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4" r:id="rId1"/>
  </p:sldMasterIdLst>
  <p:notesMasterIdLst>
    <p:notesMasterId r:id="rId33"/>
  </p:notesMasterIdLst>
  <p:handoutMasterIdLst>
    <p:handoutMasterId r:id="rId34"/>
  </p:handoutMasterIdLst>
  <p:sldIdLst>
    <p:sldId id="344" r:id="rId2"/>
    <p:sldId id="339" r:id="rId3"/>
    <p:sldId id="340" r:id="rId4"/>
    <p:sldId id="341" r:id="rId5"/>
    <p:sldId id="342" r:id="rId6"/>
    <p:sldId id="345" r:id="rId7"/>
    <p:sldId id="346" r:id="rId8"/>
    <p:sldId id="347" r:id="rId9"/>
    <p:sldId id="351" r:id="rId10"/>
    <p:sldId id="367" r:id="rId11"/>
    <p:sldId id="352" r:id="rId12"/>
    <p:sldId id="357" r:id="rId13"/>
    <p:sldId id="368" r:id="rId14"/>
    <p:sldId id="360" r:id="rId15"/>
    <p:sldId id="361" r:id="rId16"/>
    <p:sldId id="362" r:id="rId17"/>
    <p:sldId id="363" r:id="rId18"/>
    <p:sldId id="377" r:id="rId19"/>
    <p:sldId id="365" r:id="rId20"/>
    <p:sldId id="366" r:id="rId21"/>
    <p:sldId id="369" r:id="rId22"/>
    <p:sldId id="370" r:id="rId23"/>
    <p:sldId id="371" r:id="rId24"/>
    <p:sldId id="378" r:id="rId25"/>
    <p:sldId id="373" r:id="rId26"/>
    <p:sldId id="372" r:id="rId27"/>
    <p:sldId id="379" r:id="rId28"/>
    <p:sldId id="380" r:id="rId29"/>
    <p:sldId id="381" r:id="rId30"/>
    <p:sldId id="382" r:id="rId31"/>
    <p:sldId id="374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ED5"/>
    <a:srgbClr val="4CC4DC"/>
    <a:srgbClr val="FFCC99"/>
    <a:srgbClr val="FFCF01"/>
    <a:srgbClr val="FF9900"/>
    <a:srgbClr val="F5F3A5"/>
    <a:srgbClr val="FFCCFF"/>
    <a:srgbClr val="DCF0DC"/>
    <a:srgbClr val="CAE8C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414" autoAdjust="0"/>
  </p:normalViewPr>
  <p:slideViewPr>
    <p:cSldViewPr>
      <p:cViewPr>
        <p:scale>
          <a:sx n="66" d="100"/>
          <a:sy n="66" d="100"/>
        </p:scale>
        <p:origin x="749" y="437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Header Placeholder 460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Date Placeholder 460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Footer Placeholder 460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Slide Number Placeholder 460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770171-AF30-498E-85E6-B4EFBA8359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72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Header Placeholder 4403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Date Placeholder 4403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Slide Image Placeholder 44035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Text Placeholder 44036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Footer Placeholder 4403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Slide Number Placeholder 4403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FCAD86-70A6-48E8-8C88-75AE756836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1400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313D-1802-434C-A3CC-560C6EF443BB}" type="slidenum">
              <a:rPr lang="en-US" altLang="en-US" smtClean="0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770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AC94-C550-4D01-8388-3E18750BCEA7}" type="slidenum">
              <a:rPr lang="en-US" altLang="en-US" smtClean="0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2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8959-A6D5-4E48-84F6-C4AC6BDBC229}" type="slidenum">
              <a:rPr lang="en-US" altLang="en-US" smtClean="0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158E-B9D5-458B-8D46-93880769F173}" type="slidenum">
              <a:rPr lang="en-US" altLang="en-US" smtClean="0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5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5180-DD9B-44F3-B10E-6481DC894534}" type="slidenum">
              <a:rPr lang="en-US" altLang="en-US" smtClean="0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9DEC-2DF2-41E3-9D78-201EE07B6A88}" type="slidenum">
              <a:rPr lang="en-US" altLang="en-US" smtClean="0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1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E30C-6557-463D-911D-2A455BF9D533}" type="slidenum">
              <a:rPr lang="en-US" altLang="en-US" smtClean="0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1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FB01-89F8-47CB-84E9-B13B987092D3}" type="slidenum">
              <a:rPr lang="en-US" altLang="en-US" smtClean="0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7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378C8-6D55-42C5-A16A-691D7188494C}" type="datetime1">
              <a:rPr lang="en-US" smtClean="0"/>
              <a:pPr>
                <a:defRPr/>
              </a:pPr>
              <a:t>11/21/2021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D47E-1946-4A14-98BA-3A15AC9430E3}" type="slidenum">
              <a:rPr lang="en-US" altLang="en-US" smtClean="0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3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883-9018-4831-866F-D7CE5795589E}" type="slidenum">
              <a:rPr lang="en-US" altLang="en-US" smtClean="0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7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E2C4-C33C-4A79-90D7-A6307A570237}" type="slidenum">
              <a:rPr lang="en-US" altLang="en-US" smtClean="0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5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2390FB-2B03-43BD-AF73-D4AAD2761F54}" type="datetime1">
              <a:rPr lang="en-US" smtClean="0"/>
              <a:pPr>
                <a:defRPr/>
              </a:pPr>
              <a:t>11/21/2021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12FF-7FBA-4073-9742-6BBD1DFD0E31}" type="slidenum">
              <a:rPr lang="en-US" altLang="en-US" smtClean="0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2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52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922" y="3657594"/>
            <a:ext cx="1021053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i="1" dirty="0" err="1" smtClean="0">
                <a:ln w="12700">
                  <a:solidFill>
                    <a:srgbClr val="E32D91"/>
                  </a:solidFill>
                  <a:prstDash val="solid"/>
                </a:ln>
                <a:pattFill prst="pct50">
                  <a:fgClr>
                    <a:srgbClr val="E32D91"/>
                  </a:fgClr>
                  <a:bgClr>
                    <a:srgbClr val="E32D91">
                      <a:lumMod val="20000"/>
                      <a:lumOff val="80000"/>
                    </a:srgbClr>
                  </a:bgClr>
                </a:pattFill>
                <a:effectLst>
                  <a:glow rad="393700">
                    <a:schemeClr val="bg1"/>
                  </a:glow>
                  <a:outerShdw dist="38100" dir="2640000" algn="bl" rotWithShape="0">
                    <a:srgbClr val="E32D9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7000" b="1" i="1" dirty="0" smtClean="0">
                <a:ln w="12700">
                  <a:solidFill>
                    <a:srgbClr val="E32D91"/>
                  </a:solidFill>
                  <a:prstDash val="solid"/>
                </a:ln>
                <a:pattFill prst="pct50">
                  <a:fgClr>
                    <a:srgbClr val="E32D91"/>
                  </a:fgClr>
                  <a:bgClr>
                    <a:srgbClr val="E32D91">
                      <a:lumMod val="20000"/>
                      <a:lumOff val="80000"/>
                    </a:srgbClr>
                  </a:bgClr>
                </a:pattFill>
                <a:effectLst>
                  <a:glow rad="393700">
                    <a:schemeClr val="bg1"/>
                  </a:glow>
                  <a:outerShdw dist="38100" dir="2640000" algn="bl" rotWithShape="0">
                    <a:srgbClr val="E32D9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</a:t>
            </a:r>
            <a:r>
              <a:rPr lang="en-US" altLang="zh-CN" sz="7000" b="1" i="1" u="sng" dirty="0">
                <a:ln w="12700">
                  <a:solidFill>
                    <a:srgbClr val="E32D91"/>
                  </a:solidFill>
                  <a:prstDash val="solid"/>
                </a:ln>
                <a:pattFill prst="pct50">
                  <a:fgClr>
                    <a:srgbClr val="E32D91"/>
                  </a:fgClr>
                  <a:bgClr>
                    <a:srgbClr val="E32D91">
                      <a:lumMod val="20000"/>
                      <a:lumOff val="80000"/>
                    </a:srgbClr>
                  </a:bgClr>
                </a:pattFill>
                <a:effectLst>
                  <a:glow rad="393700">
                    <a:schemeClr val="bg1"/>
                  </a:glow>
                  <a:outerShdw dist="38100" dir="2640000" algn="bl" rotWithShape="0">
                    <a:srgbClr val="E32D9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zh-CN" sz="7000" b="1" i="1" u="sng" dirty="0">
                <a:ln w="12700">
                  <a:solidFill>
                    <a:srgbClr val="E32D91"/>
                  </a:solidFill>
                  <a:prstDash val="solid"/>
                </a:ln>
                <a:pattFill prst="pct50">
                  <a:fgClr>
                    <a:srgbClr val="E32D91"/>
                  </a:fgClr>
                  <a:bgClr>
                    <a:srgbClr val="E32D91">
                      <a:lumMod val="20000"/>
                      <a:lumOff val="80000"/>
                    </a:srgbClr>
                  </a:bgClr>
                </a:pattFill>
                <a:effectLst>
                  <a:glow rad="393700">
                    <a:schemeClr val="bg1"/>
                  </a:glow>
                  <a:outerShdw dist="38100" dir="2640000" algn="bl" rotWithShape="0">
                    <a:srgbClr val="E32D9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500" b="1" i="1" u="sng" dirty="0">
                <a:ln w="12700">
                  <a:solidFill>
                    <a:srgbClr val="E32D91"/>
                  </a:solidFill>
                  <a:prstDash val="solid"/>
                </a:ln>
                <a:pattFill prst="pct50">
                  <a:fgClr>
                    <a:srgbClr val="E32D91"/>
                  </a:fgClr>
                  <a:bgClr>
                    <a:srgbClr val="E32D91">
                      <a:lumMod val="20000"/>
                      <a:lumOff val="80000"/>
                    </a:srgbClr>
                  </a:bgClr>
                </a:pattFill>
                <a:effectLst>
                  <a:glow rad="393700">
                    <a:schemeClr val="bg1"/>
                  </a:glow>
                  <a:outerShdw dist="38100" dir="2640000" algn="bl" rotWithShape="0">
                    <a:srgbClr val="E32D9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zh-CN" sz="1500" b="1" i="1" u="sng" dirty="0">
                <a:ln w="12700">
                  <a:solidFill>
                    <a:srgbClr val="E32D91"/>
                  </a:solidFill>
                  <a:prstDash val="solid"/>
                </a:ln>
                <a:pattFill prst="pct50">
                  <a:fgClr>
                    <a:srgbClr val="E32D91"/>
                  </a:fgClr>
                  <a:bgClr>
                    <a:srgbClr val="E32D91">
                      <a:lumMod val="20000"/>
                      <a:lumOff val="80000"/>
                    </a:srgbClr>
                  </a:bgClr>
                </a:pattFill>
                <a:effectLst>
                  <a:glow rad="393700">
                    <a:schemeClr val="bg1"/>
                  </a:glow>
                  <a:outerShdw dist="38100" dir="2640000" algn="bl" rotWithShape="0">
                    <a:srgbClr val="E32D9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7000" b="1" dirty="0">
                <a:ln w="12700">
                  <a:solidFill>
                    <a:srgbClr val="E32D91"/>
                  </a:solidFill>
                  <a:prstDash val="solid"/>
                </a:ln>
                <a:pattFill prst="pct50">
                  <a:fgClr>
                    <a:srgbClr val="E32D91"/>
                  </a:fgClr>
                  <a:bgClr>
                    <a:srgbClr val="E32D91">
                      <a:lumMod val="20000"/>
                      <a:lumOff val="80000"/>
                    </a:srgbClr>
                  </a:bgClr>
                </a:pattFill>
                <a:effectLst>
                  <a:glow rad="393700">
                    <a:schemeClr val="bg1"/>
                  </a:glow>
                  <a:outerShdw dist="38100" dir="2640000" algn="bl" rotWithShape="0">
                    <a:srgbClr val="E32D9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 HẤP Ở THỰC </a:t>
            </a:r>
            <a:r>
              <a:rPr lang="en-US" altLang="zh-CN" sz="7000" b="1" dirty="0" smtClean="0">
                <a:ln w="12700">
                  <a:solidFill>
                    <a:srgbClr val="E32D91"/>
                  </a:solidFill>
                  <a:prstDash val="solid"/>
                </a:ln>
                <a:pattFill prst="pct50">
                  <a:fgClr>
                    <a:srgbClr val="E32D91"/>
                  </a:fgClr>
                  <a:bgClr>
                    <a:srgbClr val="E32D91">
                      <a:lumMod val="20000"/>
                      <a:lumOff val="80000"/>
                    </a:srgbClr>
                  </a:bgClr>
                </a:pattFill>
                <a:effectLst>
                  <a:glow rad="393700">
                    <a:schemeClr val="bg1"/>
                  </a:glow>
                  <a:outerShdw dist="38100" dir="2640000" algn="bl" rotWithShape="0">
                    <a:srgbClr val="E32D9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sz="7000" dirty="0">
              <a:effectLst>
                <a:glow rad="393700">
                  <a:schemeClr val="bg1"/>
                </a:glow>
                <a:outerShdw dist="38100" dir="2640000" algn="bl" rotWithShape="0">
                  <a:srgbClr val="E32D9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5105400" y="0"/>
            <a:ext cx="5238750" cy="2667000"/>
          </a:xfrm>
          <a:prstGeom prst="cloudCallout">
            <a:avLst>
              <a:gd name="adj1" fmla="val -73139"/>
              <a:gd name="adj2" fmla="val 782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prstClr val="black"/>
                </a:solidFill>
                <a:latin typeface="Times New Roman" pitchFamily="18" charset="0"/>
              </a:rPr>
              <a:t>Trong trồng trọt làm thế nào hạn chế quá trình phân giải kị khí?</a:t>
            </a:r>
            <a:endParaRPr lang="vi-VN" alt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2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47800" y="54737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 ta nên cày, bừa, xới xáo làm cho đất tơi xốp thoáng khí cung cấp ôxi sẽ hạn chế được quá trình phân giải kị khí xảy ra.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D: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8" y="277621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D: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7369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D:\20881410_images1887937_IMG_66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44" y="2743200"/>
            <a:ext cx="3276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4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08" y="2441143"/>
            <a:ext cx="6668588" cy="44168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66" y="40316"/>
            <a:ext cx="8989096" cy="584775"/>
          </a:xfrm>
          <a:prstGeom prst="rect">
            <a:avLst/>
          </a:prstGeom>
          <a:solidFill>
            <a:srgbClr val="F5F3A5"/>
          </a:solidFill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HÔ HẤP SÁNG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467564" y="990664"/>
            <a:ext cx="3733702" cy="2362138"/>
          </a:xfrm>
          <a:prstGeom prst="wedgeRoundRectCallout">
            <a:avLst>
              <a:gd name="adj1" fmla="val -99202"/>
              <a:gd name="adj2" fmla="val 10508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Hô</a:t>
            </a:r>
            <a:r>
              <a:rPr lang="en-US" sz="2800" dirty="0" smtClean="0"/>
              <a:t> </a:t>
            </a:r>
            <a:r>
              <a:rPr lang="en-US" sz="2800" dirty="0" err="1" smtClean="0"/>
              <a:t>hấp</a:t>
            </a:r>
            <a:r>
              <a:rPr lang="en-US" sz="2800" dirty="0" smtClean="0"/>
              <a:t> </a:t>
            </a:r>
            <a:r>
              <a:rPr lang="en-US" sz="2800" dirty="0" err="1" smtClean="0"/>
              <a:t>sáng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</a:p>
          <a:p>
            <a:pPr algn="ctr"/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, </a:t>
            </a:r>
            <a:r>
              <a:rPr lang="en-US" sz="2800" dirty="0" err="1" smtClean="0"/>
              <a:t>hậu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hô</a:t>
            </a:r>
            <a:r>
              <a:rPr lang="en-US" sz="2800" dirty="0" smtClean="0"/>
              <a:t> </a:t>
            </a:r>
            <a:r>
              <a:rPr lang="en-US" sz="2800" dirty="0" err="1" smtClean="0"/>
              <a:t>hấp</a:t>
            </a:r>
            <a:r>
              <a:rPr lang="en-US" sz="2800" dirty="0" smtClean="0"/>
              <a:t> </a:t>
            </a:r>
            <a:r>
              <a:rPr lang="en-US" sz="2800" dirty="0" err="1" smtClean="0"/>
              <a:t>sáng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867406" y="1600248"/>
            <a:ext cx="685782" cy="571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456" y="1600248"/>
            <a:ext cx="1409663" cy="571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57307" y="1200208"/>
            <a:ext cx="1523960" cy="1371564"/>
          </a:xfrm>
          <a:prstGeom prst="sun">
            <a:avLst/>
          </a:prstGeom>
          <a:solidFill>
            <a:srgbClr val="FFCF0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24707" y="2441119"/>
            <a:ext cx="5286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- Khái niệm: </a:t>
            </a:r>
            <a:r>
              <a:rPr lang="vi-VN" sz="2800" dirty="0"/>
              <a:t>Là quá trình hấp thụ </a:t>
            </a:r>
            <a:r>
              <a:rPr lang="vi-VN" sz="2800" dirty="0" smtClean="0"/>
              <a:t>O</a:t>
            </a:r>
            <a:r>
              <a:rPr lang="vi-VN" sz="2800" baseline="-25000" dirty="0" smtClean="0"/>
              <a:t>2</a:t>
            </a:r>
            <a:r>
              <a:rPr lang="vi-VN" sz="2800" dirty="0" smtClean="0"/>
              <a:t>, </a:t>
            </a:r>
            <a:r>
              <a:rPr lang="vi-VN" sz="2800" dirty="0"/>
              <a:t>thải </a:t>
            </a:r>
            <a:r>
              <a:rPr lang="vi-VN" sz="2800" dirty="0" smtClean="0"/>
              <a:t>CO</a:t>
            </a:r>
            <a:r>
              <a:rPr lang="vi-VN" sz="2800" baseline="-25000" dirty="0" smtClean="0"/>
              <a:t>2</a:t>
            </a:r>
            <a:r>
              <a:rPr lang="vi-VN" sz="2800" dirty="0" smtClean="0"/>
              <a:t> </a:t>
            </a:r>
            <a:r>
              <a:rPr lang="vi-VN" sz="2800" dirty="0"/>
              <a:t>ở </a:t>
            </a:r>
            <a:r>
              <a:rPr lang="vi-VN" sz="2800" dirty="0" smtClean="0"/>
              <a:t>ngoài sáng</a:t>
            </a:r>
            <a:r>
              <a:rPr lang="en-US" sz="2800" dirty="0" smtClean="0"/>
              <a:t>.</a:t>
            </a:r>
            <a:endParaRPr lang="vi-VN" sz="2800" dirty="0"/>
          </a:p>
          <a:p>
            <a:r>
              <a:rPr lang="vi-VN" sz="2800" dirty="0"/>
              <a:t>- Nguyên nhân: Xảy ra khi cường độ ánh sáng </a:t>
            </a:r>
            <a:r>
              <a:rPr lang="vi-VN" sz="2800" dirty="0" smtClean="0"/>
              <a:t>cao </a:t>
            </a:r>
            <a:r>
              <a:rPr lang="vi-VN" sz="2800" dirty="0"/>
              <a:t>tại lục lạp của thực vật C</a:t>
            </a:r>
            <a:r>
              <a:rPr lang="vi-VN" sz="2800" baseline="-25000" dirty="0"/>
              <a:t>3</a:t>
            </a:r>
            <a:r>
              <a:rPr lang="vi-VN" sz="2800" dirty="0"/>
              <a:t>, lượng CO</a:t>
            </a:r>
            <a:r>
              <a:rPr lang="vi-VN" sz="2800" baseline="-25000" dirty="0"/>
              <a:t>2</a:t>
            </a:r>
            <a:r>
              <a:rPr lang="vi-VN" sz="2800" dirty="0"/>
              <a:t> </a:t>
            </a:r>
            <a:r>
              <a:rPr lang="vi-VN" sz="2800" dirty="0" smtClean="0"/>
              <a:t>cạn kiệt, </a:t>
            </a:r>
            <a:r>
              <a:rPr lang="vi-VN" sz="2800" dirty="0"/>
              <a:t>oxi tích lũy lại </a:t>
            </a:r>
            <a:r>
              <a:rPr lang="vi-VN" sz="2800" dirty="0" smtClean="0"/>
              <a:t>nhiều.</a:t>
            </a:r>
            <a:endParaRPr lang="vi-VN" sz="2800" dirty="0"/>
          </a:p>
          <a:p>
            <a:r>
              <a:rPr lang="vi-VN" sz="2800" dirty="0"/>
              <a:t>- Hậu quả: gây </a:t>
            </a:r>
            <a:r>
              <a:rPr lang="vi-VN" sz="2800" dirty="0" smtClean="0"/>
              <a:t>lãng phí </a:t>
            </a:r>
            <a:r>
              <a:rPr lang="vi-VN" sz="2800" dirty="0"/>
              <a:t>sản phẩm quang hợp</a:t>
            </a:r>
          </a:p>
        </p:txBody>
      </p:sp>
    </p:spTree>
    <p:extLst>
      <p:ext uri="{BB962C8B-B14F-4D97-AF65-F5344CB8AC3E}">
        <p14:creationId xmlns:p14="http://schemas.microsoft.com/office/powerpoint/2010/main" val="33353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214" y="975724"/>
            <a:ext cx="8534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3300"/>
                </a:solidFill>
                <a:cs typeface="Times New Roman" pitchFamily="18" charset="0"/>
              </a:rPr>
              <a:t>Mối</a:t>
            </a:r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cs typeface="Times New Roman" pitchFamily="18" charset="0"/>
              </a:rPr>
              <a:t>hô</a:t>
            </a:r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cs typeface="Times New Roman" pitchFamily="18" charset="0"/>
              </a:rPr>
              <a:t>hấp</a:t>
            </a:r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 :</a:t>
            </a:r>
          </a:p>
        </p:txBody>
      </p:sp>
      <p:pic>
        <p:nvPicPr>
          <p:cNvPr id="7" name="Picture 5" descr="Picture 0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" y="163066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866" y="40316"/>
            <a:ext cx="12168134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QUAN HỆ GIỮA HÔ HẤP VỚI QUANG HỢP VÀ MÔI TRƯỜNG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9296316" y="1905040"/>
            <a:ext cx="2514694" cy="3352712"/>
          </a:xfrm>
          <a:prstGeom prst="wedgeRoundRectCallout">
            <a:avLst>
              <a:gd name="adj1" fmla="val -58407"/>
              <a:gd name="adj2" fmla="val 7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Quang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hô</a:t>
            </a:r>
            <a:r>
              <a:rPr lang="en-US" sz="2800" dirty="0" smtClean="0"/>
              <a:t> </a:t>
            </a:r>
            <a:r>
              <a:rPr lang="en-US" sz="2800" dirty="0" err="1" smtClean="0"/>
              <a:t>hấp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mối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96316" y="2590822"/>
            <a:ext cx="27716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Hô hấp và quang hợp là 2 quá trình phụ thuộc nhau. Quang hợp là tiền đề cho hô hấp và ngược lại</a:t>
            </a:r>
          </a:p>
        </p:txBody>
      </p:sp>
    </p:spTree>
    <p:extLst>
      <p:ext uri="{BB962C8B-B14F-4D97-AF65-F5344CB8AC3E}">
        <p14:creationId xmlns:p14="http://schemas.microsoft.com/office/powerpoint/2010/main" val="41149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952" y="762070"/>
            <a:ext cx="8534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vi-VN" sz="3200" dirty="0">
                <a:solidFill>
                  <a:srgbClr val="FF3300"/>
                </a:solidFill>
                <a:cs typeface="Times New Roman" pitchFamily="18" charset="0"/>
              </a:rPr>
              <a:t>2. Quan hệ giữa hô hấp với môi trường</a:t>
            </a:r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3180" y="1398840"/>
            <a:ext cx="605967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ĐIỀN TỪ THÍCH HỢP VÀO CHỖ TRỐNG</a:t>
            </a:r>
            <a:endParaRPr lang="en-US" sz="2400" dirty="0">
              <a:solidFill>
                <a:srgbClr val="FF0000"/>
              </a:solidFill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546" y="2038602"/>
            <a:ext cx="11048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a</a:t>
            </a:r>
            <a:r>
              <a:rPr lang="vi-VN" sz="3000" dirty="0">
                <a:latin typeface="+mj-lt"/>
              </a:rPr>
              <a:t>. Nước</a:t>
            </a:r>
          </a:p>
          <a:p>
            <a:r>
              <a:rPr lang="vi-VN" sz="3000" dirty="0">
                <a:latin typeface="+mj-lt"/>
              </a:rPr>
              <a:t>- Cần cho </a:t>
            </a:r>
            <a:r>
              <a:rPr lang="vi-VN" sz="3000" dirty="0" smtClean="0">
                <a:latin typeface="+mj-lt"/>
              </a:rPr>
              <a:t>hô </a:t>
            </a:r>
            <a:r>
              <a:rPr lang="vi-VN" sz="3000" dirty="0">
                <a:latin typeface="+mj-lt"/>
              </a:rPr>
              <a:t>hấp, hàm lượng nước </a:t>
            </a:r>
            <a:r>
              <a:rPr lang="vi-VN" sz="3000" dirty="0" smtClean="0">
                <a:latin typeface="+mj-lt"/>
              </a:rPr>
              <a:t>giảm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vi-VN" sz="3000" dirty="0" smtClean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giảm </a:t>
            </a:r>
            <a:r>
              <a:rPr lang="vi-VN" sz="3000" dirty="0" smtClean="0">
                <a:latin typeface="+mj-lt"/>
              </a:rPr>
              <a:t>hô hấp</a:t>
            </a:r>
            <a:r>
              <a:rPr lang="en-US" sz="3000" dirty="0" smtClean="0">
                <a:latin typeface="+mj-lt"/>
              </a:rPr>
              <a:t>.</a:t>
            </a:r>
            <a:endParaRPr lang="vi-VN" sz="3000" dirty="0">
              <a:latin typeface="+mj-lt"/>
            </a:endParaRPr>
          </a:p>
          <a:p>
            <a:r>
              <a:rPr lang="vi-VN" sz="3000" dirty="0" smtClean="0">
                <a:latin typeface="+mj-lt"/>
              </a:rPr>
              <a:t>- Muốn </a:t>
            </a:r>
            <a:r>
              <a:rPr lang="vi-VN" sz="3000" dirty="0">
                <a:latin typeface="+mj-lt"/>
              </a:rPr>
              <a:t>hạt nảy mầm cần đảm bảo </a:t>
            </a:r>
            <a:r>
              <a:rPr lang="vi-VN" sz="3000" dirty="0" smtClean="0">
                <a:latin typeface="+mj-lt"/>
              </a:rPr>
              <a:t>đủ nước </a:t>
            </a:r>
            <a:r>
              <a:rPr lang="vi-VN" sz="3000" dirty="0">
                <a:latin typeface="+mj-lt"/>
              </a:rPr>
              <a:t>	</a:t>
            </a:r>
            <a:endParaRPr lang="en-US" sz="3000" dirty="0" smtClean="0">
              <a:latin typeface="+mj-lt"/>
            </a:endParaRPr>
          </a:p>
          <a:p>
            <a:r>
              <a:rPr lang="vi-VN" sz="3000" dirty="0" smtClean="0">
                <a:latin typeface="+mj-lt"/>
              </a:rPr>
              <a:t>b</a:t>
            </a:r>
            <a:r>
              <a:rPr lang="vi-VN" sz="3000" dirty="0">
                <a:latin typeface="+mj-lt"/>
              </a:rPr>
              <a:t>. Nhiệt độ</a:t>
            </a:r>
          </a:p>
          <a:p>
            <a:r>
              <a:rPr lang="vi-VN" sz="3000" dirty="0" smtClean="0">
                <a:latin typeface="+mj-lt"/>
              </a:rPr>
              <a:t>- Khi </a:t>
            </a:r>
            <a:r>
              <a:rPr lang="vi-VN" sz="3000" dirty="0">
                <a:latin typeface="+mj-lt"/>
              </a:rPr>
              <a:t>nhiệt độ tăng </a:t>
            </a:r>
            <a:r>
              <a:rPr lang="en-US" sz="30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vi-VN" sz="3000" dirty="0" smtClean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cường độ hô hấp </a:t>
            </a:r>
            <a:r>
              <a:rPr lang="vi-VN" sz="3000" dirty="0" smtClean="0">
                <a:latin typeface="+mj-lt"/>
              </a:rPr>
              <a:t>tăng</a:t>
            </a:r>
            <a:endParaRPr lang="en-US" sz="3000" dirty="0" smtClean="0">
              <a:latin typeface="+mj-lt"/>
            </a:endParaRPr>
          </a:p>
          <a:p>
            <a:r>
              <a:rPr lang="vi-VN" sz="3000" dirty="0" smtClean="0">
                <a:latin typeface="+mj-lt"/>
              </a:rPr>
              <a:t>- </a:t>
            </a:r>
            <a:r>
              <a:rPr lang="vi-VN" sz="3000" dirty="0">
                <a:latin typeface="+mj-lt"/>
              </a:rPr>
              <a:t>Sự phụ thuộc của hô hấp vào nhiệt độ tuân thủ định luật </a:t>
            </a:r>
            <a:r>
              <a:rPr lang="vi-VN" sz="3000" dirty="0" smtClean="0">
                <a:latin typeface="+mj-lt"/>
              </a:rPr>
              <a:t>Van-Hop.</a:t>
            </a:r>
            <a:endParaRPr lang="vi-VN" sz="3000" dirty="0">
              <a:latin typeface="+mj-lt"/>
            </a:endParaRPr>
          </a:p>
          <a:p>
            <a:r>
              <a:rPr lang="vi-VN" sz="3000" dirty="0" smtClean="0">
                <a:latin typeface="+mj-lt"/>
              </a:rPr>
              <a:t>c</a:t>
            </a:r>
            <a:r>
              <a:rPr lang="vi-VN" sz="3000" dirty="0">
                <a:latin typeface="+mj-lt"/>
              </a:rPr>
              <a:t>. Oxi: Giúp cây thực hiện hô hấp </a:t>
            </a:r>
            <a:r>
              <a:rPr lang="vi-VN" sz="3000" dirty="0" smtClean="0">
                <a:latin typeface="+mj-lt"/>
              </a:rPr>
              <a:t>hiếu khí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vi-VN" sz="3000" dirty="0" smtClean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tích lũy </a:t>
            </a:r>
            <a:r>
              <a:rPr lang="vi-VN" sz="3000" dirty="0" smtClean="0">
                <a:latin typeface="+mj-lt"/>
              </a:rPr>
              <a:t>năng lượng</a:t>
            </a:r>
            <a:endParaRPr lang="en-US" sz="3000" dirty="0" smtClean="0">
              <a:latin typeface="+mj-lt"/>
            </a:endParaRPr>
          </a:p>
          <a:p>
            <a:r>
              <a:rPr lang="vi-VN" sz="3000" dirty="0" smtClean="0">
                <a:latin typeface="+mj-lt"/>
              </a:rPr>
              <a:t>d</a:t>
            </a:r>
            <a:r>
              <a:rPr lang="vi-VN" sz="3000" dirty="0">
                <a:latin typeface="+mj-lt"/>
              </a:rPr>
              <a:t>. Hàm lượng CO</a:t>
            </a:r>
            <a:r>
              <a:rPr lang="vi-VN" sz="3000" baseline="-25000" dirty="0">
                <a:latin typeface="+mj-lt"/>
              </a:rPr>
              <a:t>2</a:t>
            </a:r>
            <a:r>
              <a:rPr lang="vi-VN" sz="3000" dirty="0">
                <a:latin typeface="+mj-lt"/>
              </a:rPr>
              <a:t>: </a:t>
            </a:r>
            <a:r>
              <a:rPr lang="vi-VN" sz="3000" dirty="0" smtClean="0">
                <a:latin typeface="+mj-lt"/>
              </a:rPr>
              <a:t>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3000" dirty="0" smtClean="0">
                <a:latin typeface="+mj-lt"/>
              </a:rPr>
              <a:t>ng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vi-VN" sz="3000" dirty="0" smtClean="0">
                <a:latin typeface="+mj-lt"/>
              </a:rPr>
              <a:t>ức </a:t>
            </a:r>
            <a:r>
              <a:rPr lang="vi-VN" sz="3000" dirty="0">
                <a:latin typeface="+mj-lt"/>
              </a:rPr>
              <a:t>chế hô </a:t>
            </a:r>
            <a:r>
              <a:rPr lang="vi-VN" sz="3000" dirty="0" smtClean="0">
                <a:latin typeface="+mj-lt"/>
              </a:rPr>
              <a:t>hấp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vi-VN" sz="3000" dirty="0" smtClean="0">
                <a:latin typeface="+mj-lt"/>
              </a:rPr>
              <a:t>dùng </a:t>
            </a:r>
            <a:r>
              <a:rPr lang="vi-VN" sz="3000" dirty="0">
                <a:latin typeface="+mj-lt"/>
              </a:rPr>
              <a:t>bảo quản </a:t>
            </a:r>
            <a:r>
              <a:rPr lang="vi-VN" sz="3000" dirty="0" smtClean="0">
                <a:latin typeface="+mj-lt"/>
              </a:rPr>
              <a:t>nông sản</a:t>
            </a:r>
            <a:endParaRPr lang="en-US" sz="3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902" y="2478820"/>
            <a:ext cx="1142970" cy="550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…(1)…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8970" y="2471474"/>
            <a:ext cx="2133544" cy="550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…(2)…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6" y="2971812"/>
            <a:ext cx="1447762" cy="550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…(3)…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7485" y="3847298"/>
            <a:ext cx="1142970" cy="550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…(4)…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48712" y="4267178"/>
            <a:ext cx="1698201" cy="550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…(5)…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8" y="4817913"/>
            <a:ext cx="1371564" cy="49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…(6)…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01028" y="4817913"/>
            <a:ext cx="1943049" cy="487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…(7)…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32" y="5293977"/>
            <a:ext cx="2193489" cy="446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…(8)…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05742" y="5297451"/>
            <a:ext cx="2971722" cy="45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…(9)…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866" y="40316"/>
            <a:ext cx="12168134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QUAN HỆ GIỮA HÔ HẤP VỚI QUANG HỢP VÀ MÔI TRƯỜNG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" grpId="0"/>
      <p:bldP spid="3" grpId="0" animBg="1"/>
      <p:bldP spid="3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Ã¬nh áº£nh tÆ°á»i tiÃªu há»£p lÃ­ cho cÃ¢y trá»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206" y="1366937"/>
            <a:ext cx="4286250" cy="4343400"/>
          </a:xfrm>
          <a:prstGeom prst="rect">
            <a:avLst/>
          </a:prstGeom>
          <a:noFill/>
        </p:spPr>
      </p:pic>
      <p:pic>
        <p:nvPicPr>
          <p:cNvPr id="4" name="Picture 2" descr="Image result for hÃ¬nh áº£nh tÆ°á»i tiÃªu há»£p lÃ­ cho cÃ¢y trá»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637" y="1366937"/>
            <a:ext cx="3962400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6925" y="5948111"/>
            <a:ext cx="622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cấp đủ nước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tiêu hợp lí cho cây trồng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621" y="1134895"/>
            <a:ext cx="3657548" cy="4876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7299" y="6043396"/>
            <a:ext cx="2666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952" y="762070"/>
            <a:ext cx="8534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vi-VN" sz="3200" dirty="0">
                <a:solidFill>
                  <a:srgbClr val="FF3300"/>
                </a:solidFill>
                <a:cs typeface="Times New Roman" pitchFamily="18" charset="0"/>
              </a:rPr>
              <a:t>2. Quan hệ giữa hô hấp với môi trường</a:t>
            </a:r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6" y="40316"/>
            <a:ext cx="12168134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QUAN HỆ GIỮA HÔ HẤP VỚI QUANG HỢP VÀ MÔI TRƯỜNG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chá»ng rÃ©t cho cÃ¢y trá»ng trá»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792" y="1654695"/>
            <a:ext cx="3352800" cy="4191000"/>
          </a:xfrm>
          <a:prstGeom prst="rect">
            <a:avLst/>
          </a:prstGeom>
          <a:noFill/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992" y="1654695"/>
            <a:ext cx="4114800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4992" y="599809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nhiệt độ thuận lợi cho cây trồng nếu nhiệt độ thấp phải chống rét cho cây trồng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952" y="762070"/>
            <a:ext cx="8534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vi-VN" sz="3200" dirty="0">
                <a:solidFill>
                  <a:srgbClr val="FF3300"/>
                </a:solidFill>
                <a:cs typeface="Times New Roman" pitchFamily="18" charset="0"/>
              </a:rPr>
              <a:t>2. Quan hệ giữa hô hấp với môi trường</a:t>
            </a:r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66" y="40316"/>
            <a:ext cx="12168134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QUAN HỆ GIỮA HÔ HẤP VỚI QUANG HỢP VÀ MÔI TRƯỜNG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e result for hÃ¬nh áº£nh trá»ng rá»«ng á» viá»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3867" y="1574169"/>
            <a:ext cx="4286250" cy="2057400"/>
          </a:xfrm>
          <a:prstGeom prst="rect">
            <a:avLst/>
          </a:prstGeom>
          <a:noFill/>
        </p:spPr>
      </p:pic>
      <p:pic>
        <p:nvPicPr>
          <p:cNvPr id="24582" name="Picture 6" descr="Image result for hÃ¬nh áº£nh trá»ng cÃ¢y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67" y="1574169"/>
            <a:ext cx="3581400" cy="2057400"/>
          </a:xfrm>
          <a:prstGeom prst="rect">
            <a:avLst/>
          </a:prstGeom>
          <a:noFill/>
        </p:spPr>
      </p:pic>
      <p:pic>
        <p:nvPicPr>
          <p:cNvPr id="10242" name="Picture 2" descr="Image result for hÃ¬nh áº£nh cháº·t phÃ¡ rá»«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" y="4164969"/>
            <a:ext cx="3429000" cy="2667000"/>
          </a:xfrm>
          <a:prstGeom prst="rect">
            <a:avLst/>
          </a:prstGeom>
          <a:noFill/>
        </p:spPr>
      </p:pic>
      <p:pic>
        <p:nvPicPr>
          <p:cNvPr id="10244" name="Picture 4" descr="Image result for hÃ¬nh áº£nh cháº·t phÃ¡ rá»«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6267" y="4164969"/>
            <a:ext cx="4133850" cy="2667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806962" y="3048010"/>
            <a:ext cx="2792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Về nhân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Tạo không khí nhiều oxi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cực trồng cây gây rừng. Cấm chặt phá rừng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952" y="762070"/>
            <a:ext cx="8534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vi-VN" sz="3200" dirty="0">
                <a:solidFill>
                  <a:srgbClr val="FF3300"/>
                </a:solidFill>
                <a:cs typeface="Times New Roman" pitchFamily="18" charset="0"/>
              </a:rPr>
              <a:t>2. Quan hệ giữa hô hấp với môi trường</a:t>
            </a:r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66" y="40316"/>
            <a:ext cx="12168134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QUAN HỆ GIỮA HÔ HẤP VỚI QUANG HỢP VÀ MÔI TRƯỜNG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age result for hÃ¬nh áº£nh xá»­ lÃ½ rÃ¡c tháº£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44" y="1401517"/>
            <a:ext cx="3733800" cy="2905126"/>
          </a:xfrm>
          <a:prstGeom prst="rect">
            <a:avLst/>
          </a:prstGeom>
          <a:noFill/>
        </p:spPr>
      </p:pic>
      <p:pic>
        <p:nvPicPr>
          <p:cNvPr id="23558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44" y="1477718"/>
            <a:ext cx="3886200" cy="2828925"/>
          </a:xfrm>
          <a:prstGeom prst="rect">
            <a:avLst/>
          </a:prstGeom>
          <a:noFill/>
        </p:spPr>
      </p:pic>
      <p:pic>
        <p:nvPicPr>
          <p:cNvPr id="23560" name="Picture 8" descr="Image result for hÃ¬nh áº£nh há» thá»ng xá»­ lÃ½ nÆ°á»c tháº£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44" y="4373318"/>
            <a:ext cx="3886200" cy="2472605"/>
          </a:xfrm>
          <a:prstGeom prst="rect">
            <a:avLst/>
          </a:prstGeom>
          <a:noFill/>
        </p:spPr>
      </p:pic>
      <p:pic>
        <p:nvPicPr>
          <p:cNvPr id="23564" name="Picture 12" descr="Image result for xá»­ lÃ½ khÃ­ tháº£i cÃ´ng nghiá»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44" y="4373317"/>
            <a:ext cx="38100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34446" y="2209832"/>
            <a:ext cx="3504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Khí CO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môi trường bằng cách : Xử lí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thải, khí thải trước khi ra môi trường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952" y="762070"/>
            <a:ext cx="8534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vi-VN" sz="3200" dirty="0">
                <a:solidFill>
                  <a:srgbClr val="FF3300"/>
                </a:solidFill>
                <a:cs typeface="Times New Roman" pitchFamily="18" charset="0"/>
              </a:rPr>
              <a:t>2. Quan hệ giữa hô hấp với môi trường</a:t>
            </a:r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6" y="40316"/>
            <a:ext cx="12168134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QUAN HỆ GIỮA HÔ HẤP VỚI QUANG HỢP VÀ MÔI TRƯỜNG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66" y="40316"/>
            <a:ext cx="12168134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QUAN HỆ GIỮA HÔ HẤP VỚI QUANG HỢP VÀ MÔI TRƯỜNG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952" y="762070"/>
            <a:ext cx="8534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vi-VN" sz="3200" dirty="0">
                <a:solidFill>
                  <a:srgbClr val="FF3300"/>
                </a:solidFill>
                <a:cs typeface="Times New Roman" pitchFamily="18" charset="0"/>
              </a:rPr>
              <a:t>3. Một số biện pháp bảo quan nông phẩm</a:t>
            </a:r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56" y="1363453"/>
            <a:ext cx="4076536" cy="2985507"/>
          </a:xfrm>
          <a:prstGeom prst="rect">
            <a:avLst/>
          </a:prstGeom>
          <a:noFill/>
        </p:spPr>
      </p:pic>
      <p:pic>
        <p:nvPicPr>
          <p:cNvPr id="6" name="Picture 4" descr="Image result for ngÃ´ phÆ¡i khÃ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092" y="1372122"/>
            <a:ext cx="3810001" cy="3119796"/>
          </a:xfrm>
          <a:prstGeom prst="rect">
            <a:avLst/>
          </a:prstGeom>
          <a:noFill/>
        </p:spPr>
      </p:pic>
      <p:pic>
        <p:nvPicPr>
          <p:cNvPr id="7" name="Picture 2" descr="Image result for sáº¥y hoa quáº£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556" y="4329899"/>
            <a:ext cx="3657600" cy="2528047"/>
          </a:xfrm>
          <a:prstGeom prst="rect">
            <a:avLst/>
          </a:prstGeom>
          <a:noFill/>
        </p:spPr>
      </p:pic>
      <p:pic>
        <p:nvPicPr>
          <p:cNvPr id="8" name="Picture 6" descr="Image result for sáº¥y hoa quáº£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3591" y="4316345"/>
            <a:ext cx="4267200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05742" y="5593922"/>
            <a:ext cx="266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Giảm lượng nước: Phơi khô, sấy...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 result for báº£o quáº£n hoa quáº£ á» tá»­ láº¡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13" y="1828842"/>
            <a:ext cx="5483225" cy="4724400"/>
          </a:xfrm>
          <a:prstGeom prst="rect">
            <a:avLst/>
          </a:prstGeom>
          <a:noFill/>
        </p:spPr>
      </p:pic>
      <p:pic>
        <p:nvPicPr>
          <p:cNvPr id="59396" name="Picture 4" descr="Image result for báº£o quáº£n hoa quáº£ á» tá»­ láº¡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12" y="1828842"/>
            <a:ext cx="2857500" cy="472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686732" y="5486346"/>
            <a:ext cx="243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Giảm nhiệt độ: 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Để trong tủ lạnh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66" y="40316"/>
            <a:ext cx="12168134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QUAN HỆ GIỮA HÔ HẤP VỚI QUANG HỢP VÀ MÔI TRƯỜNG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952" y="762070"/>
            <a:ext cx="8534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vi-VN" sz="3200" dirty="0">
                <a:solidFill>
                  <a:srgbClr val="FF3300"/>
                </a:solidFill>
                <a:cs typeface="Times New Roman" pitchFamily="18" charset="0"/>
              </a:rPr>
              <a:t>3. Một số biện pháp bảo quan nông phẩm</a:t>
            </a:r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6"/>
          <p:cNvGrpSpPr>
            <a:grpSpLocks/>
          </p:cNvGrpSpPr>
          <p:nvPr/>
        </p:nvGrpSpPr>
        <p:grpSpPr bwMode="auto">
          <a:xfrm>
            <a:off x="4419644" y="1981238"/>
            <a:ext cx="1752600" cy="2514600"/>
            <a:chOff x="2496" y="1776"/>
            <a:chExt cx="1104" cy="1584"/>
          </a:xfrm>
        </p:grpSpPr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496" y="1776"/>
              <a:ext cx="737" cy="1584"/>
              <a:chOff x="1248" y="480"/>
              <a:chExt cx="1584" cy="3408"/>
            </a:xfrm>
          </p:grpSpPr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1248" y="480"/>
                <a:ext cx="1584" cy="3408"/>
              </a:xfrm>
              <a:custGeom>
                <a:avLst/>
                <a:gdLst>
                  <a:gd name="T0" fmla="*/ 1488 w 1584"/>
                  <a:gd name="T1" fmla="*/ 0 h 3408"/>
                  <a:gd name="T2" fmla="*/ 768 w 1584"/>
                  <a:gd name="T3" fmla="*/ 0 h 3408"/>
                  <a:gd name="T4" fmla="*/ 864 w 1584"/>
                  <a:gd name="T5" fmla="*/ 96 h 3408"/>
                  <a:gd name="T6" fmla="*/ 864 w 1584"/>
                  <a:gd name="T7" fmla="*/ 432 h 3408"/>
                  <a:gd name="T8" fmla="*/ 48 w 1584"/>
                  <a:gd name="T9" fmla="*/ 2592 h 3408"/>
                  <a:gd name="T10" fmla="*/ 0 w 1584"/>
                  <a:gd name="T11" fmla="*/ 2832 h 3408"/>
                  <a:gd name="T12" fmla="*/ 0 w 1584"/>
                  <a:gd name="T13" fmla="*/ 3024 h 3408"/>
                  <a:gd name="T14" fmla="*/ 48 w 1584"/>
                  <a:gd name="T15" fmla="*/ 3168 h 3408"/>
                  <a:gd name="T16" fmla="*/ 144 w 1584"/>
                  <a:gd name="T17" fmla="*/ 3312 h 3408"/>
                  <a:gd name="T18" fmla="*/ 240 w 1584"/>
                  <a:gd name="T19" fmla="*/ 3408 h 3408"/>
                  <a:gd name="T20" fmla="*/ 1584 w 1584"/>
                  <a:gd name="T21" fmla="*/ 3408 h 34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4"/>
                  <a:gd name="T34" fmla="*/ 0 h 3408"/>
                  <a:gd name="T35" fmla="*/ 1584 w 1584"/>
                  <a:gd name="T36" fmla="*/ 3408 h 34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4" h="3408">
                    <a:moveTo>
                      <a:pt x="1488" y="0"/>
                    </a:moveTo>
                    <a:lnTo>
                      <a:pt x="768" y="0"/>
                    </a:lnTo>
                    <a:lnTo>
                      <a:pt x="864" y="96"/>
                    </a:lnTo>
                    <a:lnTo>
                      <a:pt x="864" y="432"/>
                    </a:lnTo>
                    <a:lnTo>
                      <a:pt x="48" y="2592"/>
                    </a:lnTo>
                    <a:lnTo>
                      <a:pt x="0" y="2832"/>
                    </a:lnTo>
                    <a:lnTo>
                      <a:pt x="0" y="3024"/>
                    </a:lnTo>
                    <a:lnTo>
                      <a:pt x="48" y="3168"/>
                    </a:lnTo>
                    <a:lnTo>
                      <a:pt x="144" y="3312"/>
                    </a:lnTo>
                    <a:lnTo>
                      <a:pt x="240" y="3408"/>
                    </a:lnTo>
                    <a:lnTo>
                      <a:pt x="1584" y="340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Oval 55"/>
              <p:cNvSpPr>
                <a:spLocks noChangeArrowheads="1"/>
              </p:cNvSpPr>
              <p:nvPr/>
            </p:nvSpPr>
            <p:spPr bwMode="auto">
              <a:xfrm>
                <a:off x="1257" y="3456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Oval 56"/>
              <p:cNvSpPr>
                <a:spLocks noChangeArrowheads="1"/>
              </p:cNvSpPr>
              <p:nvPr/>
            </p:nvSpPr>
            <p:spPr bwMode="auto">
              <a:xfrm>
                <a:off x="1278" y="3524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Oval 57"/>
              <p:cNvSpPr>
                <a:spLocks noChangeArrowheads="1"/>
              </p:cNvSpPr>
              <p:nvPr/>
            </p:nvSpPr>
            <p:spPr bwMode="auto">
              <a:xfrm>
                <a:off x="1362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Oval 58"/>
              <p:cNvSpPr>
                <a:spLocks noChangeArrowheads="1"/>
              </p:cNvSpPr>
              <p:nvPr/>
            </p:nvSpPr>
            <p:spPr bwMode="auto">
              <a:xfrm>
                <a:off x="1308" y="3591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Oval 59"/>
              <p:cNvSpPr>
                <a:spLocks noChangeArrowheads="1"/>
              </p:cNvSpPr>
              <p:nvPr/>
            </p:nvSpPr>
            <p:spPr bwMode="auto">
              <a:xfrm>
                <a:off x="1248" y="3391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Oval 60"/>
              <p:cNvSpPr>
                <a:spLocks noChangeArrowheads="1"/>
              </p:cNvSpPr>
              <p:nvPr/>
            </p:nvSpPr>
            <p:spPr bwMode="auto">
              <a:xfrm>
                <a:off x="1375" y="341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61"/>
              <p:cNvSpPr>
                <a:spLocks noChangeArrowheads="1"/>
              </p:cNvSpPr>
              <p:nvPr/>
            </p:nvSpPr>
            <p:spPr bwMode="auto">
              <a:xfrm>
                <a:off x="1345" y="364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Oval 62"/>
              <p:cNvSpPr>
                <a:spLocks noChangeArrowheads="1"/>
              </p:cNvSpPr>
              <p:nvPr/>
            </p:nvSpPr>
            <p:spPr bwMode="auto">
              <a:xfrm>
                <a:off x="1383" y="3705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Oval 63"/>
              <p:cNvSpPr>
                <a:spLocks noChangeArrowheads="1"/>
              </p:cNvSpPr>
              <p:nvPr/>
            </p:nvSpPr>
            <p:spPr bwMode="auto">
              <a:xfrm>
                <a:off x="1439" y="3600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Oval 64"/>
              <p:cNvSpPr>
                <a:spLocks noChangeArrowheads="1"/>
              </p:cNvSpPr>
              <p:nvPr/>
            </p:nvSpPr>
            <p:spPr bwMode="auto">
              <a:xfrm>
                <a:off x="1489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Oval 65"/>
              <p:cNvSpPr>
                <a:spLocks noChangeArrowheads="1"/>
              </p:cNvSpPr>
              <p:nvPr/>
            </p:nvSpPr>
            <p:spPr bwMode="auto">
              <a:xfrm rot="2125547">
                <a:off x="1345" y="3552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Oval 66"/>
              <p:cNvSpPr>
                <a:spLocks noChangeArrowheads="1"/>
              </p:cNvSpPr>
              <p:nvPr/>
            </p:nvSpPr>
            <p:spPr bwMode="auto">
              <a:xfrm>
                <a:off x="1536" y="3361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Oval 67"/>
              <p:cNvSpPr>
                <a:spLocks noChangeArrowheads="1"/>
              </p:cNvSpPr>
              <p:nvPr/>
            </p:nvSpPr>
            <p:spPr bwMode="auto">
              <a:xfrm>
                <a:off x="1536" y="3430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Oval 68"/>
              <p:cNvSpPr>
                <a:spLocks noChangeArrowheads="1"/>
              </p:cNvSpPr>
              <p:nvPr/>
            </p:nvSpPr>
            <p:spPr bwMode="auto">
              <a:xfrm>
                <a:off x="1450" y="3780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Oval 69"/>
              <p:cNvSpPr>
                <a:spLocks noChangeArrowheads="1"/>
              </p:cNvSpPr>
              <p:nvPr/>
            </p:nvSpPr>
            <p:spPr bwMode="auto">
              <a:xfrm>
                <a:off x="1422" y="3750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Oval 70"/>
              <p:cNvSpPr>
                <a:spLocks noChangeArrowheads="1"/>
              </p:cNvSpPr>
              <p:nvPr/>
            </p:nvSpPr>
            <p:spPr bwMode="auto">
              <a:xfrm rot="3089446">
                <a:off x="1488" y="3695"/>
                <a:ext cx="194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Oval 71"/>
              <p:cNvSpPr>
                <a:spLocks noChangeArrowheads="1"/>
              </p:cNvSpPr>
              <p:nvPr/>
            </p:nvSpPr>
            <p:spPr bwMode="auto">
              <a:xfrm>
                <a:off x="1583" y="3552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Oval 72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Oval 73"/>
              <p:cNvSpPr>
                <a:spLocks noChangeArrowheads="1"/>
              </p:cNvSpPr>
              <p:nvPr/>
            </p:nvSpPr>
            <p:spPr bwMode="auto">
              <a:xfrm rot="-745557">
                <a:off x="1583" y="362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Oval 74"/>
              <p:cNvSpPr>
                <a:spLocks noChangeArrowheads="1"/>
              </p:cNvSpPr>
              <p:nvPr/>
            </p:nvSpPr>
            <p:spPr bwMode="auto">
              <a:xfrm>
                <a:off x="1633" y="3697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Oval 75"/>
              <p:cNvSpPr>
                <a:spLocks noChangeArrowheads="1"/>
              </p:cNvSpPr>
              <p:nvPr/>
            </p:nvSpPr>
            <p:spPr bwMode="auto">
              <a:xfrm>
                <a:off x="1583" y="3783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Oval 76"/>
              <p:cNvSpPr>
                <a:spLocks noChangeArrowheads="1"/>
              </p:cNvSpPr>
              <p:nvPr/>
            </p:nvSpPr>
            <p:spPr bwMode="auto">
              <a:xfrm>
                <a:off x="1727" y="3552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Oval 77"/>
              <p:cNvSpPr>
                <a:spLocks noChangeArrowheads="1"/>
              </p:cNvSpPr>
              <p:nvPr/>
            </p:nvSpPr>
            <p:spPr bwMode="auto">
              <a:xfrm rot="-2963923">
                <a:off x="1633" y="3503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Oval 78"/>
              <p:cNvSpPr>
                <a:spLocks noChangeArrowheads="1"/>
              </p:cNvSpPr>
              <p:nvPr/>
            </p:nvSpPr>
            <p:spPr bwMode="auto">
              <a:xfrm>
                <a:off x="1824" y="364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Oval 79"/>
              <p:cNvSpPr>
                <a:spLocks noChangeArrowheads="1"/>
              </p:cNvSpPr>
              <p:nvPr/>
            </p:nvSpPr>
            <p:spPr bwMode="auto">
              <a:xfrm rot="-970467">
                <a:off x="1921" y="3456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Oval 80"/>
              <p:cNvSpPr>
                <a:spLocks noChangeArrowheads="1"/>
              </p:cNvSpPr>
              <p:nvPr/>
            </p:nvSpPr>
            <p:spPr bwMode="auto">
              <a:xfrm rot="1677578">
                <a:off x="1921" y="3552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Oval 81"/>
              <p:cNvSpPr>
                <a:spLocks noChangeArrowheads="1"/>
              </p:cNvSpPr>
              <p:nvPr/>
            </p:nvSpPr>
            <p:spPr bwMode="auto">
              <a:xfrm rot="-1265349">
                <a:off x="1794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Oval 82"/>
              <p:cNvSpPr>
                <a:spLocks noChangeArrowheads="1"/>
              </p:cNvSpPr>
              <p:nvPr/>
            </p:nvSpPr>
            <p:spPr bwMode="auto">
              <a:xfrm>
                <a:off x="1777" y="3408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Oval 83"/>
              <p:cNvSpPr>
                <a:spLocks noChangeArrowheads="1"/>
              </p:cNvSpPr>
              <p:nvPr/>
            </p:nvSpPr>
            <p:spPr bwMode="auto">
              <a:xfrm>
                <a:off x="1727" y="3647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Oval 84"/>
              <p:cNvSpPr>
                <a:spLocks noChangeArrowheads="1"/>
              </p:cNvSpPr>
              <p:nvPr/>
            </p:nvSpPr>
            <p:spPr bwMode="auto">
              <a:xfrm>
                <a:off x="1824" y="3600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Oval 85"/>
              <p:cNvSpPr>
                <a:spLocks noChangeArrowheads="1"/>
              </p:cNvSpPr>
              <p:nvPr/>
            </p:nvSpPr>
            <p:spPr bwMode="auto">
              <a:xfrm>
                <a:off x="1727" y="379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Oval 86"/>
              <p:cNvSpPr>
                <a:spLocks noChangeArrowheads="1"/>
              </p:cNvSpPr>
              <p:nvPr/>
            </p:nvSpPr>
            <p:spPr bwMode="auto">
              <a:xfrm>
                <a:off x="1777" y="3744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Oval 87"/>
              <p:cNvSpPr>
                <a:spLocks noChangeArrowheads="1"/>
              </p:cNvSpPr>
              <p:nvPr/>
            </p:nvSpPr>
            <p:spPr bwMode="auto">
              <a:xfrm>
                <a:off x="1921" y="3791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Oval 88"/>
              <p:cNvSpPr>
                <a:spLocks noChangeArrowheads="1"/>
              </p:cNvSpPr>
              <p:nvPr/>
            </p:nvSpPr>
            <p:spPr bwMode="auto">
              <a:xfrm>
                <a:off x="1968" y="3697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Oval 89"/>
              <p:cNvSpPr>
                <a:spLocks noChangeArrowheads="1"/>
              </p:cNvSpPr>
              <p:nvPr/>
            </p:nvSpPr>
            <p:spPr bwMode="auto">
              <a:xfrm>
                <a:off x="2015" y="3600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Oval 90"/>
              <p:cNvSpPr>
                <a:spLocks noChangeArrowheads="1"/>
              </p:cNvSpPr>
              <p:nvPr/>
            </p:nvSpPr>
            <p:spPr bwMode="auto">
              <a:xfrm rot="-1083331">
                <a:off x="1871" y="3744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Oval 91"/>
              <p:cNvSpPr>
                <a:spLocks noChangeArrowheads="1"/>
              </p:cNvSpPr>
              <p:nvPr/>
            </p:nvSpPr>
            <p:spPr bwMode="auto">
              <a:xfrm>
                <a:off x="2065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Oval 92"/>
              <p:cNvSpPr>
                <a:spLocks noChangeArrowheads="1"/>
              </p:cNvSpPr>
              <p:nvPr/>
            </p:nvSpPr>
            <p:spPr bwMode="auto">
              <a:xfrm>
                <a:off x="2065" y="3419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Oval 93"/>
              <p:cNvSpPr>
                <a:spLocks noChangeArrowheads="1"/>
              </p:cNvSpPr>
              <p:nvPr/>
            </p:nvSpPr>
            <p:spPr bwMode="auto">
              <a:xfrm>
                <a:off x="2112" y="3791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Oval 94"/>
              <p:cNvSpPr>
                <a:spLocks noChangeArrowheads="1"/>
              </p:cNvSpPr>
              <p:nvPr/>
            </p:nvSpPr>
            <p:spPr bwMode="auto">
              <a:xfrm>
                <a:off x="2015" y="379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Oval 95"/>
              <p:cNvSpPr>
                <a:spLocks noChangeArrowheads="1"/>
              </p:cNvSpPr>
              <p:nvPr/>
            </p:nvSpPr>
            <p:spPr bwMode="auto">
              <a:xfrm>
                <a:off x="2159" y="3552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Oval 96"/>
              <p:cNvSpPr>
                <a:spLocks noChangeArrowheads="1"/>
              </p:cNvSpPr>
              <p:nvPr/>
            </p:nvSpPr>
            <p:spPr bwMode="auto">
              <a:xfrm>
                <a:off x="2112" y="364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Oval 97"/>
              <p:cNvSpPr>
                <a:spLocks noChangeArrowheads="1"/>
              </p:cNvSpPr>
              <p:nvPr/>
            </p:nvSpPr>
            <p:spPr bwMode="auto">
              <a:xfrm>
                <a:off x="2159" y="3697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Oval 98"/>
              <p:cNvSpPr>
                <a:spLocks noChangeArrowheads="1"/>
              </p:cNvSpPr>
              <p:nvPr/>
            </p:nvSpPr>
            <p:spPr bwMode="auto">
              <a:xfrm>
                <a:off x="2209" y="3456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Oval 99"/>
              <p:cNvSpPr>
                <a:spLocks noChangeArrowheads="1"/>
              </p:cNvSpPr>
              <p:nvPr/>
            </p:nvSpPr>
            <p:spPr bwMode="auto">
              <a:xfrm>
                <a:off x="2256" y="3600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Oval 100"/>
              <p:cNvSpPr>
                <a:spLocks noChangeArrowheads="1"/>
              </p:cNvSpPr>
              <p:nvPr/>
            </p:nvSpPr>
            <p:spPr bwMode="auto">
              <a:xfrm>
                <a:off x="2303" y="3505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Oval 101"/>
              <p:cNvSpPr>
                <a:spLocks noChangeArrowheads="1"/>
              </p:cNvSpPr>
              <p:nvPr/>
            </p:nvSpPr>
            <p:spPr bwMode="auto">
              <a:xfrm>
                <a:off x="2303" y="3697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Oval 102"/>
              <p:cNvSpPr>
                <a:spLocks noChangeArrowheads="1"/>
              </p:cNvSpPr>
              <p:nvPr/>
            </p:nvSpPr>
            <p:spPr bwMode="auto">
              <a:xfrm>
                <a:off x="2303" y="379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Oval 103"/>
              <p:cNvSpPr>
                <a:spLocks noChangeArrowheads="1"/>
              </p:cNvSpPr>
              <p:nvPr/>
            </p:nvSpPr>
            <p:spPr bwMode="auto">
              <a:xfrm rot="-1657559">
                <a:off x="2209" y="3744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04"/>
            <p:cNvGrpSpPr>
              <a:grpSpLocks/>
            </p:cNvGrpSpPr>
            <p:nvPr/>
          </p:nvGrpSpPr>
          <p:grpSpPr bwMode="auto">
            <a:xfrm flipH="1">
              <a:off x="2863" y="1776"/>
              <a:ext cx="737" cy="1584"/>
              <a:chOff x="1248" y="480"/>
              <a:chExt cx="1584" cy="3408"/>
            </a:xfrm>
          </p:grpSpPr>
          <p:sp>
            <p:nvSpPr>
              <p:cNvPr id="7" name="Freeform 105"/>
              <p:cNvSpPr>
                <a:spLocks/>
              </p:cNvSpPr>
              <p:nvPr/>
            </p:nvSpPr>
            <p:spPr bwMode="auto">
              <a:xfrm>
                <a:off x="1248" y="480"/>
                <a:ext cx="1584" cy="3408"/>
              </a:xfrm>
              <a:custGeom>
                <a:avLst/>
                <a:gdLst>
                  <a:gd name="T0" fmla="*/ 1488 w 1584"/>
                  <a:gd name="T1" fmla="*/ 0 h 3408"/>
                  <a:gd name="T2" fmla="*/ 768 w 1584"/>
                  <a:gd name="T3" fmla="*/ 0 h 3408"/>
                  <a:gd name="T4" fmla="*/ 864 w 1584"/>
                  <a:gd name="T5" fmla="*/ 96 h 3408"/>
                  <a:gd name="T6" fmla="*/ 864 w 1584"/>
                  <a:gd name="T7" fmla="*/ 432 h 3408"/>
                  <a:gd name="T8" fmla="*/ 48 w 1584"/>
                  <a:gd name="T9" fmla="*/ 2592 h 3408"/>
                  <a:gd name="T10" fmla="*/ 0 w 1584"/>
                  <a:gd name="T11" fmla="*/ 2832 h 3408"/>
                  <a:gd name="T12" fmla="*/ 0 w 1584"/>
                  <a:gd name="T13" fmla="*/ 3024 h 3408"/>
                  <a:gd name="T14" fmla="*/ 48 w 1584"/>
                  <a:gd name="T15" fmla="*/ 3168 h 3408"/>
                  <a:gd name="T16" fmla="*/ 144 w 1584"/>
                  <a:gd name="T17" fmla="*/ 3312 h 3408"/>
                  <a:gd name="T18" fmla="*/ 240 w 1584"/>
                  <a:gd name="T19" fmla="*/ 3408 h 3408"/>
                  <a:gd name="T20" fmla="*/ 1584 w 1584"/>
                  <a:gd name="T21" fmla="*/ 3408 h 34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4"/>
                  <a:gd name="T34" fmla="*/ 0 h 3408"/>
                  <a:gd name="T35" fmla="*/ 1584 w 1584"/>
                  <a:gd name="T36" fmla="*/ 3408 h 34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4" h="3408">
                    <a:moveTo>
                      <a:pt x="1488" y="0"/>
                    </a:moveTo>
                    <a:lnTo>
                      <a:pt x="768" y="0"/>
                    </a:lnTo>
                    <a:lnTo>
                      <a:pt x="864" y="96"/>
                    </a:lnTo>
                    <a:lnTo>
                      <a:pt x="864" y="432"/>
                    </a:lnTo>
                    <a:lnTo>
                      <a:pt x="48" y="2592"/>
                    </a:lnTo>
                    <a:lnTo>
                      <a:pt x="0" y="2832"/>
                    </a:lnTo>
                    <a:lnTo>
                      <a:pt x="0" y="3024"/>
                    </a:lnTo>
                    <a:lnTo>
                      <a:pt x="48" y="3168"/>
                    </a:lnTo>
                    <a:lnTo>
                      <a:pt x="144" y="3312"/>
                    </a:lnTo>
                    <a:lnTo>
                      <a:pt x="240" y="3408"/>
                    </a:lnTo>
                    <a:lnTo>
                      <a:pt x="1584" y="340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Oval 106"/>
              <p:cNvSpPr>
                <a:spLocks noChangeArrowheads="1"/>
              </p:cNvSpPr>
              <p:nvPr/>
            </p:nvSpPr>
            <p:spPr bwMode="auto">
              <a:xfrm>
                <a:off x="1257" y="3456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Oval 107"/>
              <p:cNvSpPr>
                <a:spLocks noChangeArrowheads="1"/>
              </p:cNvSpPr>
              <p:nvPr/>
            </p:nvSpPr>
            <p:spPr bwMode="auto">
              <a:xfrm>
                <a:off x="1278" y="3524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Oval 108"/>
              <p:cNvSpPr>
                <a:spLocks noChangeArrowheads="1"/>
              </p:cNvSpPr>
              <p:nvPr/>
            </p:nvSpPr>
            <p:spPr bwMode="auto">
              <a:xfrm>
                <a:off x="1362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Oval 109"/>
              <p:cNvSpPr>
                <a:spLocks noChangeArrowheads="1"/>
              </p:cNvSpPr>
              <p:nvPr/>
            </p:nvSpPr>
            <p:spPr bwMode="auto">
              <a:xfrm>
                <a:off x="1308" y="3591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Oval 110"/>
              <p:cNvSpPr>
                <a:spLocks noChangeArrowheads="1"/>
              </p:cNvSpPr>
              <p:nvPr/>
            </p:nvSpPr>
            <p:spPr bwMode="auto">
              <a:xfrm>
                <a:off x="1248" y="3391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111"/>
              <p:cNvSpPr>
                <a:spLocks noChangeArrowheads="1"/>
              </p:cNvSpPr>
              <p:nvPr/>
            </p:nvSpPr>
            <p:spPr bwMode="auto">
              <a:xfrm>
                <a:off x="1375" y="341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Oval 112"/>
              <p:cNvSpPr>
                <a:spLocks noChangeArrowheads="1"/>
              </p:cNvSpPr>
              <p:nvPr/>
            </p:nvSpPr>
            <p:spPr bwMode="auto">
              <a:xfrm>
                <a:off x="1345" y="364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Oval 113"/>
              <p:cNvSpPr>
                <a:spLocks noChangeArrowheads="1"/>
              </p:cNvSpPr>
              <p:nvPr/>
            </p:nvSpPr>
            <p:spPr bwMode="auto">
              <a:xfrm>
                <a:off x="1383" y="3705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Oval 114"/>
              <p:cNvSpPr>
                <a:spLocks noChangeArrowheads="1"/>
              </p:cNvSpPr>
              <p:nvPr/>
            </p:nvSpPr>
            <p:spPr bwMode="auto">
              <a:xfrm>
                <a:off x="1439" y="3600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Oval 115"/>
              <p:cNvSpPr>
                <a:spLocks noChangeArrowheads="1"/>
              </p:cNvSpPr>
              <p:nvPr/>
            </p:nvSpPr>
            <p:spPr bwMode="auto">
              <a:xfrm>
                <a:off x="1489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Oval 116"/>
              <p:cNvSpPr>
                <a:spLocks noChangeArrowheads="1"/>
              </p:cNvSpPr>
              <p:nvPr/>
            </p:nvSpPr>
            <p:spPr bwMode="auto">
              <a:xfrm rot="2125547">
                <a:off x="1345" y="3552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Oval 117"/>
              <p:cNvSpPr>
                <a:spLocks noChangeArrowheads="1"/>
              </p:cNvSpPr>
              <p:nvPr/>
            </p:nvSpPr>
            <p:spPr bwMode="auto">
              <a:xfrm>
                <a:off x="1536" y="3361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Oval 118"/>
              <p:cNvSpPr>
                <a:spLocks noChangeArrowheads="1"/>
              </p:cNvSpPr>
              <p:nvPr/>
            </p:nvSpPr>
            <p:spPr bwMode="auto">
              <a:xfrm>
                <a:off x="1536" y="3430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Oval 119"/>
              <p:cNvSpPr>
                <a:spLocks noChangeArrowheads="1"/>
              </p:cNvSpPr>
              <p:nvPr/>
            </p:nvSpPr>
            <p:spPr bwMode="auto">
              <a:xfrm>
                <a:off x="1450" y="3780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120"/>
              <p:cNvSpPr>
                <a:spLocks noChangeArrowheads="1"/>
              </p:cNvSpPr>
              <p:nvPr/>
            </p:nvSpPr>
            <p:spPr bwMode="auto">
              <a:xfrm>
                <a:off x="1422" y="3750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Oval 121"/>
              <p:cNvSpPr>
                <a:spLocks noChangeArrowheads="1"/>
              </p:cNvSpPr>
              <p:nvPr/>
            </p:nvSpPr>
            <p:spPr bwMode="auto">
              <a:xfrm rot="3089446">
                <a:off x="1488" y="3695"/>
                <a:ext cx="194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Oval 122"/>
              <p:cNvSpPr>
                <a:spLocks noChangeArrowheads="1"/>
              </p:cNvSpPr>
              <p:nvPr/>
            </p:nvSpPr>
            <p:spPr bwMode="auto">
              <a:xfrm>
                <a:off x="1583" y="3552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Oval 123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Oval 124"/>
              <p:cNvSpPr>
                <a:spLocks noChangeArrowheads="1"/>
              </p:cNvSpPr>
              <p:nvPr/>
            </p:nvSpPr>
            <p:spPr bwMode="auto">
              <a:xfrm rot="-745557">
                <a:off x="1583" y="362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Oval 125"/>
              <p:cNvSpPr>
                <a:spLocks noChangeArrowheads="1"/>
              </p:cNvSpPr>
              <p:nvPr/>
            </p:nvSpPr>
            <p:spPr bwMode="auto">
              <a:xfrm>
                <a:off x="1633" y="3697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Oval 126"/>
              <p:cNvSpPr>
                <a:spLocks noChangeArrowheads="1"/>
              </p:cNvSpPr>
              <p:nvPr/>
            </p:nvSpPr>
            <p:spPr bwMode="auto">
              <a:xfrm>
                <a:off x="1583" y="3783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127"/>
              <p:cNvSpPr>
                <a:spLocks noChangeArrowheads="1"/>
              </p:cNvSpPr>
              <p:nvPr/>
            </p:nvSpPr>
            <p:spPr bwMode="auto">
              <a:xfrm>
                <a:off x="1727" y="3552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Oval 128"/>
              <p:cNvSpPr>
                <a:spLocks noChangeArrowheads="1"/>
              </p:cNvSpPr>
              <p:nvPr/>
            </p:nvSpPr>
            <p:spPr bwMode="auto">
              <a:xfrm rot="-2963923">
                <a:off x="1633" y="3503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129"/>
              <p:cNvSpPr>
                <a:spLocks noChangeArrowheads="1"/>
              </p:cNvSpPr>
              <p:nvPr/>
            </p:nvSpPr>
            <p:spPr bwMode="auto">
              <a:xfrm>
                <a:off x="1824" y="364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Oval 130"/>
              <p:cNvSpPr>
                <a:spLocks noChangeArrowheads="1"/>
              </p:cNvSpPr>
              <p:nvPr/>
            </p:nvSpPr>
            <p:spPr bwMode="auto">
              <a:xfrm rot="-970467">
                <a:off x="1921" y="3456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Oval 131"/>
              <p:cNvSpPr>
                <a:spLocks noChangeArrowheads="1"/>
              </p:cNvSpPr>
              <p:nvPr/>
            </p:nvSpPr>
            <p:spPr bwMode="auto">
              <a:xfrm rot="1677578">
                <a:off x="1921" y="3552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Oval 132"/>
              <p:cNvSpPr>
                <a:spLocks noChangeArrowheads="1"/>
              </p:cNvSpPr>
              <p:nvPr/>
            </p:nvSpPr>
            <p:spPr bwMode="auto">
              <a:xfrm rot="-1265349">
                <a:off x="1794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Oval 133"/>
              <p:cNvSpPr>
                <a:spLocks noChangeArrowheads="1"/>
              </p:cNvSpPr>
              <p:nvPr/>
            </p:nvSpPr>
            <p:spPr bwMode="auto">
              <a:xfrm>
                <a:off x="1777" y="3408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Oval 134"/>
              <p:cNvSpPr>
                <a:spLocks noChangeArrowheads="1"/>
              </p:cNvSpPr>
              <p:nvPr/>
            </p:nvSpPr>
            <p:spPr bwMode="auto">
              <a:xfrm>
                <a:off x="1727" y="3647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135"/>
              <p:cNvSpPr>
                <a:spLocks noChangeArrowheads="1"/>
              </p:cNvSpPr>
              <p:nvPr/>
            </p:nvSpPr>
            <p:spPr bwMode="auto">
              <a:xfrm>
                <a:off x="1824" y="3600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Oval 136"/>
              <p:cNvSpPr>
                <a:spLocks noChangeArrowheads="1"/>
              </p:cNvSpPr>
              <p:nvPr/>
            </p:nvSpPr>
            <p:spPr bwMode="auto">
              <a:xfrm>
                <a:off x="1727" y="379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137"/>
              <p:cNvSpPr>
                <a:spLocks noChangeArrowheads="1"/>
              </p:cNvSpPr>
              <p:nvPr/>
            </p:nvSpPr>
            <p:spPr bwMode="auto">
              <a:xfrm>
                <a:off x="1777" y="3744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138"/>
              <p:cNvSpPr>
                <a:spLocks noChangeArrowheads="1"/>
              </p:cNvSpPr>
              <p:nvPr/>
            </p:nvSpPr>
            <p:spPr bwMode="auto">
              <a:xfrm>
                <a:off x="1921" y="3791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139"/>
              <p:cNvSpPr>
                <a:spLocks noChangeArrowheads="1"/>
              </p:cNvSpPr>
              <p:nvPr/>
            </p:nvSpPr>
            <p:spPr bwMode="auto">
              <a:xfrm>
                <a:off x="1968" y="3697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Oval 140"/>
              <p:cNvSpPr>
                <a:spLocks noChangeArrowheads="1"/>
              </p:cNvSpPr>
              <p:nvPr/>
            </p:nvSpPr>
            <p:spPr bwMode="auto">
              <a:xfrm>
                <a:off x="2015" y="3600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Oval 141"/>
              <p:cNvSpPr>
                <a:spLocks noChangeArrowheads="1"/>
              </p:cNvSpPr>
              <p:nvPr/>
            </p:nvSpPr>
            <p:spPr bwMode="auto">
              <a:xfrm rot="-1083331">
                <a:off x="1871" y="3744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Oval 142"/>
              <p:cNvSpPr>
                <a:spLocks noChangeArrowheads="1"/>
              </p:cNvSpPr>
              <p:nvPr/>
            </p:nvSpPr>
            <p:spPr bwMode="auto">
              <a:xfrm>
                <a:off x="2065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Oval 143"/>
              <p:cNvSpPr>
                <a:spLocks noChangeArrowheads="1"/>
              </p:cNvSpPr>
              <p:nvPr/>
            </p:nvSpPr>
            <p:spPr bwMode="auto">
              <a:xfrm>
                <a:off x="2065" y="3419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Oval 144"/>
              <p:cNvSpPr>
                <a:spLocks noChangeArrowheads="1"/>
              </p:cNvSpPr>
              <p:nvPr/>
            </p:nvSpPr>
            <p:spPr bwMode="auto">
              <a:xfrm>
                <a:off x="2112" y="3791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Oval 145"/>
              <p:cNvSpPr>
                <a:spLocks noChangeArrowheads="1"/>
              </p:cNvSpPr>
              <p:nvPr/>
            </p:nvSpPr>
            <p:spPr bwMode="auto">
              <a:xfrm>
                <a:off x="2015" y="379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Oval 146"/>
              <p:cNvSpPr>
                <a:spLocks noChangeArrowheads="1"/>
              </p:cNvSpPr>
              <p:nvPr/>
            </p:nvSpPr>
            <p:spPr bwMode="auto">
              <a:xfrm>
                <a:off x="2159" y="3552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Oval 147"/>
              <p:cNvSpPr>
                <a:spLocks noChangeArrowheads="1"/>
              </p:cNvSpPr>
              <p:nvPr/>
            </p:nvSpPr>
            <p:spPr bwMode="auto">
              <a:xfrm>
                <a:off x="2112" y="364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Oval 148"/>
              <p:cNvSpPr>
                <a:spLocks noChangeArrowheads="1"/>
              </p:cNvSpPr>
              <p:nvPr/>
            </p:nvSpPr>
            <p:spPr bwMode="auto">
              <a:xfrm>
                <a:off x="2159" y="3697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Oval 149"/>
              <p:cNvSpPr>
                <a:spLocks noChangeArrowheads="1"/>
              </p:cNvSpPr>
              <p:nvPr/>
            </p:nvSpPr>
            <p:spPr bwMode="auto">
              <a:xfrm>
                <a:off x="2209" y="3456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Oval 150"/>
              <p:cNvSpPr>
                <a:spLocks noChangeArrowheads="1"/>
              </p:cNvSpPr>
              <p:nvPr/>
            </p:nvSpPr>
            <p:spPr bwMode="auto">
              <a:xfrm>
                <a:off x="2256" y="3600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Oval 151"/>
              <p:cNvSpPr>
                <a:spLocks noChangeArrowheads="1"/>
              </p:cNvSpPr>
              <p:nvPr/>
            </p:nvSpPr>
            <p:spPr bwMode="auto">
              <a:xfrm>
                <a:off x="2303" y="3505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Oval 152"/>
              <p:cNvSpPr>
                <a:spLocks noChangeArrowheads="1"/>
              </p:cNvSpPr>
              <p:nvPr/>
            </p:nvSpPr>
            <p:spPr bwMode="auto">
              <a:xfrm>
                <a:off x="2303" y="3697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Oval 153"/>
              <p:cNvSpPr>
                <a:spLocks noChangeArrowheads="1"/>
              </p:cNvSpPr>
              <p:nvPr/>
            </p:nvSpPr>
            <p:spPr bwMode="auto">
              <a:xfrm>
                <a:off x="2303" y="379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Oval 154"/>
              <p:cNvSpPr>
                <a:spLocks noChangeArrowheads="1"/>
              </p:cNvSpPr>
              <p:nvPr/>
            </p:nvSpPr>
            <p:spPr bwMode="auto">
              <a:xfrm rot="-1657559">
                <a:off x="2209" y="3744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8" name="Freeform 45"/>
          <p:cNvSpPr>
            <a:spLocks/>
          </p:cNvSpPr>
          <p:nvPr/>
        </p:nvSpPr>
        <p:spPr bwMode="auto">
          <a:xfrm>
            <a:off x="6569914" y="1966951"/>
            <a:ext cx="627062" cy="1717675"/>
          </a:xfrm>
          <a:custGeom>
            <a:avLst/>
            <a:gdLst>
              <a:gd name="T0" fmla="*/ 0 w 480"/>
              <a:gd name="T1" fmla="*/ 2147483647 h 1536"/>
              <a:gd name="T2" fmla="*/ 0 w 480"/>
              <a:gd name="T3" fmla="*/ 0 h 1536"/>
              <a:gd name="T4" fmla="*/ 2147483647 w 480"/>
              <a:gd name="T5" fmla="*/ 0 h 1536"/>
              <a:gd name="T6" fmla="*/ 2147483647 w 480"/>
              <a:gd name="T7" fmla="*/ 2147483647 h 1536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536"/>
              <a:gd name="T14" fmla="*/ 480 w 480"/>
              <a:gd name="T15" fmla="*/ 1536 h 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536">
                <a:moveTo>
                  <a:pt x="0" y="1536"/>
                </a:moveTo>
                <a:lnTo>
                  <a:pt x="0" y="0"/>
                </a:lnTo>
                <a:lnTo>
                  <a:pt x="480" y="0"/>
                </a:lnTo>
                <a:lnTo>
                  <a:pt x="480" y="153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46" descr="Woven mat"/>
          <p:cNvSpPr>
            <a:spLocks noChangeArrowheads="1"/>
          </p:cNvSpPr>
          <p:nvPr/>
        </p:nvSpPr>
        <p:spPr bwMode="auto">
          <a:xfrm>
            <a:off x="6577851" y="1966951"/>
            <a:ext cx="611188" cy="2508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46" descr="Woven mat"/>
          <p:cNvSpPr>
            <a:spLocks noChangeArrowheads="1"/>
          </p:cNvSpPr>
          <p:nvPr/>
        </p:nvSpPr>
        <p:spPr bwMode="auto">
          <a:xfrm>
            <a:off x="5057449" y="1966950"/>
            <a:ext cx="476989" cy="19843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AutoShape 49"/>
          <p:cNvSpPr>
            <a:spLocks/>
          </p:cNvSpPr>
          <p:nvPr/>
        </p:nvSpPr>
        <p:spPr bwMode="auto">
          <a:xfrm rot="16200000">
            <a:off x="6694902" y="3560006"/>
            <a:ext cx="377825" cy="627062"/>
          </a:xfrm>
          <a:prstGeom prst="leftBracket">
            <a:avLst>
              <a:gd name="adj" fmla="val 82983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5" name="Group 234"/>
          <p:cNvGrpSpPr>
            <a:grpSpLocks/>
          </p:cNvGrpSpPr>
          <p:nvPr/>
        </p:nvGrpSpPr>
        <p:grpSpPr bwMode="auto">
          <a:xfrm>
            <a:off x="6731413" y="3234648"/>
            <a:ext cx="304800" cy="381000"/>
            <a:chOff x="1296" y="2832"/>
            <a:chExt cx="192" cy="240"/>
          </a:xfrm>
        </p:grpSpPr>
        <p:sp>
          <p:nvSpPr>
            <p:cNvPr id="146" name="Oval 235"/>
            <p:cNvSpPr>
              <a:spLocks noChangeArrowheads="1"/>
            </p:cNvSpPr>
            <p:nvPr/>
          </p:nvSpPr>
          <p:spPr bwMode="auto">
            <a:xfrm>
              <a:off x="1296" y="29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Oval 236"/>
            <p:cNvSpPr>
              <a:spLocks noChangeArrowheads="1"/>
            </p:cNvSpPr>
            <p:nvPr/>
          </p:nvSpPr>
          <p:spPr bwMode="auto">
            <a:xfrm>
              <a:off x="1344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Oval 237"/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Oval 238"/>
            <p:cNvSpPr>
              <a:spLocks noChangeArrowheads="1"/>
            </p:cNvSpPr>
            <p:nvPr/>
          </p:nvSpPr>
          <p:spPr bwMode="auto">
            <a:xfrm>
              <a:off x="1440" y="28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Oval 239"/>
            <p:cNvSpPr>
              <a:spLocks noChangeArrowheads="1"/>
            </p:cNvSpPr>
            <p:nvPr/>
          </p:nvSpPr>
          <p:spPr bwMode="auto">
            <a:xfrm>
              <a:off x="1440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1" name="Rectangle 44"/>
          <p:cNvSpPr>
            <a:spLocks noChangeArrowheads="1"/>
          </p:cNvSpPr>
          <p:nvPr/>
        </p:nvSpPr>
        <p:spPr bwMode="auto">
          <a:xfrm>
            <a:off x="6577851" y="3182020"/>
            <a:ext cx="619494" cy="50165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Freeform 162"/>
          <p:cNvSpPr>
            <a:spLocks/>
          </p:cNvSpPr>
          <p:nvPr/>
        </p:nvSpPr>
        <p:spPr bwMode="auto">
          <a:xfrm>
            <a:off x="5225298" y="1412480"/>
            <a:ext cx="1690687" cy="2286000"/>
          </a:xfrm>
          <a:custGeom>
            <a:avLst/>
            <a:gdLst>
              <a:gd name="T0" fmla="*/ 2147483647 w 2352"/>
              <a:gd name="T1" fmla="*/ 2147483647 h 3072"/>
              <a:gd name="T2" fmla="*/ 0 w 2352"/>
              <a:gd name="T3" fmla="*/ 2147483647 h 3072"/>
              <a:gd name="T4" fmla="*/ 0 w 2352"/>
              <a:gd name="T5" fmla="*/ 2147483647 h 3072"/>
              <a:gd name="T6" fmla="*/ 2147483647 w 2352"/>
              <a:gd name="T7" fmla="*/ 2147483647 h 3072"/>
              <a:gd name="T8" fmla="*/ 2147483647 w 2352"/>
              <a:gd name="T9" fmla="*/ 2147483647 h 3072"/>
              <a:gd name="T10" fmla="*/ 2147483647 w 2352"/>
              <a:gd name="T11" fmla="*/ 0 h 3072"/>
              <a:gd name="T12" fmla="*/ 2147483647 w 2352"/>
              <a:gd name="T13" fmla="*/ 0 h 3072"/>
              <a:gd name="T14" fmla="*/ 2147483647 w 2352"/>
              <a:gd name="T15" fmla="*/ 2147483647 h 3072"/>
              <a:gd name="T16" fmla="*/ 2147483647 w 2352"/>
              <a:gd name="T17" fmla="*/ 2147483647 h 3072"/>
              <a:gd name="T18" fmla="*/ 2147483647 w 2352"/>
              <a:gd name="T19" fmla="*/ 2147483647 h 3072"/>
              <a:gd name="T20" fmla="*/ 2147483647 w 2352"/>
              <a:gd name="T21" fmla="*/ 2147483647 h 3072"/>
              <a:gd name="T22" fmla="*/ 2147483647 w 2352"/>
              <a:gd name="T23" fmla="*/ 2147483647 h 3072"/>
              <a:gd name="T24" fmla="*/ 2147483647 w 2352"/>
              <a:gd name="T25" fmla="*/ 2147483647 h 3072"/>
              <a:gd name="T26" fmla="*/ 2147483647 w 2352"/>
              <a:gd name="T27" fmla="*/ 2147483647 h 3072"/>
              <a:gd name="T28" fmla="*/ 2147483647 w 2352"/>
              <a:gd name="T29" fmla="*/ 2147483647 h 3072"/>
              <a:gd name="T30" fmla="*/ 2147483647 w 2352"/>
              <a:gd name="T31" fmla="*/ 2147483647 h 3072"/>
              <a:gd name="T32" fmla="*/ 2147483647 w 2352"/>
              <a:gd name="T33" fmla="*/ 2147483647 h 30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52"/>
              <a:gd name="T52" fmla="*/ 0 h 3072"/>
              <a:gd name="T53" fmla="*/ 2352 w 2352"/>
              <a:gd name="T54" fmla="*/ 3072 h 30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52" h="3072">
                <a:moveTo>
                  <a:pt x="192" y="1104"/>
                </a:moveTo>
                <a:lnTo>
                  <a:pt x="0" y="1104"/>
                </a:lnTo>
                <a:lnTo>
                  <a:pt x="0" y="336"/>
                </a:lnTo>
                <a:lnTo>
                  <a:pt x="48" y="192"/>
                </a:lnTo>
                <a:lnTo>
                  <a:pt x="144" y="48"/>
                </a:lnTo>
                <a:lnTo>
                  <a:pt x="288" y="0"/>
                </a:lnTo>
                <a:lnTo>
                  <a:pt x="2064" y="0"/>
                </a:lnTo>
                <a:lnTo>
                  <a:pt x="2208" y="96"/>
                </a:lnTo>
                <a:lnTo>
                  <a:pt x="2304" y="192"/>
                </a:lnTo>
                <a:lnTo>
                  <a:pt x="2352" y="336"/>
                </a:lnTo>
                <a:lnTo>
                  <a:pt x="2352" y="2928"/>
                </a:lnTo>
                <a:lnTo>
                  <a:pt x="2160" y="3072"/>
                </a:lnTo>
                <a:lnTo>
                  <a:pt x="2160" y="336"/>
                </a:lnTo>
                <a:lnTo>
                  <a:pt x="2016" y="192"/>
                </a:lnTo>
                <a:lnTo>
                  <a:pt x="288" y="192"/>
                </a:lnTo>
                <a:lnTo>
                  <a:pt x="192" y="336"/>
                </a:lnTo>
                <a:lnTo>
                  <a:pt x="192" y="110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" name="Group 220"/>
          <p:cNvGrpSpPr>
            <a:grpSpLocks/>
          </p:cNvGrpSpPr>
          <p:nvPr/>
        </p:nvGrpSpPr>
        <p:grpSpPr bwMode="auto">
          <a:xfrm>
            <a:off x="5298497" y="1466544"/>
            <a:ext cx="1562100" cy="2070100"/>
            <a:chOff x="3480" y="1584"/>
            <a:chExt cx="984" cy="1304"/>
          </a:xfrm>
        </p:grpSpPr>
        <p:sp>
          <p:nvSpPr>
            <p:cNvPr id="154" name="Line 198"/>
            <p:cNvSpPr>
              <a:spLocks noChangeShapeType="1"/>
            </p:cNvSpPr>
            <p:nvPr/>
          </p:nvSpPr>
          <p:spPr bwMode="auto">
            <a:xfrm rot="16200000" flipV="1">
              <a:off x="3408" y="2040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Line 199"/>
            <p:cNvSpPr>
              <a:spLocks noChangeShapeType="1"/>
            </p:cNvSpPr>
            <p:nvPr/>
          </p:nvSpPr>
          <p:spPr bwMode="auto">
            <a:xfrm rot="16200000" flipV="1">
              <a:off x="3416" y="1752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Line 200"/>
            <p:cNvSpPr>
              <a:spLocks noChangeShapeType="1"/>
            </p:cNvSpPr>
            <p:nvPr/>
          </p:nvSpPr>
          <p:spPr bwMode="auto">
            <a:xfrm flipV="1">
              <a:off x="3568" y="1584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Line 201"/>
            <p:cNvSpPr>
              <a:spLocks noChangeShapeType="1"/>
            </p:cNvSpPr>
            <p:nvPr/>
          </p:nvSpPr>
          <p:spPr bwMode="auto">
            <a:xfrm flipV="1">
              <a:off x="3888" y="1584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Line 202"/>
            <p:cNvSpPr>
              <a:spLocks noChangeShapeType="1"/>
            </p:cNvSpPr>
            <p:nvPr/>
          </p:nvSpPr>
          <p:spPr bwMode="auto">
            <a:xfrm flipV="1">
              <a:off x="4224" y="1584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Line 203"/>
            <p:cNvSpPr>
              <a:spLocks noChangeShapeType="1"/>
            </p:cNvSpPr>
            <p:nvPr/>
          </p:nvSpPr>
          <p:spPr bwMode="auto">
            <a:xfrm rot="5400000" flipV="1">
              <a:off x="4392" y="1760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Line 204"/>
            <p:cNvSpPr>
              <a:spLocks noChangeShapeType="1"/>
            </p:cNvSpPr>
            <p:nvPr/>
          </p:nvSpPr>
          <p:spPr bwMode="auto">
            <a:xfrm rot="5400000" flipV="1">
              <a:off x="4392" y="2096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Line 205"/>
            <p:cNvSpPr>
              <a:spLocks noChangeShapeType="1"/>
            </p:cNvSpPr>
            <p:nvPr/>
          </p:nvSpPr>
          <p:spPr bwMode="auto">
            <a:xfrm rot="5400000" flipV="1">
              <a:off x="4392" y="2816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Line 206"/>
            <p:cNvSpPr>
              <a:spLocks noChangeShapeType="1"/>
            </p:cNvSpPr>
            <p:nvPr/>
          </p:nvSpPr>
          <p:spPr bwMode="auto">
            <a:xfrm rot="5400000" flipV="1">
              <a:off x="4392" y="2432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3" name="Text Box 245"/>
          <p:cNvSpPr txBox="1">
            <a:spLocks noChangeArrowheads="1"/>
          </p:cNvSpPr>
          <p:nvPr/>
        </p:nvSpPr>
        <p:spPr bwMode="auto">
          <a:xfrm>
            <a:off x="4470235" y="479905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Line 246"/>
          <p:cNvSpPr>
            <a:spLocks noChangeShapeType="1"/>
          </p:cNvSpPr>
          <p:nvPr/>
        </p:nvSpPr>
        <p:spPr bwMode="auto">
          <a:xfrm flipV="1">
            <a:off x="5225297" y="4489787"/>
            <a:ext cx="81940" cy="4074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243"/>
          <p:cNvSpPr txBox="1">
            <a:spLocks noChangeArrowheads="1"/>
          </p:cNvSpPr>
          <p:nvPr/>
        </p:nvSpPr>
        <p:spPr bwMode="auto">
          <a:xfrm>
            <a:off x="6382584" y="4728952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Line 248"/>
          <p:cNvSpPr>
            <a:spLocks noChangeShapeType="1"/>
          </p:cNvSpPr>
          <p:nvPr/>
        </p:nvSpPr>
        <p:spPr bwMode="auto">
          <a:xfrm flipV="1">
            <a:off x="6693313" y="3894746"/>
            <a:ext cx="152400" cy="736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 Box 247"/>
          <p:cNvSpPr txBox="1">
            <a:spLocks noChangeArrowheads="1"/>
          </p:cNvSpPr>
          <p:nvPr/>
        </p:nvSpPr>
        <p:spPr bwMode="auto">
          <a:xfrm>
            <a:off x="6312313" y="4495838"/>
            <a:ext cx="1066800" cy="584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đục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3866" y="40316"/>
            <a:ext cx="89890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QUÁT VỀ HÔ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 Ở THỰC VẬT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5962" y="5943638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6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ktbaoquanvisinhvat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89" y="1401832"/>
            <a:ext cx="4934230" cy="365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Image result for hÃ¬nh áº£nh háº¡t giá»ng Äáº» trÃªn gÃ¡c báº¿p cá»§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029" y="1478121"/>
            <a:ext cx="4111864" cy="3505199"/>
          </a:xfrm>
          <a:prstGeom prst="rect">
            <a:avLst/>
          </a:prstGeom>
          <a:noFill/>
        </p:spPr>
      </p:pic>
      <p:sp>
        <p:nvSpPr>
          <p:cNvPr id="19460" name="AutoShape 4" descr="Image result for hÃ¬nh áº£nh báº¯p ngÃ´ trÃªn gÃ¡c báº¿p cá»§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8" descr="Image result for hÃ¬nh áº£nh báº¯p ngÃ´ trÃªn gÃ¡c báº¿p cá»§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2835" y="1478121"/>
            <a:ext cx="3810000" cy="3505200"/>
          </a:xfrm>
          <a:prstGeom prst="rect">
            <a:avLst/>
          </a:prstGeom>
          <a:noFill/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8803261" y="5135625"/>
            <a:ext cx="320031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66" y="40316"/>
            <a:ext cx="12168134" cy="58477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QUAN HỆ GIỮA HÔ HẤP VỚI QUANG HỢP VÀ MÔI TRƯỜNG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952" y="762070"/>
            <a:ext cx="8534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vi-VN" sz="3200" dirty="0">
                <a:solidFill>
                  <a:srgbClr val="FF3300"/>
                </a:solidFill>
                <a:cs typeface="Times New Roman" pitchFamily="18" charset="0"/>
              </a:rPr>
              <a:t>3. Một số biện pháp bảo quan nông phẩm</a:t>
            </a:r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64" y="6042820"/>
            <a:ext cx="705054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ym typeface="Wingdings" panose="05000000000000000000" pitchFamily="2" charset="2"/>
              </a:rPr>
              <a:t> </a:t>
            </a:r>
            <a:r>
              <a:rPr lang="vi-VN" sz="3600" b="1" i="1" dirty="0" smtClean="0"/>
              <a:t>ức </a:t>
            </a:r>
            <a:r>
              <a:rPr lang="vi-VN" sz="3600" b="1" i="1" dirty="0"/>
              <a:t>chế hô hấp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25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524000" y="1"/>
            <a:ext cx="9144000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chemeClr val="accent5">
                    <a:lumMod val="50000"/>
                  </a:schemeClr>
                </a:solidFill>
              </a:rPr>
              <a:t>CỦNG CỐ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" y="830264"/>
            <a:ext cx="5389331" cy="61453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1208" y="1295456"/>
            <a:ext cx="5943444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48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sao không để rau quả trong ngăn đá của tủ lạnh?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18" name="TextBox 1317"/>
          <p:cNvSpPr txBox="1"/>
          <p:nvPr/>
        </p:nvSpPr>
        <p:spPr>
          <a:xfrm>
            <a:off x="6068944" y="2819416"/>
            <a:ext cx="5731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Vì có thành phần xenlulo cứng khi bị đông đá sẽ vỡ ra → làm vỡ tế bào không phục hồi lại đư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4343400" y="577850"/>
            <a:ext cx="3581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án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endParaRPr lang="en-US" altLang="en-US" sz="2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1200" y="1676400"/>
            <a:ext cx="8686800" cy="965200"/>
            <a:chOff x="192" y="1056"/>
            <a:chExt cx="5472" cy="608"/>
          </a:xfrm>
        </p:grpSpPr>
        <p:sp>
          <p:nvSpPr>
            <p:cNvPr id="40970" name="Text Box 5"/>
            <p:cNvSpPr txBox="1">
              <a:spLocks noChangeArrowheads="1"/>
            </p:cNvSpPr>
            <p:nvPr/>
          </p:nvSpPr>
          <p:spPr bwMode="auto">
            <a:xfrm>
              <a:off x="768" y="1056"/>
              <a:ext cx="4896" cy="60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2600" b="1">
                  <a:solidFill>
                    <a:srgbClr val="CC0000"/>
                  </a:solidFill>
                  <a:latin typeface="Times New Roman" pitchFamily="18" charset="0"/>
                </a:rPr>
                <a:t> Giai đoạn nào chung cho quá trình phân giải kị khí và phân giải hiếu khí?</a:t>
              </a:r>
            </a:p>
          </p:txBody>
        </p:sp>
        <p:sp>
          <p:nvSpPr>
            <p:cNvPr id="40971" name="Text Box 6"/>
            <p:cNvSpPr txBox="1">
              <a:spLocks noChangeArrowheads="1"/>
            </p:cNvSpPr>
            <p:nvPr/>
          </p:nvSpPr>
          <p:spPr bwMode="auto">
            <a:xfrm>
              <a:off x="192" y="1056"/>
              <a:ext cx="720" cy="30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 err="1">
                  <a:latin typeface="Times New Roman" pitchFamily="18" charset="0"/>
                </a:rPr>
                <a:t>Câu</a:t>
              </a:r>
              <a:r>
                <a:rPr lang="en-US" altLang="en-US" sz="2600" b="1" dirty="0">
                  <a:latin typeface="Times New Roman" pitchFamily="18" charset="0"/>
                </a:rPr>
                <a:t> 1:</a:t>
              </a:r>
            </a:p>
          </p:txBody>
        </p:sp>
      </p:grp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6705600" y="2971800"/>
            <a:ext cx="2819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itchFamily="18" charset="0"/>
              </a:rPr>
              <a:t>C. Đường phân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14600" y="2865438"/>
            <a:ext cx="2819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latin typeface="Times New Roman" pitchFamily="18" charset="0"/>
              </a:rPr>
              <a:t>A. Chu </a:t>
            </a:r>
            <a:r>
              <a:rPr lang="en-US" altLang="en-US" sz="2600" dirty="0" err="1">
                <a:latin typeface="Times New Roman" pitchFamily="18" charset="0"/>
              </a:rPr>
              <a:t>trình</a:t>
            </a:r>
            <a:r>
              <a:rPr lang="en-US" altLang="en-US" sz="2600" dirty="0">
                <a:latin typeface="Times New Roman" pitchFamily="18" charset="0"/>
              </a:rPr>
              <a:t> </a:t>
            </a:r>
            <a:r>
              <a:rPr lang="en-US" altLang="en-US" sz="2600" dirty="0" err="1">
                <a:latin typeface="Times New Roman" pitchFamily="18" charset="0"/>
              </a:rPr>
              <a:t>Crep</a:t>
            </a:r>
            <a:r>
              <a:rPr lang="en-US" altLang="en-US" sz="2600" dirty="0">
                <a:latin typeface="Times New Roman" pitchFamily="18" charset="0"/>
              </a:rPr>
              <a:t>.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6705600" y="3613150"/>
            <a:ext cx="3581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itchFamily="18" charset="0"/>
              </a:rPr>
              <a:t>D. Lên men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2514600" y="3568700"/>
            <a:ext cx="36576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itchFamily="18" charset="0"/>
              </a:rPr>
              <a:t>B. Chuỗi chuyền êlectron.</a:t>
            </a:r>
          </a:p>
        </p:txBody>
      </p:sp>
      <p:sp>
        <p:nvSpPr>
          <p:cNvPr id="3" name="Oval 2"/>
          <p:cNvSpPr/>
          <p:nvPr/>
        </p:nvSpPr>
        <p:spPr>
          <a:xfrm>
            <a:off x="6705600" y="2963864"/>
            <a:ext cx="469900" cy="503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/>
      <p:bldP spid="138248" grpId="0"/>
      <p:bldP spid="138249" grpId="0"/>
      <p:bldP spid="138250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496" y="2117645"/>
            <a:ext cx="9144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 2</a:t>
            </a:r>
            <a:r>
              <a:rPr lang="pt-BR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Bào quan tham gia vào quá trình hô hấp sáng?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Tx/>
              <a:buAutoNum type="alphaUcPeriod"/>
              <a:tabLst>
                <a:tab pos="3261360" algn="l"/>
              </a:tabLst>
              <a:defRPr/>
            </a:pPr>
            <a:r>
              <a:rPr lang="pt-BR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lục lạp, perôxixôm, ty thể.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261360" algn="l"/>
              </a:tabLst>
              <a:defRPr/>
            </a:pPr>
            <a:r>
              <a:rPr lang="pt-BR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B. lục lạp, bộ máy </a:t>
            </a:r>
            <a:r>
              <a:rPr lang="pt-BR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gôngi</a:t>
            </a:r>
            <a:r>
              <a:rPr lang="pt-BR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ty thể.</a:t>
            </a:r>
            <a:endParaRPr lang="en-US" sz="3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261360" algn="l"/>
              </a:tabLst>
              <a:defRPr/>
            </a:pPr>
            <a:r>
              <a:rPr lang="pt-BR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C. lục lạp, lizôxôm, ty thể.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261360" algn="l"/>
              </a:tabLst>
              <a:defRPr/>
            </a:pPr>
            <a:r>
              <a:rPr lang="pt-BR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D. lục lạp, ribôxôm, ty thể.</a:t>
            </a:r>
            <a:endParaRPr lang="vi-VN" sz="3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88496" y="3370282"/>
            <a:ext cx="381000" cy="418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38654" y="990664"/>
            <a:ext cx="3581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án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endParaRPr lang="en-US" altLang="en-US" sz="2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7506" y="2590822"/>
            <a:ext cx="8077200" cy="30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b-N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quá trình hô hấp ở thực vật cường độ hô hấp tỉ lệ thuận với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Tx/>
              <a:buAutoNum type="alphaUcPeriod"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 hàm lượng nước, nhiệt độ.	</a:t>
            </a:r>
          </a:p>
          <a:p>
            <a:pPr algn="just">
              <a:lnSpc>
                <a:spcPct val="115000"/>
              </a:lnSpc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B. hàm lượng nước, nồng độ CO</a:t>
            </a:r>
            <a:r>
              <a:rPr lang="nb-NO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C. nồng độ CO</a:t>
            </a:r>
            <a:r>
              <a:rPr lang="nb-NO" sz="2800" baseline="-25000" dirty="0">
                <a:latin typeface="Times New Roman" pitchFamily="18" charset="0"/>
                <a:cs typeface="Times New Roman" pitchFamily="18" charset="0"/>
              </a:rPr>
              <a:t>2 , </a:t>
            </a: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nhiệt độ.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D. hàm lượng nước, nồng độ ôxi.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73340" y="5169847"/>
            <a:ext cx="381000" cy="342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38654" y="990664"/>
            <a:ext cx="3581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án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endParaRPr lang="en-US" altLang="en-US" sz="2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120" y="76207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vi-VN" sz="2800" b="1" dirty="0">
              <a:solidFill>
                <a:prstClr val="black"/>
              </a:solidFill>
              <a:latin typeface="Times New Roman" pitchFamily="18" charset="0"/>
              <a:cs typeface="Calibri" pitchFamily="34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800" b="1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Câu 5:</a:t>
            </a:r>
            <a:r>
              <a:rPr lang="nb-NO" sz="2800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nb-NO" sz="2800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Nhận định nào sau đây </a:t>
            </a:r>
            <a:r>
              <a:rPr lang="nb-NO" sz="2800" dirty="0">
                <a:latin typeface="Times New Roman" pitchFamily="18" charset="0"/>
                <a:cs typeface="Calibri" pitchFamily="34" charset="0"/>
              </a:rPr>
              <a:t>không </a:t>
            </a:r>
            <a:r>
              <a:rPr lang="nb-NO" sz="2800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đúng khi nói về vai trò của hô hấp đối với cơ thể thực vật?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A. 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Hình thành các sản phẩm trung gian là nguyên liệu cho các quá trình tổng hợp các chất khác trong cơ thể.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Calibri" pitchFamily="34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800" b="1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B.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Tạo ra chất hữu cơ cung cấp cho sự sống trên trái đất, biến đổi và tích lũy năng lượng.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C. 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Một phần năng lượng được giải phóng dưới dạng nhiệt để duy trì thân nhiệt thuận lợi cho các phản ứng enzim.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Calibri" pitchFamily="34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D. 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Năng lượng giải phóng dưới dạng ATP cung cấp cho các hoạt động sống của tế bào, cơ thể.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120" y="3362643"/>
            <a:ext cx="381000" cy="342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67248" y="609674"/>
            <a:ext cx="3581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án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endParaRPr lang="en-US" altLang="en-US" sz="2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902" y="2438426"/>
            <a:ext cx="81915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Câu </a:t>
            </a:r>
            <a:r>
              <a:rPr lang="nb-NO" sz="2800" b="1" dirty="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6:</a:t>
            </a:r>
            <a:r>
              <a:rPr lang="vi-VN" sz="2800" dirty="0" smtClean="0"/>
              <a:t> H</a:t>
            </a:r>
            <a:r>
              <a:rPr lang="en-US" sz="2800" dirty="0"/>
              <a:t>ô</a:t>
            </a:r>
            <a:r>
              <a:rPr lang="vi-VN" sz="2800" dirty="0" smtClean="0"/>
              <a:t> </a:t>
            </a:r>
            <a:r>
              <a:rPr lang="vi-VN" sz="2800" dirty="0"/>
              <a:t>hấp ở thực vật là quá trình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A. Ôxi hoá sinh học nguyên liệu chất hữu cơ.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B. Giải phóng CO</a:t>
            </a:r>
            <a:r>
              <a:rPr lang="en-US" sz="2800" baseline="-25000" dirty="0"/>
              <a:t>2</a:t>
            </a:r>
            <a:r>
              <a:rPr lang="vi-VN" sz="2800" dirty="0"/>
              <a:t> và H</a:t>
            </a:r>
            <a:r>
              <a:rPr lang="vi-VN" sz="2800" baseline="-25000" dirty="0"/>
              <a:t>2</a:t>
            </a:r>
            <a:r>
              <a:rPr lang="vi-VN" sz="2800" dirty="0"/>
              <a:t>O.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C. Tích luỹ ATP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D. </a:t>
            </a:r>
            <a:r>
              <a:rPr lang="en-US" sz="2800" dirty="0" err="1"/>
              <a:t>Cả</a:t>
            </a:r>
            <a:r>
              <a:rPr lang="en-US" sz="2800" dirty="0"/>
              <a:t> A,</a:t>
            </a:r>
            <a:r>
              <a:rPr lang="vi-VN" sz="2800" dirty="0"/>
              <a:t> B VÀ C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2057506" y="5151690"/>
            <a:ext cx="685782" cy="494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38654" y="990664"/>
            <a:ext cx="3581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án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endParaRPr lang="en-US" altLang="en-US" sz="2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932" y="1905040"/>
            <a:ext cx="1173465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Câu </a:t>
            </a:r>
            <a:r>
              <a:rPr lang="nb-NO" sz="2800" b="1" dirty="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7:</a:t>
            </a:r>
            <a:r>
              <a:rPr lang="vi-VN" sz="2800" dirty="0" smtClean="0"/>
              <a:t> </a:t>
            </a:r>
            <a:r>
              <a:rPr lang="vi-VN" sz="2800" dirty="0"/>
              <a:t>Ý nghĩa sinh học của quá trình hô hấp ở thực vật là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A. Đảm bảo sự cân bằng CO</a:t>
            </a:r>
            <a:r>
              <a:rPr lang="en-US" sz="2800" baseline="-25000" dirty="0"/>
              <a:t>2</a:t>
            </a:r>
            <a:r>
              <a:rPr lang="vi-VN" sz="2800" dirty="0"/>
              <a:t> và O</a:t>
            </a:r>
            <a:r>
              <a:rPr lang="en-US" sz="2800" baseline="-25000" dirty="0"/>
              <a:t>2</a:t>
            </a:r>
            <a:r>
              <a:rPr lang="vi-VN" sz="2800" dirty="0"/>
              <a:t> trong khí quyển.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B. Chuyển hoá gluxit thành chất vô cơ.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C. Tạo ra năng lượng cung cấp cho mọi hoạt động sinh lí ở cây</a:t>
            </a:r>
            <a:r>
              <a:rPr lang="vi-VN" sz="2800" b="1" dirty="0"/>
              <a:t>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D. Th</a:t>
            </a:r>
            <a:r>
              <a:rPr lang="en-US" sz="2800" dirty="0"/>
              <a:t>ả</a:t>
            </a:r>
            <a:r>
              <a:rPr lang="vi-VN" sz="2800" dirty="0"/>
              <a:t>i chất độc ra ngoài cơ thể thực vật.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914536" y="3962386"/>
            <a:ext cx="685782" cy="494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38654" y="990664"/>
            <a:ext cx="3581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án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endParaRPr lang="en-US" altLang="en-US" sz="2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902" y="1752644"/>
            <a:ext cx="81915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Câu </a:t>
            </a:r>
            <a:r>
              <a:rPr lang="nb-NO" sz="2800" b="1" dirty="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8:</a:t>
            </a:r>
            <a:r>
              <a:rPr lang="vi-VN" sz="2800" dirty="0" smtClean="0"/>
              <a:t> </a:t>
            </a:r>
            <a:r>
              <a:rPr lang="vi-VN" sz="2800" dirty="0"/>
              <a:t>Trong quá trình hô hấp ở thực vật, số lượng ATP được tạo ra nhiều nhất ở giai đoạn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A. chu trình Crep.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B. chuỗi </a:t>
            </a:r>
            <a:r>
              <a:rPr lang="en-US" sz="2800" dirty="0" err="1"/>
              <a:t>truyền</a:t>
            </a:r>
            <a:r>
              <a:rPr lang="vi-VN" sz="2800" dirty="0"/>
              <a:t> electron</a:t>
            </a:r>
            <a:r>
              <a:rPr lang="en-US" sz="2800" dirty="0"/>
              <a:t> </a:t>
            </a:r>
            <a:r>
              <a:rPr lang="en-US" sz="2800" dirty="0" err="1"/>
              <a:t>hô</a:t>
            </a:r>
            <a:r>
              <a:rPr lang="en-US" sz="2800" dirty="0"/>
              <a:t> </a:t>
            </a:r>
            <a:r>
              <a:rPr lang="en-US" sz="2800" dirty="0" err="1"/>
              <a:t>hấp</a:t>
            </a:r>
            <a:r>
              <a:rPr lang="vi-VN" sz="2800" dirty="0"/>
              <a:t>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C. đường phân.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D. từ axit pyruvic đến axetyl coA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2057506" y="3809990"/>
            <a:ext cx="685782" cy="494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38654" y="990664"/>
            <a:ext cx="3581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án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endParaRPr lang="en-US" altLang="en-US" sz="2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7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704" y="1752644"/>
            <a:ext cx="81915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Câu </a:t>
            </a:r>
            <a:r>
              <a:rPr lang="nb-NO" sz="2800" b="1" dirty="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9:</a:t>
            </a:r>
            <a:r>
              <a:rPr lang="vi-VN" sz="2800" dirty="0" smtClean="0"/>
              <a:t> </a:t>
            </a:r>
            <a:r>
              <a:rPr lang="vi-VN" sz="2800" dirty="0"/>
              <a:t>Trong giai đoạn đường phản. glucôzơ đã được phân giải thành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A. hai phân tử axit pyruvic.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B. hai phân tử axit lactic.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C. một axit lactic và một axit axetic.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D. hai phân tử ax</a:t>
            </a:r>
            <a:r>
              <a:rPr lang="en-US" sz="2800" dirty="0"/>
              <a:t>e</a:t>
            </a:r>
            <a:r>
              <a:rPr lang="vi-VN" sz="2800" dirty="0"/>
              <a:t>tyl coenzim A.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905110" y="3203673"/>
            <a:ext cx="685782" cy="494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38654" y="990664"/>
            <a:ext cx="3581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án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endParaRPr lang="en-US" altLang="en-US" sz="2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4364028" y="2054642"/>
            <a:ext cx="754062" cy="2514600"/>
            <a:chOff x="864" y="1728"/>
            <a:chExt cx="475" cy="1584"/>
          </a:xfrm>
        </p:grpSpPr>
        <p:sp>
          <p:nvSpPr>
            <p:cNvPr id="7316" name="Rectangle 5"/>
            <p:cNvSpPr>
              <a:spLocks noChangeArrowheads="1"/>
            </p:cNvSpPr>
            <p:nvPr/>
          </p:nvSpPr>
          <p:spPr bwMode="auto">
            <a:xfrm>
              <a:off x="904" y="2770"/>
              <a:ext cx="39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17" name="Freeform 6"/>
            <p:cNvSpPr>
              <a:spLocks/>
            </p:cNvSpPr>
            <p:nvPr/>
          </p:nvSpPr>
          <p:spPr bwMode="auto">
            <a:xfrm>
              <a:off x="904" y="1807"/>
              <a:ext cx="395" cy="1267"/>
            </a:xfrm>
            <a:custGeom>
              <a:avLst/>
              <a:gdLst>
                <a:gd name="T0" fmla="*/ 0 w 480"/>
                <a:gd name="T1" fmla="*/ 22 h 1536"/>
                <a:gd name="T2" fmla="*/ 0 w 480"/>
                <a:gd name="T3" fmla="*/ 0 h 1536"/>
                <a:gd name="T4" fmla="*/ 7 w 480"/>
                <a:gd name="T5" fmla="*/ 0 h 1536"/>
                <a:gd name="T6" fmla="*/ 7 w 480"/>
                <a:gd name="T7" fmla="*/ 22 h 1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1536"/>
                <a:gd name="T14" fmla="*/ 480 w 480"/>
                <a:gd name="T15" fmla="*/ 1536 h 1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1536">
                  <a:moveTo>
                    <a:pt x="0" y="1536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153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18" name="Rectangle 7" descr="Woven mat"/>
            <p:cNvSpPr>
              <a:spLocks noChangeArrowheads="1"/>
            </p:cNvSpPr>
            <p:nvPr/>
          </p:nvSpPr>
          <p:spPr bwMode="auto">
            <a:xfrm>
              <a:off x="909" y="1728"/>
              <a:ext cx="385" cy="15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19" name="Line 8"/>
            <p:cNvSpPr>
              <a:spLocks noChangeShapeType="1"/>
            </p:cNvSpPr>
            <p:nvPr/>
          </p:nvSpPr>
          <p:spPr bwMode="auto">
            <a:xfrm>
              <a:off x="864" y="1768"/>
              <a:ext cx="40" cy="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20" name="Line 9"/>
            <p:cNvSpPr>
              <a:spLocks noChangeShapeType="1"/>
            </p:cNvSpPr>
            <p:nvPr/>
          </p:nvSpPr>
          <p:spPr bwMode="auto">
            <a:xfrm flipH="1">
              <a:off x="1299" y="1768"/>
              <a:ext cx="40" cy="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21" name="AutoShape 10"/>
            <p:cNvSpPr>
              <a:spLocks/>
            </p:cNvSpPr>
            <p:nvPr/>
          </p:nvSpPr>
          <p:spPr bwMode="auto">
            <a:xfrm rot="-5400000">
              <a:off x="983" y="2995"/>
              <a:ext cx="238" cy="395"/>
            </a:xfrm>
            <a:prstGeom prst="leftBracket">
              <a:avLst>
                <a:gd name="adj" fmla="val 829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173" name="Group 24"/>
          <p:cNvGrpSpPr>
            <a:grpSpLocks/>
          </p:cNvGrpSpPr>
          <p:nvPr/>
        </p:nvGrpSpPr>
        <p:grpSpPr bwMode="auto">
          <a:xfrm>
            <a:off x="5575290" y="2054642"/>
            <a:ext cx="1752600" cy="2514600"/>
            <a:chOff x="2496" y="1776"/>
            <a:chExt cx="1104" cy="1584"/>
          </a:xfrm>
        </p:grpSpPr>
        <p:grpSp>
          <p:nvGrpSpPr>
            <p:cNvPr id="7214" name="Group 25"/>
            <p:cNvGrpSpPr>
              <a:grpSpLocks/>
            </p:cNvGrpSpPr>
            <p:nvPr/>
          </p:nvGrpSpPr>
          <p:grpSpPr bwMode="auto">
            <a:xfrm>
              <a:off x="2496" y="1776"/>
              <a:ext cx="737" cy="1584"/>
              <a:chOff x="1248" y="480"/>
              <a:chExt cx="1584" cy="3408"/>
            </a:xfrm>
          </p:grpSpPr>
          <p:sp>
            <p:nvSpPr>
              <p:cNvPr id="7266" name="Freeform 26"/>
              <p:cNvSpPr>
                <a:spLocks/>
              </p:cNvSpPr>
              <p:nvPr/>
            </p:nvSpPr>
            <p:spPr bwMode="auto">
              <a:xfrm>
                <a:off x="1248" y="480"/>
                <a:ext cx="1584" cy="3408"/>
              </a:xfrm>
              <a:custGeom>
                <a:avLst/>
                <a:gdLst>
                  <a:gd name="T0" fmla="*/ 1488 w 1584"/>
                  <a:gd name="T1" fmla="*/ 0 h 3408"/>
                  <a:gd name="T2" fmla="*/ 768 w 1584"/>
                  <a:gd name="T3" fmla="*/ 0 h 3408"/>
                  <a:gd name="T4" fmla="*/ 864 w 1584"/>
                  <a:gd name="T5" fmla="*/ 96 h 3408"/>
                  <a:gd name="T6" fmla="*/ 864 w 1584"/>
                  <a:gd name="T7" fmla="*/ 432 h 3408"/>
                  <a:gd name="T8" fmla="*/ 48 w 1584"/>
                  <a:gd name="T9" fmla="*/ 2592 h 3408"/>
                  <a:gd name="T10" fmla="*/ 0 w 1584"/>
                  <a:gd name="T11" fmla="*/ 2832 h 3408"/>
                  <a:gd name="T12" fmla="*/ 0 w 1584"/>
                  <a:gd name="T13" fmla="*/ 3024 h 3408"/>
                  <a:gd name="T14" fmla="*/ 48 w 1584"/>
                  <a:gd name="T15" fmla="*/ 3168 h 3408"/>
                  <a:gd name="T16" fmla="*/ 144 w 1584"/>
                  <a:gd name="T17" fmla="*/ 3312 h 3408"/>
                  <a:gd name="T18" fmla="*/ 240 w 1584"/>
                  <a:gd name="T19" fmla="*/ 3408 h 3408"/>
                  <a:gd name="T20" fmla="*/ 1584 w 1584"/>
                  <a:gd name="T21" fmla="*/ 3408 h 34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4"/>
                  <a:gd name="T34" fmla="*/ 0 h 3408"/>
                  <a:gd name="T35" fmla="*/ 1584 w 1584"/>
                  <a:gd name="T36" fmla="*/ 3408 h 34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4" h="3408">
                    <a:moveTo>
                      <a:pt x="1488" y="0"/>
                    </a:moveTo>
                    <a:lnTo>
                      <a:pt x="768" y="0"/>
                    </a:lnTo>
                    <a:lnTo>
                      <a:pt x="864" y="96"/>
                    </a:lnTo>
                    <a:lnTo>
                      <a:pt x="864" y="432"/>
                    </a:lnTo>
                    <a:lnTo>
                      <a:pt x="48" y="2592"/>
                    </a:lnTo>
                    <a:lnTo>
                      <a:pt x="0" y="2832"/>
                    </a:lnTo>
                    <a:lnTo>
                      <a:pt x="0" y="3024"/>
                    </a:lnTo>
                    <a:lnTo>
                      <a:pt x="48" y="3168"/>
                    </a:lnTo>
                    <a:lnTo>
                      <a:pt x="144" y="3312"/>
                    </a:lnTo>
                    <a:lnTo>
                      <a:pt x="240" y="3408"/>
                    </a:lnTo>
                    <a:lnTo>
                      <a:pt x="1584" y="340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67" name="Oval 27"/>
              <p:cNvSpPr>
                <a:spLocks noChangeArrowheads="1"/>
              </p:cNvSpPr>
              <p:nvPr/>
            </p:nvSpPr>
            <p:spPr bwMode="auto">
              <a:xfrm>
                <a:off x="1257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68" name="Oval 28"/>
              <p:cNvSpPr>
                <a:spLocks noChangeArrowheads="1"/>
              </p:cNvSpPr>
              <p:nvPr/>
            </p:nvSpPr>
            <p:spPr bwMode="auto">
              <a:xfrm>
                <a:off x="1278" y="3525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69" name="Oval 29"/>
              <p:cNvSpPr>
                <a:spLocks noChangeArrowheads="1"/>
              </p:cNvSpPr>
              <p:nvPr/>
            </p:nvSpPr>
            <p:spPr bwMode="auto">
              <a:xfrm>
                <a:off x="1362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70" name="Oval 30"/>
              <p:cNvSpPr>
                <a:spLocks noChangeArrowheads="1"/>
              </p:cNvSpPr>
              <p:nvPr/>
            </p:nvSpPr>
            <p:spPr bwMode="auto">
              <a:xfrm>
                <a:off x="1308" y="3591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71" name="Oval 31"/>
              <p:cNvSpPr>
                <a:spLocks noChangeArrowheads="1"/>
              </p:cNvSpPr>
              <p:nvPr/>
            </p:nvSpPr>
            <p:spPr bwMode="auto">
              <a:xfrm>
                <a:off x="1248" y="339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72" name="Oval 32"/>
              <p:cNvSpPr>
                <a:spLocks noChangeArrowheads="1"/>
              </p:cNvSpPr>
              <p:nvPr/>
            </p:nvSpPr>
            <p:spPr bwMode="auto">
              <a:xfrm>
                <a:off x="1374" y="3417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73" name="Oval 33"/>
              <p:cNvSpPr>
                <a:spLocks noChangeArrowheads="1"/>
              </p:cNvSpPr>
              <p:nvPr/>
            </p:nvSpPr>
            <p:spPr bwMode="auto">
              <a:xfrm>
                <a:off x="1344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74" name="Oval 34"/>
              <p:cNvSpPr>
                <a:spLocks noChangeArrowheads="1"/>
              </p:cNvSpPr>
              <p:nvPr/>
            </p:nvSpPr>
            <p:spPr bwMode="auto">
              <a:xfrm>
                <a:off x="1383" y="3705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75" name="Oval 35"/>
              <p:cNvSpPr>
                <a:spLocks noChangeArrowheads="1"/>
              </p:cNvSpPr>
              <p:nvPr/>
            </p:nvSpPr>
            <p:spPr bwMode="auto">
              <a:xfrm>
                <a:off x="1440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76" name="Oval 3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77" name="Oval 37"/>
              <p:cNvSpPr>
                <a:spLocks noChangeArrowheads="1"/>
              </p:cNvSpPr>
              <p:nvPr/>
            </p:nvSpPr>
            <p:spPr bwMode="auto">
              <a:xfrm rot="2125547">
                <a:off x="1344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78" name="Oval 38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79" name="Oval 39"/>
              <p:cNvSpPr>
                <a:spLocks noChangeArrowheads="1"/>
              </p:cNvSpPr>
              <p:nvPr/>
            </p:nvSpPr>
            <p:spPr bwMode="auto">
              <a:xfrm>
                <a:off x="1536" y="3429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80" name="Oval 40"/>
              <p:cNvSpPr>
                <a:spLocks noChangeArrowheads="1"/>
              </p:cNvSpPr>
              <p:nvPr/>
            </p:nvSpPr>
            <p:spPr bwMode="auto">
              <a:xfrm>
                <a:off x="1449" y="378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81" name="Oval 41"/>
              <p:cNvSpPr>
                <a:spLocks noChangeArrowheads="1"/>
              </p:cNvSpPr>
              <p:nvPr/>
            </p:nvSpPr>
            <p:spPr bwMode="auto">
              <a:xfrm>
                <a:off x="1422" y="375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82" name="Oval 42"/>
              <p:cNvSpPr>
                <a:spLocks noChangeArrowheads="1"/>
              </p:cNvSpPr>
              <p:nvPr/>
            </p:nvSpPr>
            <p:spPr bwMode="auto">
              <a:xfrm rot="3089446">
                <a:off x="1488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83" name="Oval 43"/>
              <p:cNvSpPr>
                <a:spLocks noChangeArrowheads="1"/>
              </p:cNvSpPr>
              <p:nvPr/>
            </p:nvSpPr>
            <p:spPr bwMode="auto">
              <a:xfrm>
                <a:off x="1584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84" name="Oval 44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85" name="Oval 45"/>
              <p:cNvSpPr>
                <a:spLocks noChangeArrowheads="1"/>
              </p:cNvSpPr>
              <p:nvPr/>
            </p:nvSpPr>
            <p:spPr bwMode="auto">
              <a:xfrm rot="-745557">
                <a:off x="1584" y="3621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86" name="Oval 46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87" name="Oval 47"/>
              <p:cNvSpPr>
                <a:spLocks noChangeArrowheads="1"/>
              </p:cNvSpPr>
              <p:nvPr/>
            </p:nvSpPr>
            <p:spPr bwMode="auto">
              <a:xfrm>
                <a:off x="1584" y="3783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88" name="Oval 48"/>
              <p:cNvSpPr>
                <a:spLocks noChangeArrowheads="1"/>
              </p:cNvSpPr>
              <p:nvPr/>
            </p:nvSpPr>
            <p:spPr bwMode="auto">
              <a:xfrm>
                <a:off x="1728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89" name="Oval 49"/>
              <p:cNvSpPr>
                <a:spLocks noChangeArrowheads="1"/>
              </p:cNvSpPr>
              <p:nvPr/>
            </p:nvSpPr>
            <p:spPr bwMode="auto">
              <a:xfrm rot="-2963923">
                <a:off x="1632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90" name="Oval 50"/>
              <p:cNvSpPr>
                <a:spLocks noChangeArrowheads="1"/>
              </p:cNvSpPr>
              <p:nvPr/>
            </p:nvSpPr>
            <p:spPr bwMode="auto">
              <a:xfrm>
                <a:off x="1824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91" name="Oval 51"/>
              <p:cNvSpPr>
                <a:spLocks noChangeArrowheads="1"/>
              </p:cNvSpPr>
              <p:nvPr/>
            </p:nvSpPr>
            <p:spPr bwMode="auto">
              <a:xfrm rot="-970467">
                <a:off x="1920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92" name="Oval 52"/>
              <p:cNvSpPr>
                <a:spLocks noChangeArrowheads="1"/>
              </p:cNvSpPr>
              <p:nvPr/>
            </p:nvSpPr>
            <p:spPr bwMode="auto">
              <a:xfrm rot="1677578">
                <a:off x="1920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93" name="Oval 53"/>
              <p:cNvSpPr>
                <a:spLocks noChangeArrowheads="1"/>
              </p:cNvSpPr>
              <p:nvPr/>
            </p:nvSpPr>
            <p:spPr bwMode="auto">
              <a:xfrm rot="-1265349">
                <a:off x="1794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94" name="Oval 54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95" name="Oval 55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96" name="Oval 56"/>
              <p:cNvSpPr>
                <a:spLocks noChangeArrowheads="1"/>
              </p:cNvSpPr>
              <p:nvPr/>
            </p:nvSpPr>
            <p:spPr bwMode="auto">
              <a:xfrm>
                <a:off x="1824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97" name="Oval 57"/>
              <p:cNvSpPr>
                <a:spLocks noChangeArrowheads="1"/>
              </p:cNvSpPr>
              <p:nvPr/>
            </p:nvSpPr>
            <p:spPr bwMode="auto">
              <a:xfrm>
                <a:off x="1728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98" name="Oval 58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99" name="Oval 59"/>
              <p:cNvSpPr>
                <a:spLocks noChangeArrowheads="1"/>
              </p:cNvSpPr>
              <p:nvPr/>
            </p:nvSpPr>
            <p:spPr bwMode="auto">
              <a:xfrm>
                <a:off x="1920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00" name="Oval 60"/>
              <p:cNvSpPr>
                <a:spLocks noChangeArrowheads="1"/>
              </p:cNvSpPr>
              <p:nvPr/>
            </p:nvSpPr>
            <p:spPr bwMode="auto">
              <a:xfrm>
                <a:off x="1968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01" name="Oval 61"/>
              <p:cNvSpPr>
                <a:spLocks noChangeArrowheads="1"/>
              </p:cNvSpPr>
              <p:nvPr/>
            </p:nvSpPr>
            <p:spPr bwMode="auto">
              <a:xfrm>
                <a:off x="2016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02" name="Oval 62"/>
              <p:cNvSpPr>
                <a:spLocks noChangeArrowheads="1"/>
              </p:cNvSpPr>
              <p:nvPr/>
            </p:nvSpPr>
            <p:spPr bwMode="auto">
              <a:xfrm rot="-1083331">
                <a:off x="1872" y="374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03" name="Oval 63"/>
              <p:cNvSpPr>
                <a:spLocks noChangeArrowheads="1"/>
              </p:cNvSpPr>
              <p:nvPr/>
            </p:nvSpPr>
            <p:spPr bwMode="auto">
              <a:xfrm>
                <a:off x="2064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04" name="Oval 64"/>
              <p:cNvSpPr>
                <a:spLocks noChangeArrowheads="1"/>
              </p:cNvSpPr>
              <p:nvPr/>
            </p:nvSpPr>
            <p:spPr bwMode="auto">
              <a:xfrm>
                <a:off x="2064" y="342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05" name="Oval 65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06" name="Oval 66"/>
              <p:cNvSpPr>
                <a:spLocks noChangeArrowheads="1"/>
              </p:cNvSpPr>
              <p:nvPr/>
            </p:nvSpPr>
            <p:spPr bwMode="auto">
              <a:xfrm>
                <a:off x="2016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07" name="Oval 67"/>
              <p:cNvSpPr>
                <a:spLocks noChangeArrowheads="1"/>
              </p:cNvSpPr>
              <p:nvPr/>
            </p:nvSpPr>
            <p:spPr bwMode="auto">
              <a:xfrm>
                <a:off x="2160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08" name="Oval 68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09" name="Oval 69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10" name="Oval 70"/>
              <p:cNvSpPr>
                <a:spLocks noChangeArrowheads="1"/>
              </p:cNvSpPr>
              <p:nvPr/>
            </p:nvSpPr>
            <p:spPr bwMode="auto">
              <a:xfrm>
                <a:off x="2208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11" name="Oval 71"/>
              <p:cNvSpPr>
                <a:spLocks noChangeArrowheads="1"/>
              </p:cNvSpPr>
              <p:nvPr/>
            </p:nvSpPr>
            <p:spPr bwMode="auto">
              <a:xfrm>
                <a:off x="2256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12" name="Oval 72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13" name="Oval 73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14" name="Oval 74"/>
              <p:cNvSpPr>
                <a:spLocks noChangeArrowheads="1"/>
              </p:cNvSpPr>
              <p:nvPr/>
            </p:nvSpPr>
            <p:spPr bwMode="auto">
              <a:xfrm>
                <a:off x="2304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15" name="Oval 75"/>
              <p:cNvSpPr>
                <a:spLocks noChangeArrowheads="1"/>
              </p:cNvSpPr>
              <p:nvPr/>
            </p:nvSpPr>
            <p:spPr bwMode="auto">
              <a:xfrm rot="-1657559">
                <a:off x="2208" y="374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215" name="Group 76"/>
            <p:cNvGrpSpPr>
              <a:grpSpLocks/>
            </p:cNvGrpSpPr>
            <p:nvPr/>
          </p:nvGrpSpPr>
          <p:grpSpPr bwMode="auto">
            <a:xfrm flipH="1">
              <a:off x="2863" y="1776"/>
              <a:ext cx="737" cy="1584"/>
              <a:chOff x="1248" y="480"/>
              <a:chExt cx="1584" cy="3408"/>
            </a:xfrm>
          </p:grpSpPr>
          <p:sp>
            <p:nvSpPr>
              <p:cNvPr id="7216" name="Freeform 77"/>
              <p:cNvSpPr>
                <a:spLocks/>
              </p:cNvSpPr>
              <p:nvPr/>
            </p:nvSpPr>
            <p:spPr bwMode="auto">
              <a:xfrm>
                <a:off x="1248" y="480"/>
                <a:ext cx="1584" cy="3408"/>
              </a:xfrm>
              <a:custGeom>
                <a:avLst/>
                <a:gdLst>
                  <a:gd name="T0" fmla="*/ 1488 w 1584"/>
                  <a:gd name="T1" fmla="*/ 0 h 3408"/>
                  <a:gd name="T2" fmla="*/ 768 w 1584"/>
                  <a:gd name="T3" fmla="*/ 0 h 3408"/>
                  <a:gd name="T4" fmla="*/ 864 w 1584"/>
                  <a:gd name="T5" fmla="*/ 96 h 3408"/>
                  <a:gd name="T6" fmla="*/ 864 w 1584"/>
                  <a:gd name="T7" fmla="*/ 432 h 3408"/>
                  <a:gd name="T8" fmla="*/ 48 w 1584"/>
                  <a:gd name="T9" fmla="*/ 2592 h 3408"/>
                  <a:gd name="T10" fmla="*/ 0 w 1584"/>
                  <a:gd name="T11" fmla="*/ 2832 h 3408"/>
                  <a:gd name="T12" fmla="*/ 0 w 1584"/>
                  <a:gd name="T13" fmla="*/ 3024 h 3408"/>
                  <a:gd name="T14" fmla="*/ 48 w 1584"/>
                  <a:gd name="T15" fmla="*/ 3168 h 3408"/>
                  <a:gd name="T16" fmla="*/ 144 w 1584"/>
                  <a:gd name="T17" fmla="*/ 3312 h 3408"/>
                  <a:gd name="T18" fmla="*/ 240 w 1584"/>
                  <a:gd name="T19" fmla="*/ 3408 h 3408"/>
                  <a:gd name="T20" fmla="*/ 1584 w 1584"/>
                  <a:gd name="T21" fmla="*/ 3408 h 34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4"/>
                  <a:gd name="T34" fmla="*/ 0 h 3408"/>
                  <a:gd name="T35" fmla="*/ 1584 w 1584"/>
                  <a:gd name="T36" fmla="*/ 3408 h 34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4" h="3408">
                    <a:moveTo>
                      <a:pt x="1488" y="0"/>
                    </a:moveTo>
                    <a:lnTo>
                      <a:pt x="768" y="0"/>
                    </a:lnTo>
                    <a:lnTo>
                      <a:pt x="864" y="96"/>
                    </a:lnTo>
                    <a:lnTo>
                      <a:pt x="864" y="432"/>
                    </a:lnTo>
                    <a:lnTo>
                      <a:pt x="48" y="2592"/>
                    </a:lnTo>
                    <a:lnTo>
                      <a:pt x="0" y="2832"/>
                    </a:lnTo>
                    <a:lnTo>
                      <a:pt x="0" y="3024"/>
                    </a:lnTo>
                    <a:lnTo>
                      <a:pt x="48" y="3168"/>
                    </a:lnTo>
                    <a:lnTo>
                      <a:pt x="144" y="3312"/>
                    </a:lnTo>
                    <a:lnTo>
                      <a:pt x="240" y="3408"/>
                    </a:lnTo>
                    <a:lnTo>
                      <a:pt x="1584" y="340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17" name="Oval 78"/>
              <p:cNvSpPr>
                <a:spLocks noChangeArrowheads="1"/>
              </p:cNvSpPr>
              <p:nvPr/>
            </p:nvSpPr>
            <p:spPr bwMode="auto">
              <a:xfrm>
                <a:off x="1257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18" name="Oval 79"/>
              <p:cNvSpPr>
                <a:spLocks noChangeArrowheads="1"/>
              </p:cNvSpPr>
              <p:nvPr/>
            </p:nvSpPr>
            <p:spPr bwMode="auto">
              <a:xfrm>
                <a:off x="1278" y="3525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19" name="Oval 80"/>
              <p:cNvSpPr>
                <a:spLocks noChangeArrowheads="1"/>
              </p:cNvSpPr>
              <p:nvPr/>
            </p:nvSpPr>
            <p:spPr bwMode="auto">
              <a:xfrm>
                <a:off x="1362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20" name="Oval 81"/>
              <p:cNvSpPr>
                <a:spLocks noChangeArrowheads="1"/>
              </p:cNvSpPr>
              <p:nvPr/>
            </p:nvSpPr>
            <p:spPr bwMode="auto">
              <a:xfrm>
                <a:off x="1308" y="3591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21" name="Oval 82"/>
              <p:cNvSpPr>
                <a:spLocks noChangeArrowheads="1"/>
              </p:cNvSpPr>
              <p:nvPr/>
            </p:nvSpPr>
            <p:spPr bwMode="auto">
              <a:xfrm>
                <a:off x="1248" y="339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22" name="Oval 83"/>
              <p:cNvSpPr>
                <a:spLocks noChangeArrowheads="1"/>
              </p:cNvSpPr>
              <p:nvPr/>
            </p:nvSpPr>
            <p:spPr bwMode="auto">
              <a:xfrm>
                <a:off x="1374" y="3417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23" name="Oval 84"/>
              <p:cNvSpPr>
                <a:spLocks noChangeArrowheads="1"/>
              </p:cNvSpPr>
              <p:nvPr/>
            </p:nvSpPr>
            <p:spPr bwMode="auto">
              <a:xfrm>
                <a:off x="1344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24" name="Oval 85"/>
              <p:cNvSpPr>
                <a:spLocks noChangeArrowheads="1"/>
              </p:cNvSpPr>
              <p:nvPr/>
            </p:nvSpPr>
            <p:spPr bwMode="auto">
              <a:xfrm>
                <a:off x="1383" y="3705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25" name="Oval 86"/>
              <p:cNvSpPr>
                <a:spLocks noChangeArrowheads="1"/>
              </p:cNvSpPr>
              <p:nvPr/>
            </p:nvSpPr>
            <p:spPr bwMode="auto">
              <a:xfrm>
                <a:off x="1440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26" name="Oval 8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27" name="Oval 88"/>
              <p:cNvSpPr>
                <a:spLocks noChangeArrowheads="1"/>
              </p:cNvSpPr>
              <p:nvPr/>
            </p:nvSpPr>
            <p:spPr bwMode="auto">
              <a:xfrm rot="2125547">
                <a:off x="1344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28" name="Oval 89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29" name="Oval 90"/>
              <p:cNvSpPr>
                <a:spLocks noChangeArrowheads="1"/>
              </p:cNvSpPr>
              <p:nvPr/>
            </p:nvSpPr>
            <p:spPr bwMode="auto">
              <a:xfrm>
                <a:off x="1536" y="3429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30" name="Oval 91"/>
              <p:cNvSpPr>
                <a:spLocks noChangeArrowheads="1"/>
              </p:cNvSpPr>
              <p:nvPr/>
            </p:nvSpPr>
            <p:spPr bwMode="auto">
              <a:xfrm>
                <a:off x="1449" y="378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31" name="Oval 92"/>
              <p:cNvSpPr>
                <a:spLocks noChangeArrowheads="1"/>
              </p:cNvSpPr>
              <p:nvPr/>
            </p:nvSpPr>
            <p:spPr bwMode="auto">
              <a:xfrm>
                <a:off x="1422" y="375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32" name="Oval 93"/>
              <p:cNvSpPr>
                <a:spLocks noChangeArrowheads="1"/>
              </p:cNvSpPr>
              <p:nvPr/>
            </p:nvSpPr>
            <p:spPr bwMode="auto">
              <a:xfrm rot="3089446">
                <a:off x="1488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33" name="Oval 94"/>
              <p:cNvSpPr>
                <a:spLocks noChangeArrowheads="1"/>
              </p:cNvSpPr>
              <p:nvPr/>
            </p:nvSpPr>
            <p:spPr bwMode="auto">
              <a:xfrm>
                <a:off x="1584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34" name="Oval 95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35" name="Oval 96"/>
              <p:cNvSpPr>
                <a:spLocks noChangeArrowheads="1"/>
              </p:cNvSpPr>
              <p:nvPr/>
            </p:nvSpPr>
            <p:spPr bwMode="auto">
              <a:xfrm rot="-745557">
                <a:off x="1584" y="3621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36" name="Oval 97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37" name="Oval 98"/>
              <p:cNvSpPr>
                <a:spLocks noChangeArrowheads="1"/>
              </p:cNvSpPr>
              <p:nvPr/>
            </p:nvSpPr>
            <p:spPr bwMode="auto">
              <a:xfrm>
                <a:off x="1584" y="3783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38" name="Oval 99"/>
              <p:cNvSpPr>
                <a:spLocks noChangeArrowheads="1"/>
              </p:cNvSpPr>
              <p:nvPr/>
            </p:nvSpPr>
            <p:spPr bwMode="auto">
              <a:xfrm>
                <a:off x="1728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39" name="Oval 100"/>
              <p:cNvSpPr>
                <a:spLocks noChangeArrowheads="1"/>
              </p:cNvSpPr>
              <p:nvPr/>
            </p:nvSpPr>
            <p:spPr bwMode="auto">
              <a:xfrm rot="-2963923">
                <a:off x="1632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40" name="Oval 101"/>
              <p:cNvSpPr>
                <a:spLocks noChangeArrowheads="1"/>
              </p:cNvSpPr>
              <p:nvPr/>
            </p:nvSpPr>
            <p:spPr bwMode="auto">
              <a:xfrm>
                <a:off x="1824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41" name="Oval 102"/>
              <p:cNvSpPr>
                <a:spLocks noChangeArrowheads="1"/>
              </p:cNvSpPr>
              <p:nvPr/>
            </p:nvSpPr>
            <p:spPr bwMode="auto">
              <a:xfrm rot="-970467">
                <a:off x="1920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42" name="Oval 103"/>
              <p:cNvSpPr>
                <a:spLocks noChangeArrowheads="1"/>
              </p:cNvSpPr>
              <p:nvPr/>
            </p:nvSpPr>
            <p:spPr bwMode="auto">
              <a:xfrm rot="1677578">
                <a:off x="1920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43" name="Oval 104"/>
              <p:cNvSpPr>
                <a:spLocks noChangeArrowheads="1"/>
              </p:cNvSpPr>
              <p:nvPr/>
            </p:nvSpPr>
            <p:spPr bwMode="auto">
              <a:xfrm rot="-1265349">
                <a:off x="1794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44" name="Oval 105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45" name="Oval 106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46" name="Oval 107"/>
              <p:cNvSpPr>
                <a:spLocks noChangeArrowheads="1"/>
              </p:cNvSpPr>
              <p:nvPr/>
            </p:nvSpPr>
            <p:spPr bwMode="auto">
              <a:xfrm>
                <a:off x="1824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47" name="Oval 108"/>
              <p:cNvSpPr>
                <a:spLocks noChangeArrowheads="1"/>
              </p:cNvSpPr>
              <p:nvPr/>
            </p:nvSpPr>
            <p:spPr bwMode="auto">
              <a:xfrm>
                <a:off x="1728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48" name="Oval 109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49" name="Oval 110"/>
              <p:cNvSpPr>
                <a:spLocks noChangeArrowheads="1"/>
              </p:cNvSpPr>
              <p:nvPr/>
            </p:nvSpPr>
            <p:spPr bwMode="auto">
              <a:xfrm>
                <a:off x="1920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50" name="Oval 111"/>
              <p:cNvSpPr>
                <a:spLocks noChangeArrowheads="1"/>
              </p:cNvSpPr>
              <p:nvPr/>
            </p:nvSpPr>
            <p:spPr bwMode="auto">
              <a:xfrm>
                <a:off x="1968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51" name="Oval 112"/>
              <p:cNvSpPr>
                <a:spLocks noChangeArrowheads="1"/>
              </p:cNvSpPr>
              <p:nvPr/>
            </p:nvSpPr>
            <p:spPr bwMode="auto">
              <a:xfrm>
                <a:off x="2016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52" name="Oval 113"/>
              <p:cNvSpPr>
                <a:spLocks noChangeArrowheads="1"/>
              </p:cNvSpPr>
              <p:nvPr/>
            </p:nvSpPr>
            <p:spPr bwMode="auto">
              <a:xfrm rot="-1083331">
                <a:off x="1872" y="374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53" name="Oval 114"/>
              <p:cNvSpPr>
                <a:spLocks noChangeArrowheads="1"/>
              </p:cNvSpPr>
              <p:nvPr/>
            </p:nvSpPr>
            <p:spPr bwMode="auto">
              <a:xfrm>
                <a:off x="2064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54" name="Oval 115"/>
              <p:cNvSpPr>
                <a:spLocks noChangeArrowheads="1"/>
              </p:cNvSpPr>
              <p:nvPr/>
            </p:nvSpPr>
            <p:spPr bwMode="auto">
              <a:xfrm>
                <a:off x="2064" y="342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55" name="Oval 116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56" name="Oval 117"/>
              <p:cNvSpPr>
                <a:spLocks noChangeArrowheads="1"/>
              </p:cNvSpPr>
              <p:nvPr/>
            </p:nvSpPr>
            <p:spPr bwMode="auto">
              <a:xfrm>
                <a:off x="2016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57" name="Oval 118"/>
              <p:cNvSpPr>
                <a:spLocks noChangeArrowheads="1"/>
              </p:cNvSpPr>
              <p:nvPr/>
            </p:nvSpPr>
            <p:spPr bwMode="auto">
              <a:xfrm>
                <a:off x="2160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58" name="Oval 119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59" name="Oval 120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60" name="Oval 121"/>
              <p:cNvSpPr>
                <a:spLocks noChangeArrowheads="1"/>
              </p:cNvSpPr>
              <p:nvPr/>
            </p:nvSpPr>
            <p:spPr bwMode="auto">
              <a:xfrm>
                <a:off x="2208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61" name="Oval 122"/>
              <p:cNvSpPr>
                <a:spLocks noChangeArrowheads="1"/>
              </p:cNvSpPr>
              <p:nvPr/>
            </p:nvSpPr>
            <p:spPr bwMode="auto">
              <a:xfrm>
                <a:off x="2256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62" name="Oval 123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63" name="Oval 124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64" name="Oval 125"/>
              <p:cNvSpPr>
                <a:spLocks noChangeArrowheads="1"/>
              </p:cNvSpPr>
              <p:nvPr/>
            </p:nvSpPr>
            <p:spPr bwMode="auto">
              <a:xfrm>
                <a:off x="2304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65" name="Oval 126"/>
              <p:cNvSpPr>
                <a:spLocks noChangeArrowheads="1"/>
              </p:cNvSpPr>
              <p:nvPr/>
            </p:nvSpPr>
            <p:spPr bwMode="auto">
              <a:xfrm rot="-1657559">
                <a:off x="2208" y="374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174" name="Rectangle 129" descr="Woven mat"/>
          <p:cNvSpPr>
            <a:spLocks noChangeArrowheads="1"/>
          </p:cNvSpPr>
          <p:nvPr/>
        </p:nvSpPr>
        <p:spPr bwMode="auto">
          <a:xfrm>
            <a:off x="6219815" y="2037180"/>
            <a:ext cx="457200" cy="228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5" name="Freeform 130"/>
          <p:cNvSpPr>
            <a:spLocks/>
          </p:cNvSpPr>
          <p:nvPr/>
        </p:nvSpPr>
        <p:spPr bwMode="auto">
          <a:xfrm>
            <a:off x="4660890" y="1670468"/>
            <a:ext cx="1752600" cy="841375"/>
          </a:xfrm>
          <a:custGeom>
            <a:avLst/>
            <a:gdLst>
              <a:gd name="T0" fmla="*/ 2147483647 w 2400"/>
              <a:gd name="T1" fmla="*/ 2147483647 h 1104"/>
              <a:gd name="T2" fmla="*/ 0 w 2400"/>
              <a:gd name="T3" fmla="*/ 2147483647 h 1104"/>
              <a:gd name="T4" fmla="*/ 0 w 2400"/>
              <a:gd name="T5" fmla="*/ 2147483647 h 1104"/>
              <a:gd name="T6" fmla="*/ 2147483647 w 2400"/>
              <a:gd name="T7" fmla="*/ 2147483647 h 1104"/>
              <a:gd name="T8" fmla="*/ 2147483647 w 2400"/>
              <a:gd name="T9" fmla="*/ 2147483647 h 1104"/>
              <a:gd name="T10" fmla="*/ 2147483647 w 2400"/>
              <a:gd name="T11" fmla="*/ 0 h 1104"/>
              <a:gd name="T12" fmla="*/ 2147483647 w 2400"/>
              <a:gd name="T13" fmla="*/ 0 h 1104"/>
              <a:gd name="T14" fmla="*/ 2147483647 w 2400"/>
              <a:gd name="T15" fmla="*/ 2147483647 h 1104"/>
              <a:gd name="T16" fmla="*/ 2147483647 w 2400"/>
              <a:gd name="T17" fmla="*/ 2147483647 h 1104"/>
              <a:gd name="T18" fmla="*/ 2147483647 w 2400"/>
              <a:gd name="T19" fmla="*/ 2147483647 h 1104"/>
              <a:gd name="T20" fmla="*/ 2147483647 w 2400"/>
              <a:gd name="T21" fmla="*/ 2147483647 h 1104"/>
              <a:gd name="T22" fmla="*/ 2147483647 w 2400"/>
              <a:gd name="T23" fmla="*/ 2147483647 h 1104"/>
              <a:gd name="T24" fmla="*/ 2147483647 w 2400"/>
              <a:gd name="T25" fmla="*/ 2147483647 h 1104"/>
              <a:gd name="T26" fmla="*/ 2147483647 w 2400"/>
              <a:gd name="T27" fmla="*/ 2147483647 h 1104"/>
              <a:gd name="T28" fmla="*/ 2147483647 w 2400"/>
              <a:gd name="T29" fmla="*/ 2147483647 h 1104"/>
              <a:gd name="T30" fmla="*/ 2147483647 w 2400"/>
              <a:gd name="T31" fmla="*/ 2147483647 h 1104"/>
              <a:gd name="T32" fmla="*/ 2147483647 w 2400"/>
              <a:gd name="T33" fmla="*/ 2147483647 h 1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00"/>
              <a:gd name="T52" fmla="*/ 0 h 1104"/>
              <a:gd name="T53" fmla="*/ 2400 w 2400"/>
              <a:gd name="T54" fmla="*/ 1104 h 1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00" h="1104">
                <a:moveTo>
                  <a:pt x="192" y="1104"/>
                </a:moveTo>
                <a:lnTo>
                  <a:pt x="0" y="1104"/>
                </a:lnTo>
                <a:lnTo>
                  <a:pt x="0" y="336"/>
                </a:lnTo>
                <a:lnTo>
                  <a:pt x="48" y="192"/>
                </a:lnTo>
                <a:lnTo>
                  <a:pt x="144" y="48"/>
                </a:lnTo>
                <a:lnTo>
                  <a:pt x="288" y="0"/>
                </a:lnTo>
                <a:lnTo>
                  <a:pt x="2112" y="0"/>
                </a:lnTo>
                <a:lnTo>
                  <a:pt x="2256" y="96"/>
                </a:lnTo>
                <a:lnTo>
                  <a:pt x="2352" y="192"/>
                </a:lnTo>
                <a:lnTo>
                  <a:pt x="2400" y="336"/>
                </a:lnTo>
                <a:lnTo>
                  <a:pt x="2400" y="1104"/>
                </a:lnTo>
                <a:lnTo>
                  <a:pt x="2208" y="1104"/>
                </a:lnTo>
                <a:lnTo>
                  <a:pt x="2208" y="336"/>
                </a:lnTo>
                <a:lnTo>
                  <a:pt x="2064" y="192"/>
                </a:lnTo>
                <a:lnTo>
                  <a:pt x="288" y="192"/>
                </a:lnTo>
                <a:lnTo>
                  <a:pt x="192" y="336"/>
                </a:lnTo>
                <a:lnTo>
                  <a:pt x="192" y="110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6" name="Text Box 195"/>
          <p:cNvSpPr txBox="1">
            <a:spLocks noChangeArrowheads="1"/>
          </p:cNvSpPr>
          <p:nvPr/>
        </p:nvSpPr>
        <p:spPr bwMode="auto">
          <a:xfrm>
            <a:off x="3746490" y="4689892"/>
            <a:ext cx="167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xút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16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177" name="Text Box 197"/>
          <p:cNvSpPr txBox="1">
            <a:spLocks noChangeArrowheads="1"/>
          </p:cNvSpPr>
          <p:nvPr/>
        </p:nvSpPr>
        <p:spPr bwMode="auto">
          <a:xfrm>
            <a:off x="5651490" y="4689892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 nảy mầm</a:t>
            </a:r>
          </a:p>
        </p:txBody>
      </p:sp>
      <p:sp>
        <p:nvSpPr>
          <p:cNvPr id="7178" name="Line 198"/>
          <p:cNvSpPr>
            <a:spLocks noChangeShapeType="1"/>
          </p:cNvSpPr>
          <p:nvPr/>
        </p:nvSpPr>
        <p:spPr bwMode="auto">
          <a:xfrm flipV="1">
            <a:off x="6413490" y="4493042"/>
            <a:ext cx="762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9" name="AutoShape 205"/>
          <p:cNvSpPr>
            <a:spLocks noChangeArrowheads="1"/>
          </p:cNvSpPr>
          <p:nvPr/>
        </p:nvSpPr>
        <p:spPr bwMode="auto">
          <a:xfrm>
            <a:off x="4584690" y="4429542"/>
            <a:ext cx="152400" cy="762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0" name="AutoShape 206"/>
          <p:cNvSpPr>
            <a:spLocks noChangeArrowheads="1"/>
          </p:cNvSpPr>
          <p:nvPr/>
        </p:nvSpPr>
        <p:spPr bwMode="auto">
          <a:xfrm>
            <a:off x="4698990" y="4467642"/>
            <a:ext cx="152400" cy="762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1" name="AutoShape 207"/>
          <p:cNvSpPr>
            <a:spLocks noChangeArrowheads="1"/>
          </p:cNvSpPr>
          <p:nvPr/>
        </p:nvSpPr>
        <p:spPr bwMode="auto">
          <a:xfrm rot="1334941">
            <a:off x="4800590" y="4327942"/>
            <a:ext cx="152400" cy="1524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2" name="AutoShape 208"/>
          <p:cNvSpPr>
            <a:spLocks noChangeArrowheads="1"/>
          </p:cNvSpPr>
          <p:nvPr/>
        </p:nvSpPr>
        <p:spPr bwMode="auto">
          <a:xfrm>
            <a:off x="4660890" y="4340642"/>
            <a:ext cx="152400" cy="762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3" name="AutoShape 209"/>
          <p:cNvSpPr>
            <a:spLocks noChangeArrowheads="1"/>
          </p:cNvSpPr>
          <p:nvPr/>
        </p:nvSpPr>
        <p:spPr bwMode="auto">
          <a:xfrm>
            <a:off x="4686290" y="4391442"/>
            <a:ext cx="152400" cy="762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4" name="AutoShape 210"/>
          <p:cNvSpPr>
            <a:spLocks noChangeArrowheads="1"/>
          </p:cNvSpPr>
          <p:nvPr/>
        </p:nvSpPr>
        <p:spPr bwMode="auto">
          <a:xfrm rot="5635639">
            <a:off x="4902190" y="4302542"/>
            <a:ext cx="152400" cy="762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5" name="AutoShape 211"/>
          <p:cNvSpPr>
            <a:spLocks noChangeArrowheads="1"/>
          </p:cNvSpPr>
          <p:nvPr/>
        </p:nvSpPr>
        <p:spPr bwMode="auto">
          <a:xfrm>
            <a:off x="4495790" y="4366042"/>
            <a:ext cx="152400" cy="762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6" name="AutoShape 212"/>
          <p:cNvSpPr>
            <a:spLocks noChangeArrowheads="1"/>
          </p:cNvSpPr>
          <p:nvPr/>
        </p:nvSpPr>
        <p:spPr bwMode="auto">
          <a:xfrm>
            <a:off x="4533890" y="4289842"/>
            <a:ext cx="152400" cy="762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7" name="AutoShape 213"/>
          <p:cNvSpPr>
            <a:spLocks noChangeArrowheads="1"/>
          </p:cNvSpPr>
          <p:nvPr/>
        </p:nvSpPr>
        <p:spPr bwMode="auto">
          <a:xfrm rot="5400000">
            <a:off x="4432290" y="4264442"/>
            <a:ext cx="152400" cy="762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8" name="AutoShape 214"/>
          <p:cNvSpPr>
            <a:spLocks noChangeArrowheads="1"/>
          </p:cNvSpPr>
          <p:nvPr/>
        </p:nvSpPr>
        <p:spPr bwMode="auto">
          <a:xfrm>
            <a:off x="4660890" y="4264442"/>
            <a:ext cx="152400" cy="762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9" name="AutoShape 215"/>
          <p:cNvSpPr>
            <a:spLocks noChangeArrowheads="1"/>
          </p:cNvSpPr>
          <p:nvPr/>
        </p:nvSpPr>
        <p:spPr bwMode="auto">
          <a:xfrm>
            <a:off x="4737090" y="4264442"/>
            <a:ext cx="152400" cy="762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90" name="AutoShape 216"/>
          <p:cNvSpPr>
            <a:spLocks noChangeArrowheads="1"/>
          </p:cNvSpPr>
          <p:nvPr/>
        </p:nvSpPr>
        <p:spPr bwMode="auto">
          <a:xfrm>
            <a:off x="4813290" y="4226342"/>
            <a:ext cx="152400" cy="762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91" name="AutoShape 217"/>
          <p:cNvSpPr>
            <a:spLocks noChangeArrowheads="1"/>
          </p:cNvSpPr>
          <p:nvPr/>
        </p:nvSpPr>
        <p:spPr bwMode="auto">
          <a:xfrm>
            <a:off x="4559290" y="4137442"/>
            <a:ext cx="114300" cy="1524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92" name="AutoShape 218"/>
          <p:cNvSpPr>
            <a:spLocks noChangeArrowheads="1"/>
          </p:cNvSpPr>
          <p:nvPr/>
        </p:nvSpPr>
        <p:spPr bwMode="auto">
          <a:xfrm>
            <a:off x="4660890" y="4188242"/>
            <a:ext cx="152400" cy="762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93" name="Line 196"/>
          <p:cNvSpPr>
            <a:spLocks noChangeShapeType="1"/>
          </p:cNvSpPr>
          <p:nvPr/>
        </p:nvSpPr>
        <p:spPr bwMode="auto">
          <a:xfrm flipV="1">
            <a:off x="4660890" y="4416842"/>
            <a:ext cx="762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194" name="Group 234"/>
          <p:cNvGrpSpPr>
            <a:grpSpLocks/>
          </p:cNvGrpSpPr>
          <p:nvPr/>
        </p:nvGrpSpPr>
        <p:grpSpPr bwMode="auto">
          <a:xfrm>
            <a:off x="6870690" y="1521242"/>
            <a:ext cx="1981200" cy="381000"/>
            <a:chOff x="3120" y="1152"/>
            <a:chExt cx="1248" cy="240"/>
          </a:xfrm>
        </p:grpSpPr>
        <p:sp>
          <p:nvSpPr>
            <p:cNvPr id="7201" name="Rectangle 220"/>
            <p:cNvSpPr>
              <a:spLocks noChangeArrowheads="1"/>
            </p:cNvSpPr>
            <p:nvPr/>
          </p:nvSpPr>
          <p:spPr bwMode="auto">
            <a:xfrm>
              <a:off x="3120" y="1152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02" name="Line 221"/>
            <p:cNvSpPr>
              <a:spLocks noChangeShapeType="1"/>
            </p:cNvSpPr>
            <p:nvPr/>
          </p:nvSpPr>
          <p:spPr bwMode="auto">
            <a:xfrm>
              <a:off x="3216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03" name="Line 222"/>
            <p:cNvSpPr>
              <a:spLocks noChangeShapeType="1"/>
            </p:cNvSpPr>
            <p:nvPr/>
          </p:nvSpPr>
          <p:spPr bwMode="auto">
            <a:xfrm>
              <a:off x="3312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04" name="Line 223"/>
            <p:cNvSpPr>
              <a:spLocks noChangeShapeType="1"/>
            </p:cNvSpPr>
            <p:nvPr/>
          </p:nvSpPr>
          <p:spPr bwMode="auto">
            <a:xfrm>
              <a:off x="3408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05" name="Line 224"/>
            <p:cNvSpPr>
              <a:spLocks noChangeShapeType="1"/>
            </p:cNvSpPr>
            <p:nvPr/>
          </p:nvSpPr>
          <p:spPr bwMode="auto">
            <a:xfrm>
              <a:off x="3504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06" name="Line 225"/>
            <p:cNvSpPr>
              <a:spLocks noChangeShapeType="1"/>
            </p:cNvSpPr>
            <p:nvPr/>
          </p:nvSpPr>
          <p:spPr bwMode="auto">
            <a:xfrm>
              <a:off x="3600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07" name="Line 226"/>
            <p:cNvSpPr>
              <a:spLocks noChangeShapeType="1"/>
            </p:cNvSpPr>
            <p:nvPr/>
          </p:nvSpPr>
          <p:spPr bwMode="auto">
            <a:xfrm>
              <a:off x="3696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08" name="Line 227"/>
            <p:cNvSpPr>
              <a:spLocks noChangeShapeType="1"/>
            </p:cNvSpPr>
            <p:nvPr/>
          </p:nvSpPr>
          <p:spPr bwMode="auto">
            <a:xfrm>
              <a:off x="3792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09" name="Line 228"/>
            <p:cNvSpPr>
              <a:spLocks noChangeShapeType="1"/>
            </p:cNvSpPr>
            <p:nvPr/>
          </p:nvSpPr>
          <p:spPr bwMode="auto">
            <a:xfrm>
              <a:off x="3888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10" name="Line 229"/>
            <p:cNvSpPr>
              <a:spLocks noChangeShapeType="1"/>
            </p:cNvSpPr>
            <p:nvPr/>
          </p:nvSpPr>
          <p:spPr bwMode="auto">
            <a:xfrm>
              <a:off x="3984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11" name="Line 230"/>
            <p:cNvSpPr>
              <a:spLocks noChangeShapeType="1"/>
            </p:cNvSpPr>
            <p:nvPr/>
          </p:nvSpPr>
          <p:spPr bwMode="auto">
            <a:xfrm>
              <a:off x="4080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12" name="Line 231"/>
            <p:cNvSpPr>
              <a:spLocks noChangeShapeType="1"/>
            </p:cNvSpPr>
            <p:nvPr/>
          </p:nvSpPr>
          <p:spPr bwMode="auto">
            <a:xfrm>
              <a:off x="4176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13" name="Line 232"/>
            <p:cNvSpPr>
              <a:spLocks noChangeShapeType="1"/>
            </p:cNvSpPr>
            <p:nvPr/>
          </p:nvSpPr>
          <p:spPr bwMode="auto">
            <a:xfrm>
              <a:off x="4272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195" name="Freeform 219"/>
          <p:cNvSpPr>
            <a:spLocks/>
          </p:cNvSpPr>
          <p:nvPr/>
        </p:nvSpPr>
        <p:spPr bwMode="auto">
          <a:xfrm>
            <a:off x="6476990" y="1673642"/>
            <a:ext cx="2362200" cy="838200"/>
          </a:xfrm>
          <a:custGeom>
            <a:avLst/>
            <a:gdLst>
              <a:gd name="T0" fmla="*/ 2147483647 w 2976"/>
              <a:gd name="T1" fmla="*/ 2147483647 h 1104"/>
              <a:gd name="T2" fmla="*/ 0 w 2976"/>
              <a:gd name="T3" fmla="*/ 2147483647 h 1104"/>
              <a:gd name="T4" fmla="*/ 0 w 2976"/>
              <a:gd name="T5" fmla="*/ 2147483647 h 1104"/>
              <a:gd name="T6" fmla="*/ 2147483647 w 2976"/>
              <a:gd name="T7" fmla="*/ 2147483647 h 1104"/>
              <a:gd name="T8" fmla="*/ 2147483647 w 2976"/>
              <a:gd name="T9" fmla="*/ 2147483647 h 1104"/>
              <a:gd name="T10" fmla="*/ 2147483647 w 2976"/>
              <a:gd name="T11" fmla="*/ 0 h 1104"/>
              <a:gd name="T12" fmla="*/ 2147483647 w 2976"/>
              <a:gd name="T13" fmla="*/ 0 h 1104"/>
              <a:gd name="T14" fmla="*/ 2147483647 w 2976"/>
              <a:gd name="T15" fmla="*/ 2147483647 h 1104"/>
              <a:gd name="T16" fmla="*/ 2147483647 w 2976"/>
              <a:gd name="T17" fmla="*/ 2147483647 h 1104"/>
              <a:gd name="T18" fmla="*/ 2147483647 w 2976"/>
              <a:gd name="T19" fmla="*/ 2147483647 h 1104"/>
              <a:gd name="T20" fmla="*/ 2147483647 w 2976"/>
              <a:gd name="T21" fmla="*/ 2147483647 h 1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76"/>
              <a:gd name="T34" fmla="*/ 0 h 1104"/>
              <a:gd name="T35" fmla="*/ 2976 w 2976"/>
              <a:gd name="T36" fmla="*/ 1104 h 11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76" h="1104">
                <a:moveTo>
                  <a:pt x="192" y="1104"/>
                </a:moveTo>
                <a:lnTo>
                  <a:pt x="0" y="1104"/>
                </a:lnTo>
                <a:lnTo>
                  <a:pt x="0" y="336"/>
                </a:lnTo>
                <a:lnTo>
                  <a:pt x="48" y="192"/>
                </a:lnTo>
                <a:lnTo>
                  <a:pt x="144" y="48"/>
                </a:lnTo>
                <a:lnTo>
                  <a:pt x="288" y="0"/>
                </a:lnTo>
                <a:lnTo>
                  <a:pt x="2976" y="0"/>
                </a:lnTo>
                <a:lnTo>
                  <a:pt x="2976" y="192"/>
                </a:lnTo>
                <a:lnTo>
                  <a:pt x="288" y="192"/>
                </a:lnTo>
                <a:lnTo>
                  <a:pt x="192" y="336"/>
                </a:lnTo>
                <a:lnTo>
                  <a:pt x="192" y="110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96" name="Text Box 235"/>
          <p:cNvSpPr txBox="1">
            <a:spLocks noChangeArrowheads="1"/>
          </p:cNvSpPr>
          <p:nvPr/>
        </p:nvSpPr>
        <p:spPr bwMode="auto">
          <a:xfrm>
            <a:off x="6730990" y="1254542"/>
            <a:ext cx="212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0    1    2    3    4     5    6</a:t>
            </a:r>
          </a:p>
        </p:txBody>
      </p:sp>
      <p:sp>
        <p:nvSpPr>
          <p:cNvPr id="152" name="AutoShape 236"/>
          <p:cNvSpPr>
            <a:spLocks noChangeArrowheads="1"/>
          </p:cNvSpPr>
          <p:nvPr/>
        </p:nvSpPr>
        <p:spPr bwMode="auto">
          <a:xfrm>
            <a:off x="8610534" y="1676446"/>
            <a:ext cx="215956" cy="149596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00" name="Rectangle 154"/>
          <p:cNvSpPr>
            <a:spLocks noChangeArrowheads="1"/>
          </p:cNvSpPr>
          <p:nvPr/>
        </p:nvSpPr>
        <p:spPr bwMode="auto">
          <a:xfrm>
            <a:off x="2933793" y="5984502"/>
            <a:ext cx="7086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hấp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thụ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O</a:t>
            </a:r>
            <a:r>
              <a:rPr lang="en-US" sz="2800" b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333399"/>
              </a:solidFill>
              <a:cs typeface="Times New Roman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3866" y="40316"/>
            <a:ext cx="89890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QUÁT VỀ HÔ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 Ở THỰC VẬT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6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12083 0.00023 " pathEditMode="relative" ptsTypes="AA">
                                      <p:cBhvr>
                                        <p:cTn id="6" dur="1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72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28912" y="1600248"/>
            <a:ext cx="103630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Câu </a:t>
            </a:r>
            <a:r>
              <a:rPr lang="nb-NO" sz="2800" b="1" dirty="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10:</a:t>
            </a:r>
            <a:r>
              <a:rPr lang="en-US" sz="2800" dirty="0" smtClean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C</a:t>
            </a:r>
            <a:r>
              <a:rPr lang="en-US" sz="2800" baseline="-25000" dirty="0"/>
              <a:t>4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C</a:t>
            </a:r>
            <a:r>
              <a:rPr lang="en-US" sz="2800" baseline="-25000" dirty="0"/>
              <a:t>3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tận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nồng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CO</a:t>
            </a:r>
            <a:r>
              <a:rPr lang="en-US" sz="2800" baseline="-25000" dirty="0"/>
              <a:t>2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nhu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thấp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tận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ánh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hộ</a:t>
            </a:r>
            <a:r>
              <a:rPr lang="en-US" sz="2800" dirty="0"/>
              <a:t> </a:t>
            </a:r>
            <a:r>
              <a:rPr lang="en-US" sz="2800" dirty="0" err="1"/>
              <a:t>hấp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00318" y="4267178"/>
            <a:ext cx="685782" cy="494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38654" y="990664"/>
            <a:ext cx="3581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án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altLang="en-US" sz="2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endParaRPr lang="en-US" altLang="en-US" sz="2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a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648200" y="12954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DẶN DÒ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913038" y="2478650"/>
            <a:ext cx="6248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- </a:t>
            </a:r>
            <a:r>
              <a:rPr lang="en-US" altLang="en-US" dirty="0" err="1" smtClean="0">
                <a:solidFill>
                  <a:prstClr val="black"/>
                </a:solidFill>
              </a:rPr>
              <a:t>Làm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bài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tập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trắc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nghiệm</a:t>
            </a:r>
            <a:endParaRPr lang="en-US" altLang="en-US" dirty="0">
              <a:solidFill>
                <a:prstClr val="black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Chuẩn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bị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bài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tiếp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theo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7893" name="Text Box 20"/>
          <p:cNvSpPr txBox="1">
            <a:spLocks noChangeArrowheads="1"/>
          </p:cNvSpPr>
          <p:nvPr/>
        </p:nvSpPr>
        <p:spPr bwMode="auto">
          <a:xfrm>
            <a:off x="2895600" y="1905000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- </a:t>
            </a:r>
            <a:r>
              <a:rPr lang="en-US" altLang="en-US" dirty="0" err="1" smtClean="0">
                <a:solidFill>
                  <a:prstClr val="black"/>
                </a:solidFill>
              </a:rPr>
              <a:t>Ghi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bài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đầy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đủ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51" descr="Woven mat"/>
          <p:cNvSpPr>
            <a:spLocks/>
          </p:cNvSpPr>
          <p:nvPr/>
        </p:nvSpPr>
        <p:spPr bwMode="auto">
          <a:xfrm>
            <a:off x="4419638" y="1800166"/>
            <a:ext cx="3733800" cy="3159125"/>
          </a:xfrm>
          <a:custGeom>
            <a:avLst/>
            <a:gdLst>
              <a:gd name="T0" fmla="*/ 0 w 3120"/>
              <a:gd name="T1" fmla="*/ 0 h 2640"/>
              <a:gd name="T2" fmla="*/ 20 w 3120"/>
              <a:gd name="T3" fmla="*/ 0 h 2640"/>
              <a:gd name="T4" fmla="*/ 20 w 3120"/>
              <a:gd name="T5" fmla="*/ 255 h 2640"/>
              <a:gd name="T6" fmla="*/ 305 w 3120"/>
              <a:gd name="T7" fmla="*/ 255 h 2640"/>
              <a:gd name="T8" fmla="*/ 305 w 3120"/>
              <a:gd name="T9" fmla="*/ 0 h 2640"/>
              <a:gd name="T10" fmla="*/ 326 w 3120"/>
              <a:gd name="T11" fmla="*/ 0 h 2640"/>
              <a:gd name="T12" fmla="*/ 326 w 3120"/>
              <a:gd name="T13" fmla="*/ 276 h 2640"/>
              <a:gd name="T14" fmla="*/ 0 w 3120"/>
              <a:gd name="T15" fmla="*/ 276 h 2640"/>
              <a:gd name="T16" fmla="*/ 0 w 3120"/>
              <a:gd name="T17" fmla="*/ 0 h 26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0"/>
              <a:gd name="T28" fmla="*/ 0 h 2640"/>
              <a:gd name="T29" fmla="*/ 3120 w 3120"/>
              <a:gd name="T30" fmla="*/ 2640 h 26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0" h="2640">
                <a:moveTo>
                  <a:pt x="0" y="0"/>
                </a:moveTo>
                <a:lnTo>
                  <a:pt x="192" y="0"/>
                </a:lnTo>
                <a:lnTo>
                  <a:pt x="192" y="2448"/>
                </a:lnTo>
                <a:lnTo>
                  <a:pt x="2928" y="2448"/>
                </a:lnTo>
                <a:lnTo>
                  <a:pt x="2928" y="0"/>
                </a:lnTo>
                <a:lnTo>
                  <a:pt x="3120" y="0"/>
                </a:lnTo>
                <a:lnTo>
                  <a:pt x="3120" y="2640"/>
                </a:lnTo>
                <a:lnTo>
                  <a:pt x="0" y="264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9" name="Text Box 117"/>
          <p:cNvSpPr txBox="1">
            <a:spLocks noChangeArrowheads="1"/>
          </p:cNvSpPr>
          <p:nvPr/>
        </p:nvSpPr>
        <p:spPr bwMode="auto">
          <a:xfrm>
            <a:off x="5562638" y="5000565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 nảy mầm</a:t>
            </a:r>
          </a:p>
        </p:txBody>
      </p:sp>
      <p:sp>
        <p:nvSpPr>
          <p:cNvPr id="8200" name="Rectangle 153" descr="Large confetti"/>
          <p:cNvSpPr>
            <a:spLocks noChangeArrowheads="1"/>
          </p:cNvSpPr>
          <p:nvPr/>
        </p:nvSpPr>
        <p:spPr bwMode="auto">
          <a:xfrm>
            <a:off x="4648238" y="2257365"/>
            <a:ext cx="3263900" cy="251460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B05800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116"/>
          <p:cNvSpPr txBox="1">
            <a:spLocks noChangeArrowheads="1"/>
          </p:cNvSpPr>
          <p:nvPr/>
        </p:nvSpPr>
        <p:spPr bwMode="auto">
          <a:xfrm>
            <a:off x="4800638" y="1723965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Mùn cưa</a:t>
            </a:r>
          </a:p>
        </p:txBody>
      </p:sp>
      <p:sp>
        <p:nvSpPr>
          <p:cNvPr id="8202" name="Freeform 13"/>
          <p:cNvSpPr>
            <a:spLocks/>
          </p:cNvSpPr>
          <p:nvPr/>
        </p:nvSpPr>
        <p:spPr bwMode="auto">
          <a:xfrm>
            <a:off x="5410238" y="2028765"/>
            <a:ext cx="1169988" cy="2514600"/>
          </a:xfrm>
          <a:custGeom>
            <a:avLst/>
            <a:gdLst>
              <a:gd name="T0" fmla="*/ 2147483647 w 1584"/>
              <a:gd name="T1" fmla="*/ 0 h 3408"/>
              <a:gd name="T2" fmla="*/ 2147483647 w 1584"/>
              <a:gd name="T3" fmla="*/ 0 h 3408"/>
              <a:gd name="T4" fmla="*/ 2147483647 w 1584"/>
              <a:gd name="T5" fmla="*/ 0 h 3408"/>
              <a:gd name="T6" fmla="*/ 2147483647 w 1584"/>
              <a:gd name="T7" fmla="*/ 2147483647 h 3408"/>
              <a:gd name="T8" fmla="*/ 0 w 1584"/>
              <a:gd name="T9" fmla="*/ 2147483647 h 3408"/>
              <a:gd name="T10" fmla="*/ 0 w 1584"/>
              <a:gd name="T11" fmla="*/ 2147483647 h 3408"/>
              <a:gd name="T12" fmla="*/ 0 w 1584"/>
              <a:gd name="T13" fmla="*/ 2147483647 h 3408"/>
              <a:gd name="T14" fmla="*/ 0 w 1584"/>
              <a:gd name="T15" fmla="*/ 2147483647 h 3408"/>
              <a:gd name="T16" fmla="*/ 0 w 1584"/>
              <a:gd name="T17" fmla="*/ 2147483647 h 3408"/>
              <a:gd name="T18" fmla="*/ 0 w 1584"/>
              <a:gd name="T19" fmla="*/ 2147483647 h 3408"/>
              <a:gd name="T20" fmla="*/ 2147483647 w 1584"/>
              <a:gd name="T21" fmla="*/ 2147483647 h 34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4"/>
              <a:gd name="T34" fmla="*/ 0 h 3408"/>
              <a:gd name="T35" fmla="*/ 1584 w 1584"/>
              <a:gd name="T36" fmla="*/ 3408 h 34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4" h="3408">
                <a:moveTo>
                  <a:pt x="1488" y="0"/>
                </a:moveTo>
                <a:lnTo>
                  <a:pt x="768" y="0"/>
                </a:lnTo>
                <a:lnTo>
                  <a:pt x="864" y="96"/>
                </a:lnTo>
                <a:lnTo>
                  <a:pt x="864" y="432"/>
                </a:lnTo>
                <a:lnTo>
                  <a:pt x="48" y="2592"/>
                </a:lnTo>
                <a:lnTo>
                  <a:pt x="0" y="2832"/>
                </a:lnTo>
                <a:lnTo>
                  <a:pt x="0" y="3024"/>
                </a:lnTo>
                <a:lnTo>
                  <a:pt x="48" y="3168"/>
                </a:lnTo>
                <a:lnTo>
                  <a:pt x="144" y="3312"/>
                </a:lnTo>
                <a:lnTo>
                  <a:pt x="240" y="3408"/>
                </a:lnTo>
                <a:lnTo>
                  <a:pt x="1584" y="3408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 flipH="1">
            <a:off x="5992851" y="2028765"/>
            <a:ext cx="1169988" cy="2514600"/>
            <a:chOff x="1248" y="480"/>
            <a:chExt cx="1584" cy="3408"/>
          </a:xfrm>
          <a:solidFill>
            <a:schemeClr val="bg1"/>
          </a:solidFill>
        </p:grpSpPr>
        <p:sp>
          <p:nvSpPr>
            <p:cNvPr id="136" name="Freeform 64"/>
            <p:cNvSpPr>
              <a:spLocks/>
            </p:cNvSpPr>
            <p:nvPr/>
          </p:nvSpPr>
          <p:spPr bwMode="auto">
            <a:xfrm>
              <a:off x="1248" y="480"/>
              <a:ext cx="1584" cy="3408"/>
            </a:xfrm>
            <a:custGeom>
              <a:avLst/>
              <a:gdLst>
                <a:gd name="T0" fmla="*/ 1488 w 1584"/>
                <a:gd name="T1" fmla="*/ 0 h 3408"/>
                <a:gd name="T2" fmla="*/ 768 w 1584"/>
                <a:gd name="T3" fmla="*/ 0 h 3408"/>
                <a:gd name="T4" fmla="*/ 864 w 1584"/>
                <a:gd name="T5" fmla="*/ 96 h 3408"/>
                <a:gd name="T6" fmla="*/ 864 w 1584"/>
                <a:gd name="T7" fmla="*/ 432 h 3408"/>
                <a:gd name="T8" fmla="*/ 48 w 1584"/>
                <a:gd name="T9" fmla="*/ 2592 h 3408"/>
                <a:gd name="T10" fmla="*/ 0 w 1584"/>
                <a:gd name="T11" fmla="*/ 2832 h 3408"/>
                <a:gd name="T12" fmla="*/ 0 w 1584"/>
                <a:gd name="T13" fmla="*/ 3024 h 3408"/>
                <a:gd name="T14" fmla="*/ 48 w 1584"/>
                <a:gd name="T15" fmla="*/ 3168 h 3408"/>
                <a:gd name="T16" fmla="*/ 144 w 1584"/>
                <a:gd name="T17" fmla="*/ 3312 h 3408"/>
                <a:gd name="T18" fmla="*/ 240 w 1584"/>
                <a:gd name="T19" fmla="*/ 3408 h 3408"/>
                <a:gd name="T20" fmla="*/ 1584 w 1584"/>
                <a:gd name="T21" fmla="*/ 3408 h 34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4"/>
                <a:gd name="T34" fmla="*/ 0 h 3408"/>
                <a:gd name="T35" fmla="*/ 1584 w 1584"/>
                <a:gd name="T36" fmla="*/ 3408 h 34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4" h="3408">
                  <a:moveTo>
                    <a:pt x="1488" y="0"/>
                  </a:moveTo>
                  <a:lnTo>
                    <a:pt x="768" y="0"/>
                  </a:lnTo>
                  <a:lnTo>
                    <a:pt x="864" y="96"/>
                  </a:lnTo>
                  <a:lnTo>
                    <a:pt x="864" y="432"/>
                  </a:lnTo>
                  <a:lnTo>
                    <a:pt x="48" y="2592"/>
                  </a:lnTo>
                  <a:lnTo>
                    <a:pt x="0" y="2832"/>
                  </a:lnTo>
                  <a:lnTo>
                    <a:pt x="0" y="3024"/>
                  </a:lnTo>
                  <a:lnTo>
                    <a:pt x="48" y="3168"/>
                  </a:lnTo>
                  <a:lnTo>
                    <a:pt x="144" y="3312"/>
                  </a:lnTo>
                  <a:lnTo>
                    <a:pt x="240" y="3408"/>
                  </a:lnTo>
                  <a:lnTo>
                    <a:pt x="1584" y="3408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65"/>
            <p:cNvSpPr>
              <a:spLocks noChangeArrowheads="1"/>
            </p:cNvSpPr>
            <p:nvPr/>
          </p:nvSpPr>
          <p:spPr bwMode="auto">
            <a:xfrm>
              <a:off x="1257" y="345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66"/>
            <p:cNvSpPr>
              <a:spLocks noChangeArrowheads="1"/>
            </p:cNvSpPr>
            <p:nvPr/>
          </p:nvSpPr>
          <p:spPr bwMode="auto">
            <a:xfrm>
              <a:off x="1278" y="3525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67"/>
            <p:cNvSpPr>
              <a:spLocks noChangeArrowheads="1"/>
            </p:cNvSpPr>
            <p:nvPr/>
          </p:nvSpPr>
          <p:spPr bwMode="auto">
            <a:xfrm>
              <a:off x="1362" y="350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68"/>
            <p:cNvSpPr>
              <a:spLocks noChangeArrowheads="1"/>
            </p:cNvSpPr>
            <p:nvPr/>
          </p:nvSpPr>
          <p:spPr bwMode="auto">
            <a:xfrm>
              <a:off x="1308" y="3591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69"/>
            <p:cNvSpPr>
              <a:spLocks noChangeArrowheads="1"/>
            </p:cNvSpPr>
            <p:nvPr/>
          </p:nvSpPr>
          <p:spPr bwMode="auto">
            <a:xfrm>
              <a:off x="1248" y="339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70"/>
            <p:cNvSpPr>
              <a:spLocks noChangeArrowheads="1"/>
            </p:cNvSpPr>
            <p:nvPr/>
          </p:nvSpPr>
          <p:spPr bwMode="auto">
            <a:xfrm>
              <a:off x="1374" y="3417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71"/>
            <p:cNvSpPr>
              <a:spLocks noChangeArrowheads="1"/>
            </p:cNvSpPr>
            <p:nvPr/>
          </p:nvSpPr>
          <p:spPr bwMode="auto">
            <a:xfrm>
              <a:off x="1344" y="3648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72"/>
            <p:cNvSpPr>
              <a:spLocks noChangeArrowheads="1"/>
            </p:cNvSpPr>
            <p:nvPr/>
          </p:nvSpPr>
          <p:spPr bwMode="auto">
            <a:xfrm>
              <a:off x="1383" y="3705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73"/>
            <p:cNvSpPr>
              <a:spLocks noChangeArrowheads="1"/>
            </p:cNvSpPr>
            <p:nvPr/>
          </p:nvSpPr>
          <p:spPr bwMode="auto">
            <a:xfrm>
              <a:off x="1440" y="360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74"/>
            <p:cNvSpPr>
              <a:spLocks noChangeArrowheads="1"/>
            </p:cNvSpPr>
            <p:nvPr/>
          </p:nvSpPr>
          <p:spPr bwMode="auto">
            <a:xfrm>
              <a:off x="1488" y="350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75"/>
            <p:cNvSpPr>
              <a:spLocks noChangeArrowheads="1"/>
            </p:cNvSpPr>
            <p:nvPr/>
          </p:nvSpPr>
          <p:spPr bwMode="auto">
            <a:xfrm rot="2125547">
              <a:off x="1344" y="355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76"/>
            <p:cNvSpPr>
              <a:spLocks noChangeArrowheads="1"/>
            </p:cNvSpPr>
            <p:nvPr/>
          </p:nvSpPr>
          <p:spPr bwMode="auto">
            <a:xfrm>
              <a:off x="1536" y="336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77"/>
            <p:cNvSpPr>
              <a:spLocks noChangeArrowheads="1"/>
            </p:cNvSpPr>
            <p:nvPr/>
          </p:nvSpPr>
          <p:spPr bwMode="auto">
            <a:xfrm>
              <a:off x="1536" y="3429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78"/>
            <p:cNvSpPr>
              <a:spLocks noChangeArrowheads="1"/>
            </p:cNvSpPr>
            <p:nvPr/>
          </p:nvSpPr>
          <p:spPr bwMode="auto">
            <a:xfrm>
              <a:off x="1449" y="378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79"/>
            <p:cNvSpPr>
              <a:spLocks noChangeArrowheads="1"/>
            </p:cNvSpPr>
            <p:nvPr/>
          </p:nvSpPr>
          <p:spPr bwMode="auto">
            <a:xfrm>
              <a:off x="1422" y="375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80"/>
            <p:cNvSpPr>
              <a:spLocks noChangeArrowheads="1"/>
            </p:cNvSpPr>
            <p:nvPr/>
          </p:nvSpPr>
          <p:spPr bwMode="auto">
            <a:xfrm rot="3089446">
              <a:off x="1488" y="369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81"/>
            <p:cNvSpPr>
              <a:spLocks noChangeArrowheads="1"/>
            </p:cNvSpPr>
            <p:nvPr/>
          </p:nvSpPr>
          <p:spPr bwMode="auto">
            <a:xfrm>
              <a:off x="1584" y="355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82"/>
            <p:cNvSpPr>
              <a:spLocks noChangeArrowheads="1"/>
            </p:cNvSpPr>
            <p:nvPr/>
          </p:nvSpPr>
          <p:spPr bwMode="auto">
            <a:xfrm>
              <a:off x="1680" y="345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83"/>
            <p:cNvSpPr>
              <a:spLocks noChangeArrowheads="1"/>
            </p:cNvSpPr>
            <p:nvPr/>
          </p:nvSpPr>
          <p:spPr bwMode="auto">
            <a:xfrm rot="-745557">
              <a:off x="1584" y="3621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84"/>
            <p:cNvSpPr>
              <a:spLocks noChangeArrowheads="1"/>
            </p:cNvSpPr>
            <p:nvPr/>
          </p:nvSpPr>
          <p:spPr bwMode="auto">
            <a:xfrm>
              <a:off x="1632" y="369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85"/>
            <p:cNvSpPr>
              <a:spLocks noChangeArrowheads="1"/>
            </p:cNvSpPr>
            <p:nvPr/>
          </p:nvSpPr>
          <p:spPr bwMode="auto">
            <a:xfrm>
              <a:off x="1584" y="3783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86"/>
            <p:cNvSpPr>
              <a:spLocks noChangeArrowheads="1"/>
            </p:cNvSpPr>
            <p:nvPr/>
          </p:nvSpPr>
          <p:spPr bwMode="auto">
            <a:xfrm>
              <a:off x="1728" y="355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87"/>
            <p:cNvSpPr>
              <a:spLocks noChangeArrowheads="1"/>
            </p:cNvSpPr>
            <p:nvPr/>
          </p:nvSpPr>
          <p:spPr bwMode="auto">
            <a:xfrm rot="-2963923">
              <a:off x="1632" y="350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88"/>
            <p:cNvSpPr>
              <a:spLocks noChangeArrowheads="1"/>
            </p:cNvSpPr>
            <p:nvPr/>
          </p:nvSpPr>
          <p:spPr bwMode="auto">
            <a:xfrm>
              <a:off x="1824" y="3648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89"/>
            <p:cNvSpPr>
              <a:spLocks noChangeArrowheads="1"/>
            </p:cNvSpPr>
            <p:nvPr/>
          </p:nvSpPr>
          <p:spPr bwMode="auto">
            <a:xfrm rot="-970467">
              <a:off x="1920" y="345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90"/>
            <p:cNvSpPr>
              <a:spLocks noChangeArrowheads="1"/>
            </p:cNvSpPr>
            <p:nvPr/>
          </p:nvSpPr>
          <p:spPr bwMode="auto">
            <a:xfrm rot="1677578">
              <a:off x="1920" y="355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91"/>
            <p:cNvSpPr>
              <a:spLocks noChangeArrowheads="1"/>
            </p:cNvSpPr>
            <p:nvPr/>
          </p:nvSpPr>
          <p:spPr bwMode="auto">
            <a:xfrm rot="-1265349">
              <a:off x="1794" y="350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92"/>
            <p:cNvSpPr>
              <a:spLocks noChangeArrowheads="1"/>
            </p:cNvSpPr>
            <p:nvPr/>
          </p:nvSpPr>
          <p:spPr bwMode="auto">
            <a:xfrm>
              <a:off x="1776" y="3408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93"/>
            <p:cNvSpPr>
              <a:spLocks noChangeArrowheads="1"/>
            </p:cNvSpPr>
            <p:nvPr/>
          </p:nvSpPr>
          <p:spPr bwMode="auto">
            <a:xfrm>
              <a:off x="1728" y="3648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94"/>
            <p:cNvSpPr>
              <a:spLocks noChangeArrowheads="1"/>
            </p:cNvSpPr>
            <p:nvPr/>
          </p:nvSpPr>
          <p:spPr bwMode="auto">
            <a:xfrm>
              <a:off x="1824" y="360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95"/>
            <p:cNvSpPr>
              <a:spLocks noChangeArrowheads="1"/>
            </p:cNvSpPr>
            <p:nvPr/>
          </p:nvSpPr>
          <p:spPr bwMode="auto">
            <a:xfrm>
              <a:off x="1728" y="379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96"/>
            <p:cNvSpPr>
              <a:spLocks noChangeArrowheads="1"/>
            </p:cNvSpPr>
            <p:nvPr/>
          </p:nvSpPr>
          <p:spPr bwMode="auto">
            <a:xfrm>
              <a:off x="1776" y="374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97"/>
            <p:cNvSpPr>
              <a:spLocks noChangeArrowheads="1"/>
            </p:cNvSpPr>
            <p:nvPr/>
          </p:nvSpPr>
          <p:spPr bwMode="auto">
            <a:xfrm>
              <a:off x="1920" y="379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98"/>
            <p:cNvSpPr>
              <a:spLocks noChangeArrowheads="1"/>
            </p:cNvSpPr>
            <p:nvPr/>
          </p:nvSpPr>
          <p:spPr bwMode="auto">
            <a:xfrm>
              <a:off x="1968" y="369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99"/>
            <p:cNvSpPr>
              <a:spLocks noChangeArrowheads="1"/>
            </p:cNvSpPr>
            <p:nvPr/>
          </p:nvSpPr>
          <p:spPr bwMode="auto">
            <a:xfrm>
              <a:off x="2016" y="360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00"/>
            <p:cNvSpPr>
              <a:spLocks noChangeArrowheads="1"/>
            </p:cNvSpPr>
            <p:nvPr/>
          </p:nvSpPr>
          <p:spPr bwMode="auto">
            <a:xfrm rot="-1083331">
              <a:off x="1872" y="374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01"/>
            <p:cNvSpPr>
              <a:spLocks noChangeArrowheads="1"/>
            </p:cNvSpPr>
            <p:nvPr/>
          </p:nvSpPr>
          <p:spPr bwMode="auto">
            <a:xfrm>
              <a:off x="2064" y="350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02"/>
            <p:cNvSpPr>
              <a:spLocks noChangeArrowheads="1"/>
            </p:cNvSpPr>
            <p:nvPr/>
          </p:nvSpPr>
          <p:spPr bwMode="auto">
            <a:xfrm>
              <a:off x="2064" y="342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03"/>
            <p:cNvSpPr>
              <a:spLocks noChangeArrowheads="1"/>
            </p:cNvSpPr>
            <p:nvPr/>
          </p:nvSpPr>
          <p:spPr bwMode="auto">
            <a:xfrm>
              <a:off x="2112" y="379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04"/>
            <p:cNvSpPr>
              <a:spLocks noChangeArrowheads="1"/>
            </p:cNvSpPr>
            <p:nvPr/>
          </p:nvSpPr>
          <p:spPr bwMode="auto">
            <a:xfrm>
              <a:off x="2016" y="379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05"/>
            <p:cNvSpPr>
              <a:spLocks noChangeArrowheads="1"/>
            </p:cNvSpPr>
            <p:nvPr/>
          </p:nvSpPr>
          <p:spPr bwMode="auto">
            <a:xfrm>
              <a:off x="2160" y="355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06"/>
            <p:cNvSpPr>
              <a:spLocks noChangeArrowheads="1"/>
            </p:cNvSpPr>
            <p:nvPr/>
          </p:nvSpPr>
          <p:spPr bwMode="auto">
            <a:xfrm>
              <a:off x="2112" y="3648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07"/>
            <p:cNvSpPr>
              <a:spLocks noChangeArrowheads="1"/>
            </p:cNvSpPr>
            <p:nvPr/>
          </p:nvSpPr>
          <p:spPr bwMode="auto">
            <a:xfrm>
              <a:off x="2160" y="369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08"/>
            <p:cNvSpPr>
              <a:spLocks noChangeArrowheads="1"/>
            </p:cNvSpPr>
            <p:nvPr/>
          </p:nvSpPr>
          <p:spPr bwMode="auto">
            <a:xfrm>
              <a:off x="2208" y="345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09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10"/>
            <p:cNvSpPr>
              <a:spLocks noChangeArrowheads="1"/>
            </p:cNvSpPr>
            <p:nvPr/>
          </p:nvSpPr>
          <p:spPr bwMode="auto">
            <a:xfrm>
              <a:off x="2304" y="350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11"/>
            <p:cNvSpPr>
              <a:spLocks noChangeArrowheads="1"/>
            </p:cNvSpPr>
            <p:nvPr/>
          </p:nvSpPr>
          <p:spPr bwMode="auto">
            <a:xfrm>
              <a:off x="2304" y="369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12"/>
            <p:cNvSpPr>
              <a:spLocks noChangeArrowheads="1"/>
            </p:cNvSpPr>
            <p:nvPr/>
          </p:nvSpPr>
          <p:spPr bwMode="auto">
            <a:xfrm>
              <a:off x="2304" y="379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13"/>
            <p:cNvSpPr>
              <a:spLocks noChangeArrowheads="1"/>
            </p:cNvSpPr>
            <p:nvPr/>
          </p:nvSpPr>
          <p:spPr bwMode="auto">
            <a:xfrm rot="-1657559">
              <a:off x="2208" y="374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04" name="Oval 185"/>
          <p:cNvSpPr>
            <a:spLocks noChangeArrowheads="1"/>
          </p:cNvSpPr>
          <p:nvPr/>
        </p:nvSpPr>
        <p:spPr bwMode="auto">
          <a:xfrm>
            <a:off x="5416589" y="4224279"/>
            <a:ext cx="142875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Oval 186"/>
          <p:cNvSpPr>
            <a:spLocks noChangeArrowheads="1"/>
          </p:cNvSpPr>
          <p:nvPr/>
        </p:nvSpPr>
        <p:spPr bwMode="auto">
          <a:xfrm>
            <a:off x="5432463" y="4275079"/>
            <a:ext cx="141288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Oval 187"/>
          <p:cNvSpPr>
            <a:spLocks noChangeArrowheads="1"/>
          </p:cNvSpPr>
          <p:nvPr/>
        </p:nvSpPr>
        <p:spPr bwMode="auto">
          <a:xfrm>
            <a:off x="5494377" y="4260790"/>
            <a:ext cx="141287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88"/>
          <p:cNvSpPr>
            <a:spLocks noChangeArrowheads="1"/>
          </p:cNvSpPr>
          <p:nvPr/>
        </p:nvSpPr>
        <p:spPr bwMode="auto">
          <a:xfrm>
            <a:off x="5454688" y="4324290"/>
            <a:ext cx="141288" cy="7143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Oval 189"/>
          <p:cNvSpPr>
            <a:spLocks noChangeArrowheads="1"/>
          </p:cNvSpPr>
          <p:nvPr/>
        </p:nvSpPr>
        <p:spPr bwMode="auto">
          <a:xfrm>
            <a:off x="5410238" y="4176653"/>
            <a:ext cx="141288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Oval 190"/>
          <p:cNvSpPr>
            <a:spLocks noChangeArrowheads="1"/>
          </p:cNvSpPr>
          <p:nvPr/>
        </p:nvSpPr>
        <p:spPr bwMode="auto">
          <a:xfrm>
            <a:off x="5503902" y="4195704"/>
            <a:ext cx="141287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191"/>
          <p:cNvSpPr>
            <a:spLocks noChangeArrowheads="1"/>
          </p:cNvSpPr>
          <p:nvPr/>
        </p:nvSpPr>
        <p:spPr bwMode="auto">
          <a:xfrm>
            <a:off x="5481677" y="4365565"/>
            <a:ext cx="141287" cy="7143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192"/>
          <p:cNvSpPr>
            <a:spLocks noChangeArrowheads="1"/>
          </p:cNvSpPr>
          <p:nvPr/>
        </p:nvSpPr>
        <p:spPr bwMode="auto">
          <a:xfrm>
            <a:off x="5510252" y="4408429"/>
            <a:ext cx="141287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Oval 193"/>
          <p:cNvSpPr>
            <a:spLocks noChangeArrowheads="1"/>
          </p:cNvSpPr>
          <p:nvPr/>
        </p:nvSpPr>
        <p:spPr bwMode="auto">
          <a:xfrm>
            <a:off x="5551527" y="4330640"/>
            <a:ext cx="142875" cy="7143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194"/>
          <p:cNvSpPr>
            <a:spLocks noChangeArrowheads="1"/>
          </p:cNvSpPr>
          <p:nvPr/>
        </p:nvSpPr>
        <p:spPr bwMode="auto">
          <a:xfrm>
            <a:off x="5588038" y="4260790"/>
            <a:ext cx="141288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195"/>
          <p:cNvSpPr>
            <a:spLocks noChangeArrowheads="1"/>
          </p:cNvSpPr>
          <p:nvPr/>
        </p:nvSpPr>
        <p:spPr bwMode="auto">
          <a:xfrm rot="2125547">
            <a:off x="5481677" y="4295715"/>
            <a:ext cx="141287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Oval 196"/>
          <p:cNvSpPr>
            <a:spLocks noChangeArrowheads="1"/>
          </p:cNvSpPr>
          <p:nvPr/>
        </p:nvSpPr>
        <p:spPr bwMode="auto">
          <a:xfrm>
            <a:off x="5622963" y="4154428"/>
            <a:ext cx="141288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197"/>
          <p:cNvSpPr>
            <a:spLocks noChangeArrowheads="1"/>
          </p:cNvSpPr>
          <p:nvPr/>
        </p:nvSpPr>
        <p:spPr bwMode="auto">
          <a:xfrm>
            <a:off x="5622963" y="4205228"/>
            <a:ext cx="141288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198"/>
          <p:cNvSpPr>
            <a:spLocks noChangeArrowheads="1"/>
          </p:cNvSpPr>
          <p:nvPr/>
        </p:nvSpPr>
        <p:spPr bwMode="auto">
          <a:xfrm>
            <a:off x="5559463" y="4463990"/>
            <a:ext cx="141288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Oval 199"/>
          <p:cNvSpPr>
            <a:spLocks noChangeArrowheads="1"/>
          </p:cNvSpPr>
          <p:nvPr/>
        </p:nvSpPr>
        <p:spPr bwMode="auto">
          <a:xfrm>
            <a:off x="5538827" y="4441765"/>
            <a:ext cx="141287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200"/>
          <p:cNvSpPr>
            <a:spLocks noChangeArrowheads="1"/>
          </p:cNvSpPr>
          <p:nvPr/>
        </p:nvSpPr>
        <p:spPr bwMode="auto">
          <a:xfrm rot="3089446">
            <a:off x="5588833" y="4399698"/>
            <a:ext cx="142875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Oval 201"/>
          <p:cNvSpPr>
            <a:spLocks noChangeArrowheads="1"/>
          </p:cNvSpPr>
          <p:nvPr/>
        </p:nvSpPr>
        <p:spPr bwMode="auto">
          <a:xfrm>
            <a:off x="5657889" y="4295715"/>
            <a:ext cx="142875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Oval 202"/>
          <p:cNvSpPr>
            <a:spLocks noChangeArrowheads="1"/>
          </p:cNvSpPr>
          <p:nvPr/>
        </p:nvSpPr>
        <p:spPr bwMode="auto">
          <a:xfrm>
            <a:off x="5729327" y="4224279"/>
            <a:ext cx="141287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203"/>
          <p:cNvSpPr>
            <a:spLocks noChangeArrowheads="1"/>
          </p:cNvSpPr>
          <p:nvPr/>
        </p:nvSpPr>
        <p:spPr bwMode="auto">
          <a:xfrm rot="-745557">
            <a:off x="5657889" y="4346515"/>
            <a:ext cx="142875" cy="7143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Oval 204"/>
          <p:cNvSpPr>
            <a:spLocks noChangeArrowheads="1"/>
          </p:cNvSpPr>
          <p:nvPr/>
        </p:nvSpPr>
        <p:spPr bwMode="auto">
          <a:xfrm>
            <a:off x="5694402" y="4402078"/>
            <a:ext cx="141287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205"/>
          <p:cNvSpPr>
            <a:spLocks noChangeArrowheads="1"/>
          </p:cNvSpPr>
          <p:nvPr/>
        </p:nvSpPr>
        <p:spPr bwMode="auto">
          <a:xfrm>
            <a:off x="5657889" y="4465579"/>
            <a:ext cx="142875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206"/>
          <p:cNvSpPr>
            <a:spLocks noChangeArrowheads="1"/>
          </p:cNvSpPr>
          <p:nvPr/>
        </p:nvSpPr>
        <p:spPr bwMode="auto">
          <a:xfrm>
            <a:off x="5764252" y="4295715"/>
            <a:ext cx="142875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Oval 207"/>
          <p:cNvSpPr>
            <a:spLocks noChangeArrowheads="1"/>
          </p:cNvSpPr>
          <p:nvPr/>
        </p:nvSpPr>
        <p:spPr bwMode="auto">
          <a:xfrm rot="-2963923">
            <a:off x="5694402" y="4259204"/>
            <a:ext cx="141287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Oval 208"/>
          <p:cNvSpPr>
            <a:spLocks noChangeArrowheads="1"/>
          </p:cNvSpPr>
          <p:nvPr/>
        </p:nvSpPr>
        <p:spPr bwMode="auto">
          <a:xfrm>
            <a:off x="5835688" y="4365565"/>
            <a:ext cx="141288" cy="7143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209"/>
          <p:cNvSpPr>
            <a:spLocks noChangeArrowheads="1"/>
          </p:cNvSpPr>
          <p:nvPr/>
        </p:nvSpPr>
        <p:spPr bwMode="auto">
          <a:xfrm rot="-970467">
            <a:off x="5907127" y="4224279"/>
            <a:ext cx="141287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Oval 210"/>
          <p:cNvSpPr>
            <a:spLocks noChangeArrowheads="1"/>
          </p:cNvSpPr>
          <p:nvPr/>
        </p:nvSpPr>
        <p:spPr bwMode="auto">
          <a:xfrm rot="1677578">
            <a:off x="5907127" y="4295715"/>
            <a:ext cx="141287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Oval 211"/>
          <p:cNvSpPr>
            <a:spLocks noChangeArrowheads="1"/>
          </p:cNvSpPr>
          <p:nvPr/>
        </p:nvSpPr>
        <p:spPr bwMode="auto">
          <a:xfrm rot="-1265349">
            <a:off x="5813463" y="4260790"/>
            <a:ext cx="141288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Oval 212"/>
          <p:cNvSpPr>
            <a:spLocks noChangeArrowheads="1"/>
          </p:cNvSpPr>
          <p:nvPr/>
        </p:nvSpPr>
        <p:spPr bwMode="auto">
          <a:xfrm>
            <a:off x="5800763" y="4189354"/>
            <a:ext cx="141288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Oval 213"/>
          <p:cNvSpPr>
            <a:spLocks noChangeArrowheads="1"/>
          </p:cNvSpPr>
          <p:nvPr/>
        </p:nvSpPr>
        <p:spPr bwMode="auto">
          <a:xfrm>
            <a:off x="5764252" y="4365565"/>
            <a:ext cx="142875" cy="7143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Oval 214"/>
          <p:cNvSpPr>
            <a:spLocks noChangeArrowheads="1"/>
          </p:cNvSpPr>
          <p:nvPr/>
        </p:nvSpPr>
        <p:spPr bwMode="auto">
          <a:xfrm>
            <a:off x="5835688" y="4330640"/>
            <a:ext cx="141288" cy="7143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Oval 215"/>
          <p:cNvSpPr>
            <a:spLocks noChangeArrowheads="1"/>
          </p:cNvSpPr>
          <p:nvPr/>
        </p:nvSpPr>
        <p:spPr bwMode="auto">
          <a:xfrm>
            <a:off x="5764252" y="4471929"/>
            <a:ext cx="142875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Oval 216"/>
          <p:cNvSpPr>
            <a:spLocks noChangeArrowheads="1"/>
          </p:cNvSpPr>
          <p:nvPr/>
        </p:nvSpPr>
        <p:spPr bwMode="auto">
          <a:xfrm>
            <a:off x="5800763" y="4437004"/>
            <a:ext cx="141288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Oval 217"/>
          <p:cNvSpPr>
            <a:spLocks noChangeArrowheads="1"/>
          </p:cNvSpPr>
          <p:nvPr/>
        </p:nvSpPr>
        <p:spPr bwMode="auto">
          <a:xfrm>
            <a:off x="5907127" y="4471929"/>
            <a:ext cx="141287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Oval 218"/>
          <p:cNvSpPr>
            <a:spLocks noChangeArrowheads="1"/>
          </p:cNvSpPr>
          <p:nvPr/>
        </p:nvSpPr>
        <p:spPr bwMode="auto">
          <a:xfrm>
            <a:off x="5942052" y="4402078"/>
            <a:ext cx="141287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Oval 219"/>
          <p:cNvSpPr>
            <a:spLocks noChangeArrowheads="1"/>
          </p:cNvSpPr>
          <p:nvPr/>
        </p:nvSpPr>
        <p:spPr bwMode="auto">
          <a:xfrm>
            <a:off x="5976977" y="4330640"/>
            <a:ext cx="142875" cy="7143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Oval 220"/>
          <p:cNvSpPr>
            <a:spLocks noChangeArrowheads="1"/>
          </p:cNvSpPr>
          <p:nvPr/>
        </p:nvSpPr>
        <p:spPr bwMode="auto">
          <a:xfrm rot="-1083331">
            <a:off x="5870614" y="4437004"/>
            <a:ext cx="142875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Oval 221"/>
          <p:cNvSpPr>
            <a:spLocks noChangeArrowheads="1"/>
          </p:cNvSpPr>
          <p:nvPr/>
        </p:nvSpPr>
        <p:spPr bwMode="auto">
          <a:xfrm>
            <a:off x="6013488" y="4260790"/>
            <a:ext cx="141288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Oval 222"/>
          <p:cNvSpPr>
            <a:spLocks noChangeArrowheads="1"/>
          </p:cNvSpPr>
          <p:nvPr/>
        </p:nvSpPr>
        <p:spPr bwMode="auto">
          <a:xfrm>
            <a:off x="6013488" y="4197290"/>
            <a:ext cx="141288" cy="7143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Oval 223"/>
          <p:cNvSpPr>
            <a:spLocks noChangeArrowheads="1"/>
          </p:cNvSpPr>
          <p:nvPr/>
        </p:nvSpPr>
        <p:spPr bwMode="auto">
          <a:xfrm>
            <a:off x="6048413" y="4471929"/>
            <a:ext cx="141288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Oval 224"/>
          <p:cNvSpPr>
            <a:spLocks noChangeArrowheads="1"/>
          </p:cNvSpPr>
          <p:nvPr/>
        </p:nvSpPr>
        <p:spPr bwMode="auto">
          <a:xfrm>
            <a:off x="5976977" y="4471929"/>
            <a:ext cx="142875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Oval 225"/>
          <p:cNvSpPr>
            <a:spLocks noChangeArrowheads="1"/>
          </p:cNvSpPr>
          <p:nvPr/>
        </p:nvSpPr>
        <p:spPr bwMode="auto">
          <a:xfrm>
            <a:off x="6083339" y="4295715"/>
            <a:ext cx="142875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5" name="Oval 226"/>
          <p:cNvSpPr>
            <a:spLocks noChangeArrowheads="1"/>
          </p:cNvSpPr>
          <p:nvPr/>
        </p:nvSpPr>
        <p:spPr bwMode="auto">
          <a:xfrm>
            <a:off x="6048413" y="4365565"/>
            <a:ext cx="141288" cy="7143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6" name="Oval 227"/>
          <p:cNvSpPr>
            <a:spLocks noChangeArrowheads="1"/>
          </p:cNvSpPr>
          <p:nvPr/>
        </p:nvSpPr>
        <p:spPr bwMode="auto">
          <a:xfrm>
            <a:off x="6083339" y="4402078"/>
            <a:ext cx="142875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7" name="Oval 228"/>
          <p:cNvSpPr>
            <a:spLocks noChangeArrowheads="1"/>
          </p:cNvSpPr>
          <p:nvPr/>
        </p:nvSpPr>
        <p:spPr bwMode="auto">
          <a:xfrm>
            <a:off x="6119852" y="4224279"/>
            <a:ext cx="141287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8" name="Oval 229"/>
          <p:cNvSpPr>
            <a:spLocks noChangeArrowheads="1"/>
          </p:cNvSpPr>
          <p:nvPr/>
        </p:nvSpPr>
        <p:spPr bwMode="auto">
          <a:xfrm>
            <a:off x="6154777" y="4330640"/>
            <a:ext cx="141287" cy="7143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9" name="Oval 230"/>
          <p:cNvSpPr>
            <a:spLocks noChangeArrowheads="1"/>
          </p:cNvSpPr>
          <p:nvPr/>
        </p:nvSpPr>
        <p:spPr bwMode="auto">
          <a:xfrm>
            <a:off x="6189702" y="4260790"/>
            <a:ext cx="142875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0" name="Oval 231"/>
          <p:cNvSpPr>
            <a:spLocks noChangeArrowheads="1"/>
          </p:cNvSpPr>
          <p:nvPr/>
        </p:nvSpPr>
        <p:spPr bwMode="auto">
          <a:xfrm>
            <a:off x="6189702" y="4402078"/>
            <a:ext cx="142875" cy="698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1" name="Oval 232"/>
          <p:cNvSpPr>
            <a:spLocks noChangeArrowheads="1"/>
          </p:cNvSpPr>
          <p:nvPr/>
        </p:nvSpPr>
        <p:spPr bwMode="auto">
          <a:xfrm>
            <a:off x="6189702" y="4471929"/>
            <a:ext cx="142875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2" name="Oval 233"/>
          <p:cNvSpPr>
            <a:spLocks noChangeArrowheads="1"/>
          </p:cNvSpPr>
          <p:nvPr/>
        </p:nvSpPr>
        <p:spPr bwMode="auto">
          <a:xfrm rot="-1657559">
            <a:off x="6119852" y="4437004"/>
            <a:ext cx="141287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3" name="Line 118"/>
          <p:cNvSpPr>
            <a:spLocks noChangeShapeType="1"/>
          </p:cNvSpPr>
          <p:nvPr/>
        </p:nvSpPr>
        <p:spPr bwMode="auto">
          <a:xfrm flipV="1">
            <a:off x="6172238" y="4467165"/>
            <a:ext cx="1524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54" name="Line 155"/>
          <p:cNvSpPr>
            <a:spLocks noChangeShapeType="1"/>
          </p:cNvSpPr>
          <p:nvPr/>
        </p:nvSpPr>
        <p:spPr bwMode="auto">
          <a:xfrm flipH="1">
            <a:off x="5311813" y="2028765"/>
            <a:ext cx="4445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56"/>
          <p:cNvGrpSpPr>
            <a:grpSpLocks/>
          </p:cNvGrpSpPr>
          <p:nvPr/>
        </p:nvGrpSpPr>
        <p:grpSpPr bwMode="auto">
          <a:xfrm rot="16200000" flipV="1">
            <a:off x="4687927" y="2754253"/>
            <a:ext cx="3121025" cy="152400"/>
            <a:chOff x="336" y="2112"/>
            <a:chExt cx="5136" cy="384"/>
          </a:xfrm>
          <a:solidFill>
            <a:schemeClr val="bg1"/>
          </a:solidFill>
        </p:grpSpPr>
        <p:sp>
          <p:nvSpPr>
            <p:cNvPr id="238" name="AutoShape 157"/>
            <p:cNvSpPr>
              <a:spLocks/>
            </p:cNvSpPr>
            <p:nvPr/>
          </p:nvSpPr>
          <p:spPr bwMode="auto">
            <a:xfrm>
              <a:off x="336" y="2112"/>
              <a:ext cx="256" cy="384"/>
            </a:xfrm>
            <a:prstGeom prst="leftBracket">
              <a:avLst>
                <a:gd name="adj" fmla="val 75000"/>
              </a:avLst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9" name="Freeform 158"/>
            <p:cNvSpPr>
              <a:spLocks/>
            </p:cNvSpPr>
            <p:nvPr/>
          </p:nvSpPr>
          <p:spPr bwMode="auto">
            <a:xfrm>
              <a:off x="576" y="2112"/>
              <a:ext cx="4896" cy="384"/>
            </a:xfrm>
            <a:custGeom>
              <a:avLst/>
              <a:gdLst>
                <a:gd name="T0" fmla="*/ 0 w 4896"/>
                <a:gd name="T1" fmla="*/ 0 h 384"/>
                <a:gd name="T2" fmla="*/ 3792 w 4896"/>
                <a:gd name="T3" fmla="*/ 0 h 384"/>
                <a:gd name="T4" fmla="*/ 3888 w 4896"/>
                <a:gd name="T5" fmla="*/ 48 h 384"/>
                <a:gd name="T6" fmla="*/ 4176 w 4896"/>
                <a:gd name="T7" fmla="*/ 96 h 384"/>
                <a:gd name="T8" fmla="*/ 4848 w 4896"/>
                <a:gd name="T9" fmla="*/ 96 h 384"/>
                <a:gd name="T10" fmla="*/ 4896 w 4896"/>
                <a:gd name="T11" fmla="*/ 144 h 384"/>
                <a:gd name="T12" fmla="*/ 4896 w 4896"/>
                <a:gd name="T13" fmla="*/ 240 h 384"/>
                <a:gd name="T14" fmla="*/ 4848 w 4896"/>
                <a:gd name="T15" fmla="*/ 288 h 384"/>
                <a:gd name="T16" fmla="*/ 4176 w 4896"/>
                <a:gd name="T17" fmla="*/ 288 h 384"/>
                <a:gd name="T18" fmla="*/ 3888 w 4896"/>
                <a:gd name="T19" fmla="*/ 336 h 384"/>
                <a:gd name="T20" fmla="*/ 3792 w 4896"/>
                <a:gd name="T21" fmla="*/ 384 h 384"/>
                <a:gd name="T22" fmla="*/ 0 w 4896"/>
                <a:gd name="T23" fmla="*/ 384 h 3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96"/>
                <a:gd name="T37" fmla="*/ 0 h 384"/>
                <a:gd name="T38" fmla="*/ 4896 w 4896"/>
                <a:gd name="T39" fmla="*/ 384 h 3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96" h="384">
                  <a:moveTo>
                    <a:pt x="0" y="0"/>
                  </a:moveTo>
                  <a:lnTo>
                    <a:pt x="3792" y="0"/>
                  </a:lnTo>
                  <a:lnTo>
                    <a:pt x="3888" y="48"/>
                  </a:lnTo>
                  <a:lnTo>
                    <a:pt x="4176" y="96"/>
                  </a:lnTo>
                  <a:lnTo>
                    <a:pt x="4848" y="96"/>
                  </a:lnTo>
                  <a:lnTo>
                    <a:pt x="4896" y="144"/>
                  </a:lnTo>
                  <a:lnTo>
                    <a:pt x="4896" y="240"/>
                  </a:lnTo>
                  <a:lnTo>
                    <a:pt x="4848" y="288"/>
                  </a:lnTo>
                  <a:lnTo>
                    <a:pt x="4176" y="288"/>
                  </a:lnTo>
                  <a:lnTo>
                    <a:pt x="3888" y="336"/>
                  </a:lnTo>
                  <a:lnTo>
                    <a:pt x="3792" y="384"/>
                  </a:lnTo>
                  <a:lnTo>
                    <a:pt x="0" y="384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0" name="AutoShape 159"/>
            <p:cNvSpPr>
              <a:spLocks noChangeArrowheads="1"/>
            </p:cNvSpPr>
            <p:nvPr/>
          </p:nvSpPr>
          <p:spPr bwMode="auto">
            <a:xfrm>
              <a:off x="352" y="2208"/>
              <a:ext cx="4128" cy="192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56" name="Rectangle 114" descr="Woven mat"/>
          <p:cNvSpPr>
            <a:spLocks noChangeArrowheads="1"/>
          </p:cNvSpPr>
          <p:nvPr/>
        </p:nvSpPr>
        <p:spPr bwMode="auto">
          <a:xfrm>
            <a:off x="6047884" y="2083141"/>
            <a:ext cx="47678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7" name="AutoShape 165"/>
          <p:cNvSpPr>
            <a:spLocks/>
          </p:cNvSpPr>
          <p:nvPr/>
        </p:nvSpPr>
        <p:spPr bwMode="auto">
          <a:xfrm rot="16200000" flipV="1">
            <a:off x="6170651" y="4236978"/>
            <a:ext cx="155575" cy="152400"/>
          </a:xfrm>
          <a:prstGeom prst="leftBracke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8" name="AutoShape 167"/>
          <p:cNvSpPr>
            <a:spLocks noChangeArrowheads="1"/>
          </p:cNvSpPr>
          <p:nvPr/>
        </p:nvSpPr>
        <p:spPr bwMode="auto">
          <a:xfrm rot="16200000" flipV="1">
            <a:off x="5833308" y="3917097"/>
            <a:ext cx="828675" cy="74613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AutoShape 169"/>
          <p:cNvSpPr>
            <a:spLocks noChangeArrowheads="1"/>
          </p:cNvSpPr>
          <p:nvPr/>
        </p:nvSpPr>
        <p:spPr bwMode="auto">
          <a:xfrm rot="16200000" flipV="1">
            <a:off x="5801558" y="3885347"/>
            <a:ext cx="892175" cy="74613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AutoShape 170"/>
          <p:cNvSpPr>
            <a:spLocks noChangeArrowheads="1"/>
          </p:cNvSpPr>
          <p:nvPr/>
        </p:nvSpPr>
        <p:spPr bwMode="auto">
          <a:xfrm rot="16200000" flipV="1">
            <a:off x="5719008" y="3815497"/>
            <a:ext cx="1057275" cy="74613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AutoShape 171"/>
          <p:cNvSpPr>
            <a:spLocks noChangeArrowheads="1"/>
          </p:cNvSpPr>
          <p:nvPr/>
        </p:nvSpPr>
        <p:spPr bwMode="auto">
          <a:xfrm rot="16200000" flipV="1">
            <a:off x="5680908" y="3777397"/>
            <a:ext cx="1133475" cy="74613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AutoShape 172"/>
          <p:cNvSpPr>
            <a:spLocks noChangeArrowheads="1"/>
          </p:cNvSpPr>
          <p:nvPr/>
        </p:nvSpPr>
        <p:spPr bwMode="auto">
          <a:xfrm rot="16200000" flipV="1">
            <a:off x="5642808" y="3739297"/>
            <a:ext cx="1209675" cy="74613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AutoShape 173"/>
          <p:cNvSpPr>
            <a:spLocks noChangeArrowheads="1"/>
          </p:cNvSpPr>
          <p:nvPr/>
        </p:nvSpPr>
        <p:spPr bwMode="auto">
          <a:xfrm rot="16200000" flipV="1">
            <a:off x="5604708" y="3701197"/>
            <a:ext cx="1285875" cy="74613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AutoShape 174"/>
          <p:cNvSpPr>
            <a:spLocks noChangeArrowheads="1"/>
          </p:cNvSpPr>
          <p:nvPr/>
        </p:nvSpPr>
        <p:spPr bwMode="auto">
          <a:xfrm rot="16200000" flipV="1">
            <a:off x="5566608" y="3663097"/>
            <a:ext cx="1362075" cy="74613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AutoShape 175"/>
          <p:cNvSpPr>
            <a:spLocks noChangeArrowheads="1"/>
          </p:cNvSpPr>
          <p:nvPr/>
        </p:nvSpPr>
        <p:spPr bwMode="auto">
          <a:xfrm rot="16200000" flipV="1">
            <a:off x="5528508" y="3624997"/>
            <a:ext cx="1438275" cy="74613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6" name="Text Box 176"/>
          <p:cNvSpPr txBox="1">
            <a:spLocks noChangeArrowheads="1"/>
          </p:cNvSpPr>
          <p:nvPr/>
        </p:nvSpPr>
        <p:spPr bwMode="auto">
          <a:xfrm>
            <a:off x="6553238" y="1419165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Nhiệt kế</a:t>
            </a:r>
          </a:p>
        </p:txBody>
      </p:sp>
      <p:sp>
        <p:nvSpPr>
          <p:cNvPr id="8267" name="Line 177"/>
          <p:cNvSpPr>
            <a:spLocks noChangeShapeType="1"/>
          </p:cNvSpPr>
          <p:nvPr/>
        </p:nvSpPr>
        <p:spPr bwMode="auto">
          <a:xfrm flipH="1">
            <a:off x="6324638" y="1647765"/>
            <a:ext cx="304800" cy="762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3497858" y="6018567"/>
            <a:ext cx="791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3866" y="40316"/>
            <a:ext cx="89890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QUÁT VỀ HÔ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 Ở THỰC VẬT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44"/>
          <p:cNvSpPr>
            <a:spLocks noChangeArrowheads="1"/>
          </p:cNvSpPr>
          <p:nvPr/>
        </p:nvSpPr>
        <p:spPr bwMode="auto">
          <a:xfrm>
            <a:off x="7086574" y="2949641"/>
            <a:ext cx="627062" cy="5016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Freeform 45"/>
          <p:cNvSpPr>
            <a:spLocks/>
          </p:cNvSpPr>
          <p:nvPr/>
        </p:nvSpPr>
        <p:spPr bwMode="auto">
          <a:xfrm>
            <a:off x="7086574" y="1420879"/>
            <a:ext cx="627062" cy="2011362"/>
          </a:xfrm>
          <a:custGeom>
            <a:avLst/>
            <a:gdLst>
              <a:gd name="T0" fmla="*/ 0 w 480"/>
              <a:gd name="T1" fmla="*/ 2147483647 h 1536"/>
              <a:gd name="T2" fmla="*/ 0 w 480"/>
              <a:gd name="T3" fmla="*/ 0 h 1536"/>
              <a:gd name="T4" fmla="*/ 2147483647 w 480"/>
              <a:gd name="T5" fmla="*/ 0 h 1536"/>
              <a:gd name="T6" fmla="*/ 2147483647 w 480"/>
              <a:gd name="T7" fmla="*/ 2147483647 h 1536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536"/>
              <a:gd name="T14" fmla="*/ 480 w 480"/>
              <a:gd name="T15" fmla="*/ 1536 h 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536">
                <a:moveTo>
                  <a:pt x="0" y="1536"/>
                </a:moveTo>
                <a:lnTo>
                  <a:pt x="0" y="0"/>
                </a:lnTo>
                <a:lnTo>
                  <a:pt x="480" y="0"/>
                </a:lnTo>
                <a:lnTo>
                  <a:pt x="480" y="153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Rectangle 46" descr="Woven mat"/>
          <p:cNvSpPr>
            <a:spLocks noChangeArrowheads="1"/>
          </p:cNvSpPr>
          <p:nvPr/>
        </p:nvSpPr>
        <p:spPr bwMode="auto">
          <a:xfrm>
            <a:off x="7094511" y="1295467"/>
            <a:ext cx="611188" cy="2508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Line 47"/>
          <p:cNvSpPr>
            <a:spLocks noChangeShapeType="1"/>
          </p:cNvSpPr>
          <p:nvPr/>
        </p:nvSpPr>
        <p:spPr bwMode="auto">
          <a:xfrm>
            <a:off x="7023074" y="1358967"/>
            <a:ext cx="63500" cy="619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Line 48"/>
          <p:cNvSpPr>
            <a:spLocks noChangeShapeType="1"/>
          </p:cNvSpPr>
          <p:nvPr/>
        </p:nvSpPr>
        <p:spPr bwMode="auto">
          <a:xfrm flipH="1">
            <a:off x="7713636" y="1358967"/>
            <a:ext cx="63500" cy="619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AutoShape 49"/>
          <p:cNvSpPr>
            <a:spLocks/>
          </p:cNvSpPr>
          <p:nvPr/>
        </p:nvSpPr>
        <p:spPr bwMode="auto">
          <a:xfrm rot="16200000">
            <a:off x="7211193" y="3307623"/>
            <a:ext cx="377825" cy="627062"/>
          </a:xfrm>
          <a:prstGeom prst="leftBracket">
            <a:avLst>
              <a:gd name="adj" fmla="val 82983"/>
            </a:avLst>
          </a:prstGeom>
          <a:solidFill>
            <a:schemeClr val="bg1">
              <a:lumMod val="65000"/>
            </a:scheme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56"/>
          <p:cNvGrpSpPr>
            <a:grpSpLocks/>
          </p:cNvGrpSpPr>
          <p:nvPr/>
        </p:nvGrpSpPr>
        <p:grpSpPr bwMode="auto">
          <a:xfrm>
            <a:off x="4788511" y="1295466"/>
            <a:ext cx="1752600" cy="2514600"/>
            <a:chOff x="2496" y="1776"/>
            <a:chExt cx="1104" cy="1584"/>
          </a:xfrm>
        </p:grpSpPr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496" y="1776"/>
              <a:ext cx="737" cy="1584"/>
              <a:chOff x="1248" y="480"/>
              <a:chExt cx="1584" cy="3408"/>
            </a:xfrm>
          </p:grpSpPr>
          <p:sp>
            <p:nvSpPr>
              <p:cNvPr id="284" name="Freeform 54"/>
              <p:cNvSpPr>
                <a:spLocks/>
              </p:cNvSpPr>
              <p:nvPr/>
            </p:nvSpPr>
            <p:spPr bwMode="auto">
              <a:xfrm>
                <a:off x="1248" y="480"/>
                <a:ext cx="1584" cy="3408"/>
              </a:xfrm>
              <a:custGeom>
                <a:avLst/>
                <a:gdLst>
                  <a:gd name="T0" fmla="*/ 1488 w 1584"/>
                  <a:gd name="T1" fmla="*/ 0 h 3408"/>
                  <a:gd name="T2" fmla="*/ 768 w 1584"/>
                  <a:gd name="T3" fmla="*/ 0 h 3408"/>
                  <a:gd name="T4" fmla="*/ 864 w 1584"/>
                  <a:gd name="T5" fmla="*/ 96 h 3408"/>
                  <a:gd name="T6" fmla="*/ 864 w 1584"/>
                  <a:gd name="T7" fmla="*/ 432 h 3408"/>
                  <a:gd name="T8" fmla="*/ 48 w 1584"/>
                  <a:gd name="T9" fmla="*/ 2592 h 3408"/>
                  <a:gd name="T10" fmla="*/ 0 w 1584"/>
                  <a:gd name="T11" fmla="*/ 2832 h 3408"/>
                  <a:gd name="T12" fmla="*/ 0 w 1584"/>
                  <a:gd name="T13" fmla="*/ 3024 h 3408"/>
                  <a:gd name="T14" fmla="*/ 48 w 1584"/>
                  <a:gd name="T15" fmla="*/ 3168 h 3408"/>
                  <a:gd name="T16" fmla="*/ 144 w 1584"/>
                  <a:gd name="T17" fmla="*/ 3312 h 3408"/>
                  <a:gd name="T18" fmla="*/ 240 w 1584"/>
                  <a:gd name="T19" fmla="*/ 3408 h 3408"/>
                  <a:gd name="T20" fmla="*/ 1584 w 1584"/>
                  <a:gd name="T21" fmla="*/ 3408 h 34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4"/>
                  <a:gd name="T34" fmla="*/ 0 h 3408"/>
                  <a:gd name="T35" fmla="*/ 1584 w 1584"/>
                  <a:gd name="T36" fmla="*/ 3408 h 34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4" h="3408">
                    <a:moveTo>
                      <a:pt x="1488" y="0"/>
                    </a:moveTo>
                    <a:lnTo>
                      <a:pt x="768" y="0"/>
                    </a:lnTo>
                    <a:lnTo>
                      <a:pt x="864" y="96"/>
                    </a:lnTo>
                    <a:lnTo>
                      <a:pt x="864" y="432"/>
                    </a:lnTo>
                    <a:lnTo>
                      <a:pt x="48" y="2592"/>
                    </a:lnTo>
                    <a:lnTo>
                      <a:pt x="0" y="2832"/>
                    </a:lnTo>
                    <a:lnTo>
                      <a:pt x="0" y="3024"/>
                    </a:lnTo>
                    <a:lnTo>
                      <a:pt x="48" y="3168"/>
                    </a:lnTo>
                    <a:lnTo>
                      <a:pt x="144" y="3312"/>
                    </a:lnTo>
                    <a:lnTo>
                      <a:pt x="240" y="3408"/>
                    </a:lnTo>
                    <a:lnTo>
                      <a:pt x="1584" y="340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5" name="Oval 55"/>
              <p:cNvSpPr>
                <a:spLocks noChangeArrowheads="1"/>
              </p:cNvSpPr>
              <p:nvPr/>
            </p:nvSpPr>
            <p:spPr bwMode="auto">
              <a:xfrm>
                <a:off x="1257" y="3456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6" name="Oval 56"/>
              <p:cNvSpPr>
                <a:spLocks noChangeArrowheads="1"/>
              </p:cNvSpPr>
              <p:nvPr/>
            </p:nvSpPr>
            <p:spPr bwMode="auto">
              <a:xfrm>
                <a:off x="1278" y="3524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7" name="Oval 57"/>
              <p:cNvSpPr>
                <a:spLocks noChangeArrowheads="1"/>
              </p:cNvSpPr>
              <p:nvPr/>
            </p:nvSpPr>
            <p:spPr bwMode="auto">
              <a:xfrm>
                <a:off x="1362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8" name="Oval 58"/>
              <p:cNvSpPr>
                <a:spLocks noChangeArrowheads="1"/>
              </p:cNvSpPr>
              <p:nvPr/>
            </p:nvSpPr>
            <p:spPr bwMode="auto">
              <a:xfrm>
                <a:off x="1308" y="3591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9" name="Oval 59"/>
              <p:cNvSpPr>
                <a:spLocks noChangeArrowheads="1"/>
              </p:cNvSpPr>
              <p:nvPr/>
            </p:nvSpPr>
            <p:spPr bwMode="auto">
              <a:xfrm>
                <a:off x="1248" y="3391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0" name="Oval 60"/>
              <p:cNvSpPr>
                <a:spLocks noChangeArrowheads="1"/>
              </p:cNvSpPr>
              <p:nvPr/>
            </p:nvSpPr>
            <p:spPr bwMode="auto">
              <a:xfrm>
                <a:off x="1375" y="341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1" name="Oval 61"/>
              <p:cNvSpPr>
                <a:spLocks noChangeArrowheads="1"/>
              </p:cNvSpPr>
              <p:nvPr/>
            </p:nvSpPr>
            <p:spPr bwMode="auto">
              <a:xfrm>
                <a:off x="1345" y="364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2" name="Oval 62"/>
              <p:cNvSpPr>
                <a:spLocks noChangeArrowheads="1"/>
              </p:cNvSpPr>
              <p:nvPr/>
            </p:nvSpPr>
            <p:spPr bwMode="auto">
              <a:xfrm>
                <a:off x="1383" y="3705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" name="Oval 63"/>
              <p:cNvSpPr>
                <a:spLocks noChangeArrowheads="1"/>
              </p:cNvSpPr>
              <p:nvPr/>
            </p:nvSpPr>
            <p:spPr bwMode="auto">
              <a:xfrm>
                <a:off x="1439" y="3600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4" name="Oval 64"/>
              <p:cNvSpPr>
                <a:spLocks noChangeArrowheads="1"/>
              </p:cNvSpPr>
              <p:nvPr/>
            </p:nvSpPr>
            <p:spPr bwMode="auto">
              <a:xfrm>
                <a:off x="1489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Oval 65"/>
              <p:cNvSpPr>
                <a:spLocks noChangeArrowheads="1"/>
              </p:cNvSpPr>
              <p:nvPr/>
            </p:nvSpPr>
            <p:spPr bwMode="auto">
              <a:xfrm rot="2125547">
                <a:off x="1345" y="3552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6" name="Oval 66"/>
              <p:cNvSpPr>
                <a:spLocks noChangeArrowheads="1"/>
              </p:cNvSpPr>
              <p:nvPr/>
            </p:nvSpPr>
            <p:spPr bwMode="auto">
              <a:xfrm>
                <a:off x="1536" y="3361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" name="Oval 67"/>
              <p:cNvSpPr>
                <a:spLocks noChangeArrowheads="1"/>
              </p:cNvSpPr>
              <p:nvPr/>
            </p:nvSpPr>
            <p:spPr bwMode="auto">
              <a:xfrm>
                <a:off x="1536" y="3430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Oval 68"/>
              <p:cNvSpPr>
                <a:spLocks noChangeArrowheads="1"/>
              </p:cNvSpPr>
              <p:nvPr/>
            </p:nvSpPr>
            <p:spPr bwMode="auto">
              <a:xfrm>
                <a:off x="1450" y="3780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" name="Oval 69"/>
              <p:cNvSpPr>
                <a:spLocks noChangeArrowheads="1"/>
              </p:cNvSpPr>
              <p:nvPr/>
            </p:nvSpPr>
            <p:spPr bwMode="auto">
              <a:xfrm>
                <a:off x="1422" y="3750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" name="Oval 70"/>
              <p:cNvSpPr>
                <a:spLocks noChangeArrowheads="1"/>
              </p:cNvSpPr>
              <p:nvPr/>
            </p:nvSpPr>
            <p:spPr bwMode="auto">
              <a:xfrm rot="3089446">
                <a:off x="1488" y="3695"/>
                <a:ext cx="194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" name="Oval 71"/>
              <p:cNvSpPr>
                <a:spLocks noChangeArrowheads="1"/>
              </p:cNvSpPr>
              <p:nvPr/>
            </p:nvSpPr>
            <p:spPr bwMode="auto">
              <a:xfrm>
                <a:off x="1583" y="3552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" name="Oval 72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" name="Oval 73"/>
              <p:cNvSpPr>
                <a:spLocks noChangeArrowheads="1"/>
              </p:cNvSpPr>
              <p:nvPr/>
            </p:nvSpPr>
            <p:spPr bwMode="auto">
              <a:xfrm rot="-745557">
                <a:off x="1583" y="362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" name="Oval 74"/>
              <p:cNvSpPr>
                <a:spLocks noChangeArrowheads="1"/>
              </p:cNvSpPr>
              <p:nvPr/>
            </p:nvSpPr>
            <p:spPr bwMode="auto">
              <a:xfrm>
                <a:off x="1633" y="3697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5" name="Oval 75"/>
              <p:cNvSpPr>
                <a:spLocks noChangeArrowheads="1"/>
              </p:cNvSpPr>
              <p:nvPr/>
            </p:nvSpPr>
            <p:spPr bwMode="auto">
              <a:xfrm>
                <a:off x="1583" y="3783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6" name="Oval 76"/>
              <p:cNvSpPr>
                <a:spLocks noChangeArrowheads="1"/>
              </p:cNvSpPr>
              <p:nvPr/>
            </p:nvSpPr>
            <p:spPr bwMode="auto">
              <a:xfrm>
                <a:off x="1727" y="3552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" name="Oval 77"/>
              <p:cNvSpPr>
                <a:spLocks noChangeArrowheads="1"/>
              </p:cNvSpPr>
              <p:nvPr/>
            </p:nvSpPr>
            <p:spPr bwMode="auto">
              <a:xfrm rot="-2963923">
                <a:off x="1633" y="3503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" name="Oval 78"/>
              <p:cNvSpPr>
                <a:spLocks noChangeArrowheads="1"/>
              </p:cNvSpPr>
              <p:nvPr/>
            </p:nvSpPr>
            <p:spPr bwMode="auto">
              <a:xfrm>
                <a:off x="1824" y="364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" name="Oval 79"/>
              <p:cNvSpPr>
                <a:spLocks noChangeArrowheads="1"/>
              </p:cNvSpPr>
              <p:nvPr/>
            </p:nvSpPr>
            <p:spPr bwMode="auto">
              <a:xfrm rot="-970467">
                <a:off x="1921" y="3456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" name="Oval 80"/>
              <p:cNvSpPr>
                <a:spLocks noChangeArrowheads="1"/>
              </p:cNvSpPr>
              <p:nvPr/>
            </p:nvSpPr>
            <p:spPr bwMode="auto">
              <a:xfrm rot="1677578">
                <a:off x="1921" y="3552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" name="Oval 81"/>
              <p:cNvSpPr>
                <a:spLocks noChangeArrowheads="1"/>
              </p:cNvSpPr>
              <p:nvPr/>
            </p:nvSpPr>
            <p:spPr bwMode="auto">
              <a:xfrm rot="-1265349">
                <a:off x="1794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" name="Oval 82"/>
              <p:cNvSpPr>
                <a:spLocks noChangeArrowheads="1"/>
              </p:cNvSpPr>
              <p:nvPr/>
            </p:nvSpPr>
            <p:spPr bwMode="auto">
              <a:xfrm>
                <a:off x="1777" y="3408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" name="Oval 83"/>
              <p:cNvSpPr>
                <a:spLocks noChangeArrowheads="1"/>
              </p:cNvSpPr>
              <p:nvPr/>
            </p:nvSpPr>
            <p:spPr bwMode="auto">
              <a:xfrm>
                <a:off x="1727" y="3647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" name="Oval 84"/>
              <p:cNvSpPr>
                <a:spLocks noChangeArrowheads="1"/>
              </p:cNvSpPr>
              <p:nvPr/>
            </p:nvSpPr>
            <p:spPr bwMode="auto">
              <a:xfrm>
                <a:off x="1824" y="3600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" name="Oval 85"/>
              <p:cNvSpPr>
                <a:spLocks noChangeArrowheads="1"/>
              </p:cNvSpPr>
              <p:nvPr/>
            </p:nvSpPr>
            <p:spPr bwMode="auto">
              <a:xfrm>
                <a:off x="1727" y="379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" name="Oval 86"/>
              <p:cNvSpPr>
                <a:spLocks noChangeArrowheads="1"/>
              </p:cNvSpPr>
              <p:nvPr/>
            </p:nvSpPr>
            <p:spPr bwMode="auto">
              <a:xfrm>
                <a:off x="1777" y="3744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" name="Oval 87"/>
              <p:cNvSpPr>
                <a:spLocks noChangeArrowheads="1"/>
              </p:cNvSpPr>
              <p:nvPr/>
            </p:nvSpPr>
            <p:spPr bwMode="auto">
              <a:xfrm>
                <a:off x="1921" y="3791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" name="Oval 88"/>
              <p:cNvSpPr>
                <a:spLocks noChangeArrowheads="1"/>
              </p:cNvSpPr>
              <p:nvPr/>
            </p:nvSpPr>
            <p:spPr bwMode="auto">
              <a:xfrm>
                <a:off x="1968" y="3697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" name="Oval 89"/>
              <p:cNvSpPr>
                <a:spLocks noChangeArrowheads="1"/>
              </p:cNvSpPr>
              <p:nvPr/>
            </p:nvSpPr>
            <p:spPr bwMode="auto">
              <a:xfrm>
                <a:off x="2015" y="3600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" name="Oval 90"/>
              <p:cNvSpPr>
                <a:spLocks noChangeArrowheads="1"/>
              </p:cNvSpPr>
              <p:nvPr/>
            </p:nvSpPr>
            <p:spPr bwMode="auto">
              <a:xfrm rot="-1083331">
                <a:off x="1871" y="3744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" name="Oval 91"/>
              <p:cNvSpPr>
                <a:spLocks noChangeArrowheads="1"/>
              </p:cNvSpPr>
              <p:nvPr/>
            </p:nvSpPr>
            <p:spPr bwMode="auto">
              <a:xfrm>
                <a:off x="2065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2" name="Oval 92"/>
              <p:cNvSpPr>
                <a:spLocks noChangeArrowheads="1"/>
              </p:cNvSpPr>
              <p:nvPr/>
            </p:nvSpPr>
            <p:spPr bwMode="auto">
              <a:xfrm>
                <a:off x="2065" y="3419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3" name="Oval 93"/>
              <p:cNvSpPr>
                <a:spLocks noChangeArrowheads="1"/>
              </p:cNvSpPr>
              <p:nvPr/>
            </p:nvSpPr>
            <p:spPr bwMode="auto">
              <a:xfrm>
                <a:off x="2112" y="3791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4" name="Oval 94"/>
              <p:cNvSpPr>
                <a:spLocks noChangeArrowheads="1"/>
              </p:cNvSpPr>
              <p:nvPr/>
            </p:nvSpPr>
            <p:spPr bwMode="auto">
              <a:xfrm>
                <a:off x="2015" y="379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5" name="Oval 95"/>
              <p:cNvSpPr>
                <a:spLocks noChangeArrowheads="1"/>
              </p:cNvSpPr>
              <p:nvPr/>
            </p:nvSpPr>
            <p:spPr bwMode="auto">
              <a:xfrm>
                <a:off x="2159" y="3552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6" name="Oval 96"/>
              <p:cNvSpPr>
                <a:spLocks noChangeArrowheads="1"/>
              </p:cNvSpPr>
              <p:nvPr/>
            </p:nvSpPr>
            <p:spPr bwMode="auto">
              <a:xfrm>
                <a:off x="2112" y="364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" name="Oval 97"/>
              <p:cNvSpPr>
                <a:spLocks noChangeArrowheads="1"/>
              </p:cNvSpPr>
              <p:nvPr/>
            </p:nvSpPr>
            <p:spPr bwMode="auto">
              <a:xfrm>
                <a:off x="2159" y="3697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8" name="Oval 98"/>
              <p:cNvSpPr>
                <a:spLocks noChangeArrowheads="1"/>
              </p:cNvSpPr>
              <p:nvPr/>
            </p:nvSpPr>
            <p:spPr bwMode="auto">
              <a:xfrm>
                <a:off x="2209" y="3456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9" name="Oval 99"/>
              <p:cNvSpPr>
                <a:spLocks noChangeArrowheads="1"/>
              </p:cNvSpPr>
              <p:nvPr/>
            </p:nvSpPr>
            <p:spPr bwMode="auto">
              <a:xfrm>
                <a:off x="2256" y="3600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0" name="Oval 100"/>
              <p:cNvSpPr>
                <a:spLocks noChangeArrowheads="1"/>
              </p:cNvSpPr>
              <p:nvPr/>
            </p:nvSpPr>
            <p:spPr bwMode="auto">
              <a:xfrm>
                <a:off x="2303" y="3505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1" name="Oval 101"/>
              <p:cNvSpPr>
                <a:spLocks noChangeArrowheads="1"/>
              </p:cNvSpPr>
              <p:nvPr/>
            </p:nvSpPr>
            <p:spPr bwMode="auto">
              <a:xfrm>
                <a:off x="2303" y="3697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2" name="Oval 102"/>
              <p:cNvSpPr>
                <a:spLocks noChangeArrowheads="1"/>
              </p:cNvSpPr>
              <p:nvPr/>
            </p:nvSpPr>
            <p:spPr bwMode="auto">
              <a:xfrm>
                <a:off x="2303" y="379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3" name="Oval 103"/>
              <p:cNvSpPr>
                <a:spLocks noChangeArrowheads="1"/>
              </p:cNvSpPr>
              <p:nvPr/>
            </p:nvSpPr>
            <p:spPr bwMode="auto">
              <a:xfrm rot="-1657559">
                <a:off x="2209" y="3744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04"/>
            <p:cNvGrpSpPr>
              <a:grpSpLocks/>
            </p:cNvGrpSpPr>
            <p:nvPr/>
          </p:nvGrpSpPr>
          <p:grpSpPr bwMode="auto">
            <a:xfrm flipH="1">
              <a:off x="2863" y="1776"/>
              <a:ext cx="737" cy="1584"/>
              <a:chOff x="1248" y="480"/>
              <a:chExt cx="1584" cy="3408"/>
            </a:xfrm>
          </p:grpSpPr>
          <p:sp>
            <p:nvSpPr>
              <p:cNvPr id="234" name="Freeform 105"/>
              <p:cNvSpPr>
                <a:spLocks/>
              </p:cNvSpPr>
              <p:nvPr/>
            </p:nvSpPr>
            <p:spPr bwMode="auto">
              <a:xfrm>
                <a:off x="1248" y="480"/>
                <a:ext cx="1584" cy="3408"/>
              </a:xfrm>
              <a:custGeom>
                <a:avLst/>
                <a:gdLst>
                  <a:gd name="T0" fmla="*/ 1488 w 1584"/>
                  <a:gd name="T1" fmla="*/ 0 h 3408"/>
                  <a:gd name="T2" fmla="*/ 768 w 1584"/>
                  <a:gd name="T3" fmla="*/ 0 h 3408"/>
                  <a:gd name="T4" fmla="*/ 864 w 1584"/>
                  <a:gd name="T5" fmla="*/ 96 h 3408"/>
                  <a:gd name="T6" fmla="*/ 864 w 1584"/>
                  <a:gd name="T7" fmla="*/ 432 h 3408"/>
                  <a:gd name="T8" fmla="*/ 48 w 1584"/>
                  <a:gd name="T9" fmla="*/ 2592 h 3408"/>
                  <a:gd name="T10" fmla="*/ 0 w 1584"/>
                  <a:gd name="T11" fmla="*/ 2832 h 3408"/>
                  <a:gd name="T12" fmla="*/ 0 w 1584"/>
                  <a:gd name="T13" fmla="*/ 3024 h 3408"/>
                  <a:gd name="T14" fmla="*/ 48 w 1584"/>
                  <a:gd name="T15" fmla="*/ 3168 h 3408"/>
                  <a:gd name="T16" fmla="*/ 144 w 1584"/>
                  <a:gd name="T17" fmla="*/ 3312 h 3408"/>
                  <a:gd name="T18" fmla="*/ 240 w 1584"/>
                  <a:gd name="T19" fmla="*/ 3408 h 3408"/>
                  <a:gd name="T20" fmla="*/ 1584 w 1584"/>
                  <a:gd name="T21" fmla="*/ 3408 h 34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4"/>
                  <a:gd name="T34" fmla="*/ 0 h 3408"/>
                  <a:gd name="T35" fmla="*/ 1584 w 1584"/>
                  <a:gd name="T36" fmla="*/ 3408 h 34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4" h="3408">
                    <a:moveTo>
                      <a:pt x="1488" y="0"/>
                    </a:moveTo>
                    <a:lnTo>
                      <a:pt x="768" y="0"/>
                    </a:lnTo>
                    <a:lnTo>
                      <a:pt x="864" y="96"/>
                    </a:lnTo>
                    <a:lnTo>
                      <a:pt x="864" y="432"/>
                    </a:lnTo>
                    <a:lnTo>
                      <a:pt x="48" y="2592"/>
                    </a:lnTo>
                    <a:lnTo>
                      <a:pt x="0" y="2832"/>
                    </a:lnTo>
                    <a:lnTo>
                      <a:pt x="0" y="3024"/>
                    </a:lnTo>
                    <a:lnTo>
                      <a:pt x="48" y="3168"/>
                    </a:lnTo>
                    <a:lnTo>
                      <a:pt x="144" y="3312"/>
                    </a:lnTo>
                    <a:lnTo>
                      <a:pt x="240" y="3408"/>
                    </a:lnTo>
                    <a:lnTo>
                      <a:pt x="1584" y="340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" name="Oval 106"/>
              <p:cNvSpPr>
                <a:spLocks noChangeArrowheads="1"/>
              </p:cNvSpPr>
              <p:nvPr/>
            </p:nvSpPr>
            <p:spPr bwMode="auto">
              <a:xfrm>
                <a:off x="1257" y="3456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" name="Oval 107"/>
              <p:cNvSpPr>
                <a:spLocks noChangeArrowheads="1"/>
              </p:cNvSpPr>
              <p:nvPr/>
            </p:nvSpPr>
            <p:spPr bwMode="auto">
              <a:xfrm>
                <a:off x="1278" y="3524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" name="Oval 108"/>
              <p:cNvSpPr>
                <a:spLocks noChangeArrowheads="1"/>
              </p:cNvSpPr>
              <p:nvPr/>
            </p:nvSpPr>
            <p:spPr bwMode="auto">
              <a:xfrm>
                <a:off x="1362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" name="Oval 109"/>
              <p:cNvSpPr>
                <a:spLocks noChangeArrowheads="1"/>
              </p:cNvSpPr>
              <p:nvPr/>
            </p:nvSpPr>
            <p:spPr bwMode="auto">
              <a:xfrm>
                <a:off x="1308" y="3591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" name="Oval 110"/>
              <p:cNvSpPr>
                <a:spLocks noChangeArrowheads="1"/>
              </p:cNvSpPr>
              <p:nvPr/>
            </p:nvSpPr>
            <p:spPr bwMode="auto">
              <a:xfrm>
                <a:off x="1248" y="3391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" name="Oval 111"/>
              <p:cNvSpPr>
                <a:spLocks noChangeArrowheads="1"/>
              </p:cNvSpPr>
              <p:nvPr/>
            </p:nvSpPr>
            <p:spPr bwMode="auto">
              <a:xfrm>
                <a:off x="1375" y="341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" name="Oval 112"/>
              <p:cNvSpPr>
                <a:spLocks noChangeArrowheads="1"/>
              </p:cNvSpPr>
              <p:nvPr/>
            </p:nvSpPr>
            <p:spPr bwMode="auto">
              <a:xfrm>
                <a:off x="1345" y="364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" name="Oval 113"/>
              <p:cNvSpPr>
                <a:spLocks noChangeArrowheads="1"/>
              </p:cNvSpPr>
              <p:nvPr/>
            </p:nvSpPr>
            <p:spPr bwMode="auto">
              <a:xfrm>
                <a:off x="1383" y="3705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" name="Oval 114"/>
              <p:cNvSpPr>
                <a:spLocks noChangeArrowheads="1"/>
              </p:cNvSpPr>
              <p:nvPr/>
            </p:nvSpPr>
            <p:spPr bwMode="auto">
              <a:xfrm>
                <a:off x="1439" y="3600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" name="Oval 115"/>
              <p:cNvSpPr>
                <a:spLocks noChangeArrowheads="1"/>
              </p:cNvSpPr>
              <p:nvPr/>
            </p:nvSpPr>
            <p:spPr bwMode="auto">
              <a:xfrm>
                <a:off x="1489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Oval 116"/>
              <p:cNvSpPr>
                <a:spLocks noChangeArrowheads="1"/>
              </p:cNvSpPr>
              <p:nvPr/>
            </p:nvSpPr>
            <p:spPr bwMode="auto">
              <a:xfrm rot="2125547">
                <a:off x="1345" y="3552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6" name="Oval 117"/>
              <p:cNvSpPr>
                <a:spLocks noChangeArrowheads="1"/>
              </p:cNvSpPr>
              <p:nvPr/>
            </p:nvSpPr>
            <p:spPr bwMode="auto">
              <a:xfrm>
                <a:off x="1536" y="3361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7" name="Oval 118"/>
              <p:cNvSpPr>
                <a:spLocks noChangeArrowheads="1"/>
              </p:cNvSpPr>
              <p:nvPr/>
            </p:nvSpPr>
            <p:spPr bwMode="auto">
              <a:xfrm>
                <a:off x="1536" y="3430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8" name="Oval 119"/>
              <p:cNvSpPr>
                <a:spLocks noChangeArrowheads="1"/>
              </p:cNvSpPr>
              <p:nvPr/>
            </p:nvSpPr>
            <p:spPr bwMode="auto">
              <a:xfrm>
                <a:off x="1450" y="3780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9" name="Oval 120"/>
              <p:cNvSpPr>
                <a:spLocks noChangeArrowheads="1"/>
              </p:cNvSpPr>
              <p:nvPr/>
            </p:nvSpPr>
            <p:spPr bwMode="auto">
              <a:xfrm>
                <a:off x="1422" y="3750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0" name="Oval 121"/>
              <p:cNvSpPr>
                <a:spLocks noChangeArrowheads="1"/>
              </p:cNvSpPr>
              <p:nvPr/>
            </p:nvSpPr>
            <p:spPr bwMode="auto">
              <a:xfrm rot="3089446">
                <a:off x="1488" y="3695"/>
                <a:ext cx="194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1" name="Oval 122"/>
              <p:cNvSpPr>
                <a:spLocks noChangeArrowheads="1"/>
              </p:cNvSpPr>
              <p:nvPr/>
            </p:nvSpPr>
            <p:spPr bwMode="auto">
              <a:xfrm>
                <a:off x="1583" y="3552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Oval 123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3" name="Oval 124"/>
              <p:cNvSpPr>
                <a:spLocks noChangeArrowheads="1"/>
              </p:cNvSpPr>
              <p:nvPr/>
            </p:nvSpPr>
            <p:spPr bwMode="auto">
              <a:xfrm rot="-745557">
                <a:off x="1583" y="362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4" name="Oval 125"/>
              <p:cNvSpPr>
                <a:spLocks noChangeArrowheads="1"/>
              </p:cNvSpPr>
              <p:nvPr/>
            </p:nvSpPr>
            <p:spPr bwMode="auto">
              <a:xfrm>
                <a:off x="1633" y="3697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5" name="Oval 126"/>
              <p:cNvSpPr>
                <a:spLocks noChangeArrowheads="1"/>
              </p:cNvSpPr>
              <p:nvPr/>
            </p:nvSpPr>
            <p:spPr bwMode="auto">
              <a:xfrm>
                <a:off x="1583" y="3783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6" name="Oval 127"/>
              <p:cNvSpPr>
                <a:spLocks noChangeArrowheads="1"/>
              </p:cNvSpPr>
              <p:nvPr/>
            </p:nvSpPr>
            <p:spPr bwMode="auto">
              <a:xfrm>
                <a:off x="1727" y="3552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7" name="Oval 128"/>
              <p:cNvSpPr>
                <a:spLocks noChangeArrowheads="1"/>
              </p:cNvSpPr>
              <p:nvPr/>
            </p:nvSpPr>
            <p:spPr bwMode="auto">
              <a:xfrm rot="-2963923">
                <a:off x="1633" y="3503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8" name="Oval 129"/>
              <p:cNvSpPr>
                <a:spLocks noChangeArrowheads="1"/>
              </p:cNvSpPr>
              <p:nvPr/>
            </p:nvSpPr>
            <p:spPr bwMode="auto">
              <a:xfrm>
                <a:off x="1824" y="364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9" name="Oval 130"/>
              <p:cNvSpPr>
                <a:spLocks noChangeArrowheads="1"/>
              </p:cNvSpPr>
              <p:nvPr/>
            </p:nvSpPr>
            <p:spPr bwMode="auto">
              <a:xfrm rot="-970467">
                <a:off x="1921" y="3456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0" name="Oval 131"/>
              <p:cNvSpPr>
                <a:spLocks noChangeArrowheads="1"/>
              </p:cNvSpPr>
              <p:nvPr/>
            </p:nvSpPr>
            <p:spPr bwMode="auto">
              <a:xfrm rot="1677578">
                <a:off x="1921" y="3552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1" name="Oval 132"/>
              <p:cNvSpPr>
                <a:spLocks noChangeArrowheads="1"/>
              </p:cNvSpPr>
              <p:nvPr/>
            </p:nvSpPr>
            <p:spPr bwMode="auto">
              <a:xfrm rot="-1265349">
                <a:off x="1794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2" name="Oval 133"/>
              <p:cNvSpPr>
                <a:spLocks noChangeArrowheads="1"/>
              </p:cNvSpPr>
              <p:nvPr/>
            </p:nvSpPr>
            <p:spPr bwMode="auto">
              <a:xfrm>
                <a:off x="1777" y="3408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3" name="Oval 134"/>
              <p:cNvSpPr>
                <a:spLocks noChangeArrowheads="1"/>
              </p:cNvSpPr>
              <p:nvPr/>
            </p:nvSpPr>
            <p:spPr bwMode="auto">
              <a:xfrm>
                <a:off x="1727" y="3647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4" name="Oval 135"/>
              <p:cNvSpPr>
                <a:spLocks noChangeArrowheads="1"/>
              </p:cNvSpPr>
              <p:nvPr/>
            </p:nvSpPr>
            <p:spPr bwMode="auto">
              <a:xfrm>
                <a:off x="1824" y="3600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5" name="Oval 136"/>
              <p:cNvSpPr>
                <a:spLocks noChangeArrowheads="1"/>
              </p:cNvSpPr>
              <p:nvPr/>
            </p:nvSpPr>
            <p:spPr bwMode="auto">
              <a:xfrm>
                <a:off x="1727" y="379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" name="Oval 137"/>
              <p:cNvSpPr>
                <a:spLocks noChangeArrowheads="1"/>
              </p:cNvSpPr>
              <p:nvPr/>
            </p:nvSpPr>
            <p:spPr bwMode="auto">
              <a:xfrm>
                <a:off x="1777" y="3744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7" name="Oval 138"/>
              <p:cNvSpPr>
                <a:spLocks noChangeArrowheads="1"/>
              </p:cNvSpPr>
              <p:nvPr/>
            </p:nvSpPr>
            <p:spPr bwMode="auto">
              <a:xfrm>
                <a:off x="1921" y="3791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8" name="Oval 139"/>
              <p:cNvSpPr>
                <a:spLocks noChangeArrowheads="1"/>
              </p:cNvSpPr>
              <p:nvPr/>
            </p:nvSpPr>
            <p:spPr bwMode="auto">
              <a:xfrm>
                <a:off x="1968" y="3697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9" name="Oval 140"/>
              <p:cNvSpPr>
                <a:spLocks noChangeArrowheads="1"/>
              </p:cNvSpPr>
              <p:nvPr/>
            </p:nvSpPr>
            <p:spPr bwMode="auto">
              <a:xfrm>
                <a:off x="2015" y="3600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" name="Oval 141"/>
              <p:cNvSpPr>
                <a:spLocks noChangeArrowheads="1"/>
              </p:cNvSpPr>
              <p:nvPr/>
            </p:nvSpPr>
            <p:spPr bwMode="auto">
              <a:xfrm rot="-1083331">
                <a:off x="1871" y="3744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" name="Oval 142"/>
              <p:cNvSpPr>
                <a:spLocks noChangeArrowheads="1"/>
              </p:cNvSpPr>
              <p:nvPr/>
            </p:nvSpPr>
            <p:spPr bwMode="auto">
              <a:xfrm>
                <a:off x="2065" y="3505"/>
                <a:ext cx="191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" name="Oval 143"/>
              <p:cNvSpPr>
                <a:spLocks noChangeArrowheads="1"/>
              </p:cNvSpPr>
              <p:nvPr/>
            </p:nvSpPr>
            <p:spPr bwMode="auto">
              <a:xfrm>
                <a:off x="2065" y="3419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" name="Oval 144"/>
              <p:cNvSpPr>
                <a:spLocks noChangeArrowheads="1"/>
              </p:cNvSpPr>
              <p:nvPr/>
            </p:nvSpPr>
            <p:spPr bwMode="auto">
              <a:xfrm>
                <a:off x="2112" y="3791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" name="Oval 145"/>
              <p:cNvSpPr>
                <a:spLocks noChangeArrowheads="1"/>
              </p:cNvSpPr>
              <p:nvPr/>
            </p:nvSpPr>
            <p:spPr bwMode="auto">
              <a:xfrm>
                <a:off x="2015" y="379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" name="Oval 146"/>
              <p:cNvSpPr>
                <a:spLocks noChangeArrowheads="1"/>
              </p:cNvSpPr>
              <p:nvPr/>
            </p:nvSpPr>
            <p:spPr bwMode="auto">
              <a:xfrm>
                <a:off x="2159" y="3552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" name="Oval 147"/>
              <p:cNvSpPr>
                <a:spLocks noChangeArrowheads="1"/>
              </p:cNvSpPr>
              <p:nvPr/>
            </p:nvSpPr>
            <p:spPr bwMode="auto">
              <a:xfrm>
                <a:off x="2112" y="3647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" name="Oval 148"/>
              <p:cNvSpPr>
                <a:spLocks noChangeArrowheads="1"/>
              </p:cNvSpPr>
              <p:nvPr/>
            </p:nvSpPr>
            <p:spPr bwMode="auto">
              <a:xfrm>
                <a:off x="2159" y="3697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" name="Oval 149"/>
              <p:cNvSpPr>
                <a:spLocks noChangeArrowheads="1"/>
              </p:cNvSpPr>
              <p:nvPr/>
            </p:nvSpPr>
            <p:spPr bwMode="auto">
              <a:xfrm>
                <a:off x="2209" y="3456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" name="Oval 150"/>
              <p:cNvSpPr>
                <a:spLocks noChangeArrowheads="1"/>
              </p:cNvSpPr>
              <p:nvPr/>
            </p:nvSpPr>
            <p:spPr bwMode="auto">
              <a:xfrm>
                <a:off x="2256" y="3600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0" name="Oval 151"/>
              <p:cNvSpPr>
                <a:spLocks noChangeArrowheads="1"/>
              </p:cNvSpPr>
              <p:nvPr/>
            </p:nvSpPr>
            <p:spPr bwMode="auto">
              <a:xfrm>
                <a:off x="2303" y="3505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1" name="Oval 152"/>
              <p:cNvSpPr>
                <a:spLocks noChangeArrowheads="1"/>
              </p:cNvSpPr>
              <p:nvPr/>
            </p:nvSpPr>
            <p:spPr bwMode="auto">
              <a:xfrm>
                <a:off x="2303" y="3697"/>
                <a:ext cx="193" cy="95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2" name="Oval 153"/>
              <p:cNvSpPr>
                <a:spLocks noChangeArrowheads="1"/>
              </p:cNvSpPr>
              <p:nvPr/>
            </p:nvSpPr>
            <p:spPr bwMode="auto">
              <a:xfrm>
                <a:off x="2303" y="3791"/>
                <a:ext cx="193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3" name="Oval 154"/>
              <p:cNvSpPr>
                <a:spLocks noChangeArrowheads="1"/>
              </p:cNvSpPr>
              <p:nvPr/>
            </p:nvSpPr>
            <p:spPr bwMode="auto">
              <a:xfrm rot="-1657559">
                <a:off x="2209" y="3744"/>
                <a:ext cx="191" cy="9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36" name="Rectangle 161" descr="Woven mat"/>
          <p:cNvSpPr>
            <a:spLocks noChangeArrowheads="1"/>
          </p:cNvSpPr>
          <p:nvPr/>
        </p:nvSpPr>
        <p:spPr bwMode="auto">
          <a:xfrm>
            <a:off x="5446054" y="1300416"/>
            <a:ext cx="457200" cy="228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Freeform 162"/>
          <p:cNvSpPr>
            <a:spLocks/>
          </p:cNvSpPr>
          <p:nvPr/>
        </p:nvSpPr>
        <p:spPr bwMode="auto">
          <a:xfrm>
            <a:off x="5629250" y="914466"/>
            <a:ext cx="1881187" cy="2286000"/>
          </a:xfrm>
          <a:custGeom>
            <a:avLst/>
            <a:gdLst>
              <a:gd name="T0" fmla="*/ 2147483647 w 2352"/>
              <a:gd name="T1" fmla="*/ 2147483647 h 3072"/>
              <a:gd name="T2" fmla="*/ 0 w 2352"/>
              <a:gd name="T3" fmla="*/ 2147483647 h 3072"/>
              <a:gd name="T4" fmla="*/ 0 w 2352"/>
              <a:gd name="T5" fmla="*/ 2147483647 h 3072"/>
              <a:gd name="T6" fmla="*/ 2147483647 w 2352"/>
              <a:gd name="T7" fmla="*/ 2147483647 h 3072"/>
              <a:gd name="T8" fmla="*/ 2147483647 w 2352"/>
              <a:gd name="T9" fmla="*/ 2147483647 h 3072"/>
              <a:gd name="T10" fmla="*/ 2147483647 w 2352"/>
              <a:gd name="T11" fmla="*/ 0 h 3072"/>
              <a:gd name="T12" fmla="*/ 2147483647 w 2352"/>
              <a:gd name="T13" fmla="*/ 0 h 3072"/>
              <a:gd name="T14" fmla="*/ 2147483647 w 2352"/>
              <a:gd name="T15" fmla="*/ 2147483647 h 3072"/>
              <a:gd name="T16" fmla="*/ 2147483647 w 2352"/>
              <a:gd name="T17" fmla="*/ 2147483647 h 3072"/>
              <a:gd name="T18" fmla="*/ 2147483647 w 2352"/>
              <a:gd name="T19" fmla="*/ 2147483647 h 3072"/>
              <a:gd name="T20" fmla="*/ 2147483647 w 2352"/>
              <a:gd name="T21" fmla="*/ 2147483647 h 3072"/>
              <a:gd name="T22" fmla="*/ 2147483647 w 2352"/>
              <a:gd name="T23" fmla="*/ 2147483647 h 3072"/>
              <a:gd name="T24" fmla="*/ 2147483647 w 2352"/>
              <a:gd name="T25" fmla="*/ 2147483647 h 3072"/>
              <a:gd name="T26" fmla="*/ 2147483647 w 2352"/>
              <a:gd name="T27" fmla="*/ 2147483647 h 3072"/>
              <a:gd name="T28" fmla="*/ 2147483647 w 2352"/>
              <a:gd name="T29" fmla="*/ 2147483647 h 3072"/>
              <a:gd name="T30" fmla="*/ 2147483647 w 2352"/>
              <a:gd name="T31" fmla="*/ 2147483647 h 3072"/>
              <a:gd name="T32" fmla="*/ 2147483647 w 2352"/>
              <a:gd name="T33" fmla="*/ 2147483647 h 30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52"/>
              <a:gd name="T52" fmla="*/ 0 h 3072"/>
              <a:gd name="T53" fmla="*/ 2352 w 2352"/>
              <a:gd name="T54" fmla="*/ 3072 h 30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52" h="3072">
                <a:moveTo>
                  <a:pt x="192" y="1104"/>
                </a:moveTo>
                <a:lnTo>
                  <a:pt x="0" y="1104"/>
                </a:lnTo>
                <a:lnTo>
                  <a:pt x="0" y="336"/>
                </a:lnTo>
                <a:lnTo>
                  <a:pt x="48" y="192"/>
                </a:lnTo>
                <a:lnTo>
                  <a:pt x="144" y="48"/>
                </a:lnTo>
                <a:lnTo>
                  <a:pt x="288" y="0"/>
                </a:lnTo>
                <a:lnTo>
                  <a:pt x="2064" y="0"/>
                </a:lnTo>
                <a:lnTo>
                  <a:pt x="2208" y="96"/>
                </a:lnTo>
                <a:lnTo>
                  <a:pt x="2304" y="192"/>
                </a:lnTo>
                <a:lnTo>
                  <a:pt x="2352" y="336"/>
                </a:lnTo>
                <a:lnTo>
                  <a:pt x="2352" y="2928"/>
                </a:lnTo>
                <a:lnTo>
                  <a:pt x="2160" y="3072"/>
                </a:lnTo>
                <a:lnTo>
                  <a:pt x="2160" y="336"/>
                </a:lnTo>
                <a:lnTo>
                  <a:pt x="2016" y="192"/>
                </a:lnTo>
                <a:lnTo>
                  <a:pt x="288" y="192"/>
                </a:lnTo>
                <a:lnTo>
                  <a:pt x="192" y="336"/>
                </a:lnTo>
                <a:lnTo>
                  <a:pt x="192" y="110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20"/>
          <p:cNvGrpSpPr>
            <a:grpSpLocks/>
          </p:cNvGrpSpPr>
          <p:nvPr/>
        </p:nvGrpSpPr>
        <p:grpSpPr bwMode="auto">
          <a:xfrm>
            <a:off x="5681636" y="990666"/>
            <a:ext cx="1752600" cy="2070100"/>
            <a:chOff x="3480" y="1584"/>
            <a:chExt cx="984" cy="1304"/>
          </a:xfrm>
        </p:grpSpPr>
        <p:sp>
          <p:nvSpPr>
            <p:cNvPr id="367" name="Line 198"/>
            <p:cNvSpPr>
              <a:spLocks noChangeShapeType="1"/>
            </p:cNvSpPr>
            <p:nvPr/>
          </p:nvSpPr>
          <p:spPr bwMode="auto">
            <a:xfrm rot="16200000" flipV="1">
              <a:off x="3408" y="2040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" name="Line 199"/>
            <p:cNvSpPr>
              <a:spLocks noChangeShapeType="1"/>
            </p:cNvSpPr>
            <p:nvPr/>
          </p:nvSpPr>
          <p:spPr bwMode="auto">
            <a:xfrm rot="16200000" flipV="1">
              <a:off x="3416" y="1752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" name="Line 200"/>
            <p:cNvSpPr>
              <a:spLocks noChangeShapeType="1"/>
            </p:cNvSpPr>
            <p:nvPr/>
          </p:nvSpPr>
          <p:spPr bwMode="auto">
            <a:xfrm flipV="1">
              <a:off x="3568" y="1584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" name="Line 201"/>
            <p:cNvSpPr>
              <a:spLocks noChangeShapeType="1"/>
            </p:cNvSpPr>
            <p:nvPr/>
          </p:nvSpPr>
          <p:spPr bwMode="auto">
            <a:xfrm flipV="1">
              <a:off x="3888" y="1584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1" name="Line 202"/>
            <p:cNvSpPr>
              <a:spLocks noChangeShapeType="1"/>
            </p:cNvSpPr>
            <p:nvPr/>
          </p:nvSpPr>
          <p:spPr bwMode="auto">
            <a:xfrm flipV="1">
              <a:off x="4224" y="1584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2" name="Line 203"/>
            <p:cNvSpPr>
              <a:spLocks noChangeShapeType="1"/>
            </p:cNvSpPr>
            <p:nvPr/>
          </p:nvSpPr>
          <p:spPr bwMode="auto">
            <a:xfrm rot="5400000" flipV="1">
              <a:off x="4392" y="1760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3" name="Line 204"/>
            <p:cNvSpPr>
              <a:spLocks noChangeShapeType="1"/>
            </p:cNvSpPr>
            <p:nvPr/>
          </p:nvSpPr>
          <p:spPr bwMode="auto">
            <a:xfrm rot="5400000" flipV="1">
              <a:off x="4392" y="2096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4" name="Line 205"/>
            <p:cNvSpPr>
              <a:spLocks noChangeShapeType="1"/>
            </p:cNvSpPr>
            <p:nvPr/>
          </p:nvSpPr>
          <p:spPr bwMode="auto">
            <a:xfrm rot="5400000" flipV="1">
              <a:off x="4392" y="2816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5" name="Line 206"/>
            <p:cNvSpPr>
              <a:spLocks noChangeShapeType="1"/>
            </p:cNvSpPr>
            <p:nvPr/>
          </p:nvSpPr>
          <p:spPr bwMode="auto">
            <a:xfrm rot="5400000" flipV="1">
              <a:off x="4392" y="2432"/>
              <a:ext cx="144" cy="0"/>
            </a:xfrm>
            <a:prstGeom prst="line">
              <a:avLst/>
            </a:prstGeom>
            <a:noFill/>
            <a:ln w="12700">
              <a:solidFill>
                <a:srgbClr val="FF33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76" name="Text Box 245"/>
          <p:cNvSpPr txBox="1">
            <a:spLocks noChangeArrowheads="1"/>
          </p:cNvSpPr>
          <p:nvPr/>
        </p:nvSpPr>
        <p:spPr bwMode="auto">
          <a:xfrm>
            <a:off x="4805336" y="3930716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" name="Line 246"/>
          <p:cNvSpPr>
            <a:spLocks noChangeShapeType="1"/>
          </p:cNvSpPr>
          <p:nvPr/>
        </p:nvSpPr>
        <p:spPr bwMode="auto">
          <a:xfrm flipV="1">
            <a:off x="5567336" y="3733866"/>
            <a:ext cx="762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8" name="Text Box 247"/>
          <p:cNvSpPr txBox="1">
            <a:spLocks noChangeArrowheads="1"/>
          </p:cNvSpPr>
          <p:nvPr/>
        </p:nvSpPr>
        <p:spPr bwMode="auto">
          <a:xfrm>
            <a:off x="6900836" y="3905684"/>
            <a:ext cx="1066800" cy="584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đục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" name="Line 248"/>
          <p:cNvSpPr>
            <a:spLocks noChangeShapeType="1"/>
          </p:cNvSpPr>
          <p:nvPr/>
        </p:nvSpPr>
        <p:spPr bwMode="auto">
          <a:xfrm flipV="1">
            <a:off x="7396136" y="3657666"/>
            <a:ext cx="762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Freeform 151" descr="Woven mat"/>
          <p:cNvSpPr>
            <a:spLocks/>
          </p:cNvSpPr>
          <p:nvPr/>
        </p:nvSpPr>
        <p:spPr bwMode="auto">
          <a:xfrm>
            <a:off x="8403830" y="1412611"/>
            <a:ext cx="3733800" cy="2443851"/>
          </a:xfrm>
          <a:custGeom>
            <a:avLst/>
            <a:gdLst>
              <a:gd name="T0" fmla="*/ 0 w 3120"/>
              <a:gd name="T1" fmla="*/ 0 h 2640"/>
              <a:gd name="T2" fmla="*/ 20 w 3120"/>
              <a:gd name="T3" fmla="*/ 0 h 2640"/>
              <a:gd name="T4" fmla="*/ 20 w 3120"/>
              <a:gd name="T5" fmla="*/ 255 h 2640"/>
              <a:gd name="T6" fmla="*/ 305 w 3120"/>
              <a:gd name="T7" fmla="*/ 255 h 2640"/>
              <a:gd name="T8" fmla="*/ 305 w 3120"/>
              <a:gd name="T9" fmla="*/ 0 h 2640"/>
              <a:gd name="T10" fmla="*/ 326 w 3120"/>
              <a:gd name="T11" fmla="*/ 0 h 2640"/>
              <a:gd name="T12" fmla="*/ 326 w 3120"/>
              <a:gd name="T13" fmla="*/ 276 h 2640"/>
              <a:gd name="T14" fmla="*/ 0 w 3120"/>
              <a:gd name="T15" fmla="*/ 276 h 2640"/>
              <a:gd name="T16" fmla="*/ 0 w 3120"/>
              <a:gd name="T17" fmla="*/ 0 h 26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0"/>
              <a:gd name="T28" fmla="*/ 0 h 2640"/>
              <a:gd name="T29" fmla="*/ 3120 w 3120"/>
              <a:gd name="T30" fmla="*/ 2640 h 26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0" h="2640">
                <a:moveTo>
                  <a:pt x="0" y="0"/>
                </a:moveTo>
                <a:lnTo>
                  <a:pt x="192" y="0"/>
                </a:lnTo>
                <a:lnTo>
                  <a:pt x="192" y="2448"/>
                </a:lnTo>
                <a:lnTo>
                  <a:pt x="2928" y="2448"/>
                </a:lnTo>
                <a:lnTo>
                  <a:pt x="2928" y="0"/>
                </a:lnTo>
                <a:lnTo>
                  <a:pt x="3120" y="0"/>
                </a:lnTo>
                <a:lnTo>
                  <a:pt x="3120" y="2640"/>
                </a:lnTo>
                <a:lnTo>
                  <a:pt x="0" y="264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Text Box 117"/>
          <p:cNvSpPr txBox="1">
            <a:spLocks noChangeArrowheads="1"/>
          </p:cNvSpPr>
          <p:nvPr/>
        </p:nvSpPr>
        <p:spPr bwMode="auto">
          <a:xfrm>
            <a:off x="9546830" y="3973936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 nảy mầm</a:t>
            </a:r>
          </a:p>
        </p:txBody>
      </p:sp>
      <p:sp>
        <p:nvSpPr>
          <p:cNvPr id="206" name="Rectangle 153" descr="Large confetti"/>
          <p:cNvSpPr>
            <a:spLocks noChangeArrowheads="1"/>
          </p:cNvSpPr>
          <p:nvPr/>
        </p:nvSpPr>
        <p:spPr bwMode="auto">
          <a:xfrm>
            <a:off x="8632430" y="1723879"/>
            <a:ext cx="3263900" cy="1945257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B05800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Text Box 116"/>
          <p:cNvSpPr txBox="1">
            <a:spLocks noChangeArrowheads="1"/>
          </p:cNvSpPr>
          <p:nvPr/>
        </p:nvSpPr>
        <p:spPr bwMode="auto">
          <a:xfrm>
            <a:off x="8632430" y="1154536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Mùn cưa</a:t>
            </a:r>
          </a:p>
        </p:txBody>
      </p:sp>
      <p:sp>
        <p:nvSpPr>
          <p:cNvPr id="209" name="Freeform 13"/>
          <p:cNvSpPr>
            <a:spLocks/>
          </p:cNvSpPr>
          <p:nvPr/>
        </p:nvSpPr>
        <p:spPr bwMode="auto">
          <a:xfrm>
            <a:off x="9394430" y="1495279"/>
            <a:ext cx="1169988" cy="1945257"/>
          </a:xfrm>
          <a:custGeom>
            <a:avLst/>
            <a:gdLst>
              <a:gd name="T0" fmla="*/ 2147483647 w 1584"/>
              <a:gd name="T1" fmla="*/ 0 h 3408"/>
              <a:gd name="T2" fmla="*/ 2147483647 w 1584"/>
              <a:gd name="T3" fmla="*/ 0 h 3408"/>
              <a:gd name="T4" fmla="*/ 2147483647 w 1584"/>
              <a:gd name="T5" fmla="*/ 0 h 3408"/>
              <a:gd name="T6" fmla="*/ 2147483647 w 1584"/>
              <a:gd name="T7" fmla="*/ 2147483647 h 3408"/>
              <a:gd name="T8" fmla="*/ 0 w 1584"/>
              <a:gd name="T9" fmla="*/ 2147483647 h 3408"/>
              <a:gd name="T10" fmla="*/ 0 w 1584"/>
              <a:gd name="T11" fmla="*/ 2147483647 h 3408"/>
              <a:gd name="T12" fmla="*/ 0 w 1584"/>
              <a:gd name="T13" fmla="*/ 2147483647 h 3408"/>
              <a:gd name="T14" fmla="*/ 0 w 1584"/>
              <a:gd name="T15" fmla="*/ 2147483647 h 3408"/>
              <a:gd name="T16" fmla="*/ 0 w 1584"/>
              <a:gd name="T17" fmla="*/ 2147483647 h 3408"/>
              <a:gd name="T18" fmla="*/ 0 w 1584"/>
              <a:gd name="T19" fmla="*/ 2147483647 h 3408"/>
              <a:gd name="T20" fmla="*/ 2147483647 w 1584"/>
              <a:gd name="T21" fmla="*/ 2147483647 h 34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4"/>
              <a:gd name="T34" fmla="*/ 0 h 3408"/>
              <a:gd name="T35" fmla="*/ 1584 w 1584"/>
              <a:gd name="T36" fmla="*/ 3408 h 34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4" h="3408">
                <a:moveTo>
                  <a:pt x="1488" y="0"/>
                </a:moveTo>
                <a:lnTo>
                  <a:pt x="768" y="0"/>
                </a:lnTo>
                <a:lnTo>
                  <a:pt x="864" y="96"/>
                </a:lnTo>
                <a:lnTo>
                  <a:pt x="864" y="432"/>
                </a:lnTo>
                <a:lnTo>
                  <a:pt x="48" y="2592"/>
                </a:lnTo>
                <a:lnTo>
                  <a:pt x="0" y="2832"/>
                </a:lnTo>
                <a:lnTo>
                  <a:pt x="0" y="3024"/>
                </a:lnTo>
                <a:lnTo>
                  <a:pt x="48" y="3168"/>
                </a:lnTo>
                <a:lnTo>
                  <a:pt x="144" y="3312"/>
                </a:lnTo>
                <a:lnTo>
                  <a:pt x="240" y="3408"/>
                </a:lnTo>
                <a:lnTo>
                  <a:pt x="1584" y="3408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0" name="Group 63"/>
          <p:cNvGrpSpPr>
            <a:grpSpLocks/>
          </p:cNvGrpSpPr>
          <p:nvPr/>
        </p:nvGrpSpPr>
        <p:grpSpPr bwMode="auto">
          <a:xfrm flipH="1">
            <a:off x="9977043" y="1495279"/>
            <a:ext cx="1169988" cy="1945257"/>
            <a:chOff x="1248" y="480"/>
            <a:chExt cx="1584" cy="3408"/>
          </a:xfrm>
          <a:solidFill>
            <a:schemeClr val="bg1"/>
          </a:solidFill>
        </p:grpSpPr>
        <p:sp>
          <p:nvSpPr>
            <p:cNvPr id="211" name="Freeform 64"/>
            <p:cNvSpPr>
              <a:spLocks/>
            </p:cNvSpPr>
            <p:nvPr/>
          </p:nvSpPr>
          <p:spPr bwMode="auto">
            <a:xfrm>
              <a:off x="1248" y="480"/>
              <a:ext cx="1584" cy="3408"/>
            </a:xfrm>
            <a:custGeom>
              <a:avLst/>
              <a:gdLst>
                <a:gd name="T0" fmla="*/ 1488 w 1584"/>
                <a:gd name="T1" fmla="*/ 0 h 3408"/>
                <a:gd name="T2" fmla="*/ 768 w 1584"/>
                <a:gd name="T3" fmla="*/ 0 h 3408"/>
                <a:gd name="T4" fmla="*/ 864 w 1584"/>
                <a:gd name="T5" fmla="*/ 96 h 3408"/>
                <a:gd name="T6" fmla="*/ 864 w 1584"/>
                <a:gd name="T7" fmla="*/ 432 h 3408"/>
                <a:gd name="T8" fmla="*/ 48 w 1584"/>
                <a:gd name="T9" fmla="*/ 2592 h 3408"/>
                <a:gd name="T10" fmla="*/ 0 w 1584"/>
                <a:gd name="T11" fmla="*/ 2832 h 3408"/>
                <a:gd name="T12" fmla="*/ 0 w 1584"/>
                <a:gd name="T13" fmla="*/ 3024 h 3408"/>
                <a:gd name="T14" fmla="*/ 48 w 1584"/>
                <a:gd name="T15" fmla="*/ 3168 h 3408"/>
                <a:gd name="T16" fmla="*/ 144 w 1584"/>
                <a:gd name="T17" fmla="*/ 3312 h 3408"/>
                <a:gd name="T18" fmla="*/ 240 w 1584"/>
                <a:gd name="T19" fmla="*/ 3408 h 3408"/>
                <a:gd name="T20" fmla="*/ 1584 w 1584"/>
                <a:gd name="T21" fmla="*/ 3408 h 34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4"/>
                <a:gd name="T34" fmla="*/ 0 h 3408"/>
                <a:gd name="T35" fmla="*/ 1584 w 1584"/>
                <a:gd name="T36" fmla="*/ 3408 h 34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4" h="3408">
                  <a:moveTo>
                    <a:pt x="1488" y="0"/>
                  </a:moveTo>
                  <a:lnTo>
                    <a:pt x="768" y="0"/>
                  </a:lnTo>
                  <a:lnTo>
                    <a:pt x="864" y="96"/>
                  </a:lnTo>
                  <a:lnTo>
                    <a:pt x="864" y="432"/>
                  </a:lnTo>
                  <a:lnTo>
                    <a:pt x="48" y="2592"/>
                  </a:lnTo>
                  <a:lnTo>
                    <a:pt x="0" y="2832"/>
                  </a:lnTo>
                  <a:lnTo>
                    <a:pt x="0" y="3024"/>
                  </a:lnTo>
                  <a:lnTo>
                    <a:pt x="48" y="3168"/>
                  </a:lnTo>
                  <a:lnTo>
                    <a:pt x="144" y="3312"/>
                  </a:lnTo>
                  <a:lnTo>
                    <a:pt x="240" y="3408"/>
                  </a:lnTo>
                  <a:lnTo>
                    <a:pt x="1584" y="3408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65"/>
            <p:cNvSpPr>
              <a:spLocks noChangeArrowheads="1"/>
            </p:cNvSpPr>
            <p:nvPr/>
          </p:nvSpPr>
          <p:spPr bwMode="auto">
            <a:xfrm>
              <a:off x="1257" y="345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" name="Oval 66"/>
            <p:cNvSpPr>
              <a:spLocks noChangeArrowheads="1"/>
            </p:cNvSpPr>
            <p:nvPr/>
          </p:nvSpPr>
          <p:spPr bwMode="auto">
            <a:xfrm>
              <a:off x="1278" y="3525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" name="Oval 67"/>
            <p:cNvSpPr>
              <a:spLocks noChangeArrowheads="1"/>
            </p:cNvSpPr>
            <p:nvPr/>
          </p:nvSpPr>
          <p:spPr bwMode="auto">
            <a:xfrm>
              <a:off x="1362" y="350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" name="Oval 68"/>
            <p:cNvSpPr>
              <a:spLocks noChangeArrowheads="1"/>
            </p:cNvSpPr>
            <p:nvPr/>
          </p:nvSpPr>
          <p:spPr bwMode="auto">
            <a:xfrm>
              <a:off x="1308" y="3591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0" name="Oval 69"/>
            <p:cNvSpPr>
              <a:spLocks noChangeArrowheads="1"/>
            </p:cNvSpPr>
            <p:nvPr/>
          </p:nvSpPr>
          <p:spPr bwMode="auto">
            <a:xfrm>
              <a:off x="1248" y="339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" name="Oval 70"/>
            <p:cNvSpPr>
              <a:spLocks noChangeArrowheads="1"/>
            </p:cNvSpPr>
            <p:nvPr/>
          </p:nvSpPr>
          <p:spPr bwMode="auto">
            <a:xfrm>
              <a:off x="1374" y="3417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" name="Oval 71"/>
            <p:cNvSpPr>
              <a:spLocks noChangeArrowheads="1"/>
            </p:cNvSpPr>
            <p:nvPr/>
          </p:nvSpPr>
          <p:spPr bwMode="auto">
            <a:xfrm>
              <a:off x="1344" y="3648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6" name="Oval 72"/>
            <p:cNvSpPr>
              <a:spLocks noChangeArrowheads="1"/>
            </p:cNvSpPr>
            <p:nvPr/>
          </p:nvSpPr>
          <p:spPr bwMode="auto">
            <a:xfrm>
              <a:off x="1383" y="3705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6" name="Oval 73"/>
            <p:cNvSpPr>
              <a:spLocks noChangeArrowheads="1"/>
            </p:cNvSpPr>
            <p:nvPr/>
          </p:nvSpPr>
          <p:spPr bwMode="auto">
            <a:xfrm>
              <a:off x="1440" y="360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1" name="Oval 74"/>
            <p:cNvSpPr>
              <a:spLocks noChangeArrowheads="1"/>
            </p:cNvSpPr>
            <p:nvPr/>
          </p:nvSpPr>
          <p:spPr bwMode="auto">
            <a:xfrm>
              <a:off x="1488" y="350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7" name="Oval 75"/>
            <p:cNvSpPr>
              <a:spLocks noChangeArrowheads="1"/>
            </p:cNvSpPr>
            <p:nvPr/>
          </p:nvSpPr>
          <p:spPr bwMode="auto">
            <a:xfrm rot="2125547">
              <a:off x="1344" y="355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" name="Oval 76"/>
            <p:cNvSpPr>
              <a:spLocks noChangeArrowheads="1"/>
            </p:cNvSpPr>
            <p:nvPr/>
          </p:nvSpPr>
          <p:spPr bwMode="auto">
            <a:xfrm>
              <a:off x="1536" y="336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" name="Oval 77"/>
            <p:cNvSpPr>
              <a:spLocks noChangeArrowheads="1"/>
            </p:cNvSpPr>
            <p:nvPr/>
          </p:nvSpPr>
          <p:spPr bwMode="auto">
            <a:xfrm>
              <a:off x="1536" y="3429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0" name="Oval 78"/>
            <p:cNvSpPr>
              <a:spLocks noChangeArrowheads="1"/>
            </p:cNvSpPr>
            <p:nvPr/>
          </p:nvSpPr>
          <p:spPr bwMode="auto">
            <a:xfrm>
              <a:off x="1449" y="378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2" name="Oval 79"/>
            <p:cNvSpPr>
              <a:spLocks noChangeArrowheads="1"/>
            </p:cNvSpPr>
            <p:nvPr/>
          </p:nvSpPr>
          <p:spPr bwMode="auto">
            <a:xfrm>
              <a:off x="1422" y="375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4" name="Oval 80"/>
            <p:cNvSpPr>
              <a:spLocks noChangeArrowheads="1"/>
            </p:cNvSpPr>
            <p:nvPr/>
          </p:nvSpPr>
          <p:spPr bwMode="auto">
            <a:xfrm rot="3089446">
              <a:off x="1488" y="369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6" name="Oval 81"/>
            <p:cNvSpPr>
              <a:spLocks noChangeArrowheads="1"/>
            </p:cNvSpPr>
            <p:nvPr/>
          </p:nvSpPr>
          <p:spPr bwMode="auto">
            <a:xfrm>
              <a:off x="1584" y="355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8" name="Oval 82"/>
            <p:cNvSpPr>
              <a:spLocks noChangeArrowheads="1"/>
            </p:cNvSpPr>
            <p:nvPr/>
          </p:nvSpPr>
          <p:spPr bwMode="auto">
            <a:xfrm>
              <a:off x="1680" y="345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" name="Oval 83"/>
            <p:cNvSpPr>
              <a:spLocks noChangeArrowheads="1"/>
            </p:cNvSpPr>
            <p:nvPr/>
          </p:nvSpPr>
          <p:spPr bwMode="auto">
            <a:xfrm rot="-745557">
              <a:off x="1584" y="3621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" name="Oval 84"/>
            <p:cNvSpPr>
              <a:spLocks noChangeArrowheads="1"/>
            </p:cNvSpPr>
            <p:nvPr/>
          </p:nvSpPr>
          <p:spPr bwMode="auto">
            <a:xfrm>
              <a:off x="1632" y="369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" name="Oval 85"/>
            <p:cNvSpPr>
              <a:spLocks noChangeArrowheads="1"/>
            </p:cNvSpPr>
            <p:nvPr/>
          </p:nvSpPr>
          <p:spPr bwMode="auto">
            <a:xfrm>
              <a:off x="1584" y="3783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" name="Oval 86"/>
            <p:cNvSpPr>
              <a:spLocks noChangeArrowheads="1"/>
            </p:cNvSpPr>
            <p:nvPr/>
          </p:nvSpPr>
          <p:spPr bwMode="auto">
            <a:xfrm>
              <a:off x="1728" y="355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5" name="Oval 87"/>
            <p:cNvSpPr>
              <a:spLocks noChangeArrowheads="1"/>
            </p:cNvSpPr>
            <p:nvPr/>
          </p:nvSpPr>
          <p:spPr bwMode="auto">
            <a:xfrm rot="-2963923">
              <a:off x="1632" y="350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" name="Oval 88"/>
            <p:cNvSpPr>
              <a:spLocks noChangeArrowheads="1"/>
            </p:cNvSpPr>
            <p:nvPr/>
          </p:nvSpPr>
          <p:spPr bwMode="auto">
            <a:xfrm>
              <a:off x="1824" y="3648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7" name="Oval 89"/>
            <p:cNvSpPr>
              <a:spLocks noChangeArrowheads="1"/>
            </p:cNvSpPr>
            <p:nvPr/>
          </p:nvSpPr>
          <p:spPr bwMode="auto">
            <a:xfrm rot="-970467">
              <a:off x="1920" y="345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" name="Oval 90"/>
            <p:cNvSpPr>
              <a:spLocks noChangeArrowheads="1"/>
            </p:cNvSpPr>
            <p:nvPr/>
          </p:nvSpPr>
          <p:spPr bwMode="auto">
            <a:xfrm rot="1677578">
              <a:off x="1920" y="355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" name="Oval 91"/>
            <p:cNvSpPr>
              <a:spLocks noChangeArrowheads="1"/>
            </p:cNvSpPr>
            <p:nvPr/>
          </p:nvSpPr>
          <p:spPr bwMode="auto">
            <a:xfrm rot="-1265349">
              <a:off x="1794" y="350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" name="Oval 92"/>
            <p:cNvSpPr>
              <a:spLocks noChangeArrowheads="1"/>
            </p:cNvSpPr>
            <p:nvPr/>
          </p:nvSpPr>
          <p:spPr bwMode="auto">
            <a:xfrm>
              <a:off x="1776" y="3408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" name="Oval 93"/>
            <p:cNvSpPr>
              <a:spLocks noChangeArrowheads="1"/>
            </p:cNvSpPr>
            <p:nvPr/>
          </p:nvSpPr>
          <p:spPr bwMode="auto">
            <a:xfrm>
              <a:off x="1728" y="3648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" name="Oval 94"/>
            <p:cNvSpPr>
              <a:spLocks noChangeArrowheads="1"/>
            </p:cNvSpPr>
            <p:nvPr/>
          </p:nvSpPr>
          <p:spPr bwMode="auto">
            <a:xfrm>
              <a:off x="1824" y="360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3" name="Oval 95"/>
            <p:cNvSpPr>
              <a:spLocks noChangeArrowheads="1"/>
            </p:cNvSpPr>
            <p:nvPr/>
          </p:nvSpPr>
          <p:spPr bwMode="auto">
            <a:xfrm>
              <a:off x="1728" y="379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" name="Oval 96"/>
            <p:cNvSpPr>
              <a:spLocks noChangeArrowheads="1"/>
            </p:cNvSpPr>
            <p:nvPr/>
          </p:nvSpPr>
          <p:spPr bwMode="auto">
            <a:xfrm>
              <a:off x="1776" y="374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5" name="Oval 97"/>
            <p:cNvSpPr>
              <a:spLocks noChangeArrowheads="1"/>
            </p:cNvSpPr>
            <p:nvPr/>
          </p:nvSpPr>
          <p:spPr bwMode="auto">
            <a:xfrm>
              <a:off x="1920" y="379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6" name="Oval 98"/>
            <p:cNvSpPr>
              <a:spLocks noChangeArrowheads="1"/>
            </p:cNvSpPr>
            <p:nvPr/>
          </p:nvSpPr>
          <p:spPr bwMode="auto">
            <a:xfrm>
              <a:off x="1968" y="369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7" name="Oval 99"/>
            <p:cNvSpPr>
              <a:spLocks noChangeArrowheads="1"/>
            </p:cNvSpPr>
            <p:nvPr/>
          </p:nvSpPr>
          <p:spPr bwMode="auto">
            <a:xfrm>
              <a:off x="2016" y="360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8" name="Oval 100"/>
            <p:cNvSpPr>
              <a:spLocks noChangeArrowheads="1"/>
            </p:cNvSpPr>
            <p:nvPr/>
          </p:nvSpPr>
          <p:spPr bwMode="auto">
            <a:xfrm rot="-1083331">
              <a:off x="1872" y="374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9" name="Oval 101"/>
            <p:cNvSpPr>
              <a:spLocks noChangeArrowheads="1"/>
            </p:cNvSpPr>
            <p:nvPr/>
          </p:nvSpPr>
          <p:spPr bwMode="auto">
            <a:xfrm>
              <a:off x="2064" y="350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" name="Oval 102"/>
            <p:cNvSpPr>
              <a:spLocks noChangeArrowheads="1"/>
            </p:cNvSpPr>
            <p:nvPr/>
          </p:nvSpPr>
          <p:spPr bwMode="auto">
            <a:xfrm>
              <a:off x="2064" y="342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1" name="Oval 103"/>
            <p:cNvSpPr>
              <a:spLocks noChangeArrowheads="1"/>
            </p:cNvSpPr>
            <p:nvPr/>
          </p:nvSpPr>
          <p:spPr bwMode="auto">
            <a:xfrm>
              <a:off x="2112" y="379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2" name="Oval 104"/>
            <p:cNvSpPr>
              <a:spLocks noChangeArrowheads="1"/>
            </p:cNvSpPr>
            <p:nvPr/>
          </p:nvSpPr>
          <p:spPr bwMode="auto">
            <a:xfrm>
              <a:off x="2016" y="379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3" name="Oval 105"/>
            <p:cNvSpPr>
              <a:spLocks noChangeArrowheads="1"/>
            </p:cNvSpPr>
            <p:nvPr/>
          </p:nvSpPr>
          <p:spPr bwMode="auto">
            <a:xfrm>
              <a:off x="2160" y="355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4" name="Oval 106"/>
            <p:cNvSpPr>
              <a:spLocks noChangeArrowheads="1"/>
            </p:cNvSpPr>
            <p:nvPr/>
          </p:nvSpPr>
          <p:spPr bwMode="auto">
            <a:xfrm>
              <a:off x="2112" y="3648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5" name="Oval 107"/>
            <p:cNvSpPr>
              <a:spLocks noChangeArrowheads="1"/>
            </p:cNvSpPr>
            <p:nvPr/>
          </p:nvSpPr>
          <p:spPr bwMode="auto">
            <a:xfrm>
              <a:off x="2160" y="369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6" name="Oval 108"/>
            <p:cNvSpPr>
              <a:spLocks noChangeArrowheads="1"/>
            </p:cNvSpPr>
            <p:nvPr/>
          </p:nvSpPr>
          <p:spPr bwMode="auto">
            <a:xfrm>
              <a:off x="2208" y="345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7" name="Oval 109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8" name="Oval 110"/>
            <p:cNvSpPr>
              <a:spLocks noChangeArrowheads="1"/>
            </p:cNvSpPr>
            <p:nvPr/>
          </p:nvSpPr>
          <p:spPr bwMode="auto">
            <a:xfrm>
              <a:off x="2304" y="350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9" name="Oval 111"/>
            <p:cNvSpPr>
              <a:spLocks noChangeArrowheads="1"/>
            </p:cNvSpPr>
            <p:nvPr/>
          </p:nvSpPr>
          <p:spPr bwMode="auto">
            <a:xfrm>
              <a:off x="2304" y="3696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" name="Oval 112"/>
            <p:cNvSpPr>
              <a:spLocks noChangeArrowheads="1"/>
            </p:cNvSpPr>
            <p:nvPr/>
          </p:nvSpPr>
          <p:spPr bwMode="auto">
            <a:xfrm>
              <a:off x="2304" y="3792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1" name="Oval 113"/>
            <p:cNvSpPr>
              <a:spLocks noChangeArrowheads="1"/>
            </p:cNvSpPr>
            <p:nvPr/>
          </p:nvSpPr>
          <p:spPr bwMode="auto">
            <a:xfrm rot="-1657559">
              <a:off x="2208" y="3744"/>
              <a:ext cx="192" cy="9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2" name="Oval 185"/>
          <p:cNvSpPr>
            <a:spLocks noChangeArrowheads="1"/>
          </p:cNvSpPr>
          <p:nvPr/>
        </p:nvSpPr>
        <p:spPr bwMode="auto">
          <a:xfrm>
            <a:off x="9400781" y="3137624"/>
            <a:ext cx="142875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3" name="Oval 186"/>
          <p:cNvSpPr>
            <a:spLocks noChangeArrowheads="1"/>
          </p:cNvSpPr>
          <p:nvPr/>
        </p:nvSpPr>
        <p:spPr bwMode="auto">
          <a:xfrm>
            <a:off x="9416655" y="3188424"/>
            <a:ext cx="141288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4" name="Oval 187"/>
          <p:cNvSpPr>
            <a:spLocks noChangeArrowheads="1"/>
          </p:cNvSpPr>
          <p:nvPr/>
        </p:nvSpPr>
        <p:spPr bwMode="auto">
          <a:xfrm>
            <a:off x="9478569" y="3173776"/>
            <a:ext cx="141287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5" name="Oval 188"/>
          <p:cNvSpPr>
            <a:spLocks noChangeArrowheads="1"/>
          </p:cNvSpPr>
          <p:nvPr/>
        </p:nvSpPr>
        <p:spPr bwMode="auto">
          <a:xfrm>
            <a:off x="9438880" y="3237636"/>
            <a:ext cx="141288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6" name="Oval 189"/>
          <p:cNvSpPr>
            <a:spLocks noChangeArrowheads="1"/>
          </p:cNvSpPr>
          <p:nvPr/>
        </p:nvSpPr>
        <p:spPr bwMode="auto">
          <a:xfrm>
            <a:off x="9394430" y="3089639"/>
            <a:ext cx="141288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7" name="Oval 190"/>
          <p:cNvSpPr>
            <a:spLocks noChangeArrowheads="1"/>
          </p:cNvSpPr>
          <p:nvPr/>
        </p:nvSpPr>
        <p:spPr bwMode="auto">
          <a:xfrm>
            <a:off x="9488094" y="3109049"/>
            <a:ext cx="141287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8" name="Oval 191"/>
          <p:cNvSpPr>
            <a:spLocks noChangeArrowheads="1"/>
          </p:cNvSpPr>
          <p:nvPr/>
        </p:nvSpPr>
        <p:spPr bwMode="auto">
          <a:xfrm>
            <a:off x="9465869" y="3278911"/>
            <a:ext cx="141287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9" name="Oval 192"/>
          <p:cNvSpPr>
            <a:spLocks noChangeArrowheads="1"/>
          </p:cNvSpPr>
          <p:nvPr/>
        </p:nvSpPr>
        <p:spPr bwMode="auto">
          <a:xfrm>
            <a:off x="9494444" y="3321774"/>
            <a:ext cx="141287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" name="Oval 193"/>
          <p:cNvSpPr>
            <a:spLocks noChangeArrowheads="1"/>
          </p:cNvSpPr>
          <p:nvPr/>
        </p:nvSpPr>
        <p:spPr bwMode="auto">
          <a:xfrm>
            <a:off x="9535719" y="3243986"/>
            <a:ext cx="142875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" name="Oval 194"/>
          <p:cNvSpPr>
            <a:spLocks noChangeArrowheads="1"/>
          </p:cNvSpPr>
          <p:nvPr/>
        </p:nvSpPr>
        <p:spPr bwMode="auto">
          <a:xfrm>
            <a:off x="9572230" y="3173776"/>
            <a:ext cx="141288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2" name="Oval 195"/>
          <p:cNvSpPr>
            <a:spLocks noChangeArrowheads="1"/>
          </p:cNvSpPr>
          <p:nvPr/>
        </p:nvSpPr>
        <p:spPr bwMode="auto">
          <a:xfrm rot="2125547">
            <a:off x="9461286" y="3207237"/>
            <a:ext cx="141287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3" name="Oval 196"/>
          <p:cNvSpPr>
            <a:spLocks noChangeArrowheads="1"/>
          </p:cNvSpPr>
          <p:nvPr/>
        </p:nvSpPr>
        <p:spPr bwMode="auto">
          <a:xfrm>
            <a:off x="9607155" y="3067414"/>
            <a:ext cx="141288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4" name="Oval 197"/>
          <p:cNvSpPr>
            <a:spLocks noChangeArrowheads="1"/>
          </p:cNvSpPr>
          <p:nvPr/>
        </p:nvSpPr>
        <p:spPr bwMode="auto">
          <a:xfrm>
            <a:off x="9607155" y="3118214"/>
            <a:ext cx="141288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5" name="Oval 198"/>
          <p:cNvSpPr>
            <a:spLocks noChangeArrowheads="1"/>
          </p:cNvSpPr>
          <p:nvPr/>
        </p:nvSpPr>
        <p:spPr bwMode="auto">
          <a:xfrm>
            <a:off x="9543655" y="3376976"/>
            <a:ext cx="141288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6" name="Oval 199"/>
          <p:cNvSpPr>
            <a:spLocks noChangeArrowheads="1"/>
          </p:cNvSpPr>
          <p:nvPr/>
        </p:nvSpPr>
        <p:spPr bwMode="auto">
          <a:xfrm>
            <a:off x="9523019" y="3354751"/>
            <a:ext cx="141287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7" name="Oval 200"/>
          <p:cNvSpPr>
            <a:spLocks noChangeArrowheads="1"/>
          </p:cNvSpPr>
          <p:nvPr/>
        </p:nvSpPr>
        <p:spPr bwMode="auto">
          <a:xfrm rot="3089446">
            <a:off x="9599268" y="3309525"/>
            <a:ext cx="110526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8" name="Oval 201"/>
          <p:cNvSpPr>
            <a:spLocks noChangeArrowheads="1"/>
          </p:cNvSpPr>
          <p:nvPr/>
        </p:nvSpPr>
        <p:spPr bwMode="auto">
          <a:xfrm>
            <a:off x="9642081" y="3208701"/>
            <a:ext cx="142875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9" name="Oval 202"/>
          <p:cNvSpPr>
            <a:spLocks noChangeArrowheads="1"/>
          </p:cNvSpPr>
          <p:nvPr/>
        </p:nvSpPr>
        <p:spPr bwMode="auto">
          <a:xfrm>
            <a:off x="9713519" y="3137624"/>
            <a:ext cx="141287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" name="Oval 203"/>
          <p:cNvSpPr>
            <a:spLocks noChangeArrowheads="1"/>
          </p:cNvSpPr>
          <p:nvPr/>
        </p:nvSpPr>
        <p:spPr bwMode="auto">
          <a:xfrm rot="-745557">
            <a:off x="9643821" y="3259672"/>
            <a:ext cx="142875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" name="Oval 204"/>
          <p:cNvSpPr>
            <a:spLocks noChangeArrowheads="1"/>
          </p:cNvSpPr>
          <p:nvPr/>
        </p:nvSpPr>
        <p:spPr bwMode="auto">
          <a:xfrm>
            <a:off x="9678594" y="3315064"/>
            <a:ext cx="141287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2" name="Oval 205"/>
          <p:cNvSpPr>
            <a:spLocks noChangeArrowheads="1"/>
          </p:cNvSpPr>
          <p:nvPr/>
        </p:nvSpPr>
        <p:spPr bwMode="auto">
          <a:xfrm>
            <a:off x="9642081" y="3378924"/>
            <a:ext cx="142875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3" name="Oval 206"/>
          <p:cNvSpPr>
            <a:spLocks noChangeArrowheads="1"/>
          </p:cNvSpPr>
          <p:nvPr/>
        </p:nvSpPr>
        <p:spPr bwMode="auto">
          <a:xfrm>
            <a:off x="9748444" y="3208701"/>
            <a:ext cx="142875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4" name="Oval 207"/>
          <p:cNvSpPr>
            <a:spLocks noChangeArrowheads="1"/>
          </p:cNvSpPr>
          <p:nvPr/>
        </p:nvSpPr>
        <p:spPr bwMode="auto">
          <a:xfrm rot="-2963923">
            <a:off x="9684180" y="3168518"/>
            <a:ext cx="109297" cy="7143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5" name="Oval 208"/>
          <p:cNvSpPr>
            <a:spLocks noChangeArrowheads="1"/>
          </p:cNvSpPr>
          <p:nvPr/>
        </p:nvSpPr>
        <p:spPr bwMode="auto">
          <a:xfrm>
            <a:off x="9819880" y="3278911"/>
            <a:ext cx="141288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6" name="Oval 209"/>
          <p:cNvSpPr>
            <a:spLocks noChangeArrowheads="1"/>
          </p:cNvSpPr>
          <p:nvPr/>
        </p:nvSpPr>
        <p:spPr bwMode="auto">
          <a:xfrm rot="-970467">
            <a:off x="9893571" y="3137304"/>
            <a:ext cx="141287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7" name="Oval 210"/>
          <p:cNvSpPr>
            <a:spLocks noChangeArrowheads="1"/>
          </p:cNvSpPr>
          <p:nvPr/>
        </p:nvSpPr>
        <p:spPr bwMode="auto">
          <a:xfrm rot="1677578">
            <a:off x="9887612" y="3207779"/>
            <a:ext cx="141287" cy="54034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8" name="Oval 211"/>
          <p:cNvSpPr>
            <a:spLocks noChangeArrowheads="1"/>
          </p:cNvSpPr>
          <p:nvPr/>
        </p:nvSpPr>
        <p:spPr bwMode="auto">
          <a:xfrm rot="-1265349">
            <a:off x="9800500" y="3173247"/>
            <a:ext cx="141288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9" name="Oval 212"/>
          <p:cNvSpPr>
            <a:spLocks noChangeArrowheads="1"/>
          </p:cNvSpPr>
          <p:nvPr/>
        </p:nvSpPr>
        <p:spPr bwMode="auto">
          <a:xfrm>
            <a:off x="9784955" y="3102699"/>
            <a:ext cx="141288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0" name="Oval 213"/>
          <p:cNvSpPr>
            <a:spLocks noChangeArrowheads="1"/>
          </p:cNvSpPr>
          <p:nvPr/>
        </p:nvSpPr>
        <p:spPr bwMode="auto">
          <a:xfrm>
            <a:off x="9748444" y="3278911"/>
            <a:ext cx="142875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" name="Oval 214"/>
          <p:cNvSpPr>
            <a:spLocks noChangeArrowheads="1"/>
          </p:cNvSpPr>
          <p:nvPr/>
        </p:nvSpPr>
        <p:spPr bwMode="auto">
          <a:xfrm>
            <a:off x="9819880" y="3243986"/>
            <a:ext cx="141288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" name="Oval 215"/>
          <p:cNvSpPr>
            <a:spLocks noChangeArrowheads="1"/>
          </p:cNvSpPr>
          <p:nvPr/>
        </p:nvSpPr>
        <p:spPr bwMode="auto">
          <a:xfrm>
            <a:off x="9748444" y="3385274"/>
            <a:ext cx="142875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" name="Oval 216"/>
          <p:cNvSpPr>
            <a:spLocks noChangeArrowheads="1"/>
          </p:cNvSpPr>
          <p:nvPr/>
        </p:nvSpPr>
        <p:spPr bwMode="auto">
          <a:xfrm>
            <a:off x="9784955" y="3350349"/>
            <a:ext cx="141288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4" name="Oval 217"/>
          <p:cNvSpPr>
            <a:spLocks noChangeArrowheads="1"/>
          </p:cNvSpPr>
          <p:nvPr/>
        </p:nvSpPr>
        <p:spPr bwMode="auto">
          <a:xfrm>
            <a:off x="9891319" y="3385274"/>
            <a:ext cx="141287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5" name="Oval 218"/>
          <p:cNvSpPr>
            <a:spLocks noChangeArrowheads="1"/>
          </p:cNvSpPr>
          <p:nvPr/>
        </p:nvSpPr>
        <p:spPr bwMode="auto">
          <a:xfrm>
            <a:off x="9926244" y="3315064"/>
            <a:ext cx="141287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6" name="Oval 219"/>
          <p:cNvSpPr>
            <a:spLocks noChangeArrowheads="1"/>
          </p:cNvSpPr>
          <p:nvPr/>
        </p:nvSpPr>
        <p:spPr bwMode="auto">
          <a:xfrm>
            <a:off x="9961169" y="3243986"/>
            <a:ext cx="142875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7" name="Oval 220"/>
          <p:cNvSpPr>
            <a:spLocks noChangeArrowheads="1"/>
          </p:cNvSpPr>
          <p:nvPr/>
        </p:nvSpPr>
        <p:spPr bwMode="auto">
          <a:xfrm rot="-1083331">
            <a:off x="9857312" y="3349950"/>
            <a:ext cx="142875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8" name="Oval 221"/>
          <p:cNvSpPr>
            <a:spLocks noChangeArrowheads="1"/>
          </p:cNvSpPr>
          <p:nvPr/>
        </p:nvSpPr>
        <p:spPr bwMode="auto">
          <a:xfrm>
            <a:off x="9997680" y="3173776"/>
            <a:ext cx="141288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9" name="Oval 222"/>
          <p:cNvSpPr>
            <a:spLocks noChangeArrowheads="1"/>
          </p:cNvSpPr>
          <p:nvPr/>
        </p:nvSpPr>
        <p:spPr bwMode="auto">
          <a:xfrm>
            <a:off x="9997680" y="3110636"/>
            <a:ext cx="141288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0" name="Oval 223"/>
          <p:cNvSpPr>
            <a:spLocks noChangeArrowheads="1"/>
          </p:cNvSpPr>
          <p:nvPr/>
        </p:nvSpPr>
        <p:spPr bwMode="auto">
          <a:xfrm>
            <a:off x="10032605" y="3385274"/>
            <a:ext cx="141288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" name="Oval 224"/>
          <p:cNvSpPr>
            <a:spLocks noChangeArrowheads="1"/>
          </p:cNvSpPr>
          <p:nvPr/>
        </p:nvSpPr>
        <p:spPr bwMode="auto">
          <a:xfrm>
            <a:off x="9961169" y="3385274"/>
            <a:ext cx="142875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" name="Oval 225"/>
          <p:cNvSpPr>
            <a:spLocks noChangeArrowheads="1"/>
          </p:cNvSpPr>
          <p:nvPr/>
        </p:nvSpPr>
        <p:spPr bwMode="auto">
          <a:xfrm>
            <a:off x="10067531" y="3208701"/>
            <a:ext cx="142875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3" name="Oval 226"/>
          <p:cNvSpPr>
            <a:spLocks noChangeArrowheads="1"/>
          </p:cNvSpPr>
          <p:nvPr/>
        </p:nvSpPr>
        <p:spPr bwMode="auto">
          <a:xfrm>
            <a:off x="10032605" y="3278911"/>
            <a:ext cx="141288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4" name="Oval 227"/>
          <p:cNvSpPr>
            <a:spLocks noChangeArrowheads="1"/>
          </p:cNvSpPr>
          <p:nvPr/>
        </p:nvSpPr>
        <p:spPr bwMode="auto">
          <a:xfrm>
            <a:off x="10067531" y="3315064"/>
            <a:ext cx="142875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5" name="Oval 228"/>
          <p:cNvSpPr>
            <a:spLocks noChangeArrowheads="1"/>
          </p:cNvSpPr>
          <p:nvPr/>
        </p:nvSpPr>
        <p:spPr bwMode="auto">
          <a:xfrm>
            <a:off x="10104044" y="3137624"/>
            <a:ext cx="141287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6" name="Oval 229"/>
          <p:cNvSpPr>
            <a:spLocks noChangeArrowheads="1"/>
          </p:cNvSpPr>
          <p:nvPr/>
        </p:nvSpPr>
        <p:spPr bwMode="auto">
          <a:xfrm>
            <a:off x="10138969" y="3243986"/>
            <a:ext cx="141287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7" name="Oval 230"/>
          <p:cNvSpPr>
            <a:spLocks noChangeArrowheads="1"/>
          </p:cNvSpPr>
          <p:nvPr/>
        </p:nvSpPr>
        <p:spPr bwMode="auto">
          <a:xfrm>
            <a:off x="10173894" y="3173776"/>
            <a:ext cx="142875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8" name="Oval 231"/>
          <p:cNvSpPr>
            <a:spLocks noChangeArrowheads="1"/>
          </p:cNvSpPr>
          <p:nvPr/>
        </p:nvSpPr>
        <p:spPr bwMode="auto">
          <a:xfrm>
            <a:off x="10173894" y="3315064"/>
            <a:ext cx="142875" cy="5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9" name="Oval 232"/>
          <p:cNvSpPr>
            <a:spLocks noChangeArrowheads="1"/>
          </p:cNvSpPr>
          <p:nvPr/>
        </p:nvSpPr>
        <p:spPr bwMode="auto">
          <a:xfrm>
            <a:off x="10173894" y="3385274"/>
            <a:ext cx="142875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0" name="Oval 233"/>
          <p:cNvSpPr>
            <a:spLocks noChangeArrowheads="1"/>
          </p:cNvSpPr>
          <p:nvPr/>
        </p:nvSpPr>
        <p:spPr bwMode="auto">
          <a:xfrm rot="-1657559">
            <a:off x="10107793" y="3349427"/>
            <a:ext cx="141287" cy="552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" name="Line 118"/>
          <p:cNvSpPr>
            <a:spLocks noChangeShapeType="1"/>
          </p:cNvSpPr>
          <p:nvPr/>
        </p:nvSpPr>
        <p:spPr bwMode="auto">
          <a:xfrm flipV="1">
            <a:off x="10156430" y="3485106"/>
            <a:ext cx="152400" cy="41263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2" name="Line 155"/>
          <p:cNvSpPr>
            <a:spLocks noChangeShapeType="1"/>
          </p:cNvSpPr>
          <p:nvPr/>
        </p:nvSpPr>
        <p:spPr bwMode="auto">
          <a:xfrm flipH="1">
            <a:off x="9143605" y="1469400"/>
            <a:ext cx="44450" cy="29473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8" name="AutoShape 165"/>
          <p:cNvSpPr>
            <a:spLocks/>
          </p:cNvSpPr>
          <p:nvPr/>
        </p:nvSpPr>
        <p:spPr bwMode="auto">
          <a:xfrm rot="16200000" flipV="1">
            <a:off x="10136830" y="3151761"/>
            <a:ext cx="120350" cy="152400"/>
          </a:xfrm>
          <a:prstGeom prst="leftBracke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7" name="Text Box 176"/>
          <p:cNvSpPr txBox="1">
            <a:spLocks noChangeArrowheads="1"/>
          </p:cNvSpPr>
          <p:nvPr/>
        </p:nvSpPr>
        <p:spPr bwMode="auto">
          <a:xfrm>
            <a:off x="10461230" y="1078336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Nhiệt kế</a:t>
            </a:r>
          </a:p>
        </p:txBody>
      </p:sp>
      <p:sp>
        <p:nvSpPr>
          <p:cNvPr id="508" name="Line 177"/>
          <p:cNvSpPr>
            <a:spLocks noChangeShapeType="1"/>
          </p:cNvSpPr>
          <p:nvPr/>
        </p:nvSpPr>
        <p:spPr bwMode="auto">
          <a:xfrm flipH="1">
            <a:off x="10232630" y="1247989"/>
            <a:ext cx="304800" cy="5894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14" name="Group 4"/>
          <p:cNvGrpSpPr>
            <a:grpSpLocks/>
          </p:cNvGrpSpPr>
          <p:nvPr/>
        </p:nvGrpSpPr>
        <p:grpSpPr bwMode="auto">
          <a:xfrm>
            <a:off x="201725" y="1447866"/>
            <a:ext cx="754062" cy="2514600"/>
            <a:chOff x="864" y="1728"/>
            <a:chExt cx="475" cy="1584"/>
          </a:xfrm>
        </p:grpSpPr>
        <p:sp>
          <p:nvSpPr>
            <p:cNvPr id="515" name="Rectangle 5"/>
            <p:cNvSpPr>
              <a:spLocks noChangeArrowheads="1"/>
            </p:cNvSpPr>
            <p:nvPr/>
          </p:nvSpPr>
          <p:spPr bwMode="auto">
            <a:xfrm>
              <a:off x="904" y="2770"/>
              <a:ext cx="39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6" name="Freeform 6"/>
            <p:cNvSpPr>
              <a:spLocks/>
            </p:cNvSpPr>
            <p:nvPr/>
          </p:nvSpPr>
          <p:spPr bwMode="auto">
            <a:xfrm>
              <a:off x="904" y="1807"/>
              <a:ext cx="395" cy="1267"/>
            </a:xfrm>
            <a:custGeom>
              <a:avLst/>
              <a:gdLst>
                <a:gd name="T0" fmla="*/ 0 w 480"/>
                <a:gd name="T1" fmla="*/ 22 h 1536"/>
                <a:gd name="T2" fmla="*/ 0 w 480"/>
                <a:gd name="T3" fmla="*/ 0 h 1536"/>
                <a:gd name="T4" fmla="*/ 7 w 480"/>
                <a:gd name="T5" fmla="*/ 0 h 1536"/>
                <a:gd name="T6" fmla="*/ 7 w 480"/>
                <a:gd name="T7" fmla="*/ 22 h 1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1536"/>
                <a:gd name="T14" fmla="*/ 480 w 480"/>
                <a:gd name="T15" fmla="*/ 1536 h 1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1536">
                  <a:moveTo>
                    <a:pt x="0" y="1536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153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7" name="Rectangle 7" descr="Woven mat"/>
            <p:cNvSpPr>
              <a:spLocks noChangeArrowheads="1"/>
            </p:cNvSpPr>
            <p:nvPr/>
          </p:nvSpPr>
          <p:spPr bwMode="auto">
            <a:xfrm>
              <a:off x="909" y="1728"/>
              <a:ext cx="385" cy="15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8" name="Line 8"/>
            <p:cNvSpPr>
              <a:spLocks noChangeShapeType="1"/>
            </p:cNvSpPr>
            <p:nvPr/>
          </p:nvSpPr>
          <p:spPr bwMode="auto">
            <a:xfrm>
              <a:off x="864" y="1768"/>
              <a:ext cx="40" cy="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9" name="Line 9"/>
            <p:cNvSpPr>
              <a:spLocks noChangeShapeType="1"/>
            </p:cNvSpPr>
            <p:nvPr/>
          </p:nvSpPr>
          <p:spPr bwMode="auto">
            <a:xfrm flipH="1">
              <a:off x="1299" y="1768"/>
              <a:ext cx="40" cy="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0" name="AutoShape 10"/>
            <p:cNvSpPr>
              <a:spLocks/>
            </p:cNvSpPr>
            <p:nvPr/>
          </p:nvSpPr>
          <p:spPr bwMode="auto">
            <a:xfrm rot="-5400000">
              <a:off x="983" y="2995"/>
              <a:ext cx="238" cy="395"/>
            </a:xfrm>
            <a:prstGeom prst="leftBracket">
              <a:avLst>
                <a:gd name="adj" fmla="val 829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23" name="Group 24"/>
          <p:cNvGrpSpPr>
            <a:grpSpLocks/>
          </p:cNvGrpSpPr>
          <p:nvPr/>
        </p:nvGrpSpPr>
        <p:grpSpPr bwMode="auto">
          <a:xfrm>
            <a:off x="1332680" y="1435198"/>
            <a:ext cx="1752600" cy="2514600"/>
            <a:chOff x="2496" y="1776"/>
            <a:chExt cx="1104" cy="1584"/>
          </a:xfrm>
        </p:grpSpPr>
        <p:grpSp>
          <p:nvGrpSpPr>
            <p:cNvPr id="524" name="Group 25"/>
            <p:cNvGrpSpPr>
              <a:grpSpLocks/>
            </p:cNvGrpSpPr>
            <p:nvPr/>
          </p:nvGrpSpPr>
          <p:grpSpPr bwMode="auto">
            <a:xfrm>
              <a:off x="2496" y="1776"/>
              <a:ext cx="737" cy="1584"/>
              <a:chOff x="1248" y="480"/>
              <a:chExt cx="1584" cy="3408"/>
            </a:xfrm>
          </p:grpSpPr>
          <p:sp>
            <p:nvSpPr>
              <p:cNvPr id="576" name="Freeform 26"/>
              <p:cNvSpPr>
                <a:spLocks/>
              </p:cNvSpPr>
              <p:nvPr/>
            </p:nvSpPr>
            <p:spPr bwMode="auto">
              <a:xfrm>
                <a:off x="1248" y="480"/>
                <a:ext cx="1584" cy="3408"/>
              </a:xfrm>
              <a:custGeom>
                <a:avLst/>
                <a:gdLst>
                  <a:gd name="T0" fmla="*/ 1488 w 1584"/>
                  <a:gd name="T1" fmla="*/ 0 h 3408"/>
                  <a:gd name="T2" fmla="*/ 768 w 1584"/>
                  <a:gd name="T3" fmla="*/ 0 h 3408"/>
                  <a:gd name="T4" fmla="*/ 864 w 1584"/>
                  <a:gd name="T5" fmla="*/ 96 h 3408"/>
                  <a:gd name="T6" fmla="*/ 864 w 1584"/>
                  <a:gd name="T7" fmla="*/ 432 h 3408"/>
                  <a:gd name="T8" fmla="*/ 48 w 1584"/>
                  <a:gd name="T9" fmla="*/ 2592 h 3408"/>
                  <a:gd name="T10" fmla="*/ 0 w 1584"/>
                  <a:gd name="T11" fmla="*/ 2832 h 3408"/>
                  <a:gd name="T12" fmla="*/ 0 w 1584"/>
                  <a:gd name="T13" fmla="*/ 3024 h 3408"/>
                  <a:gd name="T14" fmla="*/ 48 w 1584"/>
                  <a:gd name="T15" fmla="*/ 3168 h 3408"/>
                  <a:gd name="T16" fmla="*/ 144 w 1584"/>
                  <a:gd name="T17" fmla="*/ 3312 h 3408"/>
                  <a:gd name="T18" fmla="*/ 240 w 1584"/>
                  <a:gd name="T19" fmla="*/ 3408 h 3408"/>
                  <a:gd name="T20" fmla="*/ 1584 w 1584"/>
                  <a:gd name="T21" fmla="*/ 3408 h 34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4"/>
                  <a:gd name="T34" fmla="*/ 0 h 3408"/>
                  <a:gd name="T35" fmla="*/ 1584 w 1584"/>
                  <a:gd name="T36" fmla="*/ 3408 h 34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4" h="3408">
                    <a:moveTo>
                      <a:pt x="1488" y="0"/>
                    </a:moveTo>
                    <a:lnTo>
                      <a:pt x="768" y="0"/>
                    </a:lnTo>
                    <a:lnTo>
                      <a:pt x="864" y="96"/>
                    </a:lnTo>
                    <a:lnTo>
                      <a:pt x="864" y="432"/>
                    </a:lnTo>
                    <a:lnTo>
                      <a:pt x="48" y="2592"/>
                    </a:lnTo>
                    <a:lnTo>
                      <a:pt x="0" y="2832"/>
                    </a:lnTo>
                    <a:lnTo>
                      <a:pt x="0" y="3024"/>
                    </a:lnTo>
                    <a:lnTo>
                      <a:pt x="48" y="3168"/>
                    </a:lnTo>
                    <a:lnTo>
                      <a:pt x="144" y="3312"/>
                    </a:lnTo>
                    <a:lnTo>
                      <a:pt x="240" y="3408"/>
                    </a:lnTo>
                    <a:lnTo>
                      <a:pt x="1584" y="340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7" name="Oval 27"/>
              <p:cNvSpPr>
                <a:spLocks noChangeArrowheads="1"/>
              </p:cNvSpPr>
              <p:nvPr/>
            </p:nvSpPr>
            <p:spPr bwMode="auto">
              <a:xfrm>
                <a:off x="1257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8" name="Oval 28"/>
              <p:cNvSpPr>
                <a:spLocks noChangeArrowheads="1"/>
              </p:cNvSpPr>
              <p:nvPr/>
            </p:nvSpPr>
            <p:spPr bwMode="auto">
              <a:xfrm>
                <a:off x="1278" y="3525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9" name="Oval 29"/>
              <p:cNvSpPr>
                <a:spLocks noChangeArrowheads="1"/>
              </p:cNvSpPr>
              <p:nvPr/>
            </p:nvSpPr>
            <p:spPr bwMode="auto">
              <a:xfrm>
                <a:off x="1362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0" name="Oval 30"/>
              <p:cNvSpPr>
                <a:spLocks noChangeArrowheads="1"/>
              </p:cNvSpPr>
              <p:nvPr/>
            </p:nvSpPr>
            <p:spPr bwMode="auto">
              <a:xfrm>
                <a:off x="1308" y="3591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1" name="Oval 31"/>
              <p:cNvSpPr>
                <a:spLocks noChangeArrowheads="1"/>
              </p:cNvSpPr>
              <p:nvPr/>
            </p:nvSpPr>
            <p:spPr bwMode="auto">
              <a:xfrm>
                <a:off x="1248" y="339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2" name="Oval 32"/>
              <p:cNvSpPr>
                <a:spLocks noChangeArrowheads="1"/>
              </p:cNvSpPr>
              <p:nvPr/>
            </p:nvSpPr>
            <p:spPr bwMode="auto">
              <a:xfrm>
                <a:off x="1374" y="3417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3" name="Oval 33"/>
              <p:cNvSpPr>
                <a:spLocks noChangeArrowheads="1"/>
              </p:cNvSpPr>
              <p:nvPr/>
            </p:nvSpPr>
            <p:spPr bwMode="auto">
              <a:xfrm>
                <a:off x="1344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4" name="Oval 34"/>
              <p:cNvSpPr>
                <a:spLocks noChangeArrowheads="1"/>
              </p:cNvSpPr>
              <p:nvPr/>
            </p:nvSpPr>
            <p:spPr bwMode="auto">
              <a:xfrm>
                <a:off x="1383" y="3705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5" name="Oval 35"/>
              <p:cNvSpPr>
                <a:spLocks noChangeArrowheads="1"/>
              </p:cNvSpPr>
              <p:nvPr/>
            </p:nvSpPr>
            <p:spPr bwMode="auto">
              <a:xfrm>
                <a:off x="1440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6" name="Oval 3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7" name="Oval 37"/>
              <p:cNvSpPr>
                <a:spLocks noChangeArrowheads="1"/>
              </p:cNvSpPr>
              <p:nvPr/>
            </p:nvSpPr>
            <p:spPr bwMode="auto">
              <a:xfrm rot="2125547">
                <a:off x="1344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8" name="Oval 38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9" name="Oval 39"/>
              <p:cNvSpPr>
                <a:spLocks noChangeArrowheads="1"/>
              </p:cNvSpPr>
              <p:nvPr/>
            </p:nvSpPr>
            <p:spPr bwMode="auto">
              <a:xfrm>
                <a:off x="1536" y="3429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0" name="Oval 40"/>
              <p:cNvSpPr>
                <a:spLocks noChangeArrowheads="1"/>
              </p:cNvSpPr>
              <p:nvPr/>
            </p:nvSpPr>
            <p:spPr bwMode="auto">
              <a:xfrm>
                <a:off x="1449" y="378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1" name="Oval 41"/>
              <p:cNvSpPr>
                <a:spLocks noChangeArrowheads="1"/>
              </p:cNvSpPr>
              <p:nvPr/>
            </p:nvSpPr>
            <p:spPr bwMode="auto">
              <a:xfrm>
                <a:off x="1422" y="375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2" name="Oval 42"/>
              <p:cNvSpPr>
                <a:spLocks noChangeArrowheads="1"/>
              </p:cNvSpPr>
              <p:nvPr/>
            </p:nvSpPr>
            <p:spPr bwMode="auto">
              <a:xfrm rot="3089446">
                <a:off x="1488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3" name="Oval 43"/>
              <p:cNvSpPr>
                <a:spLocks noChangeArrowheads="1"/>
              </p:cNvSpPr>
              <p:nvPr/>
            </p:nvSpPr>
            <p:spPr bwMode="auto">
              <a:xfrm>
                <a:off x="1584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4" name="Oval 44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5" name="Oval 45"/>
              <p:cNvSpPr>
                <a:spLocks noChangeArrowheads="1"/>
              </p:cNvSpPr>
              <p:nvPr/>
            </p:nvSpPr>
            <p:spPr bwMode="auto">
              <a:xfrm rot="-745557">
                <a:off x="1584" y="3621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6" name="Oval 46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7" name="Oval 47"/>
              <p:cNvSpPr>
                <a:spLocks noChangeArrowheads="1"/>
              </p:cNvSpPr>
              <p:nvPr/>
            </p:nvSpPr>
            <p:spPr bwMode="auto">
              <a:xfrm>
                <a:off x="1584" y="3783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8" name="Oval 48"/>
              <p:cNvSpPr>
                <a:spLocks noChangeArrowheads="1"/>
              </p:cNvSpPr>
              <p:nvPr/>
            </p:nvSpPr>
            <p:spPr bwMode="auto">
              <a:xfrm>
                <a:off x="1728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9" name="Oval 49"/>
              <p:cNvSpPr>
                <a:spLocks noChangeArrowheads="1"/>
              </p:cNvSpPr>
              <p:nvPr/>
            </p:nvSpPr>
            <p:spPr bwMode="auto">
              <a:xfrm rot="-2963923">
                <a:off x="1632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0" name="Oval 50"/>
              <p:cNvSpPr>
                <a:spLocks noChangeArrowheads="1"/>
              </p:cNvSpPr>
              <p:nvPr/>
            </p:nvSpPr>
            <p:spPr bwMode="auto">
              <a:xfrm>
                <a:off x="1824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1" name="Oval 51"/>
              <p:cNvSpPr>
                <a:spLocks noChangeArrowheads="1"/>
              </p:cNvSpPr>
              <p:nvPr/>
            </p:nvSpPr>
            <p:spPr bwMode="auto">
              <a:xfrm rot="-970467">
                <a:off x="1920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2" name="Oval 52"/>
              <p:cNvSpPr>
                <a:spLocks noChangeArrowheads="1"/>
              </p:cNvSpPr>
              <p:nvPr/>
            </p:nvSpPr>
            <p:spPr bwMode="auto">
              <a:xfrm rot="1677578">
                <a:off x="1920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3" name="Oval 53"/>
              <p:cNvSpPr>
                <a:spLocks noChangeArrowheads="1"/>
              </p:cNvSpPr>
              <p:nvPr/>
            </p:nvSpPr>
            <p:spPr bwMode="auto">
              <a:xfrm rot="-1265349">
                <a:off x="1794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4" name="Oval 54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5" name="Oval 55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6" name="Oval 56"/>
              <p:cNvSpPr>
                <a:spLocks noChangeArrowheads="1"/>
              </p:cNvSpPr>
              <p:nvPr/>
            </p:nvSpPr>
            <p:spPr bwMode="auto">
              <a:xfrm>
                <a:off x="1824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7" name="Oval 57"/>
              <p:cNvSpPr>
                <a:spLocks noChangeArrowheads="1"/>
              </p:cNvSpPr>
              <p:nvPr/>
            </p:nvSpPr>
            <p:spPr bwMode="auto">
              <a:xfrm>
                <a:off x="1728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8" name="Oval 58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9" name="Oval 59"/>
              <p:cNvSpPr>
                <a:spLocks noChangeArrowheads="1"/>
              </p:cNvSpPr>
              <p:nvPr/>
            </p:nvSpPr>
            <p:spPr bwMode="auto">
              <a:xfrm>
                <a:off x="1920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0" name="Oval 60"/>
              <p:cNvSpPr>
                <a:spLocks noChangeArrowheads="1"/>
              </p:cNvSpPr>
              <p:nvPr/>
            </p:nvSpPr>
            <p:spPr bwMode="auto">
              <a:xfrm>
                <a:off x="1968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1" name="Oval 61"/>
              <p:cNvSpPr>
                <a:spLocks noChangeArrowheads="1"/>
              </p:cNvSpPr>
              <p:nvPr/>
            </p:nvSpPr>
            <p:spPr bwMode="auto">
              <a:xfrm>
                <a:off x="2016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2" name="Oval 62"/>
              <p:cNvSpPr>
                <a:spLocks noChangeArrowheads="1"/>
              </p:cNvSpPr>
              <p:nvPr/>
            </p:nvSpPr>
            <p:spPr bwMode="auto">
              <a:xfrm rot="-1083331">
                <a:off x="1872" y="374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3" name="Oval 63"/>
              <p:cNvSpPr>
                <a:spLocks noChangeArrowheads="1"/>
              </p:cNvSpPr>
              <p:nvPr/>
            </p:nvSpPr>
            <p:spPr bwMode="auto">
              <a:xfrm>
                <a:off x="2064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4" name="Oval 64"/>
              <p:cNvSpPr>
                <a:spLocks noChangeArrowheads="1"/>
              </p:cNvSpPr>
              <p:nvPr/>
            </p:nvSpPr>
            <p:spPr bwMode="auto">
              <a:xfrm>
                <a:off x="2064" y="342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5" name="Oval 65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6" name="Oval 66"/>
              <p:cNvSpPr>
                <a:spLocks noChangeArrowheads="1"/>
              </p:cNvSpPr>
              <p:nvPr/>
            </p:nvSpPr>
            <p:spPr bwMode="auto">
              <a:xfrm>
                <a:off x="2016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7" name="Oval 67"/>
              <p:cNvSpPr>
                <a:spLocks noChangeArrowheads="1"/>
              </p:cNvSpPr>
              <p:nvPr/>
            </p:nvSpPr>
            <p:spPr bwMode="auto">
              <a:xfrm>
                <a:off x="2160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8" name="Oval 68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9" name="Oval 69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0" name="Oval 70"/>
              <p:cNvSpPr>
                <a:spLocks noChangeArrowheads="1"/>
              </p:cNvSpPr>
              <p:nvPr/>
            </p:nvSpPr>
            <p:spPr bwMode="auto">
              <a:xfrm>
                <a:off x="2208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1" name="Oval 71"/>
              <p:cNvSpPr>
                <a:spLocks noChangeArrowheads="1"/>
              </p:cNvSpPr>
              <p:nvPr/>
            </p:nvSpPr>
            <p:spPr bwMode="auto">
              <a:xfrm>
                <a:off x="2256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2" name="Oval 72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3" name="Oval 73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4" name="Oval 74"/>
              <p:cNvSpPr>
                <a:spLocks noChangeArrowheads="1"/>
              </p:cNvSpPr>
              <p:nvPr/>
            </p:nvSpPr>
            <p:spPr bwMode="auto">
              <a:xfrm>
                <a:off x="2304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5" name="Oval 75"/>
              <p:cNvSpPr>
                <a:spLocks noChangeArrowheads="1"/>
              </p:cNvSpPr>
              <p:nvPr/>
            </p:nvSpPr>
            <p:spPr bwMode="auto">
              <a:xfrm rot="-1657559">
                <a:off x="2208" y="374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25" name="Group 76"/>
            <p:cNvGrpSpPr>
              <a:grpSpLocks/>
            </p:cNvGrpSpPr>
            <p:nvPr/>
          </p:nvGrpSpPr>
          <p:grpSpPr bwMode="auto">
            <a:xfrm flipH="1">
              <a:off x="2863" y="1776"/>
              <a:ext cx="737" cy="1584"/>
              <a:chOff x="1248" y="480"/>
              <a:chExt cx="1584" cy="3408"/>
            </a:xfrm>
          </p:grpSpPr>
          <p:sp>
            <p:nvSpPr>
              <p:cNvPr id="526" name="Freeform 77"/>
              <p:cNvSpPr>
                <a:spLocks/>
              </p:cNvSpPr>
              <p:nvPr/>
            </p:nvSpPr>
            <p:spPr bwMode="auto">
              <a:xfrm>
                <a:off x="1248" y="480"/>
                <a:ext cx="1584" cy="3408"/>
              </a:xfrm>
              <a:custGeom>
                <a:avLst/>
                <a:gdLst>
                  <a:gd name="T0" fmla="*/ 1488 w 1584"/>
                  <a:gd name="T1" fmla="*/ 0 h 3408"/>
                  <a:gd name="T2" fmla="*/ 768 w 1584"/>
                  <a:gd name="T3" fmla="*/ 0 h 3408"/>
                  <a:gd name="T4" fmla="*/ 864 w 1584"/>
                  <a:gd name="T5" fmla="*/ 96 h 3408"/>
                  <a:gd name="T6" fmla="*/ 864 w 1584"/>
                  <a:gd name="T7" fmla="*/ 432 h 3408"/>
                  <a:gd name="T8" fmla="*/ 48 w 1584"/>
                  <a:gd name="T9" fmla="*/ 2592 h 3408"/>
                  <a:gd name="T10" fmla="*/ 0 w 1584"/>
                  <a:gd name="T11" fmla="*/ 2832 h 3408"/>
                  <a:gd name="T12" fmla="*/ 0 w 1584"/>
                  <a:gd name="T13" fmla="*/ 3024 h 3408"/>
                  <a:gd name="T14" fmla="*/ 48 w 1584"/>
                  <a:gd name="T15" fmla="*/ 3168 h 3408"/>
                  <a:gd name="T16" fmla="*/ 144 w 1584"/>
                  <a:gd name="T17" fmla="*/ 3312 h 3408"/>
                  <a:gd name="T18" fmla="*/ 240 w 1584"/>
                  <a:gd name="T19" fmla="*/ 3408 h 3408"/>
                  <a:gd name="T20" fmla="*/ 1584 w 1584"/>
                  <a:gd name="T21" fmla="*/ 3408 h 34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4"/>
                  <a:gd name="T34" fmla="*/ 0 h 3408"/>
                  <a:gd name="T35" fmla="*/ 1584 w 1584"/>
                  <a:gd name="T36" fmla="*/ 3408 h 34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4" h="3408">
                    <a:moveTo>
                      <a:pt x="1488" y="0"/>
                    </a:moveTo>
                    <a:lnTo>
                      <a:pt x="768" y="0"/>
                    </a:lnTo>
                    <a:lnTo>
                      <a:pt x="864" y="96"/>
                    </a:lnTo>
                    <a:lnTo>
                      <a:pt x="864" y="432"/>
                    </a:lnTo>
                    <a:lnTo>
                      <a:pt x="48" y="2592"/>
                    </a:lnTo>
                    <a:lnTo>
                      <a:pt x="0" y="2832"/>
                    </a:lnTo>
                    <a:lnTo>
                      <a:pt x="0" y="3024"/>
                    </a:lnTo>
                    <a:lnTo>
                      <a:pt x="48" y="3168"/>
                    </a:lnTo>
                    <a:lnTo>
                      <a:pt x="144" y="3312"/>
                    </a:lnTo>
                    <a:lnTo>
                      <a:pt x="240" y="3408"/>
                    </a:lnTo>
                    <a:lnTo>
                      <a:pt x="1584" y="340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7" name="Oval 78"/>
              <p:cNvSpPr>
                <a:spLocks noChangeArrowheads="1"/>
              </p:cNvSpPr>
              <p:nvPr/>
            </p:nvSpPr>
            <p:spPr bwMode="auto">
              <a:xfrm>
                <a:off x="1257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8" name="Oval 79"/>
              <p:cNvSpPr>
                <a:spLocks noChangeArrowheads="1"/>
              </p:cNvSpPr>
              <p:nvPr/>
            </p:nvSpPr>
            <p:spPr bwMode="auto">
              <a:xfrm>
                <a:off x="1278" y="3525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9" name="Oval 80"/>
              <p:cNvSpPr>
                <a:spLocks noChangeArrowheads="1"/>
              </p:cNvSpPr>
              <p:nvPr/>
            </p:nvSpPr>
            <p:spPr bwMode="auto">
              <a:xfrm>
                <a:off x="1362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0" name="Oval 81"/>
              <p:cNvSpPr>
                <a:spLocks noChangeArrowheads="1"/>
              </p:cNvSpPr>
              <p:nvPr/>
            </p:nvSpPr>
            <p:spPr bwMode="auto">
              <a:xfrm>
                <a:off x="1308" y="3591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1" name="Oval 82"/>
              <p:cNvSpPr>
                <a:spLocks noChangeArrowheads="1"/>
              </p:cNvSpPr>
              <p:nvPr/>
            </p:nvSpPr>
            <p:spPr bwMode="auto">
              <a:xfrm>
                <a:off x="1248" y="339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2" name="Oval 83"/>
              <p:cNvSpPr>
                <a:spLocks noChangeArrowheads="1"/>
              </p:cNvSpPr>
              <p:nvPr/>
            </p:nvSpPr>
            <p:spPr bwMode="auto">
              <a:xfrm>
                <a:off x="1374" y="3417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3" name="Oval 84"/>
              <p:cNvSpPr>
                <a:spLocks noChangeArrowheads="1"/>
              </p:cNvSpPr>
              <p:nvPr/>
            </p:nvSpPr>
            <p:spPr bwMode="auto">
              <a:xfrm>
                <a:off x="1344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4" name="Oval 85"/>
              <p:cNvSpPr>
                <a:spLocks noChangeArrowheads="1"/>
              </p:cNvSpPr>
              <p:nvPr/>
            </p:nvSpPr>
            <p:spPr bwMode="auto">
              <a:xfrm>
                <a:off x="1383" y="3705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5" name="Oval 86"/>
              <p:cNvSpPr>
                <a:spLocks noChangeArrowheads="1"/>
              </p:cNvSpPr>
              <p:nvPr/>
            </p:nvSpPr>
            <p:spPr bwMode="auto">
              <a:xfrm>
                <a:off x="1440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6" name="Oval 8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7" name="Oval 88"/>
              <p:cNvSpPr>
                <a:spLocks noChangeArrowheads="1"/>
              </p:cNvSpPr>
              <p:nvPr/>
            </p:nvSpPr>
            <p:spPr bwMode="auto">
              <a:xfrm rot="2125547">
                <a:off x="1344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8" name="Oval 89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9" name="Oval 90"/>
              <p:cNvSpPr>
                <a:spLocks noChangeArrowheads="1"/>
              </p:cNvSpPr>
              <p:nvPr/>
            </p:nvSpPr>
            <p:spPr bwMode="auto">
              <a:xfrm>
                <a:off x="1536" y="3429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0" name="Oval 91"/>
              <p:cNvSpPr>
                <a:spLocks noChangeArrowheads="1"/>
              </p:cNvSpPr>
              <p:nvPr/>
            </p:nvSpPr>
            <p:spPr bwMode="auto">
              <a:xfrm>
                <a:off x="1449" y="378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1" name="Oval 92"/>
              <p:cNvSpPr>
                <a:spLocks noChangeArrowheads="1"/>
              </p:cNvSpPr>
              <p:nvPr/>
            </p:nvSpPr>
            <p:spPr bwMode="auto">
              <a:xfrm>
                <a:off x="1422" y="375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2" name="Oval 93"/>
              <p:cNvSpPr>
                <a:spLocks noChangeArrowheads="1"/>
              </p:cNvSpPr>
              <p:nvPr/>
            </p:nvSpPr>
            <p:spPr bwMode="auto">
              <a:xfrm rot="3089446">
                <a:off x="1488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3" name="Oval 94"/>
              <p:cNvSpPr>
                <a:spLocks noChangeArrowheads="1"/>
              </p:cNvSpPr>
              <p:nvPr/>
            </p:nvSpPr>
            <p:spPr bwMode="auto">
              <a:xfrm>
                <a:off x="1584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4" name="Oval 95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5" name="Oval 96"/>
              <p:cNvSpPr>
                <a:spLocks noChangeArrowheads="1"/>
              </p:cNvSpPr>
              <p:nvPr/>
            </p:nvSpPr>
            <p:spPr bwMode="auto">
              <a:xfrm rot="-745557">
                <a:off x="1584" y="3621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6" name="Oval 97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7" name="Oval 98"/>
              <p:cNvSpPr>
                <a:spLocks noChangeArrowheads="1"/>
              </p:cNvSpPr>
              <p:nvPr/>
            </p:nvSpPr>
            <p:spPr bwMode="auto">
              <a:xfrm>
                <a:off x="1584" y="3783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8" name="Oval 99"/>
              <p:cNvSpPr>
                <a:spLocks noChangeArrowheads="1"/>
              </p:cNvSpPr>
              <p:nvPr/>
            </p:nvSpPr>
            <p:spPr bwMode="auto">
              <a:xfrm>
                <a:off x="1728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9" name="Oval 100"/>
              <p:cNvSpPr>
                <a:spLocks noChangeArrowheads="1"/>
              </p:cNvSpPr>
              <p:nvPr/>
            </p:nvSpPr>
            <p:spPr bwMode="auto">
              <a:xfrm rot="-2963923">
                <a:off x="1632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0" name="Oval 101"/>
              <p:cNvSpPr>
                <a:spLocks noChangeArrowheads="1"/>
              </p:cNvSpPr>
              <p:nvPr/>
            </p:nvSpPr>
            <p:spPr bwMode="auto">
              <a:xfrm>
                <a:off x="1824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1" name="Oval 102"/>
              <p:cNvSpPr>
                <a:spLocks noChangeArrowheads="1"/>
              </p:cNvSpPr>
              <p:nvPr/>
            </p:nvSpPr>
            <p:spPr bwMode="auto">
              <a:xfrm rot="-970467">
                <a:off x="1920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2" name="Oval 103"/>
              <p:cNvSpPr>
                <a:spLocks noChangeArrowheads="1"/>
              </p:cNvSpPr>
              <p:nvPr/>
            </p:nvSpPr>
            <p:spPr bwMode="auto">
              <a:xfrm rot="1677578">
                <a:off x="1920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3" name="Oval 104"/>
              <p:cNvSpPr>
                <a:spLocks noChangeArrowheads="1"/>
              </p:cNvSpPr>
              <p:nvPr/>
            </p:nvSpPr>
            <p:spPr bwMode="auto">
              <a:xfrm rot="-1265349">
                <a:off x="1794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4" name="Oval 105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5" name="Oval 106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6" name="Oval 107"/>
              <p:cNvSpPr>
                <a:spLocks noChangeArrowheads="1"/>
              </p:cNvSpPr>
              <p:nvPr/>
            </p:nvSpPr>
            <p:spPr bwMode="auto">
              <a:xfrm>
                <a:off x="1824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7" name="Oval 108"/>
              <p:cNvSpPr>
                <a:spLocks noChangeArrowheads="1"/>
              </p:cNvSpPr>
              <p:nvPr/>
            </p:nvSpPr>
            <p:spPr bwMode="auto">
              <a:xfrm>
                <a:off x="1728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8" name="Oval 109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9" name="Oval 110"/>
              <p:cNvSpPr>
                <a:spLocks noChangeArrowheads="1"/>
              </p:cNvSpPr>
              <p:nvPr/>
            </p:nvSpPr>
            <p:spPr bwMode="auto">
              <a:xfrm>
                <a:off x="1920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0" name="Oval 111"/>
              <p:cNvSpPr>
                <a:spLocks noChangeArrowheads="1"/>
              </p:cNvSpPr>
              <p:nvPr/>
            </p:nvSpPr>
            <p:spPr bwMode="auto">
              <a:xfrm>
                <a:off x="1968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1" name="Oval 112"/>
              <p:cNvSpPr>
                <a:spLocks noChangeArrowheads="1"/>
              </p:cNvSpPr>
              <p:nvPr/>
            </p:nvSpPr>
            <p:spPr bwMode="auto">
              <a:xfrm>
                <a:off x="2016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2" name="Oval 113"/>
              <p:cNvSpPr>
                <a:spLocks noChangeArrowheads="1"/>
              </p:cNvSpPr>
              <p:nvPr/>
            </p:nvSpPr>
            <p:spPr bwMode="auto">
              <a:xfrm rot="-1083331">
                <a:off x="1872" y="374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3" name="Oval 114"/>
              <p:cNvSpPr>
                <a:spLocks noChangeArrowheads="1"/>
              </p:cNvSpPr>
              <p:nvPr/>
            </p:nvSpPr>
            <p:spPr bwMode="auto">
              <a:xfrm>
                <a:off x="2064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4" name="Oval 115"/>
              <p:cNvSpPr>
                <a:spLocks noChangeArrowheads="1"/>
              </p:cNvSpPr>
              <p:nvPr/>
            </p:nvSpPr>
            <p:spPr bwMode="auto">
              <a:xfrm>
                <a:off x="2064" y="342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5" name="Oval 116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6" name="Oval 117"/>
              <p:cNvSpPr>
                <a:spLocks noChangeArrowheads="1"/>
              </p:cNvSpPr>
              <p:nvPr/>
            </p:nvSpPr>
            <p:spPr bwMode="auto">
              <a:xfrm>
                <a:off x="2016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7" name="Oval 118"/>
              <p:cNvSpPr>
                <a:spLocks noChangeArrowheads="1"/>
              </p:cNvSpPr>
              <p:nvPr/>
            </p:nvSpPr>
            <p:spPr bwMode="auto">
              <a:xfrm>
                <a:off x="2160" y="355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8" name="Oval 119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9" name="Oval 120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0" name="Oval 121"/>
              <p:cNvSpPr>
                <a:spLocks noChangeArrowheads="1"/>
              </p:cNvSpPr>
              <p:nvPr/>
            </p:nvSpPr>
            <p:spPr bwMode="auto">
              <a:xfrm>
                <a:off x="2208" y="345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1" name="Oval 122"/>
              <p:cNvSpPr>
                <a:spLocks noChangeArrowheads="1"/>
              </p:cNvSpPr>
              <p:nvPr/>
            </p:nvSpPr>
            <p:spPr bwMode="auto">
              <a:xfrm>
                <a:off x="2256" y="3600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2" name="Oval 123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3" name="Oval 124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4" name="Oval 125"/>
              <p:cNvSpPr>
                <a:spLocks noChangeArrowheads="1"/>
              </p:cNvSpPr>
              <p:nvPr/>
            </p:nvSpPr>
            <p:spPr bwMode="auto">
              <a:xfrm>
                <a:off x="2304" y="3792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5" name="Oval 126"/>
              <p:cNvSpPr>
                <a:spLocks noChangeArrowheads="1"/>
              </p:cNvSpPr>
              <p:nvPr/>
            </p:nvSpPr>
            <p:spPr bwMode="auto">
              <a:xfrm rot="-1657559">
                <a:off x="2208" y="3744"/>
                <a:ext cx="192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626" name="Rectangle 129" descr="Woven mat"/>
          <p:cNvSpPr>
            <a:spLocks noChangeArrowheads="1"/>
          </p:cNvSpPr>
          <p:nvPr/>
        </p:nvSpPr>
        <p:spPr bwMode="auto">
          <a:xfrm>
            <a:off x="1965493" y="1428022"/>
            <a:ext cx="457200" cy="228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27" name="Group 234"/>
          <p:cNvGrpSpPr>
            <a:grpSpLocks/>
          </p:cNvGrpSpPr>
          <p:nvPr/>
        </p:nvGrpSpPr>
        <p:grpSpPr bwMode="auto">
          <a:xfrm>
            <a:off x="2681725" y="1181166"/>
            <a:ext cx="1981200" cy="381000"/>
            <a:chOff x="3120" y="1152"/>
            <a:chExt cx="1248" cy="240"/>
          </a:xfrm>
        </p:grpSpPr>
        <p:sp>
          <p:nvSpPr>
            <p:cNvPr id="628" name="Rectangle 220"/>
            <p:cNvSpPr>
              <a:spLocks noChangeArrowheads="1"/>
            </p:cNvSpPr>
            <p:nvPr/>
          </p:nvSpPr>
          <p:spPr bwMode="auto">
            <a:xfrm>
              <a:off x="3120" y="1152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9" name="Line 221"/>
            <p:cNvSpPr>
              <a:spLocks noChangeShapeType="1"/>
            </p:cNvSpPr>
            <p:nvPr/>
          </p:nvSpPr>
          <p:spPr bwMode="auto">
            <a:xfrm>
              <a:off x="3216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" name="Line 222"/>
            <p:cNvSpPr>
              <a:spLocks noChangeShapeType="1"/>
            </p:cNvSpPr>
            <p:nvPr/>
          </p:nvSpPr>
          <p:spPr bwMode="auto">
            <a:xfrm>
              <a:off x="3312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1" name="Line 223"/>
            <p:cNvSpPr>
              <a:spLocks noChangeShapeType="1"/>
            </p:cNvSpPr>
            <p:nvPr/>
          </p:nvSpPr>
          <p:spPr bwMode="auto">
            <a:xfrm>
              <a:off x="3408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" name="Line 224"/>
            <p:cNvSpPr>
              <a:spLocks noChangeShapeType="1"/>
            </p:cNvSpPr>
            <p:nvPr/>
          </p:nvSpPr>
          <p:spPr bwMode="auto">
            <a:xfrm>
              <a:off x="3504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" name="Line 225"/>
            <p:cNvSpPr>
              <a:spLocks noChangeShapeType="1"/>
            </p:cNvSpPr>
            <p:nvPr/>
          </p:nvSpPr>
          <p:spPr bwMode="auto">
            <a:xfrm>
              <a:off x="3600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4" name="Line 226"/>
            <p:cNvSpPr>
              <a:spLocks noChangeShapeType="1"/>
            </p:cNvSpPr>
            <p:nvPr/>
          </p:nvSpPr>
          <p:spPr bwMode="auto">
            <a:xfrm>
              <a:off x="3696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" name="Line 227"/>
            <p:cNvSpPr>
              <a:spLocks noChangeShapeType="1"/>
            </p:cNvSpPr>
            <p:nvPr/>
          </p:nvSpPr>
          <p:spPr bwMode="auto">
            <a:xfrm>
              <a:off x="3792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" name="Line 228"/>
            <p:cNvSpPr>
              <a:spLocks noChangeShapeType="1"/>
            </p:cNvSpPr>
            <p:nvPr/>
          </p:nvSpPr>
          <p:spPr bwMode="auto">
            <a:xfrm>
              <a:off x="3888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7" name="Line 229"/>
            <p:cNvSpPr>
              <a:spLocks noChangeShapeType="1"/>
            </p:cNvSpPr>
            <p:nvPr/>
          </p:nvSpPr>
          <p:spPr bwMode="auto">
            <a:xfrm>
              <a:off x="3984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8" name="Line 230"/>
            <p:cNvSpPr>
              <a:spLocks noChangeShapeType="1"/>
            </p:cNvSpPr>
            <p:nvPr/>
          </p:nvSpPr>
          <p:spPr bwMode="auto">
            <a:xfrm>
              <a:off x="4080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9" name="Line 231"/>
            <p:cNvSpPr>
              <a:spLocks noChangeShapeType="1"/>
            </p:cNvSpPr>
            <p:nvPr/>
          </p:nvSpPr>
          <p:spPr bwMode="auto">
            <a:xfrm>
              <a:off x="4176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0" name="Line 232"/>
            <p:cNvSpPr>
              <a:spLocks noChangeShapeType="1"/>
            </p:cNvSpPr>
            <p:nvPr/>
          </p:nvSpPr>
          <p:spPr bwMode="auto">
            <a:xfrm>
              <a:off x="4272" y="1152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41" name="Text Box 235"/>
          <p:cNvSpPr txBox="1">
            <a:spLocks noChangeArrowheads="1"/>
          </p:cNvSpPr>
          <p:nvPr/>
        </p:nvSpPr>
        <p:spPr bwMode="auto">
          <a:xfrm>
            <a:off x="2556750" y="940691"/>
            <a:ext cx="212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0    1    2    3    4     5    6</a:t>
            </a:r>
          </a:p>
        </p:txBody>
      </p:sp>
      <p:sp>
        <p:nvSpPr>
          <p:cNvPr id="642" name="Freeform 219"/>
          <p:cNvSpPr>
            <a:spLocks/>
          </p:cNvSpPr>
          <p:nvPr/>
        </p:nvSpPr>
        <p:spPr bwMode="auto">
          <a:xfrm>
            <a:off x="2215247" y="1252916"/>
            <a:ext cx="2362200" cy="838200"/>
          </a:xfrm>
          <a:custGeom>
            <a:avLst/>
            <a:gdLst>
              <a:gd name="T0" fmla="*/ 2147483647 w 2976"/>
              <a:gd name="T1" fmla="*/ 2147483647 h 1104"/>
              <a:gd name="T2" fmla="*/ 0 w 2976"/>
              <a:gd name="T3" fmla="*/ 2147483647 h 1104"/>
              <a:gd name="T4" fmla="*/ 0 w 2976"/>
              <a:gd name="T5" fmla="*/ 2147483647 h 1104"/>
              <a:gd name="T6" fmla="*/ 2147483647 w 2976"/>
              <a:gd name="T7" fmla="*/ 2147483647 h 1104"/>
              <a:gd name="T8" fmla="*/ 2147483647 w 2976"/>
              <a:gd name="T9" fmla="*/ 2147483647 h 1104"/>
              <a:gd name="T10" fmla="*/ 2147483647 w 2976"/>
              <a:gd name="T11" fmla="*/ 0 h 1104"/>
              <a:gd name="T12" fmla="*/ 2147483647 w 2976"/>
              <a:gd name="T13" fmla="*/ 0 h 1104"/>
              <a:gd name="T14" fmla="*/ 2147483647 w 2976"/>
              <a:gd name="T15" fmla="*/ 2147483647 h 1104"/>
              <a:gd name="T16" fmla="*/ 2147483647 w 2976"/>
              <a:gd name="T17" fmla="*/ 2147483647 h 1104"/>
              <a:gd name="T18" fmla="*/ 2147483647 w 2976"/>
              <a:gd name="T19" fmla="*/ 2147483647 h 1104"/>
              <a:gd name="T20" fmla="*/ 2147483647 w 2976"/>
              <a:gd name="T21" fmla="*/ 2147483647 h 1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76"/>
              <a:gd name="T34" fmla="*/ 0 h 1104"/>
              <a:gd name="T35" fmla="*/ 2976 w 2976"/>
              <a:gd name="T36" fmla="*/ 1104 h 11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76" h="1104">
                <a:moveTo>
                  <a:pt x="192" y="1104"/>
                </a:moveTo>
                <a:lnTo>
                  <a:pt x="0" y="1104"/>
                </a:lnTo>
                <a:lnTo>
                  <a:pt x="0" y="336"/>
                </a:lnTo>
                <a:lnTo>
                  <a:pt x="48" y="192"/>
                </a:lnTo>
                <a:lnTo>
                  <a:pt x="144" y="48"/>
                </a:lnTo>
                <a:lnTo>
                  <a:pt x="288" y="0"/>
                </a:lnTo>
                <a:lnTo>
                  <a:pt x="2976" y="0"/>
                </a:lnTo>
                <a:lnTo>
                  <a:pt x="2976" y="192"/>
                </a:lnTo>
                <a:lnTo>
                  <a:pt x="288" y="192"/>
                </a:lnTo>
                <a:lnTo>
                  <a:pt x="192" y="336"/>
                </a:lnTo>
                <a:lnTo>
                  <a:pt x="192" y="110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3" name="AutoShape 236"/>
          <p:cNvSpPr>
            <a:spLocks noChangeArrowheads="1"/>
          </p:cNvSpPr>
          <p:nvPr/>
        </p:nvSpPr>
        <p:spPr bwMode="auto">
          <a:xfrm>
            <a:off x="4348847" y="1264791"/>
            <a:ext cx="228600" cy="147820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4" name="Freeform 130"/>
          <p:cNvSpPr>
            <a:spLocks/>
          </p:cNvSpPr>
          <p:nvPr/>
        </p:nvSpPr>
        <p:spPr bwMode="auto">
          <a:xfrm>
            <a:off x="503336" y="1240542"/>
            <a:ext cx="1664792" cy="841375"/>
          </a:xfrm>
          <a:custGeom>
            <a:avLst/>
            <a:gdLst>
              <a:gd name="T0" fmla="*/ 2147483647 w 2400"/>
              <a:gd name="T1" fmla="*/ 2147483647 h 1104"/>
              <a:gd name="T2" fmla="*/ 0 w 2400"/>
              <a:gd name="T3" fmla="*/ 2147483647 h 1104"/>
              <a:gd name="T4" fmla="*/ 0 w 2400"/>
              <a:gd name="T5" fmla="*/ 2147483647 h 1104"/>
              <a:gd name="T6" fmla="*/ 2147483647 w 2400"/>
              <a:gd name="T7" fmla="*/ 2147483647 h 1104"/>
              <a:gd name="T8" fmla="*/ 2147483647 w 2400"/>
              <a:gd name="T9" fmla="*/ 2147483647 h 1104"/>
              <a:gd name="T10" fmla="*/ 2147483647 w 2400"/>
              <a:gd name="T11" fmla="*/ 0 h 1104"/>
              <a:gd name="T12" fmla="*/ 2147483647 w 2400"/>
              <a:gd name="T13" fmla="*/ 0 h 1104"/>
              <a:gd name="T14" fmla="*/ 2147483647 w 2400"/>
              <a:gd name="T15" fmla="*/ 2147483647 h 1104"/>
              <a:gd name="T16" fmla="*/ 2147483647 w 2400"/>
              <a:gd name="T17" fmla="*/ 2147483647 h 1104"/>
              <a:gd name="T18" fmla="*/ 2147483647 w 2400"/>
              <a:gd name="T19" fmla="*/ 2147483647 h 1104"/>
              <a:gd name="T20" fmla="*/ 2147483647 w 2400"/>
              <a:gd name="T21" fmla="*/ 2147483647 h 1104"/>
              <a:gd name="T22" fmla="*/ 2147483647 w 2400"/>
              <a:gd name="T23" fmla="*/ 2147483647 h 1104"/>
              <a:gd name="T24" fmla="*/ 2147483647 w 2400"/>
              <a:gd name="T25" fmla="*/ 2147483647 h 1104"/>
              <a:gd name="T26" fmla="*/ 2147483647 w 2400"/>
              <a:gd name="T27" fmla="*/ 2147483647 h 1104"/>
              <a:gd name="T28" fmla="*/ 2147483647 w 2400"/>
              <a:gd name="T29" fmla="*/ 2147483647 h 1104"/>
              <a:gd name="T30" fmla="*/ 2147483647 w 2400"/>
              <a:gd name="T31" fmla="*/ 2147483647 h 1104"/>
              <a:gd name="T32" fmla="*/ 2147483647 w 2400"/>
              <a:gd name="T33" fmla="*/ 2147483647 h 1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00"/>
              <a:gd name="T52" fmla="*/ 0 h 1104"/>
              <a:gd name="T53" fmla="*/ 2400 w 2400"/>
              <a:gd name="T54" fmla="*/ 1104 h 1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00" h="1104">
                <a:moveTo>
                  <a:pt x="192" y="1104"/>
                </a:moveTo>
                <a:lnTo>
                  <a:pt x="0" y="1104"/>
                </a:lnTo>
                <a:lnTo>
                  <a:pt x="0" y="336"/>
                </a:lnTo>
                <a:lnTo>
                  <a:pt x="48" y="192"/>
                </a:lnTo>
                <a:lnTo>
                  <a:pt x="144" y="48"/>
                </a:lnTo>
                <a:lnTo>
                  <a:pt x="288" y="0"/>
                </a:lnTo>
                <a:lnTo>
                  <a:pt x="2112" y="0"/>
                </a:lnTo>
                <a:lnTo>
                  <a:pt x="2256" y="96"/>
                </a:lnTo>
                <a:lnTo>
                  <a:pt x="2352" y="192"/>
                </a:lnTo>
                <a:lnTo>
                  <a:pt x="2400" y="336"/>
                </a:lnTo>
                <a:lnTo>
                  <a:pt x="2400" y="1104"/>
                </a:lnTo>
                <a:lnTo>
                  <a:pt x="2208" y="1104"/>
                </a:lnTo>
                <a:lnTo>
                  <a:pt x="2208" y="336"/>
                </a:lnTo>
                <a:lnTo>
                  <a:pt x="2064" y="192"/>
                </a:lnTo>
                <a:lnTo>
                  <a:pt x="288" y="192"/>
                </a:lnTo>
                <a:lnTo>
                  <a:pt x="192" y="336"/>
                </a:lnTo>
                <a:lnTo>
                  <a:pt x="192" y="110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5" name="AutoShape 217"/>
          <p:cNvSpPr>
            <a:spLocks noChangeArrowheads="1"/>
          </p:cNvSpPr>
          <p:nvPr/>
        </p:nvSpPr>
        <p:spPr bwMode="auto">
          <a:xfrm>
            <a:off x="373285" y="3633516"/>
            <a:ext cx="114300" cy="1524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6" name="AutoShape 217"/>
          <p:cNvSpPr>
            <a:spLocks noChangeArrowheads="1"/>
          </p:cNvSpPr>
          <p:nvPr/>
        </p:nvSpPr>
        <p:spPr bwMode="auto">
          <a:xfrm>
            <a:off x="522399" y="3688812"/>
            <a:ext cx="114300" cy="109144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7" name="AutoShape 217"/>
          <p:cNvSpPr>
            <a:spLocks noChangeArrowheads="1"/>
          </p:cNvSpPr>
          <p:nvPr/>
        </p:nvSpPr>
        <p:spPr bwMode="auto">
          <a:xfrm>
            <a:off x="464455" y="3586296"/>
            <a:ext cx="114300" cy="1524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8" name="AutoShape 217"/>
          <p:cNvSpPr>
            <a:spLocks noChangeArrowheads="1"/>
          </p:cNvSpPr>
          <p:nvPr/>
        </p:nvSpPr>
        <p:spPr bwMode="auto">
          <a:xfrm>
            <a:off x="464455" y="3729415"/>
            <a:ext cx="114300" cy="1524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9" name="AutoShape 217"/>
          <p:cNvSpPr>
            <a:spLocks noChangeArrowheads="1"/>
          </p:cNvSpPr>
          <p:nvPr/>
        </p:nvSpPr>
        <p:spPr bwMode="auto">
          <a:xfrm>
            <a:off x="636699" y="3693998"/>
            <a:ext cx="114300" cy="1524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0" name="AutoShape 217"/>
          <p:cNvSpPr>
            <a:spLocks noChangeArrowheads="1"/>
          </p:cNvSpPr>
          <p:nvPr/>
        </p:nvSpPr>
        <p:spPr bwMode="auto">
          <a:xfrm>
            <a:off x="573326" y="3576982"/>
            <a:ext cx="114300" cy="152400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1" name="AutoShape 217"/>
          <p:cNvSpPr>
            <a:spLocks noChangeArrowheads="1"/>
          </p:cNvSpPr>
          <p:nvPr/>
        </p:nvSpPr>
        <p:spPr bwMode="auto">
          <a:xfrm flipH="1">
            <a:off x="686194" y="3643216"/>
            <a:ext cx="152400" cy="91192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2" name="AutoShape 217"/>
          <p:cNvSpPr>
            <a:spLocks noChangeArrowheads="1"/>
          </p:cNvSpPr>
          <p:nvPr/>
        </p:nvSpPr>
        <p:spPr bwMode="auto">
          <a:xfrm flipH="1">
            <a:off x="624720" y="3739366"/>
            <a:ext cx="137674" cy="105409"/>
          </a:xfrm>
          <a:prstGeom prst="pentagon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3" name="Text Box 195"/>
          <p:cNvSpPr txBox="1">
            <a:spLocks noChangeArrowheads="1"/>
          </p:cNvSpPr>
          <p:nvPr/>
        </p:nvSpPr>
        <p:spPr bwMode="auto">
          <a:xfrm>
            <a:off x="146024" y="4114866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xút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4" name="Line 196"/>
          <p:cNvSpPr>
            <a:spLocks noChangeShapeType="1"/>
          </p:cNvSpPr>
          <p:nvPr/>
        </p:nvSpPr>
        <p:spPr bwMode="auto">
          <a:xfrm flipV="1">
            <a:off x="483505" y="3914381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" name="Text Box 245"/>
          <p:cNvSpPr txBox="1">
            <a:spLocks noChangeArrowheads="1"/>
          </p:cNvSpPr>
          <p:nvPr/>
        </p:nvSpPr>
        <p:spPr bwMode="auto">
          <a:xfrm>
            <a:off x="1325536" y="4119897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" name="Line 246"/>
          <p:cNvSpPr>
            <a:spLocks noChangeShapeType="1"/>
          </p:cNvSpPr>
          <p:nvPr/>
        </p:nvSpPr>
        <p:spPr bwMode="auto">
          <a:xfrm flipV="1">
            <a:off x="2021391" y="3898999"/>
            <a:ext cx="762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Rectangle 46" descr="Woven mat"/>
          <p:cNvSpPr>
            <a:spLocks noChangeArrowheads="1"/>
          </p:cNvSpPr>
          <p:nvPr/>
        </p:nvSpPr>
        <p:spPr bwMode="auto">
          <a:xfrm>
            <a:off x="10032605" y="1559987"/>
            <a:ext cx="471426" cy="19117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3" name="Group 156"/>
          <p:cNvGrpSpPr>
            <a:grpSpLocks/>
          </p:cNvGrpSpPr>
          <p:nvPr/>
        </p:nvGrpSpPr>
        <p:grpSpPr bwMode="auto">
          <a:xfrm rot="16200000" flipV="1">
            <a:off x="9139606" y="2107036"/>
            <a:ext cx="2133600" cy="228601"/>
            <a:chOff x="336" y="2112"/>
            <a:chExt cx="5136" cy="384"/>
          </a:xfrm>
          <a:solidFill>
            <a:schemeClr val="bg1"/>
          </a:solidFill>
        </p:grpSpPr>
        <p:sp>
          <p:nvSpPr>
            <p:cNvPr id="494" name="AutoShape 157"/>
            <p:cNvSpPr>
              <a:spLocks/>
            </p:cNvSpPr>
            <p:nvPr/>
          </p:nvSpPr>
          <p:spPr bwMode="auto">
            <a:xfrm>
              <a:off x="336" y="2112"/>
              <a:ext cx="256" cy="384"/>
            </a:xfrm>
            <a:prstGeom prst="leftBracket">
              <a:avLst>
                <a:gd name="adj" fmla="val 75000"/>
              </a:avLst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5" name="Freeform 158"/>
            <p:cNvSpPr>
              <a:spLocks/>
            </p:cNvSpPr>
            <p:nvPr/>
          </p:nvSpPr>
          <p:spPr bwMode="auto">
            <a:xfrm>
              <a:off x="576" y="2112"/>
              <a:ext cx="4896" cy="384"/>
            </a:xfrm>
            <a:custGeom>
              <a:avLst/>
              <a:gdLst>
                <a:gd name="T0" fmla="*/ 0 w 4896"/>
                <a:gd name="T1" fmla="*/ 0 h 384"/>
                <a:gd name="T2" fmla="*/ 3792 w 4896"/>
                <a:gd name="T3" fmla="*/ 0 h 384"/>
                <a:gd name="T4" fmla="*/ 3888 w 4896"/>
                <a:gd name="T5" fmla="*/ 48 h 384"/>
                <a:gd name="T6" fmla="*/ 4176 w 4896"/>
                <a:gd name="T7" fmla="*/ 96 h 384"/>
                <a:gd name="T8" fmla="*/ 4848 w 4896"/>
                <a:gd name="T9" fmla="*/ 96 h 384"/>
                <a:gd name="T10" fmla="*/ 4896 w 4896"/>
                <a:gd name="T11" fmla="*/ 144 h 384"/>
                <a:gd name="T12" fmla="*/ 4896 w 4896"/>
                <a:gd name="T13" fmla="*/ 240 h 384"/>
                <a:gd name="T14" fmla="*/ 4848 w 4896"/>
                <a:gd name="T15" fmla="*/ 288 h 384"/>
                <a:gd name="T16" fmla="*/ 4176 w 4896"/>
                <a:gd name="T17" fmla="*/ 288 h 384"/>
                <a:gd name="T18" fmla="*/ 3888 w 4896"/>
                <a:gd name="T19" fmla="*/ 336 h 384"/>
                <a:gd name="T20" fmla="*/ 3792 w 4896"/>
                <a:gd name="T21" fmla="*/ 384 h 384"/>
                <a:gd name="T22" fmla="*/ 0 w 4896"/>
                <a:gd name="T23" fmla="*/ 384 h 3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96"/>
                <a:gd name="T37" fmla="*/ 0 h 384"/>
                <a:gd name="T38" fmla="*/ 4896 w 4896"/>
                <a:gd name="T39" fmla="*/ 384 h 3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96" h="384">
                  <a:moveTo>
                    <a:pt x="0" y="0"/>
                  </a:moveTo>
                  <a:lnTo>
                    <a:pt x="3792" y="0"/>
                  </a:lnTo>
                  <a:lnTo>
                    <a:pt x="3888" y="48"/>
                  </a:lnTo>
                  <a:lnTo>
                    <a:pt x="4176" y="96"/>
                  </a:lnTo>
                  <a:lnTo>
                    <a:pt x="4848" y="96"/>
                  </a:lnTo>
                  <a:lnTo>
                    <a:pt x="4896" y="144"/>
                  </a:lnTo>
                  <a:lnTo>
                    <a:pt x="4896" y="240"/>
                  </a:lnTo>
                  <a:lnTo>
                    <a:pt x="4848" y="288"/>
                  </a:lnTo>
                  <a:lnTo>
                    <a:pt x="4176" y="288"/>
                  </a:lnTo>
                  <a:lnTo>
                    <a:pt x="3888" y="336"/>
                  </a:lnTo>
                  <a:lnTo>
                    <a:pt x="3792" y="384"/>
                  </a:lnTo>
                  <a:lnTo>
                    <a:pt x="0" y="384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6" name="AutoShape 159"/>
            <p:cNvSpPr>
              <a:spLocks noChangeArrowheads="1"/>
            </p:cNvSpPr>
            <p:nvPr/>
          </p:nvSpPr>
          <p:spPr bwMode="auto">
            <a:xfrm>
              <a:off x="352" y="2208"/>
              <a:ext cx="4128" cy="192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06" name="AutoShape 175"/>
          <p:cNvSpPr>
            <a:spLocks noChangeArrowheads="1"/>
          </p:cNvSpPr>
          <p:nvPr/>
        </p:nvSpPr>
        <p:spPr bwMode="auto">
          <a:xfrm rot="16200000" flipV="1">
            <a:off x="9650092" y="2588415"/>
            <a:ext cx="1112628" cy="74613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23866" y="40316"/>
            <a:ext cx="89890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QUÁT VỀ HÔ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 Ở THỰC VẬT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590029" y="5089711"/>
            <a:ext cx="10557002" cy="1219168"/>
          </a:xfrm>
          <a:prstGeom prst="wedgeRoundRectCallout">
            <a:avLst>
              <a:gd name="adj1" fmla="val 1114"/>
              <a:gd name="adj2" fmla="val -837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/>
              <a:t>Hô </a:t>
            </a:r>
            <a:r>
              <a:rPr lang="fr-FR" sz="4800" b="1" dirty="0" err="1"/>
              <a:t>hấp</a:t>
            </a:r>
            <a:r>
              <a:rPr lang="fr-FR" sz="4800" b="1" dirty="0"/>
              <a:t> ở </a:t>
            </a:r>
            <a:r>
              <a:rPr lang="fr-FR" sz="4800" b="1" dirty="0" err="1"/>
              <a:t>thực</a:t>
            </a:r>
            <a:r>
              <a:rPr lang="fr-FR" sz="4800" b="1" dirty="0"/>
              <a:t> </a:t>
            </a:r>
            <a:r>
              <a:rPr lang="fr-FR" sz="4800" b="1" dirty="0" err="1"/>
              <a:t>vật</a:t>
            </a:r>
            <a:r>
              <a:rPr lang="fr-FR" sz="4800" b="1" dirty="0"/>
              <a:t> là </a:t>
            </a:r>
            <a:r>
              <a:rPr lang="fr-FR" sz="4800" b="1" dirty="0" err="1"/>
              <a:t>gì</a:t>
            </a:r>
            <a:r>
              <a:rPr lang="fr-FR" sz="4800" b="1" dirty="0" smtClean="0"/>
              <a:t>? </a:t>
            </a:r>
            <a:r>
              <a:rPr lang="fr-FR" sz="4800" b="1" dirty="0" err="1" smtClean="0"/>
              <a:t>Viết</a:t>
            </a:r>
            <a:r>
              <a:rPr lang="fr-FR" sz="4800" b="1" dirty="0" smtClean="0"/>
              <a:t> PTTQ?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1725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7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084 0.00023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Rectangle 385"/>
          <p:cNvSpPr/>
          <p:nvPr/>
        </p:nvSpPr>
        <p:spPr>
          <a:xfrm>
            <a:off x="23866" y="40316"/>
            <a:ext cx="89890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QUÁT VỀ HÔ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 Ở THỰC VẬT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54" y="841875"/>
            <a:ext cx="5560034" cy="51332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438" y="2480274"/>
            <a:ext cx="5791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1</a:t>
            </a:r>
            <a:r>
              <a:rPr lang="fr-FR" sz="2800" b="1" dirty="0"/>
              <a:t>. Hô </a:t>
            </a:r>
            <a:r>
              <a:rPr lang="fr-FR" sz="2800" b="1" dirty="0" err="1"/>
              <a:t>hấp</a:t>
            </a:r>
            <a:r>
              <a:rPr lang="fr-FR" sz="2800" b="1" dirty="0"/>
              <a:t> ở </a:t>
            </a:r>
            <a:r>
              <a:rPr lang="fr-FR" sz="2800" b="1" dirty="0" err="1"/>
              <a:t>thực</a:t>
            </a:r>
            <a:r>
              <a:rPr lang="fr-FR" sz="2800" b="1" dirty="0"/>
              <a:t> </a:t>
            </a:r>
            <a:r>
              <a:rPr lang="fr-FR" sz="2800" b="1" dirty="0" err="1"/>
              <a:t>vật</a:t>
            </a:r>
            <a:r>
              <a:rPr lang="fr-FR" sz="2800" b="1" dirty="0"/>
              <a:t> là </a:t>
            </a:r>
            <a:r>
              <a:rPr lang="fr-FR" sz="2800" b="1" dirty="0" err="1"/>
              <a:t>gì</a:t>
            </a:r>
            <a:r>
              <a:rPr lang="fr-FR" sz="2800" b="1" dirty="0"/>
              <a:t>?</a:t>
            </a:r>
            <a:endParaRPr lang="en-US" sz="2800" dirty="0"/>
          </a:p>
          <a:p>
            <a:r>
              <a:rPr lang="fr-FR" sz="2800" dirty="0" smtClean="0"/>
              <a:t>Là </a:t>
            </a:r>
            <a:r>
              <a:rPr lang="fr-FR" sz="2800" dirty="0" err="1"/>
              <a:t>quá</a:t>
            </a:r>
            <a:r>
              <a:rPr lang="fr-FR" sz="2800" dirty="0"/>
              <a:t> </a:t>
            </a:r>
            <a:r>
              <a:rPr lang="fr-FR" sz="2800" dirty="0" err="1"/>
              <a:t>trình</a:t>
            </a:r>
            <a:r>
              <a:rPr lang="fr-FR" sz="2800" dirty="0"/>
              <a:t> </a:t>
            </a:r>
            <a:r>
              <a:rPr lang="fr-FR" sz="2800" dirty="0" err="1"/>
              <a:t>oxi</a:t>
            </a:r>
            <a:r>
              <a:rPr lang="fr-FR" sz="2800" dirty="0"/>
              <a:t> </a:t>
            </a:r>
            <a:r>
              <a:rPr lang="fr-FR" sz="2800" dirty="0" err="1"/>
              <a:t>hoá</a:t>
            </a:r>
            <a:r>
              <a:rPr lang="fr-FR" sz="2800" dirty="0"/>
              <a:t> </a:t>
            </a:r>
            <a:r>
              <a:rPr lang="fr-FR" sz="2800" dirty="0" err="1"/>
              <a:t>sinh</a:t>
            </a:r>
            <a:r>
              <a:rPr lang="fr-FR" sz="2800" dirty="0"/>
              <a:t> </a:t>
            </a:r>
            <a:r>
              <a:rPr lang="fr-FR" sz="2800" dirty="0" err="1"/>
              <a:t>học</a:t>
            </a:r>
            <a:r>
              <a:rPr lang="fr-FR" sz="2800" dirty="0"/>
              <a:t> </a:t>
            </a:r>
            <a:r>
              <a:rPr lang="fr-FR" sz="2800" dirty="0" err="1"/>
              <a:t>diễn</a:t>
            </a:r>
            <a:r>
              <a:rPr lang="fr-FR" sz="2800" dirty="0"/>
              <a:t> ra </a:t>
            </a:r>
            <a:r>
              <a:rPr lang="fr-FR" sz="2800" dirty="0" err="1"/>
              <a:t>trong</a:t>
            </a:r>
            <a:r>
              <a:rPr lang="fr-FR" sz="2800" dirty="0"/>
              <a:t> </a:t>
            </a:r>
            <a:r>
              <a:rPr lang="fr-FR" sz="2800" dirty="0" err="1"/>
              <a:t>tế</a:t>
            </a:r>
            <a:r>
              <a:rPr lang="fr-FR" sz="2800" dirty="0"/>
              <a:t> </a:t>
            </a:r>
            <a:r>
              <a:rPr lang="fr-FR" sz="2800" dirty="0" err="1"/>
              <a:t>bào</a:t>
            </a:r>
            <a:r>
              <a:rPr lang="fr-FR" sz="2800" dirty="0"/>
              <a:t>. </a:t>
            </a:r>
            <a:r>
              <a:rPr lang="fr-FR" sz="2800" dirty="0" err="1"/>
              <a:t>Chất</a:t>
            </a:r>
            <a:r>
              <a:rPr lang="fr-FR" sz="2800" dirty="0"/>
              <a:t> </a:t>
            </a:r>
            <a:r>
              <a:rPr lang="fr-FR" sz="2800" dirty="0" err="1"/>
              <a:t>hữu</a:t>
            </a:r>
            <a:r>
              <a:rPr lang="fr-FR" sz="2800" dirty="0"/>
              <a:t> </a:t>
            </a:r>
            <a:r>
              <a:rPr lang="fr-FR" sz="2800" dirty="0" err="1"/>
              <a:t>cơ</a:t>
            </a:r>
            <a:r>
              <a:rPr lang="fr-FR" sz="2800" dirty="0"/>
              <a:t> </a:t>
            </a:r>
            <a:r>
              <a:rPr lang="fr-FR" sz="2800" dirty="0" err="1"/>
              <a:t>bị</a:t>
            </a:r>
            <a:r>
              <a:rPr lang="fr-FR" sz="2800" dirty="0"/>
              <a:t> </a:t>
            </a:r>
            <a:r>
              <a:rPr lang="fr-FR" sz="2800" dirty="0" err="1"/>
              <a:t>oxi</a:t>
            </a:r>
            <a:r>
              <a:rPr lang="fr-FR" sz="2800" dirty="0"/>
              <a:t> </a:t>
            </a:r>
            <a:r>
              <a:rPr lang="fr-FR" sz="2800" dirty="0" err="1"/>
              <a:t>hoá</a:t>
            </a:r>
            <a:r>
              <a:rPr lang="fr-FR" sz="2800" dirty="0"/>
              <a:t> </a:t>
            </a:r>
            <a:r>
              <a:rPr lang="fr-FR" sz="2800" dirty="0" err="1"/>
              <a:t>cuối</a:t>
            </a:r>
            <a:r>
              <a:rPr lang="fr-FR" sz="2800" dirty="0"/>
              <a:t> </a:t>
            </a:r>
            <a:r>
              <a:rPr lang="fr-FR" sz="2800" dirty="0" err="1"/>
              <a:t>cùng</a:t>
            </a:r>
            <a:r>
              <a:rPr lang="fr-FR" sz="2800" dirty="0"/>
              <a:t> </a:t>
            </a:r>
            <a:r>
              <a:rPr lang="fr-FR" sz="2800" dirty="0" err="1"/>
              <a:t>thành</a:t>
            </a:r>
            <a:r>
              <a:rPr lang="fr-FR" sz="2800" dirty="0"/>
              <a:t> CO</a:t>
            </a:r>
            <a:r>
              <a:rPr lang="fr-FR" sz="2800" baseline="-25000" dirty="0"/>
              <a:t>2</a:t>
            </a:r>
            <a:r>
              <a:rPr lang="fr-FR" sz="2800" dirty="0"/>
              <a:t> </a:t>
            </a:r>
            <a:r>
              <a:rPr lang="fr-FR" sz="2800" dirty="0" err="1"/>
              <a:t>và</a:t>
            </a:r>
            <a:r>
              <a:rPr lang="fr-FR" sz="2800" dirty="0"/>
              <a:t> H</a:t>
            </a:r>
            <a:r>
              <a:rPr lang="fr-FR" sz="2800" baseline="-25000" dirty="0"/>
              <a:t>2</a:t>
            </a:r>
            <a:r>
              <a:rPr lang="fr-FR" sz="2800" dirty="0"/>
              <a:t>O, </a:t>
            </a:r>
            <a:r>
              <a:rPr lang="fr-FR" sz="2800" dirty="0" err="1"/>
              <a:t>đồng</a:t>
            </a:r>
            <a:r>
              <a:rPr lang="fr-FR" sz="2800" dirty="0"/>
              <a:t> </a:t>
            </a:r>
            <a:r>
              <a:rPr lang="fr-FR" sz="2800" dirty="0" err="1"/>
              <a:t>thời</a:t>
            </a:r>
            <a:r>
              <a:rPr lang="fr-FR" sz="2800" dirty="0"/>
              <a:t> </a:t>
            </a:r>
            <a:r>
              <a:rPr lang="fr-FR" sz="2800" dirty="0" err="1"/>
              <a:t>giải</a:t>
            </a:r>
            <a:r>
              <a:rPr lang="fr-FR" sz="2800" dirty="0"/>
              <a:t> </a:t>
            </a:r>
            <a:r>
              <a:rPr lang="fr-FR" sz="2800" dirty="0" err="1"/>
              <a:t>phóng</a:t>
            </a:r>
            <a:r>
              <a:rPr lang="fr-FR" sz="2800" dirty="0"/>
              <a:t> </a:t>
            </a:r>
            <a:r>
              <a:rPr lang="fr-FR" sz="2800" dirty="0" err="1"/>
              <a:t>năng</a:t>
            </a:r>
            <a:r>
              <a:rPr lang="fr-FR" sz="2800" dirty="0"/>
              <a:t> </a:t>
            </a:r>
            <a:r>
              <a:rPr lang="fr-FR" sz="2800" dirty="0" err="1"/>
              <a:t>lượng</a:t>
            </a:r>
            <a:r>
              <a:rPr lang="fr-FR" sz="2800" dirty="0"/>
              <a:t> (</a:t>
            </a:r>
            <a:r>
              <a:rPr lang="fr-FR" sz="2800" dirty="0" err="1"/>
              <a:t>nhiệt</a:t>
            </a:r>
            <a:r>
              <a:rPr lang="fr-FR" sz="2800" dirty="0"/>
              <a:t> </a:t>
            </a:r>
            <a:r>
              <a:rPr lang="fr-FR" sz="2800" dirty="0" err="1"/>
              <a:t>và</a:t>
            </a:r>
            <a:r>
              <a:rPr lang="fr-FR" sz="2800" dirty="0"/>
              <a:t> ATP</a:t>
            </a:r>
            <a:r>
              <a:rPr lang="fr-FR" sz="2800" dirty="0" smtClean="0"/>
              <a:t>)</a:t>
            </a:r>
          </a:p>
          <a:p>
            <a:endParaRPr lang="en-US" sz="2800" dirty="0"/>
          </a:p>
          <a:p>
            <a:r>
              <a:rPr lang="fr-FR" sz="2800" b="1" dirty="0" smtClean="0"/>
              <a:t>2</a:t>
            </a:r>
            <a:r>
              <a:rPr lang="fr-FR" sz="2800" b="1" dirty="0"/>
              <a:t>. </a:t>
            </a:r>
            <a:r>
              <a:rPr lang="fr-FR" sz="2800" b="1" dirty="0" err="1"/>
              <a:t>Phương</a:t>
            </a:r>
            <a:r>
              <a:rPr lang="fr-FR" sz="2800" b="1" dirty="0"/>
              <a:t> </a:t>
            </a:r>
            <a:r>
              <a:rPr lang="fr-FR" sz="2800" b="1" dirty="0" err="1"/>
              <a:t>trình</a:t>
            </a:r>
            <a:r>
              <a:rPr lang="fr-FR" sz="2800" b="1" dirty="0"/>
              <a:t> </a:t>
            </a:r>
            <a:r>
              <a:rPr lang="fr-FR" sz="2800" b="1" dirty="0" err="1"/>
              <a:t>tổng</a:t>
            </a:r>
            <a:r>
              <a:rPr lang="fr-FR" sz="2800" b="1" dirty="0"/>
              <a:t> </a:t>
            </a:r>
            <a:r>
              <a:rPr lang="fr-FR" sz="2800" b="1" dirty="0" err="1" smtClean="0"/>
              <a:t>quát</a:t>
            </a:r>
            <a:r>
              <a:rPr lang="fr-FR" sz="2800" b="1" dirty="0" smtClean="0"/>
              <a:t>: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676516" y="5975152"/>
            <a:ext cx="10134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dirty="0">
                <a:solidFill>
                  <a:prstClr val="black"/>
                </a:solidFill>
              </a:rPr>
              <a:t>C</a:t>
            </a:r>
            <a:r>
              <a:rPr lang="pt-BR" sz="2800" baseline="-25000" dirty="0">
                <a:solidFill>
                  <a:prstClr val="black"/>
                </a:solidFill>
              </a:rPr>
              <a:t>6</a:t>
            </a:r>
            <a:r>
              <a:rPr lang="pt-BR" sz="2800" dirty="0">
                <a:solidFill>
                  <a:prstClr val="black"/>
                </a:solidFill>
              </a:rPr>
              <a:t>H</a:t>
            </a:r>
            <a:r>
              <a:rPr lang="pt-BR" sz="2800" baseline="-25000" dirty="0">
                <a:solidFill>
                  <a:prstClr val="black"/>
                </a:solidFill>
              </a:rPr>
              <a:t>12</a:t>
            </a:r>
            <a:r>
              <a:rPr lang="pt-BR" sz="2800" dirty="0">
                <a:solidFill>
                  <a:prstClr val="black"/>
                </a:solidFill>
              </a:rPr>
              <a:t>O</a:t>
            </a:r>
            <a:r>
              <a:rPr lang="pt-BR" sz="2800" baseline="-25000" dirty="0">
                <a:solidFill>
                  <a:prstClr val="black"/>
                </a:solidFill>
              </a:rPr>
              <a:t>6</a:t>
            </a:r>
            <a:r>
              <a:rPr lang="pt-BR" sz="2800" dirty="0">
                <a:solidFill>
                  <a:prstClr val="black"/>
                </a:solidFill>
              </a:rPr>
              <a:t> + 6O</a:t>
            </a:r>
            <a:r>
              <a:rPr lang="pt-BR" sz="2800" baseline="-25000" dirty="0">
                <a:solidFill>
                  <a:prstClr val="black"/>
                </a:solidFill>
              </a:rPr>
              <a:t>2</a:t>
            </a:r>
            <a:r>
              <a:rPr lang="pt-BR" sz="2800" dirty="0">
                <a:solidFill>
                  <a:prstClr val="black"/>
                </a:solidFill>
              </a:rPr>
              <a:t>  → 6CO</a:t>
            </a:r>
            <a:r>
              <a:rPr lang="pt-BR" sz="2800" baseline="-25000" dirty="0">
                <a:solidFill>
                  <a:prstClr val="black"/>
                </a:solidFill>
              </a:rPr>
              <a:t>2</a:t>
            </a:r>
            <a:r>
              <a:rPr lang="pt-BR" sz="2800" dirty="0">
                <a:solidFill>
                  <a:prstClr val="black"/>
                </a:solidFill>
              </a:rPr>
              <a:t> + H</a:t>
            </a:r>
            <a:r>
              <a:rPr lang="pt-BR" sz="2800" baseline="-25000" dirty="0">
                <a:solidFill>
                  <a:prstClr val="black"/>
                </a:solidFill>
              </a:rPr>
              <a:t>2</a:t>
            </a:r>
            <a:r>
              <a:rPr lang="pt-BR" sz="2800" dirty="0">
                <a:solidFill>
                  <a:prstClr val="black"/>
                </a:solidFill>
              </a:rPr>
              <a:t>O + Năng lượng ( Nhiệt + ATP)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Rectangle 385"/>
          <p:cNvSpPr/>
          <p:nvPr/>
        </p:nvSpPr>
        <p:spPr>
          <a:xfrm>
            <a:off x="23866" y="40316"/>
            <a:ext cx="89890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QUÁT VỀ HÔ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 Ở THỰC VẬT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54" y="841875"/>
            <a:ext cx="5560034" cy="5133277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6172198" y="1371654"/>
            <a:ext cx="5257662" cy="1447762"/>
          </a:xfrm>
          <a:prstGeom prst="wedgeRoundRectCallout">
            <a:avLst>
              <a:gd name="adj1" fmla="val -51214"/>
              <a:gd name="adj2" fmla="val 7609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Hô</a:t>
            </a:r>
            <a:r>
              <a:rPr lang="en-US" sz="3600" dirty="0" smtClean="0"/>
              <a:t> </a:t>
            </a:r>
            <a:r>
              <a:rPr lang="en-US" sz="3600" dirty="0" err="1" smtClean="0"/>
              <a:t>hấp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vai</a:t>
            </a:r>
            <a:r>
              <a:rPr lang="en-US" sz="3600" dirty="0" smtClean="0"/>
              <a:t> </a:t>
            </a:r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 </a:t>
            </a:r>
            <a:r>
              <a:rPr lang="en-US" sz="3600" dirty="0" err="1" smtClean="0"/>
              <a:t>đối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117438" y="2286030"/>
            <a:ext cx="5791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3</a:t>
            </a:r>
            <a:r>
              <a:rPr lang="vi-VN" sz="2800" b="1" dirty="0"/>
              <a:t>. Vai trò của hô hấp đối với cơ thể thực </a:t>
            </a:r>
            <a:r>
              <a:rPr lang="vi-VN" sz="2800" b="1" dirty="0" smtClean="0"/>
              <a:t>vật</a:t>
            </a:r>
            <a:r>
              <a:rPr lang="en-US" sz="2800" b="1" dirty="0" smtClean="0"/>
              <a:t>: </a:t>
            </a:r>
            <a:endParaRPr lang="vi-VN" sz="2800" b="1" dirty="0"/>
          </a:p>
          <a:p>
            <a:r>
              <a:rPr lang="vi-VN" sz="2800" dirty="0" smtClean="0"/>
              <a:t>- Điều hoà nhiệt độ cơ thể </a:t>
            </a:r>
            <a:r>
              <a:rPr lang="en-US" sz="2800" dirty="0" smtClean="0"/>
              <a:t>TV.</a:t>
            </a:r>
            <a:endParaRPr lang="vi-VN" sz="2800" dirty="0" smtClean="0"/>
          </a:p>
          <a:p>
            <a:r>
              <a:rPr lang="vi-VN" sz="2800" dirty="0" smtClean="0"/>
              <a:t>- Cung cấp năng lượng cho hoạt động sống</a:t>
            </a:r>
            <a:r>
              <a:rPr lang="en-US" sz="2800" dirty="0" smtClean="0"/>
              <a:t>.</a:t>
            </a:r>
            <a:endParaRPr lang="vi-VN" sz="2800" dirty="0" smtClean="0"/>
          </a:p>
          <a:p>
            <a:r>
              <a:rPr lang="vi-VN" sz="2800" dirty="0" smtClean="0"/>
              <a:t>- Tạo ra sán phẩm trung gian để tổng hợp chất khác.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6718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5613560" y="1745599"/>
            <a:ext cx="6591488" cy="182299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1745600"/>
            <a:ext cx="5627929" cy="4140061"/>
          </a:xfrm>
          <a:prstGeom prst="rect">
            <a:avLst/>
          </a:prstGeom>
          <a:solidFill>
            <a:srgbClr val="DC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627931" y="3541751"/>
            <a:ext cx="6591488" cy="2816738"/>
            <a:chOff x="5627931" y="3541751"/>
            <a:chExt cx="6591488" cy="2816738"/>
          </a:xfrm>
        </p:grpSpPr>
        <p:sp>
          <p:nvSpPr>
            <p:cNvPr id="40" name="Rectangle 39"/>
            <p:cNvSpPr/>
            <p:nvPr/>
          </p:nvSpPr>
          <p:spPr>
            <a:xfrm>
              <a:off x="5627931" y="3556867"/>
              <a:ext cx="6591488" cy="2328794"/>
            </a:xfrm>
            <a:prstGeom prst="rect">
              <a:avLst/>
            </a:prstGeom>
            <a:solidFill>
              <a:srgbClr val="F5F3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8" name="Text Box 9"/>
            <p:cNvSpPr txBox="1">
              <a:spLocks noChangeArrowheads="1"/>
            </p:cNvSpPr>
            <p:nvPr/>
          </p:nvSpPr>
          <p:spPr bwMode="auto">
            <a:xfrm>
              <a:off x="7588172" y="5421303"/>
              <a:ext cx="116522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2200" b="1">
                  <a:solidFill>
                    <a:srgbClr val="CC00CC"/>
                  </a:solidFill>
                  <a:latin typeface="Times New Roman" pitchFamily="18" charset="0"/>
                </a:rPr>
                <a:t>36ATP</a:t>
              </a:r>
              <a:endParaRPr lang="en-US" altLang="en-US" sz="2200"/>
            </a:p>
          </p:txBody>
        </p:sp>
        <p:sp>
          <p:nvSpPr>
            <p:cNvPr id="17439" name="Text Box 10"/>
            <p:cNvSpPr txBox="1">
              <a:spLocks noChangeArrowheads="1"/>
            </p:cNvSpPr>
            <p:nvPr/>
          </p:nvSpPr>
          <p:spPr bwMode="auto">
            <a:xfrm>
              <a:off x="7921208" y="4631143"/>
              <a:ext cx="1112837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2200" b="1" dirty="0">
                  <a:solidFill>
                    <a:srgbClr val="CC00FF"/>
                  </a:solidFill>
                  <a:latin typeface="Times New Roman" pitchFamily="18" charset="0"/>
                </a:rPr>
                <a:t>6H</a:t>
              </a:r>
              <a:r>
                <a:rPr lang="en-US" altLang="en-US" sz="2200" b="1" baseline="-25000" dirty="0">
                  <a:solidFill>
                    <a:srgbClr val="CC00FF"/>
                  </a:solidFill>
                  <a:latin typeface="Times New Roman" pitchFamily="18" charset="0"/>
                </a:rPr>
                <a:t>2</a:t>
              </a:r>
              <a:r>
                <a:rPr lang="en-US" altLang="en-US" sz="2200" b="1" dirty="0">
                  <a:solidFill>
                    <a:srgbClr val="CC00FF"/>
                  </a:solidFill>
                  <a:latin typeface="Times New Roman" pitchFamily="18" charset="0"/>
                </a:rPr>
                <a:t>O</a:t>
              </a:r>
              <a:endParaRPr lang="en-US" altLang="en-US" sz="2200" dirty="0">
                <a:solidFill>
                  <a:srgbClr val="CC00FF"/>
                </a:solidFill>
              </a:endParaRPr>
            </a:p>
          </p:txBody>
        </p:sp>
        <p:sp>
          <p:nvSpPr>
            <p:cNvPr id="17440" name="Line 11"/>
            <p:cNvSpPr>
              <a:spLocks noChangeShapeType="1"/>
            </p:cNvSpPr>
            <p:nvPr/>
          </p:nvSpPr>
          <p:spPr bwMode="auto">
            <a:xfrm>
              <a:off x="5680256" y="3541751"/>
              <a:ext cx="1965325" cy="201453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13"/>
            <p:cNvSpPr>
              <a:spLocks noChangeShapeType="1"/>
            </p:cNvSpPr>
            <p:nvPr/>
          </p:nvSpPr>
          <p:spPr bwMode="auto">
            <a:xfrm flipV="1">
              <a:off x="7035981" y="4079656"/>
              <a:ext cx="1003384" cy="1930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14"/>
            <p:cNvSpPr>
              <a:spLocks noChangeShapeType="1"/>
            </p:cNvSpPr>
            <p:nvPr/>
          </p:nvSpPr>
          <p:spPr bwMode="auto">
            <a:xfrm>
              <a:off x="6989944" y="4391065"/>
              <a:ext cx="964941" cy="4506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Oval 15"/>
            <p:cNvSpPr>
              <a:spLocks noChangeArrowheads="1"/>
            </p:cNvSpPr>
            <p:nvPr/>
          </p:nvSpPr>
          <p:spPr bwMode="auto">
            <a:xfrm>
              <a:off x="6351429" y="3840533"/>
              <a:ext cx="1330325" cy="98107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b="1" dirty="0">
                  <a:solidFill>
                    <a:srgbClr val="FF3300"/>
                  </a:solidFill>
                  <a:latin typeface="Times New Roman" pitchFamily="18" charset="0"/>
                </a:rPr>
                <a:t>Ti </a:t>
              </a:r>
              <a:r>
                <a:rPr lang="en-US" altLang="en-US" b="1" dirty="0" err="1">
                  <a:solidFill>
                    <a:srgbClr val="FF3300"/>
                  </a:solidFill>
                  <a:latin typeface="Times New Roman" pitchFamily="18" charset="0"/>
                </a:rPr>
                <a:t>thể</a:t>
              </a:r>
              <a:endParaRPr lang="en-US" altLang="en-US" b="1" dirty="0">
                <a:solidFill>
                  <a:srgbClr val="FF3300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altLang="en-US" b="1" dirty="0">
                  <a:solidFill>
                    <a:srgbClr val="FF3300"/>
                  </a:solidFill>
                  <a:latin typeface="Times New Roman" pitchFamily="18" charset="0"/>
                </a:rPr>
                <a:t>     +O</a:t>
              </a:r>
              <a:r>
                <a:rPr lang="en-US" altLang="en-US" b="1" baseline="-25000" dirty="0">
                  <a:solidFill>
                    <a:srgbClr val="FF3300"/>
                  </a:solidFill>
                  <a:latin typeface="Times New Roman" pitchFamily="18" charset="0"/>
                </a:rPr>
                <a:t>2</a:t>
              </a:r>
              <a:endParaRPr lang="en-US" altLang="en-US" dirty="0"/>
            </a:p>
          </p:txBody>
        </p:sp>
        <p:sp>
          <p:nvSpPr>
            <p:cNvPr id="17445" name="Text Box 16"/>
            <p:cNvSpPr txBox="1">
              <a:spLocks noChangeArrowheads="1"/>
            </p:cNvSpPr>
            <p:nvPr/>
          </p:nvSpPr>
          <p:spPr bwMode="auto">
            <a:xfrm>
              <a:off x="8000922" y="3809990"/>
              <a:ext cx="996950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2200" b="1" dirty="0">
                  <a:solidFill>
                    <a:srgbClr val="CC00CC"/>
                  </a:solidFill>
                  <a:latin typeface="Times New Roman" pitchFamily="18" charset="0"/>
                </a:rPr>
                <a:t>6CO</a:t>
              </a:r>
              <a:r>
                <a:rPr lang="en-US" altLang="en-US" sz="2200" b="1" baseline="-25000" dirty="0">
                  <a:solidFill>
                    <a:srgbClr val="CC00CC"/>
                  </a:solidFill>
                  <a:latin typeface="Times New Roman" pitchFamily="18" charset="0"/>
                </a:rPr>
                <a:t>2</a:t>
              </a:r>
              <a:endParaRPr lang="en-US" altLang="en-US" sz="2200" dirty="0"/>
            </a:p>
          </p:txBody>
        </p:sp>
        <p:sp>
          <p:nvSpPr>
            <p:cNvPr id="17446" name="Text Box 17"/>
            <p:cNvSpPr txBox="1">
              <a:spLocks noChangeArrowheads="1"/>
            </p:cNvSpPr>
            <p:nvPr/>
          </p:nvSpPr>
          <p:spPr bwMode="auto">
            <a:xfrm rot="2766318">
              <a:off x="5234811" y="4720983"/>
              <a:ext cx="2543175" cy="73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2200" b="1" dirty="0" err="1" smtClean="0">
                  <a:latin typeface="Times New Roman" pitchFamily="18" charset="0"/>
                </a:rPr>
                <a:t>Hô</a:t>
              </a:r>
              <a:r>
                <a:rPr lang="en-US" altLang="en-US" sz="2200" b="1" dirty="0" smtClean="0">
                  <a:latin typeface="Times New Roman" pitchFamily="18" charset="0"/>
                </a:rPr>
                <a:t> </a:t>
              </a:r>
              <a:r>
                <a:rPr lang="en-US" altLang="en-US" sz="2200" b="1" dirty="0" err="1">
                  <a:latin typeface="Times New Roman" pitchFamily="18" charset="0"/>
                </a:rPr>
                <a:t>hấp</a:t>
              </a:r>
              <a:r>
                <a:rPr lang="en-US" altLang="en-US" sz="2200" b="1" dirty="0">
                  <a:latin typeface="Times New Roman" pitchFamily="18" charset="0"/>
                </a:rPr>
                <a:t> </a:t>
              </a:r>
              <a:r>
                <a:rPr lang="en-US" altLang="en-US" sz="2200" b="1" dirty="0" err="1">
                  <a:latin typeface="Times New Roman" pitchFamily="18" charset="0"/>
                </a:rPr>
                <a:t>hiếu</a:t>
              </a:r>
              <a:r>
                <a:rPr lang="en-US" altLang="en-US" sz="2200" b="1" dirty="0">
                  <a:latin typeface="Times New Roman" pitchFamily="18" charset="0"/>
                </a:rPr>
                <a:t> </a:t>
              </a:r>
              <a:r>
                <a:rPr lang="en-US" altLang="en-US" sz="2200" b="1" dirty="0" err="1" smtClean="0">
                  <a:latin typeface="Times New Roman" pitchFamily="18" charset="0"/>
                </a:rPr>
                <a:t>khí</a:t>
              </a:r>
              <a:endParaRPr lang="en-US" altLang="en-US" sz="2200" b="1" dirty="0">
                <a:latin typeface="Times New Roman" pitchFamily="18" charset="0"/>
              </a:endParaRPr>
            </a:p>
          </p:txBody>
        </p:sp>
      </p:grp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7003360" y="1977534"/>
            <a:ext cx="28194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200" b="1" dirty="0" err="1">
                <a:solidFill>
                  <a:srgbClr val="CC00CC"/>
                </a:solidFill>
                <a:latin typeface="Times New Roman" pitchFamily="18" charset="0"/>
              </a:rPr>
              <a:t>Rượu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C00CC"/>
                </a:solidFill>
                <a:latin typeface="Times New Roman" pitchFamily="18" charset="0"/>
              </a:rPr>
              <a:t>etilic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 (2C</a:t>
            </a:r>
            <a:r>
              <a:rPr lang="en-US" altLang="en-US" sz="2200" b="1" baseline="-25000" dirty="0">
                <a:solidFill>
                  <a:srgbClr val="CC00CC"/>
                </a:solidFill>
                <a:latin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H</a:t>
            </a:r>
            <a:r>
              <a:rPr lang="en-US" altLang="en-US" sz="2200" b="1" baseline="-25000" dirty="0">
                <a:solidFill>
                  <a:srgbClr val="CC00CC"/>
                </a:solidFill>
                <a:latin typeface="Times New Roman" pitchFamily="18" charset="0"/>
              </a:rPr>
              <a:t>5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OH) + 2CO</a:t>
            </a:r>
            <a:r>
              <a:rPr lang="en-US" altLang="en-US" sz="2200" b="1" baseline="-25000" dirty="0">
                <a:solidFill>
                  <a:srgbClr val="CC00CC"/>
                </a:solidFill>
                <a:latin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200" b="1" dirty="0" err="1">
                <a:latin typeface="Times New Roman" pitchFamily="18" charset="0"/>
              </a:rPr>
              <a:t>hoặc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C00CC"/>
                </a:solidFill>
                <a:latin typeface="Times New Roman" pitchFamily="18" charset="0"/>
              </a:rPr>
              <a:t>axit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 lactic (C</a:t>
            </a:r>
            <a:r>
              <a:rPr lang="en-US" altLang="en-US" sz="2200" b="1" baseline="-25000" dirty="0">
                <a:solidFill>
                  <a:srgbClr val="CC00CC"/>
                </a:solidFill>
                <a:latin typeface="Times New Roman" pitchFamily="18" charset="0"/>
              </a:rPr>
              <a:t>3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H</a:t>
            </a:r>
            <a:r>
              <a:rPr lang="en-US" altLang="en-US" sz="2200" b="1" baseline="-25000" dirty="0">
                <a:solidFill>
                  <a:srgbClr val="CC00CC"/>
                </a:solidFill>
                <a:latin typeface="Times New Roman" pitchFamily="18" charset="0"/>
              </a:rPr>
              <a:t>6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O</a:t>
            </a:r>
            <a:r>
              <a:rPr lang="en-US" altLang="en-US" sz="2200" b="1" baseline="-25000" dirty="0">
                <a:solidFill>
                  <a:srgbClr val="CC00CC"/>
                </a:solidFill>
                <a:latin typeface="Times New Roman" pitchFamily="18" charset="0"/>
              </a:rPr>
              <a:t>3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)</a:t>
            </a:r>
            <a:endParaRPr lang="en-US" altLang="en-US" sz="2200" b="1" dirty="0"/>
          </a:p>
        </p:txBody>
      </p:sp>
      <p:sp>
        <p:nvSpPr>
          <p:cNvPr id="17411" name="Freeform 4"/>
          <p:cNvSpPr>
            <a:spLocks/>
          </p:cNvSpPr>
          <p:nvPr/>
        </p:nvSpPr>
        <p:spPr bwMode="auto">
          <a:xfrm>
            <a:off x="2873933" y="2679775"/>
            <a:ext cx="486457" cy="912812"/>
          </a:xfrm>
          <a:custGeom>
            <a:avLst/>
            <a:gdLst>
              <a:gd name="T0" fmla="*/ 0 w 420"/>
              <a:gd name="T1" fmla="*/ 2147483646 h 540"/>
              <a:gd name="T2" fmla="*/ 2147483646 w 420"/>
              <a:gd name="T3" fmla="*/ 2147483646 h 540"/>
              <a:gd name="T4" fmla="*/ 2147483646 w 420"/>
              <a:gd name="T5" fmla="*/ 0 h 540"/>
              <a:gd name="T6" fmla="*/ 0 60000 65536"/>
              <a:gd name="T7" fmla="*/ 0 60000 65536"/>
              <a:gd name="T8" fmla="*/ 0 60000 65536"/>
              <a:gd name="T9" fmla="*/ 0 w 420"/>
              <a:gd name="T10" fmla="*/ 0 h 540"/>
              <a:gd name="T11" fmla="*/ 420 w 420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540">
                <a:moveTo>
                  <a:pt x="0" y="540"/>
                </a:moveTo>
                <a:cubicBezTo>
                  <a:pt x="150" y="495"/>
                  <a:pt x="300" y="450"/>
                  <a:pt x="360" y="360"/>
                </a:cubicBezTo>
                <a:cubicBezTo>
                  <a:pt x="420" y="270"/>
                  <a:pt x="390" y="135"/>
                  <a:pt x="36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Freeform 5"/>
          <p:cNvSpPr>
            <a:spLocks/>
          </p:cNvSpPr>
          <p:nvPr/>
        </p:nvSpPr>
        <p:spPr bwMode="auto">
          <a:xfrm>
            <a:off x="3088090" y="2428950"/>
            <a:ext cx="840624" cy="1156105"/>
          </a:xfrm>
          <a:custGeom>
            <a:avLst/>
            <a:gdLst>
              <a:gd name="T0" fmla="*/ 0 w 420"/>
              <a:gd name="T1" fmla="*/ 2147483646 h 540"/>
              <a:gd name="T2" fmla="*/ 2147483646 w 420"/>
              <a:gd name="T3" fmla="*/ 2147483646 h 540"/>
              <a:gd name="T4" fmla="*/ 2147483646 w 420"/>
              <a:gd name="T5" fmla="*/ 0 h 540"/>
              <a:gd name="T6" fmla="*/ 0 60000 65536"/>
              <a:gd name="T7" fmla="*/ 0 60000 65536"/>
              <a:gd name="T8" fmla="*/ 0 60000 65536"/>
              <a:gd name="T9" fmla="*/ 0 w 420"/>
              <a:gd name="T10" fmla="*/ 0 h 540"/>
              <a:gd name="T11" fmla="*/ 420 w 420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540">
                <a:moveTo>
                  <a:pt x="0" y="540"/>
                </a:moveTo>
                <a:cubicBezTo>
                  <a:pt x="150" y="495"/>
                  <a:pt x="300" y="450"/>
                  <a:pt x="360" y="360"/>
                </a:cubicBezTo>
                <a:cubicBezTo>
                  <a:pt x="420" y="270"/>
                  <a:pt x="390" y="135"/>
                  <a:pt x="36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V="1">
            <a:off x="5679924" y="2580818"/>
            <a:ext cx="1309544" cy="98792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 rot="19542469">
            <a:off x="5072234" y="2729596"/>
            <a:ext cx="22415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200" b="1" dirty="0" err="1" smtClean="0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altLang="en-US" sz="2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  <a:latin typeface="Times New Roman" pitchFamily="18" charset="0"/>
              </a:rPr>
              <a:t>men</a:t>
            </a:r>
            <a:endParaRPr lang="en-US" altLang="en-US" sz="2200" dirty="0"/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1550971" y="6031969"/>
            <a:ext cx="93911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ĐƯỜNG HÔ HẤP Ở THỰC VẬT</a:t>
            </a:r>
          </a:p>
        </p:txBody>
      </p:sp>
      <p:sp>
        <p:nvSpPr>
          <p:cNvPr id="17428" name="Text Box 27"/>
          <p:cNvSpPr txBox="1">
            <a:spLocks noChangeArrowheads="1"/>
          </p:cNvSpPr>
          <p:nvPr/>
        </p:nvSpPr>
        <p:spPr bwMode="auto">
          <a:xfrm>
            <a:off x="117619" y="3184564"/>
            <a:ext cx="149751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Glucose</a:t>
            </a:r>
          </a:p>
          <a:p>
            <a:pPr eaLnBrk="1" hangingPunct="1"/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(C</a:t>
            </a:r>
            <a:r>
              <a:rPr lang="en-US" altLang="en-US" sz="2200" b="1" baseline="-25000" dirty="0">
                <a:solidFill>
                  <a:srgbClr val="CC00CC"/>
                </a:solidFill>
                <a:latin typeface="Times New Roman" pitchFamily="18" charset="0"/>
              </a:rPr>
              <a:t>6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H</a:t>
            </a:r>
            <a:r>
              <a:rPr lang="en-US" altLang="en-US" sz="2200" b="1" baseline="-25000" dirty="0">
                <a:solidFill>
                  <a:srgbClr val="CC00CC"/>
                </a:solidFill>
                <a:latin typeface="Times New Roman" pitchFamily="18" charset="0"/>
              </a:rPr>
              <a:t>12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O</a:t>
            </a:r>
            <a:r>
              <a:rPr lang="en-US" altLang="en-US" sz="2200" b="1" baseline="-25000" dirty="0">
                <a:solidFill>
                  <a:srgbClr val="CC00CC"/>
                </a:solidFill>
                <a:latin typeface="Times New Roman" pitchFamily="18" charset="0"/>
              </a:rPr>
              <a:t>6</a:t>
            </a:r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)</a:t>
            </a:r>
            <a:endParaRPr lang="en-US" altLang="en-US" sz="2200" dirty="0"/>
          </a:p>
        </p:txBody>
      </p:sp>
      <p:sp>
        <p:nvSpPr>
          <p:cNvPr id="17429" name="Text Box 28"/>
          <p:cNvSpPr txBox="1">
            <a:spLocks noChangeArrowheads="1"/>
          </p:cNvSpPr>
          <p:nvPr/>
        </p:nvSpPr>
        <p:spPr bwMode="auto">
          <a:xfrm>
            <a:off x="1353111" y="3157576"/>
            <a:ext cx="168014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altLang="en-US" sz="2200" b="1" dirty="0" err="1">
                <a:latin typeface="Times New Roman" pitchFamily="18" charset="0"/>
              </a:rPr>
              <a:t>Đường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phân</a:t>
            </a:r>
            <a:endParaRPr lang="en-US" altLang="en-US" sz="2200" b="1" dirty="0">
              <a:latin typeface="Times New Roman" pitchFamily="18" charset="0"/>
            </a:endParaRPr>
          </a:p>
        </p:txBody>
      </p:sp>
      <p:sp>
        <p:nvSpPr>
          <p:cNvPr id="17430" name="Text Box 29"/>
          <p:cNvSpPr txBox="1">
            <a:spLocks noChangeArrowheads="1"/>
          </p:cNvSpPr>
          <p:nvPr/>
        </p:nvSpPr>
        <p:spPr bwMode="auto">
          <a:xfrm>
            <a:off x="2715647" y="2266989"/>
            <a:ext cx="109415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200" b="1" dirty="0">
                <a:solidFill>
                  <a:srgbClr val="CC00FF"/>
                </a:solidFill>
                <a:latin typeface="Times New Roman" pitchFamily="18" charset="0"/>
              </a:rPr>
              <a:t>2ATP</a:t>
            </a:r>
            <a:endParaRPr lang="en-US" altLang="en-US" sz="2200" b="1" dirty="0">
              <a:solidFill>
                <a:srgbClr val="CC00FF"/>
              </a:solidFill>
            </a:endParaRPr>
          </a:p>
        </p:txBody>
      </p:sp>
      <p:sp>
        <p:nvSpPr>
          <p:cNvPr id="17431" name="Text Box 30"/>
          <p:cNvSpPr txBox="1">
            <a:spLocks noChangeArrowheads="1"/>
          </p:cNvSpPr>
          <p:nvPr/>
        </p:nvSpPr>
        <p:spPr bwMode="auto">
          <a:xfrm>
            <a:off x="3560482" y="2062201"/>
            <a:ext cx="83213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200" b="1" dirty="0">
                <a:solidFill>
                  <a:srgbClr val="CC00FF"/>
                </a:solidFill>
                <a:latin typeface="Times New Roman" pitchFamily="18" charset="0"/>
              </a:rPr>
              <a:t>H</a:t>
            </a:r>
            <a:r>
              <a:rPr lang="en-US" altLang="en-US" sz="2200" b="1" baseline="-25000" dirty="0">
                <a:solidFill>
                  <a:srgbClr val="CC00FF"/>
                </a:solidFill>
                <a:latin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CC00FF"/>
                </a:solidFill>
                <a:latin typeface="Times New Roman" pitchFamily="18" charset="0"/>
              </a:rPr>
              <a:t>O</a:t>
            </a:r>
            <a:endParaRPr lang="en-US" altLang="en-US" sz="2200" b="1" dirty="0">
              <a:solidFill>
                <a:srgbClr val="CC00FF"/>
              </a:solidFill>
            </a:endParaRPr>
          </a:p>
        </p:txBody>
      </p:sp>
      <p:sp>
        <p:nvSpPr>
          <p:cNvPr id="17432" name="Text Box 31"/>
          <p:cNvSpPr txBox="1">
            <a:spLocks noChangeArrowheads="1"/>
          </p:cNvSpPr>
          <p:nvPr/>
        </p:nvSpPr>
        <p:spPr bwMode="auto">
          <a:xfrm>
            <a:off x="68390" y="3965614"/>
            <a:ext cx="16642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200" dirty="0" err="1">
                <a:latin typeface="Times New Roman" pitchFamily="18" charset="0"/>
              </a:rPr>
              <a:t>Tế</a:t>
            </a:r>
            <a:r>
              <a:rPr lang="en-US" altLang="en-US" sz="2200" dirty="0">
                <a:latin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</a:rPr>
              <a:t>bào</a:t>
            </a:r>
            <a:r>
              <a:rPr lang="en-US" altLang="en-US" sz="2200" dirty="0">
                <a:latin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</a:rPr>
              <a:t>chất</a:t>
            </a:r>
            <a:endParaRPr lang="en-US" altLang="en-US" sz="2200" dirty="0">
              <a:latin typeface="Times New Roman" pitchFamily="18" charset="0"/>
            </a:endParaRPr>
          </a:p>
          <a:p>
            <a:pPr eaLnBrk="1" hangingPunct="1"/>
            <a:endParaRPr lang="en-US" altLang="en-US" sz="2200" dirty="0"/>
          </a:p>
        </p:txBody>
      </p:sp>
      <p:sp>
        <p:nvSpPr>
          <p:cNvPr id="17433" name="Text Box 32"/>
          <p:cNvSpPr txBox="1">
            <a:spLocks noChangeArrowheads="1"/>
          </p:cNvSpPr>
          <p:nvPr/>
        </p:nvSpPr>
        <p:spPr bwMode="auto">
          <a:xfrm>
            <a:off x="3360390" y="3173451"/>
            <a:ext cx="2461456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en-US" sz="2200" b="1" dirty="0" smtClean="0">
                <a:solidFill>
                  <a:srgbClr val="CC00CC"/>
                </a:solidFill>
                <a:latin typeface="Times New Roman" pitchFamily="18" charset="0"/>
              </a:rPr>
              <a:t>2 </a:t>
            </a:r>
            <a:r>
              <a:rPr lang="en-US" altLang="en-US" sz="2200" b="1" dirty="0" err="1" smtClean="0">
                <a:solidFill>
                  <a:srgbClr val="CC00CC"/>
                </a:solidFill>
                <a:latin typeface="Times New Roman" pitchFamily="18" charset="0"/>
              </a:rPr>
              <a:t>Axit</a:t>
            </a:r>
            <a:r>
              <a:rPr lang="en-US" altLang="en-US" sz="2200" b="1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CC00CC"/>
                </a:solidFill>
                <a:latin typeface="Times New Roman" pitchFamily="18" charset="0"/>
              </a:rPr>
              <a:t>piruvic</a:t>
            </a:r>
            <a:endParaRPr lang="en-US" altLang="en-US" sz="2200" b="1" dirty="0">
              <a:solidFill>
                <a:srgbClr val="CC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200" b="1" dirty="0">
                <a:solidFill>
                  <a:srgbClr val="CC00CC"/>
                </a:solidFill>
                <a:latin typeface="Times New Roman" pitchFamily="18" charset="0"/>
              </a:rPr>
              <a:t>  </a:t>
            </a:r>
            <a:r>
              <a:rPr lang="en-US" altLang="en-US" sz="2200" b="1" dirty="0" smtClean="0">
                <a:solidFill>
                  <a:srgbClr val="CC00CC"/>
                </a:solidFill>
                <a:latin typeface="Times New Roman" pitchFamily="18" charset="0"/>
              </a:rPr>
              <a:t>(CH</a:t>
            </a:r>
            <a:r>
              <a:rPr lang="en-US" altLang="en-US" sz="2200" b="1" baseline="-25000" dirty="0" smtClean="0">
                <a:solidFill>
                  <a:srgbClr val="CC00CC"/>
                </a:solidFill>
                <a:latin typeface="Times New Roman" pitchFamily="18" charset="0"/>
              </a:rPr>
              <a:t>3</a:t>
            </a:r>
            <a:r>
              <a:rPr lang="en-US" altLang="en-US" sz="2200" b="1" dirty="0" smtClean="0">
                <a:solidFill>
                  <a:srgbClr val="CC00CC"/>
                </a:solidFill>
                <a:latin typeface="Times New Roman" pitchFamily="18" charset="0"/>
              </a:rPr>
              <a:t>COCOOH)</a:t>
            </a:r>
            <a:endParaRPr lang="en-US" altLang="en-US" sz="2200" dirty="0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>
            <a:off x="1345171" y="3584614"/>
            <a:ext cx="24646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Text Box 38"/>
          <p:cNvSpPr txBox="1">
            <a:spLocks noChangeArrowheads="1"/>
          </p:cNvSpPr>
          <p:nvPr/>
        </p:nvSpPr>
        <p:spPr bwMode="auto">
          <a:xfrm>
            <a:off x="9146918" y="2331654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kị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khí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377" name="Text Box 39"/>
          <p:cNvSpPr txBox="1">
            <a:spLocks noChangeArrowheads="1"/>
          </p:cNvSpPr>
          <p:nvPr/>
        </p:nvSpPr>
        <p:spPr bwMode="auto">
          <a:xfrm>
            <a:off x="8793128" y="4168218"/>
            <a:ext cx="3524027" cy="103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Phân giải hiếu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khí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tế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bào chất, ti thể) </a:t>
            </a:r>
            <a:endParaRPr lang="en-US" alt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23866" y="40316"/>
            <a:ext cx="89890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CON ĐƯỜNG HÔ HẤP Ở THỰC VẬT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" grpId="0" animBg="1"/>
      <p:bldP spid="17410" grpId="0"/>
      <p:bldP spid="17411" grpId="0" animBg="1"/>
      <p:bldP spid="17412" grpId="0" animBg="1"/>
      <p:bldP spid="17413" grpId="0" animBg="1"/>
      <p:bldP spid="17414" grpId="0"/>
      <p:bldP spid="17428" grpId="0"/>
      <p:bldP spid="17429" grpId="0"/>
      <p:bldP spid="17430" grpId="0"/>
      <p:bldP spid="17431" grpId="0"/>
      <p:bldP spid="17432" grpId="0"/>
      <p:bldP spid="17433" grpId="0"/>
      <p:bldP spid="17434" grpId="0" animBg="1"/>
      <p:bldP spid="17422" grpId="0"/>
      <p:bldP spid="153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66" y="40316"/>
            <a:ext cx="89890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CON ĐƯỜNG HÔ HẤP Ở THỰC VẬT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4847" y="805733"/>
            <a:ext cx="5686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HOÀN THÀNH PHIẾU HỌC TẬP SAU:</a:t>
            </a:r>
            <a:endParaRPr lang="en-US" sz="2400" dirty="0">
              <a:solidFill>
                <a:srgbClr val="FF0000"/>
              </a:solidFill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" y="1322245"/>
            <a:ext cx="12168134" cy="55357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536" y="2084163"/>
            <a:ext cx="5410058" cy="99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68" y="2133633"/>
            <a:ext cx="5410058" cy="99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37926" y="3235489"/>
            <a:ext cx="5410058" cy="28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536" y="3235488"/>
            <a:ext cx="5410058" cy="347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1534</Words>
  <Application>Microsoft Office PowerPoint</Application>
  <PresentationFormat>Widescreen</PresentationFormat>
  <Paragraphs>184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宋体</vt:lpstr>
      <vt:lpstr>Arial</vt:lpstr>
      <vt:lpstr>Bookman Old Style</vt:lpstr>
      <vt:lpstr>Calibri</vt:lpstr>
      <vt:lpstr>Calibri Light</vt:lpstr>
      <vt:lpstr>MS Mincho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Bài 9 Quang hợp ở các nhóm thực vật C3 , C4 và CAM   Tổ 2 - 11A1</dc:title>
  <dc:subject/>
  <dc:creator>NML</dc:creator>
  <cp:keywords/>
  <dc:description/>
  <cp:lastModifiedBy>Microsoft account</cp:lastModifiedBy>
  <cp:revision>51</cp:revision>
  <dcterms:created xsi:type="dcterms:W3CDTF">2003-10-07T17:12:08Z</dcterms:created>
  <dcterms:modified xsi:type="dcterms:W3CDTF">2021-11-21T02:43:54Z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TC010690471033</vt:lpwstr>
  </property>
  <property fmtid="{D5CDD505-2E9C-101B-9397-08002B2CF9AE}" pid="3" name="KSOProductBuildVer">
    <vt:lpwstr>1033-11.2.0.8970</vt:lpwstr>
  </property>
</Properties>
</file>