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2"/>
  </p:notesMasterIdLst>
  <p:sldIdLst>
    <p:sldId id="256" r:id="rId2"/>
    <p:sldId id="287" r:id="rId3"/>
    <p:sldId id="257"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3" r:id="rId21"/>
    <p:sldId id="342" r:id="rId22"/>
    <p:sldId id="286" r:id="rId23"/>
    <p:sldId id="288" r:id="rId24"/>
    <p:sldId id="289" r:id="rId25"/>
    <p:sldId id="290" r:id="rId26"/>
    <p:sldId id="291" r:id="rId27"/>
    <p:sldId id="292" r:id="rId28"/>
    <p:sldId id="293" r:id="rId29"/>
    <p:sldId id="294" r:id="rId30"/>
    <p:sldId id="295" r:id="rId31"/>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31934" autoAdjust="0"/>
  </p:normalViewPr>
  <p:slideViewPr>
    <p:cSldViewPr snapToGrid="0">
      <p:cViewPr varScale="1">
        <p:scale>
          <a:sx n="91" d="100"/>
          <a:sy n="91" d="100"/>
        </p:scale>
        <p:origin x="726" y="78"/>
      </p:cViewPr>
      <p:guideLst/>
    </p:cSldViewPr>
  </p:slideViewPr>
  <p:outlineViewPr>
    <p:cViewPr>
      <p:scale>
        <a:sx n="33" d="100"/>
        <a:sy n="33" d="100"/>
      </p:scale>
      <p:origin x="0" y="-4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9/3/2019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sắp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xếp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cửa</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sổ</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cửa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mới</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hành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Window</a:t>
            </a:r>
            <a:r>
              <a:rPr lang="en-US" sz="900" kern="1200" dirty="0">
                <a:solidFill>
                  <a:schemeClr val="tx1"/>
                </a:solidFill>
                <a:effectLst/>
                <a:latin typeface="+mn-lt"/>
                <a:ea typeface="+mn-ea"/>
                <a:cs typeface="+mn-cs"/>
              </a:rPr>
              <a:t>.</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pPr marL="0" lv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a:t>
            </a:r>
            <a:r>
              <a:rPr lang="en-US" sz="900" i="1" kern="1200" dirty="0">
                <a:solidFill>
                  <a:schemeClr val="tx1"/>
                </a:solidFill>
                <a:effectLst/>
                <a:latin typeface="+mn-lt"/>
                <a:ea typeface="+mn-ea"/>
                <a:cs typeface="+mn-cs"/>
              </a:rPr>
              <a:t> Financial.xlsx:3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Financial.</a:t>
            </a:r>
          </a:p>
          <a:p>
            <a:pPr marL="0" lv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cửa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Arrange All</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Arrange Windows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ð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Arrange</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Tiled</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Horizontal </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Vertical</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Cascade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Windows of active workbook</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hành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thị</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hai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cửa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song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View Side by Side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Compare Side by Side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so </a:t>
            </a:r>
            <a:r>
              <a:rPr lang="en-US" sz="900" kern="1200" dirty="0" err="1">
                <a:solidFill>
                  <a:schemeClr val="tx1"/>
                </a:solidFill>
                <a:effectLst/>
                <a:latin typeface="+mn-lt"/>
                <a:ea typeface="+mn-ea"/>
                <a:cs typeface="+mn-cs"/>
              </a:rPr>
              <a:t>sánh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còn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Synchronous Scrolling</a:t>
            </a:r>
            <a:r>
              <a:rPr lang="en-US" sz="900" kern="1200" dirty="0">
                <a:solidFill>
                  <a:schemeClr val="tx1"/>
                </a:solidFill>
                <a:effectLst/>
                <a:latin typeface="+mn-lt"/>
                <a:ea typeface="+mn-ea"/>
                <a:cs typeface="+mn-cs"/>
              </a:rPr>
              <a:t>. </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Reset Window Position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thước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chia </a:t>
            </a:r>
            <a:r>
              <a:rPr lang="en-US" sz="900" kern="1200" dirty="0" err="1">
                <a:solidFill>
                  <a:schemeClr val="tx1"/>
                </a:solidFill>
                <a:effectLst/>
                <a:latin typeface="+mn-lt"/>
                <a:ea typeface="+mn-ea"/>
                <a:cs typeface="+mn-cs"/>
              </a:rPr>
              <a:t>đều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thước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Side by Side.</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5</a:t>
            </a:fld>
            <a:endParaRPr lang="en-US"/>
          </a:p>
        </p:txBody>
      </p:sp>
    </p:spTree>
    <p:extLst>
      <p:ext uri="{BB962C8B-B14F-4D97-AF65-F5344CB8AC3E}">
        <p14:creationId xmlns:p14="http://schemas.microsoft.com/office/powerpoint/2010/main" val="1409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2556663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161612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thiết</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lập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ngắt</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trang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Chèn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ngắt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Horizontal page break</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hành</a:t>
            </a:r>
            <a:r>
              <a:rPr lang="en-US" sz="900" kern="1200" dirty="0">
                <a:solidFill>
                  <a:schemeClr val="tx1"/>
                </a:solidFill>
                <a:effectLst/>
                <a:latin typeface="+mn-lt"/>
                <a:ea typeface="+mn-ea"/>
                <a:cs typeface="+mn-cs"/>
              </a:rPr>
              <a:t>. </a:t>
            </a:r>
          </a:p>
          <a:p>
            <a:pPr marL="685800" lvl="2" indent="0">
              <a:buFont typeface="Arial" panose="020B0604020202020204" pitchFamily="34" charset="0"/>
              <a:buNone/>
            </a:pP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A15</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15</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mới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1</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Vertical page break</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hành</a:t>
            </a:r>
            <a:r>
              <a:rPr lang="en-US" sz="900" kern="1200" dirty="0">
                <a:solidFill>
                  <a:schemeClr val="tx1"/>
                </a:solidFill>
                <a:effectLst/>
                <a:latin typeface="+mn-lt"/>
                <a:ea typeface="+mn-ea"/>
                <a:cs typeface="+mn-cs"/>
              </a:rPr>
              <a:t>. </a:t>
            </a:r>
          </a:p>
          <a:p>
            <a:pPr marL="685800" lvl="2" indent="0">
              <a:buFont typeface="Arial" panose="020B0604020202020204" pitchFamily="34" charset="0"/>
              <a:buNone/>
            </a:pP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G1</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mới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bất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mới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Breaks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Insert Page Break</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ngắt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ngay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Breaks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Remove Page Break</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toàn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bộ</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ngắt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đã</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thiết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lập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hành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Breaks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Reset All Page Breaks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chèn</a:t>
            </a:r>
            <a:r>
              <a:rPr lang="en-US" sz="900" i="1" kern="1200" dirty="0">
                <a:solidFill>
                  <a:schemeClr val="tx1"/>
                </a:solidFill>
                <a:effectLst/>
                <a:latin typeface="+mn-lt"/>
                <a:ea typeface="+mn-ea"/>
                <a:cs typeface="+mn-cs"/>
              </a:rPr>
              <a:t> (Manual page breaks), </a:t>
            </a:r>
            <a:r>
              <a:rPr lang="en-US" sz="900" i="1" kern="1200" dirty="0" err="1">
                <a:solidFill>
                  <a:schemeClr val="tx1"/>
                </a:solidFill>
                <a:effectLst/>
                <a:latin typeface="+mn-lt"/>
                <a:ea typeface="+mn-ea"/>
                <a:cs typeface="+mn-cs"/>
              </a:rPr>
              <a:t>nhưng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xóa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(Default page breaks) do Excel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ra.</a:t>
            </a:r>
          </a:p>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658242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định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trang</a:t>
            </a:r>
            <a:r>
              <a:rPr lang="en-US" sz="900" b="1" kern="1200" dirty="0">
                <a:solidFill>
                  <a:schemeClr val="tx1"/>
                </a:solidFill>
                <a:effectLst/>
                <a:latin typeface="+mn-lt"/>
                <a:ea typeface="+mn-ea"/>
                <a:cs typeface="+mn-cs"/>
              </a:rPr>
              <a:t> in</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Sử</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thiết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lập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Margins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Normal/Wide/Narrow</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Điều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lề</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Margins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Top/Bottom/Left/Right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Header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Footer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Horizontally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Vertically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giữa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in </a:t>
            </a:r>
            <a:r>
              <a:rPr lang="en-US" sz="900" kern="1200" dirty="0" err="1">
                <a:solidFill>
                  <a:schemeClr val="tx1"/>
                </a:solidFill>
                <a:effectLst/>
                <a:latin typeface="+mn-lt"/>
                <a:ea typeface="+mn-ea"/>
                <a:cs typeface="+mn-cs"/>
              </a:rPr>
              <a:t>không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mặt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giá</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trị</a:t>
            </a:r>
            <a:r>
              <a:rPr lang="en-US" sz="900" i="1" kern="1200" dirty="0">
                <a:solidFill>
                  <a:schemeClr val="tx1"/>
                </a:solidFill>
                <a:effectLst/>
                <a:latin typeface="+mn-lt"/>
                <a:ea typeface="+mn-ea"/>
                <a:cs typeface="+mn-cs"/>
              </a:rPr>
              <a:t> Header/Footer </a:t>
            </a:r>
            <a:r>
              <a:rPr lang="en-US" sz="900" i="1" kern="1200" dirty="0" err="1">
                <a:solidFill>
                  <a:schemeClr val="tx1"/>
                </a:solidFill>
                <a:effectLst/>
                <a:latin typeface="+mn-lt"/>
                <a:ea typeface="+mn-ea"/>
                <a:cs typeface="+mn-cs"/>
              </a:rPr>
              <a:t>xác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khoảng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a:t>
            </a:r>
            <a:r>
              <a:rPr lang="en-US" sz="900" i="1" kern="1200" dirty="0" err="1">
                <a:solidFill>
                  <a:schemeClr val="tx1"/>
                </a:solidFill>
                <a:effectLst/>
                <a:latin typeface="+mn-lt"/>
                <a:ea typeface="+mn-ea"/>
                <a:cs typeface="+mn-cs"/>
              </a:rPr>
              <a:t>cuối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so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mép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a:t>
            </a:r>
            <a:r>
              <a:rPr lang="en-US" sz="900" i="1" kern="1200" dirty="0" err="1">
                <a:solidFill>
                  <a:schemeClr val="tx1"/>
                </a:solidFill>
                <a:effectLst/>
                <a:latin typeface="+mn-lt"/>
                <a:ea typeface="+mn-ea"/>
                <a:cs typeface="+mn-cs"/>
              </a:rPr>
              <a:t>dưới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giấy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thiết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khoảng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nội</a:t>
            </a:r>
            <a:r>
              <a:rPr lang="en-US" sz="900" i="1" kern="1200" dirty="0">
                <a:solidFill>
                  <a:schemeClr val="tx1"/>
                </a:solidFill>
                <a:effectLst/>
                <a:latin typeface="+mn-lt"/>
                <a:ea typeface="+mn-ea"/>
                <a:cs typeface="+mn-cs"/>
              </a:rPr>
              <a:t> dung </a:t>
            </a:r>
            <a:r>
              <a:rPr lang="en-US" sz="900" i="1" kern="1200" dirty="0" err="1">
                <a:solidFill>
                  <a:schemeClr val="tx1"/>
                </a:solidFill>
                <a:effectLst/>
                <a:latin typeface="+mn-lt"/>
                <a:ea typeface="+mn-ea"/>
                <a:cs typeface="+mn-cs"/>
              </a:rPr>
              <a:t>diện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a:t>
            </a:r>
            <a:r>
              <a:rPr lang="en-US" sz="900" i="1" kern="1200" dirty="0" err="1">
                <a:solidFill>
                  <a:schemeClr val="tx1"/>
                </a:solidFill>
                <a:effectLst/>
                <a:latin typeface="+mn-lt"/>
                <a:ea typeface="+mn-ea"/>
                <a:cs typeface="+mn-cs"/>
              </a:rPr>
              <a:t>cuối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nhỏ</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a:t>
            </a:r>
            <a:r>
              <a:rPr lang="en-US" sz="900" i="1" kern="1200" dirty="0" err="1">
                <a:solidFill>
                  <a:schemeClr val="tx1"/>
                </a:solidFill>
                <a:effectLst/>
                <a:latin typeface="+mn-lt"/>
                <a:ea typeface="+mn-ea"/>
                <a:cs typeface="+mn-cs"/>
              </a:rPr>
              <a:t>dưới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nội</a:t>
            </a:r>
            <a:r>
              <a:rPr lang="en-US" sz="900" i="1" kern="1200" dirty="0">
                <a:solidFill>
                  <a:schemeClr val="tx1"/>
                </a:solidFill>
                <a:effectLst/>
                <a:latin typeface="+mn-lt"/>
                <a:ea typeface="+mn-ea"/>
                <a:cs typeface="+mn-cs"/>
              </a:rPr>
              <a:t> dung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nội</a:t>
            </a:r>
            <a:r>
              <a:rPr lang="en-US" sz="900" i="1" kern="1200" dirty="0">
                <a:solidFill>
                  <a:schemeClr val="tx1"/>
                </a:solidFill>
                <a:effectLst/>
                <a:latin typeface="+mn-lt"/>
                <a:ea typeface="+mn-ea"/>
                <a:cs typeface="+mn-cs"/>
              </a:rPr>
              <a:t> dung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a:t>
            </a:r>
          </a:p>
          <a:p>
            <a:endParaRPr lang="en-US" i="1" dirty="0"/>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hướng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Orientation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Portrait/Landscape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giấy</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Page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hướng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Orientation</a:t>
            </a:r>
            <a:r>
              <a:rPr lang="en-US" sz="900" kern="1200" dirty="0">
                <a:solidFill>
                  <a:schemeClr val="tx1"/>
                </a:solidFill>
                <a:effectLst/>
                <a:latin typeface="+mn-lt"/>
                <a:ea typeface="+mn-ea"/>
                <a:cs typeface="+mn-cs"/>
              </a:rPr>
              <a:t>.</a:t>
            </a: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Chọn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giấy</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Size</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giấy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Page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Paper size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giấy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Điều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tỷ</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lệ</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Scale to Fit,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Scale</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10%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400%.</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Page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Scaling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Adjust to</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10%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400%.</a:t>
            </a:r>
          </a:p>
          <a:p>
            <a:pPr lvl="0"/>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tỷ</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ảnh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hưởng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đến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chèn</a:t>
            </a:r>
            <a:endParaRPr lang="en-US" sz="800" i="1" kern="1200" dirty="0">
              <a:solidFill>
                <a:schemeClr val="tx1"/>
              </a:solidFill>
              <a:effectLst/>
              <a:latin typeface="+mn-lt"/>
              <a:ea typeface="+mn-ea"/>
              <a:cs typeface="+mn-cs"/>
            </a:endParaRPr>
          </a:p>
          <a:p>
            <a:pPr marL="0" lvl="0" indent="0">
              <a:buFont typeface="Arial" panose="020B0604020202020204" pitchFamily="34" charset="0"/>
              <a:buNone/>
            </a:pPr>
            <a:endParaRPr lang="en-US" dirty="0"/>
          </a:p>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3908292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2205253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với</a:t>
            </a:r>
            <a:r>
              <a:rPr lang="en-US" sz="900" b="1" kern="1200" dirty="0">
                <a:solidFill>
                  <a:schemeClr val="tx1"/>
                </a:solidFill>
                <a:effectLst/>
                <a:latin typeface="+mn-lt"/>
                <a:ea typeface="+mn-ea"/>
                <a:cs typeface="+mn-cs"/>
              </a:rPr>
              <a:t> Header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Footer</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nội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dung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header</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footer</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header/footer.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Custom Header/Footer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Header &amp; Footer Elements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Ribbon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(Auto-generated data field):</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Page Number</a:t>
            </a:r>
            <a:r>
              <a:rPr lang="en-US" sz="900"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a:t>
            </a:r>
            <a:r>
              <a:rPr lang="en-US" sz="900" kern="1200" dirty="0" err="1">
                <a:solidFill>
                  <a:schemeClr val="tx1"/>
                </a:solidFill>
                <a:effectLst/>
                <a:latin typeface="+mn-lt"/>
                <a:ea typeface="+mn-ea"/>
                <a:cs typeface="+mn-cs"/>
              </a:rPr>
              <a:t>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Number of Pages</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tổng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Current Date</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Current Time</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giờ</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File Path</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File Name</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Sheet Name</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Picture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Format Picture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mã</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Code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header/footer.</a:t>
            </a:r>
          </a:p>
          <a:p>
            <a:pPr lvl="0"/>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Lệnh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Mã</a:t>
            </a:r>
            <a:endParaRPr lang="en-US" sz="900" b="1" kern="1200" dirty="0">
              <a:solidFill>
                <a:schemeClr val="tx1"/>
              </a:solidFill>
              <a:effectLst/>
              <a:latin typeface="+mn-lt"/>
              <a:ea typeface="+mn-ea"/>
              <a:cs typeface="+mn-cs"/>
            </a:endParaRPr>
          </a:p>
          <a:p>
            <a:pPr lvl="0"/>
            <a:r>
              <a:rPr lang="en-CA" sz="900" kern="1200" dirty="0">
                <a:solidFill>
                  <a:schemeClr val="tx1"/>
                </a:solidFill>
                <a:effectLst/>
                <a:latin typeface="+mn-lt"/>
                <a:ea typeface="+mn-ea"/>
                <a:cs typeface="+mn-cs"/>
              </a:rPr>
              <a:t>	Page Number	&amp;[Page]</a:t>
            </a:r>
            <a:endParaRPr lang="en-US" dirty="0">
              <a:effectLst/>
            </a:endParaRPr>
          </a:p>
          <a:p>
            <a:pPr lvl="0"/>
            <a:r>
              <a:rPr lang="en-CA" sz="900" kern="1200" dirty="0">
                <a:solidFill>
                  <a:schemeClr val="tx1"/>
                </a:solidFill>
                <a:effectLst/>
                <a:latin typeface="+mn-lt"/>
                <a:ea typeface="+mn-ea"/>
                <a:cs typeface="+mn-cs"/>
              </a:rPr>
              <a:t>	Number of Pages	&amp;[Pages]</a:t>
            </a:r>
            <a:endParaRPr lang="en-US" dirty="0">
              <a:effectLst/>
            </a:endParaRPr>
          </a:p>
          <a:p>
            <a:pPr lvl="0"/>
            <a:r>
              <a:rPr lang="en-CA" sz="900" kern="1200" dirty="0">
                <a:solidFill>
                  <a:schemeClr val="tx1"/>
                </a:solidFill>
                <a:effectLst/>
                <a:latin typeface="+mn-lt"/>
                <a:ea typeface="+mn-ea"/>
                <a:cs typeface="+mn-cs"/>
              </a:rPr>
              <a:t>	Current Date	&amp;[Date]</a:t>
            </a:r>
            <a:endParaRPr lang="en-US" dirty="0">
              <a:effectLst/>
            </a:endParaRPr>
          </a:p>
          <a:p>
            <a:pPr lvl="0"/>
            <a:r>
              <a:rPr lang="en-CA" sz="900" kern="1200" dirty="0">
                <a:solidFill>
                  <a:schemeClr val="tx1"/>
                </a:solidFill>
                <a:effectLst/>
                <a:latin typeface="+mn-lt"/>
                <a:ea typeface="+mn-ea"/>
                <a:cs typeface="+mn-cs"/>
              </a:rPr>
              <a:t>	Current Time	&amp;[Time]</a:t>
            </a:r>
            <a:endParaRPr lang="en-US" dirty="0">
              <a:effectLst/>
            </a:endParaRPr>
          </a:p>
          <a:p>
            <a:pPr lvl="0"/>
            <a:r>
              <a:rPr lang="en-CA" sz="900" kern="1200" dirty="0">
                <a:solidFill>
                  <a:schemeClr val="tx1"/>
                </a:solidFill>
                <a:effectLst/>
                <a:latin typeface="+mn-lt"/>
                <a:ea typeface="+mn-ea"/>
                <a:cs typeface="+mn-cs"/>
              </a:rPr>
              <a:t>	File Path		&amp;[Path]&amp;[File]</a:t>
            </a:r>
            <a:endParaRPr lang="en-US" dirty="0">
              <a:effectLst/>
            </a:endParaRPr>
          </a:p>
          <a:p>
            <a:pPr lvl="0"/>
            <a:r>
              <a:rPr lang="en-CA" sz="900" kern="1200" dirty="0">
                <a:solidFill>
                  <a:schemeClr val="tx1"/>
                </a:solidFill>
                <a:effectLst/>
                <a:latin typeface="+mn-lt"/>
                <a:ea typeface="+mn-ea"/>
                <a:cs typeface="+mn-cs"/>
              </a:rPr>
              <a:t>	File Name		&amp;[File]</a:t>
            </a:r>
            <a:endParaRPr lang="en-US" dirty="0">
              <a:effectLst/>
            </a:endParaRPr>
          </a:p>
          <a:p>
            <a:pPr lvl="0"/>
            <a:r>
              <a:rPr lang="en-CA" sz="900" kern="1200" dirty="0">
                <a:solidFill>
                  <a:schemeClr val="tx1"/>
                </a:solidFill>
                <a:effectLst/>
                <a:latin typeface="+mn-lt"/>
                <a:ea typeface="+mn-ea"/>
                <a:cs typeface="+mn-cs"/>
              </a:rPr>
              <a:t>	Sheet Name	&amp;[Tab]</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Chèn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mẫu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header</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footer</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soạn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thảo</a:t>
            </a:r>
            <a:r>
              <a:rPr lang="en-US" sz="900" kern="1200" dirty="0">
                <a:solidFill>
                  <a:schemeClr val="tx1"/>
                </a:solidFill>
                <a:effectLst/>
                <a:latin typeface="+mn-lt"/>
                <a:ea typeface="+mn-ea"/>
                <a:cs typeface="+mn-cs"/>
              </a:rPr>
              <a:t> header/footer.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Header &amp; Footer,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Header</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Footer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header/footer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hai</a:t>
            </a:r>
            <a:r>
              <a:rPr lang="en-US" sz="900" i="1" kern="1200" dirty="0">
                <a:solidFill>
                  <a:schemeClr val="tx1"/>
                </a:solidFill>
                <a:effectLst/>
                <a:latin typeface="+mn-lt"/>
                <a:ea typeface="+mn-ea"/>
                <a:cs typeface="+mn-cs"/>
              </a:rPr>
              <a:t> hay </a:t>
            </a:r>
            <a:r>
              <a:rPr lang="en-US" sz="900" i="1" kern="1200" dirty="0" err="1">
                <a:solidFill>
                  <a:schemeClr val="tx1"/>
                </a:solidFill>
                <a:effectLst/>
                <a:latin typeface="+mn-lt"/>
                <a:ea typeface="+mn-ea"/>
                <a:cs typeface="+mn-cs"/>
              </a:rPr>
              <a:t>ba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phân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phẩy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header/footer.</a:t>
            </a:r>
          </a:p>
          <a:p>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giữa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header</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footer</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Navigation,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Go to Header/Footer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Thiết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lập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header</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footer</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Options,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b="1" kern="1200" dirty="0">
                <a:solidFill>
                  <a:schemeClr val="tx1"/>
                </a:solidFill>
                <a:effectLst/>
                <a:latin typeface="+mn-lt"/>
                <a:ea typeface="+mn-ea"/>
                <a:cs typeface="+mn-cs"/>
              </a:rPr>
              <a:t>Different First Page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header/footer </a:t>
            </a:r>
            <a:r>
              <a:rPr lang="en-US" sz="900" kern="1200" dirty="0" err="1">
                <a:solidFill>
                  <a:schemeClr val="tx1"/>
                </a:solidFill>
                <a:effectLst/>
                <a:latin typeface="+mn-lt"/>
                <a:ea typeface="+mn-ea"/>
                <a:cs typeface="+mn-cs"/>
              </a:rPr>
              <a:t>riêng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b="1" kern="1200" dirty="0">
                <a:solidFill>
                  <a:schemeClr val="tx1"/>
                </a:solidFill>
                <a:effectLst/>
                <a:latin typeface="+mn-lt"/>
                <a:ea typeface="+mn-ea"/>
                <a:cs typeface="+mn-cs"/>
              </a:rPr>
              <a:t>Different Odd &amp; Even Pages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header/footer </a:t>
            </a:r>
            <a:r>
              <a:rPr lang="en-US" sz="900" kern="1200" dirty="0" err="1">
                <a:solidFill>
                  <a:schemeClr val="tx1"/>
                </a:solidFill>
                <a:effectLst/>
                <a:latin typeface="+mn-lt"/>
                <a:ea typeface="+mn-ea"/>
                <a:cs typeface="+mn-cs"/>
              </a:rPr>
              <a:t>riêng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chẵn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lẻ</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b="1" kern="1200" dirty="0">
                <a:solidFill>
                  <a:schemeClr val="tx1"/>
                </a:solidFill>
                <a:effectLst/>
                <a:latin typeface="+mn-lt"/>
                <a:ea typeface="+mn-ea"/>
                <a:cs typeface="+mn-cs"/>
              </a:rPr>
              <a:t>Scale with Document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in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in (</a:t>
            </a:r>
            <a:r>
              <a:rPr lang="en-US" sz="900" b="1" kern="1200" dirty="0">
                <a:solidFill>
                  <a:schemeClr val="tx1"/>
                </a:solidFill>
                <a:effectLst/>
                <a:latin typeface="+mn-lt"/>
                <a:ea typeface="+mn-ea"/>
                <a:cs typeface="+mn-cs"/>
              </a:rPr>
              <a:t>Scaling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header/footer.</a:t>
            </a:r>
          </a:p>
          <a:p>
            <a:pPr marL="514350" lvl="1" indent="-171450">
              <a:buFont typeface="Arial" panose="020B0604020202020204" pitchFamily="34" charset="0"/>
              <a:buChar char="•"/>
            </a:pPr>
            <a:r>
              <a:rPr lang="en-US" sz="900" b="1" kern="1200" dirty="0">
                <a:solidFill>
                  <a:schemeClr val="tx1"/>
                </a:solidFill>
                <a:effectLst/>
                <a:latin typeface="+mn-lt"/>
                <a:ea typeface="+mn-ea"/>
                <a:cs typeface="+mn-cs"/>
              </a:rPr>
              <a:t>Align with Page Margins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header/footer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a:t>
            </a:r>
          </a:p>
          <a:p>
            <a:pPr lvl="1"/>
            <a:endParaRPr lang="en-US" sz="900" i="1" kern="1200" dirty="0">
              <a:solidFill>
                <a:schemeClr val="tx1"/>
              </a:solidFill>
              <a:effectLst/>
              <a:latin typeface="+mn-lt"/>
              <a:ea typeface="+mn-ea"/>
              <a:cs typeface="+mn-cs"/>
            </a:endParaRPr>
          </a:p>
          <a:p>
            <a:pPr lvl="0"/>
            <a:endParaRPr lang="en-US" dirty="0">
              <a:effectLst/>
            </a:endParaRPr>
          </a:p>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153017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1150981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thiết</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lập</a:t>
            </a:r>
            <a:r>
              <a:rPr lang="en-US" sz="900" b="1" kern="1200" dirty="0">
                <a:solidFill>
                  <a:schemeClr val="tx1"/>
                </a:solidFill>
                <a:effectLst/>
                <a:latin typeface="+mn-lt"/>
                <a:ea typeface="+mn-ea"/>
                <a:cs typeface="+mn-cs"/>
              </a:rPr>
              <a:t> in </a:t>
            </a:r>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tiêu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đề</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Lập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đưa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in.</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 Area</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Set Print Area</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liền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riêng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biệt</a:t>
            </a:r>
            <a:r>
              <a:rPr lang="en-US" sz="900" i="1" kern="1200" dirty="0">
                <a:solidFill>
                  <a:schemeClr val="tx1"/>
                </a:solidFill>
                <a:effectLst/>
                <a:latin typeface="+mn-lt"/>
                <a:ea typeface="+mn-ea"/>
                <a:cs typeface="+mn-cs"/>
              </a:rPr>
              <a:t>.</a:t>
            </a:r>
          </a:p>
          <a:p>
            <a:pPr marL="171450" indent="-171450">
              <a:buFont typeface="Arial" panose="020B0604020202020204" pitchFamily="34" charset="0"/>
              <a:buChar char="•"/>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Thêm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ô </a:t>
            </a:r>
            <a:r>
              <a:rPr lang="es-MX" sz="900" b="1" kern="1200" dirty="0" err="1">
                <a:solidFill>
                  <a:schemeClr val="tx1"/>
                </a:solidFill>
                <a:effectLst/>
                <a:latin typeface="+mn-lt"/>
                <a:ea typeface="+mn-ea"/>
                <a:cs typeface="+mn-cs"/>
              </a:rPr>
              <a:t>vào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in.</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 Area</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Add to Print Area</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toàn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bộ</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 Area</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 Print Area</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thiết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thông</a:t>
            </a:r>
            <a:r>
              <a:rPr lang="en-US" sz="900" i="1" kern="1200" dirty="0">
                <a:solidFill>
                  <a:schemeClr val="tx1"/>
                </a:solidFill>
                <a:effectLst/>
                <a:latin typeface="+mn-lt"/>
                <a:ea typeface="+mn-ea"/>
                <a:cs typeface="+mn-cs"/>
              </a:rPr>
              <a:t> qua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Sheet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thoại</a:t>
            </a:r>
            <a:r>
              <a:rPr lang="en-US" sz="900" i="1" kern="1200" dirty="0">
                <a:solidFill>
                  <a:schemeClr val="tx1"/>
                </a:solidFill>
                <a:effectLst/>
                <a:latin typeface="+mn-lt"/>
                <a:ea typeface="+mn-ea"/>
                <a:cs typeface="+mn-cs"/>
              </a:rPr>
              <a:t> Page Setup,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khung</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Print area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đưa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địa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phân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phẩy</a:t>
            </a:r>
            <a:r>
              <a:rPr lang="en-US" sz="900" i="1"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Chọn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tiêu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đề</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 Titles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Sheet.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Print titles,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Rows to repeat at top/Columns to repeat at left</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In </a:t>
            </a:r>
            <a:r>
              <a:rPr lang="es-MX" sz="900" b="1" kern="1200" dirty="0" err="1">
                <a:solidFill>
                  <a:schemeClr val="tx1"/>
                </a:solidFill>
                <a:effectLst/>
                <a:latin typeface="+mn-lt"/>
                <a:ea typeface="+mn-ea"/>
                <a:cs typeface="+mn-cs"/>
              </a:rPr>
              <a:t>đường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lưới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Sheet Options,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Gridlines.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Sheet -&gt;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Gridlines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Print.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In </a:t>
            </a:r>
            <a:r>
              <a:rPr lang="es-MX" sz="900" b="1" kern="1200" dirty="0" err="1">
                <a:solidFill>
                  <a:schemeClr val="tx1"/>
                </a:solidFill>
                <a:effectLst/>
                <a:latin typeface="+mn-lt"/>
                <a:ea typeface="+mn-ea"/>
                <a:cs typeface="+mn-cs"/>
              </a:rPr>
              <a:t>đề</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mục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Sheet Options,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Headings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Page Setup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Sheet -&gt;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Row and column headings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Print.</a:t>
            </a:r>
          </a:p>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535502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3602291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2363098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chia </a:t>
            </a:r>
            <a:r>
              <a:rPr lang="en-US" sz="900" b="1" kern="1200" dirty="0" err="1">
                <a:solidFill>
                  <a:schemeClr val="tx1"/>
                </a:solidFill>
                <a:effectLst/>
                <a:latin typeface="+mn-lt"/>
                <a:ea typeface="+mn-ea"/>
                <a:cs typeface="+mn-cs"/>
              </a:rPr>
              <a:t>cửa</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sổ</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Chia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cửa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Split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chia (</a:t>
            </a:r>
            <a:r>
              <a:rPr lang="en-US" sz="900" b="1" kern="1200" dirty="0">
                <a:solidFill>
                  <a:schemeClr val="tx1"/>
                </a:solidFill>
                <a:effectLst/>
                <a:latin typeface="+mn-lt"/>
                <a:ea typeface="+mn-ea"/>
                <a:cs typeface="+mn-cs"/>
              </a:rPr>
              <a:t>Split bar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bốn</a:t>
            </a:r>
            <a:r>
              <a:rPr lang="en-US" sz="900" kern="1200" dirty="0">
                <a:solidFill>
                  <a:schemeClr val="tx1"/>
                </a:solidFill>
                <a:effectLst/>
                <a:latin typeface="+mn-lt"/>
                <a:ea typeface="+mn-ea"/>
                <a:cs typeface="+mn-cs"/>
              </a:rPr>
              <a:t> ô.</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Điều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ô </a:t>
            </a:r>
            <a:r>
              <a:rPr lang="es-MX" sz="900" b="1" kern="1200" dirty="0" err="1">
                <a:solidFill>
                  <a:schemeClr val="tx1"/>
                </a:solidFill>
                <a:effectLst/>
                <a:latin typeface="+mn-lt"/>
                <a:ea typeface="+mn-ea"/>
                <a:cs typeface="+mn-cs"/>
              </a:rPr>
              <a:t>cửa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chia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 ð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chia.</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thanh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chia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chia.</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đang</a:t>
            </a:r>
            <a:r>
              <a:rPr lang="en-US" sz="900" i="1" kern="1200" dirty="0">
                <a:solidFill>
                  <a:schemeClr val="tx1"/>
                </a:solidFill>
                <a:effectLst/>
                <a:latin typeface="+mn-lt"/>
                <a:ea typeface="+mn-ea"/>
                <a:cs typeface="+mn-cs"/>
              </a:rPr>
              <a:t> ở </a:t>
            </a:r>
            <a:r>
              <a:rPr lang="en-US" sz="900" i="1" kern="1200" dirty="0" err="1">
                <a:solidFill>
                  <a:schemeClr val="tx1"/>
                </a:solidFill>
                <a:effectLst/>
                <a:latin typeface="+mn-lt"/>
                <a:ea typeface="+mn-ea"/>
                <a:cs typeface="+mn-cs"/>
              </a:rPr>
              <a:t>chế</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a:t>
            </a:r>
            <a:r>
              <a:rPr lang="en-US" sz="900" i="1" kern="1200" dirty="0">
                <a:solidFill>
                  <a:schemeClr val="tx1"/>
                </a:solidFill>
                <a:effectLst/>
                <a:latin typeface="+mn-lt"/>
                <a:ea typeface="+mn-ea"/>
                <a:cs typeface="+mn-cs"/>
              </a:rPr>
              <a:t> chia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Split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chế</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trở</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6</a:t>
            </a:fld>
            <a:endParaRPr lang="en-US"/>
          </a:p>
        </p:txBody>
      </p:sp>
    </p:spTree>
    <p:extLst>
      <p:ext uri="{BB962C8B-B14F-4D97-AF65-F5344CB8AC3E}">
        <p14:creationId xmlns:p14="http://schemas.microsoft.com/office/powerpoint/2010/main" val="965922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4238235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1144743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409763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1350400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22507547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3593337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239620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đóng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băng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dòng</a:t>
            </a:r>
            <a:r>
              <a:rPr lang="en-US" sz="900" b="1" kern="1200" dirty="0">
                <a:solidFill>
                  <a:schemeClr val="tx1"/>
                </a:solidFill>
                <a:effectLst/>
                <a:latin typeface="+mn-lt"/>
                <a:ea typeface="+mn-ea"/>
                <a:cs typeface="+mn-cs"/>
              </a:rPr>
              <a:t>/</a:t>
            </a:r>
            <a:r>
              <a:rPr lang="en-US" sz="900" b="1" kern="1200" dirty="0" err="1">
                <a:solidFill>
                  <a:schemeClr val="tx1"/>
                </a:solidFill>
                <a:effectLst/>
                <a:latin typeface="+mn-lt"/>
                <a:ea typeface="+mn-ea"/>
                <a:cs typeface="+mn-cs"/>
              </a:rPr>
              <a:t>cột</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Đóng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băng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đầu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tiên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thị</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màn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Freeze Panes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Freeze Top Row/First Column</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Đóng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băng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tùy</a:t>
            </a:r>
            <a:r>
              <a:rPr lang="es-MX" sz="900" b="1" kern="1200" dirty="0">
                <a:solidFill>
                  <a:schemeClr val="tx1"/>
                </a:solidFill>
                <a:effectLst/>
                <a:latin typeface="+mn-lt"/>
                <a:ea typeface="+mn-ea"/>
                <a:cs typeface="+mn-cs"/>
              </a:rPr>
              <a:t> ý:</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đóng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băng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Freeze Panes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Freeze Panes</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 </a:t>
            </a:r>
            <a:endParaRPr lang="en-US" sz="9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đóng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băng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Window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Freeze Panes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Unfreeze Panes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chia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bốn</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Split,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Freeze Panes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toàn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bộ</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băng</a:t>
            </a:r>
            <a:r>
              <a:rPr lang="en-US" sz="900" i="1" kern="1200" dirty="0">
                <a:solidFill>
                  <a:schemeClr val="tx1"/>
                </a:solidFill>
                <a:effectLst/>
                <a:latin typeface="+mn-lt"/>
                <a:ea typeface="+mn-ea"/>
                <a:cs typeface="+mn-cs"/>
              </a:rPr>
              <a:t>. </a:t>
            </a:r>
          </a:p>
          <a:p>
            <a:pPr lvl="0"/>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đang</a:t>
            </a:r>
            <a:r>
              <a:rPr lang="en-US" sz="900" i="1" kern="1200" dirty="0">
                <a:solidFill>
                  <a:schemeClr val="tx1"/>
                </a:solidFill>
                <a:effectLst/>
                <a:latin typeface="+mn-lt"/>
                <a:ea typeface="+mn-ea"/>
                <a:cs typeface="+mn-cs"/>
              </a:rPr>
              <a:t> chia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Freeze Top Row/First Column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chế</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a:t>
            </a:r>
            <a:r>
              <a:rPr lang="en-US" sz="900" i="1" kern="1200" dirty="0">
                <a:solidFill>
                  <a:schemeClr val="tx1"/>
                </a:solidFill>
                <a:effectLst/>
                <a:latin typeface="+mn-lt"/>
                <a:ea typeface="+mn-ea"/>
                <a:cs typeface="+mn-cs"/>
              </a:rPr>
              <a:t> chia </a:t>
            </a:r>
            <a:r>
              <a:rPr lang="en-US" sz="900" i="1" kern="1200" dirty="0" err="1">
                <a:solidFill>
                  <a:schemeClr val="tx1"/>
                </a:solidFill>
                <a:effectLst/>
                <a:latin typeface="+mn-lt"/>
                <a:ea typeface="+mn-ea"/>
                <a:cs typeface="+mn-cs"/>
              </a:rPr>
              <a:t>cửa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7</a:t>
            </a:fld>
            <a:endParaRPr lang="en-US"/>
          </a:p>
        </p:txBody>
      </p:sp>
    </p:spTree>
    <p:extLst>
      <p:ext uri="{BB962C8B-B14F-4D97-AF65-F5344CB8AC3E}">
        <p14:creationId xmlns:p14="http://schemas.microsoft.com/office/powerpoint/2010/main" val="3228587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thu </a:t>
            </a:r>
            <a:r>
              <a:rPr lang="en-US" sz="900" b="1" kern="1200" dirty="0" err="1">
                <a:solidFill>
                  <a:schemeClr val="tx1"/>
                </a:solidFill>
                <a:effectLst/>
                <a:latin typeface="+mn-lt"/>
                <a:ea typeface="+mn-ea"/>
                <a:cs typeface="+mn-cs"/>
              </a:rPr>
              <a:t>phóng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cửa</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sổ</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trang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tính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Thu </a:t>
            </a:r>
            <a:r>
              <a:rPr lang="es-MX" sz="900" b="1" kern="1200" dirty="0" err="1">
                <a:solidFill>
                  <a:schemeClr val="tx1"/>
                </a:solidFill>
                <a:effectLst/>
                <a:latin typeface="+mn-lt"/>
                <a:ea typeface="+mn-ea"/>
                <a:cs typeface="+mn-cs"/>
              </a:rPr>
              <a:t>nhỏ</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hoặc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phóng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to</a:t>
            </a:r>
            <a:r>
              <a:rPr lang="es-MX" sz="900" b="1" kern="1200" dirty="0">
                <a:solidFill>
                  <a:schemeClr val="tx1"/>
                </a:solidFill>
                <a:effectLst/>
                <a:latin typeface="+mn-lt"/>
                <a:ea typeface="+mn-ea"/>
                <a:cs typeface="+mn-cs"/>
              </a:rPr>
              <a:t> 10%:</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Zoom Slider,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đấu</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phóng</a:t>
            </a:r>
            <a:r>
              <a:rPr lang="en-US" sz="900" kern="1200" dirty="0">
                <a:solidFill>
                  <a:schemeClr val="tx1"/>
                </a:solidFill>
                <a:effectLst/>
                <a:latin typeface="+mn-lt"/>
                <a:ea typeface="+mn-ea"/>
                <a:cs typeface="+mn-cs"/>
              </a:rPr>
              <a:t> to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thu </a:t>
            </a:r>
            <a:r>
              <a:rPr lang="en-US" sz="900" kern="1200" dirty="0" err="1">
                <a:solidFill>
                  <a:schemeClr val="tx1"/>
                </a:solidFill>
                <a:effectLst/>
                <a:latin typeface="+mn-lt"/>
                <a:ea typeface="+mn-ea"/>
                <a:cs typeface="+mn-cs"/>
              </a:rPr>
              <a:t>nhỏ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phóng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đại</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Thu </a:t>
            </a:r>
            <a:r>
              <a:rPr lang="es-MX" sz="900" b="1" kern="1200" dirty="0" err="1">
                <a:solidFill>
                  <a:schemeClr val="tx1"/>
                </a:solidFill>
                <a:effectLst/>
                <a:latin typeface="+mn-lt"/>
                <a:ea typeface="+mn-ea"/>
                <a:cs typeface="+mn-cs"/>
              </a:rPr>
              <a:t>nhỏ</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hoặc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phóng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tùy</a:t>
            </a:r>
            <a:r>
              <a:rPr lang="es-MX" sz="900" b="1" kern="1200" dirty="0">
                <a:solidFill>
                  <a:schemeClr val="tx1"/>
                </a:solidFill>
                <a:effectLst/>
                <a:latin typeface="+mn-lt"/>
                <a:ea typeface="+mn-ea"/>
                <a:cs typeface="+mn-cs"/>
              </a:rPr>
              <a:t> ý:</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Zoom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Zoom</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100%</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thái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Zoom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phóng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Magnification. </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ý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Phóng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ô </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hành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Zoom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Zoom to Selection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Zoom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Fit selection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Ẩn</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lệnh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tắt</a:t>
            </a:r>
            <a:r>
              <a:rPr lang="es-MX" sz="900" b="1" kern="1200" dirty="0">
                <a:solidFill>
                  <a:schemeClr val="tx1"/>
                </a:solidFill>
                <a:effectLst/>
                <a:latin typeface="+mn-lt"/>
                <a:ea typeface="+mn-ea"/>
                <a:cs typeface="+mn-cs"/>
              </a:rPr>
              <a:t> Zoom </a:t>
            </a:r>
            <a:r>
              <a:rPr lang="es-MX" sz="900" b="1" kern="1200" dirty="0" err="1">
                <a:solidFill>
                  <a:schemeClr val="tx1"/>
                </a:solidFill>
                <a:effectLst/>
                <a:latin typeface="+mn-lt"/>
                <a:ea typeface="+mn-ea"/>
                <a:cs typeface="+mn-cs"/>
              </a:rPr>
              <a:t>và</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cụ</a:t>
            </a:r>
            <a:r>
              <a:rPr lang="es-MX" sz="900" b="1" kern="1200" dirty="0">
                <a:solidFill>
                  <a:schemeClr val="tx1"/>
                </a:solidFill>
                <a:effectLst/>
                <a:latin typeface="+mn-lt"/>
                <a:ea typeface="+mn-ea"/>
                <a:cs typeface="+mn-cs"/>
              </a:rPr>
              <a:t> Zoom Slider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thanh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thái</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thái</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Zoom</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Zoom Slider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1378061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9</a:t>
            </a:fld>
            <a:endParaRPr lang="en-US"/>
          </a:p>
        </p:txBody>
      </p:sp>
    </p:spTree>
    <p:extLst>
      <p:ext uri="{BB962C8B-B14F-4D97-AF65-F5344CB8AC3E}">
        <p14:creationId xmlns:p14="http://schemas.microsoft.com/office/powerpoint/2010/main" val="305237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10</a:t>
            </a:fld>
            <a:endParaRPr lang="en-US"/>
          </a:p>
        </p:txBody>
      </p:sp>
    </p:spTree>
    <p:extLst>
      <p:ext uri="{BB962C8B-B14F-4D97-AF65-F5344CB8AC3E}">
        <p14:creationId xmlns:p14="http://schemas.microsoft.com/office/powerpoint/2010/main" val="951722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in</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Xem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trước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in:</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xem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trước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Preview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Print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chưa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phù</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Zoom to Page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xem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 ở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phóng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đại</a:t>
            </a:r>
            <a:r>
              <a:rPr lang="en-US" sz="900" kern="1200" dirty="0">
                <a:solidFill>
                  <a:schemeClr val="tx1"/>
                </a:solidFill>
                <a:effectLst/>
                <a:latin typeface="+mn-lt"/>
                <a:ea typeface="+mn-ea"/>
                <a:cs typeface="+mn-cs"/>
              </a:rPr>
              <a:t> 100%.</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Show Margins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Margin marker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khoảng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Header/Footer</a:t>
            </a:r>
            <a:r>
              <a:rPr lang="en-US" sz="900" kern="1200" dirty="0">
                <a:solidFill>
                  <a:schemeClr val="tx1"/>
                </a:solidFill>
                <a:effectLst/>
                <a:latin typeface="+mn-lt"/>
                <a:ea typeface="+mn-ea"/>
                <a:cs typeface="+mn-cs"/>
              </a:rPr>
              <a:t>) so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endParaRPr lang="en-US" sz="9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Thực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in: </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bản in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Copies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máy</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Printer</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Settings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in:</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in: </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Print Active Sheets</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hiện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hành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hoặc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đã</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u="none" strike="noStrike" kern="1200" dirty="0">
                <a:solidFill>
                  <a:schemeClr val="tx1"/>
                </a:solidFill>
                <a:effectLst/>
                <a:latin typeface="+mn-lt"/>
                <a:ea typeface="+mn-ea"/>
                <a:cs typeface="+mn-cs"/>
              </a:rPr>
              <a:t>Print Entire Workbook in </a:t>
            </a:r>
            <a:r>
              <a:rPr lang="en-US" sz="900" u="none" strike="noStrike" kern="1200" dirty="0" err="1">
                <a:solidFill>
                  <a:schemeClr val="tx1"/>
                </a:solidFill>
                <a:effectLst/>
                <a:latin typeface="+mn-lt"/>
                <a:ea typeface="+mn-ea"/>
                <a:cs typeface="+mn-cs"/>
              </a:rPr>
              <a:t>toàn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bộ</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sổ</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Print Selection</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ô </a:t>
            </a:r>
            <a:r>
              <a:rPr lang="en-US" sz="900" u="none" strike="noStrike" kern="1200" dirty="0" err="1">
                <a:solidFill>
                  <a:schemeClr val="tx1"/>
                </a:solidFill>
                <a:effectLst/>
                <a:latin typeface="+mn-lt"/>
                <a:ea typeface="+mn-ea"/>
                <a:cs typeface="+mn-cs"/>
              </a:rPr>
              <a:t>đã</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Print Selected Table</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bảng</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Table</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làm</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việc</a:t>
            </a:r>
            <a:r>
              <a:rPr lang="en-US" sz="900" u="none" strike="noStrike"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Pages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mặt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giấy</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 One Sided/Both Sides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lần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lượt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từng</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Collated/Uncollated</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Copies).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hướng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Portrait/Landscape Orientation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giấy</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Paper size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giấy</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Margins</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in:</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No Scaling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giữ</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nguyên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tỷ</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lệ</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thực</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Fit Sheet on One Page</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điều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chỉnh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tỷ</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lệ</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để</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có</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thể</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toàn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bộ</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Fit All Columns on One Page</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điều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chỉnh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tỷ</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lệ</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theo</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chiều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ngang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để</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có</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thể</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toàn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bộ</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Fit All Rows on One Page</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điều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chỉnh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tỷ</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lệ</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theo</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chiều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dọc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để</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có</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thể</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toàn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bộ</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dòng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a:t>
            </a:r>
            <a:r>
              <a:rPr lang="en-US" sz="900" kern="1200" dirty="0">
                <a:solidFill>
                  <a:schemeClr val="tx1"/>
                </a:solidFill>
                <a:effectLst/>
                <a:latin typeface="+mn-lt"/>
                <a:ea typeface="+mn-ea"/>
                <a:cs typeface="+mn-cs"/>
              </a:rPr>
              <a:t>.</a:t>
            </a:r>
          </a:p>
          <a:p>
            <a:pPr marL="685800" lvl="2" indent="0" fontAlgn="base">
              <a:buFont typeface="Arial" panose="020B0604020202020204" pitchFamily="34" charset="0"/>
              <a:buNone/>
            </a:pPr>
            <a:endParaRPr lang="en-US" sz="900" u="none" strike="noStrike"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i="1" kern="1200" dirty="0" err="1">
                <a:solidFill>
                  <a:schemeClr val="tx1"/>
                </a:solidFill>
                <a:effectLst/>
                <a:latin typeface="+mn-lt"/>
                <a:ea typeface="+mn-ea"/>
                <a:cs typeface="+mn-cs"/>
              </a:rPr>
              <a:t>Chú</a:t>
            </a:r>
            <a:r>
              <a:rPr lang="en-US" sz="900" i="1"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thiết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lập</a:t>
            </a:r>
            <a:r>
              <a:rPr lang="en-US" sz="900" i="1" kern="1200" dirty="0">
                <a:solidFill>
                  <a:schemeClr val="tx1"/>
                </a:solidFill>
                <a:effectLst/>
                <a:latin typeface="+mn-lt"/>
                <a:ea typeface="+mn-ea"/>
                <a:cs typeface="+mn-cs"/>
              </a:rPr>
              <a:t> Print Area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mặc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Ignore Print Area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nội</a:t>
            </a:r>
            <a:r>
              <a:rPr lang="en-US" sz="900" i="1" kern="1200" dirty="0">
                <a:solidFill>
                  <a:schemeClr val="tx1"/>
                </a:solidFill>
                <a:effectLst/>
                <a:latin typeface="+mn-lt"/>
                <a:ea typeface="+mn-ea"/>
                <a:cs typeface="+mn-cs"/>
              </a:rPr>
              <a:t> dung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i="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3390766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930889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đổi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giao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diện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sổ</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tính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Ẩn</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lệnh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tắt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thái</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View Shortcuts</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Ẩn</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thước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kẻ</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chế</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độ</a:t>
            </a:r>
            <a:r>
              <a:rPr lang="es-MX" sz="900" b="1" kern="1200" dirty="0">
                <a:solidFill>
                  <a:schemeClr val="tx1"/>
                </a:solidFill>
                <a:effectLst/>
                <a:latin typeface="+mn-lt"/>
                <a:ea typeface="+mn-ea"/>
                <a:cs typeface="+mn-cs"/>
              </a:rPr>
              <a:t> Page </a:t>
            </a:r>
            <a:r>
              <a:rPr lang="es-MX" sz="900" b="1" kern="1200" dirty="0" err="1">
                <a:solidFill>
                  <a:schemeClr val="tx1"/>
                </a:solidFill>
                <a:effectLst/>
                <a:latin typeface="+mn-lt"/>
                <a:ea typeface="+mn-ea"/>
                <a:cs typeface="+mn-cs"/>
              </a:rPr>
              <a:t>Layout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Show,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bỏ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Ruler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chế</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độ</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thị</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tùy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biến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lưu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in </a:t>
            </a:r>
            <a:r>
              <a:rPr lang="en-US" sz="900" kern="1200" dirty="0" err="1">
                <a:solidFill>
                  <a:schemeClr val="tx1"/>
                </a:solidFill>
                <a:effectLst/>
                <a:latin typeface="+mn-lt"/>
                <a:ea typeface="+mn-ea"/>
                <a:cs typeface="+mn-cs"/>
              </a:rPr>
              <a:t>ấn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biến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view</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Workbook Views,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Views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Custom Views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ð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Add</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Add View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Include in view</a:t>
            </a:r>
            <a:r>
              <a:rPr lang="en-US" sz="900"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Print settings</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lưu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thiết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lập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về</a:t>
            </a:r>
            <a:r>
              <a:rPr lang="en-US" sz="900" u="none" strike="noStrike" kern="1200" dirty="0">
                <a:solidFill>
                  <a:schemeClr val="tx1"/>
                </a:solidFill>
                <a:effectLst/>
                <a:latin typeface="+mn-lt"/>
                <a:ea typeface="+mn-ea"/>
                <a:cs typeface="+mn-cs"/>
              </a:rPr>
              <a:t> in </a:t>
            </a:r>
            <a:r>
              <a:rPr lang="en-US" sz="900" u="none" strike="noStrike" kern="1200" dirty="0" err="1">
                <a:solidFill>
                  <a:schemeClr val="tx1"/>
                </a:solidFill>
                <a:effectLst/>
                <a:latin typeface="+mn-lt"/>
                <a:ea typeface="+mn-ea"/>
                <a:cs typeface="+mn-cs"/>
              </a:rPr>
              <a:t>ấn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của</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b="1" u="none" strike="noStrike" kern="1200" dirty="0">
                <a:solidFill>
                  <a:schemeClr val="tx1"/>
                </a:solidFill>
                <a:effectLst/>
                <a:latin typeface="+mn-lt"/>
                <a:ea typeface="+mn-ea"/>
                <a:cs typeface="+mn-cs"/>
              </a:rPr>
              <a:t>Hidden rows, columns and filter settings</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lưu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dòng</a:t>
            </a:r>
            <a:r>
              <a:rPr lang="en-US" sz="900" u="none" strike="noStrike" kern="1200" dirty="0">
                <a:solidFill>
                  <a:schemeClr val="tx1"/>
                </a:solidFill>
                <a:effectLst/>
                <a:latin typeface="+mn-lt"/>
                <a:ea typeface="+mn-ea"/>
                <a:cs typeface="+mn-cs"/>
              </a:rPr>
              <a:t>/</a:t>
            </a:r>
            <a:r>
              <a:rPr lang="en-US" sz="900" u="none" strike="noStrike" kern="1200" dirty="0" err="1">
                <a:solidFill>
                  <a:schemeClr val="tx1"/>
                </a:solidFill>
                <a:effectLst/>
                <a:latin typeface="+mn-lt"/>
                <a:ea typeface="+mn-ea"/>
                <a:cs typeface="+mn-cs"/>
              </a:rPr>
              <a:t>cột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ẩn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thiết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lập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dữ</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liệu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trong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Sử</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chế</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độ</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thị</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tùy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biến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View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Workbook Views,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Views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Custom Views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Show</a:t>
            </a:r>
            <a:r>
              <a:rPr lang="en-US" sz="900" kern="1200" dirty="0">
                <a:solidFill>
                  <a:schemeClr val="tx1"/>
                </a:solidFill>
                <a:effectLst/>
                <a:latin typeface="+mn-lt"/>
                <a:ea typeface="+mn-ea"/>
                <a:cs typeface="+mn-cs"/>
              </a:rPr>
              <a:t>.</a:t>
            </a:r>
          </a:p>
          <a:p>
            <a:endParaRPr lang="en-US" dirty="0"/>
          </a:p>
          <a:p>
            <a:r>
              <a:rPr lang="en-US" sz="900" b="1" i="1" kern="1200" dirty="0" err="1">
                <a:solidFill>
                  <a:schemeClr val="tx1"/>
                </a:solidFill>
                <a:effectLst/>
                <a:latin typeface="+mn-lt"/>
                <a:ea typeface="+mn-ea"/>
                <a:cs typeface="+mn-cs"/>
              </a:rPr>
              <a:t>Chú</a:t>
            </a:r>
            <a:r>
              <a:rPr lang="en-US" sz="900" b="1" i="1" kern="1200" dirty="0">
                <a:solidFill>
                  <a:schemeClr val="tx1"/>
                </a:solidFill>
                <a:effectLst/>
                <a:latin typeface="+mn-lt"/>
                <a:ea typeface="+mn-ea"/>
                <a:cs typeface="+mn-cs"/>
              </a:rPr>
              <a:t> 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Table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Custom Views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Ribbon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vô</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a:t>
            </a:r>
          </a:p>
          <a:p>
            <a:endParaRPr lang="en-US" i="1" dirty="0"/>
          </a:p>
        </p:txBody>
      </p:sp>
      <p:sp>
        <p:nvSpPr>
          <p:cNvPr id="4" name="Slide Number Placeholder 3"/>
          <p:cNvSpPr>
            <a:spLocks noGrp="1"/>
          </p:cNvSpPr>
          <p:nvPr>
            <p:ph type="sldNum" sz="quarter" idx="5"/>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2233253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F014F51C-4465-4884-9DAA-FF743F1C7912}" type="datetime1">
              <a:rPr lang="en-US" smtClean="0"/>
              <a:t>9/3/2019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5D8627F4-875A-4CA7-B113-7444B75F07B8}" type="datetime1">
              <a:rPr lang="en-US" smtClean="0"/>
              <a:t>9/3/2019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6A2CCB4A-A997-4CF7-B5DE-CCBE36467373}" type="datetime1">
              <a:rPr lang="en-US" smtClean="0"/>
              <a:t>9/3/2019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3A61159C-D51B-42F3-924D-A180880B33D0}" type="datetime1">
              <a:rPr lang="en-US" smtClean="0"/>
              <a:t>9/3/2019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855838"/>
            <a:ext cx="8229600" cy="3742303"/>
          </a:xfrm>
          <a:prstGeom prst="rect">
            <a:avLst/>
          </a:prstGeom>
        </p:spPr>
        <p:txBody>
          <a:bodyPr/>
          <a:lstStyle>
            <a:lvl1pPr marL="342892" indent="-342892">
              <a:buClr>
                <a:srgbClr val="0081C4"/>
              </a:buClr>
              <a:buSzPct val="70000"/>
              <a:buFont typeface="Wingdings" charset="2"/>
              <a:buChar char="§"/>
              <a:defRPr sz="2200">
                <a:solidFill>
                  <a:schemeClr val="tx1"/>
                </a:solidFill>
                <a:latin typeface="+mn-lt"/>
                <a:cs typeface="Segoe Light"/>
              </a:defRPr>
            </a:lvl1pPr>
            <a:lvl2pPr marL="800080" indent="-342892">
              <a:buClr>
                <a:srgbClr val="0081C4"/>
              </a:buClr>
              <a:buSzPct val="70000"/>
              <a:buFont typeface="Wingdings" charset="2"/>
              <a:buChar char="§"/>
              <a:defRPr sz="2200">
                <a:latin typeface="+mn-lt"/>
                <a:cs typeface="Segoe Light"/>
              </a:defRPr>
            </a:lvl2pPr>
            <a:lvl3pPr marL="1257269" indent="-342892">
              <a:buClr>
                <a:srgbClr val="0081C4"/>
              </a:buClr>
              <a:buSzPct val="70000"/>
              <a:buFont typeface="Wingdings" charset="2"/>
              <a:buChar char="§"/>
              <a:defRPr sz="1800">
                <a:latin typeface="+mn-lt"/>
                <a:cs typeface="Segoe Light"/>
              </a:defRPr>
            </a:lvl3pPr>
            <a:lvl4pPr marL="1657309" indent="-285743">
              <a:buClr>
                <a:srgbClr val="0081C4"/>
              </a:buClr>
              <a:buSzPct val="70000"/>
              <a:buFont typeface="Wingdings" charset="2"/>
              <a:buChar char="§"/>
              <a:defRPr sz="1600">
                <a:latin typeface="+mn-lt"/>
                <a:cs typeface="Segoe Light"/>
              </a:defRPr>
            </a:lvl4pPr>
            <a:lvl5pPr marL="2114498" indent="-285743">
              <a:buClr>
                <a:srgbClr val="0081C4"/>
              </a:buClr>
              <a:buSzPct val="70000"/>
              <a:buFont typeface="Wingdings" charset="2"/>
              <a:buChar char="§"/>
              <a:defRPr sz="1400">
                <a:latin typeface="+mn-lt"/>
                <a:cs typeface="Segoe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457200" y="4743450"/>
            <a:ext cx="2133600" cy="274638"/>
          </a:xfrm>
          <a:prstGeom prst="rect">
            <a:avLst/>
          </a:prstGeom>
        </p:spPr>
        <p:txBody>
          <a:bodyPr/>
          <a:lstStyle>
            <a:lvl1pPr eaLnBrk="1" hangingPunct="1">
              <a:defRPr b="0">
                <a:solidFill>
                  <a:prstClr val="black">
                    <a:tint val="75000"/>
                  </a:prstClr>
                </a:solidFill>
                <a:cs typeface="Arial" charset="0"/>
              </a:defRPr>
            </a:lvl1pPr>
          </a:lstStyle>
          <a:p>
            <a:fld id="{DA3F292C-4249-40EB-883D-11BCDEF6FA6B}" type="datetime1">
              <a:rPr lang="en-US" smtClean="0"/>
              <a:t>9/3/2019</a:t>
            </a:fld>
            <a:endParaRPr lang="en-US"/>
          </a:p>
        </p:txBody>
      </p:sp>
      <p:sp>
        <p:nvSpPr>
          <p:cNvPr id="4" name="Footer Placeholder 4"/>
          <p:cNvSpPr>
            <a:spLocks noGrp="1"/>
          </p:cNvSpPr>
          <p:nvPr>
            <p:ph type="ftr" sz="quarter" idx="15"/>
          </p:nvPr>
        </p:nvSpPr>
        <p:spPr>
          <a:xfrm>
            <a:off x="3124200" y="4743450"/>
            <a:ext cx="2895600" cy="274638"/>
          </a:xfrm>
          <a:prstGeom prst="rect">
            <a:avLst/>
          </a:prstGeom>
        </p:spPr>
        <p:txBody>
          <a:bodyPr/>
          <a:lstStyle>
            <a:lvl1pPr eaLnBrk="1" hangingPunct="1">
              <a:defRPr b="0">
                <a:solidFill>
                  <a:prstClr val="black">
                    <a:tint val="75000"/>
                  </a:prstClr>
                </a:solidFill>
                <a:cs typeface="Arial" charset="0"/>
              </a:defRPr>
            </a:lvl1pPr>
          </a:lstStyle>
          <a:p>
            <a:r>
              <a:rPr lang="en-US"/>
              <a:t>MOS Excel 2016 - IIG Vietnam</a:t>
            </a:r>
          </a:p>
        </p:txBody>
      </p:sp>
      <p:sp>
        <p:nvSpPr>
          <p:cNvPr id="5" name="Slide Number Placeholder 5"/>
          <p:cNvSpPr>
            <a:spLocks noGrp="1"/>
          </p:cNvSpPr>
          <p:nvPr>
            <p:ph type="sldNum" sz="quarter" idx="16"/>
          </p:nvPr>
        </p:nvSpPr>
        <p:spPr>
          <a:xfrm>
            <a:off x="6440557" y="4743450"/>
            <a:ext cx="21336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898989"/>
                </a:solidFill>
              </a:defRPr>
            </a:lvl1pPr>
          </a:lstStyle>
          <a:p>
            <a:fld id="{E49F9262-1392-45F9-82B8-E6BAB6B74FE5}"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30608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90A9B33-655D-45E8-BB0D-C09C83322B8D}" type="datetime1">
              <a:rPr lang="en-US" smtClean="0"/>
              <a:t>9/3/2019</a:t>
            </a:fld>
            <a:endParaRPr lang="en-US"/>
          </a:p>
        </p:txBody>
      </p:sp>
      <p:sp>
        <p:nvSpPr>
          <p:cNvPr id="5" name="Footer Placeholder 4"/>
          <p:cNvSpPr>
            <a:spLocks noGrp="1"/>
          </p:cNvSpPr>
          <p:nvPr>
            <p:ph type="ftr" sz="quarter" idx="11"/>
          </p:nvPr>
        </p:nvSpPr>
        <p:spPr/>
        <p:txBody>
          <a:bodyPr/>
          <a:lstStyle/>
          <a:p>
            <a:r>
              <a:rPr lang="en-US"/>
              <a:t>MOS Excel 2016 - IIG Vietnam</a:t>
            </a:r>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EC83CFB9-316A-40B6-9250-AEB98D4088FE}" type="datetime1">
              <a:rPr lang="en-US" smtClean="0"/>
              <a:t>9/3/2019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dirty="0"/>
              <a:t>MOS EXCEL 2016</a:t>
            </a:r>
            <a:br>
              <a:rPr lang="en-US" dirty="0"/>
            </a:br>
            <a:r>
              <a:rPr lang="en-US" sz="3200" dirty="0" err="1"/>
              <a:t>Bài</a:t>
            </a:r>
            <a:r>
              <a:rPr lang="en-US" sz="3200" dirty="0"/>
              <a:t> 5: </a:t>
            </a:r>
            <a:r>
              <a:rPr lang="en-US" sz="3200" dirty="0" err="1"/>
              <a:t>Xem</a:t>
            </a:r>
            <a:r>
              <a:rPr lang="en-US" sz="3200" dirty="0"/>
              <a:t> </a:t>
            </a:r>
            <a:r>
              <a:rPr lang="en-US" sz="3200" dirty="0" err="1"/>
              <a:t>và</a:t>
            </a:r>
            <a:r>
              <a:rPr lang="en-US" sz="3200" dirty="0"/>
              <a:t> in </a:t>
            </a:r>
            <a:r>
              <a:rPr lang="en-US" sz="3200" dirty="0" err="1"/>
              <a:t>sổ</a:t>
            </a:r>
            <a:r>
              <a:rPr lang="en-US" sz="3200" dirty="0"/>
              <a:t> </a:t>
            </a:r>
            <a:r>
              <a:rPr lang="en-US" sz="3200" dirty="0" err="1"/>
              <a:t>tính</a:t>
            </a:r>
            <a:endParaRPr lang="en-US" sz="3200" dirty="0"/>
          </a:p>
        </p:txBody>
      </p:sp>
      <p:sp>
        <p:nvSpPr>
          <p:cNvPr id="3" name="Subtitle 2"/>
          <p:cNvSpPr>
            <a:spLocks noGrp="1"/>
          </p:cNvSpPr>
          <p:nvPr>
            <p:ph type="subTitle" idx="1"/>
          </p:nvPr>
        </p:nvSpPr>
        <p:spPr/>
        <p:txBody>
          <a:bodyPr anchor="b"/>
          <a:lstStyle/>
          <a:p>
            <a:pPr algn="l"/>
            <a:r>
              <a:rPr lang="en-US" dirty="0"/>
              <a:t>Created by: IIG Vietnam</a:t>
            </a:r>
          </a:p>
        </p:txBody>
      </p:sp>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Xem trước và in sổ tính</a:t>
            </a:r>
            <a:endParaRPr lang="en-US" dirty="0"/>
          </a:p>
        </p:txBody>
      </p:sp>
      <p:sp>
        <p:nvSpPr>
          <p:cNvPr id="3" name="Content Placeholder 2"/>
          <p:cNvSpPr>
            <a:spLocks noGrp="1"/>
          </p:cNvSpPr>
          <p:nvPr>
            <p:ph type="body" sz="quarter" idx="13"/>
          </p:nvPr>
        </p:nvSpPr>
        <p:spPr>
          <a:xfrm>
            <a:off x="457200" y="819149"/>
            <a:ext cx="8229600" cy="3857953"/>
          </a:xfrm>
        </p:spPr>
        <p:txBody>
          <a:bodyPr anchor="t"/>
          <a:lstStyle/>
          <a:p>
            <a:pPr algn="just"/>
            <a:r>
              <a:rPr lang="en-US" dirty="0"/>
              <a:t>In </a:t>
            </a:r>
            <a:r>
              <a:rPr lang="en-US" dirty="0" err="1"/>
              <a:t>sổ</a:t>
            </a:r>
            <a:r>
              <a:rPr lang="en-US" dirty="0"/>
              <a:t> </a:t>
            </a:r>
            <a:r>
              <a:rPr lang="en-US" dirty="0" err="1"/>
              <a:t>tính</a:t>
            </a:r>
            <a:endParaRPr lang="en-US" dirty="0"/>
          </a:p>
          <a:p>
            <a:pPr lvl="1" algn="just"/>
            <a:r>
              <a:rPr lang="vi-VN" dirty="0"/>
              <a:t>Tác vụ in trang tính được thực hiện thông qua trang Print của Backstage view. </a:t>
            </a:r>
            <a:endParaRPr lang="en-US" dirty="0"/>
          </a:p>
          <a:p>
            <a:pPr lvl="1" algn="just"/>
            <a:r>
              <a:rPr lang="vi-VN" dirty="0"/>
              <a:t>Thông thường việc định dạng trang in được thực hiện trước khi in, sử dụng các lệnh trên thẻ Page Layout</a:t>
            </a:r>
            <a:r>
              <a:rPr lang="en-US" dirty="0"/>
              <a:t>.</a:t>
            </a:r>
            <a:r>
              <a:rPr lang="vi-VN" dirty="0"/>
              <a:t> </a:t>
            </a:r>
            <a:endParaRPr lang="en-US" dirty="0"/>
          </a:p>
          <a:p>
            <a:pPr lvl="1" algn="just"/>
            <a:r>
              <a:rPr lang="en-US" dirty="0"/>
              <a:t>T</a:t>
            </a:r>
            <a:r>
              <a:rPr lang="vi-VN" dirty="0"/>
              <a:t>uy nhiên trên trang Print, bạn có thể xem trước trang in và định dạng trang in nếu chưa phù hợp.</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10</a:t>
            </a:fld>
            <a:endParaRPr lang="en-US"/>
          </a:p>
        </p:txBody>
      </p:sp>
    </p:spTree>
    <p:extLst>
      <p:ext uri="{BB962C8B-B14F-4D97-AF65-F5344CB8AC3E}">
        <p14:creationId xmlns:p14="http://schemas.microsoft.com/office/powerpoint/2010/main" val="15532107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Xem trước và in sổ tính</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11</a:t>
            </a:fld>
            <a:endParaRPr lang="en-US"/>
          </a:p>
        </p:txBody>
      </p:sp>
      <p:pic>
        <p:nvPicPr>
          <p:cNvPr id="9" name="Picture 8">
            <a:extLst>
              <a:ext uri="{FF2B5EF4-FFF2-40B4-BE49-F238E27FC236}">
                <a16:creationId xmlns:a16="http://schemas.microsoft.com/office/drawing/2014/main" id="{5C3EC633-7977-44DE-AF90-A0603944D052}"/>
              </a:ext>
            </a:extLst>
          </p:cNvPr>
          <p:cNvPicPr>
            <a:picLocks noChangeAspect="1"/>
          </p:cNvPicPr>
          <p:nvPr/>
        </p:nvPicPr>
        <p:blipFill rotWithShape="1">
          <a:blip r:embed="rId3">
            <a:extLst>
              <a:ext uri="{28A0092B-C50C-407E-A947-70E740481C1C}">
                <a14:useLocalDpi xmlns:a14="http://schemas.microsoft.com/office/drawing/2010/main" val="0"/>
              </a:ext>
            </a:extLst>
          </a:blip>
          <a:srcRect t="11821"/>
          <a:stretch/>
        </p:blipFill>
        <p:spPr>
          <a:xfrm>
            <a:off x="162910" y="1007980"/>
            <a:ext cx="5390777" cy="3570453"/>
          </a:xfrm>
          <a:prstGeom prst="rect">
            <a:avLst/>
          </a:prstGeom>
        </p:spPr>
      </p:pic>
      <p:sp>
        <p:nvSpPr>
          <p:cNvPr id="10" name="Rectangle 9">
            <a:extLst>
              <a:ext uri="{FF2B5EF4-FFF2-40B4-BE49-F238E27FC236}">
                <a16:creationId xmlns:a16="http://schemas.microsoft.com/office/drawing/2014/main" id="{1E64B58F-AB69-4EEB-9BB4-1086624DF4E7}"/>
              </a:ext>
            </a:extLst>
          </p:cNvPr>
          <p:cNvSpPr/>
          <p:nvPr/>
        </p:nvSpPr>
        <p:spPr>
          <a:xfrm>
            <a:off x="5480115" y="2571750"/>
            <a:ext cx="3663885" cy="738664"/>
          </a:xfrm>
          <a:prstGeom prst="rect">
            <a:avLst/>
          </a:prstGeom>
        </p:spPr>
        <p:txBody>
          <a:bodyPr wrap="square">
            <a:spAutoFit/>
          </a:bodyPr>
          <a:lstStyle/>
          <a:p>
            <a:pPr marL="231775" lvl="2" indent="-179388" algn="just">
              <a:buFont typeface="+mj-lt"/>
              <a:buAutoNum type="arabicPeriod"/>
            </a:pPr>
            <a:r>
              <a:rPr lang="vi-VN" sz="1400" dirty="0">
                <a:latin typeface="+mj-lt"/>
              </a:rPr>
              <a:t>Xem trước các trang in.</a:t>
            </a:r>
          </a:p>
          <a:p>
            <a:pPr marL="231775" lvl="2" indent="-179388" algn="just">
              <a:buFont typeface="+mj-lt"/>
              <a:buAutoNum type="arabicPeriod"/>
            </a:pPr>
            <a:r>
              <a:rPr lang="vi-VN" sz="1400" dirty="0">
                <a:latin typeface="+mj-lt"/>
              </a:rPr>
              <a:t>Các tùy chọn in ấn và định dạng trang in.</a:t>
            </a:r>
          </a:p>
          <a:p>
            <a:pPr marL="231775" lvl="2" indent="-179388" algn="just">
              <a:buFont typeface="+mj-lt"/>
              <a:buAutoNum type="arabicPeriod"/>
            </a:pPr>
            <a:r>
              <a:rPr lang="vi-VN" sz="1400" dirty="0">
                <a:latin typeface="+mj-lt"/>
              </a:rPr>
              <a:t>Các lệnh thực hiện in.</a:t>
            </a:r>
          </a:p>
        </p:txBody>
      </p:sp>
    </p:spTree>
    <p:extLst>
      <p:ext uri="{BB962C8B-B14F-4D97-AF65-F5344CB8AC3E}">
        <p14:creationId xmlns:p14="http://schemas.microsoft.com/office/powerpoint/2010/main" val="25133192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Xem trước và in sổ tính</a:t>
            </a:r>
            <a:endParaRPr lang="en-US" dirty="0"/>
          </a:p>
        </p:txBody>
      </p:sp>
      <p:sp>
        <p:nvSpPr>
          <p:cNvPr id="3" name="Content Placeholder 2"/>
          <p:cNvSpPr>
            <a:spLocks noGrp="1"/>
          </p:cNvSpPr>
          <p:nvPr>
            <p:ph type="body" sz="quarter" idx="13"/>
          </p:nvPr>
        </p:nvSpPr>
        <p:spPr>
          <a:xfrm>
            <a:off x="457200" y="819149"/>
            <a:ext cx="4293476" cy="3857953"/>
          </a:xfrm>
        </p:spPr>
        <p:txBody>
          <a:bodyPr anchor="t"/>
          <a:lstStyle/>
          <a:p>
            <a:pPr algn="just"/>
            <a:r>
              <a:rPr lang="en-US" dirty="0" err="1"/>
              <a:t>Thay</a:t>
            </a:r>
            <a:r>
              <a:rPr lang="en-US" dirty="0"/>
              <a:t> </a:t>
            </a:r>
            <a:r>
              <a:rPr lang="en-US" dirty="0" err="1"/>
              <a:t>đổi</a:t>
            </a:r>
            <a:r>
              <a:rPr lang="en-US" dirty="0"/>
              <a:t> </a:t>
            </a:r>
            <a:r>
              <a:rPr lang="en-US" dirty="0" err="1"/>
              <a:t>giao</a:t>
            </a:r>
            <a:r>
              <a:rPr lang="en-US" dirty="0"/>
              <a:t> </a:t>
            </a:r>
            <a:r>
              <a:rPr lang="en-US" dirty="0" err="1"/>
              <a:t>diện</a:t>
            </a:r>
            <a:r>
              <a:rPr lang="en-US" dirty="0"/>
              <a:t> </a:t>
            </a:r>
            <a:r>
              <a:rPr lang="en-US" dirty="0" err="1"/>
              <a:t>sổ</a:t>
            </a:r>
            <a:r>
              <a:rPr lang="en-US" dirty="0"/>
              <a:t> </a:t>
            </a:r>
            <a:r>
              <a:rPr lang="en-US" dirty="0" err="1"/>
              <a:t>tính</a:t>
            </a:r>
            <a:endParaRPr lang="en-US" dirty="0"/>
          </a:p>
          <a:p>
            <a:pPr lvl="1" algn="just"/>
            <a:r>
              <a:rPr lang="vi-VN" dirty="0"/>
              <a:t>Chế độ hiển thị (View) của trang tính mặc định là Normal, </a:t>
            </a:r>
            <a:endParaRPr lang="en-US" dirty="0"/>
          </a:p>
          <a:p>
            <a:pPr lvl="1" algn="just"/>
            <a:r>
              <a:rPr lang="en-US" dirty="0"/>
              <a:t>C</a:t>
            </a:r>
            <a:r>
              <a:rPr lang="vi-VN" dirty="0"/>
              <a:t>ó thể chuyển sang các chế độ khác gồm Page Layout và Page Break Preview. </a:t>
            </a:r>
            <a:endParaRPr lang="en-US" dirty="0"/>
          </a:p>
          <a:p>
            <a:pPr lvl="1" algn="just"/>
            <a:r>
              <a:rPr lang="vi-VN" dirty="0"/>
              <a:t>Các lệnh chuyển chế độ hiển thị nằm trong nhóm Workbook Views trên thẻ View, </a:t>
            </a:r>
            <a:r>
              <a:rPr lang="en-US" dirty="0"/>
              <a:t>c</a:t>
            </a:r>
            <a:r>
              <a:rPr lang="vi-VN" dirty="0"/>
              <a:t>ó thể sử dụng các lệnh tắt trên thanh trạng thái.</a:t>
            </a:r>
            <a:endParaRPr lang="en-US" dirty="0"/>
          </a:p>
          <a:p>
            <a:pPr lvl="1"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12</a:t>
            </a:fld>
            <a:endParaRPr lang="en-US"/>
          </a:p>
        </p:txBody>
      </p:sp>
      <p:pic>
        <p:nvPicPr>
          <p:cNvPr id="8" name="Picture 7">
            <a:extLst>
              <a:ext uri="{FF2B5EF4-FFF2-40B4-BE49-F238E27FC236}">
                <a16:creationId xmlns:a16="http://schemas.microsoft.com/office/drawing/2014/main" id="{053FEC16-8CA2-4325-9BDA-3A4B317A77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0676" y="1579842"/>
            <a:ext cx="4293476" cy="2646349"/>
          </a:xfrm>
          <a:prstGeom prst="rect">
            <a:avLst/>
          </a:prstGeom>
        </p:spPr>
      </p:pic>
    </p:spTree>
    <p:extLst>
      <p:ext uri="{BB962C8B-B14F-4D97-AF65-F5344CB8AC3E}">
        <p14:creationId xmlns:p14="http://schemas.microsoft.com/office/powerpoint/2010/main" val="1691270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Xem trước và in sổ tính</a:t>
            </a:r>
            <a:endParaRPr lang="en-US" dirty="0"/>
          </a:p>
        </p:txBody>
      </p:sp>
      <p:sp>
        <p:nvSpPr>
          <p:cNvPr id="3" name="Content Placeholder 2"/>
          <p:cNvSpPr>
            <a:spLocks noGrp="1"/>
          </p:cNvSpPr>
          <p:nvPr>
            <p:ph type="body" sz="quarter" idx="13"/>
          </p:nvPr>
        </p:nvSpPr>
        <p:spPr>
          <a:xfrm>
            <a:off x="163536" y="819149"/>
            <a:ext cx="8523264" cy="3857953"/>
          </a:xfrm>
        </p:spPr>
        <p:txBody>
          <a:bodyPr anchor="t"/>
          <a:lstStyle/>
          <a:p>
            <a:pPr algn="just"/>
            <a:r>
              <a:rPr lang="en-US" dirty="0" err="1"/>
              <a:t>Thay</a:t>
            </a:r>
            <a:r>
              <a:rPr lang="en-US" dirty="0"/>
              <a:t> </a:t>
            </a:r>
            <a:r>
              <a:rPr lang="en-US" dirty="0" err="1"/>
              <a:t>đổi</a:t>
            </a:r>
            <a:r>
              <a:rPr lang="en-US" dirty="0"/>
              <a:t> </a:t>
            </a:r>
            <a:r>
              <a:rPr lang="en-US" dirty="0" err="1"/>
              <a:t>giao</a:t>
            </a:r>
            <a:r>
              <a:rPr lang="en-US" dirty="0"/>
              <a:t> </a:t>
            </a:r>
            <a:r>
              <a:rPr lang="en-US" dirty="0" err="1"/>
              <a:t>diện</a:t>
            </a:r>
            <a:r>
              <a:rPr lang="en-US" dirty="0"/>
              <a:t> </a:t>
            </a:r>
            <a:r>
              <a:rPr lang="en-US" dirty="0" err="1"/>
              <a:t>sổ</a:t>
            </a:r>
            <a:r>
              <a:rPr lang="en-US" dirty="0"/>
              <a:t> </a:t>
            </a:r>
            <a:r>
              <a:rPr lang="en-US" dirty="0" err="1"/>
              <a:t>tính</a:t>
            </a:r>
            <a:r>
              <a:rPr lang="en-US" dirty="0"/>
              <a:t> (</a:t>
            </a:r>
            <a:r>
              <a:rPr lang="en-US" dirty="0" err="1"/>
              <a:t>tt</a:t>
            </a:r>
            <a:r>
              <a:rPr lang="en-US" dirty="0"/>
              <a:t>)</a:t>
            </a:r>
          </a:p>
          <a:p>
            <a:pPr lvl="2" algn="just"/>
            <a:r>
              <a:rPr lang="vi-VN" dirty="0"/>
              <a:t>Normal là chế độ làm việc thông thường với trang tính, các ngắt trang (Page break) được thể hiện bằng các đường nét gạch (Dashed line).</a:t>
            </a:r>
          </a:p>
          <a:p>
            <a:pPr lvl="2" algn="just"/>
            <a:r>
              <a:rPr lang="vi-VN" dirty="0"/>
              <a:t>Page Layout hiển thị các trang in phân biệt trên cửa sổ, các thước kẻ (Ruler) dọc và ngang sẽ xuất hiện bên trái và phía trên trang hiện hành</a:t>
            </a:r>
            <a:r>
              <a:rPr lang="en-US" dirty="0"/>
              <a:t>.</a:t>
            </a:r>
            <a:r>
              <a:rPr lang="vi-VN" dirty="0"/>
              <a:t> </a:t>
            </a:r>
            <a:r>
              <a:rPr lang="en-US" dirty="0"/>
              <a:t>V</a:t>
            </a:r>
            <a:r>
              <a:rPr lang="vi-VN" dirty="0"/>
              <a:t>ùng tiêu đề đầu và chân trang cũng được hiển thị và có thể hiệu chỉnh.</a:t>
            </a:r>
            <a:endParaRPr lang="en-US" dirty="0"/>
          </a:p>
          <a:p>
            <a:pPr lvl="2" algn="just"/>
            <a:r>
              <a:rPr lang="vi-VN" dirty="0"/>
              <a:t>Page Break Preview chỉ hiển thị các ô có dữ liệu trong trang tính</a:t>
            </a:r>
            <a:r>
              <a:rPr lang="en-US" dirty="0"/>
              <a:t>.</a:t>
            </a:r>
          </a:p>
          <a:p>
            <a:pPr lvl="2" algn="just"/>
            <a:r>
              <a:rPr lang="en-US" dirty="0"/>
              <a:t>C</a:t>
            </a:r>
            <a:r>
              <a:rPr lang="vi-VN" dirty="0"/>
              <a:t>ó thể dùng chuột điều chỉnh đường biên của vùng hiển thị</a:t>
            </a:r>
            <a:r>
              <a:rPr lang="en-US" dirty="0"/>
              <a:t>.</a:t>
            </a:r>
          </a:p>
          <a:p>
            <a:pPr lvl="2" algn="just"/>
            <a:r>
              <a:rPr lang="en-US" dirty="0"/>
              <a:t>C</a:t>
            </a:r>
            <a:r>
              <a:rPr lang="vi-VN" dirty="0"/>
              <a:t>ác trang được phân biệt bằng những đường nét gạch đậm màu xanh chính là các ngắt trang</a:t>
            </a:r>
            <a:r>
              <a:rPr lang="en-US" dirty="0"/>
              <a:t>.</a:t>
            </a:r>
          </a:p>
          <a:p>
            <a:pPr lvl="2" algn="just"/>
            <a:r>
              <a:rPr lang="en-US" dirty="0"/>
              <a:t>C</a:t>
            </a:r>
            <a:r>
              <a:rPr lang="vi-VN" dirty="0"/>
              <a:t>ó thể dùng chuột di chuyển các ngắt trang này.</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13</a:t>
            </a:fld>
            <a:endParaRPr lang="en-US"/>
          </a:p>
        </p:txBody>
      </p:sp>
    </p:spTree>
    <p:extLst>
      <p:ext uri="{BB962C8B-B14F-4D97-AF65-F5344CB8AC3E}">
        <p14:creationId xmlns:p14="http://schemas.microsoft.com/office/powerpoint/2010/main" val="38979267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163536" y="819149"/>
            <a:ext cx="8523264" cy="3857953"/>
          </a:xfrm>
        </p:spPr>
        <p:txBody>
          <a:bodyPr anchor="t"/>
          <a:lstStyle/>
          <a:p>
            <a:pPr algn="just"/>
            <a:r>
              <a:rPr lang="vi-VN" dirty="0"/>
              <a:t>Khi thực hiện in sổ tính, nội dung sẽ được in trên các trang in đã được thiết lập tính chất mặc định. </a:t>
            </a:r>
            <a:endParaRPr lang="en-US" dirty="0"/>
          </a:p>
          <a:p>
            <a:pPr algn="just"/>
            <a:r>
              <a:rPr lang="vi-VN" dirty="0"/>
              <a:t>Trước khi in </a:t>
            </a:r>
            <a:r>
              <a:rPr lang="en-US" dirty="0"/>
              <a:t>ng</a:t>
            </a:r>
            <a:r>
              <a:rPr lang="vi-VN" dirty="0"/>
              <a:t>ư</a:t>
            </a:r>
            <a:r>
              <a:rPr lang="en-US" dirty="0" err="1"/>
              <a:t>ời</a:t>
            </a:r>
            <a:r>
              <a:rPr lang="en-US" dirty="0"/>
              <a:t> </a:t>
            </a:r>
            <a:r>
              <a:rPr lang="en-US" dirty="0" err="1"/>
              <a:t>dùng</a:t>
            </a:r>
            <a:r>
              <a:rPr lang="vi-VN" dirty="0"/>
              <a:t> có thể thiết lập trang in bao gồm chọn khổ giấy, hướng trang in, thay đổi lề giấy, điều chỉnh vùng tiêu đề đầu/chân trang. </a:t>
            </a:r>
            <a:endParaRPr lang="en-US" dirty="0"/>
          </a:p>
          <a:p>
            <a:pPr algn="just"/>
            <a:r>
              <a:rPr lang="vi-VN" dirty="0"/>
              <a:t>Các lệnh thiết lập những tính chất này nằm trên thẻ Page Layout, hoặc trên hộp thoại Page Setup, một số lệnh cũng có trên trang Print của Backstage view.</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14</a:t>
            </a:fld>
            <a:endParaRPr lang="en-US"/>
          </a:p>
        </p:txBody>
      </p:sp>
    </p:spTree>
    <p:extLst>
      <p:ext uri="{BB962C8B-B14F-4D97-AF65-F5344CB8AC3E}">
        <p14:creationId xmlns:p14="http://schemas.microsoft.com/office/powerpoint/2010/main" val="8404440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163536" y="819149"/>
            <a:ext cx="8523264" cy="3857953"/>
          </a:xfrm>
        </p:spPr>
        <p:txBody>
          <a:bodyPr anchor="t"/>
          <a:lstStyle/>
          <a:p>
            <a:pPr algn="just"/>
            <a:r>
              <a:rPr lang="vi-VN" dirty="0"/>
              <a:t>Trang in mặc định có những tính chất sau:</a:t>
            </a:r>
          </a:p>
          <a:p>
            <a:pPr lvl="1" algn="just"/>
            <a:r>
              <a:rPr lang="vi-VN" dirty="0"/>
              <a:t>Lề trên và dưới: 0.75”.</a:t>
            </a:r>
          </a:p>
          <a:p>
            <a:pPr lvl="1" algn="just"/>
            <a:r>
              <a:rPr lang="vi-VN" dirty="0"/>
              <a:t>Lề trái và phải: 0.7”.</a:t>
            </a:r>
          </a:p>
          <a:p>
            <a:pPr lvl="1" algn="just"/>
            <a:r>
              <a:rPr lang="vi-VN" dirty="0"/>
              <a:t>Hướng trang in: Chiều dọc trang giấy.</a:t>
            </a:r>
          </a:p>
          <a:p>
            <a:pPr lvl="1" algn="just"/>
            <a:r>
              <a:rPr lang="vi-VN" dirty="0"/>
              <a:t>Khổ giấy: Letter 8.5”x11”.</a:t>
            </a:r>
          </a:p>
          <a:p>
            <a:pPr lvl="1" algn="just"/>
            <a:r>
              <a:rPr lang="vi-VN" dirty="0"/>
              <a:t>Thứ tự in các trang: từ trên xuống dưới và từ trái sang phải.</a:t>
            </a:r>
          </a:p>
          <a:p>
            <a:pPr algn="just"/>
            <a:r>
              <a:rPr lang="vi-VN" dirty="0"/>
              <a:t>Ngoài ra</a:t>
            </a:r>
            <a:r>
              <a:rPr lang="en-US" dirty="0"/>
              <a:t>,</a:t>
            </a:r>
            <a:r>
              <a:rPr lang="vi-VN" dirty="0"/>
              <a:t> có thể tùy chọn tỷ lệ in so với kích thước thực của nội dung, in các đường lưới Gridlines, in các đề mục Row headings và Column headings.</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15</a:t>
            </a:fld>
            <a:endParaRPr lang="en-US"/>
          </a:p>
        </p:txBody>
      </p:sp>
    </p:spTree>
    <p:extLst>
      <p:ext uri="{BB962C8B-B14F-4D97-AF65-F5344CB8AC3E}">
        <p14:creationId xmlns:p14="http://schemas.microsoft.com/office/powerpoint/2010/main" val="885569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163536" y="819149"/>
            <a:ext cx="8523264" cy="3857953"/>
          </a:xfrm>
        </p:spPr>
        <p:txBody>
          <a:bodyPr anchor="t"/>
          <a:lstStyle/>
          <a:p>
            <a:pPr algn="just"/>
            <a:r>
              <a:rPr lang="vi-VN" dirty="0"/>
              <a:t>Thiết lập ngắt trang</a:t>
            </a:r>
            <a:endParaRPr lang="en-US" dirty="0"/>
          </a:p>
          <a:p>
            <a:pPr lvl="1" algn="just"/>
            <a:r>
              <a:rPr lang="vi-VN" dirty="0"/>
              <a:t>Khi nội dung in lớn hơn một trang, Excel sẽ tự động ngắt trang, </a:t>
            </a:r>
            <a:endParaRPr lang="en-US" dirty="0"/>
          </a:p>
          <a:p>
            <a:pPr lvl="1" algn="just"/>
            <a:r>
              <a:rPr lang="en-US" dirty="0"/>
              <a:t>C</a:t>
            </a:r>
            <a:r>
              <a:rPr lang="vi-VN" dirty="0"/>
              <a:t>ó thể chèn các ngắt trang tại các vị trí tùy ý theo chiều ngang hay dọc của trang.</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16</a:t>
            </a:fld>
            <a:endParaRPr lang="en-US"/>
          </a:p>
        </p:txBody>
      </p:sp>
      <p:pic>
        <p:nvPicPr>
          <p:cNvPr id="8" name="Picture 7">
            <a:extLst>
              <a:ext uri="{FF2B5EF4-FFF2-40B4-BE49-F238E27FC236}">
                <a16:creationId xmlns:a16="http://schemas.microsoft.com/office/drawing/2014/main" id="{0C04E698-2DA7-4775-AF57-2132EFBA88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61" y="2505715"/>
            <a:ext cx="4359877" cy="2216468"/>
          </a:xfrm>
          <a:prstGeom prst="rect">
            <a:avLst/>
          </a:prstGeom>
          <a:ln>
            <a:solidFill>
              <a:schemeClr val="tx1"/>
            </a:solidFill>
          </a:ln>
        </p:spPr>
      </p:pic>
      <p:sp>
        <p:nvSpPr>
          <p:cNvPr id="10" name="Rectangle 9">
            <a:extLst>
              <a:ext uri="{FF2B5EF4-FFF2-40B4-BE49-F238E27FC236}">
                <a16:creationId xmlns:a16="http://schemas.microsoft.com/office/drawing/2014/main" id="{2642953F-99FA-4C1C-B941-C76CFD58908F}"/>
              </a:ext>
            </a:extLst>
          </p:cNvPr>
          <p:cNvSpPr/>
          <p:nvPr/>
        </p:nvSpPr>
        <p:spPr>
          <a:xfrm>
            <a:off x="5475889" y="3136895"/>
            <a:ext cx="3378450" cy="1077218"/>
          </a:xfrm>
          <a:prstGeom prst="rect">
            <a:avLst/>
          </a:prstGeom>
        </p:spPr>
        <p:txBody>
          <a:bodyPr wrap="square">
            <a:spAutoFit/>
          </a:bodyPr>
          <a:lstStyle/>
          <a:p>
            <a:pPr algn="just">
              <a:spcBef>
                <a:spcPts val="1200"/>
              </a:spcBef>
            </a:pPr>
            <a:r>
              <a:rPr lang="en-US" sz="1600" b="1" i="1" u="sng" dirty="0" err="1">
                <a:latin typeface="Times New Roman" panose="02020603050405020304" pitchFamily="18" charset="0"/>
                <a:ea typeface="Calibri" panose="020F0502020204030204" pitchFamily="34" charset="0"/>
                <a:cs typeface="Times New Roman" panose="02020603050405020304" pitchFamily="18" charset="0"/>
              </a:rPr>
              <a:t>Chú</a:t>
            </a:r>
            <a:r>
              <a:rPr lang="en-US" sz="1600" b="1" i="1" u="sng" dirty="0">
                <a:latin typeface="Times New Roman" panose="02020603050405020304" pitchFamily="18" charset="0"/>
                <a:ea typeface="Calibri" panose="020F0502020204030204" pitchFamily="34" charset="0"/>
                <a:cs typeface="Times New Roman" panose="02020603050405020304" pitchFamily="18" charset="0"/>
              </a:rPr>
              <a:t> ý:</a:t>
            </a:r>
            <a:r>
              <a:rPr lang="en-US" sz="1600" b="1"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Các</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ngắt</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trang</a:t>
            </a:r>
            <a:r>
              <a:rPr lang="en-US" sz="1600" i="1" dirty="0">
                <a:latin typeface="Times New Roman" panose="02020603050405020304" pitchFamily="18" charset="0"/>
                <a:ea typeface="Calibri" panose="020F0502020204030204" pitchFamily="34" charset="0"/>
                <a:cs typeface="Times New Roman" panose="02020603050405020304" pitchFamily="18" charset="0"/>
              </a:rPr>
              <a:t> do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dùng</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tạo</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thể</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đậm</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nét</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liền</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các</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ngắt</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trang</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tự</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các</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nét</a:t>
            </a:r>
            <a:r>
              <a:rPr lang="en-US" sz="1600" i="1"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gạch</a:t>
            </a:r>
            <a:r>
              <a:rPr lang="en-US" sz="1600" i="1" dirty="0">
                <a:latin typeface="Times New Roman" panose="02020603050405020304" pitchFamily="18" charset="0"/>
                <a:ea typeface="Calibri" panose="020F0502020204030204" pitchFamily="34" charset="0"/>
                <a:cs typeface="Times New Roman" panose="02020603050405020304" pitchFamily="18" charset="0"/>
              </a:rPr>
              <a:t>.</a:t>
            </a:r>
            <a:endParaRPr lang="en-US" sz="16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1500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163536" y="819149"/>
            <a:ext cx="4408464" cy="3857953"/>
          </a:xfrm>
        </p:spPr>
        <p:txBody>
          <a:bodyPr anchor="t"/>
          <a:lstStyle/>
          <a:p>
            <a:pPr algn="just"/>
            <a:r>
              <a:rPr lang="vi-VN" dirty="0"/>
              <a:t>Định dạng trang in</a:t>
            </a:r>
            <a:endParaRPr lang="en-US" dirty="0"/>
          </a:p>
          <a:p>
            <a:pPr lvl="1" algn="just"/>
            <a:r>
              <a:rPr lang="vi-VN" dirty="0"/>
              <a:t>Thẻ Page Layout cung cấp các nhóm lệnh định dạng trang in, bao gồm Margins, Orientation, Size of Paper và Scale to Fit. </a:t>
            </a:r>
            <a:endParaRPr lang="en-US" dirty="0"/>
          </a:p>
          <a:p>
            <a:pPr lvl="1" algn="just"/>
            <a:r>
              <a:rPr lang="en-US" dirty="0"/>
              <a:t>C</a:t>
            </a:r>
            <a:r>
              <a:rPr lang="vi-VN" dirty="0"/>
              <a:t>ó thể sử dụng một số lệnh này trên trang Print của Backstage view, tuy nhiên hộp thoại Page Setup là nơi chứa đầy đủ các lệnh định dạng trang in. </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17</a:t>
            </a:fld>
            <a:endParaRPr lang="en-US"/>
          </a:p>
        </p:txBody>
      </p:sp>
      <p:pic>
        <p:nvPicPr>
          <p:cNvPr id="11" name="Picture 10">
            <a:extLst>
              <a:ext uri="{FF2B5EF4-FFF2-40B4-BE49-F238E27FC236}">
                <a16:creationId xmlns:a16="http://schemas.microsoft.com/office/drawing/2014/main" id="{F1738EF4-7105-47DB-8B4E-1B178F1ED1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1245" y="1141872"/>
            <a:ext cx="3343910" cy="3451860"/>
          </a:xfrm>
          <a:prstGeom prst="rect">
            <a:avLst/>
          </a:prstGeom>
        </p:spPr>
      </p:pic>
    </p:spTree>
    <p:extLst>
      <p:ext uri="{BB962C8B-B14F-4D97-AF65-F5344CB8AC3E}">
        <p14:creationId xmlns:p14="http://schemas.microsoft.com/office/powerpoint/2010/main" val="31689581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163536" y="819149"/>
            <a:ext cx="8523264" cy="3857953"/>
          </a:xfrm>
        </p:spPr>
        <p:txBody>
          <a:bodyPr anchor="t"/>
          <a:lstStyle/>
          <a:p>
            <a:pPr algn="just"/>
            <a:r>
              <a:rPr lang="vi-VN" dirty="0"/>
              <a:t>Thêm Header và Footer</a:t>
            </a:r>
          </a:p>
          <a:p>
            <a:pPr lvl="1" algn="just"/>
            <a:r>
              <a:rPr lang="vi-VN" dirty="0"/>
              <a:t>Tiêu đề đầu trang và chân trang sẽ được in trên tất cả các trang tính, </a:t>
            </a:r>
            <a:endParaRPr lang="en-US" dirty="0"/>
          </a:p>
          <a:p>
            <a:pPr lvl="1" algn="just"/>
            <a:r>
              <a:rPr lang="vi-VN" dirty="0"/>
              <a:t>Tiêu đề đầu trang và chân trang là một nội dung ngắn gọn có tính chất mô tả trang tính, ví dụ thời gian biên soạn, tên tài liệu, logo, tên tác giả…</a:t>
            </a:r>
            <a:endParaRPr lang="en-US" dirty="0"/>
          </a:p>
          <a:p>
            <a:pPr lvl="1" algn="just"/>
            <a:r>
              <a:rPr lang="vi-VN" dirty="0"/>
              <a:t>Để thêm header/footer, bạn thực hiện một trong những cách sau:</a:t>
            </a:r>
          </a:p>
          <a:p>
            <a:pPr lvl="2" algn="just"/>
            <a:r>
              <a:rPr lang="vi-VN" dirty="0"/>
              <a:t>Mở hộp thoại Page Setup, chọn trang Header/Footer, nhấp chọn Custom Header hoặc Custom Footer để tạo nội dung trong cửa sổ Header/Footer.</a:t>
            </a:r>
          </a:p>
          <a:p>
            <a:pPr lvl="2" algn="just"/>
            <a:r>
              <a:rPr lang="vi-VN" dirty="0"/>
              <a:t>Trên thẻ Insert nhóm Text, nhấp lệnh Header &amp; Footer, trang tính sẽ được chuyển sang chế độ hiển thị Page Layout, con trỏ văn bản xuất hiện trong vùng soạn thảo header.</a:t>
            </a:r>
          </a:p>
          <a:p>
            <a:pPr lvl="1"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18</a:t>
            </a:fld>
            <a:endParaRPr lang="en-US"/>
          </a:p>
        </p:txBody>
      </p:sp>
    </p:spTree>
    <p:extLst>
      <p:ext uri="{BB962C8B-B14F-4D97-AF65-F5344CB8AC3E}">
        <p14:creationId xmlns:p14="http://schemas.microsoft.com/office/powerpoint/2010/main" val="3853691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79454" y="819150"/>
            <a:ext cx="4650202" cy="3857953"/>
          </a:xfrm>
        </p:spPr>
        <p:txBody>
          <a:bodyPr anchor="t"/>
          <a:lstStyle/>
          <a:p>
            <a:pPr algn="just"/>
            <a:r>
              <a:rPr lang="vi-VN" dirty="0"/>
              <a:t>Thêm Header và Footer</a:t>
            </a:r>
            <a:r>
              <a:rPr lang="en-US" dirty="0"/>
              <a:t> (</a:t>
            </a:r>
            <a:r>
              <a:rPr lang="en-US" dirty="0" err="1"/>
              <a:t>tt</a:t>
            </a:r>
            <a:r>
              <a:rPr lang="en-US" dirty="0"/>
              <a:t>)</a:t>
            </a:r>
            <a:endParaRPr lang="vi-VN" dirty="0"/>
          </a:p>
          <a:p>
            <a:pPr lvl="2" algn="just"/>
            <a:r>
              <a:rPr lang="vi-VN" dirty="0"/>
              <a:t>Chuyển trang tính sang chế độ hiển thị Page Layout, nhấp chuột trên chỉ dẫn Add header/footer tại vị trí đầu/cuối một trang.</a:t>
            </a:r>
            <a:endParaRPr lang="en-US" dirty="0"/>
          </a:p>
          <a:p>
            <a:pPr lvl="2" algn="just"/>
            <a:r>
              <a:rPr lang="vi-VN" dirty="0"/>
              <a:t>Vùng header/footer có ba khung dùng </a:t>
            </a:r>
            <a:r>
              <a:rPr lang="en-US" dirty="0" err="1"/>
              <a:t>để</a:t>
            </a:r>
            <a:r>
              <a:rPr lang="en-US" dirty="0"/>
              <a:t> </a:t>
            </a:r>
            <a:r>
              <a:rPr lang="vi-VN" dirty="0"/>
              <a:t>nhập nội dung tiêu đề. </a:t>
            </a:r>
            <a:endParaRPr lang="en-US" dirty="0"/>
          </a:p>
          <a:p>
            <a:pPr lvl="2" algn="just"/>
            <a:r>
              <a:rPr lang="vi-VN" dirty="0"/>
              <a:t>Khi soạn thảo tiều đề trên trang tính trong chế độ hiển thị Page Layout, trên Ribbon sẽ xuất hiện thẻ ngữ cảnh Header &amp; Footer Tools Design.</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19</a:t>
            </a:fld>
            <a:endParaRPr lang="en-US"/>
          </a:p>
        </p:txBody>
      </p:sp>
      <p:pic>
        <p:nvPicPr>
          <p:cNvPr id="8" name="Picture 7">
            <a:extLst>
              <a:ext uri="{FF2B5EF4-FFF2-40B4-BE49-F238E27FC236}">
                <a16:creationId xmlns:a16="http://schemas.microsoft.com/office/drawing/2014/main" id="{6443C53D-11FE-4105-AA37-8759615E47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1157" y="1148556"/>
            <a:ext cx="4235583" cy="2254303"/>
          </a:xfrm>
          <a:prstGeom prst="rect">
            <a:avLst/>
          </a:prstGeom>
        </p:spPr>
      </p:pic>
      <p:pic>
        <p:nvPicPr>
          <p:cNvPr id="11" name="Picture 10">
            <a:extLst>
              <a:ext uri="{FF2B5EF4-FFF2-40B4-BE49-F238E27FC236}">
                <a16:creationId xmlns:a16="http://schemas.microsoft.com/office/drawing/2014/main" id="{145F552B-DCE8-48D5-8E1B-1867F9C0EC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1156" y="3638121"/>
            <a:ext cx="4235584" cy="654635"/>
          </a:xfrm>
          <a:prstGeom prst="rect">
            <a:avLst/>
          </a:prstGeom>
          <a:ln>
            <a:solidFill>
              <a:schemeClr val="tx1"/>
            </a:solidFill>
          </a:ln>
        </p:spPr>
      </p:pic>
    </p:spTree>
    <p:extLst>
      <p:ext uri="{BB962C8B-B14F-4D97-AF65-F5344CB8AC3E}">
        <p14:creationId xmlns:p14="http://schemas.microsoft.com/office/powerpoint/2010/main" val="35879579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sử</a:t>
            </a:r>
            <a:r>
              <a:rPr lang="en-US" dirty="0"/>
              <a:t> </a:t>
            </a:r>
            <a:r>
              <a:rPr lang="en-US" dirty="0" err="1"/>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pPr>
              <a:lnSpc>
                <a:spcPct val="150000"/>
              </a:lnSpc>
            </a:pPr>
            <a:r>
              <a:rPr lang="en-US" sz="2200" dirty="0" err="1"/>
              <a:t>Sử</a:t>
            </a:r>
            <a:r>
              <a:rPr lang="en-US" sz="2200" dirty="0"/>
              <a:t> </a:t>
            </a:r>
            <a:r>
              <a:rPr lang="en-US" sz="2200" dirty="0" err="1"/>
              <a:t>dụng</a:t>
            </a:r>
            <a:r>
              <a:rPr lang="en-US" sz="2200" dirty="0"/>
              <a:t> </a:t>
            </a:r>
            <a:r>
              <a:rPr lang="en-US" sz="2200" dirty="0" err="1"/>
              <a:t>màn</a:t>
            </a:r>
            <a:r>
              <a:rPr lang="en-US" sz="2200" dirty="0"/>
              <a:t> </a:t>
            </a:r>
            <a:r>
              <a:rPr lang="en-US" sz="2200" dirty="0" err="1"/>
              <a:t>hình</a:t>
            </a:r>
            <a:r>
              <a:rPr lang="en-US" sz="2200" dirty="0"/>
              <a:t> ở </a:t>
            </a:r>
            <a:r>
              <a:rPr lang="en-US" sz="2200" dirty="0" err="1"/>
              <a:t>chế</a:t>
            </a:r>
            <a:r>
              <a:rPr lang="en-US" sz="2200" dirty="0"/>
              <a:t> </a:t>
            </a:r>
            <a:r>
              <a:rPr lang="en-US" sz="2200" dirty="0" err="1"/>
              <a:t>độ</a:t>
            </a:r>
            <a:r>
              <a:rPr lang="en-US" sz="2200" dirty="0"/>
              <a:t> </a:t>
            </a:r>
            <a:r>
              <a:rPr lang="en-US" sz="2200" b="1" dirty="0"/>
              <a:t>Show Presenter View </a:t>
            </a:r>
            <a:r>
              <a:rPr lang="en-US" sz="2200" dirty="0" err="1"/>
              <a:t>bao</a:t>
            </a:r>
            <a:r>
              <a:rPr lang="en-US" sz="2200" dirty="0"/>
              <a:t> </a:t>
            </a:r>
            <a:r>
              <a:rPr lang="en-US" sz="2200" dirty="0" err="1"/>
              <a:t>gồm</a:t>
            </a:r>
            <a:r>
              <a:rPr lang="en-US" sz="2200" dirty="0"/>
              <a:t> </a:t>
            </a:r>
            <a:r>
              <a:rPr lang="en-US" sz="2200" dirty="0" err="1"/>
              <a:t>phần</a:t>
            </a:r>
            <a:r>
              <a:rPr lang="en-US" sz="2200" dirty="0"/>
              <a:t> </a:t>
            </a:r>
            <a:r>
              <a:rPr lang="en-US" sz="2200" b="1" dirty="0" err="1"/>
              <a:t>lý</a:t>
            </a:r>
            <a:r>
              <a:rPr lang="en-US" sz="2200" b="1" dirty="0"/>
              <a:t> </a:t>
            </a:r>
            <a:r>
              <a:rPr lang="en-US" sz="2200" b="1" dirty="0" err="1"/>
              <a:t>thuyết</a:t>
            </a:r>
            <a:r>
              <a:rPr lang="en-US" sz="2200" b="1" dirty="0"/>
              <a:t> </a:t>
            </a:r>
            <a:r>
              <a:rPr lang="en-US" sz="2200" dirty="0" err="1"/>
              <a:t>và</a:t>
            </a:r>
            <a:r>
              <a:rPr lang="en-US" sz="2200" dirty="0"/>
              <a:t> </a:t>
            </a:r>
            <a:r>
              <a:rPr lang="en-US" sz="2200" b="1" dirty="0" err="1"/>
              <a:t>hướng</a:t>
            </a:r>
            <a:r>
              <a:rPr lang="en-US" sz="2200" b="1" dirty="0"/>
              <a:t> </a:t>
            </a:r>
            <a:r>
              <a:rPr lang="en-US" sz="2200" b="1" dirty="0" err="1"/>
              <a:t>dẫn</a:t>
            </a:r>
            <a:r>
              <a:rPr lang="en-US" sz="2200" b="1" dirty="0"/>
              <a:t> </a:t>
            </a:r>
            <a:r>
              <a:rPr lang="en-US" sz="2200" b="1" dirty="0" err="1"/>
              <a:t>thao</a:t>
            </a:r>
            <a:r>
              <a:rPr lang="en-US" sz="2200" b="1" dirty="0"/>
              <a:t> </a:t>
            </a:r>
            <a:r>
              <a:rPr lang="en-US" sz="2200" b="1" dirty="0" err="1"/>
              <a:t>tác</a:t>
            </a:r>
            <a:r>
              <a:rPr lang="en-US" sz="2200" b="1" dirty="0"/>
              <a:t> </a:t>
            </a:r>
            <a:r>
              <a:rPr lang="en-US" sz="2200" b="1" dirty="0" err="1"/>
              <a:t>thực</a:t>
            </a:r>
            <a:r>
              <a:rPr lang="en-US" sz="2200" b="1" dirty="0"/>
              <a:t> </a:t>
            </a:r>
            <a:r>
              <a:rPr lang="en-US" sz="2200" b="1" dirty="0" err="1"/>
              <a:t>hành</a:t>
            </a:r>
            <a:endParaRPr lang="en-US" sz="2200" b="1" dirty="0"/>
          </a:p>
          <a:p>
            <a:pPr>
              <a:lnSpc>
                <a:spcPct val="150000"/>
              </a:lnSpc>
            </a:pPr>
            <a:r>
              <a:rPr lang="en-US" sz="2200" dirty="0" err="1"/>
              <a:t>Các</a:t>
            </a:r>
            <a:r>
              <a:rPr lang="en-US" sz="2200" dirty="0"/>
              <a:t> </a:t>
            </a:r>
            <a:r>
              <a:rPr lang="en-US" sz="2200" dirty="0" err="1"/>
              <a:t>câu</a:t>
            </a:r>
            <a:r>
              <a:rPr lang="en-US" sz="2200" dirty="0"/>
              <a:t> </a:t>
            </a:r>
            <a:r>
              <a:rPr lang="en-US" sz="2200" dirty="0" err="1"/>
              <a:t>hỏi</a:t>
            </a:r>
            <a:r>
              <a:rPr lang="en-US" sz="2200" dirty="0"/>
              <a:t> </a:t>
            </a:r>
            <a:r>
              <a:rPr lang="en-US" sz="2200" dirty="0" err="1"/>
              <a:t>ôn</a:t>
            </a:r>
            <a:r>
              <a:rPr lang="en-US" sz="2200" dirty="0"/>
              <a:t> </a:t>
            </a:r>
            <a:r>
              <a:rPr lang="en-US" sz="2200" dirty="0" err="1"/>
              <a:t>tập</a:t>
            </a:r>
            <a:r>
              <a:rPr lang="en-US" sz="2200" dirty="0"/>
              <a:t> </a:t>
            </a:r>
            <a:r>
              <a:rPr lang="en-US" sz="2200" dirty="0" err="1"/>
              <a:t>bao</a:t>
            </a:r>
            <a:r>
              <a:rPr lang="en-US" sz="2200" dirty="0"/>
              <a:t> </a:t>
            </a:r>
            <a:r>
              <a:rPr lang="en-US" sz="2200" dirty="0" err="1"/>
              <a:t>gồm</a:t>
            </a:r>
            <a:r>
              <a:rPr lang="en-US" sz="2200" dirty="0"/>
              <a:t> </a:t>
            </a:r>
            <a:r>
              <a:rPr lang="en-US" sz="2200" dirty="0" err="1"/>
              <a:t>cả</a:t>
            </a:r>
            <a:r>
              <a:rPr lang="en-US" sz="2200" dirty="0"/>
              <a:t> </a:t>
            </a:r>
            <a:r>
              <a:rPr lang="en-US" sz="2200" dirty="0" err="1"/>
              <a:t>phần</a:t>
            </a:r>
            <a:r>
              <a:rPr lang="en-US" sz="2200" dirty="0"/>
              <a:t> </a:t>
            </a:r>
            <a:r>
              <a:rPr lang="en-US" sz="2200" dirty="0" err="1"/>
              <a:t>đáp</a:t>
            </a:r>
            <a:r>
              <a:rPr lang="en-US" sz="2200" dirty="0"/>
              <a:t> </a:t>
            </a:r>
            <a:r>
              <a:rPr lang="en-US" sz="2200" dirty="0" err="1"/>
              <a:t>án</a:t>
            </a:r>
            <a:r>
              <a:rPr lang="en-US" sz="2200" dirty="0"/>
              <a:t> </a:t>
            </a:r>
            <a:r>
              <a:rPr lang="en-US" sz="2200" dirty="0" err="1"/>
              <a:t>dưới</a:t>
            </a:r>
            <a:r>
              <a:rPr lang="en-US" sz="2200" dirty="0"/>
              <a:t> </a:t>
            </a:r>
            <a:r>
              <a:rPr lang="en-US" sz="2200" dirty="0" err="1"/>
              <a:t>dạng</a:t>
            </a:r>
            <a:r>
              <a:rPr lang="en-US" sz="2200" dirty="0"/>
              <a:t> </a:t>
            </a:r>
            <a:r>
              <a:rPr lang="en-US" sz="2200" b="1" dirty="0"/>
              <a:t>Animation</a:t>
            </a:r>
          </a:p>
        </p:txBody>
      </p:sp>
      <p:sp>
        <p:nvSpPr>
          <p:cNvPr id="4" name="Date Placeholder 3"/>
          <p:cNvSpPr>
            <a:spLocks noGrp="1"/>
          </p:cNvSpPr>
          <p:nvPr>
            <p:ph type="dt" sz="half" idx="14"/>
          </p:nvPr>
        </p:nvSpPr>
        <p:spPr/>
        <p:txBody>
          <a:bodyPr/>
          <a:lstStyle/>
          <a:p>
            <a:fld id="{84F4C977-F584-48D3-A664-6D0C86F729C6}"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457200" y="819150"/>
            <a:ext cx="8229600" cy="3857953"/>
          </a:xfrm>
        </p:spPr>
        <p:txBody>
          <a:bodyPr anchor="t"/>
          <a:lstStyle/>
          <a:p>
            <a:pPr algn="just"/>
            <a:r>
              <a:rPr lang="vi-VN" dirty="0"/>
              <a:t>In các tiêu đề</a:t>
            </a:r>
          </a:p>
          <a:p>
            <a:pPr lvl="1" algn="just"/>
            <a:r>
              <a:rPr lang="vi-VN" dirty="0"/>
              <a:t>Nếu có những nội dung trong trang tính cần in thường xuyên, bạn nên thiết lập vùng in (Print area). </a:t>
            </a:r>
            <a:endParaRPr lang="en-US" dirty="0"/>
          </a:p>
          <a:p>
            <a:pPr lvl="1" algn="just"/>
            <a:r>
              <a:rPr lang="en-US" dirty="0"/>
              <a:t>C</a:t>
            </a:r>
            <a:r>
              <a:rPr lang="vi-VN" dirty="0"/>
              <a:t>ó thể thêm các vùng dữ liệu khác vào vùng in, hoặc loại bỏ một số vùng dữ liệu khỏi vùng in.</a:t>
            </a:r>
          </a:p>
          <a:p>
            <a:pPr lvl="1" algn="just"/>
            <a:r>
              <a:rPr lang="vi-VN" dirty="0"/>
              <a:t>Một vùng dữ liệu thường có các tiêu đề (Title) cột và/hoặc dòng</a:t>
            </a:r>
            <a:r>
              <a:rPr lang="en-US" dirty="0"/>
              <a:t>.</a:t>
            </a:r>
            <a:r>
              <a:rPr lang="vi-VN" dirty="0"/>
              <a:t> </a:t>
            </a:r>
            <a:endParaRPr lang="en-US" dirty="0"/>
          </a:p>
          <a:p>
            <a:pPr lvl="1" algn="just"/>
            <a:r>
              <a:rPr lang="en-US" dirty="0"/>
              <a:t>N</a:t>
            </a:r>
            <a:r>
              <a:rPr lang="vi-VN" dirty="0"/>
              <a:t>ếu vùng dữ liệu trải rộng trên nhiều trang, </a:t>
            </a:r>
            <a:r>
              <a:rPr lang="en-US" dirty="0" err="1"/>
              <a:t>cần</a:t>
            </a:r>
            <a:r>
              <a:rPr lang="vi-VN" dirty="0"/>
              <a:t> thiết lập in các tiêu đề trên mỗi trang giúp cho việc xem nội dung trên giấy thuận tiện hơn. </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20</a:t>
            </a:fld>
            <a:endParaRPr lang="en-US"/>
          </a:p>
        </p:txBody>
      </p:sp>
    </p:spTree>
    <p:extLst>
      <p:ext uri="{BB962C8B-B14F-4D97-AF65-F5344CB8AC3E}">
        <p14:creationId xmlns:p14="http://schemas.microsoft.com/office/powerpoint/2010/main" val="2086099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Tùy chỉnh bố cục trang</a:t>
            </a:r>
            <a:endParaRPr lang="en-US" dirty="0"/>
          </a:p>
        </p:txBody>
      </p:sp>
      <p:sp>
        <p:nvSpPr>
          <p:cNvPr id="3" name="Content Placeholder 2"/>
          <p:cNvSpPr>
            <a:spLocks noGrp="1"/>
          </p:cNvSpPr>
          <p:nvPr>
            <p:ph type="body" sz="quarter" idx="13"/>
          </p:nvPr>
        </p:nvSpPr>
        <p:spPr>
          <a:xfrm>
            <a:off x="457200" y="819150"/>
            <a:ext cx="4388069" cy="3857953"/>
          </a:xfrm>
        </p:spPr>
        <p:txBody>
          <a:bodyPr anchor="t"/>
          <a:lstStyle/>
          <a:p>
            <a:pPr algn="just"/>
            <a:r>
              <a:rPr lang="vi-VN" dirty="0"/>
              <a:t>In các tiêu đề</a:t>
            </a:r>
            <a:r>
              <a:rPr lang="en-US" dirty="0"/>
              <a:t> (</a:t>
            </a:r>
            <a:r>
              <a:rPr lang="en-US" dirty="0" err="1"/>
              <a:t>tt</a:t>
            </a:r>
            <a:r>
              <a:rPr lang="en-US" dirty="0"/>
              <a:t>)</a:t>
            </a:r>
            <a:endParaRPr lang="vi-VN" dirty="0"/>
          </a:p>
          <a:p>
            <a:pPr lvl="1" algn="just"/>
            <a:r>
              <a:rPr lang="en-US" dirty="0"/>
              <a:t>C</a:t>
            </a:r>
            <a:r>
              <a:rPr lang="vi-VN" dirty="0"/>
              <a:t>ó thể in các đầu dòng Row headings, đầu cột Column headings và đường lưới Gridlines của trang tính.</a:t>
            </a:r>
          </a:p>
          <a:p>
            <a:pPr lvl="1" algn="just"/>
            <a:r>
              <a:rPr lang="en-US" dirty="0"/>
              <a:t>T</a:t>
            </a:r>
            <a:r>
              <a:rPr lang="vi-VN" dirty="0"/>
              <a:t>hực hiện những thiết lập này bằng các lệnh trên thẻ Page Layout hoặc trên trang Sheet của hộp thoại Page Setup.</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21</a:t>
            </a:fld>
            <a:endParaRPr lang="en-US"/>
          </a:p>
        </p:txBody>
      </p:sp>
      <p:pic>
        <p:nvPicPr>
          <p:cNvPr id="10" name="Picture 9">
            <a:extLst>
              <a:ext uri="{FF2B5EF4-FFF2-40B4-BE49-F238E27FC236}">
                <a16:creationId xmlns:a16="http://schemas.microsoft.com/office/drawing/2014/main" id="{60FBE09C-C244-4F47-A9FB-CA8C82CC48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029422"/>
            <a:ext cx="3336925" cy="3451860"/>
          </a:xfrm>
          <a:prstGeom prst="rect">
            <a:avLst/>
          </a:prstGeom>
        </p:spPr>
      </p:pic>
    </p:spTree>
    <p:extLst>
      <p:ext uri="{BB962C8B-B14F-4D97-AF65-F5344CB8AC3E}">
        <p14:creationId xmlns:p14="http://schemas.microsoft.com/office/powerpoint/2010/main" val="31131200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Tổng</a:t>
            </a:r>
            <a:r>
              <a:rPr lang="en-US" sz="3000" dirty="0"/>
              <a:t> </a:t>
            </a:r>
            <a:r>
              <a:rPr lang="en-US" sz="3000" dirty="0" err="1"/>
              <a:t>kết</a:t>
            </a:r>
            <a:r>
              <a:rPr lang="en-US" sz="3000" dirty="0"/>
              <a:t> </a:t>
            </a:r>
            <a:r>
              <a:rPr lang="en-US" sz="3000" dirty="0" err="1"/>
              <a:t>bài</a:t>
            </a:r>
            <a:r>
              <a:rPr lang="en-US" sz="3000" dirty="0"/>
              <a:t> </a:t>
            </a:r>
            <a:r>
              <a:rPr lang="en-US" sz="3000" dirty="0" err="1"/>
              <a:t>học</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20000"/>
          </a:bodyPr>
          <a:lstStyle/>
          <a:p>
            <a:pPr algn="just"/>
            <a:r>
              <a:rPr lang="vi-VN" dirty="0"/>
              <a:t>Bài học </a:t>
            </a:r>
            <a:r>
              <a:rPr lang="en-US" dirty="0"/>
              <a:t>5 </a:t>
            </a:r>
            <a:r>
              <a:rPr lang="vi-VN" dirty="0"/>
              <a:t>đã c</a:t>
            </a:r>
            <a:r>
              <a:rPr lang="en-US" dirty="0" err="1"/>
              <a:t>ung</a:t>
            </a:r>
            <a:r>
              <a:rPr lang="en-US" dirty="0"/>
              <a:t> </a:t>
            </a:r>
            <a:r>
              <a:rPr lang="en-US" dirty="0" err="1"/>
              <a:t>cấp</a:t>
            </a:r>
            <a:r>
              <a:rPr lang="en-US" dirty="0"/>
              <a:t> </a:t>
            </a:r>
            <a:r>
              <a:rPr lang="en-US" dirty="0" err="1"/>
              <a:t>các</a:t>
            </a:r>
            <a:r>
              <a:rPr lang="vi-VN" dirty="0"/>
              <a:t> kiến thức và kỹ năng về:</a:t>
            </a:r>
          </a:p>
          <a:p>
            <a:pPr lvl="1"/>
            <a:r>
              <a:rPr lang="vi-VN" dirty="0"/>
              <a:t>Tạo và sắp xếp các cửa sổ sổ tính</a:t>
            </a:r>
          </a:p>
          <a:p>
            <a:pPr lvl="1"/>
            <a:r>
              <a:rPr lang="vi-VN" dirty="0"/>
              <a:t>Chia cửa sổ trang tính.</a:t>
            </a:r>
          </a:p>
          <a:p>
            <a:pPr lvl="1"/>
            <a:r>
              <a:rPr lang="vi-VN" dirty="0"/>
              <a:t>Đóng băng các dòng và cột trong trang tính.</a:t>
            </a:r>
          </a:p>
          <a:p>
            <a:pPr lvl="1"/>
            <a:r>
              <a:rPr lang="vi-VN" dirty="0"/>
              <a:t>Thu phóng nội dung trang tính.</a:t>
            </a:r>
          </a:p>
          <a:p>
            <a:pPr lvl="1"/>
            <a:r>
              <a:rPr lang="vi-VN" dirty="0"/>
              <a:t>In và xem trước bản in.</a:t>
            </a:r>
          </a:p>
          <a:p>
            <a:pPr lvl="1"/>
            <a:r>
              <a:rPr lang="vi-VN" dirty="0"/>
              <a:t>Sử dụng các chế độ hiển thị sổ tính.</a:t>
            </a:r>
          </a:p>
          <a:p>
            <a:pPr lvl="1"/>
            <a:r>
              <a:rPr lang="vi-VN" dirty="0"/>
              <a:t>Thêm và quản lý các ngắt trang.</a:t>
            </a:r>
          </a:p>
          <a:p>
            <a:pPr lvl="1"/>
            <a:r>
              <a:rPr lang="vi-VN" dirty="0"/>
              <a:t>Tùy chỉnh bố cục trang in.</a:t>
            </a:r>
          </a:p>
          <a:p>
            <a:pPr lvl="1"/>
            <a:r>
              <a:rPr lang="vi-VN" dirty="0"/>
              <a:t>In các đề mục dòng và cột của vùng dữ liệu.</a:t>
            </a:r>
          </a:p>
          <a:p>
            <a:pPr lvl="1"/>
            <a:r>
              <a:rPr lang="vi-VN" dirty="0"/>
              <a:t>Thêm và soạn thảo tiêu đề đầu trang và chân trang.</a:t>
            </a:r>
          </a:p>
        </p:txBody>
      </p:sp>
      <p:sp>
        <p:nvSpPr>
          <p:cNvPr id="4" name="Date Placeholder 3"/>
          <p:cNvSpPr>
            <a:spLocks noGrp="1"/>
          </p:cNvSpPr>
          <p:nvPr>
            <p:ph type="dt" sz="half" idx="14"/>
          </p:nvPr>
        </p:nvSpPr>
        <p:spPr/>
        <p:txBody>
          <a:bodyPr/>
          <a:lstStyle/>
          <a:p>
            <a:fld id="{4E5BC110-920A-4603-800B-55A60D4FBB7D}"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22</a:t>
            </a:fld>
            <a:endParaRPr lang="en-US"/>
          </a:p>
        </p:txBody>
      </p:sp>
    </p:spTree>
    <p:extLst>
      <p:ext uri="{BB962C8B-B14F-4D97-AF65-F5344CB8AC3E}">
        <p14:creationId xmlns:p14="http://schemas.microsoft.com/office/powerpoint/2010/main" val="1537365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lnSpcReduction="10000"/>
          </a:bodyPr>
          <a:lstStyle/>
          <a:p>
            <a:pPr marL="346075" indent="-346075" algn="just">
              <a:buFont typeface="+mj-lt"/>
              <a:buAutoNum type="arabicPeriod"/>
            </a:pPr>
            <a:r>
              <a:rPr lang="vi-VN" dirty="0"/>
              <a:t>Các cửa sổ đang mở trong hình sau được sắp xếp theo cách nào?</a:t>
            </a:r>
            <a:endParaRPr lang="en-US" dirty="0"/>
          </a:p>
          <a:p>
            <a:pPr marL="346075" indent="-346075" algn="just">
              <a:buFont typeface="+mj-lt"/>
              <a:buAutoNum type="arabicPeriod"/>
            </a:pPr>
            <a:endParaRPr lang="en-US" dirty="0"/>
          </a:p>
          <a:p>
            <a:pPr marL="346075" indent="-346075" algn="just">
              <a:buFont typeface="+mj-lt"/>
              <a:buAutoNum type="arabicPeriod"/>
            </a:pPr>
            <a:endParaRPr lang="en-US" dirty="0"/>
          </a:p>
          <a:p>
            <a:pPr marL="0" indent="0" algn="just">
              <a:buNone/>
            </a:pPr>
            <a:endParaRPr lang="en-US" dirty="0"/>
          </a:p>
          <a:p>
            <a:pPr marL="746125" lvl="2" indent="-282575" algn="just">
              <a:buFont typeface="+mj-lt"/>
              <a:buAutoNum type="alphaLcPeriod"/>
            </a:pPr>
            <a:r>
              <a:rPr lang="en-US" sz="2200" dirty="0"/>
              <a:t>Horizontal</a:t>
            </a:r>
          </a:p>
          <a:p>
            <a:pPr marL="746125" lvl="2" indent="-282575" algn="just">
              <a:buFont typeface="+mj-lt"/>
              <a:buAutoNum type="alphaLcPeriod"/>
            </a:pPr>
            <a:r>
              <a:rPr lang="en-US" sz="2200" dirty="0"/>
              <a:t>Tiled</a:t>
            </a:r>
          </a:p>
          <a:p>
            <a:pPr marL="746125" lvl="2" indent="-282575" algn="just">
              <a:buFont typeface="+mj-lt"/>
              <a:buAutoNum type="alphaLcPeriod"/>
            </a:pPr>
            <a:r>
              <a:rPr lang="en-US" sz="2200" dirty="0"/>
              <a:t>Cascade</a:t>
            </a:r>
          </a:p>
          <a:p>
            <a:pPr marL="746125" lvl="2" indent="-282575" algn="just">
              <a:buFont typeface="+mj-lt"/>
              <a:buAutoNum type="alphaLcPeriod"/>
            </a:pPr>
            <a:r>
              <a:rPr lang="en-US" sz="2200" dirty="0"/>
              <a:t>Vertical</a:t>
            </a:r>
          </a:p>
          <a:p>
            <a:pPr marL="346075" indent="-346075" algn="just">
              <a:buFont typeface="+mj-lt"/>
              <a:buAutoNum type="arabicPeriod"/>
            </a:pPr>
            <a:endParaRPr lang="en-US" dirty="0"/>
          </a:p>
        </p:txBody>
      </p:sp>
      <p:sp>
        <p:nvSpPr>
          <p:cNvPr id="4" name="Date Placeholder 3"/>
          <p:cNvSpPr>
            <a:spLocks noGrp="1"/>
          </p:cNvSpPr>
          <p:nvPr>
            <p:ph type="dt" sz="half" idx="14"/>
          </p:nvPr>
        </p:nvSpPr>
        <p:spPr/>
        <p:txBody>
          <a:bodyPr/>
          <a:lstStyle/>
          <a:p>
            <a:fld id="{E571E630-7125-4CD3-B80E-779C6D2549B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23</a:t>
            </a:fld>
            <a:endParaRPr lang="en-US"/>
          </a:p>
        </p:txBody>
      </p:sp>
      <p:pic>
        <p:nvPicPr>
          <p:cNvPr id="10" name="Picture 9">
            <a:extLst>
              <a:ext uri="{FF2B5EF4-FFF2-40B4-BE49-F238E27FC236}">
                <a16:creationId xmlns:a16="http://schemas.microsoft.com/office/drawing/2014/main" id="{10A47F96-7A22-4C88-97F3-449655A61466}"/>
              </a:ext>
            </a:extLst>
          </p:cNvPr>
          <p:cNvPicPr/>
          <p:nvPr/>
        </p:nvPicPr>
        <p:blipFill>
          <a:blip r:embed="rId3"/>
          <a:stretch>
            <a:fillRect/>
          </a:stretch>
        </p:blipFill>
        <p:spPr>
          <a:xfrm>
            <a:off x="3290394" y="1487487"/>
            <a:ext cx="3909191" cy="2569506"/>
          </a:xfrm>
          <a:prstGeom prst="rect">
            <a:avLst/>
          </a:prstGeom>
        </p:spPr>
      </p:pic>
    </p:spTree>
    <p:extLst>
      <p:ext uri="{BB962C8B-B14F-4D97-AF65-F5344CB8AC3E}">
        <p14:creationId xmlns:p14="http://schemas.microsoft.com/office/powerpoint/2010/main" val="150110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4" end="4"/>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4" end="4"/>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5" end="5"/>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5" end="5"/>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7" end="7"/>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77462"/>
            <a:ext cx="8224092" cy="3789802"/>
          </a:xfrm>
        </p:spPr>
        <p:txBody>
          <a:bodyPr>
            <a:normAutofit/>
          </a:bodyPr>
          <a:lstStyle/>
          <a:p>
            <a:pPr marL="457200" indent="-457200" algn="just">
              <a:lnSpc>
                <a:spcPct val="120000"/>
              </a:lnSpc>
              <a:buFont typeface="+mj-lt"/>
              <a:buAutoNum type="arabicPeriod" startAt="2"/>
            </a:pPr>
            <a:r>
              <a:rPr lang="vi-VN" dirty="0"/>
              <a:t>Bạn sẽ mở một cửa sổ mới của sổ tính đang hoạt động như thế nào?</a:t>
            </a:r>
          </a:p>
          <a:p>
            <a:pPr marL="798513" lvl="2" indent="-334963" algn="just">
              <a:lnSpc>
                <a:spcPct val="120000"/>
              </a:lnSpc>
              <a:buFont typeface="+mj-lt"/>
              <a:buAutoNum type="alphaLcPeriod"/>
            </a:pPr>
            <a:r>
              <a:rPr lang="vi-VN" sz="2200" dirty="0"/>
              <a:t>Nhấn Ctrl+N.</a:t>
            </a:r>
          </a:p>
          <a:p>
            <a:pPr marL="798513" lvl="2" indent="-334963" algn="just">
              <a:lnSpc>
                <a:spcPct val="120000"/>
              </a:lnSpc>
              <a:buFont typeface="+mj-lt"/>
              <a:buAutoNum type="alphaLcPeriod"/>
            </a:pPr>
            <a:r>
              <a:rPr lang="vi-VN" sz="2200" dirty="0"/>
              <a:t>Nhấn Ctrl+V.</a:t>
            </a:r>
          </a:p>
          <a:p>
            <a:pPr marL="798513" lvl="2" indent="-334963" algn="just">
              <a:lnSpc>
                <a:spcPct val="120000"/>
              </a:lnSpc>
              <a:buFont typeface="+mj-lt"/>
              <a:buAutoNum type="alphaLcPeriod"/>
            </a:pPr>
            <a:r>
              <a:rPr lang="vi-VN" sz="2200" dirty="0"/>
              <a:t>Nhấp nút lệnh View Side by Side.</a:t>
            </a:r>
          </a:p>
          <a:p>
            <a:pPr marL="798513" lvl="2" indent="-334963" algn="just">
              <a:lnSpc>
                <a:spcPct val="120000"/>
              </a:lnSpc>
              <a:buFont typeface="+mj-lt"/>
              <a:buAutoNum type="alphaLcPeriod"/>
            </a:pPr>
            <a:r>
              <a:rPr lang="vi-VN" sz="2200" dirty="0"/>
              <a:t>Nhấp nút lệnh New Window.</a:t>
            </a:r>
          </a:p>
          <a:p>
            <a:pPr marL="750888" lvl="1" indent="-404813" algn="just">
              <a:lnSpc>
                <a:spcPct val="120000"/>
              </a:lnSpc>
              <a:buFont typeface="+mj-lt"/>
              <a:buAutoNum type="alphaLcPeriod"/>
            </a:pPr>
            <a:endParaRPr lang="vi-VN" dirty="0"/>
          </a:p>
        </p:txBody>
      </p:sp>
      <p:sp>
        <p:nvSpPr>
          <p:cNvPr id="4" name="Date Placeholder 3"/>
          <p:cNvSpPr>
            <a:spLocks noGrp="1"/>
          </p:cNvSpPr>
          <p:nvPr>
            <p:ph type="dt" sz="half" idx="14"/>
          </p:nvPr>
        </p:nvSpPr>
        <p:spPr/>
        <p:txBody>
          <a:bodyPr/>
          <a:lstStyle/>
          <a:p>
            <a:fld id="{63ECE153-1740-425A-A542-1A45C8EC9BD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24</a:t>
            </a:fld>
            <a:endParaRPr lang="en-US"/>
          </a:p>
        </p:txBody>
      </p:sp>
    </p:spTree>
    <p:extLst>
      <p:ext uri="{BB962C8B-B14F-4D97-AF65-F5344CB8AC3E}">
        <p14:creationId xmlns:p14="http://schemas.microsoft.com/office/powerpoint/2010/main" val="39463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3" end="3"/>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85000" lnSpcReduction="10000"/>
          </a:bodyPr>
          <a:lstStyle/>
          <a:p>
            <a:pPr marL="457200" lvl="0" indent="-457200" algn="just">
              <a:lnSpc>
                <a:spcPct val="120000"/>
              </a:lnSpc>
              <a:buFont typeface="+mj-lt"/>
              <a:buAutoNum type="arabicPeriod" startAt="3"/>
            </a:pPr>
            <a:r>
              <a:rPr lang="vi-VN" dirty="0"/>
              <a:t>Sarah đang nhập dữ liệu bán hàng hàng tuần cho tuần 37 của năm nay, tuy nhiên khi cô di chuyển xuống các ô cần nhập liệu, các tiêu đề cột cũng bị di chuyển theo khiến đôi khi cô ấy không chắc mình đang làm việc trong cột nào. Sarah có thể làm gì để giữ cho các tiêu đề cột luôn hiển thị trong khi làm việc trên một phần khác của trang tính?</a:t>
            </a:r>
          </a:p>
          <a:p>
            <a:pPr marL="746125" lvl="2" indent="-282575" algn="just">
              <a:lnSpc>
                <a:spcPct val="120000"/>
              </a:lnSpc>
              <a:buFont typeface="+mj-lt"/>
              <a:buAutoNum type="alphaLcPeriod"/>
            </a:pPr>
            <a:r>
              <a:rPr lang="vi-VN" dirty="0"/>
              <a:t>Sắp xếp các cửa sổ chồng lên nhau.</a:t>
            </a:r>
            <a:endParaRPr lang="en-US" dirty="0"/>
          </a:p>
          <a:p>
            <a:pPr marL="746125" lvl="2" indent="-282575" algn="just">
              <a:lnSpc>
                <a:spcPct val="120000"/>
              </a:lnSpc>
              <a:buFont typeface="+mj-lt"/>
              <a:buAutoNum type="alphaLcPeriod"/>
            </a:pPr>
            <a:r>
              <a:rPr lang="vi-VN" dirty="0"/>
              <a:t>Đóng băng các khung.</a:t>
            </a:r>
          </a:p>
          <a:p>
            <a:pPr marL="746125" lvl="2" indent="-282575" algn="just">
              <a:lnSpc>
                <a:spcPct val="120000"/>
              </a:lnSpc>
              <a:buFont typeface="+mj-lt"/>
              <a:buAutoNum type="alphaLcPeriod"/>
            </a:pPr>
            <a:r>
              <a:rPr lang="vi-VN" dirty="0"/>
              <a:t>Đặt lại vị trí cửa sổ.</a:t>
            </a:r>
          </a:p>
          <a:p>
            <a:pPr marL="746125" lvl="2" indent="-282575" algn="just">
              <a:lnSpc>
                <a:spcPct val="120000"/>
              </a:lnSpc>
              <a:buFont typeface="+mj-lt"/>
              <a:buAutoNum type="alphaLcPeriod"/>
            </a:pPr>
            <a:r>
              <a:rPr lang="vi-VN" dirty="0"/>
              <a:t>Điều chỉnh độ phóng đại để có thể nhìn thấy toàn bộ trang tính trên màn hình.</a:t>
            </a:r>
          </a:p>
          <a:p>
            <a:pPr marL="920750" lvl="2" indent="-457200" algn="just">
              <a:lnSpc>
                <a:spcPct val="120000"/>
              </a:lnSpc>
              <a:buFont typeface="+mj-lt"/>
              <a:buAutoNum type="alphaLcPeriod"/>
            </a:pPr>
            <a:endParaRPr lang="vi-VN" sz="2200" dirty="0"/>
          </a:p>
        </p:txBody>
      </p:sp>
      <p:sp>
        <p:nvSpPr>
          <p:cNvPr id="4" name="Date Placeholder 3"/>
          <p:cNvSpPr>
            <a:spLocks noGrp="1"/>
          </p:cNvSpPr>
          <p:nvPr>
            <p:ph type="dt" sz="half" idx="14"/>
          </p:nvPr>
        </p:nvSpPr>
        <p:spPr/>
        <p:txBody>
          <a:bodyPr/>
          <a:lstStyle/>
          <a:p>
            <a:fld id="{6554D257-272C-44F8-8936-42B882317526}"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25</a:t>
            </a:fld>
            <a:endParaRPr lang="en-US"/>
          </a:p>
        </p:txBody>
      </p:sp>
    </p:spTree>
    <p:extLst>
      <p:ext uri="{BB962C8B-B14F-4D97-AF65-F5344CB8AC3E}">
        <p14:creationId xmlns:p14="http://schemas.microsoft.com/office/powerpoint/2010/main" val="257943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buFont typeface="+mj-lt"/>
              <a:buAutoNum type="arabicPeriod" startAt="4"/>
            </a:pPr>
            <a:r>
              <a:rPr lang="vi-VN" dirty="0"/>
              <a:t>Lợi ích của việc xem trước các trang in là gì?</a:t>
            </a:r>
          </a:p>
          <a:p>
            <a:pPr marL="798513" lvl="2" indent="-334963">
              <a:buFont typeface="+mj-lt"/>
              <a:buAutoNum type="alphaLcPeriod"/>
            </a:pPr>
            <a:r>
              <a:rPr lang="vi-VN" sz="2200" dirty="0"/>
              <a:t>Bạn có thể dễ dàng nhìn thấy các công thức có lỗi tham chiếu bị lặp.</a:t>
            </a:r>
          </a:p>
          <a:p>
            <a:pPr marL="798513" lvl="2" indent="-334963">
              <a:buFont typeface="+mj-lt"/>
              <a:buAutoNum type="alphaLcPeriod"/>
            </a:pPr>
            <a:r>
              <a:rPr lang="vi-VN" sz="2200" dirty="0"/>
              <a:t>Bạn có thể thấy bao nhiêu trang sẽ được in.</a:t>
            </a:r>
          </a:p>
          <a:p>
            <a:pPr marL="798513" lvl="2" indent="-334963">
              <a:buFont typeface="+mj-lt"/>
              <a:buAutoNum type="alphaLcPeriod"/>
            </a:pPr>
            <a:r>
              <a:rPr lang="vi-VN" sz="2200" dirty="0"/>
              <a:t>Bạn có thể tránh sự lãng phí giấy do thiết lập trang in không phù hợp.</a:t>
            </a:r>
          </a:p>
          <a:p>
            <a:pPr marL="798513" lvl="2" indent="-334963">
              <a:buFont typeface="+mj-lt"/>
              <a:buAutoNum type="alphaLcPeriod"/>
            </a:pPr>
            <a:r>
              <a:rPr lang="vi-VN" sz="2200" dirty="0"/>
              <a:t>Bạn có thể sửa các lỗi ngữ pháp bởi vì việc kiểm tra ngữ pháp là một phần của quá trình xem trước bản in.</a:t>
            </a:r>
          </a:p>
          <a:p>
            <a:pPr marL="746125" lvl="2" indent="-282575">
              <a:buFont typeface="+mj-lt"/>
              <a:buAutoNum type="alphaLcPeriod"/>
            </a:pPr>
            <a:endParaRPr lang="vi-VN" sz="2200" dirty="0"/>
          </a:p>
        </p:txBody>
      </p:sp>
      <p:sp>
        <p:nvSpPr>
          <p:cNvPr id="4" name="Date Placeholder 3"/>
          <p:cNvSpPr>
            <a:spLocks noGrp="1"/>
          </p:cNvSpPr>
          <p:nvPr>
            <p:ph type="dt" sz="half" idx="14"/>
          </p:nvPr>
        </p:nvSpPr>
        <p:spPr/>
        <p:txBody>
          <a:bodyPr/>
          <a:lstStyle/>
          <a:p>
            <a:fld id="{11F12171-D6CE-40A8-A919-0C04DA97C54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26</a:t>
            </a:fld>
            <a:endParaRPr lang="en-US"/>
          </a:p>
        </p:txBody>
      </p:sp>
    </p:spTree>
    <p:extLst>
      <p:ext uri="{BB962C8B-B14F-4D97-AF65-F5344CB8AC3E}">
        <p14:creationId xmlns:p14="http://schemas.microsoft.com/office/powerpoint/2010/main" val="3735414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893379"/>
            <a:ext cx="8224092" cy="3873886"/>
          </a:xfrm>
        </p:spPr>
        <p:txBody>
          <a:bodyPr>
            <a:normAutofit lnSpcReduction="10000"/>
          </a:bodyPr>
          <a:lstStyle/>
          <a:p>
            <a:pPr marL="457200" lvl="0" indent="-457200" algn="just">
              <a:lnSpc>
                <a:spcPct val="120000"/>
              </a:lnSpc>
              <a:buFont typeface="+mj-lt"/>
              <a:buAutoNum type="arabicPeriod" startAt="5"/>
            </a:pPr>
            <a:r>
              <a:rPr lang="vi-VN" dirty="0"/>
              <a:t>Hình sau thể hiện chế độ hiển thị nào?</a:t>
            </a:r>
            <a:endParaRPr lang="en-US" dirty="0"/>
          </a:p>
          <a:p>
            <a:pPr marL="0" lvl="0" indent="0" algn="just">
              <a:lnSpc>
                <a:spcPct val="120000"/>
              </a:lnSpc>
              <a:buNone/>
            </a:pPr>
            <a:endParaRPr lang="en-US" dirty="0"/>
          </a:p>
          <a:p>
            <a:pPr marL="457200" lvl="0" indent="-457200" algn="just">
              <a:lnSpc>
                <a:spcPct val="120000"/>
              </a:lnSpc>
              <a:buFont typeface="+mj-lt"/>
              <a:buAutoNum type="arabicPeriod" startAt="5"/>
            </a:pPr>
            <a:endParaRPr lang="en-US" dirty="0"/>
          </a:p>
          <a:p>
            <a:pPr marL="457200" lvl="0" indent="-457200" algn="just">
              <a:lnSpc>
                <a:spcPct val="120000"/>
              </a:lnSpc>
              <a:buFont typeface="+mj-lt"/>
              <a:buAutoNum type="arabicPeriod" startAt="5"/>
            </a:pPr>
            <a:endParaRPr lang="en-US" dirty="0"/>
          </a:p>
          <a:p>
            <a:pPr marL="798513" lvl="2" indent="-334963" algn="just">
              <a:lnSpc>
                <a:spcPct val="120000"/>
              </a:lnSpc>
              <a:buFont typeface="+mj-lt"/>
              <a:buAutoNum type="alphaLcPeriod"/>
            </a:pPr>
            <a:r>
              <a:rPr lang="en-US" sz="2200" dirty="0"/>
              <a:t>Normal</a:t>
            </a:r>
          </a:p>
          <a:p>
            <a:pPr marL="798513" lvl="2" indent="-334963" algn="just">
              <a:lnSpc>
                <a:spcPct val="120000"/>
              </a:lnSpc>
              <a:buFont typeface="+mj-lt"/>
              <a:buAutoNum type="alphaLcPeriod"/>
            </a:pPr>
            <a:r>
              <a:rPr lang="en-US" sz="2200" dirty="0"/>
              <a:t>Watermark</a:t>
            </a:r>
          </a:p>
          <a:p>
            <a:pPr marL="798513" lvl="2" indent="-334963" algn="just">
              <a:lnSpc>
                <a:spcPct val="120000"/>
              </a:lnSpc>
              <a:buFont typeface="+mj-lt"/>
              <a:buAutoNum type="alphaLcPeriod"/>
            </a:pPr>
            <a:r>
              <a:rPr lang="en-US" sz="2200" dirty="0"/>
              <a:t>Page Break Preview</a:t>
            </a:r>
          </a:p>
          <a:p>
            <a:pPr marL="798513" lvl="2" indent="-334963" algn="just">
              <a:lnSpc>
                <a:spcPct val="120000"/>
              </a:lnSpc>
              <a:buFont typeface="+mj-lt"/>
              <a:buAutoNum type="alphaLcPeriod"/>
            </a:pPr>
            <a:r>
              <a:rPr lang="en-US" sz="2200" dirty="0"/>
              <a:t>Page Layout</a:t>
            </a:r>
          </a:p>
          <a:p>
            <a:pPr marL="457200" lvl="0" indent="-457200" algn="just">
              <a:lnSpc>
                <a:spcPct val="120000"/>
              </a:lnSpc>
              <a:buFont typeface="+mj-lt"/>
              <a:buAutoNum type="arabicPeriod" startAt="5"/>
            </a:pPr>
            <a:endParaRPr lang="vi-VN" dirty="0"/>
          </a:p>
          <a:p>
            <a:pPr algn="just"/>
            <a:endParaRPr lang="en-US" dirty="0"/>
          </a:p>
        </p:txBody>
      </p:sp>
      <p:sp>
        <p:nvSpPr>
          <p:cNvPr id="4" name="Date Placeholder 3"/>
          <p:cNvSpPr>
            <a:spLocks noGrp="1"/>
          </p:cNvSpPr>
          <p:nvPr>
            <p:ph type="dt" sz="half" idx="14"/>
          </p:nvPr>
        </p:nvSpPr>
        <p:spPr/>
        <p:txBody>
          <a:bodyPr/>
          <a:lstStyle/>
          <a:p>
            <a:fld id="{0C44268C-2912-4946-8227-DE0C6C8BA9CD}"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27</a:t>
            </a:fld>
            <a:endParaRPr lang="en-US"/>
          </a:p>
        </p:txBody>
      </p:sp>
      <p:pic>
        <p:nvPicPr>
          <p:cNvPr id="7" name="Picture 6">
            <a:extLst>
              <a:ext uri="{FF2B5EF4-FFF2-40B4-BE49-F238E27FC236}">
                <a16:creationId xmlns:a16="http://schemas.microsoft.com/office/drawing/2014/main" id="{2D109627-C596-4AA2-98D6-B6D32012B928}"/>
              </a:ext>
            </a:extLst>
          </p:cNvPr>
          <p:cNvPicPr/>
          <p:nvPr/>
        </p:nvPicPr>
        <p:blipFill>
          <a:blip r:embed="rId3"/>
          <a:stretch>
            <a:fillRect/>
          </a:stretch>
        </p:blipFill>
        <p:spPr>
          <a:xfrm>
            <a:off x="3722299" y="1591036"/>
            <a:ext cx="4728395" cy="2795720"/>
          </a:xfrm>
          <a:prstGeom prst="rect">
            <a:avLst/>
          </a:prstGeom>
        </p:spPr>
      </p:pic>
    </p:spTree>
    <p:extLst>
      <p:ext uri="{BB962C8B-B14F-4D97-AF65-F5344CB8AC3E}">
        <p14:creationId xmlns:p14="http://schemas.microsoft.com/office/powerpoint/2010/main" val="3403729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4" end="4"/>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4" end="4"/>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5" end="5"/>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5" end="5"/>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7" end="7"/>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6"/>
            </a:pPr>
            <a:r>
              <a:rPr lang="vi-VN" dirty="0"/>
              <a:t>Denise cần in một báo cáo được lồng vào trong một báo cáo lớn, do đó cần đánh số trang từ 312. Trang nào trong hộp thoại Page Setup cho phép cô ấy chỉ định số trang bắt đầu này?</a:t>
            </a:r>
          </a:p>
          <a:p>
            <a:pPr marL="746125" lvl="2" indent="-282575" algn="just">
              <a:buFont typeface="+mj-lt"/>
              <a:buAutoNum type="alphaLcPeriod"/>
            </a:pPr>
            <a:r>
              <a:rPr lang="vi-VN" sz="2200" dirty="0"/>
              <a:t>Margins</a:t>
            </a:r>
          </a:p>
          <a:p>
            <a:pPr marL="746125" lvl="2" indent="-282575" algn="just">
              <a:buFont typeface="+mj-lt"/>
              <a:buAutoNum type="alphaLcPeriod"/>
            </a:pPr>
            <a:r>
              <a:rPr lang="vi-VN" sz="2200" dirty="0"/>
              <a:t>Header/Footer</a:t>
            </a:r>
          </a:p>
          <a:p>
            <a:pPr marL="746125" lvl="2" indent="-282575" algn="just">
              <a:buFont typeface="+mj-lt"/>
              <a:buAutoNum type="alphaLcPeriod"/>
            </a:pPr>
            <a:r>
              <a:rPr lang="vi-VN" sz="2200" dirty="0"/>
              <a:t>Sheet</a:t>
            </a:r>
          </a:p>
          <a:p>
            <a:pPr marL="746125" lvl="2" indent="-282575" algn="just">
              <a:buFont typeface="+mj-lt"/>
              <a:buAutoNum type="alphaLcPeriod"/>
            </a:pPr>
            <a:r>
              <a:rPr lang="vi-VN" sz="2200" dirty="0"/>
              <a:t>Page</a:t>
            </a:r>
          </a:p>
          <a:p>
            <a:pPr marL="920750" lvl="2" indent="-457200" algn="just">
              <a:buFont typeface="+mj-lt"/>
              <a:buAutoNum type="alphaLcPeriod"/>
            </a:pPr>
            <a:endParaRPr lang="en-US" sz="2200" dirty="0"/>
          </a:p>
        </p:txBody>
      </p:sp>
      <p:sp>
        <p:nvSpPr>
          <p:cNvPr id="4" name="Date Placeholder 3"/>
          <p:cNvSpPr>
            <a:spLocks noGrp="1"/>
          </p:cNvSpPr>
          <p:nvPr>
            <p:ph type="dt" sz="half" idx="14"/>
          </p:nvPr>
        </p:nvSpPr>
        <p:spPr/>
        <p:txBody>
          <a:bodyPr/>
          <a:lstStyle/>
          <a:p>
            <a:fld id="{5212DB7B-B5CD-4B9D-8C20-E5252F8E733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28</a:t>
            </a:fld>
            <a:endParaRPr lang="en-US"/>
          </a:p>
        </p:txBody>
      </p:sp>
    </p:spTree>
    <p:extLst>
      <p:ext uri="{BB962C8B-B14F-4D97-AF65-F5344CB8AC3E}">
        <p14:creationId xmlns:p14="http://schemas.microsoft.com/office/powerpoint/2010/main" val="894824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7"/>
            </a:pPr>
            <a:r>
              <a:rPr lang="vi-VN" dirty="0"/>
              <a:t>Mã nào sẽ chèn tên của trang tính hiện hành vào footer?</a:t>
            </a:r>
          </a:p>
          <a:p>
            <a:pPr marL="798513" lvl="2" indent="-334963" algn="just">
              <a:buFont typeface="+mj-lt"/>
              <a:buAutoNum type="alphaLcPeriod"/>
            </a:pPr>
            <a:r>
              <a:rPr lang="vi-VN" sz="2200" dirty="0"/>
              <a:t>&amp;[Tab]</a:t>
            </a:r>
          </a:p>
          <a:p>
            <a:pPr marL="798513" lvl="2" indent="-334963" algn="just">
              <a:buFont typeface="+mj-lt"/>
              <a:buAutoNum type="alphaLcPeriod"/>
            </a:pPr>
            <a:r>
              <a:rPr lang="vi-VN" sz="2200" dirty="0"/>
              <a:t>&amp;[Page]</a:t>
            </a:r>
          </a:p>
          <a:p>
            <a:pPr marL="798513" lvl="2" indent="-334963" algn="just">
              <a:buFont typeface="+mj-lt"/>
              <a:buAutoNum type="alphaLcPeriod"/>
            </a:pPr>
            <a:r>
              <a:rPr lang="vi-VN" sz="2200" dirty="0"/>
              <a:t>&amp;[File]</a:t>
            </a:r>
          </a:p>
          <a:p>
            <a:pPr marL="798513" lvl="2" indent="-334963" algn="just">
              <a:buFont typeface="+mj-lt"/>
              <a:buAutoNum type="alphaLcPeriod"/>
            </a:pPr>
            <a:r>
              <a:rPr lang="vi-VN" sz="2200" dirty="0"/>
              <a:t>&amp;[Path]&amp;[File]</a:t>
            </a:r>
          </a:p>
          <a:p>
            <a:pPr marL="862013" lvl="1" indent="-400050" algn="just">
              <a:buFont typeface="+mj-lt"/>
              <a:buAutoNum type="alphaLcPeriod"/>
            </a:pPr>
            <a:endParaRPr lang="vi-VN" dirty="0"/>
          </a:p>
        </p:txBody>
      </p:sp>
      <p:sp>
        <p:nvSpPr>
          <p:cNvPr id="4" name="Date Placeholder 3"/>
          <p:cNvSpPr>
            <a:spLocks noGrp="1"/>
          </p:cNvSpPr>
          <p:nvPr>
            <p:ph type="dt" sz="half" idx="14"/>
          </p:nvPr>
        </p:nvSpPr>
        <p:spPr/>
        <p:txBody>
          <a:bodyPr/>
          <a:lstStyle/>
          <a:p>
            <a:fld id="{27D83814-3A62-483B-871D-1A61A147E4B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29</a:t>
            </a:fld>
            <a:endParaRPr lang="en-US"/>
          </a:p>
        </p:txBody>
      </p:sp>
    </p:spTree>
    <p:extLst>
      <p:ext uri="{BB962C8B-B14F-4D97-AF65-F5344CB8AC3E}">
        <p14:creationId xmlns:p14="http://schemas.microsoft.com/office/powerpoint/2010/main" val="2594851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tiêu</a:t>
            </a:r>
            <a:r>
              <a:rPr lang="en-US" dirty="0"/>
              <a:t> </a:t>
            </a:r>
            <a:r>
              <a:rPr lang="en-US" dirty="0" err="1"/>
              <a:t>bài</a:t>
            </a:r>
            <a:r>
              <a:rPr lang="en-US" dirty="0"/>
              <a:t> </a:t>
            </a:r>
            <a:r>
              <a:rPr lang="en-US" dirty="0" err="1"/>
              <a:t>học</a:t>
            </a:r>
            <a:endParaRPr lang="en-US" dirty="0"/>
          </a:p>
        </p:txBody>
      </p:sp>
      <p:sp>
        <p:nvSpPr>
          <p:cNvPr id="3" name="Content Placeholder 2"/>
          <p:cNvSpPr>
            <a:spLocks noGrp="1"/>
          </p:cNvSpPr>
          <p:nvPr>
            <p:ph type="body" sz="quarter" idx="13"/>
          </p:nvPr>
        </p:nvSpPr>
        <p:spPr>
          <a:xfrm>
            <a:off x="457200" y="925417"/>
            <a:ext cx="8229600" cy="3627533"/>
          </a:xfrm>
        </p:spPr>
        <p:txBody>
          <a:bodyPr anchor="ctr"/>
          <a:lstStyle/>
          <a:p>
            <a:pPr algn="just"/>
            <a:r>
              <a:rPr lang="en-US" dirty="0"/>
              <a:t>C</a:t>
            </a:r>
            <a:r>
              <a:rPr lang="vi-VN" dirty="0"/>
              <a:t>ách thay đổi giao diện trang tính, </a:t>
            </a:r>
            <a:endParaRPr lang="en-US" dirty="0"/>
          </a:p>
          <a:p>
            <a:pPr algn="just"/>
            <a:r>
              <a:rPr lang="en-US" dirty="0"/>
              <a:t>T</a:t>
            </a:r>
            <a:r>
              <a:rPr lang="vi-VN" dirty="0"/>
              <a:t>rình bày nội dung để in ấn, thiết lập trang in, xem trước trang in và in các trang tính.</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a:t>
            </a:fld>
            <a:endParaRPr lang="en-US"/>
          </a:p>
        </p:txBody>
      </p:sp>
    </p:spTree>
    <p:extLst>
      <p:ext uri="{BB962C8B-B14F-4D97-AF65-F5344CB8AC3E}">
        <p14:creationId xmlns:p14="http://schemas.microsoft.com/office/powerpoint/2010/main" val="3909331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8"/>
            </a:pPr>
            <a:r>
              <a:rPr lang="vi-VN" dirty="0"/>
              <a:t>Andrea cần in một báo cáo số liệu kiểm kê có 7 trang. Các tiêu đề cột chỉ xuất hiện trên trang đầu tiên của báo cáo. Cô ấy nên làm gì để in các tiêu đề cột trên mỗi trang?</a:t>
            </a:r>
          </a:p>
          <a:p>
            <a:pPr marL="798513" lvl="2" indent="-334963" algn="just">
              <a:buFont typeface="+mj-lt"/>
              <a:buAutoNum type="alphaLcPeriod"/>
            </a:pPr>
            <a:r>
              <a:rPr lang="vi-VN" sz="2200" dirty="0"/>
              <a:t>Đưa các tiêu đề cột vào header.</a:t>
            </a:r>
          </a:p>
          <a:p>
            <a:pPr marL="798513" lvl="2" indent="-334963" algn="just">
              <a:buFont typeface="+mj-lt"/>
              <a:buAutoNum type="alphaLcPeriod"/>
            </a:pPr>
            <a:r>
              <a:rPr lang="vi-VN" sz="2200" dirty="0"/>
              <a:t>Không có cách nào để in các tiêu đề cột trên mỗi trang của báo cáo.</a:t>
            </a:r>
          </a:p>
          <a:p>
            <a:pPr marL="798513" lvl="2" indent="-334963" algn="just">
              <a:buFont typeface="+mj-lt"/>
              <a:buAutoNum type="alphaLcPeriod"/>
            </a:pPr>
            <a:r>
              <a:rPr lang="vi-VN" sz="2200" dirty="0"/>
              <a:t>Thiết lập dòng chứa các tiêu đề cột làm Print title.</a:t>
            </a:r>
          </a:p>
          <a:p>
            <a:pPr marL="798513" lvl="2" indent="-334963" algn="just">
              <a:buFont typeface="+mj-lt"/>
              <a:buAutoNum type="alphaLcPeriod"/>
            </a:pPr>
            <a:r>
              <a:rPr lang="vi-VN" sz="2200" dirty="0"/>
              <a:t>Tạo các ô tiêu đề cột tại mỗi vị trí ngắt trang trên toàn bộ báo cáo.</a:t>
            </a:r>
          </a:p>
          <a:p>
            <a:pPr marL="457200" lvl="1" indent="0" algn="just">
              <a:buNone/>
            </a:pPr>
            <a:endParaRPr lang="vi-VN" dirty="0"/>
          </a:p>
          <a:p>
            <a:pPr marL="747713" indent="-3429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30</a:t>
            </a:fld>
            <a:endParaRPr lang="en-US"/>
          </a:p>
        </p:txBody>
      </p:sp>
    </p:spTree>
    <p:extLst>
      <p:ext uri="{BB962C8B-B14F-4D97-AF65-F5344CB8AC3E}">
        <p14:creationId xmlns:p14="http://schemas.microsoft.com/office/powerpoint/2010/main" val="392336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Thay</a:t>
            </a:r>
            <a:r>
              <a:rPr lang="en-US" dirty="0"/>
              <a:t> </a:t>
            </a:r>
            <a:r>
              <a:rPr lang="en-US" dirty="0" err="1"/>
              <a:t>đổi</a:t>
            </a:r>
            <a:r>
              <a:rPr lang="en-US" dirty="0"/>
              <a:t> </a:t>
            </a:r>
            <a:r>
              <a:rPr lang="en-US" dirty="0" err="1"/>
              <a:t>giao</a:t>
            </a:r>
            <a:r>
              <a:rPr lang="en-US" dirty="0"/>
              <a:t> </a:t>
            </a:r>
            <a:r>
              <a:rPr lang="en-US" dirty="0" err="1"/>
              <a:t>diện</a:t>
            </a:r>
            <a:r>
              <a:rPr lang="en-US" dirty="0"/>
              <a:t> </a:t>
            </a:r>
            <a:r>
              <a:rPr lang="en-US" dirty="0" err="1"/>
              <a:t>trang</a:t>
            </a:r>
            <a:r>
              <a:rPr lang="en-US" dirty="0"/>
              <a:t> </a:t>
            </a:r>
            <a:r>
              <a:rPr lang="en-US" dirty="0" err="1"/>
              <a:t>tính</a:t>
            </a:r>
            <a:endParaRPr lang="en-US" dirty="0"/>
          </a:p>
        </p:txBody>
      </p:sp>
      <p:sp>
        <p:nvSpPr>
          <p:cNvPr id="3" name="Content Placeholder 2"/>
          <p:cNvSpPr>
            <a:spLocks noGrp="1"/>
          </p:cNvSpPr>
          <p:nvPr>
            <p:ph type="body" sz="quarter" idx="13"/>
          </p:nvPr>
        </p:nvSpPr>
        <p:spPr>
          <a:xfrm>
            <a:off x="457200" y="819150"/>
            <a:ext cx="8229600" cy="3429000"/>
          </a:xfrm>
        </p:spPr>
        <p:txBody>
          <a:bodyPr anchor="t"/>
          <a:lstStyle/>
          <a:p>
            <a:pPr algn="just"/>
            <a:r>
              <a:rPr lang="vi-VN" sz="2200" dirty="0"/>
              <a:t>Khi làm việc với nhiều sổ tính cùng lúc, mỗi sổ tính được hiển thị trong một cửa sổ riêng biệt, </a:t>
            </a:r>
            <a:endParaRPr lang="en-US" sz="2200" dirty="0"/>
          </a:p>
          <a:p>
            <a:pPr algn="just"/>
            <a:r>
              <a:rPr lang="en-US" sz="2200" dirty="0"/>
              <a:t>C</a:t>
            </a:r>
            <a:r>
              <a:rPr lang="vi-VN" sz="2200" dirty="0"/>
              <a:t>ần thực hiện những thao tác như sắp xếp các cửa sổ, trình bày các cửa sổ song song để quan sát nhiều sổ tính. </a:t>
            </a:r>
            <a:endParaRPr lang="en-US" sz="2200" dirty="0"/>
          </a:p>
          <a:p>
            <a:pPr algn="just"/>
            <a:r>
              <a:rPr lang="vi-VN" sz="2200" dirty="0"/>
              <a:t>Đối với trang tính lớn</a:t>
            </a:r>
            <a:r>
              <a:rPr lang="en-US" sz="2200" dirty="0"/>
              <a:t>, </a:t>
            </a:r>
            <a:r>
              <a:rPr lang="vi-VN" sz="2200" dirty="0"/>
              <a:t>có thể chia cửa sổ thành nhiều khung, cố định một số dòng hay cột, phóng to hoặc thu nhỏ nội dung trang tính… </a:t>
            </a:r>
            <a:endParaRPr lang="en-US" sz="2200" dirty="0"/>
          </a:p>
          <a:p>
            <a:pPr algn="just"/>
            <a:r>
              <a:rPr lang="vi-VN" sz="2200" dirty="0"/>
              <a:t>Tất cả các lệnh liên quan đến cửa sổ sồ tính nằm trong nhóm Window trên thẻ View của Ribbon.</a:t>
            </a:r>
            <a:endParaRPr lang="en-US" sz="2200"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a:t>
            </a:fld>
            <a:endParaRPr lang="en-US"/>
          </a:p>
        </p:txBody>
      </p:sp>
      <p:pic>
        <p:nvPicPr>
          <p:cNvPr id="7" name="Picture 6">
            <a:extLst>
              <a:ext uri="{FF2B5EF4-FFF2-40B4-BE49-F238E27FC236}">
                <a16:creationId xmlns:a16="http://schemas.microsoft.com/office/drawing/2014/main" id="{C5C23784-C86B-477F-A2C3-3BE3060B39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756865"/>
            <a:ext cx="6218538" cy="982569"/>
          </a:xfrm>
          <a:prstGeom prst="rect">
            <a:avLst/>
          </a:prstGeom>
          <a:ln>
            <a:solidFill>
              <a:schemeClr val="tx1"/>
            </a:solidFill>
          </a:ln>
        </p:spPr>
      </p:pic>
    </p:spTree>
    <p:extLst>
      <p:ext uri="{BB962C8B-B14F-4D97-AF65-F5344CB8AC3E}">
        <p14:creationId xmlns:p14="http://schemas.microsoft.com/office/powerpoint/2010/main" val="526987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Tạo</a:t>
            </a:r>
            <a:r>
              <a:rPr lang="en-US" dirty="0"/>
              <a:t> </a:t>
            </a:r>
            <a:r>
              <a:rPr lang="en-US" dirty="0" err="1"/>
              <a:t>và</a:t>
            </a:r>
            <a:r>
              <a:rPr lang="en-US" dirty="0"/>
              <a:t> </a:t>
            </a:r>
            <a:r>
              <a:rPr lang="en-US" dirty="0" err="1"/>
              <a:t>sắp</a:t>
            </a:r>
            <a:r>
              <a:rPr lang="en-US" dirty="0"/>
              <a:t> </a:t>
            </a:r>
            <a:r>
              <a:rPr lang="en-US" dirty="0" err="1"/>
              <a:t>xếp</a:t>
            </a:r>
            <a:r>
              <a:rPr lang="en-US" dirty="0"/>
              <a:t> </a:t>
            </a:r>
            <a:r>
              <a:rPr lang="en-US" dirty="0" err="1"/>
              <a:t>các</a:t>
            </a:r>
            <a:r>
              <a:rPr lang="en-US" dirty="0"/>
              <a:t> </a:t>
            </a:r>
            <a:r>
              <a:rPr lang="en-US" dirty="0" err="1"/>
              <a:t>cửa</a:t>
            </a:r>
            <a:r>
              <a:rPr lang="en-US" dirty="0"/>
              <a:t> </a:t>
            </a:r>
            <a:r>
              <a:rPr lang="en-US" dirty="0" err="1"/>
              <a:t>sổ</a:t>
            </a:r>
            <a:r>
              <a:rPr lang="en-US" dirty="0"/>
              <a:t> </a:t>
            </a:r>
            <a:r>
              <a:rPr lang="en-US" dirty="0" err="1"/>
              <a:t>trang</a:t>
            </a:r>
            <a:r>
              <a:rPr lang="en-US" dirty="0"/>
              <a:t> </a:t>
            </a:r>
            <a:r>
              <a:rPr lang="en-US" dirty="0" err="1"/>
              <a:t>tính</a:t>
            </a:r>
            <a:endParaRPr lang="en-US" dirty="0"/>
          </a:p>
        </p:txBody>
      </p:sp>
      <p:sp>
        <p:nvSpPr>
          <p:cNvPr id="3" name="Content Placeholder 2"/>
          <p:cNvSpPr>
            <a:spLocks noGrp="1"/>
          </p:cNvSpPr>
          <p:nvPr>
            <p:ph type="body" sz="quarter" idx="13"/>
          </p:nvPr>
        </p:nvSpPr>
        <p:spPr>
          <a:xfrm>
            <a:off x="457200" y="819149"/>
            <a:ext cx="4430110" cy="3857953"/>
          </a:xfrm>
        </p:spPr>
        <p:txBody>
          <a:bodyPr anchor="t"/>
          <a:lstStyle/>
          <a:p>
            <a:pPr algn="just"/>
            <a:r>
              <a:rPr lang="vi-VN" sz="2200" dirty="0"/>
              <a:t>Tại một thời điểm </a:t>
            </a:r>
            <a:r>
              <a:rPr lang="en-US" sz="2200" dirty="0"/>
              <a:t>ng</a:t>
            </a:r>
            <a:r>
              <a:rPr lang="vi-VN" sz="2200" dirty="0"/>
              <a:t>ư</a:t>
            </a:r>
            <a:r>
              <a:rPr lang="en-US" sz="2200" dirty="0" err="1"/>
              <a:t>ời</a:t>
            </a:r>
            <a:r>
              <a:rPr lang="en-US" sz="2200" dirty="0"/>
              <a:t> </a:t>
            </a:r>
            <a:r>
              <a:rPr lang="en-US" sz="2200" dirty="0" err="1"/>
              <a:t>dùng</a:t>
            </a:r>
            <a:r>
              <a:rPr lang="vi-VN" sz="2200" dirty="0"/>
              <a:t> chỉ làm việc với một trang tính trong cửa sổ. </a:t>
            </a:r>
            <a:endParaRPr lang="en-US" sz="2200" dirty="0"/>
          </a:p>
          <a:p>
            <a:pPr algn="just"/>
            <a:r>
              <a:rPr lang="vi-VN" sz="2200" dirty="0"/>
              <a:t>Để xem nhiều phần khác nhau của trang tính, </a:t>
            </a:r>
            <a:r>
              <a:rPr lang="en-US" sz="2200" dirty="0" err="1"/>
              <a:t>cần</a:t>
            </a:r>
            <a:r>
              <a:rPr lang="vi-VN" sz="2200" dirty="0"/>
              <a:t> tạo nh</a:t>
            </a:r>
            <a:r>
              <a:rPr lang="en-US" sz="2200" dirty="0" err="1"/>
              <a:t>iều</a:t>
            </a:r>
            <a:r>
              <a:rPr lang="vi-VN" sz="2200" dirty="0"/>
              <a:t> cửa sổ cùng hiển thị sổ tính hiện hành, sau đó sắp xếp các cửa sổ và theo dõi những vùng nội dung khác nhau. </a:t>
            </a:r>
            <a:endParaRPr lang="en-US" sz="2200" dirty="0"/>
          </a:p>
          <a:p>
            <a:pPr algn="just"/>
            <a:r>
              <a:rPr lang="vi-VN" sz="2200" dirty="0"/>
              <a:t>Số lượng cửa sổ hiển thị cùng một sổ tính là không giới hạn. </a:t>
            </a:r>
            <a:endParaRPr lang="en-US" sz="2200"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a:t>
            </a:fld>
            <a:endParaRPr lang="en-US"/>
          </a:p>
        </p:txBody>
      </p:sp>
      <p:pic>
        <p:nvPicPr>
          <p:cNvPr id="9" name="Picture 8">
            <a:extLst>
              <a:ext uri="{FF2B5EF4-FFF2-40B4-BE49-F238E27FC236}">
                <a16:creationId xmlns:a16="http://schemas.microsoft.com/office/drawing/2014/main" id="{0A93094E-BF64-42AF-9410-0EE93D672E4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 r="4654"/>
          <a:stretch/>
        </p:blipFill>
        <p:spPr bwMode="auto">
          <a:xfrm>
            <a:off x="4923995" y="1405775"/>
            <a:ext cx="4086167" cy="2409480"/>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143034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Tạo</a:t>
            </a:r>
            <a:r>
              <a:rPr lang="en-US" dirty="0"/>
              <a:t> </a:t>
            </a:r>
            <a:r>
              <a:rPr lang="en-US" dirty="0" err="1"/>
              <a:t>và</a:t>
            </a:r>
            <a:r>
              <a:rPr lang="en-US" dirty="0"/>
              <a:t> </a:t>
            </a:r>
            <a:r>
              <a:rPr lang="en-US" dirty="0" err="1"/>
              <a:t>sắp</a:t>
            </a:r>
            <a:r>
              <a:rPr lang="en-US" dirty="0"/>
              <a:t> </a:t>
            </a:r>
            <a:r>
              <a:rPr lang="en-US" dirty="0" err="1"/>
              <a:t>xếp</a:t>
            </a:r>
            <a:r>
              <a:rPr lang="en-US" dirty="0"/>
              <a:t> </a:t>
            </a:r>
            <a:r>
              <a:rPr lang="en-US" dirty="0" err="1"/>
              <a:t>các</a:t>
            </a:r>
            <a:r>
              <a:rPr lang="en-US" dirty="0"/>
              <a:t> </a:t>
            </a:r>
            <a:r>
              <a:rPr lang="en-US" dirty="0" err="1"/>
              <a:t>cửa</a:t>
            </a:r>
            <a:r>
              <a:rPr lang="en-US" dirty="0"/>
              <a:t> </a:t>
            </a:r>
            <a:r>
              <a:rPr lang="en-US" dirty="0" err="1"/>
              <a:t>sổ</a:t>
            </a:r>
            <a:r>
              <a:rPr lang="en-US" dirty="0"/>
              <a:t> </a:t>
            </a:r>
            <a:r>
              <a:rPr lang="en-US" dirty="0" err="1"/>
              <a:t>trang</a:t>
            </a:r>
            <a:r>
              <a:rPr lang="en-US" dirty="0"/>
              <a:t> </a:t>
            </a:r>
            <a:r>
              <a:rPr lang="en-US" dirty="0" err="1"/>
              <a:t>tính</a:t>
            </a:r>
            <a:endParaRPr lang="en-US" dirty="0"/>
          </a:p>
        </p:txBody>
      </p:sp>
      <p:sp>
        <p:nvSpPr>
          <p:cNvPr id="3" name="Content Placeholder 2"/>
          <p:cNvSpPr>
            <a:spLocks noGrp="1"/>
          </p:cNvSpPr>
          <p:nvPr>
            <p:ph type="body" sz="quarter" idx="13"/>
          </p:nvPr>
        </p:nvSpPr>
        <p:spPr>
          <a:xfrm>
            <a:off x="457200" y="819149"/>
            <a:ext cx="8229600" cy="3857953"/>
          </a:xfrm>
        </p:spPr>
        <p:txBody>
          <a:bodyPr anchor="t"/>
          <a:lstStyle/>
          <a:p>
            <a:pPr algn="just"/>
            <a:r>
              <a:rPr lang="vi-VN" dirty="0"/>
              <a:t>Chia cửa sổ</a:t>
            </a:r>
            <a:endParaRPr lang="en-US" dirty="0"/>
          </a:p>
          <a:p>
            <a:pPr lvl="1" algn="just"/>
            <a:r>
              <a:rPr lang="vi-VN" dirty="0"/>
              <a:t>Đối với những trang tính có nhiều dữ liệu, tính năng Split </a:t>
            </a:r>
            <a:r>
              <a:rPr lang="en-US" dirty="0" err="1"/>
              <a:t>cho</a:t>
            </a:r>
            <a:r>
              <a:rPr lang="en-US" dirty="0"/>
              <a:t> </a:t>
            </a:r>
            <a:r>
              <a:rPr lang="en-US" dirty="0" err="1"/>
              <a:t>phép</a:t>
            </a:r>
            <a:r>
              <a:rPr lang="en-US" dirty="0"/>
              <a:t> </a:t>
            </a:r>
            <a:r>
              <a:rPr lang="vi-VN" dirty="0"/>
              <a:t>xem nhiều vùng khác nhau trên cùng một trang tính.</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6</a:t>
            </a:fld>
            <a:endParaRPr lang="en-US"/>
          </a:p>
        </p:txBody>
      </p:sp>
      <p:pic>
        <p:nvPicPr>
          <p:cNvPr id="10" name="Picture 9">
            <a:extLst>
              <a:ext uri="{FF2B5EF4-FFF2-40B4-BE49-F238E27FC236}">
                <a16:creationId xmlns:a16="http://schemas.microsoft.com/office/drawing/2014/main" id="{86B12B25-5EB9-4489-92C5-18E48BFEF3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110" y="2037868"/>
            <a:ext cx="4276090" cy="2639234"/>
          </a:xfrm>
          <a:prstGeom prst="rect">
            <a:avLst/>
          </a:prstGeom>
          <a:ln>
            <a:solidFill>
              <a:schemeClr val="tx1"/>
            </a:solidFill>
          </a:ln>
        </p:spPr>
      </p:pic>
    </p:spTree>
    <p:extLst>
      <p:ext uri="{BB962C8B-B14F-4D97-AF65-F5344CB8AC3E}">
        <p14:creationId xmlns:p14="http://schemas.microsoft.com/office/powerpoint/2010/main" val="39058865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Tạo</a:t>
            </a:r>
            <a:r>
              <a:rPr lang="en-US" dirty="0"/>
              <a:t> </a:t>
            </a:r>
            <a:r>
              <a:rPr lang="en-US" dirty="0" err="1"/>
              <a:t>và</a:t>
            </a:r>
            <a:r>
              <a:rPr lang="en-US" dirty="0"/>
              <a:t> </a:t>
            </a:r>
            <a:r>
              <a:rPr lang="en-US" dirty="0" err="1"/>
              <a:t>sắp</a:t>
            </a:r>
            <a:r>
              <a:rPr lang="en-US" dirty="0"/>
              <a:t> </a:t>
            </a:r>
            <a:r>
              <a:rPr lang="en-US" dirty="0" err="1"/>
              <a:t>xếp</a:t>
            </a:r>
            <a:r>
              <a:rPr lang="en-US" dirty="0"/>
              <a:t> </a:t>
            </a:r>
            <a:r>
              <a:rPr lang="en-US" dirty="0" err="1"/>
              <a:t>các</a:t>
            </a:r>
            <a:r>
              <a:rPr lang="en-US" dirty="0"/>
              <a:t> </a:t>
            </a:r>
            <a:r>
              <a:rPr lang="en-US" dirty="0" err="1"/>
              <a:t>cửa</a:t>
            </a:r>
            <a:r>
              <a:rPr lang="en-US" dirty="0"/>
              <a:t> </a:t>
            </a:r>
            <a:r>
              <a:rPr lang="en-US" dirty="0" err="1"/>
              <a:t>sổ</a:t>
            </a:r>
            <a:r>
              <a:rPr lang="en-US" dirty="0"/>
              <a:t> </a:t>
            </a:r>
            <a:r>
              <a:rPr lang="en-US" dirty="0" err="1"/>
              <a:t>trang</a:t>
            </a:r>
            <a:r>
              <a:rPr lang="en-US" dirty="0"/>
              <a:t> </a:t>
            </a:r>
            <a:r>
              <a:rPr lang="en-US" dirty="0" err="1"/>
              <a:t>tính</a:t>
            </a:r>
            <a:endParaRPr lang="en-US" dirty="0"/>
          </a:p>
        </p:txBody>
      </p:sp>
      <p:sp>
        <p:nvSpPr>
          <p:cNvPr id="3" name="Content Placeholder 2"/>
          <p:cNvSpPr>
            <a:spLocks noGrp="1"/>
          </p:cNvSpPr>
          <p:nvPr>
            <p:ph type="body" sz="quarter" idx="13"/>
          </p:nvPr>
        </p:nvSpPr>
        <p:spPr>
          <a:xfrm>
            <a:off x="457200" y="819149"/>
            <a:ext cx="8229600" cy="3857953"/>
          </a:xfrm>
        </p:spPr>
        <p:txBody>
          <a:bodyPr anchor="t"/>
          <a:lstStyle/>
          <a:p>
            <a:pPr algn="just"/>
            <a:r>
              <a:rPr lang="vi-VN" dirty="0"/>
              <a:t>Đóng băng các dòng và cột</a:t>
            </a:r>
            <a:endParaRPr lang="en-US" dirty="0"/>
          </a:p>
          <a:p>
            <a:pPr lvl="1" algn="just"/>
            <a:r>
              <a:rPr lang="vi-VN" dirty="0"/>
              <a:t>Tính năng đóng băng các dòng và cột (Freeze) cho phép cố định các dòng và cột trong khi cuộn nội dung trang tính trong cửa sổ. </a:t>
            </a:r>
            <a:endParaRPr lang="en-US" dirty="0"/>
          </a:p>
          <a:p>
            <a:pPr lvl="1" algn="just"/>
            <a:r>
              <a:rPr lang="en-US" dirty="0"/>
              <a:t>C</a:t>
            </a:r>
            <a:r>
              <a:rPr lang="vi-VN" dirty="0"/>
              <a:t>ó thể đóng băng các dòng và cột tiêu đề của vùng dữ liệu.</a:t>
            </a:r>
            <a:endParaRPr lang="en-US" dirty="0"/>
          </a:p>
          <a:p>
            <a:pPr algn="just"/>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7</a:t>
            </a:fld>
            <a:endParaRPr lang="en-US"/>
          </a:p>
        </p:txBody>
      </p:sp>
    </p:spTree>
    <p:extLst>
      <p:ext uri="{BB962C8B-B14F-4D97-AF65-F5344CB8AC3E}">
        <p14:creationId xmlns:p14="http://schemas.microsoft.com/office/powerpoint/2010/main" val="1926710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Tạo</a:t>
            </a:r>
            <a:r>
              <a:rPr lang="en-US" dirty="0"/>
              <a:t> </a:t>
            </a:r>
            <a:r>
              <a:rPr lang="en-US" dirty="0" err="1"/>
              <a:t>và</a:t>
            </a:r>
            <a:r>
              <a:rPr lang="en-US" dirty="0"/>
              <a:t> </a:t>
            </a:r>
            <a:r>
              <a:rPr lang="en-US" dirty="0" err="1"/>
              <a:t>sắp</a:t>
            </a:r>
            <a:r>
              <a:rPr lang="en-US" dirty="0"/>
              <a:t> </a:t>
            </a:r>
            <a:r>
              <a:rPr lang="en-US" dirty="0" err="1"/>
              <a:t>xếp</a:t>
            </a:r>
            <a:r>
              <a:rPr lang="en-US" dirty="0"/>
              <a:t> </a:t>
            </a:r>
            <a:r>
              <a:rPr lang="en-US" dirty="0" err="1"/>
              <a:t>các</a:t>
            </a:r>
            <a:r>
              <a:rPr lang="en-US" dirty="0"/>
              <a:t> </a:t>
            </a:r>
            <a:r>
              <a:rPr lang="en-US" dirty="0" err="1"/>
              <a:t>cửa</a:t>
            </a:r>
            <a:r>
              <a:rPr lang="en-US" dirty="0"/>
              <a:t> </a:t>
            </a:r>
            <a:r>
              <a:rPr lang="en-US" dirty="0" err="1"/>
              <a:t>sổ</a:t>
            </a:r>
            <a:r>
              <a:rPr lang="en-US" dirty="0"/>
              <a:t> </a:t>
            </a:r>
            <a:r>
              <a:rPr lang="en-US" dirty="0" err="1"/>
              <a:t>trang</a:t>
            </a:r>
            <a:r>
              <a:rPr lang="en-US" dirty="0"/>
              <a:t> </a:t>
            </a:r>
            <a:r>
              <a:rPr lang="en-US" dirty="0" err="1"/>
              <a:t>tính</a:t>
            </a:r>
            <a:endParaRPr lang="en-US" dirty="0"/>
          </a:p>
        </p:txBody>
      </p:sp>
      <p:sp>
        <p:nvSpPr>
          <p:cNvPr id="3" name="Content Placeholder 2"/>
          <p:cNvSpPr>
            <a:spLocks noGrp="1"/>
          </p:cNvSpPr>
          <p:nvPr>
            <p:ph type="body" sz="quarter" idx="13"/>
          </p:nvPr>
        </p:nvSpPr>
        <p:spPr>
          <a:xfrm>
            <a:off x="457200" y="819149"/>
            <a:ext cx="4566745" cy="3857953"/>
          </a:xfrm>
        </p:spPr>
        <p:txBody>
          <a:bodyPr anchor="t"/>
          <a:lstStyle/>
          <a:p>
            <a:pPr algn="just"/>
            <a:r>
              <a:rPr lang="vi-VN" dirty="0"/>
              <a:t>Thu phóng cửa sổ trang tính</a:t>
            </a:r>
            <a:endParaRPr lang="en-US" dirty="0"/>
          </a:p>
          <a:p>
            <a:pPr lvl="1" algn="just"/>
            <a:r>
              <a:rPr lang="vi-VN" dirty="0"/>
              <a:t>Cửa sổ trang tính mặc định được hiển thị ở kích thước thực, nghĩa là độ phóng đại 100%. </a:t>
            </a:r>
            <a:endParaRPr lang="en-US" dirty="0"/>
          </a:p>
          <a:p>
            <a:pPr lvl="1" algn="just"/>
            <a:r>
              <a:rPr lang="en-US" dirty="0"/>
              <a:t>C</a:t>
            </a:r>
            <a:r>
              <a:rPr lang="vi-VN" dirty="0"/>
              <a:t>ó thể phóng to (Zoom in) hoặc thu nhỏ (Zoom out) độ phóng đại của cửa sổ trang tính bằng các lệnh trong nhóm Zoom trên thẻ View, hoặc sử dụng công cụ Zoom Slider trên thanh trang thái.</a:t>
            </a:r>
            <a:endParaRPr lang="en-US" dirty="0"/>
          </a:p>
          <a:p>
            <a:pPr algn="just"/>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8</a:t>
            </a:fld>
            <a:endParaRPr lang="en-US"/>
          </a:p>
        </p:txBody>
      </p:sp>
      <p:pic>
        <p:nvPicPr>
          <p:cNvPr id="8" name="Picture 7">
            <a:extLst>
              <a:ext uri="{FF2B5EF4-FFF2-40B4-BE49-F238E27FC236}">
                <a16:creationId xmlns:a16="http://schemas.microsoft.com/office/drawing/2014/main" id="{F7AA02C2-1D89-4A7B-8267-FBEDD2A02E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7804" y="1351071"/>
            <a:ext cx="2050792" cy="2740692"/>
          </a:xfrm>
          <a:prstGeom prst="rect">
            <a:avLst/>
          </a:prstGeom>
        </p:spPr>
      </p:pic>
    </p:spTree>
    <p:extLst>
      <p:ext uri="{BB962C8B-B14F-4D97-AF65-F5344CB8AC3E}">
        <p14:creationId xmlns:p14="http://schemas.microsoft.com/office/powerpoint/2010/main" val="8304057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Xem trước và in sổ tính</a:t>
            </a:r>
            <a:endParaRPr lang="en-US" dirty="0"/>
          </a:p>
        </p:txBody>
      </p:sp>
      <p:sp>
        <p:nvSpPr>
          <p:cNvPr id="3" name="Content Placeholder 2"/>
          <p:cNvSpPr>
            <a:spLocks noGrp="1"/>
          </p:cNvSpPr>
          <p:nvPr>
            <p:ph type="body" sz="quarter" idx="13"/>
          </p:nvPr>
        </p:nvSpPr>
        <p:spPr>
          <a:xfrm>
            <a:off x="457200" y="819149"/>
            <a:ext cx="8229600" cy="3857953"/>
          </a:xfrm>
        </p:spPr>
        <p:txBody>
          <a:bodyPr anchor="t"/>
          <a:lstStyle/>
          <a:p>
            <a:pPr algn="just"/>
            <a:r>
              <a:rPr lang="en-US" dirty="0"/>
              <a:t>C</a:t>
            </a:r>
            <a:r>
              <a:rPr lang="vi-VN" dirty="0"/>
              <a:t>ó thể in trang tính hiện hành hay một nhóm các trang tính được chọn, hoặc toàn bộ sổ tính. </a:t>
            </a:r>
            <a:endParaRPr lang="en-US" dirty="0"/>
          </a:p>
          <a:p>
            <a:pPr algn="just"/>
            <a:r>
              <a:rPr lang="vi-VN" dirty="0"/>
              <a:t>Mặc định trang tính được hiển thị ở chế độ thường (Normal)</a:t>
            </a:r>
            <a:r>
              <a:rPr lang="en-US" dirty="0"/>
              <a:t>.</a:t>
            </a:r>
          </a:p>
          <a:p>
            <a:pPr algn="just"/>
            <a:r>
              <a:rPr lang="en-US" dirty="0"/>
              <a:t>Ng</a:t>
            </a:r>
            <a:r>
              <a:rPr lang="vi-VN" dirty="0"/>
              <a:t>ư</a:t>
            </a:r>
            <a:r>
              <a:rPr lang="en-US" dirty="0" err="1"/>
              <a:t>ời</a:t>
            </a:r>
            <a:r>
              <a:rPr lang="en-US" dirty="0"/>
              <a:t> </a:t>
            </a:r>
            <a:r>
              <a:rPr lang="en-US" dirty="0" err="1"/>
              <a:t>dùng</a:t>
            </a:r>
            <a:r>
              <a:rPr lang="vi-VN" dirty="0"/>
              <a:t> có thể thay đổi các chế độ hiển thị theo từng trang in (Page Layout) hay chế độ hiển thị ngắt trang (Page Break Preview).</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9</a:t>
            </a:fld>
            <a:endParaRPr lang="en-US"/>
          </a:p>
        </p:txBody>
      </p:sp>
    </p:spTree>
    <p:extLst>
      <p:ext uri="{BB962C8B-B14F-4D97-AF65-F5344CB8AC3E}">
        <p14:creationId xmlns:p14="http://schemas.microsoft.com/office/powerpoint/2010/main" val="27081945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5051</TotalTime>
  <Words>5028</Words>
  <Application>Microsoft Office PowerPoint</Application>
  <PresentationFormat>On-screen Show (16:9)</PresentationFormat>
  <Paragraphs>486</Paragraphs>
  <Slides>30</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Wingdings</vt:lpstr>
      <vt:lpstr>MOS 2016 Theme 2</vt:lpstr>
      <vt:lpstr>MOS EXCEL 2016 Bài 5: Xem và in sổ tính</vt:lpstr>
      <vt:lpstr>Hướng dẫn sử dụng</vt:lpstr>
      <vt:lpstr>Mục tiêu bài học</vt:lpstr>
      <vt:lpstr>Thay đổi giao diện trang tính</vt:lpstr>
      <vt:lpstr>Tạo và sắp xếp các cửa sổ trang tính</vt:lpstr>
      <vt:lpstr>Tạo và sắp xếp các cửa sổ trang tính</vt:lpstr>
      <vt:lpstr>Tạo và sắp xếp các cửa sổ trang tính</vt:lpstr>
      <vt:lpstr>Tạo và sắp xếp các cửa sổ trang tính</vt:lpstr>
      <vt:lpstr>Xem trước và in sổ tính</vt:lpstr>
      <vt:lpstr>Xem trước và in sổ tính</vt:lpstr>
      <vt:lpstr>Xem trước và in sổ tính</vt:lpstr>
      <vt:lpstr>Xem trước và in sổ tính</vt:lpstr>
      <vt:lpstr>Xem trước và in sổ tính</vt:lpstr>
      <vt:lpstr>Tùy chỉnh bố cục trang</vt:lpstr>
      <vt:lpstr>Tùy chỉnh bố cục trang</vt:lpstr>
      <vt:lpstr>Tùy chỉnh bố cục trang</vt:lpstr>
      <vt:lpstr>Tùy chỉnh bố cục trang</vt:lpstr>
      <vt:lpstr>Tùy chỉnh bố cục trang</vt:lpstr>
      <vt:lpstr>Tùy chỉnh bố cục trang</vt:lpstr>
      <vt:lpstr>Tùy chỉnh bố cục trang</vt:lpstr>
      <vt:lpstr>Tùy chỉnh bố cục trang</vt:lpstr>
      <vt:lpstr>Tổng kết bài học</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Phat Tai Nguyen</cp:lastModifiedBy>
  <cp:revision>120</cp:revision>
  <dcterms:created xsi:type="dcterms:W3CDTF">2019-05-09T04:07:59Z</dcterms:created>
  <dcterms:modified xsi:type="dcterms:W3CDTF">2019-09-04T08:35:50Z</dcterms:modified>
</cp:coreProperties>
</file>