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32"/>
  </p:notesMasterIdLst>
  <p:sldIdLst>
    <p:sldId id="256" r:id="rId2"/>
    <p:sldId id="287" r:id="rId3"/>
    <p:sldId id="257" r:id="rId4"/>
    <p:sldId id="326" r:id="rId5"/>
    <p:sldId id="327" r:id="rId6"/>
    <p:sldId id="328" r:id="rId7"/>
    <p:sldId id="329" r:id="rId8"/>
    <p:sldId id="330" r:id="rId9"/>
    <p:sldId id="331" r:id="rId10"/>
    <p:sldId id="332" r:id="rId11"/>
    <p:sldId id="333" r:id="rId12"/>
    <p:sldId id="334" r:id="rId13"/>
    <p:sldId id="335" r:id="rId14"/>
    <p:sldId id="336" r:id="rId15"/>
    <p:sldId id="337" r:id="rId16"/>
    <p:sldId id="338" r:id="rId17"/>
    <p:sldId id="339" r:id="rId18"/>
    <p:sldId id="340" r:id="rId19"/>
    <p:sldId id="341" r:id="rId20"/>
    <p:sldId id="343" r:id="rId21"/>
    <p:sldId id="342" r:id="rId22"/>
    <p:sldId id="286" r:id="rId23"/>
    <p:sldId id="288" r:id="rId24"/>
    <p:sldId id="289" r:id="rId25"/>
    <p:sldId id="290" r:id="rId26"/>
    <p:sldId id="291" r:id="rId27"/>
    <p:sldId id="292" r:id="rId28"/>
    <p:sldId id="293" r:id="rId29"/>
    <p:sldId id="294" r:id="rId30"/>
    <p:sldId id="295" r:id="rId31"/>
  </p:sldIdLst>
  <p:sldSz cx="9144000" cy="5143500" type="screen16x9"/>
  <p:notesSz cx="6858000" cy="9144000"/>
  <p:defaultText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31934" autoAdjust="0"/>
  </p:normalViewPr>
  <p:slideViewPr>
    <p:cSldViewPr snapToGrid="0">
      <p:cViewPr varScale="1">
        <p:scale>
          <a:sx n="91" d="100"/>
          <a:sy n="91" d="100"/>
        </p:scale>
        <p:origin x="726" y="78"/>
      </p:cViewPr>
      <p:guideLst/>
    </p:cSldViewPr>
  </p:slideViewPr>
  <p:outlineViewPr>
    <p:cViewPr>
      <p:scale>
        <a:sx n="33" d="100"/>
        <a:sy n="33" d="100"/>
      </p:scale>
      <p:origin x="0" y="-4044"/>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626113E-9B44-4EFC-9990-EF0789DBD0D7}" type="datetimeFigureOut">
              <a:rPr lang="en-US" smtClean="0"/>
              <a:t>9/3/2019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F44F5F5-A8AA-4BC1-84A0-54BF991CD31D}" type="slidenum">
              <a:rPr lang="en-US" smtClean="0"/>
              <a:t>‹#›</a:t>
            </a:fld>
            <a:endParaRPr lang="en-US"/>
          </a:p>
        </p:txBody>
      </p:sp>
    </p:spTree>
    <p:extLst>
      <p:ext uri="{BB962C8B-B14F-4D97-AF65-F5344CB8AC3E}">
        <p14:creationId xmlns:p14="http://schemas.microsoft.com/office/powerpoint/2010/main" val="337248939"/>
      </p:ext>
    </p:extLst>
  </p:cSld>
  <p:clrMap bg1="lt1" tx1="dk1" bg2="lt2" tx2="dk2" accent1="accent1" accent2="accent2" accent3="accent3" accent4="accent4" accent5="accent5" accent6="accent6" hlink="hlink" folHlink="folHlink"/>
  <p:notesStyle>
    <a:lvl1pPr marL="0" algn="l" defTabSz="685800" rtl="0" eaLnBrk="1" latinLnBrk="0" hangingPunct="1">
      <a:defRPr sz="900" kern="1200">
        <a:solidFill>
          <a:schemeClr val="tx1"/>
        </a:solidFill>
        <a:latin typeface="+mn-lt"/>
        <a:ea typeface="+mn-ea"/>
        <a:cs typeface="+mn-cs"/>
      </a:defRPr>
    </a:lvl1pPr>
    <a:lvl2pPr marL="342900" algn="l" defTabSz="685800" rtl="0" eaLnBrk="1" latinLnBrk="0" hangingPunct="1">
      <a:defRPr sz="900" kern="1200">
        <a:solidFill>
          <a:schemeClr val="tx1"/>
        </a:solidFill>
        <a:latin typeface="+mn-lt"/>
        <a:ea typeface="+mn-ea"/>
        <a:cs typeface="+mn-cs"/>
      </a:defRPr>
    </a:lvl2pPr>
    <a:lvl3pPr marL="685800" algn="l" defTabSz="685800" rtl="0" eaLnBrk="1" latinLnBrk="0" hangingPunct="1">
      <a:defRPr sz="900" kern="1200">
        <a:solidFill>
          <a:schemeClr val="tx1"/>
        </a:solidFill>
        <a:latin typeface="+mn-lt"/>
        <a:ea typeface="+mn-ea"/>
        <a:cs typeface="+mn-cs"/>
      </a:defRPr>
    </a:lvl3pPr>
    <a:lvl4pPr marL="1028700" algn="l" defTabSz="685800" rtl="0" eaLnBrk="1" latinLnBrk="0" hangingPunct="1">
      <a:defRPr sz="900" kern="1200">
        <a:solidFill>
          <a:schemeClr val="tx1"/>
        </a:solidFill>
        <a:latin typeface="+mn-lt"/>
        <a:ea typeface="+mn-ea"/>
        <a:cs typeface="+mn-cs"/>
      </a:defRPr>
    </a:lvl4pPr>
    <a:lvl5pPr marL="1371600" algn="l" defTabSz="685800" rtl="0" eaLnBrk="1" latinLnBrk="0" hangingPunct="1">
      <a:defRPr sz="900" kern="1200">
        <a:solidFill>
          <a:schemeClr val="tx1"/>
        </a:solidFill>
        <a:latin typeface="+mn-lt"/>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900" b="1" kern="1200" dirty="0" err="1">
                <a:solidFill>
                  <a:schemeClr val="tx1"/>
                </a:solidFill>
                <a:effectLst/>
                <a:latin typeface="+mn-lt"/>
                <a:ea typeface="+mn-ea"/>
                <a:cs typeface="+mn-cs"/>
              </a:rPr>
              <a:t>Các</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thao</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tác</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tạo</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và</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sắp</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xếp</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cửa</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sổ</a:t>
            </a:r>
            <a:endParaRPr lang="en-US" sz="900" b="1" kern="1200" dirty="0">
              <a:solidFill>
                <a:schemeClr val="tx1"/>
              </a:solidFill>
              <a:effectLst/>
              <a:latin typeface="+mn-lt"/>
              <a:ea typeface="+mn-ea"/>
              <a:cs typeface="+mn-cs"/>
            </a:endParaRP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Tạo</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cửa</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sổ</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mới</a:t>
            </a:r>
            <a:r>
              <a:rPr lang="es-MX" sz="900" b="1" kern="1200" dirty="0">
                <a:solidFill>
                  <a:schemeClr val="tx1"/>
                </a:solidFill>
                <a:effectLst/>
                <a:latin typeface="+mn-lt"/>
                <a:ea typeface="+mn-ea"/>
                <a:cs typeface="+mn-cs"/>
              </a:rPr>
              <a:t> cho </a:t>
            </a:r>
            <a:r>
              <a:rPr lang="es-MX" sz="900" b="1" kern="1200" dirty="0" err="1">
                <a:solidFill>
                  <a:schemeClr val="tx1"/>
                </a:solidFill>
                <a:effectLst/>
                <a:latin typeface="+mn-lt"/>
                <a:ea typeface="+mn-ea"/>
                <a:cs typeface="+mn-cs"/>
              </a:rPr>
              <a:t>sổ</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tính</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hiện</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hành</a:t>
            </a:r>
            <a:r>
              <a:rPr lang="es-MX" sz="900" b="1" kern="1200" dirty="0">
                <a:solidFill>
                  <a:schemeClr val="tx1"/>
                </a:solidFill>
                <a:effectLst/>
                <a:latin typeface="+mn-lt"/>
                <a:ea typeface="+mn-ea"/>
                <a:cs typeface="+mn-cs"/>
              </a:rPr>
              <a:t>:</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thẻ</a:t>
            </a:r>
            <a:r>
              <a:rPr lang="en-US" sz="900" kern="1200" dirty="0">
                <a:solidFill>
                  <a:schemeClr val="tx1"/>
                </a:solidFill>
                <a:effectLst/>
                <a:latin typeface="+mn-lt"/>
                <a:ea typeface="+mn-ea"/>
                <a:cs typeface="+mn-cs"/>
              </a:rPr>
              <a:t> View </a:t>
            </a:r>
            <a:r>
              <a:rPr lang="en-US" sz="900" kern="1200" dirty="0" err="1">
                <a:solidFill>
                  <a:schemeClr val="tx1"/>
                </a:solidFill>
                <a:effectLst/>
                <a:latin typeface="+mn-lt"/>
                <a:ea typeface="+mn-ea"/>
                <a:cs typeface="+mn-cs"/>
              </a:rPr>
              <a:t>nhóm</a:t>
            </a:r>
            <a:r>
              <a:rPr lang="en-US" sz="900" kern="1200" dirty="0">
                <a:solidFill>
                  <a:schemeClr val="tx1"/>
                </a:solidFill>
                <a:effectLst/>
                <a:latin typeface="+mn-lt"/>
                <a:ea typeface="+mn-ea"/>
                <a:cs typeface="+mn-cs"/>
              </a:rPr>
              <a:t> Window,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lệnh</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New Window</a:t>
            </a:r>
            <a:r>
              <a:rPr lang="en-US" sz="900" kern="1200" dirty="0">
                <a:solidFill>
                  <a:schemeClr val="tx1"/>
                </a:solidFill>
                <a:effectLst/>
                <a:latin typeface="+mn-lt"/>
                <a:ea typeface="+mn-ea"/>
                <a:cs typeface="+mn-cs"/>
              </a:rPr>
              <a:t>.</a:t>
            </a:r>
          </a:p>
          <a:p>
            <a:pPr marL="342900" lvl="1" indent="0">
              <a:buFont typeface="Arial" panose="020B0604020202020204" pitchFamily="34" charset="0"/>
              <a:buNone/>
            </a:pPr>
            <a:endParaRPr lang="en-US" sz="900" kern="1200" dirty="0">
              <a:solidFill>
                <a:schemeClr val="tx1"/>
              </a:solidFill>
              <a:effectLst/>
              <a:latin typeface="+mn-lt"/>
              <a:ea typeface="+mn-ea"/>
              <a:cs typeface="+mn-cs"/>
            </a:endParaRPr>
          </a:p>
          <a:p>
            <a:pPr marL="0" lvl="0" indent="0">
              <a:buFont typeface="Arial" panose="020B0604020202020204" pitchFamily="34" charset="0"/>
              <a:buNone/>
            </a:pPr>
            <a:r>
              <a:rPr lang="en-US" sz="900" b="1" i="1" u="sng" kern="1200" dirty="0" err="1">
                <a:solidFill>
                  <a:schemeClr val="tx1"/>
                </a:solidFill>
                <a:effectLst/>
                <a:latin typeface="+mn-lt"/>
                <a:ea typeface="+mn-ea"/>
                <a:cs typeface="+mn-cs"/>
              </a:rPr>
              <a:t>Chú</a:t>
            </a:r>
            <a:r>
              <a:rPr lang="en-US" sz="900" b="1" i="1" u="sng" kern="1200" dirty="0">
                <a:solidFill>
                  <a:schemeClr val="tx1"/>
                </a:solidFill>
                <a:effectLst/>
                <a:latin typeface="+mn-lt"/>
                <a:ea typeface="+mn-ea"/>
                <a:cs typeface="+mn-cs"/>
              </a:rPr>
              <a:t> ý:</a:t>
            </a:r>
            <a:r>
              <a:rPr lang="en-US" sz="900" b="1"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Trên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thanh</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tiêu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đề</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sẽ</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xuất</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hiện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số</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thứ</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tự</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của</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cửa</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sổ</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ví</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dụ</a:t>
            </a:r>
            <a:r>
              <a:rPr lang="en-US" sz="900" i="1" kern="1200" dirty="0">
                <a:solidFill>
                  <a:schemeClr val="tx1"/>
                </a:solidFill>
                <a:effectLst/>
                <a:latin typeface="+mn-lt"/>
                <a:ea typeface="+mn-ea"/>
                <a:cs typeface="+mn-cs"/>
              </a:rPr>
              <a:t> Financial.xlsx:3 </a:t>
            </a:r>
            <a:r>
              <a:rPr lang="en-US" sz="900" i="1" kern="1200" dirty="0" err="1">
                <a:solidFill>
                  <a:schemeClr val="tx1"/>
                </a:solidFill>
                <a:effectLst/>
                <a:latin typeface="+mn-lt"/>
                <a:ea typeface="+mn-ea"/>
                <a:cs typeface="+mn-cs"/>
              </a:rPr>
              <a:t>là</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cửa</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sổ</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thứ</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ba</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cùng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hiển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thị</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sổ</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tính</a:t>
            </a:r>
            <a:r>
              <a:rPr lang="en-US" sz="900" i="1" kern="1200" dirty="0">
                <a:solidFill>
                  <a:schemeClr val="tx1"/>
                </a:solidFill>
                <a:effectLst/>
                <a:latin typeface="+mn-lt"/>
                <a:ea typeface="+mn-ea"/>
                <a:cs typeface="+mn-cs"/>
              </a:rPr>
              <a:t> Financial.</a:t>
            </a:r>
          </a:p>
          <a:p>
            <a:pPr marL="0" lvl="0" indent="0">
              <a:buFont typeface="Arial" panose="020B0604020202020204" pitchFamily="34" charset="0"/>
              <a:buNone/>
            </a:pPr>
            <a:endParaRPr lang="en-US" sz="900" i="1" kern="1200" dirty="0">
              <a:solidFill>
                <a:schemeClr val="tx1"/>
              </a:solidFill>
              <a:effectLst/>
              <a:latin typeface="+mn-lt"/>
              <a:ea typeface="+mn-ea"/>
              <a:cs typeface="+mn-cs"/>
            </a:endParaRP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Sắp</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xếp</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các</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cửa</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sổ</a:t>
            </a:r>
            <a:r>
              <a:rPr lang="es-MX" sz="900" b="1" kern="1200" dirty="0">
                <a:solidFill>
                  <a:schemeClr val="tx1"/>
                </a:solidFill>
                <a:effectLst/>
                <a:latin typeface="+mn-lt"/>
                <a:ea typeface="+mn-ea"/>
                <a:cs typeface="+mn-cs"/>
              </a:rPr>
              <a:t>:</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thẻ</a:t>
            </a:r>
            <a:r>
              <a:rPr lang="en-US" sz="900" kern="1200" dirty="0">
                <a:solidFill>
                  <a:schemeClr val="tx1"/>
                </a:solidFill>
                <a:effectLst/>
                <a:latin typeface="+mn-lt"/>
                <a:ea typeface="+mn-ea"/>
                <a:cs typeface="+mn-cs"/>
              </a:rPr>
              <a:t> View </a:t>
            </a:r>
            <a:r>
              <a:rPr lang="en-US" sz="900" kern="1200" dirty="0" err="1">
                <a:solidFill>
                  <a:schemeClr val="tx1"/>
                </a:solidFill>
                <a:effectLst/>
                <a:latin typeface="+mn-lt"/>
                <a:ea typeface="+mn-ea"/>
                <a:cs typeface="+mn-cs"/>
              </a:rPr>
              <a:t>nhóm</a:t>
            </a:r>
            <a:r>
              <a:rPr lang="en-US" sz="900" kern="1200" dirty="0">
                <a:solidFill>
                  <a:schemeClr val="tx1"/>
                </a:solidFill>
                <a:effectLst/>
                <a:latin typeface="+mn-lt"/>
                <a:ea typeface="+mn-ea"/>
                <a:cs typeface="+mn-cs"/>
              </a:rPr>
              <a:t> Window,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lệnh</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Arrange All</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hộp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thoại</a:t>
            </a:r>
            <a:r>
              <a:rPr lang="en-US" sz="900" kern="1200" dirty="0">
                <a:solidFill>
                  <a:schemeClr val="tx1"/>
                </a:solidFill>
                <a:effectLst/>
                <a:latin typeface="+mn-lt"/>
                <a:ea typeface="+mn-ea"/>
                <a:cs typeface="+mn-cs"/>
              </a:rPr>
              <a:t> Arrange Windows </a:t>
            </a:r>
            <a:r>
              <a:rPr lang="en-US" sz="900" kern="1200" dirty="0" err="1">
                <a:solidFill>
                  <a:schemeClr val="tx1"/>
                </a:solidFill>
                <a:effectLst/>
                <a:latin typeface="+mn-lt"/>
                <a:ea typeface="+mn-ea"/>
                <a:cs typeface="+mn-cs"/>
              </a:rPr>
              <a:t>xuất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hiện</a:t>
            </a:r>
            <a:r>
              <a:rPr lang="en-US" sz="900" kern="1200" dirty="0">
                <a:solidFill>
                  <a:schemeClr val="tx1"/>
                </a:solidFill>
                <a:effectLst/>
                <a:latin typeface="+mn-lt"/>
                <a:ea typeface="+mn-ea"/>
                <a:cs typeface="+mn-cs"/>
              </a:rPr>
              <a:t> ð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sắp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xếp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cửa</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sổ</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vùng</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Arrange</a:t>
            </a:r>
            <a:r>
              <a:rPr lang="en-US" sz="900" kern="1200" dirty="0">
                <a:solidFill>
                  <a:schemeClr val="tx1"/>
                </a:solidFill>
                <a:effectLst/>
                <a:latin typeface="+mn-lt"/>
                <a:ea typeface="+mn-ea"/>
                <a:cs typeface="+mn-cs"/>
              </a:rPr>
              <a:t>.</a:t>
            </a:r>
          </a:p>
          <a:p>
            <a:pPr marL="857250" lvl="2" indent="-171450">
              <a:buFont typeface="Arial" panose="020B0604020202020204" pitchFamily="34" charset="0"/>
              <a:buChar char="•"/>
            </a:pPr>
            <a:r>
              <a:rPr lang="en-US" sz="900" kern="1200" dirty="0">
                <a:solidFill>
                  <a:schemeClr val="tx1"/>
                </a:solidFill>
                <a:effectLst/>
                <a:latin typeface="+mn-lt"/>
                <a:ea typeface="+mn-ea"/>
                <a:cs typeface="+mn-cs"/>
              </a:rPr>
              <a:t>Tiled</a:t>
            </a:r>
          </a:p>
          <a:p>
            <a:pPr marL="857250" lvl="2" indent="-171450">
              <a:buFont typeface="Arial" panose="020B0604020202020204" pitchFamily="34" charset="0"/>
              <a:buChar char="•"/>
            </a:pPr>
            <a:r>
              <a:rPr lang="en-US" sz="900" kern="1200" dirty="0">
                <a:solidFill>
                  <a:schemeClr val="tx1"/>
                </a:solidFill>
                <a:effectLst/>
                <a:latin typeface="+mn-lt"/>
                <a:ea typeface="+mn-ea"/>
                <a:cs typeface="+mn-cs"/>
              </a:rPr>
              <a:t>Horizontal </a:t>
            </a:r>
          </a:p>
          <a:p>
            <a:pPr marL="857250" lvl="2" indent="-171450">
              <a:buFont typeface="Arial" panose="020B0604020202020204" pitchFamily="34" charset="0"/>
              <a:buChar char="•"/>
            </a:pPr>
            <a:r>
              <a:rPr lang="en-US" sz="900" kern="1200" dirty="0">
                <a:solidFill>
                  <a:schemeClr val="tx1"/>
                </a:solidFill>
                <a:effectLst/>
                <a:latin typeface="+mn-lt"/>
                <a:ea typeface="+mn-ea"/>
                <a:cs typeface="+mn-cs"/>
              </a:rPr>
              <a:t>Vertical</a:t>
            </a:r>
          </a:p>
          <a:p>
            <a:pPr marL="857250" lvl="2" indent="-171450">
              <a:buFont typeface="Arial" panose="020B0604020202020204" pitchFamily="34" charset="0"/>
              <a:buChar char="•"/>
            </a:pPr>
            <a:r>
              <a:rPr lang="en-US" sz="900" kern="1200" dirty="0">
                <a:solidFill>
                  <a:schemeClr val="tx1"/>
                </a:solidFill>
                <a:effectLst/>
                <a:latin typeface="+mn-lt"/>
                <a:ea typeface="+mn-ea"/>
                <a:cs typeface="+mn-cs"/>
              </a:rPr>
              <a:t>Cascade</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Đánh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dấu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hộp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kiểm</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Windows of active workbook</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nếu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chỉ</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sắp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xếp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cửa</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sổ</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của</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sổ</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tính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hiện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hành</a:t>
            </a:r>
            <a:r>
              <a:rPr lang="en-US" sz="900" kern="1200" dirty="0">
                <a:solidFill>
                  <a:schemeClr val="tx1"/>
                </a:solidFill>
                <a:effectLst/>
                <a:latin typeface="+mn-lt"/>
                <a:ea typeface="+mn-ea"/>
                <a:cs typeface="+mn-cs"/>
              </a:rPr>
              <a:t>.</a:t>
            </a: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Hiển</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thị</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hai</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cửa</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sổ</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song</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song</a:t>
            </a:r>
            <a:r>
              <a:rPr lang="es-MX" sz="900" b="1" kern="1200" dirty="0">
                <a:solidFill>
                  <a:schemeClr val="tx1"/>
                </a:solidFill>
                <a:effectLst/>
                <a:latin typeface="+mn-lt"/>
                <a:ea typeface="+mn-ea"/>
                <a:cs typeface="+mn-cs"/>
              </a:rPr>
              <a:t>:</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thẻ</a:t>
            </a:r>
            <a:r>
              <a:rPr lang="en-US" sz="900" kern="1200" dirty="0">
                <a:solidFill>
                  <a:schemeClr val="tx1"/>
                </a:solidFill>
                <a:effectLst/>
                <a:latin typeface="+mn-lt"/>
                <a:ea typeface="+mn-ea"/>
                <a:cs typeface="+mn-cs"/>
              </a:rPr>
              <a:t> View </a:t>
            </a:r>
            <a:r>
              <a:rPr lang="en-US" sz="900" kern="1200" dirty="0" err="1">
                <a:solidFill>
                  <a:schemeClr val="tx1"/>
                </a:solidFill>
                <a:effectLst/>
                <a:latin typeface="+mn-lt"/>
                <a:ea typeface="+mn-ea"/>
                <a:cs typeface="+mn-cs"/>
              </a:rPr>
              <a:t>nhóm</a:t>
            </a:r>
            <a:r>
              <a:rPr lang="en-US" sz="900" kern="1200" dirty="0">
                <a:solidFill>
                  <a:schemeClr val="tx1"/>
                </a:solidFill>
                <a:effectLst/>
                <a:latin typeface="+mn-lt"/>
                <a:ea typeface="+mn-ea"/>
                <a:cs typeface="+mn-cs"/>
              </a:rPr>
              <a:t> Window,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lệnh</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View Side by Side</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hộp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thoại</a:t>
            </a:r>
            <a:r>
              <a:rPr lang="en-US" sz="900" kern="1200" dirty="0">
                <a:solidFill>
                  <a:schemeClr val="tx1"/>
                </a:solidFill>
                <a:effectLst/>
                <a:latin typeface="+mn-lt"/>
                <a:ea typeface="+mn-ea"/>
                <a:cs typeface="+mn-cs"/>
              </a:rPr>
              <a:t> Compare Side by Side -&gt;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cửa</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sổ</a:t>
            </a:r>
            <a:r>
              <a:rPr lang="en-US" sz="900" kern="1200" dirty="0">
                <a:solidFill>
                  <a:schemeClr val="tx1"/>
                </a:solidFill>
                <a:effectLst/>
                <a:latin typeface="+mn-lt"/>
                <a:ea typeface="+mn-ea"/>
                <a:cs typeface="+mn-cs"/>
              </a:rPr>
              <a:t> so </a:t>
            </a:r>
            <a:r>
              <a:rPr lang="en-US" sz="900" kern="1200" dirty="0" err="1">
                <a:solidFill>
                  <a:schemeClr val="tx1"/>
                </a:solidFill>
                <a:effectLst/>
                <a:latin typeface="+mn-lt"/>
                <a:ea typeface="+mn-ea"/>
                <a:cs typeface="+mn-cs"/>
              </a:rPr>
              <a:t>sánh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danh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sách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nút</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OK</a:t>
            </a:r>
            <a:r>
              <a:rPr lang="en-US" sz="900" kern="1200" dirty="0">
                <a:solidFill>
                  <a:schemeClr val="tx1"/>
                </a:solidFill>
                <a:effectLst/>
                <a:latin typeface="+mn-lt"/>
                <a:ea typeface="+mn-ea"/>
                <a:cs typeface="+mn-cs"/>
              </a:rPr>
              <a:t>.</a:t>
            </a:r>
          </a:p>
          <a:p>
            <a:pPr marL="857250" lvl="2" indent="-171450">
              <a:buFont typeface="Arial" panose="020B0604020202020204" pitchFamily="34" charset="0"/>
              <a:buChar char="•"/>
            </a:pPr>
            <a:r>
              <a:rPr lang="en-US" sz="900" kern="1200" dirty="0" err="1">
                <a:solidFill>
                  <a:schemeClr val="tx1"/>
                </a:solidFill>
                <a:effectLst/>
                <a:latin typeface="+mn-lt"/>
                <a:ea typeface="+mn-ea"/>
                <a:cs typeface="+mn-cs"/>
              </a:rPr>
              <a:t>Khi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bạn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cuộn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nội</a:t>
            </a:r>
            <a:r>
              <a:rPr lang="en-US" sz="900" kern="1200" dirty="0">
                <a:solidFill>
                  <a:schemeClr val="tx1"/>
                </a:solidFill>
                <a:effectLst/>
                <a:latin typeface="+mn-lt"/>
                <a:ea typeface="+mn-ea"/>
                <a:cs typeface="+mn-cs"/>
              </a:rPr>
              <a:t> dung </a:t>
            </a:r>
            <a:r>
              <a:rPr lang="en-US" sz="900" kern="1200" dirty="0" err="1">
                <a:solidFill>
                  <a:schemeClr val="tx1"/>
                </a:solidFill>
                <a:effectLst/>
                <a:latin typeface="+mn-lt"/>
                <a:ea typeface="+mn-ea"/>
                <a:cs typeface="+mn-cs"/>
              </a:rPr>
              <a:t>một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cửa</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sổ</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thì</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cửa</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sổ</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còn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lại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cũng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cuộn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theo</a:t>
            </a:r>
            <a:r>
              <a:rPr lang="en-US" sz="900" kern="1200" dirty="0">
                <a:solidFill>
                  <a:schemeClr val="tx1"/>
                </a:solidFill>
                <a:effectLst/>
                <a:latin typeface="+mn-lt"/>
                <a:ea typeface="+mn-ea"/>
                <a:cs typeface="+mn-cs"/>
              </a:rPr>
              <a:t> -&gt; </a:t>
            </a:r>
            <a:r>
              <a:rPr lang="en-US" sz="900" kern="1200" dirty="0" err="1">
                <a:solidFill>
                  <a:schemeClr val="tx1"/>
                </a:solidFill>
                <a:effectLst/>
                <a:latin typeface="+mn-lt"/>
                <a:ea typeface="+mn-ea"/>
                <a:cs typeface="+mn-cs"/>
              </a:rPr>
              <a:t>bật</a:t>
            </a:r>
            <a:r>
              <a:rPr lang="en-US" sz="900" kern="1200" dirty="0">
                <a:solidFill>
                  <a:schemeClr val="tx1"/>
                </a:solidFill>
                <a:effectLst/>
                <a:latin typeface="+mn-lt"/>
                <a:ea typeface="+mn-ea"/>
                <a:cs typeface="+mn-cs"/>
              </a:rPr>
              <a:t>/</a:t>
            </a:r>
            <a:r>
              <a:rPr lang="en-US" sz="900" kern="1200" dirty="0" err="1">
                <a:solidFill>
                  <a:schemeClr val="tx1"/>
                </a:solidFill>
                <a:effectLst/>
                <a:latin typeface="+mn-lt"/>
                <a:ea typeface="+mn-ea"/>
                <a:cs typeface="+mn-cs"/>
              </a:rPr>
              <a:t>tắt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tính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năng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này</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bằng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lệnh</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Synchronous Scrolling</a:t>
            </a:r>
            <a:r>
              <a:rPr lang="en-US" sz="900" kern="1200" dirty="0">
                <a:solidFill>
                  <a:schemeClr val="tx1"/>
                </a:solidFill>
                <a:effectLst/>
                <a:latin typeface="+mn-lt"/>
                <a:ea typeface="+mn-ea"/>
                <a:cs typeface="+mn-cs"/>
              </a:rPr>
              <a:t>. </a:t>
            </a:r>
          </a:p>
          <a:p>
            <a:pPr marL="857250" lvl="2" indent="-171450">
              <a:buFont typeface="Arial" panose="020B0604020202020204" pitchFamily="34" charset="0"/>
              <a:buChar char="•"/>
            </a:pPr>
            <a:r>
              <a:rPr lang="en-US" sz="900" kern="1200" dirty="0" err="1">
                <a:solidFill>
                  <a:schemeClr val="tx1"/>
                </a:solidFill>
                <a:effectLst/>
                <a:latin typeface="+mn-lt"/>
                <a:ea typeface="+mn-ea"/>
                <a:cs typeface="+mn-cs"/>
              </a:rPr>
              <a:t>Lệnh</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Reset Window Position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sẽ</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trả</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lại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vị</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trí</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và</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kích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thước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của</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hai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cửa</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sổ</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được</a:t>
            </a:r>
            <a:r>
              <a:rPr lang="en-US" sz="900" kern="1200" dirty="0">
                <a:solidFill>
                  <a:schemeClr val="tx1"/>
                </a:solidFill>
                <a:effectLst/>
                <a:latin typeface="+mn-lt"/>
                <a:ea typeface="+mn-ea"/>
                <a:cs typeface="+mn-cs"/>
              </a:rPr>
              <a:t> chia </a:t>
            </a:r>
            <a:r>
              <a:rPr lang="en-US" sz="900" kern="1200" dirty="0" err="1">
                <a:solidFill>
                  <a:schemeClr val="tx1"/>
                </a:solidFill>
                <a:effectLst/>
                <a:latin typeface="+mn-lt"/>
                <a:ea typeface="+mn-ea"/>
                <a:cs typeface="+mn-cs"/>
              </a:rPr>
              <a:t>đều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màn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hình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nếu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bạn</a:t>
            </a:r>
            <a:r>
              <a:rPr lang="en-US" sz="900" kern="1200" dirty="0">
                <a:solidFill>
                  <a:schemeClr val="tx1"/>
                </a:solidFill>
                <a:effectLst/>
                <a:latin typeface="+mn-lt"/>
                <a:ea typeface="+mn-ea"/>
                <a:cs typeface="+mn-cs"/>
              </a:rPr>
              <a:t> di </a:t>
            </a:r>
            <a:r>
              <a:rPr lang="en-US" sz="900" kern="1200" dirty="0" err="1">
                <a:solidFill>
                  <a:schemeClr val="tx1"/>
                </a:solidFill>
                <a:effectLst/>
                <a:latin typeface="+mn-lt"/>
                <a:ea typeface="+mn-ea"/>
                <a:cs typeface="+mn-cs"/>
              </a:rPr>
              <a:t>chuyển</a:t>
            </a:r>
            <a:r>
              <a:rPr lang="en-US" sz="900" kern="1200" dirty="0">
                <a:solidFill>
                  <a:schemeClr val="tx1"/>
                </a:solidFill>
                <a:effectLst/>
                <a:latin typeface="+mn-lt"/>
                <a:ea typeface="+mn-ea"/>
                <a:cs typeface="+mn-cs"/>
              </a:rPr>
              <a:t> hay </a:t>
            </a:r>
            <a:r>
              <a:rPr lang="en-US" sz="900" kern="1200" dirty="0" err="1">
                <a:solidFill>
                  <a:schemeClr val="tx1"/>
                </a:solidFill>
                <a:effectLst/>
                <a:latin typeface="+mn-lt"/>
                <a:ea typeface="+mn-ea"/>
                <a:cs typeface="+mn-cs"/>
              </a:rPr>
              <a:t>thay</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đổi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kích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thước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cửa</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sổ</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chế</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độ</a:t>
            </a:r>
            <a:r>
              <a:rPr lang="en-US" sz="900" kern="1200" dirty="0">
                <a:solidFill>
                  <a:schemeClr val="tx1"/>
                </a:solidFill>
                <a:effectLst/>
                <a:latin typeface="+mn-lt"/>
                <a:ea typeface="+mn-ea"/>
                <a:cs typeface="+mn-cs"/>
              </a:rPr>
              <a:t> Side by Side.</a:t>
            </a:r>
          </a:p>
          <a:p>
            <a:endParaRPr lang="en-US" dirty="0"/>
          </a:p>
        </p:txBody>
      </p:sp>
      <p:sp>
        <p:nvSpPr>
          <p:cNvPr id="4" name="Slide Number Placeholder 3"/>
          <p:cNvSpPr>
            <a:spLocks noGrp="1"/>
          </p:cNvSpPr>
          <p:nvPr>
            <p:ph type="sldNum" sz="quarter" idx="5"/>
          </p:nvPr>
        </p:nvSpPr>
        <p:spPr/>
        <p:txBody>
          <a:bodyPr/>
          <a:lstStyle/>
          <a:p>
            <a:fld id="{AF44F5F5-A8AA-4BC1-84A0-54BF991CD31D}" type="slidenum">
              <a:rPr lang="en-US" smtClean="0"/>
              <a:t>5</a:t>
            </a:fld>
            <a:endParaRPr lang="en-US"/>
          </a:p>
        </p:txBody>
      </p:sp>
    </p:spTree>
    <p:extLst>
      <p:ext uri="{BB962C8B-B14F-4D97-AF65-F5344CB8AC3E}">
        <p14:creationId xmlns:p14="http://schemas.microsoft.com/office/powerpoint/2010/main" val="1409230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p:txBody>
      </p:sp>
      <p:sp>
        <p:nvSpPr>
          <p:cNvPr id="4" name="Slide Number Placeholder 3"/>
          <p:cNvSpPr>
            <a:spLocks noGrp="1"/>
          </p:cNvSpPr>
          <p:nvPr>
            <p:ph type="sldNum" sz="quarter" idx="5"/>
          </p:nvPr>
        </p:nvSpPr>
        <p:spPr/>
        <p:txBody>
          <a:bodyPr/>
          <a:lstStyle/>
          <a:p>
            <a:fld id="{AF44F5F5-A8AA-4BC1-84A0-54BF991CD31D}" type="slidenum">
              <a:rPr lang="en-US" smtClean="0"/>
              <a:t>14</a:t>
            </a:fld>
            <a:endParaRPr lang="en-US"/>
          </a:p>
        </p:txBody>
      </p:sp>
    </p:spTree>
    <p:extLst>
      <p:ext uri="{BB962C8B-B14F-4D97-AF65-F5344CB8AC3E}">
        <p14:creationId xmlns:p14="http://schemas.microsoft.com/office/powerpoint/2010/main" val="25566639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p:txBody>
      </p:sp>
      <p:sp>
        <p:nvSpPr>
          <p:cNvPr id="4" name="Slide Number Placeholder 3"/>
          <p:cNvSpPr>
            <a:spLocks noGrp="1"/>
          </p:cNvSpPr>
          <p:nvPr>
            <p:ph type="sldNum" sz="quarter" idx="5"/>
          </p:nvPr>
        </p:nvSpPr>
        <p:spPr/>
        <p:txBody>
          <a:bodyPr/>
          <a:lstStyle/>
          <a:p>
            <a:fld id="{AF44F5F5-A8AA-4BC1-84A0-54BF991CD31D}" type="slidenum">
              <a:rPr lang="en-US" smtClean="0"/>
              <a:t>15</a:t>
            </a:fld>
            <a:endParaRPr lang="en-US"/>
          </a:p>
        </p:txBody>
      </p:sp>
    </p:spTree>
    <p:extLst>
      <p:ext uri="{BB962C8B-B14F-4D97-AF65-F5344CB8AC3E}">
        <p14:creationId xmlns:p14="http://schemas.microsoft.com/office/powerpoint/2010/main" val="1616120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900" b="1" kern="1200" dirty="0" err="1">
                <a:solidFill>
                  <a:schemeClr val="tx1"/>
                </a:solidFill>
                <a:effectLst/>
                <a:latin typeface="+mn-lt"/>
                <a:ea typeface="+mn-ea"/>
                <a:cs typeface="+mn-cs"/>
              </a:rPr>
              <a:t>Các</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thao</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tác</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thiết</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lập</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ngắt</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trang</a:t>
            </a:r>
            <a:endParaRPr lang="en-US" sz="900" b="1" kern="1200" dirty="0">
              <a:solidFill>
                <a:schemeClr val="tx1"/>
              </a:solidFill>
              <a:effectLst/>
              <a:latin typeface="+mn-lt"/>
              <a:ea typeface="+mn-ea"/>
              <a:cs typeface="+mn-cs"/>
            </a:endParaRP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Chèn</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ngắt</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trang</a:t>
            </a:r>
            <a:r>
              <a:rPr lang="es-MX" sz="900" b="1" kern="1200" dirty="0">
                <a:solidFill>
                  <a:schemeClr val="tx1"/>
                </a:solidFill>
                <a:effectLst/>
                <a:latin typeface="+mn-lt"/>
                <a:ea typeface="+mn-ea"/>
                <a:cs typeface="+mn-cs"/>
              </a:rPr>
              <a:t>:</a:t>
            </a:r>
            <a:endParaRPr lang="en-US" sz="900" b="1" kern="1200" dirty="0">
              <a:solidFill>
                <a:schemeClr val="tx1"/>
              </a:solidFill>
              <a:effectLst/>
              <a:latin typeface="+mn-lt"/>
              <a:ea typeface="+mn-ea"/>
              <a:cs typeface="+mn-cs"/>
            </a:endParaRPr>
          </a:p>
          <a:p>
            <a:pPr marL="342900" lvl="1" indent="0">
              <a:buFont typeface="Arial" panose="020B0604020202020204" pitchFamily="34" charset="0"/>
              <a:buNone/>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một</a:t>
            </a:r>
            <a:r>
              <a:rPr lang="en-US" sz="900" kern="1200" dirty="0">
                <a:solidFill>
                  <a:schemeClr val="tx1"/>
                </a:solidFill>
                <a:effectLst/>
                <a:latin typeface="+mn-lt"/>
                <a:ea typeface="+mn-ea"/>
                <a:cs typeface="+mn-cs"/>
              </a:rPr>
              <a:t> ô </a:t>
            </a:r>
            <a:r>
              <a:rPr lang="en-US" sz="900" kern="1200" dirty="0" err="1">
                <a:solidFill>
                  <a:schemeClr val="tx1"/>
                </a:solidFill>
                <a:effectLst/>
                <a:latin typeface="+mn-lt"/>
                <a:ea typeface="+mn-ea"/>
                <a:cs typeface="+mn-cs"/>
              </a:rPr>
              <a:t>tại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vị</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trí</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ngắt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trang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như</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sau</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Một</a:t>
            </a:r>
            <a:r>
              <a:rPr lang="en-US" sz="900" kern="1200" dirty="0">
                <a:solidFill>
                  <a:schemeClr val="tx1"/>
                </a:solidFill>
                <a:effectLst/>
                <a:latin typeface="+mn-lt"/>
                <a:ea typeface="+mn-ea"/>
                <a:cs typeface="+mn-cs"/>
              </a:rPr>
              <a:t> ô </a:t>
            </a: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cột</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A</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để</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chèn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ngắt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trang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theo</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chiều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ngang</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Horizontal page break</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tại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vị</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trí</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dòng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hiện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hành</a:t>
            </a:r>
            <a:r>
              <a:rPr lang="en-US" sz="900" kern="1200" dirty="0">
                <a:solidFill>
                  <a:schemeClr val="tx1"/>
                </a:solidFill>
                <a:effectLst/>
                <a:latin typeface="+mn-lt"/>
                <a:ea typeface="+mn-ea"/>
                <a:cs typeface="+mn-cs"/>
              </a:rPr>
              <a:t>. </a:t>
            </a:r>
          </a:p>
          <a:p>
            <a:pPr marL="685800" lvl="2" indent="0">
              <a:buFont typeface="Arial" panose="020B0604020202020204" pitchFamily="34" charset="0"/>
              <a:buNone/>
            </a:pPr>
            <a:r>
              <a:rPr lang="en-US" sz="900" kern="1200" dirty="0" err="1">
                <a:solidFill>
                  <a:schemeClr val="tx1"/>
                </a:solidFill>
                <a:effectLst/>
                <a:latin typeface="+mn-lt"/>
                <a:ea typeface="+mn-ea"/>
                <a:cs typeface="+mn-cs"/>
              </a:rPr>
              <a:t>Ví</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dụ</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bạn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ô </a:t>
            </a:r>
            <a:r>
              <a:rPr lang="en-US" sz="900" b="1" kern="1200" dirty="0">
                <a:solidFill>
                  <a:schemeClr val="tx1"/>
                </a:solidFill>
                <a:effectLst/>
                <a:latin typeface="+mn-lt"/>
                <a:ea typeface="+mn-ea"/>
                <a:cs typeface="+mn-cs"/>
              </a:rPr>
              <a:t>A15</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để</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chèn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ngắt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trang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thì</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dòng</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15</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sẽ</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là</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dòng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đầu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tiên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trang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mới</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Một</a:t>
            </a:r>
            <a:r>
              <a:rPr lang="en-US" sz="900" kern="1200" dirty="0">
                <a:solidFill>
                  <a:schemeClr val="tx1"/>
                </a:solidFill>
                <a:effectLst/>
                <a:latin typeface="+mn-lt"/>
                <a:ea typeface="+mn-ea"/>
                <a:cs typeface="+mn-cs"/>
              </a:rPr>
              <a:t> ô </a:t>
            </a: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dòng</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1</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để</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chèn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ngắt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trang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theo</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chiều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dọc</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Vertical page break</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tại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vị</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trí</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trái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hiện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hành</a:t>
            </a:r>
            <a:r>
              <a:rPr lang="en-US" sz="900" kern="1200" dirty="0">
                <a:solidFill>
                  <a:schemeClr val="tx1"/>
                </a:solidFill>
                <a:effectLst/>
                <a:latin typeface="+mn-lt"/>
                <a:ea typeface="+mn-ea"/>
                <a:cs typeface="+mn-cs"/>
              </a:rPr>
              <a:t>. </a:t>
            </a:r>
          </a:p>
          <a:p>
            <a:pPr marL="685800" lvl="2" indent="0">
              <a:buFont typeface="Arial" panose="020B0604020202020204" pitchFamily="34" charset="0"/>
              <a:buNone/>
            </a:pPr>
            <a:r>
              <a:rPr lang="en-US" sz="900" kern="1200" dirty="0" err="1">
                <a:solidFill>
                  <a:schemeClr val="tx1"/>
                </a:solidFill>
                <a:effectLst/>
                <a:latin typeface="+mn-lt"/>
                <a:ea typeface="+mn-ea"/>
                <a:cs typeface="+mn-cs"/>
              </a:rPr>
              <a:t>Ví</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dụ</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bạn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ô </a:t>
            </a:r>
            <a:r>
              <a:rPr lang="en-US" sz="900" b="1" kern="1200" dirty="0">
                <a:solidFill>
                  <a:schemeClr val="tx1"/>
                </a:solidFill>
                <a:effectLst/>
                <a:latin typeface="+mn-lt"/>
                <a:ea typeface="+mn-ea"/>
                <a:cs typeface="+mn-cs"/>
              </a:rPr>
              <a:t>G1</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để</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chèn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ngắt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trang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thì</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cột</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sẽ</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là</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đầu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tiên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trang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mới</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Một</a:t>
            </a:r>
            <a:r>
              <a:rPr lang="en-US" sz="900" kern="1200" dirty="0">
                <a:solidFill>
                  <a:schemeClr val="tx1"/>
                </a:solidFill>
                <a:effectLst/>
                <a:latin typeface="+mn-lt"/>
                <a:ea typeface="+mn-ea"/>
                <a:cs typeface="+mn-cs"/>
              </a:rPr>
              <a:t> ô </a:t>
            </a:r>
            <a:r>
              <a:rPr lang="en-US" sz="900" kern="1200" dirty="0" err="1">
                <a:solidFill>
                  <a:schemeClr val="tx1"/>
                </a:solidFill>
                <a:effectLst/>
                <a:latin typeface="+mn-lt"/>
                <a:ea typeface="+mn-ea"/>
                <a:cs typeface="+mn-cs"/>
              </a:rPr>
              <a:t>bất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kỳ</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để</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chèn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ngắt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trang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theo</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chiều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ngang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và</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dọc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dòng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và</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hiện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hành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sẽ</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là</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dòng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và</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đầu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tiên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trang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mới</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thẻ</a:t>
            </a:r>
            <a:r>
              <a:rPr lang="en-US" sz="900" kern="1200" dirty="0">
                <a:solidFill>
                  <a:schemeClr val="tx1"/>
                </a:solidFill>
                <a:effectLst/>
                <a:latin typeface="+mn-lt"/>
                <a:ea typeface="+mn-ea"/>
                <a:cs typeface="+mn-cs"/>
              </a:rPr>
              <a:t> Page Layout </a:t>
            </a:r>
            <a:r>
              <a:rPr lang="en-US" sz="900" kern="1200" dirty="0" err="1">
                <a:solidFill>
                  <a:schemeClr val="tx1"/>
                </a:solidFill>
                <a:effectLst/>
                <a:latin typeface="+mn-lt"/>
                <a:ea typeface="+mn-ea"/>
                <a:cs typeface="+mn-cs"/>
              </a:rPr>
              <a:t>nhóm</a:t>
            </a:r>
            <a:r>
              <a:rPr lang="en-US" sz="900" kern="1200" dirty="0">
                <a:solidFill>
                  <a:schemeClr val="tx1"/>
                </a:solidFill>
                <a:effectLst/>
                <a:latin typeface="+mn-lt"/>
                <a:ea typeface="+mn-ea"/>
                <a:cs typeface="+mn-cs"/>
              </a:rPr>
              <a:t> Page Setup,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nút</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Breaks</a:t>
            </a:r>
            <a:r>
              <a:rPr lang="en-US" sz="900" kern="1200" dirty="0">
                <a:solidFill>
                  <a:schemeClr val="tx1"/>
                </a:solidFill>
                <a:effectLst/>
                <a:latin typeface="+mn-lt"/>
                <a:ea typeface="+mn-ea"/>
                <a:cs typeface="+mn-cs"/>
              </a:rPr>
              <a:t>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lệnh</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Insert Page Break</a:t>
            </a:r>
            <a:r>
              <a:rPr lang="en-US" sz="900" kern="1200" dirty="0">
                <a:solidFill>
                  <a:schemeClr val="tx1"/>
                </a:solidFill>
                <a:effectLst/>
                <a:latin typeface="+mn-lt"/>
                <a:ea typeface="+mn-ea"/>
                <a:cs typeface="+mn-cs"/>
              </a:rPr>
              <a:t>.</a:t>
            </a: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Xóa</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ngắt</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trang</a:t>
            </a:r>
            <a:r>
              <a:rPr lang="es-MX" sz="900" b="1" kern="1200" dirty="0">
                <a:solidFill>
                  <a:schemeClr val="tx1"/>
                </a:solidFill>
                <a:effectLst/>
                <a:latin typeface="+mn-lt"/>
                <a:ea typeface="+mn-ea"/>
                <a:cs typeface="+mn-cs"/>
              </a:rPr>
              <a:t>:</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ô </a:t>
            </a:r>
            <a:r>
              <a:rPr lang="en-US" sz="900" kern="1200" dirty="0" err="1">
                <a:solidFill>
                  <a:schemeClr val="tx1"/>
                </a:solidFill>
                <a:effectLst/>
                <a:latin typeface="+mn-lt"/>
                <a:ea typeface="+mn-ea"/>
                <a:cs typeface="+mn-cs"/>
              </a:rPr>
              <a:t>ngay</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dưới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vị</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trí</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ngắt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trang</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thẻ</a:t>
            </a:r>
            <a:r>
              <a:rPr lang="en-US" sz="900" kern="1200" dirty="0">
                <a:solidFill>
                  <a:schemeClr val="tx1"/>
                </a:solidFill>
                <a:effectLst/>
                <a:latin typeface="+mn-lt"/>
                <a:ea typeface="+mn-ea"/>
                <a:cs typeface="+mn-cs"/>
              </a:rPr>
              <a:t> Page Layout </a:t>
            </a:r>
            <a:r>
              <a:rPr lang="en-US" sz="900" kern="1200" dirty="0" err="1">
                <a:solidFill>
                  <a:schemeClr val="tx1"/>
                </a:solidFill>
                <a:effectLst/>
                <a:latin typeface="+mn-lt"/>
                <a:ea typeface="+mn-ea"/>
                <a:cs typeface="+mn-cs"/>
              </a:rPr>
              <a:t>nhóm</a:t>
            </a:r>
            <a:r>
              <a:rPr lang="en-US" sz="900" kern="1200" dirty="0">
                <a:solidFill>
                  <a:schemeClr val="tx1"/>
                </a:solidFill>
                <a:effectLst/>
                <a:latin typeface="+mn-lt"/>
                <a:ea typeface="+mn-ea"/>
                <a:cs typeface="+mn-cs"/>
              </a:rPr>
              <a:t> Page Setup,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nút</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Breaks</a:t>
            </a:r>
            <a:r>
              <a:rPr lang="en-US" sz="900" kern="1200" dirty="0">
                <a:solidFill>
                  <a:schemeClr val="tx1"/>
                </a:solidFill>
                <a:effectLst/>
                <a:latin typeface="+mn-lt"/>
                <a:ea typeface="+mn-ea"/>
                <a:cs typeface="+mn-cs"/>
              </a:rPr>
              <a:t>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lệnh</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Remove Page Break</a:t>
            </a:r>
            <a:r>
              <a:rPr lang="en-US" sz="900" kern="1200" dirty="0">
                <a:solidFill>
                  <a:schemeClr val="tx1"/>
                </a:solidFill>
                <a:effectLst/>
                <a:latin typeface="+mn-lt"/>
                <a:ea typeface="+mn-ea"/>
                <a:cs typeface="+mn-cs"/>
              </a:rPr>
              <a:t>.</a:t>
            </a: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Xóa</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toàn</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bộ</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ngắt</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trang</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đã</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thiết</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lập</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trên</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trang</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tính</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hiện</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hành</a:t>
            </a:r>
            <a:r>
              <a:rPr lang="es-MX" sz="900" b="1" kern="1200" dirty="0">
                <a:solidFill>
                  <a:schemeClr val="tx1"/>
                </a:solidFill>
                <a:effectLst/>
                <a:latin typeface="+mn-lt"/>
                <a:ea typeface="+mn-ea"/>
                <a:cs typeface="+mn-cs"/>
              </a:rPr>
              <a:t>:</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thẻ</a:t>
            </a:r>
            <a:r>
              <a:rPr lang="en-US" sz="900" kern="1200" dirty="0">
                <a:solidFill>
                  <a:schemeClr val="tx1"/>
                </a:solidFill>
                <a:effectLst/>
                <a:latin typeface="+mn-lt"/>
                <a:ea typeface="+mn-ea"/>
                <a:cs typeface="+mn-cs"/>
              </a:rPr>
              <a:t> Page Layout </a:t>
            </a:r>
            <a:r>
              <a:rPr lang="en-US" sz="900" kern="1200" dirty="0" err="1">
                <a:solidFill>
                  <a:schemeClr val="tx1"/>
                </a:solidFill>
                <a:effectLst/>
                <a:latin typeface="+mn-lt"/>
                <a:ea typeface="+mn-ea"/>
                <a:cs typeface="+mn-cs"/>
              </a:rPr>
              <a:t>nhóm</a:t>
            </a:r>
            <a:r>
              <a:rPr lang="en-US" sz="900" kern="1200" dirty="0">
                <a:solidFill>
                  <a:schemeClr val="tx1"/>
                </a:solidFill>
                <a:effectLst/>
                <a:latin typeface="+mn-lt"/>
                <a:ea typeface="+mn-ea"/>
                <a:cs typeface="+mn-cs"/>
              </a:rPr>
              <a:t> Page Setup,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nút</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Breaks</a:t>
            </a:r>
            <a:r>
              <a:rPr lang="en-US" sz="900" kern="1200" dirty="0">
                <a:solidFill>
                  <a:schemeClr val="tx1"/>
                </a:solidFill>
                <a:effectLst/>
                <a:latin typeface="+mn-lt"/>
                <a:ea typeface="+mn-ea"/>
                <a:cs typeface="+mn-cs"/>
              </a:rPr>
              <a:t>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lệnh</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Reset All Page Breaks</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endParaRPr lang="en-US" sz="900" kern="1200" dirty="0">
              <a:solidFill>
                <a:schemeClr val="tx1"/>
              </a:solidFill>
              <a:effectLst/>
              <a:latin typeface="+mn-lt"/>
              <a:ea typeface="+mn-ea"/>
              <a:cs typeface="+mn-cs"/>
            </a:endParaRPr>
          </a:p>
          <a:p>
            <a:r>
              <a:rPr lang="en-US" sz="900" b="1" i="1" u="sng" kern="1200" dirty="0" err="1">
                <a:solidFill>
                  <a:schemeClr val="tx1"/>
                </a:solidFill>
                <a:effectLst/>
                <a:latin typeface="+mn-lt"/>
                <a:ea typeface="+mn-ea"/>
                <a:cs typeface="+mn-cs"/>
              </a:rPr>
              <a:t>Chú</a:t>
            </a:r>
            <a:r>
              <a:rPr lang="en-US" sz="900" b="1" i="1" u="sng" kern="1200" dirty="0">
                <a:solidFill>
                  <a:schemeClr val="tx1"/>
                </a:solidFill>
                <a:effectLst/>
                <a:latin typeface="+mn-lt"/>
                <a:ea typeface="+mn-ea"/>
                <a:cs typeface="+mn-cs"/>
              </a:rPr>
              <a:t> ý</a:t>
            </a:r>
            <a:r>
              <a:rPr lang="en-US" sz="900" b="1"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Bạn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có</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thể</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hủy</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những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ngắt</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trang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đã</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chèn</a:t>
            </a:r>
            <a:r>
              <a:rPr lang="en-US" sz="900" i="1" kern="1200" dirty="0">
                <a:solidFill>
                  <a:schemeClr val="tx1"/>
                </a:solidFill>
                <a:effectLst/>
                <a:latin typeface="+mn-lt"/>
                <a:ea typeface="+mn-ea"/>
                <a:cs typeface="+mn-cs"/>
              </a:rPr>
              <a:t> (Manual page breaks), </a:t>
            </a:r>
            <a:r>
              <a:rPr lang="en-US" sz="900" i="1" kern="1200" dirty="0" err="1">
                <a:solidFill>
                  <a:schemeClr val="tx1"/>
                </a:solidFill>
                <a:effectLst/>
                <a:latin typeface="+mn-lt"/>
                <a:ea typeface="+mn-ea"/>
                <a:cs typeface="+mn-cs"/>
              </a:rPr>
              <a:t>nhưng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không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thể</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xóa</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những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ngắt</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trang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mặc</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định</a:t>
            </a:r>
            <a:r>
              <a:rPr lang="en-US" sz="900" i="1" kern="1200" dirty="0">
                <a:solidFill>
                  <a:schemeClr val="tx1"/>
                </a:solidFill>
                <a:effectLst/>
                <a:latin typeface="+mn-lt"/>
                <a:ea typeface="+mn-ea"/>
                <a:cs typeface="+mn-cs"/>
              </a:rPr>
              <a:t> (Default page breaks) do Excel </a:t>
            </a:r>
            <a:r>
              <a:rPr lang="en-US" sz="900" i="1" kern="1200" dirty="0" err="1">
                <a:solidFill>
                  <a:schemeClr val="tx1"/>
                </a:solidFill>
                <a:effectLst/>
                <a:latin typeface="+mn-lt"/>
                <a:ea typeface="+mn-ea"/>
                <a:cs typeface="+mn-cs"/>
              </a:rPr>
              <a:t>tạo</a:t>
            </a:r>
            <a:r>
              <a:rPr lang="en-US" sz="900" i="1" kern="1200" dirty="0">
                <a:solidFill>
                  <a:schemeClr val="tx1"/>
                </a:solidFill>
                <a:effectLst/>
                <a:latin typeface="+mn-lt"/>
                <a:ea typeface="+mn-ea"/>
                <a:cs typeface="+mn-cs"/>
              </a:rPr>
              <a:t> ra.</a:t>
            </a:r>
          </a:p>
          <a:p>
            <a:endParaRPr lang="en-US" i="1" dirty="0"/>
          </a:p>
        </p:txBody>
      </p:sp>
      <p:sp>
        <p:nvSpPr>
          <p:cNvPr id="4" name="Slide Number Placeholder 3"/>
          <p:cNvSpPr>
            <a:spLocks noGrp="1"/>
          </p:cNvSpPr>
          <p:nvPr>
            <p:ph type="sldNum" sz="quarter" idx="5"/>
          </p:nvPr>
        </p:nvSpPr>
        <p:spPr/>
        <p:txBody>
          <a:bodyPr/>
          <a:lstStyle/>
          <a:p>
            <a:fld id="{AF44F5F5-A8AA-4BC1-84A0-54BF991CD31D}" type="slidenum">
              <a:rPr lang="en-US" smtClean="0"/>
              <a:t>16</a:t>
            </a:fld>
            <a:endParaRPr lang="en-US"/>
          </a:p>
        </p:txBody>
      </p:sp>
    </p:spTree>
    <p:extLst>
      <p:ext uri="{BB962C8B-B14F-4D97-AF65-F5344CB8AC3E}">
        <p14:creationId xmlns:p14="http://schemas.microsoft.com/office/powerpoint/2010/main" val="6582423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900" b="1" kern="1200" dirty="0" err="1">
                <a:solidFill>
                  <a:schemeClr val="tx1"/>
                </a:solidFill>
                <a:effectLst/>
                <a:latin typeface="+mn-lt"/>
                <a:ea typeface="+mn-ea"/>
                <a:cs typeface="+mn-cs"/>
              </a:rPr>
              <a:t>Các</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thao</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tác</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định</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dạng</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trang</a:t>
            </a:r>
            <a:r>
              <a:rPr lang="en-US" sz="900" b="1" kern="1200" dirty="0">
                <a:solidFill>
                  <a:schemeClr val="tx1"/>
                </a:solidFill>
                <a:effectLst/>
                <a:latin typeface="+mn-lt"/>
                <a:ea typeface="+mn-ea"/>
                <a:cs typeface="+mn-cs"/>
              </a:rPr>
              <a:t> in</a:t>
            </a: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Sử</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dụng</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các</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thiết</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lập</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trang</a:t>
            </a:r>
            <a:r>
              <a:rPr lang="es-MX" sz="900" b="1" kern="1200" dirty="0">
                <a:solidFill>
                  <a:schemeClr val="tx1"/>
                </a:solidFill>
                <a:effectLst/>
                <a:latin typeface="+mn-lt"/>
                <a:ea typeface="+mn-ea"/>
                <a:cs typeface="+mn-cs"/>
              </a:rPr>
              <a:t> in:</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thẻ</a:t>
            </a:r>
            <a:r>
              <a:rPr lang="en-US" sz="900" kern="1200" dirty="0">
                <a:solidFill>
                  <a:schemeClr val="tx1"/>
                </a:solidFill>
                <a:effectLst/>
                <a:latin typeface="+mn-lt"/>
                <a:ea typeface="+mn-ea"/>
                <a:cs typeface="+mn-cs"/>
              </a:rPr>
              <a:t> Page Layout </a:t>
            </a:r>
            <a:r>
              <a:rPr lang="en-US" sz="900" kern="1200" dirty="0" err="1">
                <a:solidFill>
                  <a:schemeClr val="tx1"/>
                </a:solidFill>
                <a:effectLst/>
                <a:latin typeface="+mn-lt"/>
                <a:ea typeface="+mn-ea"/>
                <a:cs typeface="+mn-cs"/>
              </a:rPr>
              <a:t>nhóm</a:t>
            </a:r>
            <a:r>
              <a:rPr lang="en-US" sz="900" kern="1200" dirty="0">
                <a:solidFill>
                  <a:schemeClr val="tx1"/>
                </a:solidFill>
                <a:effectLst/>
                <a:latin typeface="+mn-lt"/>
                <a:ea typeface="+mn-ea"/>
                <a:cs typeface="+mn-cs"/>
              </a:rPr>
              <a:t> Page Setup,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nút</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Margins</a:t>
            </a:r>
            <a:r>
              <a:rPr lang="en-US" sz="900" kern="1200" dirty="0">
                <a:solidFill>
                  <a:schemeClr val="tx1"/>
                </a:solidFill>
                <a:effectLst/>
                <a:latin typeface="+mn-lt"/>
                <a:ea typeface="+mn-ea"/>
                <a:cs typeface="+mn-cs"/>
              </a:rPr>
              <a:t>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thiết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lập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trang</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Normal/Wide/Narrow</a:t>
            </a:r>
            <a:r>
              <a:rPr lang="en-US" sz="900" kern="1200" dirty="0">
                <a:solidFill>
                  <a:schemeClr val="tx1"/>
                </a:solidFill>
                <a:effectLst/>
                <a:latin typeface="+mn-lt"/>
                <a:ea typeface="+mn-ea"/>
                <a:cs typeface="+mn-cs"/>
              </a:rPr>
              <a:t>.</a:t>
            </a: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Điều</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chỉnh</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lề</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trang</a:t>
            </a:r>
            <a:r>
              <a:rPr lang="es-MX" sz="900" b="1" kern="1200" dirty="0">
                <a:solidFill>
                  <a:schemeClr val="tx1"/>
                </a:solidFill>
                <a:effectLst/>
                <a:latin typeface="+mn-lt"/>
                <a:ea typeface="+mn-ea"/>
                <a:cs typeface="+mn-cs"/>
              </a:rPr>
              <a:t>: </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thẻ</a:t>
            </a:r>
            <a:r>
              <a:rPr lang="en-US" sz="900" kern="1200" dirty="0">
                <a:solidFill>
                  <a:schemeClr val="tx1"/>
                </a:solidFill>
                <a:effectLst/>
                <a:latin typeface="+mn-lt"/>
                <a:ea typeface="+mn-ea"/>
                <a:cs typeface="+mn-cs"/>
              </a:rPr>
              <a:t> Page Layout </a:t>
            </a:r>
            <a:r>
              <a:rPr lang="en-US" sz="900" kern="1200" dirty="0" err="1">
                <a:solidFill>
                  <a:schemeClr val="tx1"/>
                </a:solidFill>
                <a:effectLst/>
                <a:latin typeface="+mn-lt"/>
                <a:ea typeface="+mn-ea"/>
                <a:cs typeface="+mn-cs"/>
              </a:rPr>
              <a:t>mở</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hộp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thoại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của</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nhóm</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lệnh</a:t>
            </a:r>
            <a:r>
              <a:rPr lang="en-US" sz="900" kern="1200" dirty="0">
                <a:solidFill>
                  <a:schemeClr val="tx1"/>
                </a:solidFill>
                <a:effectLst/>
                <a:latin typeface="+mn-lt"/>
                <a:ea typeface="+mn-ea"/>
                <a:cs typeface="+mn-cs"/>
              </a:rPr>
              <a:t> Page Setup </a:t>
            </a:r>
            <a:r>
              <a:rPr lang="en-US" sz="900" kern="1200" dirty="0" err="1">
                <a:solidFill>
                  <a:schemeClr val="tx1"/>
                </a:solidFill>
                <a:effectLst/>
                <a:latin typeface="+mn-lt"/>
                <a:ea typeface="+mn-ea"/>
                <a:cs typeface="+mn-cs"/>
              </a:rPr>
              <a:t>và</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trang</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Margins</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Tùy</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tính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chất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của</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trang</a:t>
            </a:r>
            <a:r>
              <a:rPr lang="en-US" sz="900" kern="1200" dirty="0">
                <a:solidFill>
                  <a:schemeClr val="tx1"/>
                </a:solidFill>
                <a:effectLst/>
                <a:latin typeface="+mn-lt"/>
                <a:ea typeface="+mn-ea"/>
                <a:cs typeface="+mn-cs"/>
              </a:rPr>
              <a:t> in:</a:t>
            </a:r>
          </a:p>
          <a:p>
            <a:pPr marL="857250" lvl="2" indent="-171450">
              <a:buFont typeface="Arial" panose="020B0604020202020204" pitchFamily="34" charset="0"/>
              <a:buChar char="•"/>
            </a:pPr>
            <a:r>
              <a:rPr lang="en-US" sz="900" b="1" kern="1200" dirty="0">
                <a:solidFill>
                  <a:schemeClr val="tx1"/>
                </a:solidFill>
                <a:effectLst/>
                <a:latin typeface="+mn-lt"/>
                <a:ea typeface="+mn-ea"/>
                <a:cs typeface="+mn-cs"/>
              </a:rPr>
              <a:t>Top/Bottom/Left/Right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điều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chỉnh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lề</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a:t>
            </a:r>
            <a:r>
              <a:rPr lang="en-US" sz="900" kern="1200" dirty="0" err="1">
                <a:solidFill>
                  <a:schemeClr val="tx1"/>
                </a:solidFill>
                <a:effectLst/>
                <a:latin typeface="+mn-lt"/>
                <a:ea typeface="+mn-ea"/>
                <a:cs typeface="+mn-cs"/>
              </a:rPr>
              <a:t>dưới</a:t>
            </a:r>
            <a:r>
              <a:rPr lang="en-US" sz="900" kern="1200" dirty="0">
                <a:solidFill>
                  <a:schemeClr val="tx1"/>
                </a:solidFill>
                <a:effectLst/>
                <a:latin typeface="+mn-lt"/>
                <a:ea typeface="+mn-ea"/>
                <a:cs typeface="+mn-cs"/>
              </a:rPr>
              <a:t>/</a:t>
            </a:r>
            <a:r>
              <a:rPr lang="en-US" sz="900" kern="1200" dirty="0" err="1">
                <a:solidFill>
                  <a:schemeClr val="tx1"/>
                </a:solidFill>
                <a:effectLst/>
                <a:latin typeface="+mn-lt"/>
                <a:ea typeface="+mn-ea"/>
                <a:cs typeface="+mn-cs"/>
              </a:rPr>
              <a:t>trái</a:t>
            </a:r>
            <a:r>
              <a:rPr lang="en-US" sz="900" kern="1200" dirty="0">
                <a:solidFill>
                  <a:schemeClr val="tx1"/>
                </a:solidFill>
                <a:effectLst/>
                <a:latin typeface="+mn-lt"/>
                <a:ea typeface="+mn-ea"/>
                <a:cs typeface="+mn-cs"/>
              </a:rPr>
              <a:t>/</a:t>
            </a:r>
            <a:r>
              <a:rPr lang="en-US" sz="900" kern="1200" dirty="0" err="1">
                <a:solidFill>
                  <a:schemeClr val="tx1"/>
                </a:solidFill>
                <a:effectLst/>
                <a:latin typeface="+mn-lt"/>
                <a:ea typeface="+mn-ea"/>
                <a:cs typeface="+mn-cs"/>
              </a:rPr>
              <a:t>phải</a:t>
            </a:r>
            <a:r>
              <a:rPr lang="en-US" sz="900" kern="1200" dirty="0">
                <a:solidFill>
                  <a:schemeClr val="tx1"/>
                </a:solidFill>
                <a:effectLst/>
                <a:latin typeface="+mn-lt"/>
                <a:ea typeface="+mn-ea"/>
                <a:cs typeface="+mn-cs"/>
              </a:rPr>
              <a:t>.</a:t>
            </a:r>
          </a:p>
          <a:p>
            <a:pPr marL="857250" lvl="2" indent="-171450">
              <a:buFont typeface="Arial" panose="020B0604020202020204" pitchFamily="34" charset="0"/>
              <a:buChar char="•"/>
            </a:pPr>
            <a:r>
              <a:rPr lang="en-US" sz="900" b="1" kern="1200" dirty="0">
                <a:solidFill>
                  <a:schemeClr val="tx1"/>
                </a:solidFill>
                <a:effectLst/>
                <a:latin typeface="+mn-lt"/>
                <a:ea typeface="+mn-ea"/>
                <a:cs typeface="+mn-cs"/>
              </a:rPr>
              <a:t>Header</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và</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Footer</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điều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chỉnh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tiêu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đề</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đầu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trang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và</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chân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trang</a:t>
            </a:r>
            <a:r>
              <a:rPr lang="en-US" sz="900" kern="1200" dirty="0">
                <a:solidFill>
                  <a:schemeClr val="tx1"/>
                </a:solidFill>
                <a:effectLst/>
                <a:latin typeface="+mn-lt"/>
                <a:ea typeface="+mn-ea"/>
                <a:cs typeface="+mn-cs"/>
              </a:rPr>
              <a:t>.</a:t>
            </a:r>
          </a:p>
          <a:p>
            <a:pPr marL="857250" lvl="2" indent="-171450">
              <a:buFont typeface="Arial" panose="020B0604020202020204" pitchFamily="34" charset="0"/>
              <a:buChar char="•"/>
            </a:pPr>
            <a:r>
              <a:rPr lang="en-US" sz="900" b="1" kern="1200" dirty="0">
                <a:solidFill>
                  <a:schemeClr val="tx1"/>
                </a:solidFill>
                <a:effectLst/>
                <a:latin typeface="+mn-lt"/>
                <a:ea typeface="+mn-ea"/>
                <a:cs typeface="+mn-cs"/>
              </a:rPr>
              <a:t>Horizontally</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và</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Vertically</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để</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canh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giữa</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trang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theo</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chiều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ngang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và</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dọc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trường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hợp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nội</a:t>
            </a:r>
            <a:r>
              <a:rPr lang="en-US" sz="900" kern="1200" dirty="0">
                <a:solidFill>
                  <a:schemeClr val="tx1"/>
                </a:solidFill>
                <a:effectLst/>
                <a:latin typeface="+mn-lt"/>
                <a:ea typeface="+mn-ea"/>
                <a:cs typeface="+mn-cs"/>
              </a:rPr>
              <a:t> dung in </a:t>
            </a:r>
            <a:r>
              <a:rPr lang="en-US" sz="900" kern="1200" dirty="0" err="1">
                <a:solidFill>
                  <a:schemeClr val="tx1"/>
                </a:solidFill>
                <a:effectLst/>
                <a:latin typeface="+mn-lt"/>
                <a:ea typeface="+mn-ea"/>
                <a:cs typeface="+mn-cs"/>
              </a:rPr>
              <a:t>không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chiếm</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hết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bề</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mặt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trang</a:t>
            </a:r>
            <a:r>
              <a:rPr lang="en-US" sz="900" kern="1200" dirty="0">
                <a:solidFill>
                  <a:schemeClr val="tx1"/>
                </a:solidFill>
                <a:effectLst/>
                <a:latin typeface="+mn-lt"/>
                <a:ea typeface="+mn-ea"/>
                <a:cs typeface="+mn-cs"/>
              </a:rPr>
              <a:t>.</a:t>
            </a:r>
          </a:p>
          <a:p>
            <a:pPr marL="857250" lvl="2" indent="-171450">
              <a:buFont typeface="Arial" panose="020B0604020202020204" pitchFamily="34" charset="0"/>
              <a:buChar char="•"/>
            </a:pPr>
            <a:endParaRPr lang="en-US" sz="900" kern="1200" dirty="0">
              <a:solidFill>
                <a:schemeClr val="tx1"/>
              </a:solidFill>
              <a:effectLst/>
              <a:latin typeface="+mn-lt"/>
              <a:ea typeface="+mn-ea"/>
              <a:cs typeface="+mn-cs"/>
            </a:endParaRPr>
          </a:p>
          <a:p>
            <a:r>
              <a:rPr lang="en-US" sz="900" b="1" i="1" u="sng" kern="1200" dirty="0" err="1">
                <a:solidFill>
                  <a:schemeClr val="tx1"/>
                </a:solidFill>
                <a:effectLst/>
                <a:latin typeface="+mn-lt"/>
                <a:ea typeface="+mn-ea"/>
                <a:cs typeface="+mn-cs"/>
              </a:rPr>
              <a:t>Chú</a:t>
            </a:r>
            <a:r>
              <a:rPr lang="en-US" sz="900" b="1" i="1" u="sng" kern="1200" dirty="0">
                <a:solidFill>
                  <a:schemeClr val="tx1"/>
                </a:solidFill>
                <a:effectLst/>
                <a:latin typeface="+mn-lt"/>
                <a:ea typeface="+mn-ea"/>
                <a:cs typeface="+mn-cs"/>
              </a:rPr>
              <a:t> ý</a:t>
            </a:r>
            <a:r>
              <a:rPr lang="en-US" sz="900" b="1"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Các</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giá</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trị</a:t>
            </a:r>
            <a:r>
              <a:rPr lang="en-US" sz="900" i="1" kern="1200" dirty="0">
                <a:solidFill>
                  <a:schemeClr val="tx1"/>
                </a:solidFill>
                <a:effectLst/>
                <a:latin typeface="+mn-lt"/>
                <a:ea typeface="+mn-ea"/>
                <a:cs typeface="+mn-cs"/>
              </a:rPr>
              <a:t> Header/Footer </a:t>
            </a:r>
            <a:r>
              <a:rPr lang="en-US" sz="900" i="1" kern="1200" dirty="0" err="1">
                <a:solidFill>
                  <a:schemeClr val="tx1"/>
                </a:solidFill>
                <a:effectLst/>
                <a:latin typeface="+mn-lt"/>
                <a:ea typeface="+mn-ea"/>
                <a:cs typeface="+mn-cs"/>
              </a:rPr>
              <a:t>xác</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định</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khoảng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cách</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của</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vùng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tiêu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đề</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đầu</a:t>
            </a:r>
            <a:r>
              <a:rPr lang="en-US" sz="900" i="1" kern="1200" dirty="0">
                <a:solidFill>
                  <a:schemeClr val="tx1"/>
                </a:solidFill>
                <a:effectLst/>
                <a:latin typeface="+mn-lt"/>
                <a:ea typeface="+mn-ea"/>
                <a:cs typeface="+mn-cs"/>
              </a:rPr>
              <a:t>/</a:t>
            </a:r>
            <a:r>
              <a:rPr lang="en-US" sz="900" i="1" kern="1200" dirty="0" err="1">
                <a:solidFill>
                  <a:schemeClr val="tx1"/>
                </a:solidFill>
                <a:effectLst/>
                <a:latin typeface="+mn-lt"/>
                <a:ea typeface="+mn-ea"/>
                <a:cs typeface="+mn-cs"/>
              </a:rPr>
              <a:t>cuối</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trang</a:t>
            </a:r>
            <a:r>
              <a:rPr lang="en-US" sz="900" i="1" kern="1200" dirty="0">
                <a:solidFill>
                  <a:schemeClr val="tx1"/>
                </a:solidFill>
                <a:effectLst/>
                <a:latin typeface="+mn-lt"/>
                <a:ea typeface="+mn-ea"/>
                <a:cs typeface="+mn-cs"/>
              </a:rPr>
              <a:t> so </a:t>
            </a:r>
            <a:r>
              <a:rPr lang="en-US" sz="900" i="1" kern="1200" dirty="0" err="1">
                <a:solidFill>
                  <a:schemeClr val="tx1"/>
                </a:solidFill>
                <a:effectLst/>
                <a:latin typeface="+mn-lt"/>
                <a:ea typeface="+mn-ea"/>
                <a:cs typeface="+mn-cs"/>
              </a:rPr>
              <a:t>với</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mép</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trên</a:t>
            </a:r>
            <a:r>
              <a:rPr lang="en-US" sz="900" i="1" kern="1200" dirty="0">
                <a:solidFill>
                  <a:schemeClr val="tx1"/>
                </a:solidFill>
                <a:effectLst/>
                <a:latin typeface="+mn-lt"/>
                <a:ea typeface="+mn-ea"/>
                <a:cs typeface="+mn-cs"/>
              </a:rPr>
              <a:t>/</a:t>
            </a:r>
            <a:r>
              <a:rPr lang="en-US" sz="900" i="1" kern="1200" dirty="0" err="1">
                <a:solidFill>
                  <a:schemeClr val="tx1"/>
                </a:solidFill>
                <a:effectLst/>
                <a:latin typeface="+mn-lt"/>
                <a:ea typeface="+mn-ea"/>
                <a:cs typeface="+mn-cs"/>
              </a:rPr>
              <a:t>dưới</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của</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trang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giấy</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bạn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nên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thiết</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lập</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những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khoảng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cách</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này</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cùng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với</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nội</a:t>
            </a:r>
            <a:r>
              <a:rPr lang="en-US" sz="900" i="1" kern="1200" dirty="0">
                <a:solidFill>
                  <a:schemeClr val="tx1"/>
                </a:solidFill>
                <a:effectLst/>
                <a:latin typeface="+mn-lt"/>
                <a:ea typeface="+mn-ea"/>
                <a:cs typeface="+mn-cs"/>
              </a:rPr>
              <a:t> dung </a:t>
            </a:r>
            <a:r>
              <a:rPr lang="en-US" sz="900" i="1" kern="1200" dirty="0" err="1">
                <a:solidFill>
                  <a:schemeClr val="tx1"/>
                </a:solidFill>
                <a:effectLst/>
                <a:latin typeface="+mn-lt"/>
                <a:ea typeface="+mn-ea"/>
                <a:cs typeface="+mn-cs"/>
              </a:rPr>
              <a:t>diện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tích</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vùng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tiêu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đề</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đầu</a:t>
            </a:r>
            <a:r>
              <a:rPr lang="en-US" sz="900" i="1" kern="1200" dirty="0">
                <a:solidFill>
                  <a:schemeClr val="tx1"/>
                </a:solidFill>
                <a:effectLst/>
                <a:latin typeface="+mn-lt"/>
                <a:ea typeface="+mn-ea"/>
                <a:cs typeface="+mn-cs"/>
              </a:rPr>
              <a:t>/</a:t>
            </a:r>
            <a:r>
              <a:rPr lang="en-US" sz="900" i="1" kern="1200" dirty="0" err="1">
                <a:solidFill>
                  <a:schemeClr val="tx1"/>
                </a:solidFill>
                <a:effectLst/>
                <a:latin typeface="+mn-lt"/>
                <a:ea typeface="+mn-ea"/>
                <a:cs typeface="+mn-cs"/>
              </a:rPr>
              <a:t>cuối</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trang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nhỏ</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hơn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hoặc</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bằng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lề</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trên</a:t>
            </a:r>
            <a:r>
              <a:rPr lang="en-US" sz="900" i="1" kern="1200" dirty="0">
                <a:solidFill>
                  <a:schemeClr val="tx1"/>
                </a:solidFill>
                <a:effectLst/>
                <a:latin typeface="+mn-lt"/>
                <a:ea typeface="+mn-ea"/>
                <a:cs typeface="+mn-cs"/>
              </a:rPr>
              <a:t>/</a:t>
            </a:r>
            <a:r>
              <a:rPr lang="en-US" sz="900" i="1" kern="1200" dirty="0" err="1">
                <a:solidFill>
                  <a:schemeClr val="tx1"/>
                </a:solidFill>
                <a:effectLst/>
                <a:latin typeface="+mn-lt"/>
                <a:ea typeface="+mn-ea"/>
                <a:cs typeface="+mn-cs"/>
              </a:rPr>
              <a:t>dưới</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nếu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không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nội</a:t>
            </a:r>
            <a:r>
              <a:rPr lang="en-US" sz="900" i="1" kern="1200" dirty="0">
                <a:solidFill>
                  <a:schemeClr val="tx1"/>
                </a:solidFill>
                <a:effectLst/>
                <a:latin typeface="+mn-lt"/>
                <a:ea typeface="+mn-ea"/>
                <a:cs typeface="+mn-cs"/>
              </a:rPr>
              <a:t> dung </a:t>
            </a:r>
            <a:r>
              <a:rPr lang="en-US" sz="900" i="1" kern="1200" dirty="0" err="1">
                <a:solidFill>
                  <a:schemeClr val="tx1"/>
                </a:solidFill>
                <a:effectLst/>
                <a:latin typeface="+mn-lt"/>
                <a:ea typeface="+mn-ea"/>
                <a:cs typeface="+mn-cs"/>
              </a:rPr>
              <a:t>tiêu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đề</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sẽ</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tràn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vào</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nội</a:t>
            </a:r>
            <a:r>
              <a:rPr lang="en-US" sz="900" i="1" kern="1200" dirty="0">
                <a:solidFill>
                  <a:schemeClr val="tx1"/>
                </a:solidFill>
                <a:effectLst/>
                <a:latin typeface="+mn-lt"/>
                <a:ea typeface="+mn-ea"/>
                <a:cs typeface="+mn-cs"/>
              </a:rPr>
              <a:t> dung </a:t>
            </a:r>
            <a:r>
              <a:rPr lang="en-US" sz="900" i="1" kern="1200" dirty="0" err="1">
                <a:solidFill>
                  <a:schemeClr val="tx1"/>
                </a:solidFill>
                <a:effectLst/>
                <a:latin typeface="+mn-lt"/>
                <a:ea typeface="+mn-ea"/>
                <a:cs typeface="+mn-cs"/>
              </a:rPr>
              <a:t>dữ</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liệu</a:t>
            </a:r>
            <a:r>
              <a:rPr lang="en-US" sz="900" i="1" kern="1200" dirty="0">
                <a:solidFill>
                  <a:schemeClr val="tx1"/>
                </a:solidFill>
                <a:effectLst/>
                <a:latin typeface="+mn-lt"/>
                <a:ea typeface="+mn-ea"/>
                <a:cs typeface="+mn-cs"/>
              </a:rPr>
              <a:t>.</a:t>
            </a:r>
          </a:p>
          <a:p>
            <a:endParaRPr lang="en-US" i="1" dirty="0"/>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Thay</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đổi</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hướng</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trang</a:t>
            </a:r>
            <a:r>
              <a:rPr lang="es-MX" sz="900" b="1" kern="1200" dirty="0">
                <a:solidFill>
                  <a:schemeClr val="tx1"/>
                </a:solidFill>
                <a:effectLst/>
                <a:latin typeface="+mn-lt"/>
                <a:ea typeface="+mn-ea"/>
                <a:cs typeface="+mn-cs"/>
              </a:rPr>
              <a:t> in:</a:t>
            </a:r>
            <a:endParaRPr lang="en-US" sz="900" b="1" kern="1200" dirty="0">
              <a:solidFill>
                <a:schemeClr val="tx1"/>
              </a:solidFill>
              <a:effectLst/>
              <a:latin typeface="+mn-lt"/>
              <a:ea typeface="+mn-ea"/>
              <a:cs typeface="+mn-cs"/>
            </a:endParaRPr>
          </a:p>
          <a:p>
            <a:pPr marL="342900" lvl="1" indent="0">
              <a:buFont typeface="Arial" panose="020B0604020202020204" pitchFamily="34" charset="0"/>
              <a:buNone/>
            </a:pPr>
            <a:r>
              <a:rPr lang="en-US" sz="900" kern="1200" dirty="0" err="1">
                <a:solidFill>
                  <a:schemeClr val="tx1"/>
                </a:solidFill>
                <a:effectLst/>
                <a:latin typeface="+mn-lt"/>
                <a:ea typeface="+mn-ea"/>
                <a:cs typeface="+mn-cs"/>
              </a:rPr>
              <a:t>Thực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hiện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theo</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hai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sau</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thẻ</a:t>
            </a:r>
            <a:r>
              <a:rPr lang="en-US" sz="900" kern="1200" dirty="0">
                <a:solidFill>
                  <a:schemeClr val="tx1"/>
                </a:solidFill>
                <a:effectLst/>
                <a:latin typeface="+mn-lt"/>
                <a:ea typeface="+mn-ea"/>
                <a:cs typeface="+mn-cs"/>
              </a:rPr>
              <a:t> Page Layout </a:t>
            </a:r>
            <a:r>
              <a:rPr lang="en-US" sz="900" kern="1200" dirty="0" err="1">
                <a:solidFill>
                  <a:schemeClr val="tx1"/>
                </a:solidFill>
                <a:effectLst/>
                <a:latin typeface="+mn-lt"/>
                <a:ea typeface="+mn-ea"/>
                <a:cs typeface="+mn-cs"/>
              </a:rPr>
              <a:t>nhóm</a:t>
            </a:r>
            <a:r>
              <a:rPr lang="en-US" sz="900" kern="1200" dirty="0">
                <a:solidFill>
                  <a:schemeClr val="tx1"/>
                </a:solidFill>
                <a:effectLst/>
                <a:latin typeface="+mn-lt"/>
                <a:ea typeface="+mn-ea"/>
                <a:cs typeface="+mn-cs"/>
              </a:rPr>
              <a:t> Page Setup,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nút</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Orientation</a:t>
            </a:r>
            <a:r>
              <a:rPr lang="en-US" sz="900" kern="1200" dirty="0">
                <a:solidFill>
                  <a:schemeClr val="tx1"/>
                </a:solidFill>
                <a:effectLst/>
                <a:latin typeface="+mn-lt"/>
                <a:ea typeface="+mn-ea"/>
                <a:cs typeface="+mn-cs"/>
              </a:rPr>
              <a:t>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lệnh</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Portrait/Landscape</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để</a:t>
            </a:r>
            <a:r>
              <a:rPr lang="en-US" sz="900" kern="1200" dirty="0">
                <a:solidFill>
                  <a:schemeClr val="tx1"/>
                </a:solidFill>
                <a:effectLst/>
                <a:latin typeface="+mn-lt"/>
                <a:ea typeface="+mn-ea"/>
                <a:cs typeface="+mn-cs"/>
              </a:rPr>
              <a:t> in </a:t>
            </a:r>
            <a:r>
              <a:rPr lang="en-US" sz="900" kern="1200" dirty="0" err="1">
                <a:solidFill>
                  <a:schemeClr val="tx1"/>
                </a:solidFill>
                <a:effectLst/>
                <a:latin typeface="+mn-lt"/>
                <a:ea typeface="+mn-ea"/>
                <a:cs typeface="+mn-cs"/>
              </a:rPr>
              <a:t>theo</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chiều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dọc</a:t>
            </a:r>
            <a:r>
              <a:rPr lang="en-US" sz="900" kern="1200" dirty="0">
                <a:solidFill>
                  <a:schemeClr val="tx1"/>
                </a:solidFill>
                <a:effectLst/>
                <a:latin typeface="+mn-lt"/>
                <a:ea typeface="+mn-ea"/>
                <a:cs typeface="+mn-cs"/>
              </a:rPr>
              <a:t>/</a:t>
            </a:r>
            <a:r>
              <a:rPr lang="en-US" sz="900" kern="1200" dirty="0" err="1">
                <a:solidFill>
                  <a:schemeClr val="tx1"/>
                </a:solidFill>
                <a:effectLst/>
                <a:latin typeface="+mn-lt"/>
                <a:ea typeface="+mn-ea"/>
                <a:cs typeface="+mn-cs"/>
              </a:rPr>
              <a:t>ngang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của</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trang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giấy</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thẻ</a:t>
            </a:r>
            <a:r>
              <a:rPr lang="en-US" sz="900" kern="1200" dirty="0">
                <a:solidFill>
                  <a:schemeClr val="tx1"/>
                </a:solidFill>
                <a:effectLst/>
                <a:latin typeface="+mn-lt"/>
                <a:ea typeface="+mn-ea"/>
                <a:cs typeface="+mn-cs"/>
              </a:rPr>
              <a:t> Page Layout </a:t>
            </a:r>
            <a:r>
              <a:rPr lang="en-US" sz="900" kern="1200" dirty="0" err="1">
                <a:solidFill>
                  <a:schemeClr val="tx1"/>
                </a:solidFill>
                <a:effectLst/>
                <a:latin typeface="+mn-lt"/>
                <a:ea typeface="+mn-ea"/>
                <a:cs typeface="+mn-cs"/>
              </a:rPr>
              <a:t>mở</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hộp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thoại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của</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nhóm</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lệnh</a:t>
            </a:r>
            <a:r>
              <a:rPr lang="en-US" sz="900" kern="1200" dirty="0">
                <a:solidFill>
                  <a:schemeClr val="tx1"/>
                </a:solidFill>
                <a:effectLst/>
                <a:latin typeface="+mn-lt"/>
                <a:ea typeface="+mn-ea"/>
                <a:cs typeface="+mn-cs"/>
              </a:rPr>
              <a:t> Page Setup </a:t>
            </a:r>
            <a:r>
              <a:rPr lang="en-US" sz="900" kern="1200" dirty="0" err="1">
                <a:solidFill>
                  <a:schemeClr val="tx1"/>
                </a:solidFill>
                <a:effectLst/>
                <a:latin typeface="+mn-lt"/>
                <a:ea typeface="+mn-ea"/>
                <a:cs typeface="+mn-cs"/>
              </a:rPr>
              <a:t>và</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trang</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Page </a:t>
            </a:r>
            <a:r>
              <a:rPr lang="en-US" sz="900" kern="1200" dirty="0">
                <a:solidFill>
                  <a:schemeClr val="tx1"/>
                </a:solidFill>
                <a:effectLst/>
                <a:latin typeface="+mn-lt"/>
                <a:ea typeface="+mn-ea"/>
                <a:cs typeface="+mn-cs"/>
              </a:rPr>
              <a:t>-&gt;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hướng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trang</a:t>
            </a:r>
            <a:r>
              <a:rPr lang="en-US" sz="900" kern="1200" dirty="0">
                <a:solidFill>
                  <a:schemeClr val="tx1"/>
                </a:solidFill>
                <a:effectLst/>
                <a:latin typeface="+mn-lt"/>
                <a:ea typeface="+mn-ea"/>
                <a:cs typeface="+mn-cs"/>
              </a:rPr>
              <a:t> in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vùng</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Orientation</a:t>
            </a:r>
            <a:r>
              <a:rPr lang="en-US" sz="900" kern="1200" dirty="0">
                <a:solidFill>
                  <a:schemeClr val="tx1"/>
                </a:solidFill>
                <a:effectLst/>
                <a:latin typeface="+mn-lt"/>
                <a:ea typeface="+mn-ea"/>
                <a:cs typeface="+mn-cs"/>
              </a:rPr>
              <a:t>.</a:t>
            </a:r>
          </a:p>
          <a:p>
            <a:pPr lvl="0"/>
            <a:endParaRPr lang="es-MX" sz="900" b="1" kern="1200" dirty="0">
              <a:solidFill>
                <a:schemeClr val="tx1"/>
              </a:solidFill>
              <a:effectLst/>
              <a:latin typeface="+mn-lt"/>
              <a:ea typeface="+mn-ea"/>
              <a:cs typeface="+mn-cs"/>
            </a:endParaRP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Chọn</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khổ</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giấy</a:t>
            </a:r>
            <a:r>
              <a:rPr lang="es-MX" sz="900" b="1" kern="1200" dirty="0">
                <a:solidFill>
                  <a:schemeClr val="tx1"/>
                </a:solidFill>
                <a:effectLst/>
                <a:latin typeface="+mn-lt"/>
                <a:ea typeface="+mn-ea"/>
                <a:cs typeface="+mn-cs"/>
              </a:rPr>
              <a:t>:</a:t>
            </a:r>
            <a:endParaRPr lang="en-US" sz="900" b="1" kern="1200" dirty="0">
              <a:solidFill>
                <a:schemeClr val="tx1"/>
              </a:solidFill>
              <a:effectLst/>
              <a:latin typeface="+mn-lt"/>
              <a:ea typeface="+mn-ea"/>
              <a:cs typeface="+mn-cs"/>
            </a:endParaRPr>
          </a:p>
          <a:p>
            <a:pPr marL="342900" lvl="1" indent="0">
              <a:buFont typeface="Arial" panose="020B0604020202020204" pitchFamily="34" charset="0"/>
              <a:buNone/>
            </a:pPr>
            <a:r>
              <a:rPr lang="en-US" sz="900" kern="1200" dirty="0" err="1">
                <a:solidFill>
                  <a:schemeClr val="tx1"/>
                </a:solidFill>
                <a:effectLst/>
                <a:latin typeface="+mn-lt"/>
                <a:ea typeface="+mn-ea"/>
                <a:cs typeface="+mn-cs"/>
              </a:rPr>
              <a:t>Thực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hiện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theo</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hai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sau</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thẻ</a:t>
            </a:r>
            <a:r>
              <a:rPr lang="en-US" sz="900" kern="1200" dirty="0">
                <a:solidFill>
                  <a:schemeClr val="tx1"/>
                </a:solidFill>
                <a:effectLst/>
                <a:latin typeface="+mn-lt"/>
                <a:ea typeface="+mn-ea"/>
                <a:cs typeface="+mn-cs"/>
              </a:rPr>
              <a:t> Page Layout </a:t>
            </a:r>
            <a:r>
              <a:rPr lang="en-US" sz="900" kern="1200" dirty="0" err="1">
                <a:solidFill>
                  <a:schemeClr val="tx1"/>
                </a:solidFill>
                <a:effectLst/>
                <a:latin typeface="+mn-lt"/>
                <a:ea typeface="+mn-ea"/>
                <a:cs typeface="+mn-cs"/>
              </a:rPr>
              <a:t>nhóm</a:t>
            </a:r>
            <a:r>
              <a:rPr lang="en-US" sz="900" kern="1200" dirty="0">
                <a:solidFill>
                  <a:schemeClr val="tx1"/>
                </a:solidFill>
                <a:effectLst/>
                <a:latin typeface="+mn-lt"/>
                <a:ea typeface="+mn-ea"/>
                <a:cs typeface="+mn-cs"/>
              </a:rPr>
              <a:t> Page Setup,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nút</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Size</a:t>
            </a:r>
            <a:r>
              <a:rPr lang="en-US" sz="900" kern="1200" dirty="0">
                <a:solidFill>
                  <a:schemeClr val="tx1"/>
                </a:solidFill>
                <a:effectLst/>
                <a:latin typeface="+mn-lt"/>
                <a:ea typeface="+mn-ea"/>
                <a:cs typeface="+mn-cs"/>
              </a:rPr>
              <a:t> -&gt;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khổ</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giấy</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danh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sách</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Mở</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hộp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thoại</a:t>
            </a:r>
            <a:r>
              <a:rPr lang="en-US" sz="900" kern="1200" dirty="0">
                <a:solidFill>
                  <a:schemeClr val="tx1"/>
                </a:solidFill>
                <a:effectLst/>
                <a:latin typeface="+mn-lt"/>
                <a:ea typeface="+mn-ea"/>
                <a:cs typeface="+mn-cs"/>
              </a:rPr>
              <a:t> Page Setup </a:t>
            </a:r>
            <a:r>
              <a:rPr lang="en-US" sz="900" kern="1200" dirty="0" err="1">
                <a:solidFill>
                  <a:schemeClr val="tx1"/>
                </a:solidFill>
                <a:effectLst/>
                <a:latin typeface="+mn-lt"/>
                <a:ea typeface="+mn-ea"/>
                <a:cs typeface="+mn-cs"/>
              </a:rPr>
              <a:t>và</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trang</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Page </a:t>
            </a:r>
            <a:r>
              <a:rPr lang="en-US" sz="900" kern="1200" dirty="0">
                <a:solidFill>
                  <a:schemeClr val="tx1"/>
                </a:solidFill>
                <a:effectLst/>
                <a:latin typeface="+mn-lt"/>
                <a:ea typeface="+mn-ea"/>
                <a:cs typeface="+mn-cs"/>
              </a:rPr>
              <a:t>-&gt;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hộp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Paper size</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và</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khổ</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giấy</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danh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sách</a:t>
            </a:r>
            <a:r>
              <a:rPr lang="en-US" sz="900" kern="1200" dirty="0">
                <a:solidFill>
                  <a:schemeClr val="tx1"/>
                </a:solidFill>
                <a:effectLst/>
                <a:latin typeface="+mn-lt"/>
                <a:ea typeface="+mn-ea"/>
                <a:cs typeface="+mn-cs"/>
              </a:rPr>
              <a:t>.</a:t>
            </a: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Điều</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chỉnh</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tỷ</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lệ</a:t>
            </a:r>
            <a:r>
              <a:rPr lang="es-MX" sz="900" b="1" kern="1200" dirty="0">
                <a:solidFill>
                  <a:schemeClr val="tx1"/>
                </a:solidFill>
                <a:effectLst/>
                <a:latin typeface="+mn-lt"/>
                <a:ea typeface="+mn-ea"/>
                <a:cs typeface="+mn-cs"/>
              </a:rPr>
              <a:t> in:</a:t>
            </a:r>
            <a:endParaRPr lang="en-US" sz="900" b="1" kern="1200" dirty="0">
              <a:solidFill>
                <a:schemeClr val="tx1"/>
              </a:solidFill>
              <a:effectLst/>
              <a:latin typeface="+mn-lt"/>
              <a:ea typeface="+mn-ea"/>
              <a:cs typeface="+mn-cs"/>
            </a:endParaRPr>
          </a:p>
          <a:p>
            <a:pPr marL="342900" lvl="1" indent="0">
              <a:buFont typeface="Arial" panose="020B0604020202020204" pitchFamily="34" charset="0"/>
              <a:buNone/>
            </a:pPr>
            <a:r>
              <a:rPr lang="en-US" sz="900" kern="1200" dirty="0" err="1">
                <a:solidFill>
                  <a:schemeClr val="tx1"/>
                </a:solidFill>
                <a:effectLst/>
                <a:latin typeface="+mn-lt"/>
                <a:ea typeface="+mn-ea"/>
                <a:cs typeface="+mn-cs"/>
              </a:rPr>
              <a:t>Thực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hiện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theo</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hai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sau</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thẻ</a:t>
            </a:r>
            <a:r>
              <a:rPr lang="en-US" sz="900" kern="1200" dirty="0">
                <a:solidFill>
                  <a:schemeClr val="tx1"/>
                </a:solidFill>
                <a:effectLst/>
                <a:latin typeface="+mn-lt"/>
                <a:ea typeface="+mn-ea"/>
                <a:cs typeface="+mn-cs"/>
              </a:rPr>
              <a:t> Page Layout </a:t>
            </a:r>
            <a:r>
              <a:rPr lang="en-US" sz="900" kern="1200" dirty="0" err="1">
                <a:solidFill>
                  <a:schemeClr val="tx1"/>
                </a:solidFill>
                <a:effectLst/>
                <a:latin typeface="+mn-lt"/>
                <a:ea typeface="+mn-ea"/>
                <a:cs typeface="+mn-cs"/>
              </a:rPr>
              <a:t>nhóm</a:t>
            </a:r>
            <a:r>
              <a:rPr lang="en-US" sz="900" kern="1200" dirty="0">
                <a:solidFill>
                  <a:schemeClr val="tx1"/>
                </a:solidFill>
                <a:effectLst/>
                <a:latin typeface="+mn-lt"/>
                <a:ea typeface="+mn-ea"/>
                <a:cs typeface="+mn-cs"/>
              </a:rPr>
              <a:t> Scale to Fit, </a:t>
            </a:r>
            <a:r>
              <a:rPr lang="en-US" sz="900" kern="1200" dirty="0" err="1">
                <a:solidFill>
                  <a:schemeClr val="tx1"/>
                </a:solidFill>
                <a:effectLst/>
                <a:latin typeface="+mn-lt"/>
                <a:ea typeface="+mn-ea"/>
                <a:cs typeface="+mn-cs"/>
              </a:rPr>
              <a:t>nhập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tỷ</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lệ</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hộp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cuộn</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Scale</a:t>
            </a:r>
            <a:r>
              <a:rPr lang="en-US" sz="900" i="1"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từ</a:t>
            </a:r>
            <a:r>
              <a:rPr lang="en-US" sz="900" kern="1200" dirty="0">
                <a:solidFill>
                  <a:schemeClr val="tx1"/>
                </a:solidFill>
                <a:effectLst/>
                <a:latin typeface="+mn-lt"/>
                <a:ea typeface="+mn-ea"/>
                <a:cs typeface="+mn-cs"/>
              </a:rPr>
              <a:t> 10% </a:t>
            </a:r>
            <a:r>
              <a:rPr lang="en-US" sz="900" kern="1200" dirty="0" err="1">
                <a:solidFill>
                  <a:schemeClr val="tx1"/>
                </a:solidFill>
                <a:effectLst/>
                <a:latin typeface="+mn-lt"/>
                <a:ea typeface="+mn-ea"/>
                <a:cs typeface="+mn-cs"/>
              </a:rPr>
              <a:t>đến</a:t>
            </a:r>
            <a:r>
              <a:rPr lang="en-US" sz="900" kern="1200" dirty="0">
                <a:solidFill>
                  <a:schemeClr val="tx1"/>
                </a:solidFill>
                <a:effectLst/>
                <a:latin typeface="+mn-lt"/>
                <a:ea typeface="+mn-ea"/>
                <a:cs typeface="+mn-cs"/>
              </a:rPr>
              <a:t> 400%.</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Mở</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hộp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thoại</a:t>
            </a:r>
            <a:r>
              <a:rPr lang="en-US" sz="900" kern="1200" dirty="0">
                <a:solidFill>
                  <a:schemeClr val="tx1"/>
                </a:solidFill>
                <a:effectLst/>
                <a:latin typeface="+mn-lt"/>
                <a:ea typeface="+mn-ea"/>
                <a:cs typeface="+mn-cs"/>
              </a:rPr>
              <a:t> Page Setup </a:t>
            </a:r>
            <a:r>
              <a:rPr lang="en-US" sz="900" kern="1200" dirty="0" err="1">
                <a:solidFill>
                  <a:schemeClr val="tx1"/>
                </a:solidFill>
                <a:effectLst/>
                <a:latin typeface="+mn-lt"/>
                <a:ea typeface="+mn-ea"/>
                <a:cs typeface="+mn-cs"/>
              </a:rPr>
              <a:t>và</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trang</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Page </a:t>
            </a:r>
            <a:r>
              <a:rPr lang="en-US" sz="900" kern="1200" dirty="0">
                <a:solidFill>
                  <a:schemeClr val="tx1"/>
                </a:solidFill>
                <a:effectLst/>
                <a:latin typeface="+mn-lt"/>
                <a:ea typeface="+mn-ea"/>
                <a:cs typeface="+mn-cs"/>
              </a:rPr>
              <a:t>-&gt;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vùng</a:t>
            </a:r>
            <a:r>
              <a:rPr lang="en-US" sz="900" kern="1200" dirty="0">
                <a:solidFill>
                  <a:schemeClr val="tx1"/>
                </a:solidFill>
                <a:effectLst/>
                <a:latin typeface="+mn-lt"/>
                <a:ea typeface="+mn-ea"/>
                <a:cs typeface="+mn-cs"/>
              </a:rPr>
              <a:t> Scaling </a:t>
            </a:r>
            <a:r>
              <a:rPr lang="en-US" sz="900" kern="1200" dirty="0" err="1">
                <a:solidFill>
                  <a:schemeClr val="tx1"/>
                </a:solidFill>
                <a:effectLst/>
                <a:latin typeface="+mn-lt"/>
                <a:ea typeface="+mn-ea"/>
                <a:cs typeface="+mn-cs"/>
              </a:rPr>
              <a:t>nhập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tỷ</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lệ</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hộp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cuộn</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Adjust to</a:t>
            </a:r>
            <a:r>
              <a:rPr lang="en-US" sz="900" i="1"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từ</a:t>
            </a:r>
            <a:r>
              <a:rPr lang="en-US" sz="900" kern="1200" dirty="0">
                <a:solidFill>
                  <a:schemeClr val="tx1"/>
                </a:solidFill>
                <a:effectLst/>
                <a:latin typeface="+mn-lt"/>
                <a:ea typeface="+mn-ea"/>
                <a:cs typeface="+mn-cs"/>
              </a:rPr>
              <a:t> 10% </a:t>
            </a:r>
            <a:r>
              <a:rPr lang="en-US" sz="900" kern="1200" dirty="0" err="1">
                <a:solidFill>
                  <a:schemeClr val="tx1"/>
                </a:solidFill>
                <a:effectLst/>
                <a:latin typeface="+mn-lt"/>
                <a:ea typeface="+mn-ea"/>
                <a:cs typeface="+mn-cs"/>
              </a:rPr>
              <a:t>đến</a:t>
            </a:r>
            <a:r>
              <a:rPr lang="en-US" sz="900" kern="1200" dirty="0">
                <a:solidFill>
                  <a:schemeClr val="tx1"/>
                </a:solidFill>
                <a:effectLst/>
                <a:latin typeface="+mn-lt"/>
                <a:ea typeface="+mn-ea"/>
                <a:cs typeface="+mn-cs"/>
              </a:rPr>
              <a:t> 400%.</a:t>
            </a:r>
          </a:p>
          <a:p>
            <a:pPr lvl="0"/>
            <a:endParaRPr lang="en-US" sz="900" kern="1200" dirty="0">
              <a:solidFill>
                <a:schemeClr val="tx1"/>
              </a:solidFill>
              <a:effectLst/>
              <a:latin typeface="+mn-lt"/>
              <a:ea typeface="+mn-ea"/>
              <a:cs typeface="+mn-cs"/>
            </a:endParaRPr>
          </a:p>
          <a:p>
            <a:r>
              <a:rPr lang="en-US" sz="900" b="1" i="1" u="sng" kern="1200" dirty="0" err="1">
                <a:solidFill>
                  <a:schemeClr val="tx1"/>
                </a:solidFill>
                <a:effectLst/>
                <a:latin typeface="+mn-lt"/>
                <a:ea typeface="+mn-ea"/>
                <a:cs typeface="+mn-cs"/>
              </a:rPr>
              <a:t>Chú</a:t>
            </a:r>
            <a:r>
              <a:rPr lang="en-US" sz="900" b="1" i="1" u="sng" kern="1200" dirty="0">
                <a:solidFill>
                  <a:schemeClr val="tx1"/>
                </a:solidFill>
                <a:effectLst/>
                <a:latin typeface="+mn-lt"/>
                <a:ea typeface="+mn-ea"/>
                <a:cs typeface="+mn-cs"/>
              </a:rPr>
              <a:t> ý</a:t>
            </a:r>
            <a:r>
              <a:rPr lang="en-US" sz="900" b="1"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Điều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chỉnh</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tỷ</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lệ</a:t>
            </a:r>
            <a:r>
              <a:rPr lang="en-US" sz="900" i="1" kern="1200" dirty="0">
                <a:solidFill>
                  <a:schemeClr val="tx1"/>
                </a:solidFill>
                <a:effectLst/>
                <a:latin typeface="+mn-lt"/>
                <a:ea typeface="+mn-ea"/>
                <a:cs typeface="+mn-cs"/>
              </a:rPr>
              <a:t> in </a:t>
            </a:r>
            <a:r>
              <a:rPr lang="en-US" sz="900" i="1" kern="1200" dirty="0" err="1">
                <a:solidFill>
                  <a:schemeClr val="tx1"/>
                </a:solidFill>
                <a:effectLst/>
                <a:latin typeface="+mn-lt"/>
                <a:ea typeface="+mn-ea"/>
                <a:cs typeface="+mn-cs"/>
              </a:rPr>
              <a:t>sẽ</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ảnh</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hưởng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đến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các</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ngắt</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trang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mà</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bạn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đã</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chèn</a:t>
            </a:r>
            <a:endParaRPr lang="en-US" sz="800" i="1" kern="1200" dirty="0">
              <a:solidFill>
                <a:schemeClr val="tx1"/>
              </a:solidFill>
              <a:effectLst/>
              <a:latin typeface="+mn-lt"/>
              <a:ea typeface="+mn-ea"/>
              <a:cs typeface="+mn-cs"/>
            </a:endParaRPr>
          </a:p>
          <a:p>
            <a:pPr marL="0" lvl="0" indent="0">
              <a:buFont typeface="Arial" panose="020B0604020202020204" pitchFamily="34" charset="0"/>
              <a:buNone/>
            </a:pPr>
            <a:endParaRPr lang="en-US" dirty="0"/>
          </a:p>
          <a:p>
            <a:endParaRPr lang="en-US" i="1" dirty="0"/>
          </a:p>
        </p:txBody>
      </p:sp>
      <p:sp>
        <p:nvSpPr>
          <p:cNvPr id="4" name="Slide Number Placeholder 3"/>
          <p:cNvSpPr>
            <a:spLocks noGrp="1"/>
          </p:cNvSpPr>
          <p:nvPr>
            <p:ph type="sldNum" sz="quarter" idx="5"/>
          </p:nvPr>
        </p:nvSpPr>
        <p:spPr/>
        <p:txBody>
          <a:bodyPr/>
          <a:lstStyle/>
          <a:p>
            <a:fld id="{AF44F5F5-A8AA-4BC1-84A0-54BF991CD31D}" type="slidenum">
              <a:rPr lang="en-US" smtClean="0"/>
              <a:t>17</a:t>
            </a:fld>
            <a:endParaRPr lang="en-US"/>
          </a:p>
        </p:txBody>
      </p:sp>
    </p:spTree>
    <p:extLst>
      <p:ext uri="{BB962C8B-B14F-4D97-AF65-F5344CB8AC3E}">
        <p14:creationId xmlns:p14="http://schemas.microsoft.com/office/powerpoint/2010/main" val="39082923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p:txBody>
      </p:sp>
      <p:sp>
        <p:nvSpPr>
          <p:cNvPr id="4" name="Slide Number Placeholder 3"/>
          <p:cNvSpPr>
            <a:spLocks noGrp="1"/>
          </p:cNvSpPr>
          <p:nvPr>
            <p:ph type="sldNum" sz="quarter" idx="5"/>
          </p:nvPr>
        </p:nvSpPr>
        <p:spPr/>
        <p:txBody>
          <a:bodyPr/>
          <a:lstStyle/>
          <a:p>
            <a:fld id="{AF44F5F5-A8AA-4BC1-84A0-54BF991CD31D}" type="slidenum">
              <a:rPr lang="en-US" smtClean="0"/>
              <a:t>18</a:t>
            </a:fld>
            <a:endParaRPr lang="en-US"/>
          </a:p>
        </p:txBody>
      </p:sp>
    </p:spTree>
    <p:extLst>
      <p:ext uri="{BB962C8B-B14F-4D97-AF65-F5344CB8AC3E}">
        <p14:creationId xmlns:p14="http://schemas.microsoft.com/office/powerpoint/2010/main" val="22052535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900" b="1" kern="1200" dirty="0" err="1">
                <a:solidFill>
                  <a:schemeClr val="tx1"/>
                </a:solidFill>
                <a:effectLst/>
                <a:latin typeface="+mn-lt"/>
                <a:ea typeface="+mn-ea"/>
                <a:cs typeface="+mn-cs"/>
              </a:rPr>
              <a:t>Các</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thao</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tác</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với</a:t>
            </a:r>
            <a:r>
              <a:rPr lang="en-US" sz="900" b="1" kern="1200" dirty="0">
                <a:solidFill>
                  <a:schemeClr val="tx1"/>
                </a:solidFill>
                <a:effectLst/>
                <a:latin typeface="+mn-lt"/>
                <a:ea typeface="+mn-ea"/>
                <a:cs typeface="+mn-cs"/>
              </a:rPr>
              <a:t> Header </a:t>
            </a:r>
            <a:r>
              <a:rPr lang="en-US" sz="900" b="1" kern="1200" dirty="0" err="1">
                <a:solidFill>
                  <a:schemeClr val="tx1"/>
                </a:solidFill>
                <a:effectLst/>
                <a:latin typeface="+mn-lt"/>
                <a:ea typeface="+mn-ea"/>
                <a:cs typeface="+mn-cs"/>
              </a:rPr>
              <a:t>và</a:t>
            </a:r>
            <a:r>
              <a:rPr lang="en-US" sz="900" b="1" kern="1200" dirty="0">
                <a:solidFill>
                  <a:schemeClr val="tx1"/>
                </a:solidFill>
                <a:effectLst/>
                <a:latin typeface="+mn-lt"/>
                <a:ea typeface="+mn-ea"/>
                <a:cs typeface="+mn-cs"/>
              </a:rPr>
              <a:t> Footer</a:t>
            </a: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Tạo</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nội</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dung</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header</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và</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footer</a:t>
            </a:r>
            <a:r>
              <a:rPr lang="es-MX" sz="900" b="1" kern="1200" dirty="0">
                <a:solidFill>
                  <a:schemeClr val="tx1"/>
                </a:solidFill>
                <a:effectLst/>
                <a:latin typeface="+mn-lt"/>
                <a:ea typeface="+mn-ea"/>
                <a:cs typeface="+mn-cs"/>
              </a:rPr>
              <a:t>:</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Nhập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văn</a:t>
            </a:r>
            <a:r>
              <a:rPr lang="en-US" sz="900" kern="1200" dirty="0">
                <a:solidFill>
                  <a:schemeClr val="tx1"/>
                </a:solidFill>
                <a:effectLst/>
                <a:latin typeface="+mn-lt"/>
                <a:ea typeface="+mn-ea"/>
                <a:cs typeface="+mn-cs"/>
              </a:rPr>
              <a:t> bản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vùng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của</a:t>
            </a:r>
            <a:r>
              <a:rPr lang="en-US" sz="900" kern="1200" dirty="0">
                <a:solidFill>
                  <a:schemeClr val="tx1"/>
                </a:solidFill>
                <a:effectLst/>
                <a:latin typeface="+mn-lt"/>
                <a:ea typeface="+mn-ea"/>
                <a:cs typeface="+mn-cs"/>
              </a:rPr>
              <a:t> header/footer.</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cửa</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sổ</a:t>
            </a:r>
            <a:r>
              <a:rPr lang="en-US" sz="900" kern="1200" dirty="0">
                <a:solidFill>
                  <a:schemeClr val="tx1"/>
                </a:solidFill>
                <a:effectLst/>
                <a:latin typeface="+mn-lt"/>
                <a:ea typeface="+mn-ea"/>
                <a:cs typeface="+mn-cs"/>
              </a:rPr>
              <a:t> Custom Header/Footer </a:t>
            </a:r>
            <a:r>
              <a:rPr lang="en-US" sz="900" kern="1200" dirty="0" err="1">
                <a:solidFill>
                  <a:schemeClr val="tx1"/>
                </a:solidFill>
                <a:effectLst/>
                <a:latin typeface="+mn-lt"/>
                <a:ea typeface="+mn-ea"/>
                <a:cs typeface="+mn-cs"/>
              </a:rPr>
              <a:t>hoặc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nhóm</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lệnh</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Header &amp; Footer Elements</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Ribbon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lệnh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để</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chèn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trường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thông</a:t>
            </a:r>
            <a:r>
              <a:rPr lang="en-US" sz="900" kern="1200" dirty="0">
                <a:solidFill>
                  <a:schemeClr val="tx1"/>
                </a:solidFill>
                <a:effectLst/>
                <a:latin typeface="+mn-lt"/>
                <a:ea typeface="+mn-ea"/>
                <a:cs typeface="+mn-cs"/>
              </a:rPr>
              <a:t> tin </a:t>
            </a:r>
            <a:r>
              <a:rPr lang="en-US" sz="900" kern="1200" dirty="0" err="1">
                <a:solidFill>
                  <a:schemeClr val="tx1"/>
                </a:solidFill>
                <a:effectLst/>
                <a:latin typeface="+mn-lt"/>
                <a:ea typeface="+mn-ea"/>
                <a:cs typeface="+mn-cs"/>
              </a:rPr>
              <a:t>tự</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động</a:t>
            </a:r>
            <a:r>
              <a:rPr lang="en-US" sz="900" kern="1200" dirty="0">
                <a:solidFill>
                  <a:schemeClr val="tx1"/>
                </a:solidFill>
                <a:effectLst/>
                <a:latin typeface="+mn-lt"/>
                <a:ea typeface="+mn-ea"/>
                <a:cs typeface="+mn-cs"/>
              </a:rPr>
              <a:t> (Auto-generated data field):</a:t>
            </a:r>
          </a:p>
          <a:p>
            <a:pPr marL="857250" lvl="2" indent="-171450">
              <a:buFont typeface="Arial" panose="020B0604020202020204" pitchFamily="34" charset="0"/>
              <a:buChar char="•"/>
            </a:pPr>
            <a:r>
              <a:rPr lang="en-US" sz="900" b="1" kern="1200" dirty="0">
                <a:solidFill>
                  <a:schemeClr val="tx1"/>
                </a:solidFill>
                <a:effectLst/>
                <a:latin typeface="+mn-lt"/>
                <a:ea typeface="+mn-ea"/>
                <a:cs typeface="+mn-cs"/>
              </a:rPr>
              <a:t>Page Number</a:t>
            </a:r>
            <a:r>
              <a:rPr lang="en-US" sz="900"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c</a:t>
            </a:r>
            <a:r>
              <a:rPr lang="en-US" sz="900" kern="1200" dirty="0" err="1">
                <a:solidFill>
                  <a:schemeClr val="tx1"/>
                </a:solidFill>
                <a:effectLst/>
                <a:latin typeface="+mn-lt"/>
                <a:ea typeface="+mn-ea"/>
                <a:cs typeface="+mn-cs"/>
              </a:rPr>
              <a:t>hèn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số</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thứ</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tự</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trang</a:t>
            </a:r>
            <a:r>
              <a:rPr lang="en-US" sz="900" kern="1200" dirty="0">
                <a:solidFill>
                  <a:schemeClr val="tx1"/>
                </a:solidFill>
                <a:effectLst/>
                <a:latin typeface="+mn-lt"/>
                <a:ea typeface="+mn-ea"/>
                <a:cs typeface="+mn-cs"/>
              </a:rPr>
              <a:t> in.</a:t>
            </a:r>
          </a:p>
          <a:p>
            <a:pPr marL="857250" lvl="2" indent="-171450">
              <a:buFont typeface="Arial" panose="020B0604020202020204" pitchFamily="34" charset="0"/>
              <a:buChar char="•"/>
            </a:pPr>
            <a:r>
              <a:rPr lang="en-US" sz="900" b="1" kern="1200" dirty="0">
                <a:solidFill>
                  <a:schemeClr val="tx1"/>
                </a:solidFill>
                <a:effectLst/>
                <a:latin typeface="+mn-lt"/>
                <a:ea typeface="+mn-ea"/>
                <a:cs typeface="+mn-cs"/>
              </a:rPr>
              <a:t>Number of Pages</a:t>
            </a:r>
            <a:r>
              <a:rPr lang="en-US" sz="900" i="1"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chèn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tổng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số</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trang</a:t>
            </a:r>
            <a:r>
              <a:rPr lang="en-US" sz="900" kern="1200" dirty="0">
                <a:solidFill>
                  <a:schemeClr val="tx1"/>
                </a:solidFill>
                <a:effectLst/>
                <a:latin typeface="+mn-lt"/>
                <a:ea typeface="+mn-ea"/>
                <a:cs typeface="+mn-cs"/>
              </a:rPr>
              <a:t> in.</a:t>
            </a:r>
          </a:p>
          <a:p>
            <a:pPr marL="857250" lvl="2" indent="-171450">
              <a:buFont typeface="Arial" panose="020B0604020202020204" pitchFamily="34" charset="0"/>
              <a:buChar char="•"/>
            </a:pPr>
            <a:r>
              <a:rPr lang="en-US" sz="900" b="1" kern="1200" dirty="0">
                <a:solidFill>
                  <a:schemeClr val="tx1"/>
                </a:solidFill>
                <a:effectLst/>
                <a:latin typeface="+mn-lt"/>
                <a:ea typeface="+mn-ea"/>
                <a:cs typeface="+mn-cs"/>
              </a:rPr>
              <a:t>Current Date</a:t>
            </a:r>
            <a:r>
              <a:rPr lang="en-US" sz="900" i="1"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chèn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ngày</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hiện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tại</a:t>
            </a:r>
            <a:r>
              <a:rPr lang="en-US" sz="900" kern="1200" dirty="0">
                <a:solidFill>
                  <a:schemeClr val="tx1"/>
                </a:solidFill>
                <a:effectLst/>
                <a:latin typeface="+mn-lt"/>
                <a:ea typeface="+mn-ea"/>
                <a:cs typeface="+mn-cs"/>
              </a:rPr>
              <a:t>.</a:t>
            </a:r>
          </a:p>
          <a:p>
            <a:pPr marL="857250" lvl="2" indent="-171450">
              <a:buFont typeface="Arial" panose="020B0604020202020204" pitchFamily="34" charset="0"/>
              <a:buChar char="•"/>
            </a:pPr>
            <a:r>
              <a:rPr lang="en-US" sz="900" b="1" kern="1200" dirty="0">
                <a:solidFill>
                  <a:schemeClr val="tx1"/>
                </a:solidFill>
                <a:effectLst/>
                <a:latin typeface="+mn-lt"/>
                <a:ea typeface="+mn-ea"/>
                <a:cs typeface="+mn-cs"/>
              </a:rPr>
              <a:t>Current Time</a:t>
            </a:r>
            <a:r>
              <a:rPr lang="en-US" sz="900" i="1"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chèn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giờ</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hiện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tại</a:t>
            </a:r>
            <a:r>
              <a:rPr lang="en-US" sz="900" kern="1200" dirty="0">
                <a:solidFill>
                  <a:schemeClr val="tx1"/>
                </a:solidFill>
                <a:effectLst/>
                <a:latin typeface="+mn-lt"/>
                <a:ea typeface="+mn-ea"/>
                <a:cs typeface="+mn-cs"/>
              </a:rPr>
              <a:t>.</a:t>
            </a:r>
          </a:p>
          <a:p>
            <a:pPr marL="857250" lvl="2" indent="-171450">
              <a:buFont typeface="Arial" panose="020B0604020202020204" pitchFamily="34" charset="0"/>
              <a:buChar char="•"/>
            </a:pPr>
            <a:r>
              <a:rPr lang="en-US" sz="900" b="1" kern="1200" dirty="0">
                <a:solidFill>
                  <a:schemeClr val="tx1"/>
                </a:solidFill>
                <a:effectLst/>
                <a:latin typeface="+mn-lt"/>
                <a:ea typeface="+mn-ea"/>
                <a:cs typeface="+mn-cs"/>
              </a:rPr>
              <a:t>File Path</a:t>
            </a:r>
            <a:r>
              <a:rPr lang="en-US" sz="900" i="1"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chèn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đường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dẫn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và</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tập</a:t>
            </a:r>
            <a:r>
              <a:rPr lang="en-US" sz="900" kern="1200" dirty="0">
                <a:solidFill>
                  <a:schemeClr val="tx1"/>
                </a:solidFill>
                <a:effectLst/>
                <a:latin typeface="+mn-lt"/>
                <a:ea typeface="+mn-ea"/>
                <a:cs typeface="+mn-cs"/>
              </a:rPr>
              <a:t> tin </a:t>
            </a:r>
            <a:r>
              <a:rPr lang="en-US" sz="900" kern="1200" dirty="0" err="1">
                <a:solidFill>
                  <a:schemeClr val="tx1"/>
                </a:solidFill>
                <a:effectLst/>
                <a:latin typeface="+mn-lt"/>
                <a:ea typeface="+mn-ea"/>
                <a:cs typeface="+mn-cs"/>
              </a:rPr>
              <a:t>sổ</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tính</a:t>
            </a:r>
            <a:r>
              <a:rPr lang="en-US" sz="900" kern="1200" dirty="0">
                <a:solidFill>
                  <a:schemeClr val="tx1"/>
                </a:solidFill>
                <a:effectLst/>
                <a:latin typeface="+mn-lt"/>
                <a:ea typeface="+mn-ea"/>
                <a:cs typeface="+mn-cs"/>
              </a:rPr>
              <a:t>.</a:t>
            </a:r>
          </a:p>
          <a:p>
            <a:pPr marL="857250" lvl="2" indent="-171450">
              <a:buFont typeface="Arial" panose="020B0604020202020204" pitchFamily="34" charset="0"/>
              <a:buChar char="•"/>
            </a:pPr>
            <a:r>
              <a:rPr lang="en-US" sz="900" b="1" kern="1200" dirty="0">
                <a:solidFill>
                  <a:schemeClr val="tx1"/>
                </a:solidFill>
                <a:effectLst/>
                <a:latin typeface="+mn-lt"/>
                <a:ea typeface="+mn-ea"/>
                <a:cs typeface="+mn-cs"/>
              </a:rPr>
              <a:t>File Name</a:t>
            </a:r>
            <a:r>
              <a:rPr lang="en-US" sz="900" i="1"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chèn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tập</a:t>
            </a:r>
            <a:r>
              <a:rPr lang="en-US" sz="900" kern="1200" dirty="0">
                <a:solidFill>
                  <a:schemeClr val="tx1"/>
                </a:solidFill>
                <a:effectLst/>
                <a:latin typeface="+mn-lt"/>
                <a:ea typeface="+mn-ea"/>
                <a:cs typeface="+mn-cs"/>
              </a:rPr>
              <a:t> tin </a:t>
            </a:r>
            <a:r>
              <a:rPr lang="en-US" sz="900" kern="1200" dirty="0" err="1">
                <a:solidFill>
                  <a:schemeClr val="tx1"/>
                </a:solidFill>
                <a:effectLst/>
                <a:latin typeface="+mn-lt"/>
                <a:ea typeface="+mn-ea"/>
                <a:cs typeface="+mn-cs"/>
              </a:rPr>
              <a:t>sổ</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tính</a:t>
            </a:r>
            <a:r>
              <a:rPr lang="en-US" sz="900" kern="1200" dirty="0">
                <a:solidFill>
                  <a:schemeClr val="tx1"/>
                </a:solidFill>
                <a:effectLst/>
                <a:latin typeface="+mn-lt"/>
                <a:ea typeface="+mn-ea"/>
                <a:cs typeface="+mn-cs"/>
              </a:rPr>
              <a:t>.</a:t>
            </a:r>
          </a:p>
          <a:p>
            <a:pPr marL="857250" lvl="2" indent="-171450">
              <a:buFont typeface="Arial" panose="020B0604020202020204" pitchFamily="34" charset="0"/>
              <a:buChar char="•"/>
            </a:pPr>
            <a:r>
              <a:rPr lang="en-US" sz="900" b="1" kern="1200" dirty="0">
                <a:solidFill>
                  <a:schemeClr val="tx1"/>
                </a:solidFill>
                <a:effectLst/>
                <a:latin typeface="+mn-lt"/>
                <a:ea typeface="+mn-ea"/>
                <a:cs typeface="+mn-cs"/>
              </a:rPr>
              <a:t>Sheet Name</a:t>
            </a:r>
            <a:r>
              <a:rPr lang="en-US" sz="900" i="1"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chèn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trang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tính</a:t>
            </a:r>
            <a:r>
              <a:rPr lang="en-US" sz="900" kern="1200" dirty="0">
                <a:solidFill>
                  <a:schemeClr val="tx1"/>
                </a:solidFill>
                <a:effectLst/>
                <a:latin typeface="+mn-lt"/>
                <a:ea typeface="+mn-ea"/>
                <a:cs typeface="+mn-cs"/>
              </a:rPr>
              <a:t>.</a:t>
            </a:r>
          </a:p>
          <a:p>
            <a:pPr marL="857250" lvl="2" indent="-171450">
              <a:buFont typeface="Arial" panose="020B0604020202020204" pitchFamily="34" charset="0"/>
              <a:buChar char="•"/>
            </a:pPr>
            <a:r>
              <a:rPr lang="en-US" sz="900" b="1" kern="1200" dirty="0">
                <a:solidFill>
                  <a:schemeClr val="tx1"/>
                </a:solidFill>
                <a:effectLst/>
                <a:latin typeface="+mn-lt"/>
                <a:ea typeface="+mn-ea"/>
                <a:cs typeface="+mn-cs"/>
              </a:rPr>
              <a:t>Picture</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chèn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hình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từ</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tập</a:t>
            </a:r>
            <a:r>
              <a:rPr lang="en-US" sz="900" kern="1200" dirty="0">
                <a:solidFill>
                  <a:schemeClr val="tx1"/>
                </a:solidFill>
                <a:effectLst/>
                <a:latin typeface="+mn-lt"/>
                <a:ea typeface="+mn-ea"/>
                <a:cs typeface="+mn-cs"/>
              </a:rPr>
              <a:t> tin.</a:t>
            </a:r>
          </a:p>
          <a:p>
            <a:pPr marL="857250" lvl="2" indent="-171450">
              <a:buFont typeface="Arial" panose="020B0604020202020204" pitchFamily="34" charset="0"/>
              <a:buChar char="•"/>
            </a:pPr>
            <a:r>
              <a:rPr lang="en-US" sz="900" b="1" kern="1200" dirty="0">
                <a:solidFill>
                  <a:schemeClr val="tx1"/>
                </a:solidFill>
                <a:effectLst/>
                <a:latin typeface="+mn-lt"/>
                <a:ea typeface="+mn-ea"/>
                <a:cs typeface="+mn-cs"/>
              </a:rPr>
              <a:t>Format Picture</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định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dạng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hình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đã</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chèn</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Mỗi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trường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thông</a:t>
            </a:r>
            <a:r>
              <a:rPr lang="en-US" sz="900" kern="1200" dirty="0">
                <a:solidFill>
                  <a:schemeClr val="tx1"/>
                </a:solidFill>
                <a:effectLst/>
                <a:latin typeface="+mn-lt"/>
                <a:ea typeface="+mn-ea"/>
                <a:cs typeface="+mn-cs"/>
              </a:rPr>
              <a:t> tin </a:t>
            </a:r>
            <a:r>
              <a:rPr lang="en-US" sz="900" kern="1200" dirty="0" err="1">
                <a:solidFill>
                  <a:schemeClr val="tx1"/>
                </a:solidFill>
                <a:effectLst/>
                <a:latin typeface="+mn-lt"/>
                <a:ea typeface="+mn-ea"/>
                <a:cs typeface="+mn-cs"/>
              </a:rPr>
              <a:t>tự</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động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có</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mã</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Code</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xuất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hiện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khi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bạn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hiệu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chỉnh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header/footer.</a:t>
            </a:r>
          </a:p>
          <a:p>
            <a:pPr lvl="0"/>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Lệnh</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Mã</a:t>
            </a:r>
            <a:endParaRPr lang="en-US" sz="900" b="1" kern="1200" dirty="0">
              <a:solidFill>
                <a:schemeClr val="tx1"/>
              </a:solidFill>
              <a:effectLst/>
              <a:latin typeface="+mn-lt"/>
              <a:ea typeface="+mn-ea"/>
              <a:cs typeface="+mn-cs"/>
            </a:endParaRPr>
          </a:p>
          <a:p>
            <a:pPr lvl="0"/>
            <a:r>
              <a:rPr lang="en-CA" sz="900" kern="1200" dirty="0">
                <a:solidFill>
                  <a:schemeClr val="tx1"/>
                </a:solidFill>
                <a:effectLst/>
                <a:latin typeface="+mn-lt"/>
                <a:ea typeface="+mn-ea"/>
                <a:cs typeface="+mn-cs"/>
              </a:rPr>
              <a:t>	Page Number	&amp;[Page]</a:t>
            </a:r>
            <a:endParaRPr lang="en-US" dirty="0">
              <a:effectLst/>
            </a:endParaRPr>
          </a:p>
          <a:p>
            <a:pPr lvl="0"/>
            <a:r>
              <a:rPr lang="en-CA" sz="900" kern="1200" dirty="0">
                <a:solidFill>
                  <a:schemeClr val="tx1"/>
                </a:solidFill>
                <a:effectLst/>
                <a:latin typeface="+mn-lt"/>
                <a:ea typeface="+mn-ea"/>
                <a:cs typeface="+mn-cs"/>
              </a:rPr>
              <a:t>	Number of Pages	&amp;[Pages]</a:t>
            </a:r>
            <a:endParaRPr lang="en-US" dirty="0">
              <a:effectLst/>
            </a:endParaRPr>
          </a:p>
          <a:p>
            <a:pPr lvl="0"/>
            <a:r>
              <a:rPr lang="en-CA" sz="900" kern="1200" dirty="0">
                <a:solidFill>
                  <a:schemeClr val="tx1"/>
                </a:solidFill>
                <a:effectLst/>
                <a:latin typeface="+mn-lt"/>
                <a:ea typeface="+mn-ea"/>
                <a:cs typeface="+mn-cs"/>
              </a:rPr>
              <a:t>	Current Date	&amp;[Date]</a:t>
            </a:r>
            <a:endParaRPr lang="en-US" dirty="0">
              <a:effectLst/>
            </a:endParaRPr>
          </a:p>
          <a:p>
            <a:pPr lvl="0"/>
            <a:r>
              <a:rPr lang="en-CA" sz="900" kern="1200" dirty="0">
                <a:solidFill>
                  <a:schemeClr val="tx1"/>
                </a:solidFill>
                <a:effectLst/>
                <a:latin typeface="+mn-lt"/>
                <a:ea typeface="+mn-ea"/>
                <a:cs typeface="+mn-cs"/>
              </a:rPr>
              <a:t>	Current Time	&amp;[Time]</a:t>
            </a:r>
            <a:endParaRPr lang="en-US" dirty="0">
              <a:effectLst/>
            </a:endParaRPr>
          </a:p>
          <a:p>
            <a:pPr lvl="0"/>
            <a:r>
              <a:rPr lang="en-CA" sz="900" kern="1200" dirty="0">
                <a:solidFill>
                  <a:schemeClr val="tx1"/>
                </a:solidFill>
                <a:effectLst/>
                <a:latin typeface="+mn-lt"/>
                <a:ea typeface="+mn-ea"/>
                <a:cs typeface="+mn-cs"/>
              </a:rPr>
              <a:t>	File Path		&amp;[Path]&amp;[File]</a:t>
            </a:r>
            <a:endParaRPr lang="en-US" dirty="0">
              <a:effectLst/>
            </a:endParaRPr>
          </a:p>
          <a:p>
            <a:pPr lvl="0"/>
            <a:r>
              <a:rPr lang="en-CA" sz="900" kern="1200" dirty="0">
                <a:solidFill>
                  <a:schemeClr val="tx1"/>
                </a:solidFill>
                <a:effectLst/>
                <a:latin typeface="+mn-lt"/>
                <a:ea typeface="+mn-ea"/>
                <a:cs typeface="+mn-cs"/>
              </a:rPr>
              <a:t>	File Name		&amp;[File]</a:t>
            </a:r>
            <a:endParaRPr lang="en-US" dirty="0">
              <a:effectLst/>
            </a:endParaRPr>
          </a:p>
          <a:p>
            <a:pPr lvl="0"/>
            <a:r>
              <a:rPr lang="en-CA" sz="900" kern="1200" dirty="0">
                <a:solidFill>
                  <a:schemeClr val="tx1"/>
                </a:solidFill>
                <a:effectLst/>
                <a:latin typeface="+mn-lt"/>
                <a:ea typeface="+mn-ea"/>
                <a:cs typeface="+mn-cs"/>
              </a:rPr>
              <a:t>	Sheet Name	&amp;[Tab]</a:t>
            </a: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Chèn</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các</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mẫu</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header</a:t>
            </a:r>
            <a:r>
              <a:rPr lang="es-MX" sz="900" b="1" kern="1200" dirty="0">
                <a:solidFill>
                  <a:schemeClr val="tx1"/>
                </a:solidFill>
                <a:effectLst/>
                <a:latin typeface="+mn-lt"/>
                <a:ea typeface="+mn-ea"/>
                <a:cs typeface="+mn-cs"/>
              </a:rPr>
              <a:t>/</a:t>
            </a:r>
            <a:r>
              <a:rPr lang="es-MX" sz="900" b="1" kern="1200" dirty="0" err="1">
                <a:solidFill>
                  <a:schemeClr val="tx1"/>
                </a:solidFill>
                <a:effectLst/>
                <a:latin typeface="+mn-lt"/>
                <a:ea typeface="+mn-ea"/>
                <a:cs typeface="+mn-cs"/>
              </a:rPr>
              <a:t>footer</a:t>
            </a:r>
            <a:r>
              <a:rPr lang="es-MX" sz="900" b="1" kern="1200" dirty="0">
                <a:solidFill>
                  <a:schemeClr val="tx1"/>
                </a:solidFill>
                <a:effectLst/>
                <a:latin typeface="+mn-lt"/>
                <a:ea typeface="+mn-ea"/>
                <a:cs typeface="+mn-cs"/>
              </a:rPr>
              <a:t>:</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Vào</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chế</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độ</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soạn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thảo</a:t>
            </a:r>
            <a:r>
              <a:rPr lang="en-US" sz="900" kern="1200" dirty="0">
                <a:solidFill>
                  <a:schemeClr val="tx1"/>
                </a:solidFill>
                <a:effectLst/>
                <a:latin typeface="+mn-lt"/>
                <a:ea typeface="+mn-ea"/>
                <a:cs typeface="+mn-cs"/>
              </a:rPr>
              <a:t> header/footer.</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thẻ</a:t>
            </a:r>
            <a:r>
              <a:rPr lang="en-US" sz="900" kern="1200" dirty="0">
                <a:solidFill>
                  <a:schemeClr val="tx1"/>
                </a:solidFill>
                <a:effectLst/>
                <a:latin typeface="+mn-lt"/>
                <a:ea typeface="+mn-ea"/>
                <a:cs typeface="+mn-cs"/>
              </a:rPr>
              <a:t> Design </a:t>
            </a:r>
            <a:r>
              <a:rPr lang="en-US" sz="900" kern="1200" dirty="0" err="1">
                <a:solidFill>
                  <a:schemeClr val="tx1"/>
                </a:solidFill>
                <a:effectLst/>
                <a:latin typeface="+mn-lt"/>
                <a:ea typeface="+mn-ea"/>
                <a:cs typeface="+mn-cs"/>
              </a:rPr>
              <a:t>nhóm</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lệnh</a:t>
            </a:r>
            <a:r>
              <a:rPr lang="en-US" sz="900" kern="1200" dirty="0">
                <a:solidFill>
                  <a:schemeClr val="tx1"/>
                </a:solidFill>
                <a:effectLst/>
                <a:latin typeface="+mn-lt"/>
                <a:ea typeface="+mn-ea"/>
                <a:cs typeface="+mn-cs"/>
              </a:rPr>
              <a:t> Header &amp; Footer,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nút</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Header</a:t>
            </a:r>
            <a:r>
              <a:rPr lang="en-US" sz="900" kern="1200" dirty="0">
                <a:solidFill>
                  <a:schemeClr val="tx1"/>
                </a:solidFill>
                <a:effectLst/>
                <a:latin typeface="+mn-lt"/>
                <a:ea typeface="+mn-ea"/>
                <a:cs typeface="+mn-cs"/>
              </a:rPr>
              <a:t>/</a:t>
            </a:r>
            <a:r>
              <a:rPr lang="en-US" sz="900" b="1" kern="1200" dirty="0">
                <a:solidFill>
                  <a:schemeClr val="tx1"/>
                </a:solidFill>
                <a:effectLst/>
                <a:latin typeface="+mn-lt"/>
                <a:ea typeface="+mn-ea"/>
                <a:cs typeface="+mn-cs"/>
              </a:rPr>
              <a:t>Footer</a:t>
            </a:r>
            <a:r>
              <a:rPr lang="en-US" sz="900" kern="1200" dirty="0">
                <a:solidFill>
                  <a:schemeClr val="tx1"/>
                </a:solidFill>
                <a:effectLst/>
                <a:latin typeface="+mn-lt"/>
                <a:ea typeface="+mn-ea"/>
                <a:cs typeface="+mn-cs"/>
              </a:rPr>
              <a:t>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mẫu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danh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sách</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endParaRPr lang="en-US" sz="900" kern="1200" dirty="0">
              <a:solidFill>
                <a:schemeClr val="tx1"/>
              </a:solidFill>
              <a:effectLst/>
              <a:latin typeface="+mn-lt"/>
              <a:ea typeface="+mn-ea"/>
              <a:cs typeface="+mn-cs"/>
            </a:endParaRPr>
          </a:p>
          <a:p>
            <a:r>
              <a:rPr lang="en-US" sz="900" b="1" i="1" u="sng" kern="1200" dirty="0" err="1">
                <a:solidFill>
                  <a:schemeClr val="tx1"/>
                </a:solidFill>
                <a:effectLst/>
                <a:latin typeface="+mn-lt"/>
                <a:ea typeface="+mn-ea"/>
                <a:cs typeface="+mn-cs"/>
              </a:rPr>
              <a:t>Chú</a:t>
            </a:r>
            <a:r>
              <a:rPr lang="en-US" sz="900" b="1" i="1" u="sng" kern="1200" dirty="0">
                <a:solidFill>
                  <a:schemeClr val="tx1"/>
                </a:solidFill>
                <a:effectLst/>
                <a:latin typeface="+mn-lt"/>
                <a:ea typeface="+mn-ea"/>
                <a:cs typeface="+mn-cs"/>
              </a:rPr>
              <a:t> ý</a:t>
            </a:r>
            <a:r>
              <a:rPr lang="en-US" sz="900" b="1"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Một</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mẫu</a:t>
            </a:r>
            <a:r>
              <a:rPr lang="en-US" sz="900" i="1" kern="1200" dirty="0">
                <a:solidFill>
                  <a:schemeClr val="tx1"/>
                </a:solidFill>
                <a:effectLst/>
                <a:latin typeface="+mn-lt"/>
                <a:ea typeface="+mn-ea"/>
                <a:cs typeface="+mn-cs"/>
              </a:rPr>
              <a:t> header/footer </a:t>
            </a:r>
            <a:r>
              <a:rPr lang="en-US" sz="900" i="1" kern="1200" dirty="0" err="1">
                <a:solidFill>
                  <a:schemeClr val="tx1"/>
                </a:solidFill>
                <a:effectLst/>
                <a:latin typeface="+mn-lt"/>
                <a:ea typeface="+mn-ea"/>
                <a:cs typeface="+mn-cs"/>
              </a:rPr>
              <a:t>có</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thể</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có</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một</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hai</a:t>
            </a:r>
            <a:r>
              <a:rPr lang="en-US" sz="900" i="1" kern="1200" dirty="0">
                <a:solidFill>
                  <a:schemeClr val="tx1"/>
                </a:solidFill>
                <a:effectLst/>
                <a:latin typeface="+mn-lt"/>
                <a:ea typeface="+mn-ea"/>
                <a:cs typeface="+mn-cs"/>
              </a:rPr>
              <a:t> hay </a:t>
            </a:r>
            <a:r>
              <a:rPr lang="en-US" sz="900" i="1" kern="1200" dirty="0" err="1">
                <a:solidFill>
                  <a:schemeClr val="tx1"/>
                </a:solidFill>
                <a:effectLst/>
                <a:latin typeface="+mn-lt"/>
                <a:ea typeface="+mn-ea"/>
                <a:cs typeface="+mn-cs"/>
              </a:rPr>
              <a:t>ba</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phần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phân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cách</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bằng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dấu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phẩy</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tương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ứng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với</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ba</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vùng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của</a:t>
            </a:r>
            <a:r>
              <a:rPr lang="en-US" sz="900" i="1" kern="1200" dirty="0">
                <a:solidFill>
                  <a:schemeClr val="tx1"/>
                </a:solidFill>
                <a:effectLst/>
                <a:latin typeface="+mn-lt"/>
                <a:ea typeface="+mn-ea"/>
                <a:cs typeface="+mn-cs"/>
              </a:rPr>
              <a:t> header/footer.</a:t>
            </a:r>
          </a:p>
          <a:p>
            <a:endParaRPr lang="en-US" sz="900" i="1" kern="1200" dirty="0">
              <a:solidFill>
                <a:schemeClr val="tx1"/>
              </a:solidFill>
              <a:effectLst/>
              <a:latin typeface="+mn-lt"/>
              <a:ea typeface="+mn-ea"/>
              <a:cs typeface="+mn-cs"/>
            </a:endParaRPr>
          </a:p>
          <a:p>
            <a:pPr marL="171450" lvl="0" indent="-171450">
              <a:buFont typeface="Arial" panose="020B0604020202020204" pitchFamily="34" charset="0"/>
              <a:buChar char="•"/>
            </a:pPr>
            <a:r>
              <a:rPr lang="es-MX" sz="900" b="1" kern="1200" dirty="0">
                <a:solidFill>
                  <a:schemeClr val="tx1"/>
                </a:solidFill>
                <a:effectLst/>
                <a:latin typeface="+mn-lt"/>
                <a:ea typeface="+mn-ea"/>
                <a:cs typeface="+mn-cs"/>
              </a:rPr>
              <a:t>Di </a:t>
            </a:r>
            <a:r>
              <a:rPr lang="es-MX" sz="900" b="1" kern="1200" dirty="0" err="1">
                <a:solidFill>
                  <a:schemeClr val="tx1"/>
                </a:solidFill>
                <a:effectLst/>
                <a:latin typeface="+mn-lt"/>
                <a:ea typeface="+mn-ea"/>
                <a:cs typeface="+mn-cs"/>
              </a:rPr>
              <a:t>chuyển</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giữa</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header</a:t>
            </a:r>
            <a:r>
              <a:rPr lang="es-MX" sz="900" b="1" kern="1200" dirty="0">
                <a:solidFill>
                  <a:schemeClr val="tx1"/>
                </a:solidFill>
                <a:effectLst/>
                <a:latin typeface="+mn-lt"/>
                <a:ea typeface="+mn-ea"/>
                <a:cs typeface="+mn-cs"/>
              </a:rPr>
              <a:t>/</a:t>
            </a:r>
            <a:r>
              <a:rPr lang="es-MX" sz="900" b="1" kern="1200" dirty="0" err="1">
                <a:solidFill>
                  <a:schemeClr val="tx1"/>
                </a:solidFill>
                <a:effectLst/>
                <a:latin typeface="+mn-lt"/>
                <a:ea typeface="+mn-ea"/>
                <a:cs typeface="+mn-cs"/>
              </a:rPr>
              <a:t>footer</a:t>
            </a:r>
            <a:r>
              <a:rPr lang="es-MX" sz="900" b="1" kern="1200" dirty="0">
                <a:solidFill>
                  <a:schemeClr val="tx1"/>
                </a:solidFill>
                <a:effectLst/>
                <a:latin typeface="+mn-lt"/>
                <a:ea typeface="+mn-ea"/>
                <a:cs typeface="+mn-cs"/>
              </a:rPr>
              <a:t>:</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thẻ</a:t>
            </a:r>
            <a:r>
              <a:rPr lang="en-US" sz="900" kern="1200" dirty="0">
                <a:solidFill>
                  <a:schemeClr val="tx1"/>
                </a:solidFill>
                <a:effectLst/>
                <a:latin typeface="+mn-lt"/>
                <a:ea typeface="+mn-ea"/>
                <a:cs typeface="+mn-cs"/>
              </a:rPr>
              <a:t> Design </a:t>
            </a:r>
            <a:r>
              <a:rPr lang="en-US" sz="900" kern="1200" dirty="0" err="1">
                <a:solidFill>
                  <a:schemeClr val="tx1"/>
                </a:solidFill>
                <a:effectLst/>
                <a:latin typeface="+mn-lt"/>
                <a:ea typeface="+mn-ea"/>
                <a:cs typeface="+mn-cs"/>
              </a:rPr>
              <a:t>nhóm</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lệnh</a:t>
            </a:r>
            <a:r>
              <a:rPr lang="en-US" sz="900" kern="1200" dirty="0">
                <a:solidFill>
                  <a:schemeClr val="tx1"/>
                </a:solidFill>
                <a:effectLst/>
                <a:latin typeface="+mn-lt"/>
                <a:ea typeface="+mn-ea"/>
                <a:cs typeface="+mn-cs"/>
              </a:rPr>
              <a:t> Navigation,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lệnh</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Go to Header/Footer</a:t>
            </a:r>
            <a:r>
              <a:rPr lang="en-US" sz="900" kern="1200" dirty="0">
                <a:solidFill>
                  <a:schemeClr val="tx1"/>
                </a:solidFill>
                <a:effectLst/>
                <a:latin typeface="+mn-lt"/>
                <a:ea typeface="+mn-ea"/>
                <a:cs typeface="+mn-cs"/>
              </a:rPr>
              <a:t>.</a:t>
            </a: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Thiết</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lập</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header</a:t>
            </a:r>
            <a:r>
              <a:rPr lang="es-MX" sz="900" b="1" kern="1200" dirty="0">
                <a:solidFill>
                  <a:schemeClr val="tx1"/>
                </a:solidFill>
                <a:effectLst/>
                <a:latin typeface="+mn-lt"/>
                <a:ea typeface="+mn-ea"/>
                <a:cs typeface="+mn-cs"/>
              </a:rPr>
              <a:t>/</a:t>
            </a:r>
            <a:r>
              <a:rPr lang="es-MX" sz="900" b="1" kern="1200" dirty="0" err="1">
                <a:solidFill>
                  <a:schemeClr val="tx1"/>
                </a:solidFill>
                <a:effectLst/>
                <a:latin typeface="+mn-lt"/>
                <a:ea typeface="+mn-ea"/>
                <a:cs typeface="+mn-cs"/>
              </a:rPr>
              <a:t>footer</a:t>
            </a:r>
            <a:r>
              <a:rPr lang="es-MX" sz="900" b="1" kern="1200" dirty="0">
                <a:solidFill>
                  <a:schemeClr val="tx1"/>
                </a:solidFill>
                <a:effectLst/>
                <a:latin typeface="+mn-lt"/>
                <a:ea typeface="+mn-ea"/>
                <a:cs typeface="+mn-cs"/>
              </a:rPr>
              <a:t>:</a:t>
            </a:r>
            <a:endParaRPr lang="en-US" sz="900" b="1" kern="1200" dirty="0">
              <a:solidFill>
                <a:schemeClr val="tx1"/>
              </a:solidFill>
              <a:effectLst/>
              <a:latin typeface="+mn-lt"/>
              <a:ea typeface="+mn-ea"/>
              <a:cs typeface="+mn-cs"/>
            </a:endParaRPr>
          </a:p>
          <a:p>
            <a:pPr marL="342900" lvl="1" indent="0">
              <a:buFont typeface="Arial" panose="020B0604020202020204" pitchFamily="34" charset="0"/>
              <a:buNone/>
            </a:pP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thẻ</a:t>
            </a:r>
            <a:r>
              <a:rPr lang="en-US" sz="900" kern="1200" dirty="0">
                <a:solidFill>
                  <a:schemeClr val="tx1"/>
                </a:solidFill>
                <a:effectLst/>
                <a:latin typeface="+mn-lt"/>
                <a:ea typeface="+mn-ea"/>
                <a:cs typeface="+mn-cs"/>
              </a:rPr>
              <a:t> Design </a:t>
            </a:r>
            <a:r>
              <a:rPr lang="en-US" sz="900" kern="1200" dirty="0" err="1">
                <a:solidFill>
                  <a:schemeClr val="tx1"/>
                </a:solidFill>
                <a:effectLst/>
                <a:latin typeface="+mn-lt"/>
                <a:ea typeface="+mn-ea"/>
                <a:cs typeface="+mn-cs"/>
              </a:rPr>
              <a:t>nhóm</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lệnh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nhóm</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lệnh</a:t>
            </a:r>
            <a:r>
              <a:rPr lang="en-US" sz="900" kern="1200" dirty="0">
                <a:solidFill>
                  <a:schemeClr val="tx1"/>
                </a:solidFill>
                <a:effectLst/>
                <a:latin typeface="+mn-lt"/>
                <a:ea typeface="+mn-ea"/>
                <a:cs typeface="+mn-cs"/>
              </a:rPr>
              <a:t> Options, </a:t>
            </a:r>
            <a:r>
              <a:rPr lang="en-US" sz="900" kern="1200" dirty="0" err="1">
                <a:solidFill>
                  <a:schemeClr val="tx1"/>
                </a:solidFill>
                <a:effectLst/>
                <a:latin typeface="+mn-lt"/>
                <a:ea typeface="+mn-ea"/>
                <a:cs typeface="+mn-cs"/>
              </a:rPr>
              <a:t>tùy</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tính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chất</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b="1" kern="1200" dirty="0">
                <a:solidFill>
                  <a:schemeClr val="tx1"/>
                </a:solidFill>
                <a:effectLst/>
                <a:latin typeface="+mn-lt"/>
                <a:ea typeface="+mn-ea"/>
                <a:cs typeface="+mn-cs"/>
              </a:rPr>
              <a:t>Different First Page</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tạo</a:t>
            </a:r>
            <a:r>
              <a:rPr lang="en-US" sz="900" kern="1200" dirty="0">
                <a:solidFill>
                  <a:schemeClr val="tx1"/>
                </a:solidFill>
                <a:effectLst/>
                <a:latin typeface="+mn-lt"/>
                <a:ea typeface="+mn-ea"/>
                <a:cs typeface="+mn-cs"/>
              </a:rPr>
              <a:t> header/footer </a:t>
            </a:r>
            <a:r>
              <a:rPr lang="en-US" sz="900" kern="1200" dirty="0" err="1">
                <a:solidFill>
                  <a:schemeClr val="tx1"/>
                </a:solidFill>
                <a:effectLst/>
                <a:latin typeface="+mn-lt"/>
                <a:ea typeface="+mn-ea"/>
                <a:cs typeface="+mn-cs"/>
              </a:rPr>
              <a:t>riêng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cho</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trang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đầu</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b="1" kern="1200" dirty="0">
                <a:solidFill>
                  <a:schemeClr val="tx1"/>
                </a:solidFill>
                <a:effectLst/>
                <a:latin typeface="+mn-lt"/>
                <a:ea typeface="+mn-ea"/>
                <a:cs typeface="+mn-cs"/>
              </a:rPr>
              <a:t>Different Odd &amp; Even Pages</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tạo</a:t>
            </a:r>
            <a:r>
              <a:rPr lang="en-US" sz="900" kern="1200" dirty="0">
                <a:solidFill>
                  <a:schemeClr val="tx1"/>
                </a:solidFill>
                <a:effectLst/>
                <a:latin typeface="+mn-lt"/>
                <a:ea typeface="+mn-ea"/>
                <a:cs typeface="+mn-cs"/>
              </a:rPr>
              <a:t> header/footer </a:t>
            </a:r>
            <a:r>
              <a:rPr lang="en-US" sz="900" kern="1200" dirty="0" err="1">
                <a:solidFill>
                  <a:schemeClr val="tx1"/>
                </a:solidFill>
                <a:effectLst/>
                <a:latin typeface="+mn-lt"/>
                <a:ea typeface="+mn-ea"/>
                <a:cs typeface="+mn-cs"/>
              </a:rPr>
              <a:t>riêng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cho</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trang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chẵn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và</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trang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lẻ</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b="1" kern="1200" dirty="0">
                <a:solidFill>
                  <a:schemeClr val="tx1"/>
                </a:solidFill>
                <a:effectLst/>
                <a:latin typeface="+mn-lt"/>
                <a:ea typeface="+mn-ea"/>
                <a:cs typeface="+mn-cs"/>
              </a:rPr>
              <a:t>Scale with Document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nếu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nội</a:t>
            </a:r>
            <a:r>
              <a:rPr lang="en-US" sz="900" kern="1200" dirty="0">
                <a:solidFill>
                  <a:schemeClr val="tx1"/>
                </a:solidFill>
                <a:effectLst/>
                <a:latin typeface="+mn-lt"/>
                <a:ea typeface="+mn-ea"/>
                <a:cs typeface="+mn-cs"/>
              </a:rPr>
              <a:t> dung in </a:t>
            </a:r>
            <a:r>
              <a:rPr lang="en-US" sz="900" kern="1200" dirty="0" err="1">
                <a:solidFill>
                  <a:schemeClr val="tx1"/>
                </a:solidFill>
                <a:effectLst/>
                <a:latin typeface="+mn-lt"/>
                <a:ea typeface="+mn-ea"/>
                <a:cs typeface="+mn-cs"/>
              </a:rPr>
              <a:t>của</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trang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được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điều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chỉnh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tỷ</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lệ</a:t>
            </a:r>
            <a:r>
              <a:rPr lang="en-US" sz="900" kern="1200" dirty="0">
                <a:solidFill>
                  <a:schemeClr val="tx1"/>
                </a:solidFill>
                <a:effectLst/>
                <a:latin typeface="+mn-lt"/>
                <a:ea typeface="+mn-ea"/>
                <a:cs typeface="+mn-cs"/>
              </a:rPr>
              <a:t> in (</a:t>
            </a:r>
            <a:r>
              <a:rPr lang="en-US" sz="900" b="1" kern="1200" dirty="0">
                <a:solidFill>
                  <a:schemeClr val="tx1"/>
                </a:solidFill>
                <a:effectLst/>
                <a:latin typeface="+mn-lt"/>
                <a:ea typeface="+mn-ea"/>
                <a:cs typeface="+mn-cs"/>
              </a:rPr>
              <a:t>Scaling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thì</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cũng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áp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dụng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cho</a:t>
            </a:r>
            <a:r>
              <a:rPr lang="en-US" sz="900" kern="1200" dirty="0">
                <a:solidFill>
                  <a:schemeClr val="tx1"/>
                </a:solidFill>
                <a:effectLst/>
                <a:latin typeface="+mn-lt"/>
                <a:ea typeface="+mn-ea"/>
                <a:cs typeface="+mn-cs"/>
              </a:rPr>
              <a:t> header/footer.</a:t>
            </a:r>
          </a:p>
          <a:p>
            <a:pPr marL="514350" lvl="1" indent="-171450">
              <a:buFont typeface="Arial" panose="020B0604020202020204" pitchFamily="34" charset="0"/>
              <a:buChar char="•"/>
            </a:pPr>
            <a:r>
              <a:rPr lang="en-US" sz="900" b="1" kern="1200" dirty="0">
                <a:solidFill>
                  <a:schemeClr val="tx1"/>
                </a:solidFill>
                <a:effectLst/>
                <a:latin typeface="+mn-lt"/>
                <a:ea typeface="+mn-ea"/>
                <a:cs typeface="+mn-cs"/>
              </a:rPr>
              <a:t>Align with Page Margins</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vùng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trái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của</a:t>
            </a:r>
            <a:r>
              <a:rPr lang="en-US" sz="900" kern="1200" dirty="0">
                <a:solidFill>
                  <a:schemeClr val="tx1"/>
                </a:solidFill>
                <a:effectLst/>
                <a:latin typeface="+mn-lt"/>
                <a:ea typeface="+mn-ea"/>
                <a:cs typeface="+mn-cs"/>
              </a:rPr>
              <a:t> header/footer </a:t>
            </a:r>
            <a:r>
              <a:rPr lang="en-US" sz="900" kern="1200" dirty="0" err="1">
                <a:solidFill>
                  <a:schemeClr val="tx1"/>
                </a:solidFill>
                <a:effectLst/>
                <a:latin typeface="+mn-lt"/>
                <a:ea typeface="+mn-ea"/>
                <a:cs typeface="+mn-cs"/>
              </a:rPr>
              <a:t>sẽ</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được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canh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theo</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lề</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trái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và</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vùng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phải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được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canh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theo</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lề</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phải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của</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trang</a:t>
            </a:r>
            <a:r>
              <a:rPr lang="en-US" sz="900" kern="1200" dirty="0">
                <a:solidFill>
                  <a:schemeClr val="tx1"/>
                </a:solidFill>
                <a:effectLst/>
                <a:latin typeface="+mn-lt"/>
                <a:ea typeface="+mn-ea"/>
                <a:cs typeface="+mn-cs"/>
              </a:rPr>
              <a:t> in.</a:t>
            </a:r>
          </a:p>
          <a:p>
            <a:pPr lvl="1"/>
            <a:endParaRPr lang="en-US" sz="900" i="1" kern="1200" dirty="0">
              <a:solidFill>
                <a:schemeClr val="tx1"/>
              </a:solidFill>
              <a:effectLst/>
              <a:latin typeface="+mn-lt"/>
              <a:ea typeface="+mn-ea"/>
              <a:cs typeface="+mn-cs"/>
            </a:endParaRPr>
          </a:p>
          <a:p>
            <a:pPr lvl="0"/>
            <a:endParaRPr lang="en-US" dirty="0">
              <a:effectLst/>
            </a:endParaRPr>
          </a:p>
          <a:p>
            <a:endParaRPr lang="en-US" i="1" dirty="0"/>
          </a:p>
        </p:txBody>
      </p:sp>
      <p:sp>
        <p:nvSpPr>
          <p:cNvPr id="4" name="Slide Number Placeholder 3"/>
          <p:cNvSpPr>
            <a:spLocks noGrp="1"/>
          </p:cNvSpPr>
          <p:nvPr>
            <p:ph type="sldNum" sz="quarter" idx="5"/>
          </p:nvPr>
        </p:nvSpPr>
        <p:spPr/>
        <p:txBody>
          <a:bodyPr/>
          <a:lstStyle/>
          <a:p>
            <a:fld id="{AF44F5F5-A8AA-4BC1-84A0-54BF991CD31D}" type="slidenum">
              <a:rPr lang="en-US" smtClean="0"/>
              <a:t>19</a:t>
            </a:fld>
            <a:endParaRPr lang="en-US"/>
          </a:p>
        </p:txBody>
      </p:sp>
    </p:spTree>
    <p:extLst>
      <p:ext uri="{BB962C8B-B14F-4D97-AF65-F5344CB8AC3E}">
        <p14:creationId xmlns:p14="http://schemas.microsoft.com/office/powerpoint/2010/main" val="15301791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p:txBody>
      </p:sp>
      <p:sp>
        <p:nvSpPr>
          <p:cNvPr id="4" name="Slide Number Placeholder 3"/>
          <p:cNvSpPr>
            <a:spLocks noGrp="1"/>
          </p:cNvSpPr>
          <p:nvPr>
            <p:ph type="sldNum" sz="quarter" idx="5"/>
          </p:nvPr>
        </p:nvSpPr>
        <p:spPr/>
        <p:txBody>
          <a:bodyPr/>
          <a:lstStyle/>
          <a:p>
            <a:fld id="{AF44F5F5-A8AA-4BC1-84A0-54BF991CD31D}" type="slidenum">
              <a:rPr lang="en-US" smtClean="0"/>
              <a:t>20</a:t>
            </a:fld>
            <a:endParaRPr lang="en-US"/>
          </a:p>
        </p:txBody>
      </p:sp>
    </p:spTree>
    <p:extLst>
      <p:ext uri="{BB962C8B-B14F-4D97-AF65-F5344CB8AC3E}">
        <p14:creationId xmlns:p14="http://schemas.microsoft.com/office/powerpoint/2010/main" val="115098117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900" b="1" kern="1200" dirty="0" err="1">
                <a:solidFill>
                  <a:schemeClr val="tx1"/>
                </a:solidFill>
                <a:effectLst/>
                <a:latin typeface="+mn-lt"/>
                <a:ea typeface="+mn-ea"/>
                <a:cs typeface="+mn-cs"/>
              </a:rPr>
              <a:t>Các</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thao</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tác</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thiết</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lập</a:t>
            </a:r>
            <a:r>
              <a:rPr lang="en-US" sz="900" b="1" kern="1200" dirty="0">
                <a:solidFill>
                  <a:schemeClr val="tx1"/>
                </a:solidFill>
                <a:effectLst/>
                <a:latin typeface="+mn-lt"/>
                <a:ea typeface="+mn-ea"/>
                <a:cs typeface="+mn-cs"/>
              </a:rPr>
              <a:t> in </a:t>
            </a:r>
            <a:r>
              <a:rPr lang="en-US" sz="900" b="1" kern="1200" dirty="0" err="1">
                <a:solidFill>
                  <a:schemeClr val="tx1"/>
                </a:solidFill>
                <a:effectLst/>
                <a:latin typeface="+mn-lt"/>
                <a:ea typeface="+mn-ea"/>
                <a:cs typeface="+mn-cs"/>
              </a:rPr>
              <a:t>các</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tiêu</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đề</a:t>
            </a:r>
            <a:endParaRPr lang="en-US" sz="900" b="1" kern="1200" dirty="0">
              <a:solidFill>
                <a:schemeClr val="tx1"/>
              </a:solidFill>
              <a:effectLst/>
              <a:latin typeface="+mn-lt"/>
              <a:ea typeface="+mn-ea"/>
              <a:cs typeface="+mn-cs"/>
            </a:endParaRP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Lập</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vùng</a:t>
            </a:r>
            <a:r>
              <a:rPr lang="es-MX" sz="900" b="1" kern="1200" dirty="0">
                <a:solidFill>
                  <a:schemeClr val="tx1"/>
                </a:solidFill>
                <a:effectLst/>
                <a:latin typeface="+mn-lt"/>
                <a:ea typeface="+mn-ea"/>
                <a:cs typeface="+mn-cs"/>
              </a:rPr>
              <a:t> in:</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ô </a:t>
            </a:r>
            <a:r>
              <a:rPr lang="en-US" sz="900" kern="1200" dirty="0" err="1">
                <a:solidFill>
                  <a:schemeClr val="tx1"/>
                </a:solidFill>
                <a:effectLst/>
                <a:latin typeface="+mn-lt"/>
                <a:ea typeface="+mn-ea"/>
                <a:cs typeface="+mn-cs"/>
              </a:rPr>
              <a:t>đưa</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vào</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vùng</a:t>
            </a:r>
            <a:r>
              <a:rPr lang="en-US" sz="900" kern="1200" dirty="0">
                <a:solidFill>
                  <a:schemeClr val="tx1"/>
                </a:solidFill>
                <a:effectLst/>
                <a:latin typeface="+mn-lt"/>
                <a:ea typeface="+mn-ea"/>
                <a:cs typeface="+mn-cs"/>
              </a:rPr>
              <a:t> in.</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thẻ</a:t>
            </a:r>
            <a:r>
              <a:rPr lang="en-US" sz="900" kern="1200" dirty="0">
                <a:solidFill>
                  <a:schemeClr val="tx1"/>
                </a:solidFill>
                <a:effectLst/>
                <a:latin typeface="+mn-lt"/>
                <a:ea typeface="+mn-ea"/>
                <a:cs typeface="+mn-cs"/>
              </a:rPr>
              <a:t> Page Layout </a:t>
            </a:r>
            <a:r>
              <a:rPr lang="en-US" sz="900" kern="1200" dirty="0" err="1">
                <a:solidFill>
                  <a:schemeClr val="tx1"/>
                </a:solidFill>
                <a:effectLst/>
                <a:latin typeface="+mn-lt"/>
                <a:ea typeface="+mn-ea"/>
                <a:cs typeface="+mn-cs"/>
              </a:rPr>
              <a:t>nhóm</a:t>
            </a:r>
            <a:r>
              <a:rPr lang="en-US" sz="900" kern="1200" dirty="0">
                <a:solidFill>
                  <a:schemeClr val="tx1"/>
                </a:solidFill>
                <a:effectLst/>
                <a:latin typeface="+mn-lt"/>
                <a:ea typeface="+mn-ea"/>
                <a:cs typeface="+mn-cs"/>
              </a:rPr>
              <a:t> Page Setup,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nút</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Print Area</a:t>
            </a:r>
            <a:r>
              <a:rPr lang="en-US" sz="900" kern="1200" dirty="0">
                <a:solidFill>
                  <a:schemeClr val="tx1"/>
                </a:solidFill>
                <a:effectLst/>
                <a:latin typeface="+mn-lt"/>
                <a:ea typeface="+mn-ea"/>
                <a:cs typeface="+mn-cs"/>
              </a:rPr>
              <a:t>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lệnh</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Set Print Area</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endParaRPr lang="en-US" sz="900" kern="1200" dirty="0">
              <a:solidFill>
                <a:schemeClr val="tx1"/>
              </a:solidFill>
              <a:effectLst/>
              <a:latin typeface="+mn-lt"/>
              <a:ea typeface="+mn-ea"/>
              <a:cs typeface="+mn-cs"/>
            </a:endParaRPr>
          </a:p>
          <a:p>
            <a:pPr marL="0" indent="0">
              <a:buFont typeface="Arial" panose="020B0604020202020204" pitchFamily="34" charset="0"/>
              <a:buNone/>
            </a:pPr>
            <a:r>
              <a:rPr lang="en-US" sz="900" b="1" i="1" u="sng" kern="1200" dirty="0" err="1">
                <a:solidFill>
                  <a:schemeClr val="tx1"/>
                </a:solidFill>
                <a:effectLst/>
                <a:latin typeface="+mn-lt"/>
                <a:ea typeface="+mn-ea"/>
                <a:cs typeface="+mn-cs"/>
              </a:rPr>
              <a:t>Chú</a:t>
            </a:r>
            <a:r>
              <a:rPr lang="en-US" sz="900" b="1" i="1" u="sng" kern="1200" dirty="0">
                <a:solidFill>
                  <a:schemeClr val="tx1"/>
                </a:solidFill>
                <a:effectLst/>
                <a:latin typeface="+mn-lt"/>
                <a:ea typeface="+mn-ea"/>
                <a:cs typeface="+mn-cs"/>
              </a:rPr>
              <a:t> ý</a:t>
            </a:r>
            <a:r>
              <a:rPr lang="en-US" sz="900" b="1"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Bạn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có</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thể</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chọn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các</a:t>
            </a:r>
            <a:r>
              <a:rPr lang="en-US" sz="900" i="1" kern="1200" dirty="0">
                <a:solidFill>
                  <a:schemeClr val="tx1"/>
                </a:solidFill>
                <a:effectLst/>
                <a:latin typeface="+mn-lt"/>
                <a:ea typeface="+mn-ea"/>
                <a:cs typeface="+mn-cs"/>
              </a:rPr>
              <a:t> ô </a:t>
            </a:r>
            <a:r>
              <a:rPr lang="en-US" sz="900" i="1" kern="1200" dirty="0" err="1">
                <a:solidFill>
                  <a:schemeClr val="tx1"/>
                </a:solidFill>
                <a:effectLst/>
                <a:latin typeface="+mn-lt"/>
                <a:ea typeface="+mn-ea"/>
                <a:cs typeface="+mn-cs"/>
              </a:rPr>
              <a:t>không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liền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kề</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cho</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vùng</a:t>
            </a:r>
            <a:r>
              <a:rPr lang="en-US" sz="900" i="1" kern="1200" dirty="0">
                <a:solidFill>
                  <a:schemeClr val="tx1"/>
                </a:solidFill>
                <a:effectLst/>
                <a:latin typeface="+mn-lt"/>
                <a:ea typeface="+mn-ea"/>
                <a:cs typeface="+mn-cs"/>
              </a:rPr>
              <a:t> in, </a:t>
            </a:r>
            <a:r>
              <a:rPr lang="en-US" sz="900" i="1" kern="1200" dirty="0" err="1">
                <a:solidFill>
                  <a:schemeClr val="tx1"/>
                </a:solidFill>
                <a:effectLst/>
                <a:latin typeface="+mn-lt"/>
                <a:ea typeface="+mn-ea"/>
                <a:cs typeface="+mn-cs"/>
              </a:rPr>
              <a:t>các</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vùng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dữ</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liệu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này</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sẽ</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được</a:t>
            </a:r>
            <a:r>
              <a:rPr lang="en-US" sz="900" i="1" kern="1200" dirty="0">
                <a:solidFill>
                  <a:schemeClr val="tx1"/>
                </a:solidFill>
                <a:effectLst/>
                <a:latin typeface="+mn-lt"/>
                <a:ea typeface="+mn-ea"/>
                <a:cs typeface="+mn-cs"/>
              </a:rPr>
              <a:t> in </a:t>
            </a:r>
            <a:r>
              <a:rPr lang="en-US" sz="900" i="1" kern="1200" dirty="0" err="1">
                <a:solidFill>
                  <a:schemeClr val="tx1"/>
                </a:solidFill>
                <a:effectLst/>
                <a:latin typeface="+mn-lt"/>
                <a:ea typeface="+mn-ea"/>
                <a:cs typeface="+mn-cs"/>
              </a:rPr>
              <a:t>trên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các</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trang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riêng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biệt</a:t>
            </a:r>
            <a:r>
              <a:rPr lang="en-US" sz="900" i="1" kern="1200" dirty="0">
                <a:solidFill>
                  <a:schemeClr val="tx1"/>
                </a:solidFill>
                <a:effectLst/>
                <a:latin typeface="+mn-lt"/>
                <a:ea typeface="+mn-ea"/>
                <a:cs typeface="+mn-cs"/>
              </a:rPr>
              <a:t>.</a:t>
            </a:r>
          </a:p>
          <a:p>
            <a:pPr marL="171450" indent="-171450">
              <a:buFont typeface="Arial" panose="020B0604020202020204" pitchFamily="34" charset="0"/>
              <a:buChar char="•"/>
            </a:pPr>
            <a:endParaRPr lang="en-US" sz="900" i="1" kern="1200" dirty="0">
              <a:solidFill>
                <a:schemeClr val="tx1"/>
              </a:solidFill>
              <a:effectLst/>
              <a:latin typeface="+mn-lt"/>
              <a:ea typeface="+mn-ea"/>
              <a:cs typeface="+mn-cs"/>
            </a:endParaRP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Thêm</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các</a:t>
            </a:r>
            <a:r>
              <a:rPr lang="es-MX" sz="900" b="1" kern="1200" dirty="0">
                <a:solidFill>
                  <a:schemeClr val="tx1"/>
                </a:solidFill>
                <a:effectLst/>
                <a:latin typeface="+mn-lt"/>
                <a:ea typeface="+mn-ea"/>
                <a:cs typeface="+mn-cs"/>
              </a:rPr>
              <a:t> ô </a:t>
            </a:r>
            <a:r>
              <a:rPr lang="es-MX" sz="900" b="1" kern="1200" dirty="0" err="1">
                <a:solidFill>
                  <a:schemeClr val="tx1"/>
                </a:solidFill>
                <a:effectLst/>
                <a:latin typeface="+mn-lt"/>
                <a:ea typeface="+mn-ea"/>
                <a:cs typeface="+mn-cs"/>
              </a:rPr>
              <a:t>vào</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vùng</a:t>
            </a:r>
            <a:r>
              <a:rPr lang="es-MX" sz="900" b="1" kern="1200" dirty="0">
                <a:solidFill>
                  <a:schemeClr val="tx1"/>
                </a:solidFill>
                <a:effectLst/>
                <a:latin typeface="+mn-lt"/>
                <a:ea typeface="+mn-ea"/>
                <a:cs typeface="+mn-cs"/>
              </a:rPr>
              <a:t> in:</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ô </a:t>
            </a:r>
            <a:r>
              <a:rPr lang="en-US" sz="900" kern="1200" dirty="0" err="1">
                <a:solidFill>
                  <a:schemeClr val="tx1"/>
                </a:solidFill>
                <a:effectLst/>
                <a:latin typeface="+mn-lt"/>
                <a:ea typeface="+mn-ea"/>
                <a:cs typeface="+mn-cs"/>
              </a:rPr>
              <a:t>thêm</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vào</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vùng</a:t>
            </a:r>
            <a:r>
              <a:rPr lang="en-US" sz="900" kern="1200" dirty="0">
                <a:solidFill>
                  <a:schemeClr val="tx1"/>
                </a:solidFill>
                <a:effectLst/>
                <a:latin typeface="+mn-lt"/>
                <a:ea typeface="+mn-ea"/>
                <a:cs typeface="+mn-cs"/>
              </a:rPr>
              <a:t> in.</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thẻ</a:t>
            </a:r>
            <a:r>
              <a:rPr lang="en-US" sz="900" kern="1200" dirty="0">
                <a:solidFill>
                  <a:schemeClr val="tx1"/>
                </a:solidFill>
                <a:effectLst/>
                <a:latin typeface="+mn-lt"/>
                <a:ea typeface="+mn-ea"/>
                <a:cs typeface="+mn-cs"/>
              </a:rPr>
              <a:t> Page Layout </a:t>
            </a:r>
            <a:r>
              <a:rPr lang="en-US" sz="900" kern="1200" dirty="0" err="1">
                <a:solidFill>
                  <a:schemeClr val="tx1"/>
                </a:solidFill>
                <a:effectLst/>
                <a:latin typeface="+mn-lt"/>
                <a:ea typeface="+mn-ea"/>
                <a:cs typeface="+mn-cs"/>
              </a:rPr>
              <a:t>nhóm</a:t>
            </a:r>
            <a:r>
              <a:rPr lang="en-US" sz="900" kern="1200" dirty="0">
                <a:solidFill>
                  <a:schemeClr val="tx1"/>
                </a:solidFill>
                <a:effectLst/>
                <a:latin typeface="+mn-lt"/>
                <a:ea typeface="+mn-ea"/>
                <a:cs typeface="+mn-cs"/>
              </a:rPr>
              <a:t> Page Setup,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nút</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Print Area</a:t>
            </a:r>
            <a:r>
              <a:rPr lang="en-US" sz="900" kern="1200" dirty="0">
                <a:solidFill>
                  <a:schemeClr val="tx1"/>
                </a:solidFill>
                <a:effectLst/>
                <a:latin typeface="+mn-lt"/>
                <a:ea typeface="+mn-ea"/>
                <a:cs typeface="+mn-cs"/>
              </a:rPr>
              <a:t>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lệnh</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Add to Print Area</a:t>
            </a:r>
            <a:r>
              <a:rPr lang="en-US" sz="900" kern="1200" dirty="0">
                <a:solidFill>
                  <a:schemeClr val="tx1"/>
                </a:solidFill>
                <a:effectLst/>
                <a:latin typeface="+mn-lt"/>
                <a:ea typeface="+mn-ea"/>
                <a:cs typeface="+mn-cs"/>
              </a:rPr>
              <a:t>.</a:t>
            </a: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Hủy</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toàn</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bộ</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vùng</a:t>
            </a:r>
            <a:r>
              <a:rPr lang="es-MX" sz="900" b="1" kern="1200" dirty="0">
                <a:solidFill>
                  <a:schemeClr val="tx1"/>
                </a:solidFill>
                <a:effectLst/>
                <a:latin typeface="+mn-lt"/>
                <a:ea typeface="+mn-ea"/>
                <a:cs typeface="+mn-cs"/>
              </a:rPr>
              <a:t> in:</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thẻ</a:t>
            </a:r>
            <a:r>
              <a:rPr lang="en-US" sz="900" kern="1200" dirty="0">
                <a:solidFill>
                  <a:schemeClr val="tx1"/>
                </a:solidFill>
                <a:effectLst/>
                <a:latin typeface="+mn-lt"/>
                <a:ea typeface="+mn-ea"/>
                <a:cs typeface="+mn-cs"/>
              </a:rPr>
              <a:t> Page Layout </a:t>
            </a:r>
            <a:r>
              <a:rPr lang="en-US" sz="900" kern="1200" dirty="0" err="1">
                <a:solidFill>
                  <a:schemeClr val="tx1"/>
                </a:solidFill>
                <a:effectLst/>
                <a:latin typeface="+mn-lt"/>
                <a:ea typeface="+mn-ea"/>
                <a:cs typeface="+mn-cs"/>
              </a:rPr>
              <a:t>nhóm</a:t>
            </a:r>
            <a:r>
              <a:rPr lang="en-US" sz="900" kern="1200" dirty="0">
                <a:solidFill>
                  <a:schemeClr val="tx1"/>
                </a:solidFill>
                <a:effectLst/>
                <a:latin typeface="+mn-lt"/>
                <a:ea typeface="+mn-ea"/>
                <a:cs typeface="+mn-cs"/>
              </a:rPr>
              <a:t> Page Setup,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nút</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Print Area</a:t>
            </a:r>
            <a:r>
              <a:rPr lang="en-US" sz="900" kern="1200" dirty="0">
                <a:solidFill>
                  <a:schemeClr val="tx1"/>
                </a:solidFill>
                <a:effectLst/>
                <a:latin typeface="+mn-lt"/>
                <a:ea typeface="+mn-ea"/>
                <a:cs typeface="+mn-cs"/>
              </a:rPr>
              <a:t>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lệnh</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Clear Print Area</a:t>
            </a:r>
            <a:r>
              <a:rPr lang="en-US" sz="900" i="1" kern="1200" dirty="0">
                <a:solidFill>
                  <a:schemeClr val="tx1"/>
                </a:solidFill>
                <a:effectLst/>
                <a:latin typeface="+mn-lt"/>
                <a:ea typeface="+mn-ea"/>
                <a:cs typeface="+mn-cs"/>
              </a:rPr>
              <a:t>.</a:t>
            </a:r>
            <a:endParaRPr lang="en-US" sz="900"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i="1" kern="1200" dirty="0" err="1">
                <a:solidFill>
                  <a:schemeClr val="tx1"/>
                </a:solidFill>
                <a:effectLst/>
                <a:latin typeface="+mn-lt"/>
                <a:ea typeface="+mn-ea"/>
                <a:cs typeface="+mn-cs"/>
              </a:rPr>
              <a:t>Bạn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có</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thể</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thực</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hiện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các</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thiết</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lập</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vùng</a:t>
            </a:r>
            <a:r>
              <a:rPr lang="en-US" sz="900" i="1" kern="1200" dirty="0">
                <a:solidFill>
                  <a:schemeClr val="tx1"/>
                </a:solidFill>
                <a:effectLst/>
                <a:latin typeface="+mn-lt"/>
                <a:ea typeface="+mn-ea"/>
                <a:cs typeface="+mn-cs"/>
              </a:rPr>
              <a:t> in </a:t>
            </a:r>
            <a:r>
              <a:rPr lang="en-US" sz="900" i="1" kern="1200" dirty="0" err="1">
                <a:solidFill>
                  <a:schemeClr val="tx1"/>
                </a:solidFill>
                <a:effectLst/>
                <a:latin typeface="+mn-lt"/>
                <a:ea typeface="+mn-ea"/>
                <a:cs typeface="+mn-cs"/>
              </a:rPr>
              <a:t>thông</a:t>
            </a:r>
            <a:r>
              <a:rPr lang="en-US" sz="900" i="1" kern="1200" dirty="0">
                <a:solidFill>
                  <a:schemeClr val="tx1"/>
                </a:solidFill>
                <a:effectLst/>
                <a:latin typeface="+mn-lt"/>
                <a:ea typeface="+mn-ea"/>
                <a:cs typeface="+mn-cs"/>
              </a:rPr>
              <a:t> qua </a:t>
            </a:r>
            <a:r>
              <a:rPr lang="en-US" sz="900" i="1" kern="1200" dirty="0" err="1">
                <a:solidFill>
                  <a:schemeClr val="tx1"/>
                </a:solidFill>
                <a:effectLst/>
                <a:latin typeface="+mn-lt"/>
                <a:ea typeface="+mn-ea"/>
                <a:cs typeface="+mn-cs"/>
              </a:rPr>
              <a:t>trang</a:t>
            </a:r>
            <a:r>
              <a:rPr lang="en-US" sz="900" i="1" kern="1200" dirty="0">
                <a:solidFill>
                  <a:schemeClr val="tx1"/>
                </a:solidFill>
                <a:effectLst/>
                <a:latin typeface="+mn-lt"/>
                <a:ea typeface="+mn-ea"/>
                <a:cs typeface="+mn-cs"/>
              </a:rPr>
              <a:t> Sheet </a:t>
            </a:r>
            <a:r>
              <a:rPr lang="en-US" sz="900" i="1" kern="1200" dirty="0" err="1">
                <a:solidFill>
                  <a:schemeClr val="tx1"/>
                </a:solidFill>
                <a:effectLst/>
                <a:latin typeface="+mn-lt"/>
                <a:ea typeface="+mn-ea"/>
                <a:cs typeface="+mn-cs"/>
              </a:rPr>
              <a:t>trên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hộp</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thoại</a:t>
            </a:r>
            <a:r>
              <a:rPr lang="en-US" sz="900" i="1" kern="1200" dirty="0">
                <a:solidFill>
                  <a:schemeClr val="tx1"/>
                </a:solidFill>
                <a:effectLst/>
                <a:latin typeface="+mn-lt"/>
                <a:ea typeface="+mn-ea"/>
                <a:cs typeface="+mn-cs"/>
              </a:rPr>
              <a:t> Page Setup, </a:t>
            </a:r>
            <a:r>
              <a:rPr lang="en-US" sz="900" i="1" kern="1200" dirty="0" err="1">
                <a:solidFill>
                  <a:schemeClr val="tx1"/>
                </a:solidFill>
                <a:effectLst/>
                <a:latin typeface="+mn-lt"/>
                <a:ea typeface="+mn-ea"/>
                <a:cs typeface="+mn-cs"/>
              </a:rPr>
              <a:t>trong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khung</a:t>
            </a:r>
            <a:r>
              <a:rPr lang="en-US" sz="900" i="1" kern="1200" dirty="0">
                <a:solidFill>
                  <a:schemeClr val="tx1"/>
                </a:solidFill>
                <a:effectLst/>
                <a:latin typeface="+mn-lt"/>
                <a:ea typeface="+mn-ea"/>
                <a:cs typeface="+mn-cs"/>
              </a:rPr>
              <a:t> </a:t>
            </a:r>
            <a:r>
              <a:rPr lang="en-US" sz="900" b="1" i="1" kern="1200" dirty="0">
                <a:solidFill>
                  <a:schemeClr val="tx1"/>
                </a:solidFill>
                <a:effectLst/>
                <a:latin typeface="+mn-lt"/>
                <a:ea typeface="+mn-ea"/>
                <a:cs typeface="+mn-cs"/>
              </a:rPr>
              <a:t>Print area</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nhập</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địa</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chỉ</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hoặc</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chọn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các</a:t>
            </a:r>
            <a:r>
              <a:rPr lang="en-US" sz="900" i="1" kern="1200" dirty="0">
                <a:solidFill>
                  <a:schemeClr val="tx1"/>
                </a:solidFill>
                <a:effectLst/>
                <a:latin typeface="+mn-lt"/>
                <a:ea typeface="+mn-ea"/>
                <a:cs typeface="+mn-cs"/>
              </a:rPr>
              <a:t> ô </a:t>
            </a:r>
            <a:r>
              <a:rPr lang="en-US" sz="900" i="1" kern="1200" dirty="0" err="1">
                <a:solidFill>
                  <a:schemeClr val="tx1"/>
                </a:solidFill>
                <a:effectLst/>
                <a:latin typeface="+mn-lt"/>
                <a:ea typeface="+mn-ea"/>
                <a:cs typeface="+mn-cs"/>
              </a:rPr>
              <a:t>đưa</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vào</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vùng</a:t>
            </a:r>
            <a:r>
              <a:rPr lang="en-US" sz="900" i="1" kern="1200" dirty="0">
                <a:solidFill>
                  <a:schemeClr val="tx1"/>
                </a:solidFill>
                <a:effectLst/>
                <a:latin typeface="+mn-lt"/>
                <a:ea typeface="+mn-ea"/>
                <a:cs typeface="+mn-cs"/>
              </a:rPr>
              <a:t> in, </a:t>
            </a:r>
            <a:r>
              <a:rPr lang="en-US" sz="900" i="1" kern="1200" dirty="0" err="1">
                <a:solidFill>
                  <a:schemeClr val="tx1"/>
                </a:solidFill>
                <a:effectLst/>
                <a:latin typeface="+mn-lt"/>
                <a:ea typeface="+mn-ea"/>
                <a:cs typeface="+mn-cs"/>
              </a:rPr>
              <a:t>địa</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chỉ</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các</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vùng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dữ</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liệu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được</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phân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cách</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bằng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dấu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phẩy</a:t>
            </a:r>
            <a:r>
              <a:rPr lang="en-US" sz="900" i="1" kern="1200" dirty="0">
                <a:solidFill>
                  <a:schemeClr val="tx1"/>
                </a:solidFill>
                <a:effectLst/>
                <a:latin typeface="+mn-lt"/>
                <a:ea typeface="+mn-ea"/>
                <a:cs typeface="+mn-cs"/>
              </a:rPr>
              <a:t>.</a:t>
            </a: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Chọn</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các</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dòng</a:t>
            </a:r>
            <a:r>
              <a:rPr lang="es-MX" sz="900" b="1" kern="1200" dirty="0">
                <a:solidFill>
                  <a:schemeClr val="tx1"/>
                </a:solidFill>
                <a:effectLst/>
                <a:latin typeface="+mn-lt"/>
                <a:ea typeface="+mn-ea"/>
                <a:cs typeface="+mn-cs"/>
              </a:rPr>
              <a:t>/</a:t>
            </a:r>
            <a:r>
              <a:rPr lang="es-MX" sz="900" b="1" kern="1200" dirty="0" err="1">
                <a:solidFill>
                  <a:schemeClr val="tx1"/>
                </a:solidFill>
                <a:effectLst/>
                <a:latin typeface="+mn-lt"/>
                <a:ea typeface="+mn-ea"/>
                <a:cs typeface="+mn-cs"/>
              </a:rPr>
              <a:t>cột</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tiêu</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đề</a:t>
            </a:r>
            <a:r>
              <a:rPr lang="es-MX" sz="900" b="1" kern="1200" dirty="0">
                <a:solidFill>
                  <a:schemeClr val="tx1"/>
                </a:solidFill>
                <a:effectLst/>
                <a:latin typeface="+mn-lt"/>
                <a:ea typeface="+mn-ea"/>
                <a:cs typeface="+mn-cs"/>
              </a:rPr>
              <a:t>:</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thẻ</a:t>
            </a:r>
            <a:r>
              <a:rPr lang="en-US" sz="900" kern="1200" dirty="0">
                <a:solidFill>
                  <a:schemeClr val="tx1"/>
                </a:solidFill>
                <a:effectLst/>
                <a:latin typeface="+mn-lt"/>
                <a:ea typeface="+mn-ea"/>
                <a:cs typeface="+mn-cs"/>
              </a:rPr>
              <a:t> Page Layout </a:t>
            </a:r>
            <a:r>
              <a:rPr lang="en-US" sz="900" kern="1200" dirty="0" err="1">
                <a:solidFill>
                  <a:schemeClr val="tx1"/>
                </a:solidFill>
                <a:effectLst/>
                <a:latin typeface="+mn-lt"/>
                <a:ea typeface="+mn-ea"/>
                <a:cs typeface="+mn-cs"/>
              </a:rPr>
              <a:t>nhóm</a:t>
            </a:r>
            <a:r>
              <a:rPr lang="en-US" sz="900" kern="1200" dirty="0">
                <a:solidFill>
                  <a:schemeClr val="tx1"/>
                </a:solidFill>
                <a:effectLst/>
                <a:latin typeface="+mn-lt"/>
                <a:ea typeface="+mn-ea"/>
                <a:cs typeface="+mn-cs"/>
              </a:rPr>
              <a:t> Page Setup,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nút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lệnh</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Print Titles</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để</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mở</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hộp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thoại</a:t>
            </a:r>
            <a:r>
              <a:rPr lang="en-US" sz="900" kern="1200" dirty="0">
                <a:solidFill>
                  <a:schemeClr val="tx1"/>
                </a:solidFill>
                <a:effectLst/>
                <a:latin typeface="+mn-lt"/>
                <a:ea typeface="+mn-ea"/>
                <a:cs typeface="+mn-cs"/>
              </a:rPr>
              <a:t> Page Setup </a:t>
            </a:r>
            <a:r>
              <a:rPr lang="en-US" sz="900" kern="1200" dirty="0" err="1">
                <a:solidFill>
                  <a:schemeClr val="tx1"/>
                </a:solidFill>
                <a:effectLst/>
                <a:latin typeface="+mn-lt"/>
                <a:ea typeface="+mn-ea"/>
                <a:cs typeface="+mn-cs"/>
              </a:rPr>
              <a:t>trang</a:t>
            </a:r>
            <a:r>
              <a:rPr lang="en-US" sz="900" kern="1200" dirty="0">
                <a:solidFill>
                  <a:schemeClr val="tx1"/>
                </a:solidFill>
                <a:effectLst/>
                <a:latin typeface="+mn-lt"/>
                <a:ea typeface="+mn-ea"/>
                <a:cs typeface="+mn-cs"/>
              </a:rPr>
              <a:t> Sheet.</a:t>
            </a:r>
          </a:p>
          <a:p>
            <a:pPr marL="514350" lvl="1" indent="-171450">
              <a:buFont typeface="Arial" panose="020B0604020202020204" pitchFamily="34" charset="0"/>
              <a:buChar char="•"/>
            </a:pPr>
            <a:r>
              <a:rPr lang="en-US" sz="900" kern="1200" dirty="0">
                <a:solidFill>
                  <a:schemeClr val="tx1"/>
                </a:solidFill>
                <a:effectLst/>
                <a:latin typeface="+mn-lt"/>
                <a:ea typeface="+mn-ea"/>
                <a:cs typeface="+mn-cs"/>
              </a:rPr>
              <a:t>Trong </a:t>
            </a:r>
            <a:r>
              <a:rPr lang="en-US" sz="900" kern="1200" dirty="0" err="1">
                <a:solidFill>
                  <a:schemeClr val="tx1"/>
                </a:solidFill>
                <a:effectLst/>
                <a:latin typeface="+mn-lt"/>
                <a:ea typeface="+mn-ea"/>
                <a:cs typeface="+mn-cs"/>
              </a:rPr>
              <a:t>vùng</a:t>
            </a:r>
            <a:r>
              <a:rPr lang="en-US" sz="900" kern="1200" dirty="0">
                <a:solidFill>
                  <a:schemeClr val="tx1"/>
                </a:solidFill>
                <a:effectLst/>
                <a:latin typeface="+mn-lt"/>
                <a:ea typeface="+mn-ea"/>
                <a:cs typeface="+mn-cs"/>
              </a:rPr>
              <a:t> Print titles, </a:t>
            </a:r>
            <a:r>
              <a:rPr lang="en-US" sz="900" kern="1200" dirty="0" err="1">
                <a:solidFill>
                  <a:schemeClr val="tx1"/>
                </a:solidFill>
                <a:effectLst/>
                <a:latin typeface="+mn-lt"/>
                <a:ea typeface="+mn-ea"/>
                <a:cs typeface="+mn-cs"/>
              </a:rPr>
              <a:t>nhập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địa</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chỉ</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hoặc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dòng</a:t>
            </a:r>
            <a:r>
              <a:rPr lang="en-US" sz="900" kern="1200" dirty="0">
                <a:solidFill>
                  <a:schemeClr val="tx1"/>
                </a:solidFill>
                <a:effectLst/>
                <a:latin typeface="+mn-lt"/>
                <a:ea typeface="+mn-ea"/>
                <a:cs typeface="+mn-cs"/>
              </a:rPr>
              <a:t>/</a:t>
            </a:r>
            <a:r>
              <a:rPr lang="en-US" sz="900" kern="1200" dirty="0" err="1">
                <a:solidFill>
                  <a:schemeClr val="tx1"/>
                </a:solidFill>
                <a:effectLst/>
                <a:latin typeface="+mn-lt"/>
                <a:ea typeface="+mn-ea"/>
                <a:cs typeface="+mn-cs"/>
              </a:rPr>
              <a:t>cột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khung</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Rows to repeat at top/Columns to repeat at left</a:t>
            </a:r>
            <a:r>
              <a:rPr lang="en-US" sz="900" kern="1200" dirty="0">
                <a:solidFill>
                  <a:schemeClr val="tx1"/>
                </a:solidFill>
                <a:effectLst/>
                <a:latin typeface="+mn-lt"/>
                <a:ea typeface="+mn-ea"/>
                <a:cs typeface="+mn-cs"/>
              </a:rPr>
              <a:t>.</a:t>
            </a:r>
          </a:p>
          <a:p>
            <a:pPr marL="171450" lvl="0" indent="-171450">
              <a:buFont typeface="Arial" panose="020B0604020202020204" pitchFamily="34" charset="0"/>
              <a:buChar char="•"/>
            </a:pPr>
            <a:r>
              <a:rPr lang="es-MX" sz="900" b="1" kern="1200" dirty="0">
                <a:solidFill>
                  <a:schemeClr val="tx1"/>
                </a:solidFill>
                <a:effectLst/>
                <a:latin typeface="+mn-lt"/>
                <a:ea typeface="+mn-ea"/>
                <a:cs typeface="+mn-cs"/>
              </a:rPr>
              <a:t>In </a:t>
            </a:r>
            <a:r>
              <a:rPr lang="es-MX" sz="900" b="1" kern="1200" dirty="0" err="1">
                <a:solidFill>
                  <a:schemeClr val="tx1"/>
                </a:solidFill>
                <a:effectLst/>
                <a:latin typeface="+mn-lt"/>
                <a:ea typeface="+mn-ea"/>
                <a:cs typeface="+mn-cs"/>
              </a:rPr>
              <a:t>đường</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lưới</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của</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trang</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tính</a:t>
            </a:r>
            <a:r>
              <a:rPr lang="es-MX" sz="900" b="1" kern="1200" dirty="0">
                <a:solidFill>
                  <a:schemeClr val="tx1"/>
                </a:solidFill>
                <a:effectLst/>
                <a:latin typeface="+mn-lt"/>
                <a:ea typeface="+mn-ea"/>
                <a:cs typeface="+mn-cs"/>
              </a:rPr>
              <a:t>:</a:t>
            </a:r>
            <a:endParaRPr lang="en-US" sz="900" b="1" kern="1200" dirty="0">
              <a:solidFill>
                <a:schemeClr val="tx1"/>
              </a:solidFill>
              <a:effectLst/>
              <a:latin typeface="+mn-lt"/>
              <a:ea typeface="+mn-ea"/>
              <a:cs typeface="+mn-cs"/>
            </a:endParaRPr>
          </a:p>
          <a:p>
            <a:pPr marL="342900" lvl="1" indent="0">
              <a:buFont typeface="Arial" panose="020B0604020202020204" pitchFamily="34" charset="0"/>
              <a:buNone/>
            </a:pPr>
            <a:r>
              <a:rPr lang="en-US" sz="900" kern="1200" dirty="0" err="1">
                <a:solidFill>
                  <a:schemeClr val="tx1"/>
                </a:solidFill>
                <a:effectLst/>
                <a:latin typeface="+mn-lt"/>
                <a:ea typeface="+mn-ea"/>
                <a:cs typeface="+mn-cs"/>
              </a:rPr>
              <a:t>Thực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hiện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theo</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hai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cách</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thẻ</a:t>
            </a:r>
            <a:r>
              <a:rPr lang="en-US" sz="900" kern="1200" dirty="0">
                <a:solidFill>
                  <a:schemeClr val="tx1"/>
                </a:solidFill>
                <a:effectLst/>
                <a:latin typeface="+mn-lt"/>
                <a:ea typeface="+mn-ea"/>
                <a:cs typeface="+mn-cs"/>
              </a:rPr>
              <a:t> Page Layout </a:t>
            </a:r>
            <a:r>
              <a:rPr lang="en-US" sz="900" kern="1200" dirty="0" err="1">
                <a:solidFill>
                  <a:schemeClr val="tx1"/>
                </a:solidFill>
                <a:effectLst/>
                <a:latin typeface="+mn-lt"/>
                <a:ea typeface="+mn-ea"/>
                <a:cs typeface="+mn-cs"/>
              </a:rPr>
              <a:t>nhóm</a:t>
            </a:r>
            <a:r>
              <a:rPr lang="en-US" sz="900" kern="1200" dirty="0">
                <a:solidFill>
                  <a:schemeClr val="tx1"/>
                </a:solidFill>
                <a:effectLst/>
                <a:latin typeface="+mn-lt"/>
                <a:ea typeface="+mn-ea"/>
                <a:cs typeface="+mn-cs"/>
              </a:rPr>
              <a:t> Sheet Options, </a:t>
            </a:r>
            <a:r>
              <a:rPr lang="en-US" sz="900" kern="1200" dirty="0" err="1">
                <a:solidFill>
                  <a:schemeClr val="tx1"/>
                </a:solidFill>
                <a:effectLst/>
                <a:latin typeface="+mn-lt"/>
                <a:ea typeface="+mn-ea"/>
                <a:cs typeface="+mn-cs"/>
              </a:rPr>
              <a:t>đánh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dấu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hộp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kiểm</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Print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vùng</a:t>
            </a:r>
            <a:r>
              <a:rPr lang="en-US" sz="900" kern="1200" dirty="0">
                <a:solidFill>
                  <a:schemeClr val="tx1"/>
                </a:solidFill>
                <a:effectLst/>
                <a:latin typeface="+mn-lt"/>
                <a:ea typeface="+mn-ea"/>
                <a:cs typeface="+mn-cs"/>
              </a:rPr>
              <a:t> Gridlines.</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Mở</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hộp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thoại</a:t>
            </a:r>
            <a:r>
              <a:rPr lang="en-US" sz="900" kern="1200" dirty="0">
                <a:solidFill>
                  <a:schemeClr val="tx1"/>
                </a:solidFill>
                <a:effectLst/>
                <a:latin typeface="+mn-lt"/>
                <a:ea typeface="+mn-ea"/>
                <a:cs typeface="+mn-cs"/>
              </a:rPr>
              <a:t> Page Setup </a:t>
            </a:r>
            <a:r>
              <a:rPr lang="en-US" sz="900" kern="1200" dirty="0" err="1">
                <a:solidFill>
                  <a:schemeClr val="tx1"/>
                </a:solidFill>
                <a:effectLst/>
                <a:latin typeface="+mn-lt"/>
                <a:ea typeface="+mn-ea"/>
                <a:cs typeface="+mn-cs"/>
              </a:rPr>
              <a:t>trang</a:t>
            </a:r>
            <a:r>
              <a:rPr lang="en-US" sz="900" kern="1200" dirty="0">
                <a:solidFill>
                  <a:schemeClr val="tx1"/>
                </a:solidFill>
                <a:effectLst/>
                <a:latin typeface="+mn-lt"/>
                <a:ea typeface="+mn-ea"/>
                <a:cs typeface="+mn-cs"/>
              </a:rPr>
              <a:t> Sheet -&gt; </a:t>
            </a:r>
            <a:r>
              <a:rPr lang="en-US" sz="900" kern="1200" dirty="0" err="1">
                <a:solidFill>
                  <a:schemeClr val="tx1"/>
                </a:solidFill>
                <a:effectLst/>
                <a:latin typeface="+mn-lt"/>
                <a:ea typeface="+mn-ea"/>
                <a:cs typeface="+mn-cs"/>
              </a:rPr>
              <a:t>đánh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dấu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hộp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kiểm</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Gridlines</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vùng</a:t>
            </a:r>
            <a:r>
              <a:rPr lang="en-US" sz="900" kern="1200" dirty="0">
                <a:solidFill>
                  <a:schemeClr val="tx1"/>
                </a:solidFill>
                <a:effectLst/>
                <a:latin typeface="+mn-lt"/>
                <a:ea typeface="+mn-ea"/>
                <a:cs typeface="+mn-cs"/>
              </a:rPr>
              <a:t> Print.</a:t>
            </a:r>
          </a:p>
          <a:p>
            <a:pPr marL="171450" lvl="0" indent="-171450">
              <a:buFont typeface="Arial" panose="020B0604020202020204" pitchFamily="34" charset="0"/>
              <a:buChar char="•"/>
            </a:pPr>
            <a:r>
              <a:rPr lang="es-MX" sz="900" b="1" kern="1200" dirty="0">
                <a:solidFill>
                  <a:schemeClr val="tx1"/>
                </a:solidFill>
                <a:effectLst/>
                <a:latin typeface="+mn-lt"/>
                <a:ea typeface="+mn-ea"/>
                <a:cs typeface="+mn-cs"/>
              </a:rPr>
              <a:t>In </a:t>
            </a:r>
            <a:r>
              <a:rPr lang="es-MX" sz="900" b="1" kern="1200" dirty="0" err="1">
                <a:solidFill>
                  <a:schemeClr val="tx1"/>
                </a:solidFill>
                <a:effectLst/>
                <a:latin typeface="+mn-lt"/>
                <a:ea typeface="+mn-ea"/>
                <a:cs typeface="+mn-cs"/>
              </a:rPr>
              <a:t>đề</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mục</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dòng</a:t>
            </a:r>
            <a:r>
              <a:rPr lang="es-MX" sz="900" b="1" kern="1200" dirty="0">
                <a:solidFill>
                  <a:schemeClr val="tx1"/>
                </a:solidFill>
                <a:effectLst/>
                <a:latin typeface="+mn-lt"/>
                <a:ea typeface="+mn-ea"/>
                <a:cs typeface="+mn-cs"/>
              </a:rPr>
              <a:t>/</a:t>
            </a:r>
            <a:r>
              <a:rPr lang="es-MX" sz="900" b="1" kern="1200" dirty="0" err="1">
                <a:solidFill>
                  <a:schemeClr val="tx1"/>
                </a:solidFill>
                <a:effectLst/>
                <a:latin typeface="+mn-lt"/>
                <a:ea typeface="+mn-ea"/>
                <a:cs typeface="+mn-cs"/>
              </a:rPr>
              <a:t>cột</a:t>
            </a:r>
            <a:r>
              <a:rPr lang="es-MX" sz="900" b="1" kern="1200" dirty="0">
                <a:solidFill>
                  <a:schemeClr val="tx1"/>
                </a:solidFill>
                <a:effectLst/>
                <a:latin typeface="+mn-lt"/>
                <a:ea typeface="+mn-ea"/>
                <a:cs typeface="+mn-cs"/>
              </a:rPr>
              <a:t>:</a:t>
            </a:r>
            <a:endParaRPr lang="en-US" sz="900" b="1" kern="1200" dirty="0">
              <a:solidFill>
                <a:schemeClr val="tx1"/>
              </a:solidFill>
              <a:effectLst/>
              <a:latin typeface="+mn-lt"/>
              <a:ea typeface="+mn-ea"/>
              <a:cs typeface="+mn-cs"/>
            </a:endParaRPr>
          </a:p>
          <a:p>
            <a:pPr marL="342900" lvl="1" indent="0">
              <a:buFont typeface="Arial" panose="020B0604020202020204" pitchFamily="34" charset="0"/>
              <a:buNone/>
            </a:pPr>
            <a:r>
              <a:rPr lang="en-US" sz="900" kern="1200" dirty="0" err="1">
                <a:solidFill>
                  <a:schemeClr val="tx1"/>
                </a:solidFill>
                <a:effectLst/>
                <a:latin typeface="+mn-lt"/>
                <a:ea typeface="+mn-ea"/>
                <a:cs typeface="+mn-cs"/>
              </a:rPr>
              <a:t>Thực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hiện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theo</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hai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cách</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thẻ</a:t>
            </a:r>
            <a:r>
              <a:rPr lang="en-US" sz="900" kern="1200" dirty="0">
                <a:solidFill>
                  <a:schemeClr val="tx1"/>
                </a:solidFill>
                <a:effectLst/>
                <a:latin typeface="+mn-lt"/>
                <a:ea typeface="+mn-ea"/>
                <a:cs typeface="+mn-cs"/>
              </a:rPr>
              <a:t> Page Layout </a:t>
            </a:r>
            <a:r>
              <a:rPr lang="en-US" sz="900" kern="1200" dirty="0" err="1">
                <a:solidFill>
                  <a:schemeClr val="tx1"/>
                </a:solidFill>
                <a:effectLst/>
                <a:latin typeface="+mn-lt"/>
                <a:ea typeface="+mn-ea"/>
                <a:cs typeface="+mn-cs"/>
              </a:rPr>
              <a:t>nhóm</a:t>
            </a:r>
            <a:r>
              <a:rPr lang="en-US" sz="900" kern="1200" dirty="0">
                <a:solidFill>
                  <a:schemeClr val="tx1"/>
                </a:solidFill>
                <a:effectLst/>
                <a:latin typeface="+mn-lt"/>
                <a:ea typeface="+mn-ea"/>
                <a:cs typeface="+mn-cs"/>
              </a:rPr>
              <a:t> Sheet Options, </a:t>
            </a:r>
            <a:r>
              <a:rPr lang="en-US" sz="900" kern="1200" dirty="0" err="1">
                <a:solidFill>
                  <a:schemeClr val="tx1"/>
                </a:solidFill>
                <a:effectLst/>
                <a:latin typeface="+mn-lt"/>
                <a:ea typeface="+mn-ea"/>
                <a:cs typeface="+mn-cs"/>
              </a:rPr>
              <a:t>đánh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dấu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hộp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kiểm</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Print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vùng</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Headings</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Mở</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hộp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thoại</a:t>
            </a:r>
            <a:r>
              <a:rPr lang="en-US" sz="900" kern="1200" dirty="0">
                <a:solidFill>
                  <a:schemeClr val="tx1"/>
                </a:solidFill>
                <a:effectLst/>
                <a:latin typeface="+mn-lt"/>
                <a:ea typeface="+mn-ea"/>
                <a:cs typeface="+mn-cs"/>
              </a:rPr>
              <a:t> Page Setup </a:t>
            </a:r>
            <a:r>
              <a:rPr lang="en-US" sz="900" kern="1200" dirty="0" err="1">
                <a:solidFill>
                  <a:schemeClr val="tx1"/>
                </a:solidFill>
                <a:effectLst/>
                <a:latin typeface="+mn-lt"/>
                <a:ea typeface="+mn-ea"/>
                <a:cs typeface="+mn-cs"/>
              </a:rPr>
              <a:t>trang</a:t>
            </a:r>
            <a:r>
              <a:rPr lang="en-US" sz="900" kern="1200" dirty="0">
                <a:solidFill>
                  <a:schemeClr val="tx1"/>
                </a:solidFill>
                <a:effectLst/>
                <a:latin typeface="+mn-lt"/>
                <a:ea typeface="+mn-ea"/>
                <a:cs typeface="+mn-cs"/>
              </a:rPr>
              <a:t> Sheet -&gt; </a:t>
            </a:r>
            <a:r>
              <a:rPr lang="en-US" sz="900" kern="1200" dirty="0" err="1">
                <a:solidFill>
                  <a:schemeClr val="tx1"/>
                </a:solidFill>
                <a:effectLst/>
                <a:latin typeface="+mn-lt"/>
                <a:ea typeface="+mn-ea"/>
                <a:cs typeface="+mn-cs"/>
              </a:rPr>
              <a:t>đánh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dấu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hộp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kiểm</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Row and column headings</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vùng</a:t>
            </a:r>
            <a:r>
              <a:rPr lang="en-US" sz="900" kern="1200" dirty="0">
                <a:solidFill>
                  <a:schemeClr val="tx1"/>
                </a:solidFill>
                <a:effectLst/>
                <a:latin typeface="+mn-lt"/>
                <a:ea typeface="+mn-ea"/>
                <a:cs typeface="+mn-cs"/>
              </a:rPr>
              <a:t> Print.</a:t>
            </a:r>
          </a:p>
          <a:p>
            <a:endParaRPr lang="en-US" i="1" dirty="0"/>
          </a:p>
        </p:txBody>
      </p:sp>
      <p:sp>
        <p:nvSpPr>
          <p:cNvPr id="4" name="Slide Number Placeholder 3"/>
          <p:cNvSpPr>
            <a:spLocks noGrp="1"/>
          </p:cNvSpPr>
          <p:nvPr>
            <p:ph type="sldNum" sz="quarter" idx="5"/>
          </p:nvPr>
        </p:nvSpPr>
        <p:spPr/>
        <p:txBody>
          <a:bodyPr/>
          <a:lstStyle/>
          <a:p>
            <a:fld id="{AF44F5F5-A8AA-4BC1-84A0-54BF991CD31D}" type="slidenum">
              <a:rPr lang="en-US" smtClean="0"/>
              <a:t>21</a:t>
            </a:fld>
            <a:endParaRPr lang="en-US"/>
          </a:p>
        </p:txBody>
      </p:sp>
    </p:spTree>
    <p:extLst>
      <p:ext uri="{BB962C8B-B14F-4D97-AF65-F5344CB8AC3E}">
        <p14:creationId xmlns:p14="http://schemas.microsoft.com/office/powerpoint/2010/main" val="53550237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9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F44F5F5-A8AA-4BC1-84A0-54BF991CD31D}" type="slidenum">
              <a:rPr lang="en-US" smtClean="0"/>
              <a:t>22</a:t>
            </a:fld>
            <a:endParaRPr lang="en-US"/>
          </a:p>
        </p:txBody>
      </p:sp>
    </p:spTree>
    <p:extLst>
      <p:ext uri="{BB962C8B-B14F-4D97-AF65-F5344CB8AC3E}">
        <p14:creationId xmlns:p14="http://schemas.microsoft.com/office/powerpoint/2010/main" val="360229170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9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F44F5F5-A8AA-4BC1-84A0-54BF991CD31D}" type="slidenum">
              <a:rPr lang="en-US" smtClean="0"/>
              <a:t>23</a:t>
            </a:fld>
            <a:endParaRPr lang="en-US"/>
          </a:p>
        </p:txBody>
      </p:sp>
    </p:spTree>
    <p:extLst>
      <p:ext uri="{BB962C8B-B14F-4D97-AF65-F5344CB8AC3E}">
        <p14:creationId xmlns:p14="http://schemas.microsoft.com/office/powerpoint/2010/main" val="23630982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900" b="1" kern="1200" dirty="0" err="1">
                <a:solidFill>
                  <a:schemeClr val="tx1"/>
                </a:solidFill>
                <a:effectLst/>
                <a:latin typeface="+mn-lt"/>
                <a:ea typeface="+mn-ea"/>
                <a:cs typeface="+mn-cs"/>
              </a:rPr>
              <a:t>Các</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thao</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tác</a:t>
            </a:r>
            <a:r>
              <a:rPr lang="en-US" sz="900" b="1" kern="1200" dirty="0">
                <a:solidFill>
                  <a:schemeClr val="tx1"/>
                </a:solidFill>
                <a:effectLst/>
                <a:latin typeface="+mn-lt"/>
                <a:ea typeface="+mn-ea"/>
                <a:cs typeface="+mn-cs"/>
              </a:rPr>
              <a:t> chia </a:t>
            </a:r>
            <a:r>
              <a:rPr lang="en-US" sz="900" b="1" kern="1200" dirty="0" err="1">
                <a:solidFill>
                  <a:schemeClr val="tx1"/>
                </a:solidFill>
                <a:effectLst/>
                <a:latin typeface="+mn-lt"/>
                <a:ea typeface="+mn-ea"/>
                <a:cs typeface="+mn-cs"/>
              </a:rPr>
              <a:t>cửa</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sổ</a:t>
            </a:r>
            <a:endParaRPr lang="en-US" sz="900" b="1" kern="1200" dirty="0">
              <a:solidFill>
                <a:schemeClr val="tx1"/>
              </a:solidFill>
              <a:effectLst/>
              <a:latin typeface="+mn-lt"/>
              <a:ea typeface="+mn-ea"/>
              <a:cs typeface="+mn-cs"/>
            </a:endParaRP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Chia</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cửa</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sổ</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trang</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tính</a:t>
            </a:r>
            <a:r>
              <a:rPr lang="es-MX" sz="900" b="1" kern="1200" dirty="0">
                <a:solidFill>
                  <a:schemeClr val="tx1"/>
                </a:solidFill>
                <a:effectLst/>
                <a:latin typeface="+mn-lt"/>
                <a:ea typeface="+mn-ea"/>
                <a:cs typeface="+mn-cs"/>
              </a:rPr>
              <a:t>:</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thẻ</a:t>
            </a:r>
            <a:r>
              <a:rPr lang="en-US" sz="900" kern="1200" dirty="0">
                <a:solidFill>
                  <a:schemeClr val="tx1"/>
                </a:solidFill>
                <a:effectLst/>
                <a:latin typeface="+mn-lt"/>
                <a:ea typeface="+mn-ea"/>
                <a:cs typeface="+mn-cs"/>
              </a:rPr>
              <a:t> View </a:t>
            </a:r>
            <a:r>
              <a:rPr lang="en-US" sz="900" kern="1200" dirty="0" err="1">
                <a:solidFill>
                  <a:schemeClr val="tx1"/>
                </a:solidFill>
                <a:effectLst/>
                <a:latin typeface="+mn-lt"/>
                <a:ea typeface="+mn-ea"/>
                <a:cs typeface="+mn-cs"/>
              </a:rPr>
              <a:t>nhóm</a:t>
            </a:r>
            <a:r>
              <a:rPr lang="en-US" sz="900" kern="1200" dirty="0">
                <a:solidFill>
                  <a:schemeClr val="tx1"/>
                </a:solidFill>
                <a:effectLst/>
                <a:latin typeface="+mn-lt"/>
                <a:ea typeface="+mn-ea"/>
                <a:cs typeface="+mn-cs"/>
              </a:rPr>
              <a:t> Window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lệnh</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Split</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Cửa</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sổ</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trang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tính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sẽ</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xuất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hiện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hai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thanh</a:t>
            </a:r>
            <a:r>
              <a:rPr lang="en-US" sz="900" kern="1200" dirty="0">
                <a:solidFill>
                  <a:schemeClr val="tx1"/>
                </a:solidFill>
                <a:effectLst/>
                <a:latin typeface="+mn-lt"/>
                <a:ea typeface="+mn-ea"/>
                <a:cs typeface="+mn-cs"/>
              </a:rPr>
              <a:t> chia (</a:t>
            </a:r>
            <a:r>
              <a:rPr lang="en-US" sz="900" b="1" kern="1200" dirty="0">
                <a:solidFill>
                  <a:schemeClr val="tx1"/>
                </a:solidFill>
                <a:effectLst/>
                <a:latin typeface="+mn-lt"/>
                <a:ea typeface="+mn-ea"/>
                <a:cs typeface="+mn-cs"/>
              </a:rPr>
              <a:t>Split bar</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phân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cửa</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sổ</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thành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bốn</a:t>
            </a:r>
            <a:r>
              <a:rPr lang="en-US" sz="900" kern="1200" dirty="0">
                <a:solidFill>
                  <a:schemeClr val="tx1"/>
                </a:solidFill>
                <a:effectLst/>
                <a:latin typeface="+mn-lt"/>
                <a:ea typeface="+mn-ea"/>
                <a:cs typeface="+mn-cs"/>
              </a:rPr>
              <a:t> ô.</a:t>
            </a: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Điều</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chỉnh</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các</a:t>
            </a:r>
            <a:r>
              <a:rPr lang="es-MX" sz="900" b="1" kern="1200" dirty="0">
                <a:solidFill>
                  <a:schemeClr val="tx1"/>
                </a:solidFill>
                <a:effectLst/>
                <a:latin typeface="+mn-lt"/>
                <a:ea typeface="+mn-ea"/>
                <a:cs typeface="+mn-cs"/>
              </a:rPr>
              <a:t> ô </a:t>
            </a:r>
            <a:r>
              <a:rPr lang="es-MX" sz="900" b="1" kern="1200" dirty="0" err="1">
                <a:solidFill>
                  <a:schemeClr val="tx1"/>
                </a:solidFill>
                <a:effectLst/>
                <a:latin typeface="+mn-lt"/>
                <a:ea typeface="+mn-ea"/>
                <a:cs typeface="+mn-cs"/>
              </a:rPr>
              <a:t>cửa</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sổ</a:t>
            </a:r>
            <a:r>
              <a:rPr lang="es-MX" sz="900" b="1" kern="1200" dirty="0">
                <a:solidFill>
                  <a:schemeClr val="tx1"/>
                </a:solidFill>
                <a:effectLst/>
                <a:latin typeface="+mn-lt"/>
                <a:ea typeface="+mn-ea"/>
                <a:cs typeface="+mn-cs"/>
              </a:rPr>
              <a:t>:</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và</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giữ</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chuột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thanh</a:t>
            </a:r>
            <a:r>
              <a:rPr lang="en-US" sz="900" kern="1200" dirty="0">
                <a:solidFill>
                  <a:schemeClr val="tx1"/>
                </a:solidFill>
                <a:effectLst/>
                <a:latin typeface="+mn-lt"/>
                <a:ea typeface="+mn-ea"/>
                <a:cs typeface="+mn-cs"/>
              </a:rPr>
              <a:t> chia </a:t>
            </a:r>
            <a:r>
              <a:rPr lang="en-US" sz="900" kern="1200" dirty="0" err="1">
                <a:solidFill>
                  <a:schemeClr val="tx1"/>
                </a:solidFill>
                <a:effectLst/>
                <a:latin typeface="+mn-lt"/>
                <a:ea typeface="+mn-ea"/>
                <a:cs typeface="+mn-cs"/>
              </a:rPr>
              <a:t>ngang</a:t>
            </a:r>
            <a:r>
              <a:rPr lang="en-US" sz="900" kern="1200" dirty="0">
                <a:solidFill>
                  <a:schemeClr val="tx1"/>
                </a:solidFill>
                <a:effectLst/>
                <a:latin typeface="+mn-lt"/>
                <a:ea typeface="+mn-ea"/>
                <a:cs typeface="+mn-cs"/>
              </a:rPr>
              <a:t>/</a:t>
            </a:r>
            <a:r>
              <a:rPr lang="en-US" sz="900" kern="1200" dirty="0" err="1">
                <a:solidFill>
                  <a:schemeClr val="tx1"/>
                </a:solidFill>
                <a:effectLst/>
                <a:latin typeface="+mn-lt"/>
                <a:ea typeface="+mn-ea"/>
                <a:cs typeface="+mn-cs"/>
              </a:rPr>
              <a:t>dọc</a:t>
            </a:r>
            <a:r>
              <a:rPr lang="en-US" sz="900" kern="1200" dirty="0">
                <a:solidFill>
                  <a:schemeClr val="tx1"/>
                </a:solidFill>
                <a:effectLst/>
                <a:latin typeface="+mn-lt"/>
                <a:ea typeface="+mn-ea"/>
                <a:cs typeface="+mn-cs"/>
              </a:rPr>
              <a:t> ð </a:t>
            </a:r>
            <a:r>
              <a:rPr lang="en-US" sz="900" kern="1200" dirty="0" err="1">
                <a:solidFill>
                  <a:schemeClr val="tx1"/>
                </a:solidFill>
                <a:effectLst/>
                <a:latin typeface="+mn-lt"/>
                <a:ea typeface="+mn-ea"/>
                <a:cs typeface="+mn-cs"/>
              </a:rPr>
              <a:t>rê</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chuột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để</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thay</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đổi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vị</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trí</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thanh</a:t>
            </a:r>
            <a:r>
              <a:rPr lang="en-US" sz="900" kern="1200" dirty="0">
                <a:solidFill>
                  <a:schemeClr val="tx1"/>
                </a:solidFill>
                <a:effectLst/>
                <a:latin typeface="+mn-lt"/>
                <a:ea typeface="+mn-ea"/>
                <a:cs typeface="+mn-cs"/>
              </a:rPr>
              <a:t> chia.</a:t>
            </a: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Hủy</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thanh</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chia</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cột</a:t>
            </a:r>
            <a:r>
              <a:rPr lang="es-MX" sz="900" b="1" kern="1200" dirty="0">
                <a:solidFill>
                  <a:schemeClr val="tx1"/>
                </a:solidFill>
                <a:effectLst/>
                <a:latin typeface="+mn-lt"/>
                <a:ea typeface="+mn-ea"/>
                <a:cs typeface="+mn-cs"/>
              </a:rPr>
              <a:t>:</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đúp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chuột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thanh</a:t>
            </a:r>
            <a:r>
              <a:rPr lang="en-US" sz="900" kern="1200" dirty="0">
                <a:solidFill>
                  <a:schemeClr val="tx1"/>
                </a:solidFill>
                <a:effectLst/>
                <a:latin typeface="+mn-lt"/>
                <a:ea typeface="+mn-ea"/>
                <a:cs typeface="+mn-cs"/>
              </a:rPr>
              <a:t> chia.</a:t>
            </a:r>
          </a:p>
          <a:p>
            <a:pPr marL="514350" lvl="1" indent="-171450">
              <a:buFont typeface="Arial" panose="020B0604020202020204" pitchFamily="34" charset="0"/>
              <a:buChar char="•"/>
            </a:pPr>
            <a:endParaRPr lang="en-US" sz="900" kern="1200" dirty="0">
              <a:solidFill>
                <a:schemeClr val="tx1"/>
              </a:solidFill>
              <a:effectLst/>
              <a:latin typeface="+mn-lt"/>
              <a:ea typeface="+mn-ea"/>
              <a:cs typeface="+mn-cs"/>
            </a:endParaRPr>
          </a:p>
          <a:p>
            <a:r>
              <a:rPr lang="en-US" sz="900" b="1" i="1" u="sng" kern="1200" dirty="0" err="1">
                <a:solidFill>
                  <a:schemeClr val="tx1"/>
                </a:solidFill>
                <a:effectLst/>
                <a:latin typeface="+mn-lt"/>
                <a:ea typeface="+mn-ea"/>
                <a:cs typeface="+mn-cs"/>
              </a:rPr>
              <a:t>Chú</a:t>
            </a:r>
            <a:r>
              <a:rPr lang="en-US" sz="900" b="1" i="1" u="sng" kern="1200" dirty="0">
                <a:solidFill>
                  <a:schemeClr val="tx1"/>
                </a:solidFill>
                <a:effectLst/>
                <a:latin typeface="+mn-lt"/>
                <a:ea typeface="+mn-ea"/>
                <a:cs typeface="+mn-cs"/>
              </a:rPr>
              <a:t> ý:</a:t>
            </a:r>
            <a:r>
              <a:rPr lang="en-US" sz="900" b="1"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Khi</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đang</a:t>
            </a:r>
            <a:r>
              <a:rPr lang="en-US" sz="900" i="1" kern="1200" dirty="0">
                <a:solidFill>
                  <a:schemeClr val="tx1"/>
                </a:solidFill>
                <a:effectLst/>
                <a:latin typeface="+mn-lt"/>
                <a:ea typeface="+mn-ea"/>
                <a:cs typeface="+mn-cs"/>
              </a:rPr>
              <a:t> ở </a:t>
            </a:r>
            <a:r>
              <a:rPr lang="en-US" sz="900" i="1" kern="1200" dirty="0" err="1">
                <a:solidFill>
                  <a:schemeClr val="tx1"/>
                </a:solidFill>
                <a:effectLst/>
                <a:latin typeface="+mn-lt"/>
                <a:ea typeface="+mn-ea"/>
                <a:cs typeface="+mn-cs"/>
              </a:rPr>
              <a:t>chế</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độ</a:t>
            </a:r>
            <a:r>
              <a:rPr lang="en-US" sz="900" i="1" kern="1200" dirty="0">
                <a:solidFill>
                  <a:schemeClr val="tx1"/>
                </a:solidFill>
                <a:effectLst/>
                <a:latin typeface="+mn-lt"/>
                <a:ea typeface="+mn-ea"/>
                <a:cs typeface="+mn-cs"/>
              </a:rPr>
              <a:t> chia </a:t>
            </a:r>
            <a:r>
              <a:rPr lang="en-US" sz="900" i="1" kern="1200" dirty="0" err="1">
                <a:solidFill>
                  <a:schemeClr val="tx1"/>
                </a:solidFill>
                <a:effectLst/>
                <a:latin typeface="+mn-lt"/>
                <a:ea typeface="+mn-ea"/>
                <a:cs typeface="+mn-cs"/>
              </a:rPr>
              <a:t>cửa</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sổ</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bạn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có</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thể</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thực</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hiện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lệnh</a:t>
            </a:r>
            <a:r>
              <a:rPr lang="en-US" sz="900" i="1" kern="1200" dirty="0">
                <a:solidFill>
                  <a:schemeClr val="tx1"/>
                </a:solidFill>
                <a:effectLst/>
                <a:latin typeface="+mn-lt"/>
                <a:ea typeface="+mn-ea"/>
                <a:cs typeface="+mn-cs"/>
              </a:rPr>
              <a:t> Split </a:t>
            </a:r>
            <a:r>
              <a:rPr lang="en-US" sz="900" i="1" kern="1200" dirty="0" err="1">
                <a:solidFill>
                  <a:schemeClr val="tx1"/>
                </a:solidFill>
                <a:effectLst/>
                <a:latin typeface="+mn-lt"/>
                <a:ea typeface="+mn-ea"/>
                <a:cs typeface="+mn-cs"/>
              </a:rPr>
              <a:t>sẽ</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hủy</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chế</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độ</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này</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và</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trở</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về</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cửa</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sổ</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trang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tính</a:t>
            </a:r>
            <a:r>
              <a:rPr lang="en-US" sz="900" i="1" kern="1200" dirty="0">
                <a:solidFill>
                  <a:schemeClr val="tx1"/>
                </a:solidFill>
                <a:effectLst/>
                <a:latin typeface="+mn-lt"/>
                <a:ea typeface="+mn-ea"/>
                <a:cs typeface="+mn-cs"/>
              </a:rPr>
              <a:t>.</a:t>
            </a:r>
          </a:p>
          <a:p>
            <a:endParaRPr lang="en-US" dirty="0"/>
          </a:p>
        </p:txBody>
      </p:sp>
      <p:sp>
        <p:nvSpPr>
          <p:cNvPr id="4" name="Slide Number Placeholder 3"/>
          <p:cNvSpPr>
            <a:spLocks noGrp="1"/>
          </p:cNvSpPr>
          <p:nvPr>
            <p:ph type="sldNum" sz="quarter" idx="5"/>
          </p:nvPr>
        </p:nvSpPr>
        <p:spPr/>
        <p:txBody>
          <a:bodyPr/>
          <a:lstStyle/>
          <a:p>
            <a:fld id="{AF44F5F5-A8AA-4BC1-84A0-54BF991CD31D}" type="slidenum">
              <a:rPr lang="en-US" smtClean="0"/>
              <a:t>6</a:t>
            </a:fld>
            <a:endParaRPr lang="en-US"/>
          </a:p>
        </p:txBody>
      </p:sp>
    </p:spTree>
    <p:extLst>
      <p:ext uri="{BB962C8B-B14F-4D97-AF65-F5344CB8AC3E}">
        <p14:creationId xmlns:p14="http://schemas.microsoft.com/office/powerpoint/2010/main" val="96592268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9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F44F5F5-A8AA-4BC1-84A0-54BF991CD31D}" type="slidenum">
              <a:rPr lang="en-US" smtClean="0"/>
              <a:t>24</a:t>
            </a:fld>
            <a:endParaRPr lang="en-US"/>
          </a:p>
        </p:txBody>
      </p:sp>
    </p:spTree>
    <p:extLst>
      <p:ext uri="{BB962C8B-B14F-4D97-AF65-F5344CB8AC3E}">
        <p14:creationId xmlns:p14="http://schemas.microsoft.com/office/powerpoint/2010/main" val="423823593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9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F44F5F5-A8AA-4BC1-84A0-54BF991CD31D}" type="slidenum">
              <a:rPr lang="en-US" smtClean="0"/>
              <a:t>25</a:t>
            </a:fld>
            <a:endParaRPr lang="en-US"/>
          </a:p>
        </p:txBody>
      </p:sp>
    </p:spTree>
    <p:extLst>
      <p:ext uri="{BB962C8B-B14F-4D97-AF65-F5344CB8AC3E}">
        <p14:creationId xmlns:p14="http://schemas.microsoft.com/office/powerpoint/2010/main" val="114474357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9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F44F5F5-A8AA-4BC1-84A0-54BF991CD31D}" type="slidenum">
              <a:rPr lang="en-US" smtClean="0"/>
              <a:t>26</a:t>
            </a:fld>
            <a:endParaRPr lang="en-US"/>
          </a:p>
        </p:txBody>
      </p:sp>
    </p:spTree>
    <p:extLst>
      <p:ext uri="{BB962C8B-B14F-4D97-AF65-F5344CB8AC3E}">
        <p14:creationId xmlns:p14="http://schemas.microsoft.com/office/powerpoint/2010/main" val="40976388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9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F44F5F5-A8AA-4BC1-84A0-54BF991CD31D}" type="slidenum">
              <a:rPr lang="en-US" smtClean="0"/>
              <a:t>27</a:t>
            </a:fld>
            <a:endParaRPr lang="en-US"/>
          </a:p>
        </p:txBody>
      </p:sp>
    </p:spTree>
    <p:extLst>
      <p:ext uri="{BB962C8B-B14F-4D97-AF65-F5344CB8AC3E}">
        <p14:creationId xmlns:p14="http://schemas.microsoft.com/office/powerpoint/2010/main" val="135040049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9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F44F5F5-A8AA-4BC1-84A0-54BF991CD31D}" type="slidenum">
              <a:rPr lang="en-US" smtClean="0"/>
              <a:t>28</a:t>
            </a:fld>
            <a:endParaRPr lang="en-US"/>
          </a:p>
        </p:txBody>
      </p:sp>
    </p:spTree>
    <p:extLst>
      <p:ext uri="{BB962C8B-B14F-4D97-AF65-F5344CB8AC3E}">
        <p14:creationId xmlns:p14="http://schemas.microsoft.com/office/powerpoint/2010/main" val="225075479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9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F44F5F5-A8AA-4BC1-84A0-54BF991CD31D}" type="slidenum">
              <a:rPr lang="en-US" smtClean="0"/>
              <a:t>29</a:t>
            </a:fld>
            <a:endParaRPr lang="en-US"/>
          </a:p>
        </p:txBody>
      </p:sp>
    </p:spTree>
    <p:extLst>
      <p:ext uri="{BB962C8B-B14F-4D97-AF65-F5344CB8AC3E}">
        <p14:creationId xmlns:p14="http://schemas.microsoft.com/office/powerpoint/2010/main" val="359333757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9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F44F5F5-A8AA-4BC1-84A0-54BF991CD31D}" type="slidenum">
              <a:rPr lang="en-US" smtClean="0"/>
              <a:t>30</a:t>
            </a:fld>
            <a:endParaRPr lang="en-US"/>
          </a:p>
        </p:txBody>
      </p:sp>
    </p:spTree>
    <p:extLst>
      <p:ext uri="{BB962C8B-B14F-4D97-AF65-F5344CB8AC3E}">
        <p14:creationId xmlns:p14="http://schemas.microsoft.com/office/powerpoint/2010/main" val="23962013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900" b="1" kern="1200" dirty="0" err="1">
                <a:solidFill>
                  <a:schemeClr val="tx1"/>
                </a:solidFill>
                <a:effectLst/>
                <a:latin typeface="+mn-lt"/>
                <a:ea typeface="+mn-ea"/>
                <a:cs typeface="+mn-cs"/>
              </a:rPr>
              <a:t>Các</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thao</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tác</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đóng</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băng</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các</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dòng</a:t>
            </a:r>
            <a:r>
              <a:rPr lang="en-US" sz="900" b="1" kern="1200" dirty="0">
                <a:solidFill>
                  <a:schemeClr val="tx1"/>
                </a:solidFill>
                <a:effectLst/>
                <a:latin typeface="+mn-lt"/>
                <a:ea typeface="+mn-ea"/>
                <a:cs typeface="+mn-cs"/>
              </a:rPr>
              <a:t>/</a:t>
            </a:r>
            <a:r>
              <a:rPr lang="en-US" sz="900" b="1" kern="1200" dirty="0" err="1">
                <a:solidFill>
                  <a:schemeClr val="tx1"/>
                </a:solidFill>
                <a:effectLst/>
                <a:latin typeface="+mn-lt"/>
                <a:ea typeface="+mn-ea"/>
                <a:cs typeface="+mn-cs"/>
              </a:rPr>
              <a:t>cột</a:t>
            </a:r>
            <a:endParaRPr lang="en-US" sz="900" b="1" kern="1200" dirty="0">
              <a:solidFill>
                <a:schemeClr val="tx1"/>
              </a:solidFill>
              <a:effectLst/>
              <a:latin typeface="+mn-lt"/>
              <a:ea typeface="+mn-ea"/>
              <a:cs typeface="+mn-cs"/>
            </a:endParaRP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Đóng</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băng</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dòng</a:t>
            </a:r>
            <a:r>
              <a:rPr lang="es-MX" sz="900" b="1" kern="1200" dirty="0">
                <a:solidFill>
                  <a:schemeClr val="tx1"/>
                </a:solidFill>
                <a:effectLst/>
                <a:latin typeface="+mn-lt"/>
                <a:ea typeface="+mn-ea"/>
                <a:cs typeface="+mn-cs"/>
              </a:rPr>
              <a:t>/</a:t>
            </a:r>
            <a:r>
              <a:rPr lang="es-MX" sz="900" b="1" kern="1200" dirty="0" err="1">
                <a:solidFill>
                  <a:schemeClr val="tx1"/>
                </a:solidFill>
                <a:effectLst/>
                <a:latin typeface="+mn-lt"/>
                <a:ea typeface="+mn-ea"/>
                <a:cs typeface="+mn-cs"/>
              </a:rPr>
              <a:t>cột</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đầu</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tiên</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đang</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hiển</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thị</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trên</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màn</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hình</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trang</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tính</a:t>
            </a:r>
            <a:r>
              <a:rPr lang="es-MX" sz="900" b="1" kern="1200" dirty="0">
                <a:solidFill>
                  <a:schemeClr val="tx1"/>
                </a:solidFill>
                <a:effectLst/>
                <a:latin typeface="+mn-lt"/>
                <a:ea typeface="+mn-ea"/>
                <a:cs typeface="+mn-cs"/>
              </a:rPr>
              <a:t>:</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thẻ</a:t>
            </a:r>
            <a:r>
              <a:rPr lang="en-US" sz="900" kern="1200" dirty="0">
                <a:solidFill>
                  <a:schemeClr val="tx1"/>
                </a:solidFill>
                <a:effectLst/>
                <a:latin typeface="+mn-lt"/>
                <a:ea typeface="+mn-ea"/>
                <a:cs typeface="+mn-cs"/>
              </a:rPr>
              <a:t> View </a:t>
            </a:r>
            <a:r>
              <a:rPr lang="en-US" sz="900" kern="1200" dirty="0" err="1">
                <a:solidFill>
                  <a:schemeClr val="tx1"/>
                </a:solidFill>
                <a:effectLst/>
                <a:latin typeface="+mn-lt"/>
                <a:ea typeface="+mn-ea"/>
                <a:cs typeface="+mn-cs"/>
              </a:rPr>
              <a:t>nhóm</a:t>
            </a:r>
            <a:r>
              <a:rPr lang="en-US" sz="900" kern="1200" dirty="0">
                <a:solidFill>
                  <a:schemeClr val="tx1"/>
                </a:solidFill>
                <a:effectLst/>
                <a:latin typeface="+mn-lt"/>
                <a:ea typeface="+mn-ea"/>
                <a:cs typeface="+mn-cs"/>
              </a:rPr>
              <a:t> Window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nút</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Freeze Panes</a:t>
            </a:r>
            <a:r>
              <a:rPr lang="en-US" sz="900" kern="1200" dirty="0">
                <a:solidFill>
                  <a:schemeClr val="tx1"/>
                </a:solidFill>
                <a:effectLst/>
                <a:latin typeface="+mn-lt"/>
                <a:ea typeface="+mn-ea"/>
                <a:cs typeface="+mn-cs"/>
              </a:rPr>
              <a:t>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lệnh</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Freeze Top Row/First Column</a:t>
            </a:r>
            <a:r>
              <a:rPr lang="en-US" sz="900" kern="1200" dirty="0">
                <a:solidFill>
                  <a:schemeClr val="tx1"/>
                </a:solidFill>
                <a:effectLst/>
                <a:latin typeface="+mn-lt"/>
                <a:ea typeface="+mn-ea"/>
                <a:cs typeface="+mn-cs"/>
              </a:rPr>
              <a:t>.</a:t>
            </a: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Đóng</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băng</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các</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dòng</a:t>
            </a:r>
            <a:r>
              <a:rPr lang="es-MX" sz="900" b="1" kern="1200" dirty="0">
                <a:solidFill>
                  <a:schemeClr val="tx1"/>
                </a:solidFill>
                <a:effectLst/>
                <a:latin typeface="+mn-lt"/>
                <a:ea typeface="+mn-ea"/>
                <a:cs typeface="+mn-cs"/>
              </a:rPr>
              <a:t>/</a:t>
            </a:r>
            <a:r>
              <a:rPr lang="es-MX" sz="900" b="1" kern="1200" dirty="0" err="1">
                <a:solidFill>
                  <a:schemeClr val="tx1"/>
                </a:solidFill>
                <a:effectLst/>
                <a:latin typeface="+mn-lt"/>
                <a:ea typeface="+mn-ea"/>
                <a:cs typeface="+mn-cs"/>
              </a:rPr>
              <a:t>cột</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tùy</a:t>
            </a:r>
            <a:r>
              <a:rPr lang="es-MX" sz="900" b="1" kern="1200" dirty="0">
                <a:solidFill>
                  <a:schemeClr val="tx1"/>
                </a:solidFill>
                <a:effectLst/>
                <a:latin typeface="+mn-lt"/>
                <a:ea typeface="+mn-ea"/>
                <a:cs typeface="+mn-cs"/>
              </a:rPr>
              <a:t> ý:</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ô </a:t>
            </a:r>
            <a:r>
              <a:rPr lang="en-US" sz="900" kern="1200" dirty="0" err="1">
                <a:solidFill>
                  <a:schemeClr val="tx1"/>
                </a:solidFill>
                <a:effectLst/>
                <a:latin typeface="+mn-lt"/>
                <a:ea typeface="+mn-ea"/>
                <a:cs typeface="+mn-cs"/>
              </a:rPr>
              <a:t>phía</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dưới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dòng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và</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phải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sẽ</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đóng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băng</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thẻ</a:t>
            </a:r>
            <a:r>
              <a:rPr lang="en-US" sz="900" kern="1200" dirty="0">
                <a:solidFill>
                  <a:schemeClr val="tx1"/>
                </a:solidFill>
                <a:effectLst/>
                <a:latin typeface="+mn-lt"/>
                <a:ea typeface="+mn-ea"/>
                <a:cs typeface="+mn-cs"/>
              </a:rPr>
              <a:t> View </a:t>
            </a:r>
            <a:r>
              <a:rPr lang="en-US" sz="900" kern="1200" dirty="0" err="1">
                <a:solidFill>
                  <a:schemeClr val="tx1"/>
                </a:solidFill>
                <a:effectLst/>
                <a:latin typeface="+mn-lt"/>
                <a:ea typeface="+mn-ea"/>
                <a:cs typeface="+mn-cs"/>
              </a:rPr>
              <a:t>nhóm</a:t>
            </a:r>
            <a:r>
              <a:rPr lang="en-US" sz="900" kern="1200" dirty="0">
                <a:solidFill>
                  <a:schemeClr val="tx1"/>
                </a:solidFill>
                <a:effectLst/>
                <a:latin typeface="+mn-lt"/>
                <a:ea typeface="+mn-ea"/>
                <a:cs typeface="+mn-cs"/>
              </a:rPr>
              <a:t> Window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nút</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Freeze Panes</a:t>
            </a:r>
            <a:r>
              <a:rPr lang="en-US" sz="900" kern="1200" dirty="0">
                <a:solidFill>
                  <a:schemeClr val="tx1"/>
                </a:solidFill>
                <a:effectLst/>
                <a:latin typeface="+mn-lt"/>
                <a:ea typeface="+mn-ea"/>
                <a:cs typeface="+mn-cs"/>
              </a:rPr>
              <a:t>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lệnh</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Freeze Panes</a:t>
            </a:r>
            <a:r>
              <a:rPr lang="en-US" sz="900" kern="1200" dirty="0">
                <a:solidFill>
                  <a:schemeClr val="tx1"/>
                </a:solidFill>
                <a:effectLst/>
                <a:latin typeface="+mn-lt"/>
                <a:ea typeface="+mn-ea"/>
                <a:cs typeface="+mn-cs"/>
              </a:rPr>
              <a:t>.</a:t>
            </a:r>
            <a:r>
              <a:rPr lang="en-US" sz="900" b="1" kern="1200" dirty="0">
                <a:solidFill>
                  <a:schemeClr val="tx1"/>
                </a:solidFill>
                <a:effectLst/>
                <a:latin typeface="+mn-lt"/>
                <a:ea typeface="+mn-ea"/>
                <a:cs typeface="+mn-cs"/>
              </a:rPr>
              <a:t> </a:t>
            </a:r>
            <a:endParaRPr lang="en-US" sz="900" kern="1200" dirty="0">
              <a:solidFill>
                <a:schemeClr val="tx1"/>
              </a:solidFill>
              <a:effectLst/>
              <a:latin typeface="+mn-lt"/>
              <a:ea typeface="+mn-ea"/>
              <a:cs typeface="+mn-cs"/>
            </a:endParaRP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Hủy</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đóng</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băng</a:t>
            </a:r>
            <a:r>
              <a:rPr lang="es-MX" sz="900" b="1" kern="1200" dirty="0">
                <a:solidFill>
                  <a:schemeClr val="tx1"/>
                </a:solidFill>
                <a:effectLst/>
                <a:latin typeface="+mn-lt"/>
                <a:ea typeface="+mn-ea"/>
                <a:cs typeface="+mn-cs"/>
              </a:rPr>
              <a:t>:</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thẻ</a:t>
            </a:r>
            <a:r>
              <a:rPr lang="en-US" sz="900" kern="1200" dirty="0">
                <a:solidFill>
                  <a:schemeClr val="tx1"/>
                </a:solidFill>
                <a:effectLst/>
                <a:latin typeface="+mn-lt"/>
                <a:ea typeface="+mn-ea"/>
                <a:cs typeface="+mn-cs"/>
              </a:rPr>
              <a:t> View </a:t>
            </a:r>
            <a:r>
              <a:rPr lang="en-US" sz="900" kern="1200" dirty="0" err="1">
                <a:solidFill>
                  <a:schemeClr val="tx1"/>
                </a:solidFill>
                <a:effectLst/>
                <a:latin typeface="+mn-lt"/>
                <a:ea typeface="+mn-ea"/>
                <a:cs typeface="+mn-cs"/>
              </a:rPr>
              <a:t>nhóm</a:t>
            </a:r>
            <a:r>
              <a:rPr lang="en-US" sz="900" kern="1200" dirty="0">
                <a:solidFill>
                  <a:schemeClr val="tx1"/>
                </a:solidFill>
                <a:effectLst/>
                <a:latin typeface="+mn-lt"/>
                <a:ea typeface="+mn-ea"/>
                <a:cs typeface="+mn-cs"/>
              </a:rPr>
              <a:t> Window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nút</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Freeze Panes</a:t>
            </a:r>
            <a:r>
              <a:rPr lang="en-US" sz="900" kern="1200" dirty="0">
                <a:solidFill>
                  <a:schemeClr val="tx1"/>
                </a:solidFill>
                <a:effectLst/>
                <a:latin typeface="+mn-lt"/>
                <a:ea typeface="+mn-ea"/>
                <a:cs typeface="+mn-cs"/>
              </a:rPr>
              <a:t>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lệnh</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Unfreeze Panes</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endParaRPr lang="en-US" sz="900" kern="1200" dirty="0">
              <a:solidFill>
                <a:schemeClr val="tx1"/>
              </a:solidFill>
              <a:effectLst/>
              <a:latin typeface="+mn-lt"/>
              <a:ea typeface="+mn-ea"/>
              <a:cs typeface="+mn-cs"/>
            </a:endParaRPr>
          </a:p>
          <a:p>
            <a:r>
              <a:rPr lang="en-US" sz="900" b="1" i="1" u="sng" kern="1200" dirty="0" err="1">
                <a:solidFill>
                  <a:schemeClr val="tx1"/>
                </a:solidFill>
                <a:effectLst/>
                <a:latin typeface="+mn-lt"/>
                <a:ea typeface="+mn-ea"/>
                <a:cs typeface="+mn-cs"/>
              </a:rPr>
              <a:t>Chú</a:t>
            </a:r>
            <a:r>
              <a:rPr lang="en-US" sz="900" b="1" i="1" u="sng" kern="1200" dirty="0">
                <a:solidFill>
                  <a:schemeClr val="tx1"/>
                </a:solidFill>
                <a:effectLst/>
                <a:latin typeface="+mn-lt"/>
                <a:ea typeface="+mn-ea"/>
                <a:cs typeface="+mn-cs"/>
              </a:rPr>
              <a:t> ý: </a:t>
            </a:r>
            <a:endParaRPr lang="en-US" sz="900" i="1" kern="1200" dirty="0">
              <a:solidFill>
                <a:schemeClr val="tx1"/>
              </a:solidFill>
              <a:effectLst/>
              <a:latin typeface="+mn-lt"/>
              <a:ea typeface="+mn-ea"/>
              <a:cs typeface="+mn-cs"/>
            </a:endParaRPr>
          </a:p>
          <a:p>
            <a:pPr lvl="0"/>
            <a:r>
              <a:rPr lang="en-US" sz="900" i="1" kern="1200" dirty="0" err="1">
                <a:solidFill>
                  <a:schemeClr val="tx1"/>
                </a:solidFill>
                <a:effectLst/>
                <a:latin typeface="+mn-lt"/>
                <a:ea typeface="+mn-ea"/>
                <a:cs typeface="+mn-cs"/>
              </a:rPr>
              <a:t>Nếu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cửa</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sổ</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trang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tính</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đang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được</a:t>
            </a:r>
            <a:r>
              <a:rPr lang="en-US" sz="900" i="1" kern="1200" dirty="0">
                <a:solidFill>
                  <a:schemeClr val="tx1"/>
                </a:solidFill>
                <a:effectLst/>
                <a:latin typeface="+mn-lt"/>
                <a:ea typeface="+mn-ea"/>
                <a:cs typeface="+mn-cs"/>
              </a:rPr>
              <a:t> chia </a:t>
            </a:r>
            <a:r>
              <a:rPr lang="en-US" sz="900" i="1" kern="1200" dirty="0" err="1">
                <a:solidFill>
                  <a:schemeClr val="tx1"/>
                </a:solidFill>
                <a:effectLst/>
                <a:latin typeface="+mn-lt"/>
                <a:ea typeface="+mn-ea"/>
                <a:cs typeface="+mn-cs"/>
              </a:rPr>
              <a:t>thành</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bốn</a:t>
            </a:r>
            <a:r>
              <a:rPr lang="en-US" sz="900" i="1" kern="1200" dirty="0">
                <a:solidFill>
                  <a:schemeClr val="tx1"/>
                </a:solidFill>
                <a:effectLst/>
                <a:latin typeface="+mn-lt"/>
                <a:ea typeface="+mn-ea"/>
                <a:cs typeface="+mn-cs"/>
              </a:rPr>
              <a:t> ô </a:t>
            </a:r>
            <a:r>
              <a:rPr lang="en-US" sz="900" i="1" kern="1200" dirty="0" err="1">
                <a:solidFill>
                  <a:schemeClr val="tx1"/>
                </a:solidFill>
                <a:effectLst/>
                <a:latin typeface="+mn-lt"/>
                <a:ea typeface="+mn-ea"/>
                <a:cs typeface="+mn-cs"/>
              </a:rPr>
              <a:t>bằng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lệnh</a:t>
            </a:r>
            <a:r>
              <a:rPr lang="en-US" sz="900" i="1" kern="1200" dirty="0">
                <a:solidFill>
                  <a:schemeClr val="tx1"/>
                </a:solidFill>
                <a:effectLst/>
                <a:latin typeface="+mn-lt"/>
                <a:ea typeface="+mn-ea"/>
                <a:cs typeface="+mn-cs"/>
              </a:rPr>
              <a:t> Split, </a:t>
            </a:r>
            <a:r>
              <a:rPr lang="en-US" sz="900" i="1" kern="1200" dirty="0" err="1">
                <a:solidFill>
                  <a:schemeClr val="tx1"/>
                </a:solidFill>
                <a:effectLst/>
                <a:latin typeface="+mn-lt"/>
                <a:ea typeface="+mn-ea"/>
                <a:cs typeface="+mn-cs"/>
              </a:rPr>
              <a:t>nếu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thực</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hiện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lệnh</a:t>
            </a:r>
            <a:r>
              <a:rPr lang="en-US" sz="900" i="1" kern="1200" dirty="0">
                <a:solidFill>
                  <a:schemeClr val="tx1"/>
                </a:solidFill>
                <a:effectLst/>
                <a:latin typeface="+mn-lt"/>
                <a:ea typeface="+mn-ea"/>
                <a:cs typeface="+mn-cs"/>
              </a:rPr>
              <a:t> Freeze Panes </a:t>
            </a:r>
            <a:r>
              <a:rPr lang="en-US" sz="900" i="1" kern="1200" dirty="0" err="1">
                <a:solidFill>
                  <a:schemeClr val="tx1"/>
                </a:solidFill>
                <a:effectLst/>
                <a:latin typeface="+mn-lt"/>
                <a:ea typeface="+mn-ea"/>
                <a:cs typeface="+mn-cs"/>
              </a:rPr>
              <a:t>thì</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toàn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bộ</a:t>
            </a:r>
            <a:r>
              <a:rPr lang="en-US" sz="900" i="1" kern="1200" dirty="0">
                <a:solidFill>
                  <a:schemeClr val="tx1"/>
                </a:solidFill>
                <a:effectLst/>
                <a:latin typeface="+mn-lt"/>
                <a:ea typeface="+mn-ea"/>
                <a:cs typeface="+mn-cs"/>
              </a:rPr>
              <a:t> ô </a:t>
            </a:r>
            <a:r>
              <a:rPr lang="en-US" sz="900" i="1" kern="1200" dirty="0" err="1">
                <a:solidFill>
                  <a:schemeClr val="tx1"/>
                </a:solidFill>
                <a:effectLst/>
                <a:latin typeface="+mn-lt"/>
                <a:ea typeface="+mn-ea"/>
                <a:cs typeface="+mn-cs"/>
              </a:rPr>
              <a:t>cửa</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sổ</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hiện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hành</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sẽ</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được</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đóng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băng</a:t>
            </a:r>
            <a:r>
              <a:rPr lang="en-US" sz="900" i="1" kern="1200" dirty="0">
                <a:solidFill>
                  <a:schemeClr val="tx1"/>
                </a:solidFill>
                <a:effectLst/>
                <a:latin typeface="+mn-lt"/>
                <a:ea typeface="+mn-ea"/>
                <a:cs typeface="+mn-cs"/>
              </a:rPr>
              <a:t>. </a:t>
            </a:r>
          </a:p>
          <a:p>
            <a:pPr lvl="0"/>
            <a:r>
              <a:rPr lang="en-US" sz="900" i="1" kern="1200" dirty="0" err="1">
                <a:solidFill>
                  <a:schemeClr val="tx1"/>
                </a:solidFill>
                <a:effectLst/>
                <a:latin typeface="+mn-lt"/>
                <a:ea typeface="+mn-ea"/>
                <a:cs typeface="+mn-cs"/>
              </a:rPr>
              <a:t>Khi</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đang</a:t>
            </a:r>
            <a:r>
              <a:rPr lang="en-US" sz="900" i="1" kern="1200" dirty="0">
                <a:solidFill>
                  <a:schemeClr val="tx1"/>
                </a:solidFill>
                <a:effectLst/>
                <a:latin typeface="+mn-lt"/>
                <a:ea typeface="+mn-ea"/>
                <a:cs typeface="+mn-cs"/>
              </a:rPr>
              <a:t> chia </a:t>
            </a:r>
            <a:r>
              <a:rPr lang="en-US" sz="900" i="1" kern="1200" dirty="0" err="1">
                <a:solidFill>
                  <a:schemeClr val="tx1"/>
                </a:solidFill>
                <a:effectLst/>
                <a:latin typeface="+mn-lt"/>
                <a:ea typeface="+mn-ea"/>
                <a:cs typeface="+mn-cs"/>
              </a:rPr>
              <a:t>cửa</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sổ</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nếu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thực</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hiện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lệnh</a:t>
            </a:r>
            <a:r>
              <a:rPr lang="en-US" sz="900" i="1" kern="1200" dirty="0">
                <a:solidFill>
                  <a:schemeClr val="tx1"/>
                </a:solidFill>
                <a:effectLst/>
                <a:latin typeface="+mn-lt"/>
                <a:ea typeface="+mn-ea"/>
                <a:cs typeface="+mn-cs"/>
              </a:rPr>
              <a:t> Freeze Top Row/First Column </a:t>
            </a:r>
            <a:r>
              <a:rPr lang="en-US" sz="900" i="1" kern="1200" dirty="0" err="1">
                <a:solidFill>
                  <a:schemeClr val="tx1"/>
                </a:solidFill>
                <a:effectLst/>
                <a:latin typeface="+mn-lt"/>
                <a:ea typeface="+mn-ea"/>
                <a:cs typeface="+mn-cs"/>
              </a:rPr>
              <a:t>thì</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sẽ</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hủy</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chế</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độ</a:t>
            </a:r>
            <a:r>
              <a:rPr lang="en-US" sz="900" i="1" kern="1200" dirty="0">
                <a:solidFill>
                  <a:schemeClr val="tx1"/>
                </a:solidFill>
                <a:effectLst/>
                <a:latin typeface="+mn-lt"/>
                <a:ea typeface="+mn-ea"/>
                <a:cs typeface="+mn-cs"/>
              </a:rPr>
              <a:t> chia </a:t>
            </a:r>
            <a:r>
              <a:rPr lang="en-US" sz="900" i="1" kern="1200" dirty="0" err="1">
                <a:solidFill>
                  <a:schemeClr val="tx1"/>
                </a:solidFill>
                <a:effectLst/>
                <a:latin typeface="+mn-lt"/>
                <a:ea typeface="+mn-ea"/>
                <a:cs typeface="+mn-cs"/>
              </a:rPr>
              <a:t>cửa</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sổ</a:t>
            </a:r>
            <a:r>
              <a:rPr lang="en-US" sz="900" i="1" kern="1200" dirty="0">
                <a:solidFill>
                  <a:schemeClr val="tx1"/>
                </a:solidFill>
                <a:effectLst/>
                <a:latin typeface="+mn-lt"/>
                <a:ea typeface="+mn-ea"/>
                <a:cs typeface="+mn-cs"/>
              </a:rPr>
              <a:t>.</a:t>
            </a:r>
          </a:p>
          <a:p>
            <a:endParaRPr lang="en-US" dirty="0"/>
          </a:p>
        </p:txBody>
      </p:sp>
      <p:sp>
        <p:nvSpPr>
          <p:cNvPr id="4" name="Slide Number Placeholder 3"/>
          <p:cNvSpPr>
            <a:spLocks noGrp="1"/>
          </p:cNvSpPr>
          <p:nvPr>
            <p:ph type="sldNum" sz="quarter" idx="5"/>
          </p:nvPr>
        </p:nvSpPr>
        <p:spPr/>
        <p:txBody>
          <a:bodyPr/>
          <a:lstStyle/>
          <a:p>
            <a:fld id="{AF44F5F5-A8AA-4BC1-84A0-54BF991CD31D}" type="slidenum">
              <a:rPr lang="en-US" smtClean="0"/>
              <a:t>7</a:t>
            </a:fld>
            <a:endParaRPr lang="en-US"/>
          </a:p>
        </p:txBody>
      </p:sp>
    </p:spTree>
    <p:extLst>
      <p:ext uri="{BB962C8B-B14F-4D97-AF65-F5344CB8AC3E}">
        <p14:creationId xmlns:p14="http://schemas.microsoft.com/office/powerpoint/2010/main" val="32285877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900" b="1" kern="1200" dirty="0" err="1">
                <a:solidFill>
                  <a:schemeClr val="tx1"/>
                </a:solidFill>
                <a:effectLst/>
                <a:latin typeface="+mn-lt"/>
                <a:ea typeface="+mn-ea"/>
                <a:cs typeface="+mn-cs"/>
              </a:rPr>
              <a:t>Các</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thao</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tác</a:t>
            </a:r>
            <a:r>
              <a:rPr lang="en-US" sz="900" b="1" kern="1200" dirty="0">
                <a:solidFill>
                  <a:schemeClr val="tx1"/>
                </a:solidFill>
                <a:effectLst/>
                <a:latin typeface="+mn-lt"/>
                <a:ea typeface="+mn-ea"/>
                <a:cs typeface="+mn-cs"/>
              </a:rPr>
              <a:t> thu </a:t>
            </a:r>
            <a:r>
              <a:rPr lang="en-US" sz="900" b="1" kern="1200" dirty="0" err="1">
                <a:solidFill>
                  <a:schemeClr val="tx1"/>
                </a:solidFill>
                <a:effectLst/>
                <a:latin typeface="+mn-lt"/>
                <a:ea typeface="+mn-ea"/>
                <a:cs typeface="+mn-cs"/>
              </a:rPr>
              <a:t>phóng</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cửa</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sổ</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trang</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tính</a:t>
            </a:r>
            <a:endParaRPr lang="en-US" sz="900" b="1" kern="1200" dirty="0">
              <a:solidFill>
                <a:schemeClr val="tx1"/>
              </a:solidFill>
              <a:effectLst/>
              <a:latin typeface="+mn-lt"/>
              <a:ea typeface="+mn-ea"/>
              <a:cs typeface="+mn-cs"/>
            </a:endParaRPr>
          </a:p>
          <a:p>
            <a:pPr marL="171450" lvl="0" indent="-171450">
              <a:buFont typeface="Arial" panose="020B0604020202020204" pitchFamily="34" charset="0"/>
              <a:buChar char="•"/>
            </a:pPr>
            <a:r>
              <a:rPr lang="es-MX" sz="900" b="1" kern="1200" dirty="0">
                <a:solidFill>
                  <a:schemeClr val="tx1"/>
                </a:solidFill>
                <a:effectLst/>
                <a:latin typeface="+mn-lt"/>
                <a:ea typeface="+mn-ea"/>
                <a:cs typeface="+mn-cs"/>
              </a:rPr>
              <a:t>Thu </a:t>
            </a:r>
            <a:r>
              <a:rPr lang="es-MX" sz="900" b="1" kern="1200" dirty="0" err="1">
                <a:solidFill>
                  <a:schemeClr val="tx1"/>
                </a:solidFill>
                <a:effectLst/>
                <a:latin typeface="+mn-lt"/>
                <a:ea typeface="+mn-ea"/>
                <a:cs typeface="+mn-cs"/>
              </a:rPr>
              <a:t>nhỏ</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hoặc</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phóng</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to</a:t>
            </a:r>
            <a:r>
              <a:rPr lang="es-MX" sz="900" b="1" kern="1200" dirty="0">
                <a:solidFill>
                  <a:schemeClr val="tx1"/>
                </a:solidFill>
                <a:effectLst/>
                <a:latin typeface="+mn-lt"/>
                <a:ea typeface="+mn-ea"/>
                <a:cs typeface="+mn-cs"/>
              </a:rPr>
              <a:t> 10%:</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Zoom Slider,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chuột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đấu</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để</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phóng</a:t>
            </a:r>
            <a:r>
              <a:rPr lang="en-US" sz="900" kern="1200" dirty="0">
                <a:solidFill>
                  <a:schemeClr val="tx1"/>
                </a:solidFill>
                <a:effectLst/>
                <a:latin typeface="+mn-lt"/>
                <a:ea typeface="+mn-ea"/>
                <a:cs typeface="+mn-cs"/>
              </a:rPr>
              <a:t> to </a:t>
            </a:r>
            <a:r>
              <a:rPr lang="en-US" sz="900" kern="1200" dirty="0" err="1">
                <a:solidFill>
                  <a:schemeClr val="tx1"/>
                </a:solidFill>
                <a:effectLst/>
                <a:latin typeface="+mn-lt"/>
                <a:ea typeface="+mn-ea"/>
                <a:cs typeface="+mn-cs"/>
              </a:rPr>
              <a:t>và</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dấu</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để</a:t>
            </a:r>
            <a:r>
              <a:rPr lang="en-US" sz="900" kern="1200" dirty="0">
                <a:solidFill>
                  <a:schemeClr val="tx1"/>
                </a:solidFill>
                <a:effectLst/>
                <a:latin typeface="+mn-lt"/>
                <a:ea typeface="+mn-ea"/>
                <a:cs typeface="+mn-cs"/>
              </a:rPr>
              <a:t> thu </a:t>
            </a:r>
            <a:r>
              <a:rPr lang="en-US" sz="900" kern="1200" dirty="0" err="1">
                <a:solidFill>
                  <a:schemeClr val="tx1"/>
                </a:solidFill>
                <a:effectLst/>
                <a:latin typeface="+mn-lt"/>
                <a:ea typeface="+mn-ea"/>
                <a:cs typeface="+mn-cs"/>
              </a:rPr>
              <a:t>nhỏ</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độ</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phóng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đại</a:t>
            </a:r>
            <a:r>
              <a:rPr lang="en-US" sz="900" kern="1200" dirty="0">
                <a:solidFill>
                  <a:schemeClr val="tx1"/>
                </a:solidFill>
                <a:effectLst/>
                <a:latin typeface="+mn-lt"/>
                <a:ea typeface="+mn-ea"/>
                <a:cs typeface="+mn-cs"/>
              </a:rPr>
              <a:t>.</a:t>
            </a:r>
          </a:p>
          <a:p>
            <a:pPr marL="171450" lvl="0" indent="-171450">
              <a:buFont typeface="Arial" panose="020B0604020202020204" pitchFamily="34" charset="0"/>
              <a:buChar char="•"/>
            </a:pPr>
            <a:r>
              <a:rPr lang="es-MX" sz="900" b="1" kern="1200" dirty="0">
                <a:solidFill>
                  <a:schemeClr val="tx1"/>
                </a:solidFill>
                <a:effectLst/>
                <a:latin typeface="+mn-lt"/>
                <a:ea typeface="+mn-ea"/>
                <a:cs typeface="+mn-cs"/>
              </a:rPr>
              <a:t>Thu </a:t>
            </a:r>
            <a:r>
              <a:rPr lang="es-MX" sz="900" b="1" kern="1200" dirty="0" err="1">
                <a:solidFill>
                  <a:schemeClr val="tx1"/>
                </a:solidFill>
                <a:effectLst/>
                <a:latin typeface="+mn-lt"/>
                <a:ea typeface="+mn-ea"/>
                <a:cs typeface="+mn-cs"/>
              </a:rPr>
              <a:t>nhỏ</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hoặc</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phóng</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to</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tùy</a:t>
            </a:r>
            <a:r>
              <a:rPr lang="es-MX" sz="900" b="1" kern="1200" dirty="0">
                <a:solidFill>
                  <a:schemeClr val="tx1"/>
                </a:solidFill>
                <a:effectLst/>
                <a:latin typeface="+mn-lt"/>
                <a:ea typeface="+mn-ea"/>
                <a:cs typeface="+mn-cs"/>
              </a:rPr>
              <a:t> ý:</a:t>
            </a:r>
            <a:endParaRPr lang="en-US" sz="900" b="1" kern="1200" dirty="0">
              <a:solidFill>
                <a:schemeClr val="tx1"/>
              </a:solidFill>
              <a:effectLst/>
              <a:latin typeface="+mn-lt"/>
              <a:ea typeface="+mn-ea"/>
              <a:cs typeface="+mn-cs"/>
            </a:endParaRPr>
          </a:p>
          <a:p>
            <a:pPr marL="342900" lvl="1" indent="0">
              <a:buFont typeface="Arial" panose="020B0604020202020204" pitchFamily="34" charset="0"/>
              <a:buNone/>
            </a:pPr>
            <a:r>
              <a:rPr lang="en-US" sz="900" kern="1200" dirty="0" err="1">
                <a:solidFill>
                  <a:schemeClr val="tx1"/>
                </a:solidFill>
                <a:effectLst/>
                <a:latin typeface="+mn-lt"/>
                <a:ea typeface="+mn-ea"/>
                <a:cs typeface="+mn-cs"/>
              </a:rPr>
              <a:t>Thực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hiện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hai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sau</a:t>
            </a:r>
            <a:r>
              <a:rPr lang="en-US" sz="900" kern="1200" dirty="0">
                <a:solidFill>
                  <a:schemeClr val="tx1"/>
                </a:solidFill>
                <a:effectLst/>
                <a:latin typeface="+mn-lt"/>
                <a:ea typeface="+mn-ea"/>
                <a:cs typeface="+mn-cs"/>
              </a:rPr>
              <a:t>:</a:t>
            </a:r>
          </a:p>
          <a:p>
            <a:pPr marL="857250" lvl="2" indent="-171450">
              <a:buFont typeface="Arial" panose="020B0604020202020204" pitchFamily="34" charset="0"/>
              <a:buChar char="•"/>
            </a:pP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thẻ</a:t>
            </a:r>
            <a:r>
              <a:rPr lang="en-US" sz="900" kern="1200" dirty="0">
                <a:solidFill>
                  <a:schemeClr val="tx1"/>
                </a:solidFill>
                <a:effectLst/>
                <a:latin typeface="+mn-lt"/>
                <a:ea typeface="+mn-ea"/>
                <a:cs typeface="+mn-cs"/>
              </a:rPr>
              <a:t> View </a:t>
            </a:r>
            <a:r>
              <a:rPr lang="en-US" sz="900" kern="1200" dirty="0" err="1">
                <a:solidFill>
                  <a:schemeClr val="tx1"/>
                </a:solidFill>
                <a:effectLst/>
                <a:latin typeface="+mn-lt"/>
                <a:ea typeface="+mn-ea"/>
                <a:cs typeface="+mn-cs"/>
              </a:rPr>
              <a:t>nhóm</a:t>
            </a:r>
            <a:r>
              <a:rPr lang="en-US" sz="900" kern="1200" dirty="0">
                <a:solidFill>
                  <a:schemeClr val="tx1"/>
                </a:solidFill>
                <a:effectLst/>
                <a:latin typeface="+mn-lt"/>
                <a:ea typeface="+mn-ea"/>
                <a:cs typeface="+mn-cs"/>
              </a:rPr>
              <a:t> Zoom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lệnh</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Zoom</a:t>
            </a:r>
            <a:r>
              <a:rPr lang="en-US" sz="900" kern="1200" dirty="0">
                <a:solidFill>
                  <a:schemeClr val="tx1"/>
                </a:solidFill>
                <a:effectLst/>
                <a:latin typeface="+mn-lt"/>
                <a:ea typeface="+mn-ea"/>
                <a:cs typeface="+mn-cs"/>
              </a:rPr>
              <a:t>.</a:t>
            </a:r>
          </a:p>
          <a:p>
            <a:pPr marL="857250" lvl="2" indent="-171450">
              <a:buFont typeface="Arial" panose="020B0604020202020204" pitchFamily="34" charset="0"/>
              <a:buChar char="•"/>
            </a:pP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biểu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tượng</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100%</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thanh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trang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thái</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hộp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thoại</a:t>
            </a:r>
            <a:r>
              <a:rPr lang="en-US" sz="900" kern="1200" dirty="0">
                <a:solidFill>
                  <a:schemeClr val="tx1"/>
                </a:solidFill>
                <a:effectLst/>
                <a:latin typeface="+mn-lt"/>
                <a:ea typeface="+mn-ea"/>
                <a:cs typeface="+mn-cs"/>
              </a:rPr>
              <a:t> Zoom </a:t>
            </a:r>
            <a:r>
              <a:rPr lang="en-US" sz="900" kern="1200" dirty="0" err="1">
                <a:solidFill>
                  <a:schemeClr val="tx1"/>
                </a:solidFill>
                <a:effectLst/>
                <a:latin typeface="+mn-lt"/>
                <a:ea typeface="+mn-ea"/>
                <a:cs typeface="+mn-cs"/>
              </a:rPr>
              <a:t>xuất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hiện</a:t>
            </a:r>
            <a:r>
              <a:rPr lang="en-US" sz="900" kern="1200" dirty="0">
                <a:solidFill>
                  <a:schemeClr val="tx1"/>
                </a:solidFill>
                <a:effectLst/>
                <a:latin typeface="+mn-lt"/>
                <a:ea typeface="+mn-ea"/>
                <a:cs typeface="+mn-cs"/>
              </a:rPr>
              <a:t>: </a:t>
            </a:r>
          </a:p>
          <a:p>
            <a:pPr marL="857250" lvl="2" indent="-171450">
              <a:buFont typeface="Arial" panose="020B0604020202020204" pitchFamily="34" charset="0"/>
              <a:buChar char="•"/>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tỷ</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lệ</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phóng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đại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vùng</a:t>
            </a:r>
            <a:r>
              <a:rPr lang="en-US" sz="900" kern="1200" dirty="0">
                <a:solidFill>
                  <a:schemeClr val="tx1"/>
                </a:solidFill>
                <a:effectLst/>
                <a:latin typeface="+mn-lt"/>
                <a:ea typeface="+mn-ea"/>
                <a:cs typeface="+mn-cs"/>
              </a:rPr>
              <a:t> Magnification. </a:t>
            </a:r>
          </a:p>
          <a:p>
            <a:pPr marL="857250" lvl="2" indent="-171450">
              <a:buFont typeface="Arial" panose="020B0604020202020204" pitchFamily="34" charset="0"/>
              <a:buChar char="•"/>
            </a:pPr>
            <a:r>
              <a:rPr lang="en-US" sz="900" kern="1200" dirty="0" err="1">
                <a:solidFill>
                  <a:schemeClr val="tx1"/>
                </a:solidFill>
                <a:effectLst/>
                <a:latin typeface="+mn-lt"/>
                <a:ea typeface="+mn-ea"/>
                <a:cs typeface="+mn-cs"/>
              </a:rPr>
              <a:t>Nhập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tỷ</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lệ</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tùy</a:t>
            </a:r>
            <a:r>
              <a:rPr lang="en-US" sz="900" kern="1200" dirty="0">
                <a:solidFill>
                  <a:schemeClr val="tx1"/>
                </a:solidFill>
                <a:effectLst/>
                <a:latin typeface="+mn-lt"/>
                <a:ea typeface="+mn-ea"/>
                <a:cs typeface="+mn-cs"/>
              </a:rPr>
              <a:t> ý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khung</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Custom</a:t>
            </a:r>
            <a:r>
              <a:rPr lang="en-US" sz="900" kern="1200" dirty="0">
                <a:solidFill>
                  <a:schemeClr val="tx1"/>
                </a:solidFill>
                <a:effectLst/>
                <a:latin typeface="+mn-lt"/>
                <a:ea typeface="+mn-ea"/>
                <a:cs typeface="+mn-cs"/>
              </a:rPr>
              <a:t>. </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nút</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OK</a:t>
            </a:r>
            <a:r>
              <a:rPr lang="en-US" sz="900" kern="1200" dirty="0">
                <a:solidFill>
                  <a:schemeClr val="tx1"/>
                </a:solidFill>
                <a:effectLst/>
                <a:latin typeface="+mn-lt"/>
                <a:ea typeface="+mn-ea"/>
                <a:cs typeface="+mn-cs"/>
              </a:rPr>
              <a:t>.</a:t>
            </a: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Phóng</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to</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các</a:t>
            </a:r>
            <a:r>
              <a:rPr lang="es-MX" sz="900" b="1" kern="1200" dirty="0">
                <a:solidFill>
                  <a:schemeClr val="tx1"/>
                </a:solidFill>
                <a:effectLst/>
                <a:latin typeface="+mn-lt"/>
                <a:ea typeface="+mn-ea"/>
                <a:cs typeface="+mn-cs"/>
              </a:rPr>
              <a:t> ô </a:t>
            </a:r>
            <a:r>
              <a:rPr lang="es-MX" sz="900" b="1" kern="1200" dirty="0" err="1">
                <a:solidFill>
                  <a:schemeClr val="tx1"/>
                </a:solidFill>
                <a:effectLst/>
                <a:latin typeface="+mn-lt"/>
                <a:ea typeface="+mn-ea"/>
                <a:cs typeface="+mn-cs"/>
              </a:rPr>
              <a:t>hiện</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hành</a:t>
            </a:r>
            <a:r>
              <a:rPr lang="es-MX" sz="900" b="1" kern="1200" dirty="0">
                <a:solidFill>
                  <a:schemeClr val="tx1"/>
                </a:solidFill>
                <a:effectLst/>
                <a:latin typeface="+mn-lt"/>
                <a:ea typeface="+mn-ea"/>
                <a:cs typeface="+mn-cs"/>
              </a:rPr>
              <a:t>:</a:t>
            </a:r>
            <a:endParaRPr lang="en-US" sz="900" b="1" kern="1200" dirty="0">
              <a:solidFill>
                <a:schemeClr val="tx1"/>
              </a:solidFill>
              <a:effectLst/>
              <a:latin typeface="+mn-lt"/>
              <a:ea typeface="+mn-ea"/>
              <a:cs typeface="+mn-cs"/>
            </a:endParaRPr>
          </a:p>
          <a:p>
            <a:pPr marL="342900" lvl="1" indent="0">
              <a:buFont typeface="Arial" panose="020B0604020202020204" pitchFamily="34" charset="0"/>
              <a:buNone/>
            </a:pPr>
            <a:r>
              <a:rPr lang="en-US" sz="900" kern="1200" dirty="0" err="1">
                <a:solidFill>
                  <a:schemeClr val="tx1"/>
                </a:solidFill>
                <a:effectLst/>
                <a:latin typeface="+mn-lt"/>
                <a:ea typeface="+mn-ea"/>
                <a:cs typeface="+mn-cs"/>
              </a:rPr>
              <a:t>Thực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hiện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hai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sau</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thẻ</a:t>
            </a:r>
            <a:r>
              <a:rPr lang="en-US" sz="900" kern="1200" dirty="0">
                <a:solidFill>
                  <a:schemeClr val="tx1"/>
                </a:solidFill>
                <a:effectLst/>
                <a:latin typeface="+mn-lt"/>
                <a:ea typeface="+mn-ea"/>
                <a:cs typeface="+mn-cs"/>
              </a:rPr>
              <a:t> View </a:t>
            </a:r>
            <a:r>
              <a:rPr lang="en-US" sz="900" kern="1200" dirty="0" err="1">
                <a:solidFill>
                  <a:schemeClr val="tx1"/>
                </a:solidFill>
                <a:effectLst/>
                <a:latin typeface="+mn-lt"/>
                <a:ea typeface="+mn-ea"/>
                <a:cs typeface="+mn-cs"/>
              </a:rPr>
              <a:t>nhóm</a:t>
            </a:r>
            <a:r>
              <a:rPr lang="en-US" sz="900" kern="1200" dirty="0">
                <a:solidFill>
                  <a:schemeClr val="tx1"/>
                </a:solidFill>
                <a:effectLst/>
                <a:latin typeface="+mn-lt"/>
                <a:ea typeface="+mn-ea"/>
                <a:cs typeface="+mn-cs"/>
              </a:rPr>
              <a:t> Zoom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lệnh</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Zoom to Selection</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Mở</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hộp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thoại</a:t>
            </a:r>
            <a:r>
              <a:rPr lang="en-US" sz="900" kern="1200" dirty="0">
                <a:solidFill>
                  <a:schemeClr val="tx1"/>
                </a:solidFill>
                <a:effectLst/>
                <a:latin typeface="+mn-lt"/>
                <a:ea typeface="+mn-ea"/>
                <a:cs typeface="+mn-cs"/>
              </a:rPr>
              <a:t> Zoom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Fit selection </a:t>
            </a:r>
            <a:r>
              <a:rPr lang="en-US" sz="900" kern="1200" dirty="0">
                <a:solidFill>
                  <a:schemeClr val="tx1"/>
                </a:solidFill>
                <a:effectLst/>
                <a:latin typeface="+mn-lt"/>
                <a:ea typeface="+mn-ea"/>
                <a:cs typeface="+mn-cs"/>
              </a:rPr>
              <a:t>-&gt;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nút</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OK</a:t>
            </a:r>
            <a:r>
              <a:rPr lang="en-US" sz="900" kern="1200" dirty="0">
                <a:solidFill>
                  <a:schemeClr val="tx1"/>
                </a:solidFill>
                <a:effectLst/>
                <a:latin typeface="+mn-lt"/>
                <a:ea typeface="+mn-ea"/>
                <a:cs typeface="+mn-cs"/>
              </a:rPr>
              <a:t>.</a:t>
            </a: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Ẩn</a:t>
            </a:r>
            <a:r>
              <a:rPr lang="es-MX" sz="900" b="1" kern="1200" dirty="0">
                <a:solidFill>
                  <a:schemeClr val="tx1"/>
                </a:solidFill>
                <a:effectLst/>
                <a:latin typeface="+mn-lt"/>
                <a:ea typeface="+mn-ea"/>
                <a:cs typeface="+mn-cs"/>
              </a:rPr>
              <a:t>/</a:t>
            </a:r>
            <a:r>
              <a:rPr lang="es-MX" sz="900" b="1" kern="1200" dirty="0" err="1">
                <a:solidFill>
                  <a:schemeClr val="tx1"/>
                </a:solidFill>
                <a:effectLst/>
                <a:latin typeface="+mn-lt"/>
                <a:ea typeface="+mn-ea"/>
                <a:cs typeface="+mn-cs"/>
              </a:rPr>
              <a:t>hiện</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lệnh</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tắt</a:t>
            </a:r>
            <a:r>
              <a:rPr lang="es-MX" sz="900" b="1" kern="1200" dirty="0">
                <a:solidFill>
                  <a:schemeClr val="tx1"/>
                </a:solidFill>
                <a:effectLst/>
                <a:latin typeface="+mn-lt"/>
                <a:ea typeface="+mn-ea"/>
                <a:cs typeface="+mn-cs"/>
              </a:rPr>
              <a:t> Zoom </a:t>
            </a:r>
            <a:r>
              <a:rPr lang="es-MX" sz="900" b="1" kern="1200" dirty="0" err="1">
                <a:solidFill>
                  <a:schemeClr val="tx1"/>
                </a:solidFill>
                <a:effectLst/>
                <a:latin typeface="+mn-lt"/>
                <a:ea typeface="+mn-ea"/>
                <a:cs typeface="+mn-cs"/>
              </a:rPr>
              <a:t>và</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công</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cụ</a:t>
            </a:r>
            <a:r>
              <a:rPr lang="es-MX" sz="900" b="1" kern="1200" dirty="0">
                <a:solidFill>
                  <a:schemeClr val="tx1"/>
                </a:solidFill>
                <a:effectLst/>
                <a:latin typeface="+mn-lt"/>
                <a:ea typeface="+mn-ea"/>
                <a:cs typeface="+mn-cs"/>
              </a:rPr>
              <a:t> Zoom Slider </a:t>
            </a:r>
            <a:r>
              <a:rPr lang="es-MX" sz="900" b="1" kern="1200" dirty="0" err="1">
                <a:solidFill>
                  <a:schemeClr val="tx1"/>
                </a:solidFill>
                <a:effectLst/>
                <a:latin typeface="+mn-lt"/>
                <a:ea typeface="+mn-ea"/>
                <a:cs typeface="+mn-cs"/>
              </a:rPr>
              <a:t>trên</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thanh</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trạng</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thái</a:t>
            </a:r>
            <a:r>
              <a:rPr lang="es-MX" sz="900" b="1" kern="1200" dirty="0">
                <a:solidFill>
                  <a:schemeClr val="tx1"/>
                </a:solidFill>
                <a:effectLst/>
                <a:latin typeface="+mn-lt"/>
                <a:ea typeface="+mn-ea"/>
                <a:cs typeface="+mn-cs"/>
              </a:rPr>
              <a:t>:</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chuột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phải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thanh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trạng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thái</a:t>
            </a:r>
            <a:r>
              <a:rPr lang="en-US" sz="900" kern="1200" dirty="0">
                <a:solidFill>
                  <a:schemeClr val="tx1"/>
                </a:solidFill>
                <a:effectLst/>
                <a:latin typeface="+mn-lt"/>
                <a:ea typeface="+mn-ea"/>
                <a:cs typeface="+mn-cs"/>
              </a:rPr>
              <a:t>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lệnh</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Zoom</a:t>
            </a:r>
            <a:r>
              <a:rPr lang="en-US" sz="900" kern="1200" dirty="0">
                <a:solidFill>
                  <a:schemeClr val="tx1"/>
                </a:solidFill>
                <a:effectLst/>
                <a:latin typeface="+mn-lt"/>
                <a:ea typeface="+mn-ea"/>
                <a:cs typeface="+mn-cs"/>
              </a:rPr>
              <a:t>/</a:t>
            </a:r>
            <a:r>
              <a:rPr lang="en-US" sz="900" b="1" kern="1200" dirty="0">
                <a:solidFill>
                  <a:schemeClr val="tx1"/>
                </a:solidFill>
                <a:effectLst/>
                <a:latin typeface="+mn-lt"/>
                <a:ea typeface="+mn-ea"/>
                <a:cs typeface="+mn-cs"/>
              </a:rPr>
              <a:t>Zoom Slider</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danh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sách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lệnh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của</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trình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đơn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ngữ</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cảnh</a:t>
            </a:r>
            <a:r>
              <a:rPr lang="en-US" sz="900" kern="1200" dirty="0">
                <a:solidFill>
                  <a:schemeClr val="tx1"/>
                </a:solidFill>
                <a:effectLst/>
                <a:latin typeface="+mn-lt"/>
                <a:ea typeface="+mn-ea"/>
                <a:cs typeface="+mn-cs"/>
              </a:rPr>
              <a:t>.</a:t>
            </a:r>
          </a:p>
          <a:p>
            <a:endParaRPr lang="en-US" dirty="0"/>
          </a:p>
        </p:txBody>
      </p:sp>
      <p:sp>
        <p:nvSpPr>
          <p:cNvPr id="4" name="Slide Number Placeholder 3"/>
          <p:cNvSpPr>
            <a:spLocks noGrp="1"/>
          </p:cNvSpPr>
          <p:nvPr>
            <p:ph type="sldNum" sz="quarter" idx="5"/>
          </p:nvPr>
        </p:nvSpPr>
        <p:spPr/>
        <p:txBody>
          <a:bodyPr/>
          <a:lstStyle/>
          <a:p>
            <a:fld id="{AF44F5F5-A8AA-4BC1-84A0-54BF991CD31D}" type="slidenum">
              <a:rPr lang="en-US" smtClean="0"/>
              <a:t>8</a:t>
            </a:fld>
            <a:endParaRPr lang="en-US"/>
          </a:p>
        </p:txBody>
      </p:sp>
    </p:spTree>
    <p:extLst>
      <p:ext uri="{BB962C8B-B14F-4D97-AF65-F5344CB8AC3E}">
        <p14:creationId xmlns:p14="http://schemas.microsoft.com/office/powerpoint/2010/main" val="13780612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F44F5F5-A8AA-4BC1-84A0-54BF991CD31D}" type="slidenum">
              <a:rPr lang="en-US" smtClean="0"/>
              <a:t>9</a:t>
            </a:fld>
            <a:endParaRPr lang="en-US"/>
          </a:p>
        </p:txBody>
      </p:sp>
    </p:spTree>
    <p:extLst>
      <p:ext uri="{BB962C8B-B14F-4D97-AF65-F5344CB8AC3E}">
        <p14:creationId xmlns:p14="http://schemas.microsoft.com/office/powerpoint/2010/main" val="3052372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F44F5F5-A8AA-4BC1-84A0-54BF991CD31D}" type="slidenum">
              <a:rPr lang="en-US" smtClean="0"/>
              <a:t>10</a:t>
            </a:fld>
            <a:endParaRPr lang="en-US"/>
          </a:p>
        </p:txBody>
      </p:sp>
    </p:spTree>
    <p:extLst>
      <p:ext uri="{BB962C8B-B14F-4D97-AF65-F5344CB8AC3E}">
        <p14:creationId xmlns:p14="http://schemas.microsoft.com/office/powerpoint/2010/main" val="9517227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900" b="1" kern="1200" dirty="0" err="1">
                <a:solidFill>
                  <a:schemeClr val="tx1"/>
                </a:solidFill>
                <a:effectLst/>
                <a:latin typeface="+mn-lt"/>
                <a:ea typeface="+mn-ea"/>
                <a:cs typeface="+mn-cs"/>
              </a:rPr>
              <a:t>Các</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thao</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tác</a:t>
            </a:r>
            <a:r>
              <a:rPr lang="en-US" sz="900" b="1" kern="1200" dirty="0">
                <a:solidFill>
                  <a:schemeClr val="tx1"/>
                </a:solidFill>
                <a:effectLst/>
                <a:latin typeface="+mn-lt"/>
                <a:ea typeface="+mn-ea"/>
                <a:cs typeface="+mn-cs"/>
              </a:rPr>
              <a:t> in</a:t>
            </a: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Xem</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trước</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các</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trang</a:t>
            </a:r>
            <a:r>
              <a:rPr lang="es-MX" sz="900" b="1" kern="1200" dirty="0">
                <a:solidFill>
                  <a:schemeClr val="tx1"/>
                </a:solidFill>
                <a:effectLst/>
                <a:latin typeface="+mn-lt"/>
                <a:ea typeface="+mn-ea"/>
                <a:cs typeface="+mn-cs"/>
              </a:rPr>
              <a:t> in:</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Bạn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có</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thể</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xem</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trước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trang</a:t>
            </a:r>
            <a:r>
              <a:rPr lang="en-US" sz="900" kern="1200" dirty="0">
                <a:solidFill>
                  <a:schemeClr val="tx1"/>
                </a:solidFill>
                <a:effectLst/>
                <a:latin typeface="+mn-lt"/>
                <a:ea typeface="+mn-ea"/>
                <a:cs typeface="+mn-cs"/>
              </a:rPr>
              <a:t> in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vùng</a:t>
            </a:r>
            <a:r>
              <a:rPr lang="en-US" sz="900" kern="1200" dirty="0">
                <a:solidFill>
                  <a:schemeClr val="tx1"/>
                </a:solidFill>
                <a:effectLst/>
                <a:latin typeface="+mn-lt"/>
                <a:ea typeface="+mn-ea"/>
                <a:cs typeface="+mn-cs"/>
              </a:rPr>
              <a:t> Preview </a:t>
            </a: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trang</a:t>
            </a:r>
            <a:r>
              <a:rPr lang="en-US" sz="900" kern="1200" dirty="0">
                <a:solidFill>
                  <a:schemeClr val="tx1"/>
                </a:solidFill>
                <a:effectLst/>
                <a:latin typeface="+mn-lt"/>
                <a:ea typeface="+mn-ea"/>
                <a:cs typeface="+mn-cs"/>
              </a:rPr>
              <a:t> Print </a:t>
            </a:r>
            <a:r>
              <a:rPr lang="en-US" sz="900" kern="1200" dirty="0" err="1">
                <a:solidFill>
                  <a:schemeClr val="tx1"/>
                </a:solidFill>
                <a:effectLst/>
                <a:latin typeface="+mn-lt"/>
                <a:ea typeface="+mn-ea"/>
                <a:cs typeface="+mn-cs"/>
              </a:rPr>
              <a:t>và</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điều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chỉnh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những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tính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chất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chưa</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phù</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hợp</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nút</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Zoom to Page</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tại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góc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dưới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phải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để</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xem</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trang</a:t>
            </a:r>
            <a:r>
              <a:rPr lang="en-US" sz="900" kern="1200" dirty="0">
                <a:solidFill>
                  <a:schemeClr val="tx1"/>
                </a:solidFill>
                <a:effectLst/>
                <a:latin typeface="+mn-lt"/>
                <a:ea typeface="+mn-ea"/>
                <a:cs typeface="+mn-cs"/>
              </a:rPr>
              <a:t> in ở </a:t>
            </a:r>
            <a:r>
              <a:rPr lang="en-US" sz="900" kern="1200" dirty="0" err="1">
                <a:solidFill>
                  <a:schemeClr val="tx1"/>
                </a:solidFill>
                <a:effectLst/>
                <a:latin typeface="+mn-lt"/>
                <a:ea typeface="+mn-ea"/>
                <a:cs typeface="+mn-cs"/>
              </a:rPr>
              <a:t>độ</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phóng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đại</a:t>
            </a:r>
            <a:r>
              <a:rPr lang="en-US" sz="900" kern="1200" dirty="0">
                <a:solidFill>
                  <a:schemeClr val="tx1"/>
                </a:solidFill>
                <a:effectLst/>
                <a:latin typeface="+mn-lt"/>
                <a:ea typeface="+mn-ea"/>
                <a:cs typeface="+mn-cs"/>
              </a:rPr>
              <a:t> 100%.</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nút</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Show Margins</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tại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góc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dưới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phải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để</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hiển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thị</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ký</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hiệu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lề</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trang</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Margin marker</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bạn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có</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thể</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dùng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chuột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điều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chỉnh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lề</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dưới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trái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phải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và</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khoảng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của</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vùng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tiêu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đề</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đầu</a:t>
            </a:r>
            <a:r>
              <a:rPr lang="en-US" sz="900" kern="1200" dirty="0">
                <a:solidFill>
                  <a:schemeClr val="tx1"/>
                </a:solidFill>
                <a:effectLst/>
                <a:latin typeface="+mn-lt"/>
                <a:ea typeface="+mn-ea"/>
                <a:cs typeface="+mn-cs"/>
              </a:rPr>
              <a:t>/</a:t>
            </a:r>
            <a:r>
              <a:rPr lang="en-US" sz="900" kern="1200" dirty="0" err="1">
                <a:solidFill>
                  <a:schemeClr val="tx1"/>
                </a:solidFill>
                <a:effectLst/>
                <a:latin typeface="+mn-lt"/>
                <a:ea typeface="+mn-ea"/>
                <a:cs typeface="+mn-cs"/>
              </a:rPr>
              <a:t>chân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trang</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Header/Footer</a:t>
            </a:r>
            <a:r>
              <a:rPr lang="en-US" sz="900" kern="1200" dirty="0">
                <a:solidFill>
                  <a:schemeClr val="tx1"/>
                </a:solidFill>
                <a:effectLst/>
                <a:latin typeface="+mn-lt"/>
                <a:ea typeface="+mn-ea"/>
                <a:cs typeface="+mn-cs"/>
              </a:rPr>
              <a:t>) so </a:t>
            </a:r>
            <a:r>
              <a:rPr lang="en-US" sz="900" kern="1200" dirty="0" err="1">
                <a:solidFill>
                  <a:schemeClr val="tx1"/>
                </a:solidFill>
                <a:effectLst/>
                <a:latin typeface="+mn-lt"/>
                <a:ea typeface="+mn-ea"/>
                <a:cs typeface="+mn-cs"/>
              </a:rPr>
              <a:t>với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lề</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a:t>
            </a:r>
            <a:r>
              <a:rPr lang="en-US" sz="900" kern="1200" dirty="0" err="1">
                <a:solidFill>
                  <a:schemeClr val="tx1"/>
                </a:solidFill>
                <a:effectLst/>
                <a:latin typeface="+mn-lt"/>
                <a:ea typeface="+mn-ea"/>
                <a:cs typeface="+mn-cs"/>
              </a:rPr>
              <a:t>dưới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bạn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cũng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có</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thể</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thay</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đổi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độ</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rộng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cột</a:t>
            </a:r>
            <a:endParaRPr lang="en-US" sz="900" kern="1200" dirty="0">
              <a:solidFill>
                <a:schemeClr val="tx1"/>
              </a:solidFill>
              <a:effectLst/>
              <a:latin typeface="+mn-lt"/>
              <a:ea typeface="+mn-ea"/>
              <a:cs typeface="+mn-cs"/>
            </a:endParaRP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Thực</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hiện</a:t>
            </a:r>
            <a:r>
              <a:rPr lang="es-MX" sz="900" b="1" kern="1200" dirty="0">
                <a:solidFill>
                  <a:schemeClr val="tx1"/>
                </a:solidFill>
                <a:effectLst/>
                <a:latin typeface="+mn-lt"/>
                <a:ea typeface="+mn-ea"/>
                <a:cs typeface="+mn-cs"/>
              </a:rPr>
              <a:t> in: </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số</a:t>
            </a:r>
            <a:r>
              <a:rPr lang="en-US" sz="900" kern="1200" dirty="0">
                <a:solidFill>
                  <a:schemeClr val="tx1"/>
                </a:solidFill>
                <a:effectLst/>
                <a:latin typeface="+mn-lt"/>
                <a:ea typeface="+mn-ea"/>
                <a:cs typeface="+mn-cs"/>
              </a:rPr>
              <a:t> bản in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hộp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cuộn</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Copies</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máy</a:t>
            </a:r>
            <a:r>
              <a:rPr lang="en-US" sz="900" kern="1200" dirty="0">
                <a:solidFill>
                  <a:schemeClr val="tx1"/>
                </a:solidFill>
                <a:effectLst/>
                <a:latin typeface="+mn-lt"/>
                <a:ea typeface="+mn-ea"/>
                <a:cs typeface="+mn-cs"/>
              </a:rPr>
              <a:t> in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hộp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Printer</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a:solidFill>
                  <a:schemeClr val="tx1"/>
                </a:solidFill>
                <a:effectLst/>
                <a:latin typeface="+mn-lt"/>
                <a:ea typeface="+mn-ea"/>
                <a:cs typeface="+mn-cs"/>
              </a:rPr>
              <a:t>Trong </a:t>
            </a:r>
            <a:r>
              <a:rPr lang="en-US" sz="900" kern="1200" dirty="0" err="1">
                <a:solidFill>
                  <a:schemeClr val="tx1"/>
                </a:solidFill>
                <a:effectLst/>
                <a:latin typeface="+mn-lt"/>
                <a:ea typeface="+mn-ea"/>
                <a:cs typeface="+mn-cs"/>
              </a:rPr>
              <a:t>vùng</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Settings</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có</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thể</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thiết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lập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tùy</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in:</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nội</a:t>
            </a:r>
            <a:r>
              <a:rPr lang="en-US" sz="900" kern="1200" dirty="0">
                <a:solidFill>
                  <a:schemeClr val="tx1"/>
                </a:solidFill>
                <a:effectLst/>
                <a:latin typeface="+mn-lt"/>
                <a:ea typeface="+mn-ea"/>
                <a:cs typeface="+mn-cs"/>
              </a:rPr>
              <a:t> dung in: </a:t>
            </a:r>
          </a:p>
          <a:p>
            <a:pPr marL="857250" lvl="2" indent="-171450" fontAlgn="base">
              <a:buFont typeface="Arial" panose="020B0604020202020204" pitchFamily="34" charset="0"/>
              <a:buChar char="•"/>
            </a:pPr>
            <a:r>
              <a:rPr lang="en-US" sz="900" b="1" u="none" strike="noStrike" kern="1200" dirty="0">
                <a:solidFill>
                  <a:schemeClr val="tx1"/>
                </a:solidFill>
                <a:effectLst/>
                <a:latin typeface="+mn-lt"/>
                <a:ea typeface="+mn-ea"/>
                <a:cs typeface="+mn-cs"/>
              </a:rPr>
              <a:t>Print Active Sheets</a:t>
            </a:r>
            <a:r>
              <a:rPr lang="en-US" sz="900" u="none" strike="noStrike" kern="1200" dirty="0">
                <a:solidFill>
                  <a:schemeClr val="tx1"/>
                </a:solidFill>
                <a:effectLst/>
                <a:latin typeface="+mn-lt"/>
                <a:ea typeface="+mn-ea"/>
                <a:cs typeface="+mn-cs"/>
              </a:rPr>
              <a:t> in </a:t>
            </a:r>
            <a:r>
              <a:rPr lang="en-US" sz="900" u="none" strike="noStrike" kern="1200" dirty="0" err="1">
                <a:solidFill>
                  <a:schemeClr val="tx1"/>
                </a:solidFill>
                <a:effectLst/>
                <a:latin typeface="+mn-lt"/>
                <a:ea typeface="+mn-ea"/>
                <a:cs typeface="+mn-cs"/>
              </a:rPr>
              <a:t>trang</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tính</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hiện</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hành</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hoặc</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các</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trang</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tính</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đã</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chọn</a:t>
            </a:r>
            <a:r>
              <a:rPr lang="en-US" sz="900" u="none" strike="noStrike" kern="1200" dirty="0">
                <a:solidFill>
                  <a:schemeClr val="tx1"/>
                </a:solidFill>
                <a:effectLst/>
                <a:latin typeface="+mn-lt"/>
                <a:ea typeface="+mn-ea"/>
                <a:cs typeface="+mn-cs"/>
              </a:rPr>
              <a:t>.</a:t>
            </a:r>
          </a:p>
          <a:p>
            <a:pPr marL="857250" lvl="2" indent="-171450" fontAlgn="base">
              <a:buFont typeface="Arial" panose="020B0604020202020204" pitchFamily="34" charset="0"/>
              <a:buChar char="•"/>
            </a:pPr>
            <a:r>
              <a:rPr lang="en-US" sz="900" u="none" strike="noStrike" kern="1200" dirty="0">
                <a:solidFill>
                  <a:schemeClr val="tx1"/>
                </a:solidFill>
                <a:effectLst/>
                <a:latin typeface="+mn-lt"/>
                <a:ea typeface="+mn-ea"/>
                <a:cs typeface="+mn-cs"/>
              </a:rPr>
              <a:t>Print Entire Workbook in </a:t>
            </a:r>
            <a:r>
              <a:rPr lang="en-US" sz="900" u="none" strike="noStrike" kern="1200" dirty="0" err="1">
                <a:solidFill>
                  <a:schemeClr val="tx1"/>
                </a:solidFill>
                <a:effectLst/>
                <a:latin typeface="+mn-lt"/>
                <a:ea typeface="+mn-ea"/>
                <a:cs typeface="+mn-cs"/>
              </a:rPr>
              <a:t>toàn</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bộ</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sổ</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tính</a:t>
            </a:r>
            <a:r>
              <a:rPr lang="en-US" sz="900" u="none" strike="noStrike" kern="1200" dirty="0">
                <a:solidFill>
                  <a:schemeClr val="tx1"/>
                </a:solidFill>
                <a:effectLst/>
                <a:latin typeface="+mn-lt"/>
                <a:ea typeface="+mn-ea"/>
                <a:cs typeface="+mn-cs"/>
              </a:rPr>
              <a:t>.</a:t>
            </a:r>
          </a:p>
          <a:p>
            <a:pPr marL="857250" lvl="2" indent="-171450" fontAlgn="base">
              <a:buFont typeface="Arial" panose="020B0604020202020204" pitchFamily="34" charset="0"/>
              <a:buChar char="•"/>
            </a:pPr>
            <a:r>
              <a:rPr lang="en-US" sz="900" b="1" u="none" strike="noStrike" kern="1200" dirty="0">
                <a:solidFill>
                  <a:schemeClr val="tx1"/>
                </a:solidFill>
                <a:effectLst/>
                <a:latin typeface="+mn-lt"/>
                <a:ea typeface="+mn-ea"/>
                <a:cs typeface="+mn-cs"/>
              </a:rPr>
              <a:t>Print Selection</a:t>
            </a:r>
            <a:r>
              <a:rPr lang="en-US" sz="900" u="none" strike="noStrike" kern="1200" dirty="0">
                <a:solidFill>
                  <a:schemeClr val="tx1"/>
                </a:solidFill>
                <a:effectLst/>
                <a:latin typeface="+mn-lt"/>
                <a:ea typeface="+mn-ea"/>
                <a:cs typeface="+mn-cs"/>
              </a:rPr>
              <a:t> in </a:t>
            </a:r>
            <a:r>
              <a:rPr lang="en-US" sz="900" u="none" strike="noStrike" kern="1200" dirty="0" err="1">
                <a:solidFill>
                  <a:schemeClr val="tx1"/>
                </a:solidFill>
                <a:effectLst/>
                <a:latin typeface="+mn-lt"/>
                <a:ea typeface="+mn-ea"/>
                <a:cs typeface="+mn-cs"/>
              </a:rPr>
              <a:t>các</a:t>
            </a:r>
            <a:r>
              <a:rPr lang="en-US" sz="900" u="none" strike="noStrike" kern="1200" dirty="0">
                <a:solidFill>
                  <a:schemeClr val="tx1"/>
                </a:solidFill>
                <a:effectLst/>
                <a:latin typeface="+mn-lt"/>
                <a:ea typeface="+mn-ea"/>
                <a:cs typeface="+mn-cs"/>
              </a:rPr>
              <a:t> ô </a:t>
            </a:r>
            <a:r>
              <a:rPr lang="en-US" sz="900" u="none" strike="noStrike" kern="1200" dirty="0" err="1">
                <a:solidFill>
                  <a:schemeClr val="tx1"/>
                </a:solidFill>
                <a:effectLst/>
                <a:latin typeface="+mn-lt"/>
                <a:ea typeface="+mn-ea"/>
                <a:cs typeface="+mn-cs"/>
              </a:rPr>
              <a:t>đã</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chọn</a:t>
            </a:r>
            <a:r>
              <a:rPr lang="en-US" sz="900" u="none" strike="noStrike" kern="1200" dirty="0">
                <a:solidFill>
                  <a:schemeClr val="tx1"/>
                </a:solidFill>
                <a:effectLst/>
                <a:latin typeface="+mn-lt"/>
                <a:ea typeface="+mn-ea"/>
                <a:cs typeface="+mn-cs"/>
              </a:rPr>
              <a:t>.</a:t>
            </a:r>
          </a:p>
          <a:p>
            <a:pPr marL="857250" lvl="2" indent="-171450" fontAlgn="base">
              <a:buFont typeface="Arial" panose="020B0604020202020204" pitchFamily="34" charset="0"/>
              <a:buChar char="•"/>
            </a:pPr>
            <a:r>
              <a:rPr lang="en-US" sz="900" b="1" u="none" strike="noStrike" kern="1200" dirty="0">
                <a:solidFill>
                  <a:schemeClr val="tx1"/>
                </a:solidFill>
                <a:effectLst/>
                <a:latin typeface="+mn-lt"/>
                <a:ea typeface="+mn-ea"/>
                <a:cs typeface="+mn-cs"/>
              </a:rPr>
              <a:t>Print Selected Table</a:t>
            </a:r>
            <a:r>
              <a:rPr lang="en-US" sz="900" u="none" strike="noStrike" kern="1200" dirty="0">
                <a:solidFill>
                  <a:schemeClr val="tx1"/>
                </a:solidFill>
                <a:effectLst/>
                <a:latin typeface="+mn-lt"/>
                <a:ea typeface="+mn-ea"/>
                <a:cs typeface="+mn-cs"/>
              </a:rPr>
              <a:t> in </a:t>
            </a:r>
            <a:r>
              <a:rPr lang="en-US" sz="900" u="none" strike="noStrike" kern="1200" dirty="0" err="1">
                <a:solidFill>
                  <a:schemeClr val="tx1"/>
                </a:solidFill>
                <a:effectLst/>
                <a:latin typeface="+mn-lt"/>
                <a:ea typeface="+mn-ea"/>
                <a:cs typeface="+mn-cs"/>
              </a:rPr>
              <a:t>bảng</a:t>
            </a:r>
            <a:r>
              <a:rPr lang="en-US" sz="900" u="none" strike="noStrike" kern="1200" dirty="0">
                <a:solidFill>
                  <a:schemeClr val="tx1"/>
                </a:solidFill>
                <a:effectLst/>
                <a:latin typeface="+mn-lt"/>
                <a:ea typeface="+mn-ea"/>
                <a:cs typeface="+mn-cs"/>
              </a:rPr>
              <a:t> (</a:t>
            </a:r>
            <a:r>
              <a:rPr lang="en-US" sz="900" b="1" u="none" strike="noStrike" kern="1200" dirty="0">
                <a:solidFill>
                  <a:schemeClr val="tx1"/>
                </a:solidFill>
                <a:effectLst/>
                <a:latin typeface="+mn-lt"/>
                <a:ea typeface="+mn-ea"/>
                <a:cs typeface="+mn-cs"/>
              </a:rPr>
              <a:t>Table</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đang</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làm</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việc</a:t>
            </a:r>
            <a:r>
              <a:rPr lang="en-US" sz="900" u="none" strike="noStrike" kern="1200" dirty="0">
                <a:solidFill>
                  <a:schemeClr val="tx1"/>
                </a:solidFill>
                <a:effectLst/>
                <a:latin typeface="+mn-lt"/>
                <a:ea typeface="+mn-ea"/>
                <a:cs typeface="+mn-cs"/>
              </a:rPr>
              <a:t>. </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in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trang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cụ</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thể</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Pages</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in </a:t>
            </a: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mặt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giấy</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Print One Sided/Both Sides</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thức</a:t>
            </a:r>
            <a:r>
              <a:rPr lang="en-US" sz="900" kern="1200" dirty="0">
                <a:solidFill>
                  <a:schemeClr val="tx1"/>
                </a:solidFill>
                <a:effectLst/>
                <a:latin typeface="+mn-lt"/>
                <a:ea typeface="+mn-ea"/>
                <a:cs typeface="+mn-cs"/>
              </a:rPr>
              <a:t> in </a:t>
            </a:r>
            <a:r>
              <a:rPr lang="en-US" sz="900" kern="1200" dirty="0" err="1">
                <a:solidFill>
                  <a:schemeClr val="tx1"/>
                </a:solidFill>
                <a:effectLst/>
                <a:latin typeface="+mn-lt"/>
                <a:ea typeface="+mn-ea"/>
                <a:cs typeface="+mn-cs"/>
              </a:rPr>
              <a:t>lần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lượt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từng</a:t>
            </a:r>
            <a:r>
              <a:rPr lang="en-US" sz="900" kern="1200" dirty="0">
                <a:solidFill>
                  <a:schemeClr val="tx1"/>
                </a:solidFill>
                <a:effectLst/>
                <a:latin typeface="+mn-lt"/>
                <a:ea typeface="+mn-ea"/>
                <a:cs typeface="+mn-cs"/>
              </a:rPr>
              <a:t> bản </a:t>
            </a:r>
            <a:r>
              <a:rPr lang="en-US" sz="900" kern="1200" dirty="0" err="1">
                <a:solidFill>
                  <a:schemeClr val="tx1"/>
                </a:solidFill>
                <a:effectLst/>
                <a:latin typeface="+mn-lt"/>
                <a:ea typeface="+mn-ea"/>
                <a:cs typeface="+mn-cs"/>
              </a:rPr>
              <a:t>hoặc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từng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trang</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Collated/Uncollated</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nếu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đã</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in </a:t>
            </a:r>
            <a:r>
              <a:rPr lang="en-US" sz="900" kern="1200" dirty="0" err="1">
                <a:solidFill>
                  <a:schemeClr val="tx1"/>
                </a:solidFill>
                <a:effectLst/>
                <a:latin typeface="+mn-lt"/>
                <a:ea typeface="+mn-ea"/>
                <a:cs typeface="+mn-cs"/>
              </a:rPr>
              <a:t>nhiều</a:t>
            </a:r>
            <a:r>
              <a:rPr lang="en-US" sz="900" kern="1200" dirty="0">
                <a:solidFill>
                  <a:schemeClr val="tx1"/>
                </a:solidFill>
                <a:effectLst/>
                <a:latin typeface="+mn-lt"/>
                <a:ea typeface="+mn-ea"/>
                <a:cs typeface="+mn-cs"/>
              </a:rPr>
              <a:t> bản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Copies).</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hướng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trang</a:t>
            </a:r>
            <a:r>
              <a:rPr lang="en-US" sz="900" kern="1200" dirty="0">
                <a:solidFill>
                  <a:schemeClr val="tx1"/>
                </a:solidFill>
                <a:effectLst/>
                <a:latin typeface="+mn-lt"/>
                <a:ea typeface="+mn-ea"/>
                <a:cs typeface="+mn-cs"/>
              </a:rPr>
              <a:t> in </a:t>
            </a:r>
            <a:r>
              <a:rPr lang="en-US" sz="900" kern="1200" dirty="0" err="1">
                <a:solidFill>
                  <a:schemeClr val="tx1"/>
                </a:solidFill>
                <a:effectLst/>
                <a:latin typeface="+mn-lt"/>
                <a:ea typeface="+mn-ea"/>
                <a:cs typeface="+mn-cs"/>
              </a:rPr>
              <a:t>ngang</a:t>
            </a:r>
            <a:r>
              <a:rPr lang="en-US" sz="900" kern="1200" dirty="0">
                <a:solidFill>
                  <a:schemeClr val="tx1"/>
                </a:solidFill>
                <a:effectLst/>
                <a:latin typeface="+mn-lt"/>
                <a:ea typeface="+mn-ea"/>
                <a:cs typeface="+mn-cs"/>
              </a:rPr>
              <a:t> hay </a:t>
            </a:r>
            <a:r>
              <a:rPr lang="en-US" sz="900" kern="1200" dirty="0" err="1">
                <a:solidFill>
                  <a:schemeClr val="tx1"/>
                </a:solidFill>
                <a:effectLst/>
                <a:latin typeface="+mn-lt"/>
                <a:ea typeface="+mn-ea"/>
                <a:cs typeface="+mn-cs"/>
              </a:rPr>
              <a:t>dọc</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Portrait/Landscape Orientation</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khổ</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giấy</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Paper size</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và</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định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lề</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giấy</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Margins</a:t>
            </a:r>
            <a:r>
              <a:rPr lang="en-US" sz="900" kern="1200" dirty="0">
                <a:solidFill>
                  <a:schemeClr val="tx1"/>
                </a:solidFill>
                <a:effectLst/>
                <a:latin typeface="+mn-lt"/>
                <a:ea typeface="+mn-ea"/>
                <a:cs typeface="+mn-cs"/>
              </a:rPr>
              <a:t>). </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các</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tùy</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điều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chỉnh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tỷ</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lệ</a:t>
            </a:r>
            <a:r>
              <a:rPr lang="en-US" sz="900" kern="1200" dirty="0">
                <a:solidFill>
                  <a:schemeClr val="tx1"/>
                </a:solidFill>
                <a:effectLst/>
                <a:latin typeface="+mn-lt"/>
                <a:ea typeface="+mn-ea"/>
                <a:cs typeface="+mn-cs"/>
              </a:rPr>
              <a:t> in:</a:t>
            </a:r>
          </a:p>
          <a:p>
            <a:pPr marL="857250" lvl="2" indent="-171450" fontAlgn="base">
              <a:buFont typeface="Arial" panose="020B0604020202020204" pitchFamily="34" charset="0"/>
              <a:buChar char="•"/>
            </a:pPr>
            <a:r>
              <a:rPr lang="en-US" sz="900" b="1" u="none" strike="noStrike" kern="1200" dirty="0">
                <a:solidFill>
                  <a:schemeClr val="tx1"/>
                </a:solidFill>
                <a:effectLst/>
                <a:latin typeface="+mn-lt"/>
                <a:ea typeface="+mn-ea"/>
                <a:cs typeface="+mn-cs"/>
              </a:rPr>
              <a:t>No Scaling</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giữ</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nguyên</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tỷ</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lệ</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thực</a:t>
            </a:r>
            <a:r>
              <a:rPr lang="en-US" sz="900" u="none" strike="noStrike" kern="1200" dirty="0">
                <a:solidFill>
                  <a:schemeClr val="tx1"/>
                </a:solidFill>
                <a:effectLst/>
                <a:latin typeface="+mn-lt"/>
                <a:ea typeface="+mn-ea"/>
                <a:cs typeface="+mn-cs"/>
              </a:rPr>
              <a:t>.</a:t>
            </a:r>
          </a:p>
          <a:p>
            <a:pPr marL="857250" lvl="2" indent="-171450" fontAlgn="base">
              <a:buFont typeface="Arial" panose="020B0604020202020204" pitchFamily="34" charset="0"/>
              <a:buChar char="•"/>
            </a:pPr>
            <a:r>
              <a:rPr lang="en-US" sz="900" b="1" u="none" strike="noStrike" kern="1200" dirty="0">
                <a:solidFill>
                  <a:schemeClr val="tx1"/>
                </a:solidFill>
                <a:effectLst/>
                <a:latin typeface="+mn-lt"/>
                <a:ea typeface="+mn-ea"/>
                <a:cs typeface="+mn-cs"/>
              </a:rPr>
              <a:t>Fit Sheet on One Page</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điều</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chỉnh</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tỷ</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lệ</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để</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có</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thể</a:t>
            </a:r>
            <a:r>
              <a:rPr lang="en-US" sz="900" u="none" strike="noStrike" kern="1200" dirty="0">
                <a:solidFill>
                  <a:schemeClr val="tx1"/>
                </a:solidFill>
                <a:effectLst/>
                <a:latin typeface="+mn-lt"/>
                <a:ea typeface="+mn-ea"/>
                <a:cs typeface="+mn-cs"/>
              </a:rPr>
              <a:t> in </a:t>
            </a:r>
            <a:r>
              <a:rPr lang="en-US" sz="900" u="none" strike="noStrike" kern="1200" dirty="0" err="1">
                <a:solidFill>
                  <a:schemeClr val="tx1"/>
                </a:solidFill>
                <a:effectLst/>
                <a:latin typeface="+mn-lt"/>
                <a:ea typeface="+mn-ea"/>
                <a:cs typeface="+mn-cs"/>
              </a:rPr>
              <a:t>toàn</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bộ</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trang</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tính</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trên</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một</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trang</a:t>
            </a:r>
            <a:r>
              <a:rPr lang="en-US" sz="900" u="none" strike="noStrike" kern="1200" dirty="0">
                <a:solidFill>
                  <a:schemeClr val="tx1"/>
                </a:solidFill>
                <a:effectLst/>
                <a:latin typeface="+mn-lt"/>
                <a:ea typeface="+mn-ea"/>
                <a:cs typeface="+mn-cs"/>
              </a:rPr>
              <a:t>.</a:t>
            </a:r>
          </a:p>
          <a:p>
            <a:pPr marL="857250" lvl="2" indent="-171450" fontAlgn="base">
              <a:buFont typeface="Arial" panose="020B0604020202020204" pitchFamily="34" charset="0"/>
              <a:buChar char="•"/>
            </a:pPr>
            <a:r>
              <a:rPr lang="en-US" sz="900" b="1" u="none" strike="noStrike" kern="1200" dirty="0">
                <a:solidFill>
                  <a:schemeClr val="tx1"/>
                </a:solidFill>
                <a:effectLst/>
                <a:latin typeface="+mn-lt"/>
                <a:ea typeface="+mn-ea"/>
                <a:cs typeface="+mn-cs"/>
              </a:rPr>
              <a:t>Fit All Columns on One Page</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điều</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chỉnh</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tỷ</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lệ</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theo</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chiều</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ngang</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để</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có</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thể</a:t>
            </a:r>
            <a:r>
              <a:rPr lang="en-US" sz="900" u="none" strike="noStrike" kern="1200" dirty="0">
                <a:solidFill>
                  <a:schemeClr val="tx1"/>
                </a:solidFill>
                <a:effectLst/>
                <a:latin typeface="+mn-lt"/>
                <a:ea typeface="+mn-ea"/>
                <a:cs typeface="+mn-cs"/>
              </a:rPr>
              <a:t> in </a:t>
            </a:r>
            <a:r>
              <a:rPr lang="en-US" sz="900" u="none" strike="noStrike" kern="1200" dirty="0" err="1">
                <a:solidFill>
                  <a:schemeClr val="tx1"/>
                </a:solidFill>
                <a:effectLst/>
                <a:latin typeface="+mn-lt"/>
                <a:ea typeface="+mn-ea"/>
                <a:cs typeface="+mn-cs"/>
              </a:rPr>
              <a:t>toàn</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bộ</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các</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cột</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trên</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một</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trang</a:t>
            </a:r>
            <a:r>
              <a:rPr lang="en-US" sz="900" u="none" strike="noStrike" kern="1200" dirty="0">
                <a:solidFill>
                  <a:schemeClr val="tx1"/>
                </a:solidFill>
                <a:effectLst/>
                <a:latin typeface="+mn-lt"/>
                <a:ea typeface="+mn-ea"/>
                <a:cs typeface="+mn-cs"/>
              </a:rPr>
              <a:t>.</a:t>
            </a:r>
          </a:p>
          <a:p>
            <a:pPr marL="857250" lvl="2" indent="-171450" fontAlgn="base">
              <a:buFont typeface="Arial" panose="020B0604020202020204" pitchFamily="34" charset="0"/>
              <a:buChar char="•"/>
            </a:pPr>
            <a:r>
              <a:rPr lang="en-US" sz="900" b="1" u="none" strike="noStrike" kern="1200" dirty="0">
                <a:solidFill>
                  <a:schemeClr val="tx1"/>
                </a:solidFill>
                <a:effectLst/>
                <a:latin typeface="+mn-lt"/>
                <a:ea typeface="+mn-ea"/>
                <a:cs typeface="+mn-cs"/>
              </a:rPr>
              <a:t>Fit All Rows on One Page</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điều</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chỉnh</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tỷ</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lệ</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theo</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chiều</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dọc</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để</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có</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thể</a:t>
            </a:r>
            <a:r>
              <a:rPr lang="en-US" sz="900" u="none" strike="noStrike" kern="1200" dirty="0">
                <a:solidFill>
                  <a:schemeClr val="tx1"/>
                </a:solidFill>
                <a:effectLst/>
                <a:latin typeface="+mn-lt"/>
                <a:ea typeface="+mn-ea"/>
                <a:cs typeface="+mn-cs"/>
              </a:rPr>
              <a:t> in </a:t>
            </a:r>
            <a:r>
              <a:rPr lang="en-US" sz="900" u="none" strike="noStrike" kern="1200" dirty="0" err="1">
                <a:solidFill>
                  <a:schemeClr val="tx1"/>
                </a:solidFill>
                <a:effectLst/>
                <a:latin typeface="+mn-lt"/>
                <a:ea typeface="+mn-ea"/>
                <a:cs typeface="+mn-cs"/>
              </a:rPr>
              <a:t>toàn</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bộ</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các</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dòng</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trên</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một</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trang</a:t>
            </a:r>
            <a:r>
              <a:rPr lang="en-US" sz="900" u="none" strike="noStrike"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nút</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Print</a:t>
            </a:r>
            <a:r>
              <a:rPr lang="en-US" sz="900" kern="1200" dirty="0">
                <a:solidFill>
                  <a:schemeClr val="tx1"/>
                </a:solidFill>
                <a:effectLst/>
                <a:latin typeface="+mn-lt"/>
                <a:ea typeface="+mn-ea"/>
                <a:cs typeface="+mn-cs"/>
              </a:rPr>
              <a:t>.</a:t>
            </a:r>
          </a:p>
          <a:p>
            <a:pPr marL="685800" lvl="2" indent="0" fontAlgn="base">
              <a:buFont typeface="Arial" panose="020B0604020202020204" pitchFamily="34" charset="0"/>
              <a:buNone/>
            </a:pPr>
            <a:endParaRPr lang="en-US" sz="900" u="none" strike="noStrike" kern="1200" dirty="0">
              <a:solidFill>
                <a:schemeClr val="tx1"/>
              </a:solidFill>
              <a:effectLst/>
              <a:latin typeface="+mn-lt"/>
              <a:ea typeface="+mn-ea"/>
              <a:cs typeface="+mn-cs"/>
            </a:endParaRPr>
          </a:p>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900" i="1" kern="1200" dirty="0" err="1">
                <a:solidFill>
                  <a:schemeClr val="tx1"/>
                </a:solidFill>
                <a:effectLst/>
                <a:latin typeface="+mn-lt"/>
                <a:ea typeface="+mn-ea"/>
                <a:cs typeface="+mn-cs"/>
              </a:rPr>
              <a:t>Chú</a:t>
            </a:r>
            <a:r>
              <a:rPr lang="en-US" sz="900" i="1" kern="1200" dirty="0">
                <a:solidFill>
                  <a:schemeClr val="tx1"/>
                </a:solidFill>
                <a:effectLst/>
                <a:latin typeface="+mn-lt"/>
                <a:ea typeface="+mn-ea"/>
                <a:cs typeface="+mn-cs"/>
              </a:rPr>
              <a:t> ý: </a:t>
            </a:r>
            <a:r>
              <a:rPr lang="en-US" sz="900" i="1" kern="1200" dirty="0" err="1">
                <a:solidFill>
                  <a:schemeClr val="tx1"/>
                </a:solidFill>
                <a:effectLst/>
                <a:latin typeface="+mn-lt"/>
                <a:ea typeface="+mn-ea"/>
                <a:cs typeface="+mn-cs"/>
              </a:rPr>
              <a:t>Nếu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đã</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thiết</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lập</a:t>
            </a:r>
            <a:r>
              <a:rPr lang="en-US" sz="900" i="1" kern="1200" dirty="0">
                <a:solidFill>
                  <a:schemeClr val="tx1"/>
                </a:solidFill>
                <a:effectLst/>
                <a:latin typeface="+mn-lt"/>
                <a:ea typeface="+mn-ea"/>
                <a:cs typeface="+mn-cs"/>
              </a:rPr>
              <a:t> Print Area </a:t>
            </a:r>
            <a:r>
              <a:rPr lang="en-US" sz="900" i="1" kern="1200" dirty="0" err="1">
                <a:solidFill>
                  <a:schemeClr val="tx1"/>
                </a:solidFill>
                <a:effectLst/>
                <a:latin typeface="+mn-lt"/>
                <a:ea typeface="+mn-ea"/>
                <a:cs typeface="+mn-cs"/>
              </a:rPr>
              <a:t>thì</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vùng</a:t>
            </a:r>
            <a:r>
              <a:rPr lang="en-US" sz="900" i="1" kern="1200" dirty="0">
                <a:solidFill>
                  <a:schemeClr val="tx1"/>
                </a:solidFill>
                <a:effectLst/>
                <a:latin typeface="+mn-lt"/>
                <a:ea typeface="+mn-ea"/>
                <a:cs typeface="+mn-cs"/>
              </a:rPr>
              <a:t> in </a:t>
            </a:r>
            <a:r>
              <a:rPr lang="en-US" sz="900" i="1" kern="1200" dirty="0" err="1">
                <a:solidFill>
                  <a:schemeClr val="tx1"/>
                </a:solidFill>
                <a:effectLst/>
                <a:latin typeface="+mn-lt"/>
                <a:ea typeface="+mn-ea"/>
                <a:cs typeface="+mn-cs"/>
              </a:rPr>
              <a:t>mặc</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định</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sẽ</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được</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chọn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bạn</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có</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thể</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chọn</a:t>
            </a:r>
            <a:r>
              <a:rPr lang="en-US" sz="900" i="1" kern="1200" dirty="0">
                <a:solidFill>
                  <a:schemeClr val="tx1"/>
                </a:solidFill>
                <a:effectLst/>
                <a:latin typeface="+mn-lt"/>
                <a:ea typeface="+mn-ea"/>
                <a:cs typeface="+mn-cs"/>
              </a:rPr>
              <a:t> Ignore Print Area </a:t>
            </a:r>
            <a:r>
              <a:rPr lang="en-US" sz="900" i="1" kern="1200" dirty="0" err="1">
                <a:solidFill>
                  <a:schemeClr val="tx1"/>
                </a:solidFill>
                <a:effectLst/>
                <a:latin typeface="+mn-lt"/>
                <a:ea typeface="+mn-ea"/>
                <a:cs typeface="+mn-cs"/>
              </a:rPr>
              <a:t>để</a:t>
            </a:r>
            <a:r>
              <a:rPr lang="en-US" sz="900" i="1" kern="1200" dirty="0">
                <a:solidFill>
                  <a:schemeClr val="tx1"/>
                </a:solidFill>
                <a:effectLst/>
                <a:latin typeface="+mn-lt"/>
                <a:ea typeface="+mn-ea"/>
                <a:cs typeface="+mn-cs"/>
              </a:rPr>
              <a:t> in </a:t>
            </a:r>
            <a:r>
              <a:rPr lang="en-US" sz="900" i="1" kern="1200" dirty="0" err="1">
                <a:solidFill>
                  <a:schemeClr val="tx1"/>
                </a:solidFill>
                <a:effectLst/>
                <a:latin typeface="+mn-lt"/>
                <a:ea typeface="+mn-ea"/>
                <a:cs typeface="+mn-cs"/>
              </a:rPr>
              <a:t>nội</a:t>
            </a:r>
            <a:r>
              <a:rPr lang="en-US" sz="900" i="1" kern="1200" dirty="0">
                <a:solidFill>
                  <a:schemeClr val="tx1"/>
                </a:solidFill>
                <a:effectLst/>
                <a:latin typeface="+mn-lt"/>
                <a:ea typeface="+mn-ea"/>
                <a:cs typeface="+mn-cs"/>
              </a:rPr>
              <a:t> dung </a:t>
            </a:r>
            <a:r>
              <a:rPr lang="en-US" sz="900" i="1" kern="1200" dirty="0" err="1">
                <a:solidFill>
                  <a:schemeClr val="tx1"/>
                </a:solidFill>
                <a:effectLst/>
                <a:latin typeface="+mn-lt"/>
                <a:ea typeface="+mn-ea"/>
                <a:cs typeface="+mn-cs"/>
              </a:rPr>
              <a:t>khác</a:t>
            </a:r>
            <a:r>
              <a:rPr lang="en-US" sz="900" i="1" kern="1200" dirty="0">
                <a:solidFill>
                  <a:schemeClr val="tx1"/>
                </a:solidFill>
                <a:effectLst/>
                <a:latin typeface="+mn-lt"/>
                <a:ea typeface="+mn-ea"/>
                <a:cs typeface="+mn-cs"/>
              </a:rPr>
              <a:t>.</a:t>
            </a:r>
          </a:p>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900" i="1" kern="1200" dirty="0">
              <a:solidFill>
                <a:schemeClr val="tx1"/>
              </a:solidFill>
              <a:effectLst/>
              <a:latin typeface="+mn-lt"/>
              <a:ea typeface="+mn-ea"/>
              <a:cs typeface="+mn-cs"/>
            </a:endParaRPr>
          </a:p>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900" i="1"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AF44F5F5-A8AA-4BC1-84A0-54BF991CD31D}" type="slidenum">
              <a:rPr lang="en-US" smtClean="0"/>
              <a:t>11</a:t>
            </a:fld>
            <a:endParaRPr lang="en-US"/>
          </a:p>
        </p:txBody>
      </p:sp>
    </p:spTree>
    <p:extLst>
      <p:ext uri="{BB962C8B-B14F-4D97-AF65-F5344CB8AC3E}">
        <p14:creationId xmlns:p14="http://schemas.microsoft.com/office/powerpoint/2010/main" val="33907668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F44F5F5-A8AA-4BC1-84A0-54BF991CD31D}" type="slidenum">
              <a:rPr lang="en-US" smtClean="0"/>
              <a:t>12</a:t>
            </a:fld>
            <a:endParaRPr lang="en-US"/>
          </a:p>
        </p:txBody>
      </p:sp>
    </p:spTree>
    <p:extLst>
      <p:ext uri="{BB962C8B-B14F-4D97-AF65-F5344CB8AC3E}">
        <p14:creationId xmlns:p14="http://schemas.microsoft.com/office/powerpoint/2010/main" val="9308895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900" b="1" kern="1200" dirty="0" err="1">
                <a:solidFill>
                  <a:schemeClr val="tx1"/>
                </a:solidFill>
                <a:effectLst/>
                <a:latin typeface="+mn-lt"/>
                <a:ea typeface="+mn-ea"/>
                <a:cs typeface="+mn-cs"/>
              </a:rPr>
              <a:t>Các</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thao</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tác</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thay</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đổi</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giao</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diện</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sổ</a:t>
            </a:r>
            <a:r>
              <a:rPr lang="en-US" sz="900" b="1" kern="1200" dirty="0">
                <a:solidFill>
                  <a:schemeClr val="tx1"/>
                </a:solidFill>
                <a:effectLst/>
                <a:latin typeface="+mn-lt"/>
                <a:ea typeface="+mn-ea"/>
                <a:cs typeface="+mn-cs"/>
              </a:rPr>
              <a:t> </a:t>
            </a:r>
            <a:r>
              <a:rPr lang="en-US" sz="900" b="1" kern="1200" dirty="0" err="1">
                <a:solidFill>
                  <a:schemeClr val="tx1"/>
                </a:solidFill>
                <a:effectLst/>
                <a:latin typeface="+mn-lt"/>
                <a:ea typeface="+mn-ea"/>
                <a:cs typeface="+mn-cs"/>
              </a:rPr>
              <a:t>tính</a:t>
            </a:r>
            <a:endParaRPr lang="en-US" sz="900" b="1" kern="1200" dirty="0">
              <a:solidFill>
                <a:schemeClr val="tx1"/>
              </a:solidFill>
              <a:effectLst/>
              <a:latin typeface="+mn-lt"/>
              <a:ea typeface="+mn-ea"/>
              <a:cs typeface="+mn-cs"/>
            </a:endParaRP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Ẩn</a:t>
            </a:r>
            <a:r>
              <a:rPr lang="es-MX" sz="900" b="1" kern="1200" dirty="0">
                <a:solidFill>
                  <a:schemeClr val="tx1"/>
                </a:solidFill>
                <a:effectLst/>
                <a:latin typeface="+mn-lt"/>
                <a:ea typeface="+mn-ea"/>
                <a:cs typeface="+mn-cs"/>
              </a:rPr>
              <a:t>/</a:t>
            </a:r>
            <a:r>
              <a:rPr lang="es-MX" sz="900" b="1" kern="1200" dirty="0" err="1">
                <a:solidFill>
                  <a:schemeClr val="tx1"/>
                </a:solidFill>
                <a:effectLst/>
                <a:latin typeface="+mn-lt"/>
                <a:ea typeface="+mn-ea"/>
                <a:cs typeface="+mn-cs"/>
              </a:rPr>
              <a:t>hiện</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các</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lệnh</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tắt</a:t>
            </a:r>
            <a:r>
              <a:rPr lang="es-MX" sz="900" b="1" kern="1200" dirty="0">
                <a:solidFill>
                  <a:schemeClr val="tx1"/>
                </a:solidFill>
                <a:effectLst/>
                <a:latin typeface="+mn-lt"/>
                <a:ea typeface="+mn-ea"/>
                <a:cs typeface="+mn-cs"/>
              </a:rPr>
              <a:t>:</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chuột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phải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thanh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trạng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thái</a:t>
            </a:r>
            <a:r>
              <a:rPr lang="en-US" sz="900" kern="1200" dirty="0">
                <a:solidFill>
                  <a:schemeClr val="tx1"/>
                </a:solidFill>
                <a:effectLst/>
                <a:latin typeface="+mn-lt"/>
                <a:ea typeface="+mn-ea"/>
                <a:cs typeface="+mn-cs"/>
              </a:rPr>
              <a:t> -&gt;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danh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sách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lệnh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View Shortcuts</a:t>
            </a:r>
            <a:r>
              <a:rPr lang="en-US" sz="900" kern="1200" dirty="0">
                <a:solidFill>
                  <a:schemeClr val="tx1"/>
                </a:solidFill>
                <a:effectLst/>
                <a:latin typeface="+mn-lt"/>
                <a:ea typeface="+mn-ea"/>
                <a:cs typeface="+mn-cs"/>
              </a:rPr>
              <a:t>.</a:t>
            </a: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Ẩn</a:t>
            </a:r>
            <a:r>
              <a:rPr lang="es-MX" sz="900" b="1" kern="1200" dirty="0">
                <a:solidFill>
                  <a:schemeClr val="tx1"/>
                </a:solidFill>
                <a:effectLst/>
                <a:latin typeface="+mn-lt"/>
                <a:ea typeface="+mn-ea"/>
                <a:cs typeface="+mn-cs"/>
              </a:rPr>
              <a:t>/</a:t>
            </a:r>
            <a:r>
              <a:rPr lang="es-MX" sz="900" b="1" kern="1200" dirty="0" err="1">
                <a:solidFill>
                  <a:schemeClr val="tx1"/>
                </a:solidFill>
                <a:effectLst/>
                <a:latin typeface="+mn-lt"/>
                <a:ea typeface="+mn-ea"/>
                <a:cs typeface="+mn-cs"/>
              </a:rPr>
              <a:t>hiện</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các</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thước</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kẻ</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trong</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chế</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độ</a:t>
            </a:r>
            <a:r>
              <a:rPr lang="es-MX" sz="900" b="1" kern="1200" dirty="0">
                <a:solidFill>
                  <a:schemeClr val="tx1"/>
                </a:solidFill>
                <a:effectLst/>
                <a:latin typeface="+mn-lt"/>
                <a:ea typeface="+mn-ea"/>
                <a:cs typeface="+mn-cs"/>
              </a:rPr>
              <a:t> Page </a:t>
            </a:r>
            <a:r>
              <a:rPr lang="es-MX" sz="900" b="1" kern="1200" dirty="0" err="1">
                <a:solidFill>
                  <a:schemeClr val="tx1"/>
                </a:solidFill>
                <a:effectLst/>
                <a:latin typeface="+mn-lt"/>
                <a:ea typeface="+mn-ea"/>
                <a:cs typeface="+mn-cs"/>
              </a:rPr>
              <a:t>Layout</a:t>
            </a:r>
            <a:r>
              <a:rPr lang="es-MX" sz="900" b="1" kern="1200" dirty="0">
                <a:solidFill>
                  <a:schemeClr val="tx1"/>
                </a:solidFill>
                <a:effectLst/>
                <a:latin typeface="+mn-lt"/>
                <a:ea typeface="+mn-ea"/>
                <a:cs typeface="+mn-cs"/>
              </a:rPr>
              <a:t>:</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thẻ</a:t>
            </a:r>
            <a:r>
              <a:rPr lang="en-US" sz="900" kern="1200" dirty="0">
                <a:solidFill>
                  <a:schemeClr val="tx1"/>
                </a:solidFill>
                <a:effectLst/>
                <a:latin typeface="+mn-lt"/>
                <a:ea typeface="+mn-ea"/>
                <a:cs typeface="+mn-cs"/>
              </a:rPr>
              <a:t> View </a:t>
            </a:r>
            <a:r>
              <a:rPr lang="en-US" sz="900" kern="1200" dirty="0" err="1">
                <a:solidFill>
                  <a:schemeClr val="tx1"/>
                </a:solidFill>
                <a:effectLst/>
                <a:latin typeface="+mn-lt"/>
                <a:ea typeface="+mn-ea"/>
                <a:cs typeface="+mn-cs"/>
              </a:rPr>
              <a:t>nhóm</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lệnh</a:t>
            </a:r>
            <a:r>
              <a:rPr lang="en-US" sz="900" kern="1200" dirty="0">
                <a:solidFill>
                  <a:schemeClr val="tx1"/>
                </a:solidFill>
                <a:effectLst/>
                <a:latin typeface="+mn-lt"/>
                <a:ea typeface="+mn-ea"/>
                <a:cs typeface="+mn-cs"/>
              </a:rPr>
              <a:t> Show, </a:t>
            </a:r>
            <a:r>
              <a:rPr lang="en-US" sz="900" kern="1200" dirty="0" err="1">
                <a:solidFill>
                  <a:schemeClr val="tx1"/>
                </a:solidFill>
                <a:effectLst/>
                <a:latin typeface="+mn-lt"/>
                <a:ea typeface="+mn-ea"/>
                <a:cs typeface="+mn-cs"/>
              </a:rPr>
              <a:t>đánh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dấu</a:t>
            </a:r>
            <a:r>
              <a:rPr lang="en-US" sz="900" kern="1200" dirty="0">
                <a:solidFill>
                  <a:schemeClr val="tx1"/>
                </a:solidFill>
                <a:effectLst/>
                <a:latin typeface="+mn-lt"/>
                <a:ea typeface="+mn-ea"/>
                <a:cs typeface="+mn-cs"/>
              </a:rPr>
              <a:t>/</a:t>
            </a:r>
            <a:r>
              <a:rPr lang="en-US" sz="900" kern="1200" dirty="0" err="1">
                <a:solidFill>
                  <a:schemeClr val="tx1"/>
                </a:solidFill>
                <a:effectLst/>
                <a:latin typeface="+mn-lt"/>
                <a:ea typeface="+mn-ea"/>
                <a:cs typeface="+mn-cs"/>
              </a:rPr>
              <a:t>bỏ</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đánh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dấu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hộp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kiểm</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Ruler</a:t>
            </a:r>
            <a:r>
              <a:rPr lang="en-US" sz="900" kern="1200" dirty="0">
                <a:solidFill>
                  <a:schemeClr val="tx1"/>
                </a:solidFill>
                <a:effectLst/>
                <a:latin typeface="+mn-lt"/>
                <a:ea typeface="+mn-ea"/>
                <a:cs typeface="+mn-cs"/>
              </a:rPr>
              <a:t>.</a:t>
            </a: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Tạo</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chế</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độ</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hiển</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thị</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tùy</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biến</a:t>
            </a:r>
            <a:r>
              <a:rPr lang="es-MX" sz="900" b="1" kern="1200" dirty="0">
                <a:solidFill>
                  <a:schemeClr val="tx1"/>
                </a:solidFill>
                <a:effectLst/>
                <a:latin typeface="+mn-lt"/>
                <a:ea typeface="+mn-ea"/>
                <a:cs typeface="+mn-cs"/>
              </a:rPr>
              <a:t>:</a:t>
            </a:r>
            <a:endParaRPr lang="en-US" sz="900" b="1" kern="1200" dirty="0">
              <a:solidFill>
                <a:schemeClr val="tx1"/>
              </a:solidFill>
              <a:effectLst/>
              <a:latin typeface="+mn-lt"/>
              <a:ea typeface="+mn-ea"/>
              <a:cs typeface="+mn-cs"/>
            </a:endParaRPr>
          </a:p>
          <a:p>
            <a:pPr marL="342900" lvl="1" indent="0">
              <a:buFont typeface="Arial" panose="020B0604020202020204" pitchFamily="34" charset="0"/>
              <a:buNone/>
            </a:pPr>
            <a:r>
              <a:rPr lang="en-US" sz="900" kern="1200" dirty="0" err="1">
                <a:solidFill>
                  <a:schemeClr val="tx1"/>
                </a:solidFill>
                <a:effectLst/>
                <a:latin typeface="+mn-lt"/>
                <a:ea typeface="+mn-ea"/>
                <a:cs typeface="+mn-cs"/>
              </a:rPr>
              <a:t>Bạn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có</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thể</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lưu</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lại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chế</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độ</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hiển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thị</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trang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tính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hiện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hành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cùng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với</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những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tùy</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in </a:t>
            </a:r>
            <a:r>
              <a:rPr lang="en-US" sz="900" kern="1200" dirty="0" err="1">
                <a:solidFill>
                  <a:schemeClr val="tx1"/>
                </a:solidFill>
                <a:effectLst/>
                <a:latin typeface="+mn-lt"/>
                <a:ea typeface="+mn-ea"/>
                <a:cs typeface="+mn-cs"/>
              </a:rPr>
              <a:t>ấn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thành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một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chế</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độ</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hiển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thị</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tùy</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biến</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Custom view</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để</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áp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dụng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nhanh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về</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sau</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thẻ</a:t>
            </a:r>
            <a:r>
              <a:rPr lang="en-US" sz="900" kern="1200" dirty="0">
                <a:solidFill>
                  <a:schemeClr val="tx1"/>
                </a:solidFill>
                <a:effectLst/>
                <a:latin typeface="+mn-lt"/>
                <a:ea typeface="+mn-ea"/>
                <a:cs typeface="+mn-cs"/>
              </a:rPr>
              <a:t> View </a:t>
            </a:r>
            <a:r>
              <a:rPr lang="en-US" sz="900" kern="1200" dirty="0" err="1">
                <a:solidFill>
                  <a:schemeClr val="tx1"/>
                </a:solidFill>
                <a:effectLst/>
                <a:latin typeface="+mn-lt"/>
                <a:ea typeface="+mn-ea"/>
                <a:cs typeface="+mn-cs"/>
              </a:rPr>
              <a:t>nhóm</a:t>
            </a:r>
            <a:r>
              <a:rPr lang="en-US" sz="900" kern="1200" dirty="0">
                <a:solidFill>
                  <a:schemeClr val="tx1"/>
                </a:solidFill>
                <a:effectLst/>
                <a:latin typeface="+mn-lt"/>
                <a:ea typeface="+mn-ea"/>
                <a:cs typeface="+mn-cs"/>
              </a:rPr>
              <a:t> Workbook Views,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lệnh</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Custom Views</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hộp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thoại</a:t>
            </a:r>
            <a:r>
              <a:rPr lang="en-US" sz="900" kern="1200" dirty="0">
                <a:solidFill>
                  <a:schemeClr val="tx1"/>
                </a:solidFill>
                <a:effectLst/>
                <a:latin typeface="+mn-lt"/>
                <a:ea typeface="+mn-ea"/>
                <a:cs typeface="+mn-cs"/>
              </a:rPr>
              <a:t> Custom Views </a:t>
            </a:r>
            <a:r>
              <a:rPr lang="en-US" sz="900" kern="1200" dirty="0" err="1">
                <a:solidFill>
                  <a:schemeClr val="tx1"/>
                </a:solidFill>
                <a:effectLst/>
                <a:latin typeface="+mn-lt"/>
                <a:ea typeface="+mn-ea"/>
                <a:cs typeface="+mn-cs"/>
              </a:rPr>
              <a:t>xuất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hiện</a:t>
            </a:r>
            <a:r>
              <a:rPr lang="en-US" sz="900" kern="1200" dirty="0">
                <a:solidFill>
                  <a:schemeClr val="tx1"/>
                </a:solidFill>
                <a:effectLst/>
                <a:latin typeface="+mn-lt"/>
                <a:ea typeface="+mn-ea"/>
                <a:cs typeface="+mn-cs"/>
              </a:rPr>
              <a:t> ð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nút</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Add</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hộp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thoại</a:t>
            </a:r>
            <a:r>
              <a:rPr lang="en-US" sz="900" kern="1200" dirty="0">
                <a:solidFill>
                  <a:schemeClr val="tx1"/>
                </a:solidFill>
                <a:effectLst/>
                <a:latin typeface="+mn-lt"/>
                <a:ea typeface="+mn-ea"/>
                <a:cs typeface="+mn-cs"/>
              </a:rPr>
              <a:t> Add View </a:t>
            </a:r>
            <a:r>
              <a:rPr lang="en-US" sz="900" kern="1200" dirty="0" err="1">
                <a:solidFill>
                  <a:schemeClr val="tx1"/>
                </a:solidFill>
                <a:effectLst/>
                <a:latin typeface="+mn-lt"/>
                <a:ea typeface="+mn-ea"/>
                <a:cs typeface="+mn-cs"/>
              </a:rPr>
              <a:t>xuất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hiện</a:t>
            </a:r>
            <a:r>
              <a:rPr lang="en-US" sz="900" kern="1200" dirty="0">
                <a:solidFill>
                  <a:schemeClr val="tx1"/>
                </a:solidFill>
                <a:effectLst/>
                <a:latin typeface="+mn-lt"/>
                <a:ea typeface="+mn-ea"/>
                <a:cs typeface="+mn-cs"/>
              </a:rPr>
              <a:t>:</a:t>
            </a:r>
          </a:p>
          <a:p>
            <a:pPr marL="857250" lvl="2" indent="-171450">
              <a:buFont typeface="Arial" panose="020B0604020202020204" pitchFamily="34" charset="0"/>
              <a:buChar char="•"/>
            </a:pPr>
            <a:r>
              <a:rPr lang="en-US" sz="900" kern="1200" dirty="0" err="1">
                <a:solidFill>
                  <a:schemeClr val="tx1"/>
                </a:solidFill>
                <a:effectLst/>
                <a:latin typeface="+mn-lt"/>
                <a:ea typeface="+mn-ea"/>
                <a:cs typeface="+mn-cs"/>
              </a:rPr>
              <a:t>Nhập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chế</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độ</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hiển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thị</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khung</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Name</a:t>
            </a:r>
            <a:r>
              <a:rPr lang="en-US" sz="900" kern="1200" dirty="0">
                <a:solidFill>
                  <a:schemeClr val="tx1"/>
                </a:solidFill>
                <a:effectLst/>
                <a:latin typeface="+mn-lt"/>
                <a:ea typeface="+mn-ea"/>
                <a:cs typeface="+mn-cs"/>
              </a:rPr>
              <a:t>.</a:t>
            </a:r>
          </a:p>
          <a:p>
            <a:pPr marL="857250" lvl="2" indent="-171450">
              <a:buFont typeface="Arial" panose="020B0604020202020204" pitchFamily="34" charset="0"/>
              <a:buChar char="•"/>
            </a:pPr>
            <a:r>
              <a:rPr lang="en-US" sz="900" kern="1200" dirty="0" err="1">
                <a:solidFill>
                  <a:schemeClr val="tx1"/>
                </a:solidFill>
                <a:effectLst/>
                <a:latin typeface="+mn-lt"/>
                <a:ea typeface="+mn-ea"/>
                <a:cs typeface="+mn-cs"/>
              </a:rPr>
              <a:t>Tùy</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vùng</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Include in view</a:t>
            </a:r>
            <a:r>
              <a:rPr lang="en-US" sz="900" kern="1200" dirty="0">
                <a:solidFill>
                  <a:schemeClr val="tx1"/>
                </a:solidFill>
                <a:effectLst/>
                <a:latin typeface="+mn-lt"/>
                <a:ea typeface="+mn-ea"/>
                <a:cs typeface="+mn-cs"/>
              </a:rPr>
              <a:t>:</a:t>
            </a:r>
          </a:p>
          <a:p>
            <a:pPr marL="1200150" lvl="3" indent="-171450" fontAlgn="base">
              <a:buFont typeface="Arial" panose="020B0604020202020204" pitchFamily="34" charset="0"/>
              <a:buChar char="•"/>
            </a:pPr>
            <a:r>
              <a:rPr lang="en-US" sz="900" b="1" u="none" strike="noStrike" kern="1200" dirty="0">
                <a:solidFill>
                  <a:schemeClr val="tx1"/>
                </a:solidFill>
                <a:effectLst/>
                <a:latin typeface="+mn-lt"/>
                <a:ea typeface="+mn-ea"/>
                <a:cs typeface="+mn-cs"/>
              </a:rPr>
              <a:t>Print settings</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lưu</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các</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thiết</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lập</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về</a:t>
            </a:r>
            <a:r>
              <a:rPr lang="en-US" sz="900" u="none" strike="noStrike" kern="1200" dirty="0">
                <a:solidFill>
                  <a:schemeClr val="tx1"/>
                </a:solidFill>
                <a:effectLst/>
                <a:latin typeface="+mn-lt"/>
                <a:ea typeface="+mn-ea"/>
                <a:cs typeface="+mn-cs"/>
              </a:rPr>
              <a:t> in </a:t>
            </a:r>
            <a:r>
              <a:rPr lang="en-US" sz="900" u="none" strike="noStrike" kern="1200" dirty="0" err="1">
                <a:solidFill>
                  <a:schemeClr val="tx1"/>
                </a:solidFill>
                <a:effectLst/>
                <a:latin typeface="+mn-lt"/>
                <a:ea typeface="+mn-ea"/>
                <a:cs typeface="+mn-cs"/>
              </a:rPr>
              <a:t>ấn</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của</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trang</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tính</a:t>
            </a:r>
            <a:r>
              <a:rPr lang="en-US" sz="900" u="none" strike="noStrike" kern="1200" dirty="0">
                <a:solidFill>
                  <a:schemeClr val="tx1"/>
                </a:solidFill>
                <a:effectLst/>
                <a:latin typeface="+mn-lt"/>
                <a:ea typeface="+mn-ea"/>
                <a:cs typeface="+mn-cs"/>
              </a:rPr>
              <a:t>.</a:t>
            </a:r>
          </a:p>
          <a:p>
            <a:pPr marL="1200150" lvl="3" indent="-171450" fontAlgn="base">
              <a:buFont typeface="Arial" panose="020B0604020202020204" pitchFamily="34" charset="0"/>
              <a:buChar char="•"/>
            </a:pPr>
            <a:r>
              <a:rPr lang="en-US" sz="900" b="1" u="none" strike="noStrike" kern="1200" dirty="0">
                <a:solidFill>
                  <a:schemeClr val="tx1"/>
                </a:solidFill>
                <a:effectLst/>
                <a:latin typeface="+mn-lt"/>
                <a:ea typeface="+mn-ea"/>
                <a:cs typeface="+mn-cs"/>
              </a:rPr>
              <a:t>Hidden rows, columns and filter settings</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lưu</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các</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dòng</a:t>
            </a:r>
            <a:r>
              <a:rPr lang="en-US" sz="900" u="none" strike="noStrike" kern="1200" dirty="0">
                <a:solidFill>
                  <a:schemeClr val="tx1"/>
                </a:solidFill>
                <a:effectLst/>
                <a:latin typeface="+mn-lt"/>
                <a:ea typeface="+mn-ea"/>
                <a:cs typeface="+mn-cs"/>
              </a:rPr>
              <a:t>/</a:t>
            </a:r>
            <a:r>
              <a:rPr lang="en-US" sz="900" u="none" strike="noStrike" kern="1200" dirty="0" err="1">
                <a:solidFill>
                  <a:schemeClr val="tx1"/>
                </a:solidFill>
                <a:effectLst/>
                <a:latin typeface="+mn-lt"/>
                <a:ea typeface="+mn-ea"/>
                <a:cs typeface="+mn-cs"/>
              </a:rPr>
              <a:t>cột</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ẩn</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các</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thiết</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lập</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lọc</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dữ</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liệu</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trong</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trang</a:t>
            </a:r>
            <a:r>
              <a:rPr lang="en-US" sz="900" u="none" strike="noStrike" kern="1200" dirty="0">
                <a:solidFill>
                  <a:schemeClr val="tx1"/>
                </a:solidFill>
                <a:effectLst/>
                <a:latin typeface="+mn-lt"/>
                <a:ea typeface="+mn-ea"/>
                <a:cs typeface="+mn-cs"/>
              </a:rPr>
              <a:t> </a:t>
            </a:r>
            <a:r>
              <a:rPr lang="en-US" sz="900" u="none" strike="noStrike" kern="1200" dirty="0" err="1">
                <a:solidFill>
                  <a:schemeClr val="tx1"/>
                </a:solidFill>
                <a:effectLst/>
                <a:latin typeface="+mn-lt"/>
                <a:ea typeface="+mn-ea"/>
                <a:cs typeface="+mn-cs"/>
              </a:rPr>
              <a:t>tính</a:t>
            </a:r>
            <a:r>
              <a:rPr lang="en-US" sz="900" u="none" strike="noStrike" kern="1200" dirty="0">
                <a:solidFill>
                  <a:schemeClr val="tx1"/>
                </a:solidFill>
                <a:effectLst/>
                <a:latin typeface="+mn-lt"/>
                <a:ea typeface="+mn-ea"/>
                <a:cs typeface="+mn-cs"/>
              </a:rPr>
              <a:t>.</a:t>
            </a:r>
          </a:p>
          <a:p>
            <a:pPr marL="171450" lvl="0" indent="-171450">
              <a:buFont typeface="Arial" panose="020B0604020202020204" pitchFamily="34" charset="0"/>
              <a:buChar char="•"/>
            </a:pPr>
            <a:r>
              <a:rPr lang="es-MX" sz="900" b="1" kern="1200" dirty="0" err="1">
                <a:solidFill>
                  <a:schemeClr val="tx1"/>
                </a:solidFill>
                <a:effectLst/>
                <a:latin typeface="+mn-lt"/>
                <a:ea typeface="+mn-ea"/>
                <a:cs typeface="+mn-cs"/>
              </a:rPr>
              <a:t>Sử</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dụng</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một</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chế</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độ</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hiển</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thị</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tùy</a:t>
            </a:r>
            <a:r>
              <a:rPr lang="es-MX" sz="900" b="1" kern="1200" dirty="0">
                <a:solidFill>
                  <a:schemeClr val="tx1"/>
                </a:solidFill>
                <a:effectLst/>
                <a:latin typeface="+mn-lt"/>
                <a:ea typeface="+mn-ea"/>
                <a:cs typeface="+mn-cs"/>
              </a:rPr>
              <a:t> </a:t>
            </a:r>
            <a:r>
              <a:rPr lang="es-MX" sz="900" b="1" kern="1200" dirty="0" err="1">
                <a:solidFill>
                  <a:schemeClr val="tx1"/>
                </a:solidFill>
                <a:effectLst/>
                <a:latin typeface="+mn-lt"/>
                <a:ea typeface="+mn-ea"/>
                <a:cs typeface="+mn-cs"/>
              </a:rPr>
              <a:t>biến</a:t>
            </a:r>
            <a:r>
              <a:rPr lang="es-MX" sz="900" b="1" kern="1200" dirty="0">
                <a:solidFill>
                  <a:schemeClr val="tx1"/>
                </a:solidFill>
                <a:effectLst/>
                <a:latin typeface="+mn-lt"/>
                <a:ea typeface="+mn-ea"/>
                <a:cs typeface="+mn-cs"/>
              </a:rPr>
              <a:t>:</a:t>
            </a:r>
            <a:endParaRPr lang="en-US" sz="900" b="1" kern="1200" dirty="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thẻ</a:t>
            </a:r>
            <a:r>
              <a:rPr lang="en-US" sz="900" kern="1200" dirty="0">
                <a:solidFill>
                  <a:schemeClr val="tx1"/>
                </a:solidFill>
                <a:effectLst/>
                <a:latin typeface="+mn-lt"/>
                <a:ea typeface="+mn-ea"/>
                <a:cs typeface="+mn-cs"/>
              </a:rPr>
              <a:t> View </a:t>
            </a:r>
            <a:r>
              <a:rPr lang="en-US" sz="900" kern="1200" dirty="0" err="1">
                <a:solidFill>
                  <a:schemeClr val="tx1"/>
                </a:solidFill>
                <a:effectLst/>
                <a:latin typeface="+mn-lt"/>
                <a:ea typeface="+mn-ea"/>
                <a:cs typeface="+mn-cs"/>
              </a:rPr>
              <a:t>nhóm</a:t>
            </a:r>
            <a:r>
              <a:rPr lang="en-US" sz="900" kern="1200" dirty="0">
                <a:solidFill>
                  <a:schemeClr val="tx1"/>
                </a:solidFill>
                <a:effectLst/>
                <a:latin typeface="+mn-lt"/>
                <a:ea typeface="+mn-ea"/>
                <a:cs typeface="+mn-cs"/>
              </a:rPr>
              <a:t> Workbook Views,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lệnh</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Custom Views</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Trên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hộp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thoại</a:t>
            </a:r>
            <a:r>
              <a:rPr lang="en-US" sz="900" kern="1200" dirty="0">
                <a:solidFill>
                  <a:schemeClr val="tx1"/>
                </a:solidFill>
                <a:effectLst/>
                <a:latin typeface="+mn-lt"/>
                <a:ea typeface="+mn-ea"/>
                <a:cs typeface="+mn-cs"/>
              </a:rPr>
              <a:t> Custom Views </a:t>
            </a:r>
            <a:r>
              <a:rPr lang="en-US" sz="900" kern="1200" dirty="0" err="1">
                <a:solidFill>
                  <a:schemeClr val="tx1"/>
                </a:solidFill>
                <a:effectLst/>
                <a:latin typeface="+mn-lt"/>
                <a:ea typeface="+mn-ea"/>
                <a:cs typeface="+mn-cs"/>
              </a:rPr>
              <a:t>xuất</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hiện</a:t>
            </a:r>
            <a:r>
              <a:rPr lang="en-US" sz="900" kern="1200" dirty="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a:solidFill>
                  <a:schemeClr val="tx1"/>
                </a:solidFill>
                <a:effectLst/>
                <a:latin typeface="+mn-lt"/>
                <a:ea typeface="+mn-ea"/>
                <a:cs typeface="+mn-cs"/>
              </a:rPr>
              <a:t>Chọn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chế</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độ</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hiển</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thị</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trong</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danh</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sách</a:t>
            </a:r>
            <a:r>
              <a:rPr lang="en-US" sz="900" kern="1200" dirty="0">
                <a:solidFill>
                  <a:schemeClr val="tx1"/>
                </a:solidFill>
                <a:effectLst/>
                <a:latin typeface="+mn-lt"/>
                <a:ea typeface="+mn-ea"/>
                <a:cs typeface="+mn-cs"/>
              </a:rPr>
              <a:t> -&gt; </a:t>
            </a:r>
            <a:r>
              <a:rPr lang="en-US" sz="900" kern="1200" dirty="0" err="1">
                <a:solidFill>
                  <a:schemeClr val="tx1"/>
                </a:solidFill>
                <a:effectLst/>
                <a:latin typeface="+mn-lt"/>
                <a:ea typeface="+mn-ea"/>
                <a:cs typeface="+mn-cs"/>
              </a:rPr>
              <a:t>nhấp</a:t>
            </a:r>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nút</a:t>
            </a:r>
            <a:r>
              <a:rPr lang="en-US" sz="900" kern="1200" dirty="0">
                <a:solidFill>
                  <a:schemeClr val="tx1"/>
                </a:solidFill>
                <a:effectLst/>
                <a:latin typeface="+mn-lt"/>
                <a:ea typeface="+mn-ea"/>
                <a:cs typeface="+mn-cs"/>
              </a:rPr>
              <a:t> </a:t>
            </a:r>
            <a:r>
              <a:rPr lang="en-US" sz="900" b="1" kern="1200" dirty="0">
                <a:solidFill>
                  <a:schemeClr val="tx1"/>
                </a:solidFill>
                <a:effectLst/>
                <a:latin typeface="+mn-lt"/>
                <a:ea typeface="+mn-ea"/>
                <a:cs typeface="+mn-cs"/>
              </a:rPr>
              <a:t>Show</a:t>
            </a:r>
            <a:r>
              <a:rPr lang="en-US" sz="900" kern="1200" dirty="0">
                <a:solidFill>
                  <a:schemeClr val="tx1"/>
                </a:solidFill>
                <a:effectLst/>
                <a:latin typeface="+mn-lt"/>
                <a:ea typeface="+mn-ea"/>
                <a:cs typeface="+mn-cs"/>
              </a:rPr>
              <a:t>.</a:t>
            </a:r>
          </a:p>
          <a:p>
            <a:endParaRPr lang="en-US" dirty="0"/>
          </a:p>
          <a:p>
            <a:r>
              <a:rPr lang="en-US" sz="900" b="1" i="1" kern="1200" dirty="0" err="1">
                <a:solidFill>
                  <a:schemeClr val="tx1"/>
                </a:solidFill>
                <a:effectLst/>
                <a:latin typeface="+mn-lt"/>
                <a:ea typeface="+mn-ea"/>
                <a:cs typeface="+mn-cs"/>
              </a:rPr>
              <a:t>Chú</a:t>
            </a:r>
            <a:r>
              <a:rPr lang="en-US" sz="900" b="1" i="1" kern="1200" dirty="0">
                <a:solidFill>
                  <a:schemeClr val="tx1"/>
                </a:solidFill>
                <a:effectLst/>
                <a:latin typeface="+mn-lt"/>
                <a:ea typeface="+mn-ea"/>
                <a:cs typeface="+mn-cs"/>
              </a:rPr>
              <a:t> ý</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Nếu</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một</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trang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tính</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trong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sổ</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tính</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có</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sử</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dụng</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bảng</a:t>
            </a:r>
            <a:r>
              <a:rPr lang="en-US" sz="900" i="1" kern="1200" dirty="0">
                <a:solidFill>
                  <a:schemeClr val="tx1"/>
                </a:solidFill>
                <a:effectLst/>
                <a:latin typeface="+mn-lt"/>
                <a:ea typeface="+mn-ea"/>
                <a:cs typeface="+mn-cs"/>
              </a:rPr>
              <a:t> Table </a:t>
            </a:r>
            <a:r>
              <a:rPr lang="en-US" sz="900" i="1" kern="1200" dirty="0" err="1">
                <a:solidFill>
                  <a:schemeClr val="tx1"/>
                </a:solidFill>
                <a:effectLst/>
                <a:latin typeface="+mn-lt"/>
                <a:ea typeface="+mn-ea"/>
                <a:cs typeface="+mn-cs"/>
              </a:rPr>
              <a:t>thì</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lệnh</a:t>
            </a:r>
            <a:r>
              <a:rPr lang="en-US" sz="900" i="1" kern="1200" dirty="0">
                <a:solidFill>
                  <a:schemeClr val="tx1"/>
                </a:solidFill>
                <a:effectLst/>
                <a:latin typeface="+mn-lt"/>
                <a:ea typeface="+mn-ea"/>
                <a:cs typeface="+mn-cs"/>
              </a:rPr>
              <a:t> Custom Views </a:t>
            </a:r>
            <a:r>
              <a:rPr lang="en-US" sz="900" i="1" kern="1200" dirty="0" err="1">
                <a:solidFill>
                  <a:schemeClr val="tx1"/>
                </a:solidFill>
                <a:effectLst/>
                <a:latin typeface="+mn-lt"/>
                <a:ea typeface="+mn-ea"/>
                <a:cs typeface="+mn-cs"/>
              </a:rPr>
              <a:t>trên</a:t>
            </a:r>
            <a:r>
              <a:rPr lang="en-US" sz="900" i="1" kern="1200" dirty="0">
                <a:solidFill>
                  <a:schemeClr val="tx1"/>
                </a:solidFill>
                <a:effectLst/>
                <a:latin typeface="+mn-lt"/>
                <a:ea typeface="+mn-ea"/>
                <a:cs typeface="+mn-cs"/>
              </a:rPr>
              <a:t> Ribbon </a:t>
            </a:r>
            <a:r>
              <a:rPr lang="en-US" sz="900" i="1" kern="1200" dirty="0" err="1">
                <a:solidFill>
                  <a:schemeClr val="tx1"/>
                </a:solidFill>
                <a:effectLst/>
                <a:latin typeface="+mn-lt"/>
                <a:ea typeface="+mn-ea"/>
                <a:cs typeface="+mn-cs"/>
              </a:rPr>
              <a:t>sẽ</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bị</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vô</a:t>
            </a:r>
            <a:r>
              <a:rPr lang="en-US" sz="900" i="1" kern="1200" dirty="0">
                <a:solidFill>
                  <a:schemeClr val="tx1"/>
                </a:solidFill>
                <a:effectLst/>
                <a:latin typeface="+mn-lt"/>
                <a:ea typeface="+mn-ea"/>
                <a:cs typeface="+mn-cs"/>
              </a:rPr>
              <a:t> </a:t>
            </a:r>
            <a:r>
              <a:rPr lang="en-US" sz="900" i="1" kern="1200" dirty="0" err="1">
                <a:solidFill>
                  <a:schemeClr val="tx1"/>
                </a:solidFill>
                <a:effectLst/>
                <a:latin typeface="+mn-lt"/>
                <a:ea typeface="+mn-ea"/>
                <a:cs typeface="+mn-cs"/>
              </a:rPr>
              <a:t>hiệu</a:t>
            </a:r>
            <a:r>
              <a:rPr lang="en-US" sz="900" i="1" kern="1200" dirty="0">
                <a:solidFill>
                  <a:schemeClr val="tx1"/>
                </a:solidFill>
                <a:effectLst/>
                <a:latin typeface="+mn-lt"/>
                <a:ea typeface="+mn-ea"/>
                <a:cs typeface="+mn-cs"/>
              </a:rPr>
              <a:t>.</a:t>
            </a:r>
          </a:p>
          <a:p>
            <a:endParaRPr lang="en-US" i="1" dirty="0"/>
          </a:p>
        </p:txBody>
      </p:sp>
      <p:sp>
        <p:nvSpPr>
          <p:cNvPr id="4" name="Slide Number Placeholder 3"/>
          <p:cNvSpPr>
            <a:spLocks noGrp="1"/>
          </p:cNvSpPr>
          <p:nvPr>
            <p:ph type="sldNum" sz="quarter" idx="5"/>
          </p:nvPr>
        </p:nvSpPr>
        <p:spPr/>
        <p:txBody>
          <a:bodyPr/>
          <a:lstStyle/>
          <a:p>
            <a:fld id="{AF44F5F5-A8AA-4BC1-84A0-54BF991CD31D}" type="slidenum">
              <a:rPr lang="en-US" smtClean="0"/>
              <a:t>13</a:t>
            </a:fld>
            <a:endParaRPr lang="en-US"/>
          </a:p>
        </p:txBody>
      </p:sp>
    </p:spTree>
    <p:extLst>
      <p:ext uri="{BB962C8B-B14F-4D97-AF65-F5344CB8AC3E}">
        <p14:creationId xmlns:p14="http://schemas.microsoft.com/office/powerpoint/2010/main" val="223325303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cSld name="2_Title Slide">
    <p:bg>
      <p:bgPr>
        <a:blipFill dpi="0" rotWithShape="1">
          <a:blip r:embed="rId2">
            <a:alphaModFix amt="66000"/>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2257196" y="1293415"/>
            <a:ext cx="6527207" cy="977579"/>
          </a:xfrm>
        </p:spPr>
        <p:txBody>
          <a:bodyPr>
            <a:noAutofit/>
          </a:bodyPr>
          <a:lstStyle>
            <a:lvl1pPr algn="ctr">
              <a:defRPr sz="2800" b="1">
                <a:solidFill>
                  <a:schemeClr val="bg1"/>
                </a:solidFill>
              </a:defRPr>
            </a:lvl1pPr>
          </a:lstStyle>
          <a:p>
            <a:r>
              <a:rPr lang="en-US" dirty="0"/>
              <a:t>CLICK TO EDIT TITLE</a:t>
            </a:r>
          </a:p>
        </p:txBody>
      </p:sp>
      <p:sp>
        <p:nvSpPr>
          <p:cNvPr id="3" name="Subtitle 2"/>
          <p:cNvSpPr>
            <a:spLocks noGrp="1"/>
          </p:cNvSpPr>
          <p:nvPr>
            <p:ph type="subTitle" idx="1" hasCustomPrompt="1"/>
          </p:nvPr>
        </p:nvSpPr>
        <p:spPr>
          <a:xfrm>
            <a:off x="2257197" y="2525757"/>
            <a:ext cx="6527206" cy="685800"/>
          </a:xfrm>
        </p:spPr>
        <p:txBody>
          <a:bodyPr>
            <a:noAutofit/>
          </a:bodyPr>
          <a:lstStyle>
            <a:lvl1pPr marL="0" indent="0" algn="ctr">
              <a:buNone/>
              <a:defRPr sz="2400">
                <a:solidFill>
                  <a:schemeClr val="bg1"/>
                </a:solidFill>
                <a:effectLst/>
                <a:latin typeface="Times New Roman" panose="02020603050405020304" pitchFamily="18" charset="0"/>
                <a:cs typeface="Times New Roman" pitchFamily="18"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Click to edit subtitle</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743430"/>
            <a:ext cx="1133534" cy="400070"/>
          </a:xfrm>
          <a:prstGeom prst="rect">
            <a:avLst/>
          </a:prstGeom>
        </p:spPr>
      </p:pic>
    </p:spTree>
    <p:extLst>
      <p:ext uri="{BB962C8B-B14F-4D97-AF65-F5344CB8AC3E}">
        <p14:creationId xmlns:p14="http://schemas.microsoft.com/office/powerpoint/2010/main" val="129480929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676400" y="285750"/>
            <a:ext cx="7010400" cy="533400"/>
          </a:xfrm>
        </p:spPr>
        <p:txBody>
          <a:bodyPr/>
          <a:lstStyle>
            <a:lvl1pPr>
              <a:defRPr b="0" baseline="0">
                <a:effectLst/>
              </a:defRPr>
            </a:lvl1pPr>
          </a:lstStyle>
          <a:p>
            <a:r>
              <a:rPr lang="en-US"/>
              <a:t>Click to edit Master title style</a:t>
            </a:r>
            <a:endParaRPr lang="en-US" dirty="0"/>
          </a:p>
        </p:txBody>
      </p:sp>
      <p:sp>
        <p:nvSpPr>
          <p:cNvPr id="10" name="Text Placeholder 9"/>
          <p:cNvSpPr>
            <a:spLocks noGrp="1"/>
          </p:cNvSpPr>
          <p:nvPr>
            <p:ph type="body" sz="quarter" idx="13"/>
          </p:nvPr>
        </p:nvSpPr>
        <p:spPr>
          <a:xfrm>
            <a:off x="457200" y="1123950"/>
            <a:ext cx="8229600" cy="3429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4"/>
          </p:nvPr>
        </p:nvSpPr>
        <p:spPr>
          <a:xfrm>
            <a:off x="457200" y="4767264"/>
            <a:ext cx="2133600" cy="274637"/>
          </a:xfrm>
          <a:prstGeom prst="rect">
            <a:avLst/>
          </a:prstGeom>
        </p:spPr>
        <p:txBody>
          <a:bodyPr/>
          <a:lstStyle>
            <a:lvl1pPr algn="ctr" eaLnBrk="1" hangingPunct="1">
              <a:defRPr sz="1050" b="0">
                <a:cs typeface="Arial" charset="0"/>
              </a:defRPr>
            </a:lvl1pPr>
          </a:lstStyle>
          <a:p>
            <a:fld id="{F014F51C-4465-4884-9DAA-FF743F1C7912}" type="datetime1">
              <a:rPr lang="en-US" smtClean="0"/>
              <a:t>9/3/2019</a:t>
            </a:fld>
            <a:endParaRPr lang="en-US"/>
          </a:p>
        </p:txBody>
      </p:sp>
      <p:sp>
        <p:nvSpPr>
          <p:cNvPr id="5" name="Footer Placeholder 4"/>
          <p:cNvSpPr>
            <a:spLocks noGrp="1"/>
          </p:cNvSpPr>
          <p:nvPr>
            <p:ph type="ftr" sz="quarter" idx="15"/>
          </p:nvPr>
        </p:nvSpPr>
        <p:spPr>
          <a:xfrm>
            <a:off x="3124200" y="4767264"/>
            <a:ext cx="2895600" cy="274637"/>
          </a:xfrm>
          <a:prstGeom prst="rect">
            <a:avLst/>
          </a:prstGeom>
        </p:spPr>
        <p:txBody>
          <a:bodyPr/>
          <a:lstStyle>
            <a:lvl1pPr algn="ctr" eaLnBrk="1" hangingPunct="1">
              <a:defRPr sz="1050" b="0">
                <a:cs typeface="Arial" charset="0"/>
              </a:defRPr>
            </a:lvl1pPr>
          </a:lstStyle>
          <a:p>
            <a:r>
              <a:rPr lang="en-US"/>
              <a:t>MOS Excel 2016 - IIG Vietnam</a:t>
            </a:r>
          </a:p>
        </p:txBody>
      </p:sp>
      <p:sp>
        <p:nvSpPr>
          <p:cNvPr id="6" name="Slide Number Placeholder 5"/>
          <p:cNvSpPr>
            <a:spLocks noGrp="1"/>
          </p:cNvSpPr>
          <p:nvPr>
            <p:ph type="sldNum" sz="quarter" idx="16"/>
          </p:nvPr>
        </p:nvSpPr>
        <p:spPr>
          <a:xfrm>
            <a:off x="6553200" y="4767264"/>
            <a:ext cx="2133600" cy="274637"/>
          </a:xfrm>
          <a:prstGeom prst="rect">
            <a:avLst/>
          </a:prstGeom>
        </p:spPr>
        <p:txBody>
          <a:bodyPr vert="horz" wrap="square" lIns="91440" tIns="45720" rIns="91440" bIns="45720" numCol="1" anchor="t" anchorCtr="0" compatLnSpc="1">
            <a:prstTxWarp prst="textNoShape">
              <a:avLst/>
            </a:prstTxWarp>
          </a:bodyPr>
          <a:lstStyle>
            <a:lvl1pPr algn="ctr" eaLnBrk="1" hangingPunct="1">
              <a:defRPr sz="1050" b="0"/>
            </a:lvl1pPr>
          </a:lstStyle>
          <a:p>
            <a:fld id="{E49F9262-1392-45F9-82B8-E6BAB6B74FE5}" type="slidenum">
              <a:rPr lang="en-US" smtClean="0"/>
              <a:t>‹#›</a:t>
            </a:fld>
            <a:endParaRPr lang="en-US"/>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767264"/>
            <a:ext cx="1133534" cy="400070"/>
          </a:xfrm>
          <a:prstGeom prst="rect">
            <a:avLst/>
          </a:prstGeom>
        </p:spPr>
      </p:pic>
    </p:spTree>
    <p:extLst>
      <p:ext uri="{BB962C8B-B14F-4D97-AF65-F5344CB8AC3E}">
        <p14:creationId xmlns:p14="http://schemas.microsoft.com/office/powerpoint/2010/main" val="345369253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500"/>
            </a:lvl1pPr>
            <a:lvl2pPr>
              <a:defRPr sz="20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500"/>
            </a:lvl1pPr>
            <a:lvl2pPr>
              <a:defRPr sz="20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4767264"/>
            <a:ext cx="2133600" cy="274637"/>
          </a:xfrm>
          <a:prstGeom prst="rect">
            <a:avLst/>
          </a:prstGeom>
        </p:spPr>
        <p:txBody>
          <a:bodyPr/>
          <a:lstStyle>
            <a:lvl1pPr algn="ctr" eaLnBrk="1" hangingPunct="1">
              <a:defRPr sz="1050" b="0">
                <a:cs typeface="Arial" charset="0"/>
              </a:defRPr>
            </a:lvl1pPr>
          </a:lstStyle>
          <a:p>
            <a:fld id="{5D8627F4-875A-4CA7-B113-7444B75F07B8}" type="datetime1">
              <a:rPr lang="en-US" smtClean="0"/>
              <a:t>9/3/2019</a:t>
            </a:fld>
            <a:endParaRPr lang="en-US"/>
          </a:p>
        </p:txBody>
      </p:sp>
      <p:sp>
        <p:nvSpPr>
          <p:cNvPr id="6" name="Footer Placeholder 5"/>
          <p:cNvSpPr>
            <a:spLocks noGrp="1"/>
          </p:cNvSpPr>
          <p:nvPr>
            <p:ph type="ftr" sz="quarter" idx="11"/>
          </p:nvPr>
        </p:nvSpPr>
        <p:spPr>
          <a:xfrm>
            <a:off x="3124200" y="4767264"/>
            <a:ext cx="2895600" cy="274637"/>
          </a:xfrm>
          <a:prstGeom prst="rect">
            <a:avLst/>
          </a:prstGeom>
        </p:spPr>
        <p:txBody>
          <a:bodyPr/>
          <a:lstStyle>
            <a:lvl1pPr algn="ctr" eaLnBrk="1" hangingPunct="1">
              <a:defRPr sz="1050" b="0">
                <a:cs typeface="Arial" charset="0"/>
              </a:defRPr>
            </a:lvl1pPr>
          </a:lstStyle>
          <a:p>
            <a:r>
              <a:rPr lang="en-US"/>
              <a:t>MOS Excel 2016 - IIG Vietnam</a:t>
            </a:r>
          </a:p>
        </p:txBody>
      </p:sp>
      <p:sp>
        <p:nvSpPr>
          <p:cNvPr id="7" name="Slide Number Placeholder 6"/>
          <p:cNvSpPr>
            <a:spLocks noGrp="1"/>
          </p:cNvSpPr>
          <p:nvPr>
            <p:ph type="sldNum" sz="quarter" idx="12"/>
          </p:nvPr>
        </p:nvSpPr>
        <p:spPr>
          <a:xfrm>
            <a:off x="6553200" y="4767264"/>
            <a:ext cx="2133600" cy="274637"/>
          </a:xfrm>
          <a:prstGeom prst="rect">
            <a:avLst/>
          </a:prstGeom>
        </p:spPr>
        <p:txBody>
          <a:bodyPr vert="horz" wrap="square" lIns="91440" tIns="45720" rIns="91440" bIns="45720" numCol="1" anchor="t" anchorCtr="0" compatLnSpc="1">
            <a:prstTxWarp prst="textNoShape">
              <a:avLst/>
            </a:prstTxWarp>
          </a:bodyPr>
          <a:lstStyle>
            <a:lvl1pPr algn="ctr" eaLnBrk="1" hangingPunct="1">
              <a:defRPr sz="1050" b="0"/>
            </a:lvl1pPr>
          </a:lstStyle>
          <a:p>
            <a:fld id="{E49F9262-1392-45F9-82B8-E6BAB6B74FE5}" type="slidenum">
              <a:rPr lang="en-US" smtClean="0"/>
              <a:t>‹#›</a:t>
            </a:fld>
            <a:endParaRPr lang="en-US"/>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767264"/>
            <a:ext cx="1133534" cy="400070"/>
          </a:xfrm>
          <a:prstGeom prst="rect">
            <a:avLst/>
          </a:prstGeom>
        </p:spPr>
      </p:pic>
    </p:spTree>
    <p:extLst>
      <p:ext uri="{BB962C8B-B14F-4D97-AF65-F5344CB8AC3E}">
        <p14:creationId xmlns:p14="http://schemas.microsoft.com/office/powerpoint/2010/main" val="32908915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189" indent="0">
              <a:buNone/>
              <a:defRPr sz="2000" b="1"/>
            </a:lvl2pPr>
            <a:lvl3pPr marL="914378" indent="0">
              <a:buNone/>
              <a:defRPr sz="1800" b="1"/>
            </a:lvl3pPr>
            <a:lvl4pPr marL="1371566" indent="0">
              <a:buNone/>
              <a:defRPr sz="1600" b="1"/>
            </a:lvl4pPr>
            <a:lvl5pPr marL="1828754" indent="0">
              <a:buNone/>
              <a:defRPr sz="1600" b="1"/>
            </a:lvl5pPr>
            <a:lvl6pPr marL="2285943" indent="0">
              <a:buNone/>
              <a:defRPr sz="1600" b="1"/>
            </a:lvl6pPr>
            <a:lvl7pPr marL="2743132"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189" indent="0">
              <a:buNone/>
              <a:defRPr sz="2000" b="1"/>
            </a:lvl2pPr>
            <a:lvl3pPr marL="914378" indent="0">
              <a:buNone/>
              <a:defRPr sz="1800" b="1"/>
            </a:lvl3pPr>
            <a:lvl4pPr marL="1371566" indent="0">
              <a:buNone/>
              <a:defRPr sz="1600" b="1"/>
            </a:lvl4pPr>
            <a:lvl5pPr marL="1828754" indent="0">
              <a:buNone/>
              <a:defRPr sz="1600" b="1"/>
            </a:lvl5pPr>
            <a:lvl6pPr marL="2285943" indent="0">
              <a:buNone/>
              <a:defRPr sz="1600" b="1"/>
            </a:lvl6pPr>
            <a:lvl7pPr marL="2743132"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4767264"/>
            <a:ext cx="2133600" cy="274637"/>
          </a:xfrm>
          <a:prstGeom prst="rect">
            <a:avLst/>
          </a:prstGeom>
        </p:spPr>
        <p:txBody>
          <a:bodyPr/>
          <a:lstStyle>
            <a:lvl1pPr algn="ctr" eaLnBrk="1" hangingPunct="1">
              <a:defRPr sz="1050" b="0">
                <a:cs typeface="Arial" charset="0"/>
              </a:defRPr>
            </a:lvl1pPr>
          </a:lstStyle>
          <a:p>
            <a:fld id="{6A2CCB4A-A997-4CF7-B5DE-CCBE36467373}" type="datetime1">
              <a:rPr lang="en-US" smtClean="0"/>
              <a:t>9/3/2019</a:t>
            </a:fld>
            <a:endParaRPr lang="en-US"/>
          </a:p>
        </p:txBody>
      </p:sp>
      <p:sp>
        <p:nvSpPr>
          <p:cNvPr id="8" name="Footer Placeholder 7"/>
          <p:cNvSpPr>
            <a:spLocks noGrp="1"/>
          </p:cNvSpPr>
          <p:nvPr>
            <p:ph type="ftr" sz="quarter" idx="11"/>
          </p:nvPr>
        </p:nvSpPr>
        <p:spPr>
          <a:xfrm>
            <a:off x="3124200" y="4767264"/>
            <a:ext cx="2895600" cy="274637"/>
          </a:xfrm>
          <a:prstGeom prst="rect">
            <a:avLst/>
          </a:prstGeom>
        </p:spPr>
        <p:txBody>
          <a:bodyPr/>
          <a:lstStyle>
            <a:lvl1pPr algn="ctr" eaLnBrk="1" hangingPunct="1">
              <a:defRPr sz="1050" b="0">
                <a:cs typeface="Arial" charset="0"/>
              </a:defRPr>
            </a:lvl1pPr>
          </a:lstStyle>
          <a:p>
            <a:r>
              <a:rPr lang="en-US"/>
              <a:t>MOS Excel 2016 - IIG Vietnam</a:t>
            </a:r>
          </a:p>
        </p:txBody>
      </p:sp>
      <p:sp>
        <p:nvSpPr>
          <p:cNvPr id="9" name="Slide Number Placeholder 8"/>
          <p:cNvSpPr>
            <a:spLocks noGrp="1"/>
          </p:cNvSpPr>
          <p:nvPr>
            <p:ph type="sldNum" sz="quarter" idx="12"/>
          </p:nvPr>
        </p:nvSpPr>
        <p:spPr>
          <a:xfrm>
            <a:off x="6553200" y="4767264"/>
            <a:ext cx="2133600" cy="274637"/>
          </a:xfrm>
          <a:prstGeom prst="rect">
            <a:avLst/>
          </a:prstGeom>
        </p:spPr>
        <p:txBody>
          <a:bodyPr vert="horz" wrap="square" lIns="91440" tIns="45720" rIns="91440" bIns="45720" numCol="1" anchor="t" anchorCtr="0" compatLnSpc="1">
            <a:prstTxWarp prst="textNoShape">
              <a:avLst/>
            </a:prstTxWarp>
          </a:bodyPr>
          <a:lstStyle>
            <a:lvl1pPr algn="ctr" eaLnBrk="1" hangingPunct="1">
              <a:defRPr sz="1050" b="0"/>
            </a:lvl1pPr>
          </a:lstStyle>
          <a:p>
            <a:fld id="{E49F9262-1392-45F9-82B8-E6BAB6B74FE5}" type="slidenum">
              <a:rPr lang="en-US" smtClean="0"/>
              <a:t>‹#›</a:t>
            </a:fld>
            <a:endParaRPr lang="en-US"/>
          </a:p>
        </p:txBody>
      </p:sp>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767264"/>
            <a:ext cx="1133534" cy="400070"/>
          </a:xfrm>
          <a:prstGeom prst="rect">
            <a:avLst/>
          </a:prstGeom>
        </p:spPr>
      </p:pic>
    </p:spTree>
    <p:extLst>
      <p:ext uri="{BB962C8B-B14F-4D97-AF65-F5344CB8AC3E}">
        <p14:creationId xmlns:p14="http://schemas.microsoft.com/office/powerpoint/2010/main" val="2858360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cSld name="Content with Caption">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4743450"/>
            <a:ext cx="2133600" cy="273844"/>
          </a:xfrm>
          <a:prstGeom prst="rect">
            <a:avLst/>
          </a:prstGeom>
        </p:spPr>
        <p:txBody>
          <a:bodyPr/>
          <a:lstStyle>
            <a:lvl1pPr algn="ctr">
              <a:defRPr sz="1050" b="0">
                <a:solidFill>
                  <a:schemeClr val="bg2">
                    <a:lumMod val="50000"/>
                  </a:schemeClr>
                </a:solidFill>
              </a:defRPr>
            </a:lvl1pPr>
          </a:lstStyle>
          <a:p>
            <a:fld id="{3A61159C-D51B-42F3-924D-A180880B33D0}" type="datetime1">
              <a:rPr lang="en-US" smtClean="0"/>
              <a:t>9/3/2019</a:t>
            </a:fld>
            <a:endParaRPr lang="en-US"/>
          </a:p>
        </p:txBody>
      </p:sp>
      <p:sp>
        <p:nvSpPr>
          <p:cNvPr id="3" name="Footer Placeholder 4"/>
          <p:cNvSpPr>
            <a:spLocks noGrp="1"/>
          </p:cNvSpPr>
          <p:nvPr>
            <p:ph type="ftr" sz="quarter" idx="11"/>
          </p:nvPr>
        </p:nvSpPr>
        <p:spPr>
          <a:xfrm>
            <a:off x="3124200" y="4743450"/>
            <a:ext cx="2895600" cy="273844"/>
          </a:xfrm>
          <a:prstGeom prst="rect">
            <a:avLst/>
          </a:prstGeom>
        </p:spPr>
        <p:txBody>
          <a:bodyPr/>
          <a:lstStyle>
            <a:lvl1pPr algn="ctr">
              <a:defRPr sz="1050" b="0">
                <a:solidFill>
                  <a:schemeClr val="bg2">
                    <a:lumMod val="50000"/>
                  </a:schemeClr>
                </a:solidFill>
              </a:defRPr>
            </a:lvl1pPr>
          </a:lstStyle>
          <a:p>
            <a:r>
              <a:rPr lang="en-US"/>
              <a:t>MOS Excel 2016 - IIG Vietnam</a:t>
            </a:r>
          </a:p>
        </p:txBody>
      </p:sp>
      <p:sp>
        <p:nvSpPr>
          <p:cNvPr id="4" name="Slide Number Placeholder 5"/>
          <p:cNvSpPr>
            <a:spLocks noGrp="1"/>
          </p:cNvSpPr>
          <p:nvPr>
            <p:ph type="sldNum" sz="quarter" idx="12"/>
          </p:nvPr>
        </p:nvSpPr>
        <p:spPr>
          <a:xfrm>
            <a:off x="6440557" y="4743450"/>
            <a:ext cx="2133600" cy="273844"/>
          </a:xfrm>
          <a:prstGeom prst="rect">
            <a:avLst/>
          </a:prstGeom>
        </p:spPr>
        <p:txBody>
          <a:bodyPr/>
          <a:lstStyle>
            <a:lvl1pPr algn="ctr">
              <a:defRPr sz="1050" b="0">
                <a:solidFill>
                  <a:schemeClr val="bg2">
                    <a:lumMod val="50000"/>
                  </a:schemeClr>
                </a:solidFill>
              </a:defRPr>
            </a:lvl1pPr>
          </a:lstStyle>
          <a:p>
            <a:fld id="{E49F9262-1392-45F9-82B8-E6BAB6B74FE5}" type="slidenum">
              <a:rPr lang="en-US" smtClean="0"/>
              <a:t>‹#›</a:t>
            </a:fld>
            <a:endParaRPr lang="en-US"/>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767264"/>
            <a:ext cx="1133534" cy="400070"/>
          </a:xfrm>
          <a:prstGeom prst="rect">
            <a:avLst/>
          </a:prstGeom>
        </p:spPr>
      </p:pic>
    </p:spTree>
    <p:extLst>
      <p:ext uri="{BB962C8B-B14F-4D97-AF65-F5344CB8AC3E}">
        <p14:creationId xmlns:p14="http://schemas.microsoft.com/office/powerpoint/2010/main" val="485155533"/>
      </p:ext>
    </p:extLst>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cSld name="3_Title and Content">
    <p:spTree>
      <p:nvGrpSpPr>
        <p:cNvPr id="1" name=""/>
        <p:cNvGrpSpPr/>
        <p:nvPr/>
      </p:nvGrpSpPr>
      <p:grpSpPr>
        <a:xfrm>
          <a:off x="0" y="0"/>
          <a:ext cx="0" cy="0"/>
          <a:chOff x="0" y="0"/>
          <a:chExt cx="0" cy="0"/>
        </a:xfrm>
      </p:grpSpPr>
      <p:sp>
        <p:nvSpPr>
          <p:cNvPr id="8" name="Content Placeholder 7"/>
          <p:cNvSpPr>
            <a:spLocks noGrp="1"/>
          </p:cNvSpPr>
          <p:nvPr>
            <p:ph sz="quarter" idx="13"/>
          </p:nvPr>
        </p:nvSpPr>
        <p:spPr>
          <a:xfrm>
            <a:off x="457200" y="855838"/>
            <a:ext cx="8229600" cy="3742303"/>
          </a:xfrm>
          <a:prstGeom prst="rect">
            <a:avLst/>
          </a:prstGeom>
        </p:spPr>
        <p:txBody>
          <a:bodyPr/>
          <a:lstStyle>
            <a:lvl1pPr marL="342892" indent="-342892">
              <a:buClr>
                <a:srgbClr val="0081C4"/>
              </a:buClr>
              <a:buSzPct val="70000"/>
              <a:buFont typeface="Wingdings" charset="2"/>
              <a:buChar char="§"/>
              <a:defRPr sz="2200">
                <a:solidFill>
                  <a:schemeClr val="tx1"/>
                </a:solidFill>
                <a:latin typeface="+mn-lt"/>
                <a:cs typeface="Segoe Light"/>
              </a:defRPr>
            </a:lvl1pPr>
            <a:lvl2pPr marL="800080" indent="-342892">
              <a:buClr>
                <a:srgbClr val="0081C4"/>
              </a:buClr>
              <a:buSzPct val="70000"/>
              <a:buFont typeface="Wingdings" charset="2"/>
              <a:buChar char="§"/>
              <a:defRPr sz="2200">
                <a:latin typeface="+mn-lt"/>
                <a:cs typeface="Segoe Light"/>
              </a:defRPr>
            </a:lvl2pPr>
            <a:lvl3pPr marL="1257269" indent="-342892">
              <a:buClr>
                <a:srgbClr val="0081C4"/>
              </a:buClr>
              <a:buSzPct val="70000"/>
              <a:buFont typeface="Wingdings" charset="2"/>
              <a:buChar char="§"/>
              <a:defRPr sz="1800">
                <a:latin typeface="+mn-lt"/>
                <a:cs typeface="Segoe Light"/>
              </a:defRPr>
            </a:lvl3pPr>
            <a:lvl4pPr marL="1657309" indent="-285743">
              <a:buClr>
                <a:srgbClr val="0081C4"/>
              </a:buClr>
              <a:buSzPct val="70000"/>
              <a:buFont typeface="Wingdings" charset="2"/>
              <a:buChar char="§"/>
              <a:defRPr sz="1600">
                <a:latin typeface="+mn-lt"/>
                <a:cs typeface="Segoe Light"/>
              </a:defRPr>
            </a:lvl4pPr>
            <a:lvl5pPr marL="2114498" indent="-285743">
              <a:buClr>
                <a:srgbClr val="0081C4"/>
              </a:buClr>
              <a:buSzPct val="70000"/>
              <a:buFont typeface="Wingdings" charset="2"/>
              <a:buChar char="§"/>
              <a:defRPr sz="1400">
                <a:latin typeface="+mn-lt"/>
                <a:cs typeface="Segoe Ligh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Date Placeholder 3"/>
          <p:cNvSpPr>
            <a:spLocks noGrp="1"/>
          </p:cNvSpPr>
          <p:nvPr>
            <p:ph type="dt" sz="half" idx="14"/>
          </p:nvPr>
        </p:nvSpPr>
        <p:spPr>
          <a:xfrm>
            <a:off x="457200" y="4743450"/>
            <a:ext cx="2133600" cy="274638"/>
          </a:xfrm>
          <a:prstGeom prst="rect">
            <a:avLst/>
          </a:prstGeom>
        </p:spPr>
        <p:txBody>
          <a:bodyPr/>
          <a:lstStyle>
            <a:lvl1pPr eaLnBrk="1" hangingPunct="1">
              <a:defRPr b="0">
                <a:solidFill>
                  <a:prstClr val="black">
                    <a:tint val="75000"/>
                  </a:prstClr>
                </a:solidFill>
                <a:cs typeface="Arial" charset="0"/>
              </a:defRPr>
            </a:lvl1pPr>
          </a:lstStyle>
          <a:p>
            <a:fld id="{DA3F292C-4249-40EB-883D-11BCDEF6FA6B}" type="datetime1">
              <a:rPr lang="en-US" smtClean="0"/>
              <a:t>9/3/2019</a:t>
            </a:fld>
            <a:endParaRPr lang="en-US"/>
          </a:p>
        </p:txBody>
      </p:sp>
      <p:sp>
        <p:nvSpPr>
          <p:cNvPr id="4" name="Footer Placeholder 4"/>
          <p:cNvSpPr>
            <a:spLocks noGrp="1"/>
          </p:cNvSpPr>
          <p:nvPr>
            <p:ph type="ftr" sz="quarter" idx="15"/>
          </p:nvPr>
        </p:nvSpPr>
        <p:spPr>
          <a:xfrm>
            <a:off x="3124200" y="4743450"/>
            <a:ext cx="2895600" cy="274638"/>
          </a:xfrm>
          <a:prstGeom prst="rect">
            <a:avLst/>
          </a:prstGeom>
        </p:spPr>
        <p:txBody>
          <a:bodyPr/>
          <a:lstStyle>
            <a:lvl1pPr eaLnBrk="1" hangingPunct="1">
              <a:defRPr b="0">
                <a:solidFill>
                  <a:prstClr val="black">
                    <a:tint val="75000"/>
                  </a:prstClr>
                </a:solidFill>
                <a:cs typeface="Arial" charset="0"/>
              </a:defRPr>
            </a:lvl1pPr>
          </a:lstStyle>
          <a:p>
            <a:r>
              <a:rPr lang="en-US"/>
              <a:t>MOS Excel 2016 - IIG Vietnam</a:t>
            </a:r>
          </a:p>
        </p:txBody>
      </p:sp>
      <p:sp>
        <p:nvSpPr>
          <p:cNvPr id="5" name="Slide Number Placeholder 5"/>
          <p:cNvSpPr>
            <a:spLocks noGrp="1"/>
          </p:cNvSpPr>
          <p:nvPr>
            <p:ph type="sldNum" sz="quarter" idx="16"/>
          </p:nvPr>
        </p:nvSpPr>
        <p:spPr>
          <a:xfrm>
            <a:off x="6440557" y="4743450"/>
            <a:ext cx="2133600" cy="274638"/>
          </a:xfrm>
          <a:prstGeom prst="rect">
            <a:avLst/>
          </a:prstGeom>
        </p:spPr>
        <p:txBody>
          <a:bodyPr vert="horz" wrap="square" lIns="91440" tIns="45720" rIns="91440" bIns="45720" numCol="1" anchor="t" anchorCtr="0" compatLnSpc="1">
            <a:prstTxWarp prst="textNoShape">
              <a:avLst/>
            </a:prstTxWarp>
          </a:bodyPr>
          <a:lstStyle>
            <a:lvl1pPr eaLnBrk="1" hangingPunct="1">
              <a:defRPr b="0">
                <a:solidFill>
                  <a:srgbClr val="898989"/>
                </a:solidFill>
              </a:defRPr>
            </a:lvl1pPr>
          </a:lstStyle>
          <a:p>
            <a:fld id="{E49F9262-1392-45F9-82B8-E6BAB6B74FE5}" type="slidenum">
              <a:rPr lang="en-US" smtClean="0"/>
              <a:t>‹#›</a:t>
            </a:fld>
            <a:endParaRPr lang="en-US"/>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767264"/>
            <a:ext cx="1133534" cy="400070"/>
          </a:xfrm>
          <a:prstGeom prst="rect">
            <a:avLst/>
          </a:prstGeom>
        </p:spPr>
      </p:pic>
    </p:spTree>
    <p:extLst>
      <p:ext uri="{BB962C8B-B14F-4D97-AF65-F5344CB8AC3E}">
        <p14:creationId xmlns:p14="http://schemas.microsoft.com/office/powerpoint/2010/main" val="33060867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A90A9B33-655D-45E8-BB0D-C09C83322B8D}" type="datetime1">
              <a:rPr lang="en-US" smtClean="0"/>
              <a:t>9/3/2019</a:t>
            </a:fld>
            <a:endParaRPr lang="en-US"/>
          </a:p>
        </p:txBody>
      </p:sp>
      <p:sp>
        <p:nvSpPr>
          <p:cNvPr id="5" name="Footer Placeholder 4"/>
          <p:cNvSpPr>
            <a:spLocks noGrp="1"/>
          </p:cNvSpPr>
          <p:nvPr>
            <p:ph type="ftr" sz="quarter" idx="11"/>
          </p:nvPr>
        </p:nvSpPr>
        <p:spPr/>
        <p:txBody>
          <a:bodyPr/>
          <a:lstStyle/>
          <a:p>
            <a:r>
              <a:rPr lang="en-US"/>
              <a:t>MOS Excel 2016 - IIG Vietnam</a:t>
            </a:r>
          </a:p>
        </p:txBody>
      </p:sp>
      <p:sp>
        <p:nvSpPr>
          <p:cNvPr id="6" name="Slide Number Placeholder 5"/>
          <p:cNvSpPr>
            <a:spLocks noGrp="1"/>
          </p:cNvSpPr>
          <p:nvPr>
            <p:ph type="sldNum" sz="quarter" idx="12"/>
          </p:nvPr>
        </p:nvSpPr>
        <p:spPr/>
        <p:txBody>
          <a:bodyPr/>
          <a:lstStyle/>
          <a:p>
            <a:fld id="{E49F9262-1392-45F9-82B8-E6BAB6B74FE5}" type="slidenum">
              <a:rPr lang="en-US" smtClean="0"/>
              <a:t>‹#›</a:t>
            </a:fld>
            <a:endParaRPr lang="en-US"/>
          </a:p>
        </p:txBody>
      </p:sp>
    </p:spTree>
    <p:extLst>
      <p:ext uri="{BB962C8B-B14F-4D97-AF65-F5344CB8AC3E}">
        <p14:creationId xmlns:p14="http://schemas.microsoft.com/office/powerpoint/2010/main" val="30188274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3.png"/><Relationship Id="rId5" Type="http://schemas.openxmlformats.org/officeDocument/2006/relationships/slideLayout" Target="../slideLayouts/slideLayout5.xml"/><Relationship Id="rId10" Type="http://schemas.openxmlformats.org/officeDocument/2006/relationships/image" Target="../media/image2.jpeg"/><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9"/>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1448655" y="285750"/>
            <a:ext cx="7238145"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7" name="Text Placeholder 2"/>
          <p:cNvSpPr>
            <a:spLocks noGrp="1"/>
          </p:cNvSpPr>
          <p:nvPr>
            <p:ph type="body" idx="1"/>
          </p:nvPr>
        </p:nvSpPr>
        <p:spPr bwMode="auto">
          <a:xfrm>
            <a:off x="457200" y="1200151"/>
            <a:ext cx="8229600" cy="339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5" name="Rectangle 4"/>
          <p:cNvSpPr/>
          <p:nvPr/>
        </p:nvSpPr>
        <p:spPr>
          <a:xfrm>
            <a:off x="194481" y="184026"/>
            <a:ext cx="939053" cy="6595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a:p>
        </p:txBody>
      </p:sp>
      <p:pic>
        <p:nvPicPr>
          <p:cNvPr id="4" name="Picture 3"/>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194480" y="222684"/>
            <a:ext cx="1141160" cy="659532"/>
          </a:xfrm>
          <a:prstGeom prst="rect">
            <a:avLst/>
          </a:prstGeom>
        </p:spPr>
      </p:pic>
      <p:sp>
        <p:nvSpPr>
          <p:cNvPr id="7" name="Date Placeholder 3"/>
          <p:cNvSpPr>
            <a:spLocks noGrp="1"/>
          </p:cNvSpPr>
          <p:nvPr>
            <p:ph type="dt" sz="half" idx="2"/>
          </p:nvPr>
        </p:nvSpPr>
        <p:spPr>
          <a:xfrm>
            <a:off x="457200" y="4743450"/>
            <a:ext cx="2133600" cy="273844"/>
          </a:xfrm>
          <a:prstGeom prst="rect">
            <a:avLst/>
          </a:prstGeom>
        </p:spPr>
        <p:txBody>
          <a:bodyPr/>
          <a:lstStyle>
            <a:lvl1pPr algn="ctr">
              <a:defRPr sz="1050" b="0">
                <a:solidFill>
                  <a:schemeClr val="bg2">
                    <a:lumMod val="50000"/>
                  </a:schemeClr>
                </a:solidFill>
              </a:defRPr>
            </a:lvl1pPr>
          </a:lstStyle>
          <a:p>
            <a:fld id="{EC83CFB9-316A-40B6-9250-AEB98D4088FE}" type="datetime1">
              <a:rPr lang="en-US" smtClean="0"/>
              <a:t>9/3/2019</a:t>
            </a:fld>
            <a:endParaRPr lang="en-US" dirty="0"/>
          </a:p>
        </p:txBody>
      </p:sp>
      <p:sp>
        <p:nvSpPr>
          <p:cNvPr id="8" name="Footer Placeholder 4"/>
          <p:cNvSpPr>
            <a:spLocks noGrp="1"/>
          </p:cNvSpPr>
          <p:nvPr>
            <p:ph type="ftr" sz="quarter" idx="3"/>
          </p:nvPr>
        </p:nvSpPr>
        <p:spPr>
          <a:xfrm>
            <a:off x="3124200" y="4743450"/>
            <a:ext cx="2895600" cy="273844"/>
          </a:xfrm>
          <a:prstGeom prst="rect">
            <a:avLst/>
          </a:prstGeom>
        </p:spPr>
        <p:txBody>
          <a:bodyPr/>
          <a:lstStyle>
            <a:lvl1pPr algn="ctr">
              <a:defRPr sz="1050" b="0">
                <a:solidFill>
                  <a:schemeClr val="bg2">
                    <a:lumMod val="50000"/>
                  </a:schemeClr>
                </a:solidFill>
              </a:defRPr>
            </a:lvl1pPr>
          </a:lstStyle>
          <a:p>
            <a:r>
              <a:rPr lang="en-US"/>
              <a:t>MOS Excel 2016 - IIG Vietnam</a:t>
            </a:r>
          </a:p>
        </p:txBody>
      </p:sp>
      <p:sp>
        <p:nvSpPr>
          <p:cNvPr id="9" name="Slide Number Placeholder 5"/>
          <p:cNvSpPr>
            <a:spLocks noGrp="1"/>
          </p:cNvSpPr>
          <p:nvPr>
            <p:ph type="sldNum" sz="quarter" idx="4"/>
          </p:nvPr>
        </p:nvSpPr>
        <p:spPr>
          <a:xfrm>
            <a:off x="6390861" y="4743450"/>
            <a:ext cx="2133600" cy="273844"/>
          </a:xfrm>
          <a:prstGeom prst="rect">
            <a:avLst/>
          </a:prstGeom>
        </p:spPr>
        <p:txBody>
          <a:bodyPr/>
          <a:lstStyle>
            <a:lvl1pPr algn="ctr">
              <a:defRPr sz="1050" b="0">
                <a:solidFill>
                  <a:schemeClr val="bg2">
                    <a:lumMod val="50000"/>
                  </a:schemeClr>
                </a:solidFill>
              </a:defRPr>
            </a:lvl1pPr>
          </a:lstStyle>
          <a:p>
            <a:fld id="{E49F9262-1392-45F9-82B8-E6BAB6B74FE5}" type="slidenum">
              <a:rPr lang="en-US" smtClean="0"/>
              <a:t>‹#›</a:t>
            </a:fld>
            <a:endParaRPr lang="en-US"/>
          </a:p>
        </p:txBody>
      </p:sp>
      <p:pic>
        <p:nvPicPr>
          <p:cNvPr id="10" name="Picture 9"/>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0" y="4767264"/>
            <a:ext cx="1133534" cy="400070"/>
          </a:xfrm>
          <a:prstGeom prst="rect">
            <a:avLst/>
          </a:prstGeom>
        </p:spPr>
      </p:pic>
    </p:spTree>
    <p:extLst>
      <p:ext uri="{BB962C8B-B14F-4D97-AF65-F5344CB8AC3E}">
        <p14:creationId xmlns:p14="http://schemas.microsoft.com/office/powerpoint/2010/main" val="247062920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Lst>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hf hdr="0"/>
  <p:txStyles>
    <p:titleStyle>
      <a:lvl1pPr algn="l" rtl="0" eaLnBrk="1" fontAlgn="base" hangingPunct="1">
        <a:spcBef>
          <a:spcPct val="0"/>
        </a:spcBef>
        <a:spcAft>
          <a:spcPct val="0"/>
        </a:spcAft>
        <a:defRPr sz="3200" b="0" kern="1200">
          <a:solidFill>
            <a:schemeClr val="tx1"/>
          </a:solidFill>
          <a:latin typeface="Times New Roman" panose="02020603050405020304" pitchFamily="18" charset="0"/>
          <a:ea typeface="+mj-ea"/>
          <a:cs typeface="Times New Roman" panose="02020603050405020304" pitchFamily="18" charset="0"/>
        </a:defRPr>
      </a:lvl1pPr>
      <a:lvl2pPr algn="l" rtl="0" eaLnBrk="1" fontAlgn="base" hangingPunct="1">
        <a:spcBef>
          <a:spcPct val="0"/>
        </a:spcBef>
        <a:spcAft>
          <a:spcPct val="0"/>
        </a:spcAft>
        <a:defRPr sz="2300">
          <a:solidFill>
            <a:srgbClr val="595959"/>
          </a:solidFill>
          <a:latin typeface="Calibri" pitchFamily="34" charset="0"/>
        </a:defRPr>
      </a:lvl2pPr>
      <a:lvl3pPr algn="l" rtl="0" eaLnBrk="1" fontAlgn="base" hangingPunct="1">
        <a:spcBef>
          <a:spcPct val="0"/>
        </a:spcBef>
        <a:spcAft>
          <a:spcPct val="0"/>
        </a:spcAft>
        <a:defRPr sz="2300">
          <a:solidFill>
            <a:srgbClr val="595959"/>
          </a:solidFill>
          <a:latin typeface="Calibri" pitchFamily="34" charset="0"/>
        </a:defRPr>
      </a:lvl3pPr>
      <a:lvl4pPr algn="l" rtl="0" eaLnBrk="1" fontAlgn="base" hangingPunct="1">
        <a:spcBef>
          <a:spcPct val="0"/>
        </a:spcBef>
        <a:spcAft>
          <a:spcPct val="0"/>
        </a:spcAft>
        <a:defRPr sz="2300">
          <a:solidFill>
            <a:srgbClr val="595959"/>
          </a:solidFill>
          <a:latin typeface="Calibri" pitchFamily="34" charset="0"/>
        </a:defRPr>
      </a:lvl4pPr>
      <a:lvl5pPr algn="l" rtl="0" eaLnBrk="1" fontAlgn="base" hangingPunct="1">
        <a:spcBef>
          <a:spcPct val="0"/>
        </a:spcBef>
        <a:spcAft>
          <a:spcPct val="0"/>
        </a:spcAft>
        <a:defRPr sz="2300">
          <a:solidFill>
            <a:srgbClr val="595959"/>
          </a:solidFill>
          <a:latin typeface="Calibri" pitchFamily="34" charset="0"/>
        </a:defRPr>
      </a:lvl5pPr>
      <a:lvl6pPr marL="457189" algn="l" rtl="0" eaLnBrk="1" fontAlgn="base" hangingPunct="1">
        <a:spcBef>
          <a:spcPct val="0"/>
        </a:spcBef>
        <a:spcAft>
          <a:spcPct val="0"/>
        </a:spcAft>
        <a:defRPr sz="2300">
          <a:solidFill>
            <a:srgbClr val="595959"/>
          </a:solidFill>
          <a:latin typeface="Calibri" pitchFamily="34" charset="0"/>
        </a:defRPr>
      </a:lvl6pPr>
      <a:lvl7pPr marL="914378" algn="l" rtl="0" eaLnBrk="1" fontAlgn="base" hangingPunct="1">
        <a:spcBef>
          <a:spcPct val="0"/>
        </a:spcBef>
        <a:spcAft>
          <a:spcPct val="0"/>
        </a:spcAft>
        <a:defRPr sz="2300">
          <a:solidFill>
            <a:srgbClr val="595959"/>
          </a:solidFill>
          <a:latin typeface="Calibri" pitchFamily="34" charset="0"/>
        </a:defRPr>
      </a:lvl7pPr>
      <a:lvl8pPr marL="1371566" algn="l" rtl="0" eaLnBrk="1" fontAlgn="base" hangingPunct="1">
        <a:spcBef>
          <a:spcPct val="0"/>
        </a:spcBef>
        <a:spcAft>
          <a:spcPct val="0"/>
        </a:spcAft>
        <a:defRPr sz="2300">
          <a:solidFill>
            <a:srgbClr val="595959"/>
          </a:solidFill>
          <a:latin typeface="Calibri" pitchFamily="34" charset="0"/>
        </a:defRPr>
      </a:lvl8pPr>
      <a:lvl9pPr marL="1828754" algn="l" rtl="0" eaLnBrk="1" fontAlgn="base" hangingPunct="1">
        <a:spcBef>
          <a:spcPct val="0"/>
        </a:spcBef>
        <a:spcAft>
          <a:spcPct val="0"/>
        </a:spcAft>
        <a:defRPr sz="2300">
          <a:solidFill>
            <a:srgbClr val="595959"/>
          </a:solidFill>
          <a:latin typeface="Calibri" pitchFamily="34" charset="0"/>
        </a:defRPr>
      </a:lvl9pPr>
    </p:titleStyle>
    <p:bodyStyle>
      <a:lvl1pPr marL="225425" indent="-225425" algn="l" rtl="0" eaLnBrk="1" fontAlgn="base" hangingPunct="1">
        <a:spcBef>
          <a:spcPct val="20000"/>
        </a:spcBef>
        <a:spcAft>
          <a:spcPct val="0"/>
        </a:spcAft>
        <a:buFont typeface="Arial" panose="020B0604020202020204" pitchFamily="34" charset="0"/>
        <a:buChar char="•"/>
        <a:defRPr sz="2400" kern="1200">
          <a:solidFill>
            <a:schemeClr val="tx1"/>
          </a:solidFill>
          <a:latin typeface="Times New Roman" panose="02020603050405020304" pitchFamily="18" charset="0"/>
          <a:ea typeface="+mn-ea"/>
          <a:cs typeface="Times New Roman" panose="02020603050405020304" pitchFamily="18" charset="0"/>
        </a:defRPr>
      </a:lvl1pPr>
      <a:lvl2pPr marL="461963" indent="-236538" algn="l" rtl="0" eaLnBrk="1" fontAlgn="base" hangingPunct="1">
        <a:spcBef>
          <a:spcPct val="20000"/>
        </a:spcBef>
        <a:spcAft>
          <a:spcPct val="0"/>
        </a:spcAft>
        <a:buFont typeface="Arial" panose="020B0604020202020204" pitchFamily="34" charset="0"/>
        <a:buChar char="•"/>
        <a:defRPr sz="2200" kern="1200">
          <a:solidFill>
            <a:schemeClr val="tx1"/>
          </a:solidFill>
          <a:latin typeface="Times New Roman" panose="02020603050405020304" pitchFamily="18" charset="0"/>
          <a:ea typeface="+mn-ea"/>
          <a:cs typeface="Times New Roman" panose="02020603050405020304" pitchFamily="18" charset="0"/>
        </a:defRPr>
      </a:lvl2pPr>
      <a:lvl3pPr marL="688975" indent="-227013" algn="l" rtl="0" eaLnBrk="1" fontAlgn="base" hangingPunct="1">
        <a:spcBef>
          <a:spcPct val="20000"/>
        </a:spcBef>
        <a:spcAft>
          <a:spcPct val="0"/>
        </a:spcAft>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3pPr>
      <a:lvl4pPr marL="914400" indent="-225425" algn="l" rtl="0" eaLnBrk="1" fontAlgn="base" hangingPunct="1">
        <a:spcBef>
          <a:spcPct val="20000"/>
        </a:spcBef>
        <a:spcAft>
          <a:spcPct val="0"/>
        </a:spcAft>
        <a:buFont typeface="Arial" panose="020B0604020202020204" pitchFamily="34" charset="0"/>
        <a:buChar char="•"/>
        <a:defRPr sz="1800" kern="1200">
          <a:solidFill>
            <a:schemeClr val="tx1"/>
          </a:solidFill>
          <a:latin typeface="Times New Roman" panose="02020603050405020304" pitchFamily="18" charset="0"/>
          <a:ea typeface="+mn-ea"/>
          <a:cs typeface="Times New Roman" panose="02020603050405020304" pitchFamily="18" charset="0"/>
        </a:defRPr>
      </a:lvl4pPr>
      <a:lvl5pPr marL="1089025" indent="-174625" algn="l" rtl="0" eaLnBrk="1" fontAlgn="base" hangingPunct="1">
        <a:spcBef>
          <a:spcPct val="20000"/>
        </a:spcBef>
        <a:spcAft>
          <a:spcPct val="0"/>
        </a:spcAft>
        <a:buFont typeface="Arial" panose="020B0604020202020204" pitchFamily="34" charset="0"/>
        <a:buChar char="•"/>
        <a:defRPr sz="1600" kern="1200">
          <a:solidFill>
            <a:schemeClr val="tx1"/>
          </a:solidFill>
          <a:latin typeface="Times New Roman" panose="02020603050405020304" pitchFamily="18" charset="0"/>
          <a:ea typeface="+mn-ea"/>
          <a:cs typeface="Times New Roman" panose="02020603050405020304" pitchFamily="18" charset="0"/>
        </a:defRPr>
      </a:lvl5pPr>
      <a:lvl6pPr marL="2514537" indent="-228594" algn="l" defTabSz="914378"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78" rtl="0" eaLnBrk="1" latinLnBrk="0" hangingPunct="1">
        <a:defRPr sz="1800" kern="1200">
          <a:solidFill>
            <a:schemeClr val="tx1"/>
          </a:solidFill>
          <a:latin typeface="+mn-lt"/>
          <a:ea typeface="+mn-ea"/>
          <a:cs typeface="+mn-cs"/>
        </a:defRPr>
      </a:lvl1pPr>
      <a:lvl2pPr marL="457189" algn="l" defTabSz="914378" rtl="0" eaLnBrk="1" latinLnBrk="0" hangingPunct="1">
        <a:defRPr sz="1800" kern="1200">
          <a:solidFill>
            <a:schemeClr val="tx1"/>
          </a:solidFill>
          <a:latin typeface="+mn-lt"/>
          <a:ea typeface="+mn-ea"/>
          <a:cs typeface="+mn-cs"/>
        </a:defRPr>
      </a:lvl2pPr>
      <a:lvl3pPr marL="914378" algn="l" defTabSz="914378" rtl="0" eaLnBrk="1" latinLnBrk="0" hangingPunct="1">
        <a:defRPr sz="1800" kern="1200">
          <a:solidFill>
            <a:schemeClr val="tx1"/>
          </a:solidFill>
          <a:latin typeface="+mn-lt"/>
          <a:ea typeface="+mn-ea"/>
          <a:cs typeface="+mn-cs"/>
        </a:defRPr>
      </a:lvl3pPr>
      <a:lvl4pPr marL="1371566" algn="l" defTabSz="914378" rtl="0" eaLnBrk="1" latinLnBrk="0" hangingPunct="1">
        <a:defRPr sz="1800" kern="1200">
          <a:solidFill>
            <a:schemeClr val="tx1"/>
          </a:solidFill>
          <a:latin typeface="+mn-lt"/>
          <a:ea typeface="+mn-ea"/>
          <a:cs typeface="+mn-cs"/>
        </a:defRPr>
      </a:lvl4pPr>
      <a:lvl5pPr marL="1828754" algn="l" defTabSz="914378" rtl="0" eaLnBrk="1" latinLnBrk="0" hangingPunct="1">
        <a:defRPr sz="1800" kern="1200">
          <a:solidFill>
            <a:schemeClr val="tx1"/>
          </a:solidFill>
          <a:latin typeface="+mn-lt"/>
          <a:ea typeface="+mn-ea"/>
          <a:cs typeface="+mn-cs"/>
        </a:defRPr>
      </a:lvl5pPr>
      <a:lvl6pPr marL="2285943" algn="l" defTabSz="914378" rtl="0" eaLnBrk="1" latinLnBrk="0" hangingPunct="1">
        <a:defRPr sz="1800" kern="1200">
          <a:solidFill>
            <a:schemeClr val="tx1"/>
          </a:solidFill>
          <a:latin typeface="+mn-lt"/>
          <a:ea typeface="+mn-ea"/>
          <a:cs typeface="+mn-cs"/>
        </a:defRPr>
      </a:lvl6pPr>
      <a:lvl7pPr marL="2743132" algn="l" defTabSz="914378" rtl="0" eaLnBrk="1" latinLnBrk="0" hangingPunct="1">
        <a:defRPr sz="1800" kern="1200">
          <a:solidFill>
            <a:schemeClr val="tx1"/>
          </a:solidFill>
          <a:latin typeface="+mn-lt"/>
          <a:ea typeface="+mn-ea"/>
          <a:cs typeface="+mn-cs"/>
        </a:defRPr>
      </a:lvl7pPr>
      <a:lvl8pPr marL="3200320" algn="l" defTabSz="914378" rtl="0" eaLnBrk="1" latinLnBrk="0" hangingPunct="1">
        <a:defRPr sz="1800" kern="1200">
          <a:solidFill>
            <a:schemeClr val="tx1"/>
          </a:solidFill>
          <a:latin typeface="+mn-lt"/>
          <a:ea typeface="+mn-ea"/>
          <a:cs typeface="+mn-cs"/>
        </a:defRPr>
      </a:lvl8pPr>
      <a:lvl9pPr marL="3657509" algn="l" defTabSz="91437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tmp"/><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chor="ctr">
            <a:normAutofit fontScale="90000"/>
          </a:bodyPr>
          <a:lstStyle/>
          <a:p>
            <a:r>
              <a:rPr lang="en-US" dirty="0"/>
              <a:t>MOS EXCEL 2016</a:t>
            </a:r>
            <a:br>
              <a:rPr lang="en-US" dirty="0"/>
            </a:br>
            <a:r>
              <a:rPr lang="en-US" sz="3200" dirty="0" err="1"/>
              <a:t>Bài</a:t>
            </a:r>
            <a:r>
              <a:rPr lang="en-US" sz="3200" dirty="0"/>
              <a:t> 5: </a:t>
            </a:r>
            <a:r>
              <a:rPr lang="en-US" sz="3200" dirty="0" err="1"/>
              <a:t>Xem</a:t>
            </a:r>
            <a:r>
              <a:rPr lang="en-US" sz="3200" dirty="0"/>
              <a:t> </a:t>
            </a:r>
            <a:r>
              <a:rPr lang="en-US" sz="3200" dirty="0" err="1"/>
              <a:t>và</a:t>
            </a:r>
            <a:r>
              <a:rPr lang="en-US" sz="3200" dirty="0"/>
              <a:t> in </a:t>
            </a:r>
            <a:r>
              <a:rPr lang="en-US" sz="3200" dirty="0" err="1"/>
              <a:t>sổ</a:t>
            </a:r>
            <a:r>
              <a:rPr lang="en-US" sz="3200" dirty="0"/>
              <a:t> </a:t>
            </a:r>
            <a:r>
              <a:rPr lang="en-US" sz="3200" dirty="0" err="1"/>
              <a:t>tính</a:t>
            </a:r>
            <a:endParaRPr lang="en-US" sz="3200" dirty="0"/>
          </a:p>
        </p:txBody>
      </p:sp>
      <p:sp>
        <p:nvSpPr>
          <p:cNvPr id="3" name="Subtitle 2"/>
          <p:cNvSpPr>
            <a:spLocks noGrp="1"/>
          </p:cNvSpPr>
          <p:nvPr>
            <p:ph type="subTitle" idx="1"/>
          </p:nvPr>
        </p:nvSpPr>
        <p:spPr/>
        <p:txBody>
          <a:bodyPr anchor="b"/>
          <a:lstStyle/>
          <a:p>
            <a:pPr algn="l"/>
            <a:r>
              <a:rPr lang="en-US" dirty="0"/>
              <a:t>Created by: IIG Vietnam</a:t>
            </a:r>
          </a:p>
        </p:txBody>
      </p:sp>
    </p:spTree>
    <p:extLst>
      <p:ext uri="{BB962C8B-B14F-4D97-AF65-F5344CB8AC3E}">
        <p14:creationId xmlns:p14="http://schemas.microsoft.com/office/powerpoint/2010/main" val="5099624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dirty="0"/>
              <a:t>Xem trước và in sổ tính</a:t>
            </a:r>
            <a:endParaRPr lang="en-US" dirty="0"/>
          </a:p>
        </p:txBody>
      </p:sp>
      <p:sp>
        <p:nvSpPr>
          <p:cNvPr id="3" name="Content Placeholder 2"/>
          <p:cNvSpPr>
            <a:spLocks noGrp="1"/>
          </p:cNvSpPr>
          <p:nvPr>
            <p:ph type="body" sz="quarter" idx="13"/>
          </p:nvPr>
        </p:nvSpPr>
        <p:spPr>
          <a:xfrm>
            <a:off x="457200" y="819149"/>
            <a:ext cx="8229600" cy="3857953"/>
          </a:xfrm>
        </p:spPr>
        <p:txBody>
          <a:bodyPr anchor="t"/>
          <a:lstStyle/>
          <a:p>
            <a:pPr algn="just"/>
            <a:r>
              <a:rPr lang="en-US" dirty="0"/>
              <a:t>In </a:t>
            </a:r>
            <a:r>
              <a:rPr lang="en-US" dirty="0" err="1"/>
              <a:t>sổ</a:t>
            </a:r>
            <a:r>
              <a:rPr lang="en-US" dirty="0"/>
              <a:t> </a:t>
            </a:r>
            <a:r>
              <a:rPr lang="en-US" dirty="0" err="1"/>
              <a:t>tính</a:t>
            </a:r>
            <a:endParaRPr lang="en-US" dirty="0"/>
          </a:p>
          <a:p>
            <a:pPr lvl="1" algn="just"/>
            <a:r>
              <a:rPr lang="vi-VN" dirty="0"/>
              <a:t>Tác vụ in trang tính được thực hiện thông qua trang Print của Backstage view. </a:t>
            </a:r>
            <a:endParaRPr lang="en-US" dirty="0"/>
          </a:p>
          <a:p>
            <a:pPr lvl="1" algn="just"/>
            <a:r>
              <a:rPr lang="vi-VN" dirty="0"/>
              <a:t>Thông thường việc định dạng trang in được thực hiện trước khi in, sử dụng các lệnh trên thẻ Page Layout</a:t>
            </a:r>
            <a:r>
              <a:rPr lang="en-US" dirty="0"/>
              <a:t>.</a:t>
            </a:r>
            <a:r>
              <a:rPr lang="vi-VN" dirty="0"/>
              <a:t> </a:t>
            </a:r>
            <a:endParaRPr lang="en-US" dirty="0"/>
          </a:p>
          <a:p>
            <a:pPr lvl="1" algn="just"/>
            <a:r>
              <a:rPr lang="en-US" dirty="0"/>
              <a:t>T</a:t>
            </a:r>
            <a:r>
              <a:rPr lang="vi-VN" dirty="0"/>
              <a:t>uy nhiên trên trang Print, bạn có thể xem trước trang in và định dạng trang in nếu chưa phù hợp.</a:t>
            </a:r>
          </a:p>
        </p:txBody>
      </p:sp>
      <p:sp>
        <p:nvSpPr>
          <p:cNvPr id="4" name="Date Placeholder 3"/>
          <p:cNvSpPr>
            <a:spLocks noGrp="1"/>
          </p:cNvSpPr>
          <p:nvPr>
            <p:ph type="dt" sz="half" idx="14"/>
          </p:nvPr>
        </p:nvSpPr>
        <p:spPr/>
        <p:txBody>
          <a:bodyPr/>
          <a:lstStyle/>
          <a:p>
            <a:fld id="{C0036E63-7EE7-4982-8B87-1AF2F239207E}" type="datetime1">
              <a:rPr lang="en-US" smtClean="0"/>
              <a:t>9/4/2019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10</a:t>
            </a:fld>
            <a:endParaRPr lang="en-US"/>
          </a:p>
        </p:txBody>
      </p:sp>
    </p:spTree>
    <p:extLst>
      <p:ext uri="{BB962C8B-B14F-4D97-AF65-F5344CB8AC3E}">
        <p14:creationId xmlns:p14="http://schemas.microsoft.com/office/powerpoint/2010/main" val="155321074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dirty="0"/>
              <a:t>Xem trước và in sổ tính</a:t>
            </a:r>
            <a:endParaRPr lang="en-US" dirty="0"/>
          </a:p>
        </p:txBody>
      </p:sp>
      <p:sp>
        <p:nvSpPr>
          <p:cNvPr id="4" name="Date Placeholder 3"/>
          <p:cNvSpPr>
            <a:spLocks noGrp="1"/>
          </p:cNvSpPr>
          <p:nvPr>
            <p:ph type="dt" sz="half" idx="14"/>
          </p:nvPr>
        </p:nvSpPr>
        <p:spPr/>
        <p:txBody>
          <a:bodyPr/>
          <a:lstStyle/>
          <a:p>
            <a:fld id="{C0036E63-7EE7-4982-8B87-1AF2F239207E}" type="datetime1">
              <a:rPr lang="en-US" smtClean="0"/>
              <a:t>9/4/2019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11</a:t>
            </a:fld>
            <a:endParaRPr lang="en-US"/>
          </a:p>
        </p:txBody>
      </p:sp>
      <p:pic>
        <p:nvPicPr>
          <p:cNvPr id="9" name="Picture 8">
            <a:extLst>
              <a:ext uri="{FF2B5EF4-FFF2-40B4-BE49-F238E27FC236}">
                <a16:creationId xmlns:a16="http://schemas.microsoft.com/office/drawing/2014/main" id="{5C3EC633-7977-44DE-AF90-A0603944D052}"/>
              </a:ext>
            </a:extLst>
          </p:cNvPr>
          <p:cNvPicPr>
            <a:picLocks noChangeAspect="1"/>
          </p:cNvPicPr>
          <p:nvPr/>
        </p:nvPicPr>
        <p:blipFill rotWithShape="1">
          <a:blip r:embed="rId3">
            <a:extLst>
              <a:ext uri="{28A0092B-C50C-407E-A947-70E740481C1C}">
                <a14:useLocalDpi xmlns:a14="http://schemas.microsoft.com/office/drawing/2010/main" val="0"/>
              </a:ext>
            </a:extLst>
          </a:blip>
          <a:srcRect t="11821"/>
          <a:stretch/>
        </p:blipFill>
        <p:spPr>
          <a:xfrm>
            <a:off x="162910" y="1007980"/>
            <a:ext cx="5390777" cy="3570453"/>
          </a:xfrm>
          <a:prstGeom prst="rect">
            <a:avLst/>
          </a:prstGeom>
        </p:spPr>
      </p:pic>
      <p:sp>
        <p:nvSpPr>
          <p:cNvPr id="10" name="Rectangle 9">
            <a:extLst>
              <a:ext uri="{FF2B5EF4-FFF2-40B4-BE49-F238E27FC236}">
                <a16:creationId xmlns:a16="http://schemas.microsoft.com/office/drawing/2014/main" id="{1E64B58F-AB69-4EEB-9BB4-1086624DF4E7}"/>
              </a:ext>
            </a:extLst>
          </p:cNvPr>
          <p:cNvSpPr/>
          <p:nvPr/>
        </p:nvSpPr>
        <p:spPr>
          <a:xfrm>
            <a:off x="5480115" y="2571750"/>
            <a:ext cx="3663885" cy="738664"/>
          </a:xfrm>
          <a:prstGeom prst="rect">
            <a:avLst/>
          </a:prstGeom>
        </p:spPr>
        <p:txBody>
          <a:bodyPr wrap="square">
            <a:spAutoFit/>
          </a:bodyPr>
          <a:lstStyle/>
          <a:p>
            <a:pPr marL="231775" lvl="2" indent="-179388" algn="just">
              <a:buFont typeface="+mj-lt"/>
              <a:buAutoNum type="arabicPeriod"/>
            </a:pPr>
            <a:r>
              <a:rPr lang="vi-VN" sz="1400" dirty="0">
                <a:latin typeface="+mj-lt"/>
              </a:rPr>
              <a:t>Xem trước các trang in.</a:t>
            </a:r>
          </a:p>
          <a:p>
            <a:pPr marL="231775" lvl="2" indent="-179388" algn="just">
              <a:buFont typeface="+mj-lt"/>
              <a:buAutoNum type="arabicPeriod"/>
            </a:pPr>
            <a:r>
              <a:rPr lang="vi-VN" sz="1400" dirty="0">
                <a:latin typeface="+mj-lt"/>
              </a:rPr>
              <a:t>Các tùy chọn in ấn và định dạng trang in.</a:t>
            </a:r>
          </a:p>
          <a:p>
            <a:pPr marL="231775" lvl="2" indent="-179388" algn="just">
              <a:buFont typeface="+mj-lt"/>
              <a:buAutoNum type="arabicPeriod"/>
            </a:pPr>
            <a:r>
              <a:rPr lang="vi-VN" sz="1400" dirty="0">
                <a:latin typeface="+mj-lt"/>
              </a:rPr>
              <a:t>Các lệnh thực hiện in.</a:t>
            </a:r>
          </a:p>
        </p:txBody>
      </p:sp>
    </p:spTree>
    <p:extLst>
      <p:ext uri="{BB962C8B-B14F-4D97-AF65-F5344CB8AC3E}">
        <p14:creationId xmlns:p14="http://schemas.microsoft.com/office/powerpoint/2010/main" val="251331927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dirty="0"/>
              <a:t>Xem trước và in sổ tính</a:t>
            </a:r>
            <a:endParaRPr lang="en-US" dirty="0"/>
          </a:p>
        </p:txBody>
      </p:sp>
      <p:sp>
        <p:nvSpPr>
          <p:cNvPr id="3" name="Content Placeholder 2"/>
          <p:cNvSpPr>
            <a:spLocks noGrp="1"/>
          </p:cNvSpPr>
          <p:nvPr>
            <p:ph type="body" sz="quarter" idx="13"/>
          </p:nvPr>
        </p:nvSpPr>
        <p:spPr>
          <a:xfrm>
            <a:off x="457200" y="819149"/>
            <a:ext cx="4293476" cy="3857953"/>
          </a:xfrm>
        </p:spPr>
        <p:txBody>
          <a:bodyPr anchor="t"/>
          <a:lstStyle/>
          <a:p>
            <a:pPr algn="just"/>
            <a:r>
              <a:rPr lang="en-US" dirty="0" err="1"/>
              <a:t>Thay</a:t>
            </a:r>
            <a:r>
              <a:rPr lang="en-US" dirty="0"/>
              <a:t> </a:t>
            </a:r>
            <a:r>
              <a:rPr lang="en-US" dirty="0" err="1"/>
              <a:t>đổi</a:t>
            </a:r>
            <a:r>
              <a:rPr lang="en-US" dirty="0"/>
              <a:t> </a:t>
            </a:r>
            <a:r>
              <a:rPr lang="en-US" dirty="0" err="1"/>
              <a:t>giao</a:t>
            </a:r>
            <a:r>
              <a:rPr lang="en-US" dirty="0"/>
              <a:t> </a:t>
            </a:r>
            <a:r>
              <a:rPr lang="en-US" dirty="0" err="1"/>
              <a:t>diện</a:t>
            </a:r>
            <a:r>
              <a:rPr lang="en-US" dirty="0"/>
              <a:t> </a:t>
            </a:r>
            <a:r>
              <a:rPr lang="en-US" dirty="0" err="1"/>
              <a:t>sổ</a:t>
            </a:r>
            <a:r>
              <a:rPr lang="en-US" dirty="0"/>
              <a:t> </a:t>
            </a:r>
            <a:r>
              <a:rPr lang="en-US" dirty="0" err="1"/>
              <a:t>tính</a:t>
            </a:r>
            <a:endParaRPr lang="en-US" dirty="0"/>
          </a:p>
          <a:p>
            <a:pPr lvl="1" algn="just"/>
            <a:r>
              <a:rPr lang="vi-VN" dirty="0"/>
              <a:t>Chế độ hiển thị (View) của trang tính mặc định là Normal, </a:t>
            </a:r>
            <a:endParaRPr lang="en-US" dirty="0"/>
          </a:p>
          <a:p>
            <a:pPr lvl="1" algn="just"/>
            <a:r>
              <a:rPr lang="en-US" dirty="0"/>
              <a:t>C</a:t>
            </a:r>
            <a:r>
              <a:rPr lang="vi-VN" dirty="0"/>
              <a:t>ó thể chuyển sang các chế độ khác gồm Page Layout và Page Break Preview. </a:t>
            </a:r>
            <a:endParaRPr lang="en-US" dirty="0"/>
          </a:p>
          <a:p>
            <a:pPr lvl="1" algn="just"/>
            <a:r>
              <a:rPr lang="vi-VN" dirty="0"/>
              <a:t>Các lệnh chuyển chế độ hiển thị nằm trong nhóm Workbook Views trên thẻ View, </a:t>
            </a:r>
            <a:r>
              <a:rPr lang="en-US" dirty="0"/>
              <a:t>c</a:t>
            </a:r>
            <a:r>
              <a:rPr lang="vi-VN" dirty="0"/>
              <a:t>ó thể sử dụng các lệnh tắt trên thanh trạng thái.</a:t>
            </a:r>
            <a:endParaRPr lang="en-US" dirty="0"/>
          </a:p>
          <a:p>
            <a:pPr lvl="1" algn="just"/>
            <a:endParaRPr lang="vi-VN" dirty="0"/>
          </a:p>
        </p:txBody>
      </p:sp>
      <p:sp>
        <p:nvSpPr>
          <p:cNvPr id="4" name="Date Placeholder 3"/>
          <p:cNvSpPr>
            <a:spLocks noGrp="1"/>
          </p:cNvSpPr>
          <p:nvPr>
            <p:ph type="dt" sz="half" idx="14"/>
          </p:nvPr>
        </p:nvSpPr>
        <p:spPr/>
        <p:txBody>
          <a:bodyPr/>
          <a:lstStyle/>
          <a:p>
            <a:fld id="{C0036E63-7EE7-4982-8B87-1AF2F239207E}" type="datetime1">
              <a:rPr lang="en-US" smtClean="0"/>
              <a:t>9/4/2019</a:t>
            </a:fld>
            <a:endParaRPr lang="en-US" dirty="0"/>
          </a:p>
        </p:txBody>
      </p:sp>
      <p:sp>
        <p:nvSpPr>
          <p:cNvPr id="5" name="Footer Placeholder 4"/>
          <p:cNvSpPr>
            <a:spLocks noGrp="1"/>
          </p:cNvSpPr>
          <p:nvPr>
            <p:ph type="ftr" sz="quarter" idx="15"/>
          </p:nvPr>
        </p:nvSpPr>
        <p:spPr/>
        <p:txBody>
          <a:bodyPr/>
          <a:lstStyle/>
          <a:p>
            <a:r>
              <a:rPr lang="en-US" dirty="0"/>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12</a:t>
            </a:fld>
            <a:endParaRPr lang="en-US"/>
          </a:p>
        </p:txBody>
      </p:sp>
      <p:pic>
        <p:nvPicPr>
          <p:cNvPr id="8" name="Picture 7">
            <a:extLst>
              <a:ext uri="{FF2B5EF4-FFF2-40B4-BE49-F238E27FC236}">
                <a16:creationId xmlns:a16="http://schemas.microsoft.com/office/drawing/2014/main" id="{053FEC16-8CA2-4325-9BDA-3A4B317A772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50676" y="1579842"/>
            <a:ext cx="4293476" cy="2646349"/>
          </a:xfrm>
          <a:prstGeom prst="rect">
            <a:avLst/>
          </a:prstGeom>
        </p:spPr>
      </p:pic>
    </p:spTree>
    <p:extLst>
      <p:ext uri="{BB962C8B-B14F-4D97-AF65-F5344CB8AC3E}">
        <p14:creationId xmlns:p14="http://schemas.microsoft.com/office/powerpoint/2010/main" val="169127034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dirty="0"/>
              <a:t>Xem trước và in sổ tính</a:t>
            </a:r>
            <a:endParaRPr lang="en-US" dirty="0"/>
          </a:p>
        </p:txBody>
      </p:sp>
      <p:sp>
        <p:nvSpPr>
          <p:cNvPr id="3" name="Content Placeholder 2"/>
          <p:cNvSpPr>
            <a:spLocks noGrp="1"/>
          </p:cNvSpPr>
          <p:nvPr>
            <p:ph type="body" sz="quarter" idx="13"/>
          </p:nvPr>
        </p:nvSpPr>
        <p:spPr>
          <a:xfrm>
            <a:off x="163536" y="819149"/>
            <a:ext cx="8523264" cy="3857953"/>
          </a:xfrm>
        </p:spPr>
        <p:txBody>
          <a:bodyPr anchor="t"/>
          <a:lstStyle/>
          <a:p>
            <a:pPr algn="just"/>
            <a:r>
              <a:rPr lang="en-US" dirty="0" err="1"/>
              <a:t>Thay</a:t>
            </a:r>
            <a:r>
              <a:rPr lang="en-US" dirty="0"/>
              <a:t> </a:t>
            </a:r>
            <a:r>
              <a:rPr lang="en-US" dirty="0" err="1"/>
              <a:t>đổi</a:t>
            </a:r>
            <a:r>
              <a:rPr lang="en-US" dirty="0"/>
              <a:t> </a:t>
            </a:r>
            <a:r>
              <a:rPr lang="en-US" dirty="0" err="1"/>
              <a:t>giao</a:t>
            </a:r>
            <a:r>
              <a:rPr lang="en-US" dirty="0"/>
              <a:t> </a:t>
            </a:r>
            <a:r>
              <a:rPr lang="en-US" dirty="0" err="1"/>
              <a:t>diện</a:t>
            </a:r>
            <a:r>
              <a:rPr lang="en-US" dirty="0"/>
              <a:t> </a:t>
            </a:r>
            <a:r>
              <a:rPr lang="en-US" dirty="0" err="1"/>
              <a:t>sổ</a:t>
            </a:r>
            <a:r>
              <a:rPr lang="en-US" dirty="0"/>
              <a:t> </a:t>
            </a:r>
            <a:r>
              <a:rPr lang="en-US" dirty="0" err="1"/>
              <a:t>tính</a:t>
            </a:r>
            <a:r>
              <a:rPr lang="en-US" dirty="0"/>
              <a:t> (</a:t>
            </a:r>
            <a:r>
              <a:rPr lang="en-US" dirty="0" err="1"/>
              <a:t>tt</a:t>
            </a:r>
            <a:r>
              <a:rPr lang="en-US" dirty="0"/>
              <a:t>)</a:t>
            </a:r>
          </a:p>
          <a:p>
            <a:pPr lvl="2" algn="just"/>
            <a:r>
              <a:rPr lang="vi-VN" dirty="0"/>
              <a:t>Normal là chế độ làm việc thông thường với trang tính, các ngắt trang (Page break) được thể hiện bằng các đường nét gạch (Dashed line).</a:t>
            </a:r>
          </a:p>
          <a:p>
            <a:pPr lvl="2" algn="just"/>
            <a:r>
              <a:rPr lang="vi-VN" dirty="0"/>
              <a:t>Page Layout hiển thị các trang in phân biệt trên cửa sổ, các thước kẻ (Ruler) dọc và ngang sẽ xuất hiện bên trái và phía trên trang hiện hành</a:t>
            </a:r>
            <a:r>
              <a:rPr lang="en-US" dirty="0"/>
              <a:t>.</a:t>
            </a:r>
            <a:r>
              <a:rPr lang="vi-VN" dirty="0"/>
              <a:t> </a:t>
            </a:r>
            <a:r>
              <a:rPr lang="en-US" dirty="0"/>
              <a:t>V</a:t>
            </a:r>
            <a:r>
              <a:rPr lang="vi-VN" dirty="0"/>
              <a:t>ùng tiêu đề đầu và chân trang cũng được hiển thị và có thể hiệu chỉnh.</a:t>
            </a:r>
            <a:endParaRPr lang="en-US" dirty="0"/>
          </a:p>
          <a:p>
            <a:pPr lvl="2" algn="just"/>
            <a:r>
              <a:rPr lang="vi-VN" dirty="0"/>
              <a:t>Page Break Preview chỉ hiển thị các ô có dữ liệu trong trang tính</a:t>
            </a:r>
            <a:r>
              <a:rPr lang="en-US" dirty="0"/>
              <a:t>.</a:t>
            </a:r>
          </a:p>
          <a:p>
            <a:pPr lvl="2" algn="just"/>
            <a:r>
              <a:rPr lang="en-US" dirty="0"/>
              <a:t>C</a:t>
            </a:r>
            <a:r>
              <a:rPr lang="vi-VN" dirty="0"/>
              <a:t>ó thể dùng chuột điều chỉnh đường biên của vùng hiển thị</a:t>
            </a:r>
            <a:r>
              <a:rPr lang="en-US" dirty="0"/>
              <a:t>.</a:t>
            </a:r>
          </a:p>
          <a:p>
            <a:pPr lvl="2" algn="just"/>
            <a:r>
              <a:rPr lang="en-US" dirty="0"/>
              <a:t>C</a:t>
            </a:r>
            <a:r>
              <a:rPr lang="vi-VN" dirty="0"/>
              <a:t>ác trang được phân biệt bằng những đường nét gạch đậm màu xanh chính là các ngắt trang</a:t>
            </a:r>
            <a:r>
              <a:rPr lang="en-US" dirty="0"/>
              <a:t>.</a:t>
            </a:r>
          </a:p>
          <a:p>
            <a:pPr lvl="2" algn="just"/>
            <a:r>
              <a:rPr lang="en-US" dirty="0"/>
              <a:t>C</a:t>
            </a:r>
            <a:r>
              <a:rPr lang="vi-VN" dirty="0"/>
              <a:t>ó thể dùng chuột di chuyển các ngắt trang này.</a:t>
            </a:r>
          </a:p>
        </p:txBody>
      </p:sp>
      <p:sp>
        <p:nvSpPr>
          <p:cNvPr id="4" name="Date Placeholder 3"/>
          <p:cNvSpPr>
            <a:spLocks noGrp="1"/>
          </p:cNvSpPr>
          <p:nvPr>
            <p:ph type="dt" sz="half" idx="14"/>
          </p:nvPr>
        </p:nvSpPr>
        <p:spPr/>
        <p:txBody>
          <a:bodyPr/>
          <a:lstStyle/>
          <a:p>
            <a:fld id="{C0036E63-7EE7-4982-8B87-1AF2F239207E}" type="datetime1">
              <a:rPr lang="en-US" smtClean="0"/>
              <a:t>9/4/2019</a:t>
            </a:fld>
            <a:endParaRPr lang="en-US" dirty="0"/>
          </a:p>
        </p:txBody>
      </p:sp>
      <p:sp>
        <p:nvSpPr>
          <p:cNvPr id="5" name="Footer Placeholder 4"/>
          <p:cNvSpPr>
            <a:spLocks noGrp="1"/>
          </p:cNvSpPr>
          <p:nvPr>
            <p:ph type="ftr" sz="quarter" idx="15"/>
          </p:nvPr>
        </p:nvSpPr>
        <p:spPr/>
        <p:txBody>
          <a:bodyPr/>
          <a:lstStyle/>
          <a:p>
            <a:r>
              <a:rPr lang="en-US" dirty="0"/>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13</a:t>
            </a:fld>
            <a:endParaRPr lang="en-US"/>
          </a:p>
        </p:txBody>
      </p:sp>
    </p:spTree>
    <p:extLst>
      <p:ext uri="{BB962C8B-B14F-4D97-AF65-F5344CB8AC3E}">
        <p14:creationId xmlns:p14="http://schemas.microsoft.com/office/powerpoint/2010/main" val="389792677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dirty="0"/>
              <a:t>Tùy chỉnh bố cục trang</a:t>
            </a:r>
            <a:endParaRPr lang="en-US" dirty="0"/>
          </a:p>
        </p:txBody>
      </p:sp>
      <p:sp>
        <p:nvSpPr>
          <p:cNvPr id="3" name="Content Placeholder 2"/>
          <p:cNvSpPr>
            <a:spLocks noGrp="1"/>
          </p:cNvSpPr>
          <p:nvPr>
            <p:ph type="body" sz="quarter" idx="13"/>
          </p:nvPr>
        </p:nvSpPr>
        <p:spPr>
          <a:xfrm>
            <a:off x="163536" y="819149"/>
            <a:ext cx="8523264" cy="3857953"/>
          </a:xfrm>
        </p:spPr>
        <p:txBody>
          <a:bodyPr anchor="t"/>
          <a:lstStyle/>
          <a:p>
            <a:pPr algn="just"/>
            <a:r>
              <a:rPr lang="vi-VN" dirty="0"/>
              <a:t>Khi thực hiện in sổ tính, nội dung sẽ được in trên các trang in đã được thiết lập tính chất mặc định. </a:t>
            </a:r>
            <a:endParaRPr lang="en-US" dirty="0"/>
          </a:p>
          <a:p>
            <a:pPr algn="just"/>
            <a:r>
              <a:rPr lang="vi-VN" dirty="0"/>
              <a:t>Trước khi in </a:t>
            </a:r>
            <a:r>
              <a:rPr lang="en-US" dirty="0"/>
              <a:t>ng</a:t>
            </a:r>
            <a:r>
              <a:rPr lang="vi-VN" dirty="0"/>
              <a:t>ư</a:t>
            </a:r>
            <a:r>
              <a:rPr lang="en-US" dirty="0" err="1"/>
              <a:t>ời</a:t>
            </a:r>
            <a:r>
              <a:rPr lang="en-US" dirty="0"/>
              <a:t> </a:t>
            </a:r>
            <a:r>
              <a:rPr lang="en-US" dirty="0" err="1"/>
              <a:t>dùng</a:t>
            </a:r>
            <a:r>
              <a:rPr lang="vi-VN" dirty="0"/>
              <a:t> có thể thiết lập trang in bao gồm chọn khổ giấy, hướng trang in, thay đổi lề giấy, điều chỉnh vùng tiêu đề đầu/chân trang. </a:t>
            </a:r>
            <a:endParaRPr lang="en-US" dirty="0"/>
          </a:p>
          <a:p>
            <a:pPr algn="just"/>
            <a:r>
              <a:rPr lang="vi-VN" dirty="0"/>
              <a:t>Các lệnh thiết lập những tính chất này nằm trên thẻ Page Layout, hoặc trên hộp thoại Page Setup, một số lệnh cũng có trên trang Print của Backstage view.</a:t>
            </a:r>
          </a:p>
        </p:txBody>
      </p:sp>
      <p:sp>
        <p:nvSpPr>
          <p:cNvPr id="4" name="Date Placeholder 3"/>
          <p:cNvSpPr>
            <a:spLocks noGrp="1"/>
          </p:cNvSpPr>
          <p:nvPr>
            <p:ph type="dt" sz="half" idx="14"/>
          </p:nvPr>
        </p:nvSpPr>
        <p:spPr/>
        <p:txBody>
          <a:bodyPr/>
          <a:lstStyle/>
          <a:p>
            <a:fld id="{C0036E63-7EE7-4982-8B87-1AF2F239207E}" type="datetime1">
              <a:rPr lang="en-US" smtClean="0"/>
              <a:t>9/4/2019</a:t>
            </a:fld>
            <a:endParaRPr lang="en-US" dirty="0"/>
          </a:p>
        </p:txBody>
      </p:sp>
      <p:sp>
        <p:nvSpPr>
          <p:cNvPr id="5" name="Footer Placeholder 4"/>
          <p:cNvSpPr>
            <a:spLocks noGrp="1"/>
          </p:cNvSpPr>
          <p:nvPr>
            <p:ph type="ftr" sz="quarter" idx="15"/>
          </p:nvPr>
        </p:nvSpPr>
        <p:spPr/>
        <p:txBody>
          <a:bodyPr/>
          <a:lstStyle/>
          <a:p>
            <a:r>
              <a:rPr lang="en-US" dirty="0"/>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14</a:t>
            </a:fld>
            <a:endParaRPr lang="en-US"/>
          </a:p>
        </p:txBody>
      </p:sp>
    </p:spTree>
    <p:extLst>
      <p:ext uri="{BB962C8B-B14F-4D97-AF65-F5344CB8AC3E}">
        <p14:creationId xmlns:p14="http://schemas.microsoft.com/office/powerpoint/2010/main" val="84044407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dirty="0"/>
              <a:t>Tùy chỉnh bố cục trang</a:t>
            </a:r>
            <a:endParaRPr lang="en-US" dirty="0"/>
          </a:p>
        </p:txBody>
      </p:sp>
      <p:sp>
        <p:nvSpPr>
          <p:cNvPr id="3" name="Content Placeholder 2"/>
          <p:cNvSpPr>
            <a:spLocks noGrp="1"/>
          </p:cNvSpPr>
          <p:nvPr>
            <p:ph type="body" sz="quarter" idx="13"/>
          </p:nvPr>
        </p:nvSpPr>
        <p:spPr>
          <a:xfrm>
            <a:off x="163536" y="819149"/>
            <a:ext cx="8523264" cy="3857953"/>
          </a:xfrm>
        </p:spPr>
        <p:txBody>
          <a:bodyPr anchor="t"/>
          <a:lstStyle/>
          <a:p>
            <a:pPr algn="just"/>
            <a:r>
              <a:rPr lang="vi-VN" dirty="0"/>
              <a:t>Trang in mặc định có những tính chất sau:</a:t>
            </a:r>
          </a:p>
          <a:p>
            <a:pPr lvl="1" algn="just"/>
            <a:r>
              <a:rPr lang="vi-VN" dirty="0"/>
              <a:t>Lề trên và dưới: 0.75”.</a:t>
            </a:r>
          </a:p>
          <a:p>
            <a:pPr lvl="1" algn="just"/>
            <a:r>
              <a:rPr lang="vi-VN" dirty="0"/>
              <a:t>Lề trái và phải: 0.7”.</a:t>
            </a:r>
          </a:p>
          <a:p>
            <a:pPr lvl="1" algn="just"/>
            <a:r>
              <a:rPr lang="vi-VN" dirty="0"/>
              <a:t>Hướng trang in: Chiều dọc trang giấy.</a:t>
            </a:r>
          </a:p>
          <a:p>
            <a:pPr lvl="1" algn="just"/>
            <a:r>
              <a:rPr lang="vi-VN" dirty="0"/>
              <a:t>Khổ giấy: Letter 8.5”x11”.</a:t>
            </a:r>
          </a:p>
          <a:p>
            <a:pPr lvl="1" algn="just"/>
            <a:r>
              <a:rPr lang="vi-VN" dirty="0"/>
              <a:t>Thứ tự in các trang: từ trên xuống dưới và từ trái sang phải.</a:t>
            </a:r>
          </a:p>
          <a:p>
            <a:pPr algn="just"/>
            <a:r>
              <a:rPr lang="vi-VN" dirty="0"/>
              <a:t>Ngoài ra</a:t>
            </a:r>
            <a:r>
              <a:rPr lang="en-US" dirty="0"/>
              <a:t>,</a:t>
            </a:r>
            <a:r>
              <a:rPr lang="vi-VN" dirty="0"/>
              <a:t> có thể tùy chọn tỷ lệ in so với kích thước thực của nội dung, in các đường lưới Gridlines, in các đề mục Row headings và Column headings.</a:t>
            </a:r>
          </a:p>
        </p:txBody>
      </p:sp>
      <p:sp>
        <p:nvSpPr>
          <p:cNvPr id="4" name="Date Placeholder 3"/>
          <p:cNvSpPr>
            <a:spLocks noGrp="1"/>
          </p:cNvSpPr>
          <p:nvPr>
            <p:ph type="dt" sz="half" idx="14"/>
          </p:nvPr>
        </p:nvSpPr>
        <p:spPr/>
        <p:txBody>
          <a:bodyPr/>
          <a:lstStyle/>
          <a:p>
            <a:fld id="{C0036E63-7EE7-4982-8B87-1AF2F239207E}" type="datetime1">
              <a:rPr lang="en-US" smtClean="0"/>
              <a:t>9/4/2019</a:t>
            </a:fld>
            <a:endParaRPr lang="en-US" dirty="0"/>
          </a:p>
        </p:txBody>
      </p:sp>
      <p:sp>
        <p:nvSpPr>
          <p:cNvPr id="5" name="Footer Placeholder 4"/>
          <p:cNvSpPr>
            <a:spLocks noGrp="1"/>
          </p:cNvSpPr>
          <p:nvPr>
            <p:ph type="ftr" sz="quarter" idx="15"/>
          </p:nvPr>
        </p:nvSpPr>
        <p:spPr/>
        <p:txBody>
          <a:bodyPr/>
          <a:lstStyle/>
          <a:p>
            <a:r>
              <a:rPr lang="en-US" dirty="0"/>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15</a:t>
            </a:fld>
            <a:endParaRPr lang="en-US"/>
          </a:p>
        </p:txBody>
      </p:sp>
    </p:spTree>
    <p:extLst>
      <p:ext uri="{BB962C8B-B14F-4D97-AF65-F5344CB8AC3E}">
        <p14:creationId xmlns:p14="http://schemas.microsoft.com/office/powerpoint/2010/main" val="88556989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dirty="0"/>
              <a:t>Tùy chỉnh bố cục trang</a:t>
            </a:r>
            <a:endParaRPr lang="en-US" dirty="0"/>
          </a:p>
        </p:txBody>
      </p:sp>
      <p:sp>
        <p:nvSpPr>
          <p:cNvPr id="3" name="Content Placeholder 2"/>
          <p:cNvSpPr>
            <a:spLocks noGrp="1"/>
          </p:cNvSpPr>
          <p:nvPr>
            <p:ph type="body" sz="quarter" idx="13"/>
          </p:nvPr>
        </p:nvSpPr>
        <p:spPr>
          <a:xfrm>
            <a:off x="163536" y="819149"/>
            <a:ext cx="8523264" cy="3857953"/>
          </a:xfrm>
        </p:spPr>
        <p:txBody>
          <a:bodyPr anchor="t"/>
          <a:lstStyle/>
          <a:p>
            <a:pPr algn="just"/>
            <a:r>
              <a:rPr lang="vi-VN" dirty="0"/>
              <a:t>Thiết lập ngắt trang</a:t>
            </a:r>
            <a:endParaRPr lang="en-US" dirty="0"/>
          </a:p>
          <a:p>
            <a:pPr lvl="1" algn="just"/>
            <a:r>
              <a:rPr lang="vi-VN" dirty="0"/>
              <a:t>Khi nội dung in lớn hơn một trang, Excel sẽ tự động ngắt trang, </a:t>
            </a:r>
            <a:endParaRPr lang="en-US" dirty="0"/>
          </a:p>
          <a:p>
            <a:pPr lvl="1" algn="just"/>
            <a:r>
              <a:rPr lang="en-US" dirty="0"/>
              <a:t>C</a:t>
            </a:r>
            <a:r>
              <a:rPr lang="vi-VN" dirty="0"/>
              <a:t>ó thể chèn các ngắt trang tại các vị trí tùy ý theo chiều ngang hay dọc của trang.</a:t>
            </a:r>
          </a:p>
        </p:txBody>
      </p:sp>
      <p:sp>
        <p:nvSpPr>
          <p:cNvPr id="4" name="Date Placeholder 3"/>
          <p:cNvSpPr>
            <a:spLocks noGrp="1"/>
          </p:cNvSpPr>
          <p:nvPr>
            <p:ph type="dt" sz="half" idx="14"/>
          </p:nvPr>
        </p:nvSpPr>
        <p:spPr/>
        <p:txBody>
          <a:bodyPr/>
          <a:lstStyle/>
          <a:p>
            <a:fld id="{C0036E63-7EE7-4982-8B87-1AF2F239207E}" type="datetime1">
              <a:rPr lang="en-US" smtClean="0"/>
              <a:t>9/4/2019</a:t>
            </a:fld>
            <a:endParaRPr lang="en-US" dirty="0"/>
          </a:p>
        </p:txBody>
      </p:sp>
      <p:sp>
        <p:nvSpPr>
          <p:cNvPr id="5" name="Footer Placeholder 4"/>
          <p:cNvSpPr>
            <a:spLocks noGrp="1"/>
          </p:cNvSpPr>
          <p:nvPr>
            <p:ph type="ftr" sz="quarter" idx="15"/>
          </p:nvPr>
        </p:nvSpPr>
        <p:spPr/>
        <p:txBody>
          <a:bodyPr/>
          <a:lstStyle/>
          <a:p>
            <a:r>
              <a:rPr lang="en-US" dirty="0"/>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16</a:t>
            </a:fld>
            <a:endParaRPr lang="en-US"/>
          </a:p>
        </p:txBody>
      </p:sp>
      <p:pic>
        <p:nvPicPr>
          <p:cNvPr id="8" name="Picture 7">
            <a:extLst>
              <a:ext uri="{FF2B5EF4-FFF2-40B4-BE49-F238E27FC236}">
                <a16:creationId xmlns:a16="http://schemas.microsoft.com/office/drawing/2014/main" id="{0C04E698-2DA7-4775-AF57-2132EFBA88B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44261" y="2505715"/>
            <a:ext cx="4359877" cy="2216468"/>
          </a:xfrm>
          <a:prstGeom prst="rect">
            <a:avLst/>
          </a:prstGeom>
          <a:ln>
            <a:solidFill>
              <a:schemeClr val="tx1"/>
            </a:solidFill>
          </a:ln>
        </p:spPr>
      </p:pic>
      <p:sp>
        <p:nvSpPr>
          <p:cNvPr id="10" name="Rectangle 9">
            <a:extLst>
              <a:ext uri="{FF2B5EF4-FFF2-40B4-BE49-F238E27FC236}">
                <a16:creationId xmlns:a16="http://schemas.microsoft.com/office/drawing/2014/main" id="{2642953F-99FA-4C1C-B941-C76CFD58908F}"/>
              </a:ext>
            </a:extLst>
          </p:cNvPr>
          <p:cNvSpPr/>
          <p:nvPr/>
        </p:nvSpPr>
        <p:spPr>
          <a:xfrm>
            <a:off x="5475889" y="3136895"/>
            <a:ext cx="3378450" cy="1077218"/>
          </a:xfrm>
          <a:prstGeom prst="rect">
            <a:avLst/>
          </a:prstGeom>
        </p:spPr>
        <p:txBody>
          <a:bodyPr wrap="square">
            <a:spAutoFit/>
          </a:bodyPr>
          <a:lstStyle/>
          <a:p>
            <a:pPr algn="just">
              <a:spcBef>
                <a:spcPts val="1200"/>
              </a:spcBef>
            </a:pPr>
            <a:r>
              <a:rPr lang="en-US" sz="1600" b="1" i="1" u="sng" dirty="0" err="1">
                <a:latin typeface="Times New Roman" panose="02020603050405020304" pitchFamily="18" charset="0"/>
                <a:ea typeface="Calibri" panose="020F0502020204030204" pitchFamily="34" charset="0"/>
                <a:cs typeface="Times New Roman" panose="02020603050405020304" pitchFamily="18" charset="0"/>
              </a:rPr>
              <a:t>Chú</a:t>
            </a:r>
            <a:r>
              <a:rPr lang="en-US" sz="1600" b="1" i="1" u="sng" dirty="0">
                <a:latin typeface="Times New Roman" panose="02020603050405020304" pitchFamily="18" charset="0"/>
                <a:ea typeface="Calibri" panose="020F0502020204030204" pitchFamily="34" charset="0"/>
                <a:cs typeface="Times New Roman" panose="02020603050405020304" pitchFamily="18" charset="0"/>
              </a:rPr>
              <a:t> ý:</a:t>
            </a:r>
            <a:r>
              <a:rPr lang="en-US" sz="1600" b="1" i="1" dirty="0">
                <a:latin typeface="Times New Roman" panose="02020603050405020304" pitchFamily="18" charset="0"/>
                <a:ea typeface="Calibri" panose="020F0502020204030204" pitchFamily="34" charset="0"/>
                <a:cs typeface="Times New Roman" panose="02020603050405020304" pitchFamily="18" charset="0"/>
              </a:rPr>
              <a:t> </a:t>
            </a:r>
            <a:r>
              <a:rPr lang="en-US" sz="1600" i="1" dirty="0" err="1">
                <a:latin typeface="Times New Roman" panose="02020603050405020304" pitchFamily="18" charset="0"/>
                <a:ea typeface="Calibri" panose="020F0502020204030204" pitchFamily="34" charset="0"/>
                <a:cs typeface="Times New Roman" panose="02020603050405020304" pitchFamily="18" charset="0"/>
              </a:rPr>
              <a:t>Các</a:t>
            </a:r>
            <a:r>
              <a:rPr lang="en-US" sz="1600" i="1" dirty="0">
                <a:latin typeface="Times New Roman" panose="02020603050405020304" pitchFamily="18" charset="0"/>
                <a:ea typeface="Calibri" panose="020F0502020204030204" pitchFamily="34" charset="0"/>
                <a:cs typeface="Times New Roman" panose="02020603050405020304" pitchFamily="18" charset="0"/>
              </a:rPr>
              <a:t> </a:t>
            </a:r>
            <a:r>
              <a:rPr lang="en-US" sz="1600" i="1" dirty="0" err="1">
                <a:latin typeface="Times New Roman" panose="02020603050405020304" pitchFamily="18" charset="0"/>
                <a:ea typeface="Calibri" panose="020F0502020204030204" pitchFamily="34" charset="0"/>
                <a:cs typeface="Times New Roman" panose="02020603050405020304" pitchFamily="18" charset="0"/>
              </a:rPr>
              <a:t>ngắt</a:t>
            </a:r>
            <a:r>
              <a:rPr lang="en-US" sz="1600" i="1" dirty="0">
                <a:latin typeface="Times New Roman" panose="02020603050405020304" pitchFamily="18" charset="0"/>
                <a:ea typeface="Calibri" panose="020F0502020204030204" pitchFamily="34" charset="0"/>
                <a:cs typeface="Times New Roman" panose="02020603050405020304" pitchFamily="18" charset="0"/>
              </a:rPr>
              <a:t> </a:t>
            </a:r>
            <a:r>
              <a:rPr lang="en-US" sz="1600" i="1" dirty="0" err="1">
                <a:latin typeface="Times New Roman" panose="02020603050405020304" pitchFamily="18" charset="0"/>
                <a:ea typeface="Calibri" panose="020F0502020204030204" pitchFamily="34" charset="0"/>
                <a:cs typeface="Times New Roman" panose="02020603050405020304" pitchFamily="18" charset="0"/>
              </a:rPr>
              <a:t>trang</a:t>
            </a:r>
            <a:r>
              <a:rPr lang="en-US" sz="1600" i="1" dirty="0">
                <a:latin typeface="Times New Roman" panose="02020603050405020304" pitchFamily="18" charset="0"/>
                <a:ea typeface="Calibri" panose="020F0502020204030204" pitchFamily="34" charset="0"/>
                <a:cs typeface="Times New Roman" panose="02020603050405020304" pitchFamily="18" charset="0"/>
              </a:rPr>
              <a:t> do </a:t>
            </a:r>
            <a:r>
              <a:rPr lang="en-US" sz="1600" i="1" dirty="0" err="1">
                <a:latin typeface="Times New Roman" panose="02020603050405020304" pitchFamily="18" charset="0"/>
                <a:ea typeface="Calibri" panose="020F0502020204030204" pitchFamily="34" charset="0"/>
                <a:cs typeface="Times New Roman" panose="02020603050405020304" pitchFamily="18" charset="0"/>
              </a:rPr>
              <a:t>người</a:t>
            </a:r>
            <a:r>
              <a:rPr lang="en-US" sz="1600" i="1" dirty="0">
                <a:latin typeface="Times New Roman" panose="02020603050405020304" pitchFamily="18" charset="0"/>
                <a:ea typeface="Calibri" panose="020F0502020204030204" pitchFamily="34" charset="0"/>
                <a:cs typeface="Times New Roman" panose="02020603050405020304" pitchFamily="18" charset="0"/>
              </a:rPr>
              <a:t> </a:t>
            </a:r>
            <a:r>
              <a:rPr lang="en-US" sz="1600" i="1" dirty="0" err="1">
                <a:latin typeface="Times New Roman" panose="02020603050405020304" pitchFamily="18" charset="0"/>
                <a:ea typeface="Calibri" panose="020F0502020204030204" pitchFamily="34" charset="0"/>
                <a:cs typeface="Times New Roman" panose="02020603050405020304" pitchFamily="18" charset="0"/>
              </a:rPr>
              <a:t>dùng</a:t>
            </a:r>
            <a:r>
              <a:rPr lang="en-US" sz="1600" i="1" dirty="0">
                <a:latin typeface="Times New Roman" panose="02020603050405020304" pitchFamily="18" charset="0"/>
                <a:ea typeface="Calibri" panose="020F0502020204030204" pitchFamily="34" charset="0"/>
                <a:cs typeface="Times New Roman" panose="02020603050405020304" pitchFamily="18" charset="0"/>
              </a:rPr>
              <a:t> </a:t>
            </a:r>
            <a:r>
              <a:rPr lang="en-US" sz="1600" i="1" dirty="0" err="1">
                <a:latin typeface="Times New Roman" panose="02020603050405020304" pitchFamily="18" charset="0"/>
                <a:ea typeface="Calibri" panose="020F0502020204030204" pitchFamily="34" charset="0"/>
                <a:cs typeface="Times New Roman" panose="02020603050405020304" pitchFamily="18" charset="0"/>
              </a:rPr>
              <a:t>tạo</a:t>
            </a:r>
            <a:r>
              <a:rPr lang="en-US" sz="1600" i="1" dirty="0">
                <a:latin typeface="Times New Roman" panose="02020603050405020304" pitchFamily="18" charset="0"/>
                <a:ea typeface="Calibri" panose="020F0502020204030204" pitchFamily="34" charset="0"/>
                <a:cs typeface="Times New Roman" panose="02020603050405020304" pitchFamily="18" charset="0"/>
              </a:rPr>
              <a:t>, </a:t>
            </a:r>
            <a:r>
              <a:rPr lang="en-US" sz="1600" i="1" dirty="0" err="1">
                <a:latin typeface="Times New Roman" panose="02020603050405020304" pitchFamily="18" charset="0"/>
                <a:ea typeface="Calibri" panose="020F0502020204030204" pitchFamily="34" charset="0"/>
                <a:cs typeface="Times New Roman" panose="02020603050405020304" pitchFamily="18" charset="0"/>
              </a:rPr>
              <a:t>được</a:t>
            </a:r>
            <a:r>
              <a:rPr lang="en-US" sz="1600" i="1" dirty="0">
                <a:latin typeface="Times New Roman" panose="02020603050405020304" pitchFamily="18" charset="0"/>
                <a:ea typeface="Calibri" panose="020F0502020204030204" pitchFamily="34" charset="0"/>
                <a:cs typeface="Times New Roman" panose="02020603050405020304" pitchFamily="18" charset="0"/>
              </a:rPr>
              <a:t> </a:t>
            </a:r>
            <a:r>
              <a:rPr lang="en-US" sz="1600" i="1" dirty="0" err="1">
                <a:latin typeface="Times New Roman" panose="02020603050405020304" pitchFamily="18" charset="0"/>
                <a:ea typeface="Calibri" panose="020F0502020204030204" pitchFamily="34" charset="0"/>
                <a:cs typeface="Times New Roman" panose="02020603050405020304" pitchFamily="18" charset="0"/>
              </a:rPr>
              <a:t>thể</a:t>
            </a:r>
            <a:r>
              <a:rPr lang="en-US" sz="1600" i="1" dirty="0">
                <a:latin typeface="Times New Roman" panose="02020603050405020304" pitchFamily="18" charset="0"/>
                <a:ea typeface="Calibri" panose="020F0502020204030204" pitchFamily="34" charset="0"/>
                <a:cs typeface="Times New Roman" panose="02020603050405020304" pitchFamily="18" charset="0"/>
              </a:rPr>
              <a:t> </a:t>
            </a:r>
            <a:r>
              <a:rPr lang="en-US" sz="1600" i="1" dirty="0" err="1">
                <a:latin typeface="Times New Roman" panose="02020603050405020304" pitchFamily="18" charset="0"/>
                <a:ea typeface="Calibri" panose="020F0502020204030204" pitchFamily="34" charset="0"/>
                <a:cs typeface="Times New Roman" panose="02020603050405020304" pitchFamily="18" charset="0"/>
              </a:rPr>
              <a:t>hiện</a:t>
            </a:r>
            <a:r>
              <a:rPr lang="en-US" sz="1600" i="1" dirty="0">
                <a:latin typeface="Times New Roman" panose="02020603050405020304" pitchFamily="18" charset="0"/>
                <a:ea typeface="Calibri" panose="020F0502020204030204" pitchFamily="34" charset="0"/>
                <a:cs typeface="Times New Roman" panose="02020603050405020304" pitchFamily="18" charset="0"/>
              </a:rPr>
              <a:t> </a:t>
            </a:r>
            <a:r>
              <a:rPr lang="en-US" sz="1600" i="1" dirty="0" err="1">
                <a:latin typeface="Times New Roman" panose="02020603050405020304" pitchFamily="18" charset="0"/>
                <a:ea typeface="Calibri" panose="020F0502020204030204" pitchFamily="34" charset="0"/>
                <a:cs typeface="Times New Roman" panose="02020603050405020304" pitchFamily="18" charset="0"/>
              </a:rPr>
              <a:t>bằng</a:t>
            </a:r>
            <a:r>
              <a:rPr lang="en-US" sz="1600" i="1" dirty="0">
                <a:latin typeface="Times New Roman" panose="02020603050405020304" pitchFamily="18" charset="0"/>
                <a:ea typeface="Calibri" panose="020F0502020204030204" pitchFamily="34" charset="0"/>
                <a:cs typeface="Times New Roman" panose="02020603050405020304" pitchFamily="18" charset="0"/>
              </a:rPr>
              <a:t> </a:t>
            </a:r>
            <a:r>
              <a:rPr lang="en-US" sz="1600" i="1" dirty="0" err="1">
                <a:latin typeface="Times New Roman" panose="02020603050405020304" pitchFamily="18" charset="0"/>
                <a:ea typeface="Calibri" panose="020F0502020204030204" pitchFamily="34" charset="0"/>
                <a:cs typeface="Times New Roman" panose="02020603050405020304" pitchFamily="18" charset="0"/>
              </a:rPr>
              <a:t>đường</a:t>
            </a:r>
            <a:r>
              <a:rPr lang="en-US" sz="1600" i="1" dirty="0">
                <a:latin typeface="Times New Roman" panose="02020603050405020304" pitchFamily="18" charset="0"/>
                <a:ea typeface="Calibri" panose="020F0502020204030204" pitchFamily="34" charset="0"/>
                <a:cs typeface="Times New Roman" panose="02020603050405020304" pitchFamily="18" charset="0"/>
              </a:rPr>
              <a:t> </a:t>
            </a:r>
            <a:r>
              <a:rPr lang="en-US" sz="1600" i="1" dirty="0" err="1">
                <a:latin typeface="Times New Roman" panose="02020603050405020304" pitchFamily="18" charset="0"/>
                <a:ea typeface="Calibri" panose="020F0502020204030204" pitchFamily="34" charset="0"/>
                <a:cs typeface="Times New Roman" panose="02020603050405020304" pitchFamily="18" charset="0"/>
              </a:rPr>
              <a:t>đậm</a:t>
            </a:r>
            <a:r>
              <a:rPr lang="en-US" sz="1600" i="1" dirty="0">
                <a:latin typeface="Times New Roman" panose="02020603050405020304" pitchFamily="18" charset="0"/>
                <a:ea typeface="Calibri" panose="020F0502020204030204" pitchFamily="34" charset="0"/>
                <a:cs typeface="Times New Roman" panose="02020603050405020304" pitchFamily="18" charset="0"/>
              </a:rPr>
              <a:t> </a:t>
            </a:r>
            <a:r>
              <a:rPr lang="en-US" sz="1600" i="1" dirty="0" err="1">
                <a:latin typeface="Times New Roman" panose="02020603050405020304" pitchFamily="18" charset="0"/>
                <a:ea typeface="Calibri" panose="020F0502020204030204" pitchFamily="34" charset="0"/>
                <a:cs typeface="Times New Roman" panose="02020603050405020304" pitchFamily="18" charset="0"/>
              </a:rPr>
              <a:t>nét</a:t>
            </a:r>
            <a:r>
              <a:rPr lang="en-US" sz="1600" i="1" dirty="0">
                <a:latin typeface="Times New Roman" panose="02020603050405020304" pitchFamily="18" charset="0"/>
                <a:ea typeface="Calibri" panose="020F0502020204030204" pitchFamily="34" charset="0"/>
                <a:cs typeface="Times New Roman" panose="02020603050405020304" pitchFamily="18" charset="0"/>
              </a:rPr>
              <a:t> </a:t>
            </a:r>
            <a:r>
              <a:rPr lang="en-US" sz="1600" i="1" dirty="0" err="1">
                <a:latin typeface="Times New Roman" panose="02020603050405020304" pitchFamily="18" charset="0"/>
                <a:ea typeface="Calibri" panose="020F0502020204030204" pitchFamily="34" charset="0"/>
                <a:cs typeface="Times New Roman" panose="02020603050405020304" pitchFamily="18" charset="0"/>
              </a:rPr>
              <a:t>liền</a:t>
            </a:r>
            <a:r>
              <a:rPr lang="en-US" sz="1600" i="1" dirty="0">
                <a:latin typeface="Times New Roman" panose="02020603050405020304" pitchFamily="18" charset="0"/>
                <a:ea typeface="Calibri" panose="020F0502020204030204" pitchFamily="34" charset="0"/>
                <a:cs typeface="Times New Roman" panose="02020603050405020304" pitchFamily="18" charset="0"/>
              </a:rPr>
              <a:t> </a:t>
            </a:r>
            <a:r>
              <a:rPr lang="en-US" sz="1600" i="1" dirty="0" err="1">
                <a:latin typeface="Times New Roman" panose="02020603050405020304" pitchFamily="18" charset="0"/>
                <a:ea typeface="Calibri" panose="020F0502020204030204" pitchFamily="34" charset="0"/>
                <a:cs typeface="Times New Roman" panose="02020603050405020304" pitchFamily="18" charset="0"/>
              </a:rPr>
              <a:t>và</a:t>
            </a:r>
            <a:r>
              <a:rPr lang="en-US" sz="1600" i="1" dirty="0">
                <a:latin typeface="Times New Roman" panose="02020603050405020304" pitchFamily="18" charset="0"/>
                <a:ea typeface="Calibri" panose="020F0502020204030204" pitchFamily="34" charset="0"/>
                <a:cs typeface="Times New Roman" panose="02020603050405020304" pitchFamily="18" charset="0"/>
              </a:rPr>
              <a:t> </a:t>
            </a:r>
            <a:r>
              <a:rPr lang="en-US" sz="1600" i="1" dirty="0" err="1">
                <a:latin typeface="Times New Roman" panose="02020603050405020304" pitchFamily="18" charset="0"/>
                <a:ea typeface="Calibri" panose="020F0502020204030204" pitchFamily="34" charset="0"/>
                <a:cs typeface="Times New Roman" panose="02020603050405020304" pitchFamily="18" charset="0"/>
              </a:rPr>
              <a:t>các</a:t>
            </a:r>
            <a:r>
              <a:rPr lang="en-US" sz="1600" i="1" dirty="0">
                <a:latin typeface="Times New Roman" panose="02020603050405020304" pitchFamily="18" charset="0"/>
                <a:ea typeface="Calibri" panose="020F0502020204030204" pitchFamily="34" charset="0"/>
                <a:cs typeface="Times New Roman" panose="02020603050405020304" pitchFamily="18" charset="0"/>
              </a:rPr>
              <a:t> </a:t>
            </a:r>
            <a:r>
              <a:rPr lang="en-US" sz="1600" i="1" dirty="0" err="1">
                <a:latin typeface="Times New Roman" panose="02020603050405020304" pitchFamily="18" charset="0"/>
                <a:ea typeface="Calibri" panose="020F0502020204030204" pitchFamily="34" charset="0"/>
                <a:cs typeface="Times New Roman" panose="02020603050405020304" pitchFamily="18" charset="0"/>
              </a:rPr>
              <a:t>ngắt</a:t>
            </a:r>
            <a:r>
              <a:rPr lang="en-US" sz="1600" i="1" dirty="0">
                <a:latin typeface="Times New Roman" panose="02020603050405020304" pitchFamily="18" charset="0"/>
                <a:ea typeface="Calibri" panose="020F0502020204030204" pitchFamily="34" charset="0"/>
                <a:cs typeface="Times New Roman" panose="02020603050405020304" pitchFamily="18" charset="0"/>
              </a:rPr>
              <a:t> </a:t>
            </a:r>
            <a:r>
              <a:rPr lang="en-US" sz="1600" i="1" dirty="0" err="1">
                <a:latin typeface="Times New Roman" panose="02020603050405020304" pitchFamily="18" charset="0"/>
                <a:ea typeface="Calibri" panose="020F0502020204030204" pitchFamily="34" charset="0"/>
                <a:cs typeface="Times New Roman" panose="02020603050405020304" pitchFamily="18" charset="0"/>
              </a:rPr>
              <a:t>trang</a:t>
            </a:r>
            <a:r>
              <a:rPr lang="en-US" sz="1600" i="1" dirty="0">
                <a:latin typeface="Times New Roman" panose="02020603050405020304" pitchFamily="18" charset="0"/>
                <a:ea typeface="Calibri" panose="020F0502020204030204" pitchFamily="34" charset="0"/>
                <a:cs typeface="Times New Roman" panose="02020603050405020304" pitchFamily="18" charset="0"/>
              </a:rPr>
              <a:t> </a:t>
            </a:r>
            <a:r>
              <a:rPr lang="en-US" sz="1600" i="1" dirty="0" err="1">
                <a:latin typeface="Times New Roman" panose="02020603050405020304" pitchFamily="18" charset="0"/>
                <a:ea typeface="Calibri" panose="020F0502020204030204" pitchFamily="34" charset="0"/>
                <a:cs typeface="Times New Roman" panose="02020603050405020304" pitchFamily="18" charset="0"/>
              </a:rPr>
              <a:t>tự</a:t>
            </a:r>
            <a:r>
              <a:rPr lang="en-US" sz="1600" i="1" dirty="0">
                <a:latin typeface="Times New Roman" panose="02020603050405020304" pitchFamily="18" charset="0"/>
                <a:ea typeface="Calibri" panose="020F0502020204030204" pitchFamily="34" charset="0"/>
                <a:cs typeface="Times New Roman" panose="02020603050405020304" pitchFamily="18" charset="0"/>
              </a:rPr>
              <a:t> </a:t>
            </a:r>
            <a:r>
              <a:rPr lang="en-US" sz="1600" i="1" dirty="0" err="1">
                <a:latin typeface="Times New Roman" panose="02020603050405020304" pitchFamily="18" charset="0"/>
                <a:ea typeface="Calibri" panose="020F0502020204030204" pitchFamily="34" charset="0"/>
                <a:cs typeface="Times New Roman" panose="02020603050405020304" pitchFamily="18" charset="0"/>
              </a:rPr>
              <a:t>động</a:t>
            </a:r>
            <a:r>
              <a:rPr lang="en-US" sz="1600" i="1" dirty="0">
                <a:latin typeface="Times New Roman" panose="02020603050405020304" pitchFamily="18" charset="0"/>
                <a:ea typeface="Calibri" panose="020F0502020204030204" pitchFamily="34" charset="0"/>
                <a:cs typeface="Times New Roman" panose="02020603050405020304" pitchFamily="18" charset="0"/>
              </a:rPr>
              <a:t> </a:t>
            </a:r>
            <a:r>
              <a:rPr lang="en-US" sz="1600" i="1" dirty="0" err="1">
                <a:latin typeface="Times New Roman" panose="02020603050405020304" pitchFamily="18" charset="0"/>
                <a:ea typeface="Calibri" panose="020F0502020204030204" pitchFamily="34" charset="0"/>
                <a:cs typeface="Times New Roman" panose="02020603050405020304" pitchFamily="18" charset="0"/>
              </a:rPr>
              <a:t>là</a:t>
            </a:r>
            <a:r>
              <a:rPr lang="en-US" sz="1600" i="1" dirty="0">
                <a:latin typeface="Times New Roman" panose="02020603050405020304" pitchFamily="18" charset="0"/>
                <a:ea typeface="Calibri" panose="020F0502020204030204" pitchFamily="34" charset="0"/>
                <a:cs typeface="Times New Roman" panose="02020603050405020304" pitchFamily="18" charset="0"/>
              </a:rPr>
              <a:t> </a:t>
            </a:r>
            <a:r>
              <a:rPr lang="en-US" sz="1600" i="1" dirty="0" err="1">
                <a:latin typeface="Times New Roman" panose="02020603050405020304" pitchFamily="18" charset="0"/>
                <a:ea typeface="Calibri" panose="020F0502020204030204" pitchFamily="34" charset="0"/>
                <a:cs typeface="Times New Roman" panose="02020603050405020304" pitchFamily="18" charset="0"/>
              </a:rPr>
              <a:t>các</a:t>
            </a:r>
            <a:r>
              <a:rPr lang="en-US" sz="1600" i="1" dirty="0">
                <a:latin typeface="Times New Roman" panose="02020603050405020304" pitchFamily="18" charset="0"/>
                <a:ea typeface="Calibri" panose="020F0502020204030204" pitchFamily="34" charset="0"/>
                <a:cs typeface="Times New Roman" panose="02020603050405020304" pitchFamily="18" charset="0"/>
              </a:rPr>
              <a:t> </a:t>
            </a:r>
            <a:r>
              <a:rPr lang="en-US" sz="1600" i="1" dirty="0" err="1">
                <a:latin typeface="Times New Roman" panose="02020603050405020304" pitchFamily="18" charset="0"/>
                <a:ea typeface="Calibri" panose="020F0502020204030204" pitchFamily="34" charset="0"/>
                <a:cs typeface="Times New Roman" panose="02020603050405020304" pitchFamily="18" charset="0"/>
              </a:rPr>
              <a:t>đường</a:t>
            </a:r>
            <a:r>
              <a:rPr lang="en-US" sz="1600" i="1" dirty="0">
                <a:latin typeface="Times New Roman" panose="02020603050405020304" pitchFamily="18" charset="0"/>
                <a:ea typeface="Calibri" panose="020F0502020204030204" pitchFamily="34" charset="0"/>
                <a:cs typeface="Times New Roman" panose="02020603050405020304" pitchFamily="18" charset="0"/>
              </a:rPr>
              <a:t> </a:t>
            </a:r>
            <a:r>
              <a:rPr lang="en-US" sz="1600" i="1" dirty="0" err="1">
                <a:latin typeface="Times New Roman" panose="02020603050405020304" pitchFamily="18" charset="0"/>
                <a:ea typeface="Calibri" panose="020F0502020204030204" pitchFamily="34" charset="0"/>
                <a:cs typeface="Times New Roman" panose="02020603050405020304" pitchFamily="18" charset="0"/>
              </a:rPr>
              <a:t>nét</a:t>
            </a:r>
            <a:r>
              <a:rPr lang="en-US" sz="1600" i="1" dirty="0">
                <a:latin typeface="Times New Roman" panose="02020603050405020304" pitchFamily="18" charset="0"/>
                <a:ea typeface="Calibri" panose="020F0502020204030204" pitchFamily="34" charset="0"/>
                <a:cs typeface="Times New Roman" panose="02020603050405020304" pitchFamily="18" charset="0"/>
              </a:rPr>
              <a:t> </a:t>
            </a:r>
            <a:r>
              <a:rPr lang="en-US" sz="1600" i="1" dirty="0" err="1">
                <a:latin typeface="Times New Roman" panose="02020603050405020304" pitchFamily="18" charset="0"/>
                <a:ea typeface="Calibri" panose="020F0502020204030204" pitchFamily="34" charset="0"/>
                <a:cs typeface="Times New Roman" panose="02020603050405020304" pitchFamily="18" charset="0"/>
              </a:rPr>
              <a:t>gạch</a:t>
            </a:r>
            <a:r>
              <a:rPr lang="en-US" sz="1600" i="1" dirty="0">
                <a:latin typeface="Times New Roman" panose="02020603050405020304" pitchFamily="18" charset="0"/>
                <a:ea typeface="Calibri" panose="020F0502020204030204" pitchFamily="34" charset="0"/>
                <a:cs typeface="Times New Roman" panose="02020603050405020304" pitchFamily="18" charset="0"/>
              </a:rPr>
              <a:t>.</a:t>
            </a:r>
            <a:endParaRPr lang="en-US" sz="1600" i="1"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9150084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dirty="0"/>
              <a:t>Tùy chỉnh bố cục trang</a:t>
            </a:r>
            <a:endParaRPr lang="en-US" dirty="0"/>
          </a:p>
        </p:txBody>
      </p:sp>
      <p:sp>
        <p:nvSpPr>
          <p:cNvPr id="3" name="Content Placeholder 2"/>
          <p:cNvSpPr>
            <a:spLocks noGrp="1"/>
          </p:cNvSpPr>
          <p:nvPr>
            <p:ph type="body" sz="quarter" idx="13"/>
          </p:nvPr>
        </p:nvSpPr>
        <p:spPr>
          <a:xfrm>
            <a:off x="163536" y="819149"/>
            <a:ext cx="4408464" cy="3857953"/>
          </a:xfrm>
        </p:spPr>
        <p:txBody>
          <a:bodyPr anchor="t"/>
          <a:lstStyle/>
          <a:p>
            <a:pPr algn="just"/>
            <a:r>
              <a:rPr lang="vi-VN" dirty="0"/>
              <a:t>Định dạng trang in</a:t>
            </a:r>
            <a:endParaRPr lang="en-US" dirty="0"/>
          </a:p>
          <a:p>
            <a:pPr lvl="1" algn="just"/>
            <a:r>
              <a:rPr lang="vi-VN" dirty="0"/>
              <a:t>Thẻ Page Layout cung cấp các nhóm lệnh định dạng trang in, bao gồm Margins, Orientation, Size of Paper và Scale to Fit. </a:t>
            </a:r>
            <a:endParaRPr lang="en-US" dirty="0"/>
          </a:p>
          <a:p>
            <a:pPr lvl="1" algn="just"/>
            <a:r>
              <a:rPr lang="en-US" dirty="0"/>
              <a:t>C</a:t>
            </a:r>
            <a:r>
              <a:rPr lang="vi-VN" dirty="0"/>
              <a:t>ó thể sử dụng một số lệnh này trên trang Print của Backstage view, tuy nhiên hộp thoại Page Setup là nơi chứa đầy đủ các lệnh định dạng trang in. </a:t>
            </a:r>
          </a:p>
        </p:txBody>
      </p:sp>
      <p:sp>
        <p:nvSpPr>
          <p:cNvPr id="4" name="Date Placeholder 3"/>
          <p:cNvSpPr>
            <a:spLocks noGrp="1"/>
          </p:cNvSpPr>
          <p:nvPr>
            <p:ph type="dt" sz="half" idx="14"/>
          </p:nvPr>
        </p:nvSpPr>
        <p:spPr/>
        <p:txBody>
          <a:bodyPr/>
          <a:lstStyle/>
          <a:p>
            <a:fld id="{C0036E63-7EE7-4982-8B87-1AF2F239207E}" type="datetime1">
              <a:rPr lang="en-US" smtClean="0"/>
              <a:t>9/4/2019</a:t>
            </a:fld>
            <a:endParaRPr lang="en-US" dirty="0"/>
          </a:p>
        </p:txBody>
      </p:sp>
      <p:sp>
        <p:nvSpPr>
          <p:cNvPr id="5" name="Footer Placeholder 4"/>
          <p:cNvSpPr>
            <a:spLocks noGrp="1"/>
          </p:cNvSpPr>
          <p:nvPr>
            <p:ph type="ftr" sz="quarter" idx="15"/>
          </p:nvPr>
        </p:nvSpPr>
        <p:spPr/>
        <p:txBody>
          <a:bodyPr/>
          <a:lstStyle/>
          <a:p>
            <a:r>
              <a:rPr lang="en-US" dirty="0"/>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17</a:t>
            </a:fld>
            <a:endParaRPr lang="en-US"/>
          </a:p>
        </p:txBody>
      </p:sp>
      <p:pic>
        <p:nvPicPr>
          <p:cNvPr id="11" name="Picture 10">
            <a:extLst>
              <a:ext uri="{FF2B5EF4-FFF2-40B4-BE49-F238E27FC236}">
                <a16:creationId xmlns:a16="http://schemas.microsoft.com/office/drawing/2014/main" id="{F1738EF4-7105-47DB-8B4E-1B178F1ED18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81245" y="1141872"/>
            <a:ext cx="3343910" cy="3451860"/>
          </a:xfrm>
          <a:prstGeom prst="rect">
            <a:avLst/>
          </a:prstGeom>
        </p:spPr>
      </p:pic>
    </p:spTree>
    <p:extLst>
      <p:ext uri="{BB962C8B-B14F-4D97-AF65-F5344CB8AC3E}">
        <p14:creationId xmlns:p14="http://schemas.microsoft.com/office/powerpoint/2010/main" val="316895815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dirty="0"/>
              <a:t>Tùy chỉnh bố cục trang</a:t>
            </a:r>
            <a:endParaRPr lang="en-US" dirty="0"/>
          </a:p>
        </p:txBody>
      </p:sp>
      <p:sp>
        <p:nvSpPr>
          <p:cNvPr id="3" name="Content Placeholder 2"/>
          <p:cNvSpPr>
            <a:spLocks noGrp="1"/>
          </p:cNvSpPr>
          <p:nvPr>
            <p:ph type="body" sz="quarter" idx="13"/>
          </p:nvPr>
        </p:nvSpPr>
        <p:spPr>
          <a:xfrm>
            <a:off x="163536" y="819149"/>
            <a:ext cx="8523264" cy="3857953"/>
          </a:xfrm>
        </p:spPr>
        <p:txBody>
          <a:bodyPr anchor="t"/>
          <a:lstStyle/>
          <a:p>
            <a:pPr algn="just"/>
            <a:r>
              <a:rPr lang="vi-VN" dirty="0"/>
              <a:t>Thêm Header và Footer</a:t>
            </a:r>
          </a:p>
          <a:p>
            <a:pPr lvl="1" algn="just"/>
            <a:r>
              <a:rPr lang="vi-VN" dirty="0"/>
              <a:t>Tiêu đề đầu trang và chân trang sẽ được in trên tất cả các trang tính, </a:t>
            </a:r>
            <a:endParaRPr lang="en-US" dirty="0"/>
          </a:p>
          <a:p>
            <a:pPr lvl="1" algn="just"/>
            <a:r>
              <a:rPr lang="vi-VN" dirty="0"/>
              <a:t>Tiêu đề đầu trang và chân trang là một nội dung ngắn gọn có tính chất mô tả trang tính, ví dụ thời gian biên soạn, tên tài liệu, logo, tên tác giả…</a:t>
            </a:r>
            <a:endParaRPr lang="en-US" dirty="0"/>
          </a:p>
          <a:p>
            <a:pPr lvl="1" algn="just"/>
            <a:r>
              <a:rPr lang="vi-VN" dirty="0"/>
              <a:t>Để thêm header/footer, bạn thực hiện một trong những cách sau:</a:t>
            </a:r>
          </a:p>
          <a:p>
            <a:pPr lvl="2" algn="just"/>
            <a:r>
              <a:rPr lang="vi-VN" dirty="0"/>
              <a:t>Mở hộp thoại Page Setup, chọn trang Header/Footer, nhấp chọn Custom Header hoặc Custom Footer để tạo nội dung trong cửa sổ Header/Footer.</a:t>
            </a:r>
          </a:p>
          <a:p>
            <a:pPr lvl="2" algn="just"/>
            <a:r>
              <a:rPr lang="vi-VN" dirty="0"/>
              <a:t>Trên thẻ Insert nhóm Text, nhấp lệnh Header &amp; Footer, trang tính sẽ được chuyển sang chế độ hiển thị Page Layout, con trỏ văn bản xuất hiện trong vùng soạn thảo header.</a:t>
            </a:r>
          </a:p>
          <a:p>
            <a:pPr lvl="1" algn="just"/>
            <a:endParaRPr lang="vi-VN" dirty="0"/>
          </a:p>
        </p:txBody>
      </p:sp>
      <p:sp>
        <p:nvSpPr>
          <p:cNvPr id="4" name="Date Placeholder 3"/>
          <p:cNvSpPr>
            <a:spLocks noGrp="1"/>
          </p:cNvSpPr>
          <p:nvPr>
            <p:ph type="dt" sz="half" idx="14"/>
          </p:nvPr>
        </p:nvSpPr>
        <p:spPr/>
        <p:txBody>
          <a:bodyPr/>
          <a:lstStyle/>
          <a:p>
            <a:fld id="{C0036E63-7EE7-4982-8B87-1AF2F239207E}" type="datetime1">
              <a:rPr lang="en-US" smtClean="0"/>
              <a:t>9/4/2019</a:t>
            </a:fld>
            <a:endParaRPr lang="en-US" dirty="0"/>
          </a:p>
        </p:txBody>
      </p:sp>
      <p:sp>
        <p:nvSpPr>
          <p:cNvPr id="5" name="Footer Placeholder 4"/>
          <p:cNvSpPr>
            <a:spLocks noGrp="1"/>
          </p:cNvSpPr>
          <p:nvPr>
            <p:ph type="ftr" sz="quarter" idx="15"/>
          </p:nvPr>
        </p:nvSpPr>
        <p:spPr/>
        <p:txBody>
          <a:bodyPr/>
          <a:lstStyle/>
          <a:p>
            <a:r>
              <a:rPr lang="en-US" dirty="0"/>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18</a:t>
            </a:fld>
            <a:endParaRPr lang="en-US"/>
          </a:p>
        </p:txBody>
      </p:sp>
    </p:spTree>
    <p:extLst>
      <p:ext uri="{BB962C8B-B14F-4D97-AF65-F5344CB8AC3E}">
        <p14:creationId xmlns:p14="http://schemas.microsoft.com/office/powerpoint/2010/main" val="38536917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dirty="0"/>
              <a:t>Tùy chỉnh bố cục trang</a:t>
            </a:r>
            <a:endParaRPr lang="en-US" dirty="0"/>
          </a:p>
        </p:txBody>
      </p:sp>
      <p:sp>
        <p:nvSpPr>
          <p:cNvPr id="3" name="Content Placeholder 2"/>
          <p:cNvSpPr>
            <a:spLocks noGrp="1"/>
          </p:cNvSpPr>
          <p:nvPr>
            <p:ph type="body" sz="quarter" idx="13"/>
          </p:nvPr>
        </p:nvSpPr>
        <p:spPr>
          <a:xfrm>
            <a:off x="79454" y="819150"/>
            <a:ext cx="4650202" cy="3857953"/>
          </a:xfrm>
        </p:spPr>
        <p:txBody>
          <a:bodyPr anchor="t"/>
          <a:lstStyle/>
          <a:p>
            <a:pPr algn="just"/>
            <a:r>
              <a:rPr lang="vi-VN" dirty="0"/>
              <a:t>Thêm Header và Footer</a:t>
            </a:r>
            <a:r>
              <a:rPr lang="en-US" dirty="0"/>
              <a:t> (</a:t>
            </a:r>
            <a:r>
              <a:rPr lang="en-US" dirty="0" err="1"/>
              <a:t>tt</a:t>
            </a:r>
            <a:r>
              <a:rPr lang="en-US" dirty="0"/>
              <a:t>)</a:t>
            </a:r>
            <a:endParaRPr lang="vi-VN" dirty="0"/>
          </a:p>
          <a:p>
            <a:pPr lvl="2" algn="just"/>
            <a:r>
              <a:rPr lang="vi-VN" dirty="0"/>
              <a:t>Chuyển trang tính sang chế độ hiển thị Page Layout, nhấp chuột trên chỉ dẫn Add header/footer tại vị trí đầu/cuối một trang.</a:t>
            </a:r>
            <a:endParaRPr lang="en-US" dirty="0"/>
          </a:p>
          <a:p>
            <a:pPr lvl="2" algn="just"/>
            <a:r>
              <a:rPr lang="vi-VN" dirty="0"/>
              <a:t>Vùng header/footer có ba khung dùng </a:t>
            </a:r>
            <a:r>
              <a:rPr lang="en-US" dirty="0" err="1"/>
              <a:t>để</a:t>
            </a:r>
            <a:r>
              <a:rPr lang="en-US" dirty="0"/>
              <a:t> </a:t>
            </a:r>
            <a:r>
              <a:rPr lang="vi-VN" dirty="0"/>
              <a:t>nhập nội dung tiêu đề. </a:t>
            </a:r>
            <a:endParaRPr lang="en-US" dirty="0"/>
          </a:p>
          <a:p>
            <a:pPr lvl="2" algn="just"/>
            <a:r>
              <a:rPr lang="vi-VN" dirty="0"/>
              <a:t>Khi soạn thảo tiều đề trên trang tính trong chế độ hiển thị Page Layout, trên Ribbon sẽ xuất hiện thẻ ngữ cảnh Header &amp; Footer Tools Design.</a:t>
            </a:r>
          </a:p>
        </p:txBody>
      </p:sp>
      <p:sp>
        <p:nvSpPr>
          <p:cNvPr id="4" name="Date Placeholder 3"/>
          <p:cNvSpPr>
            <a:spLocks noGrp="1"/>
          </p:cNvSpPr>
          <p:nvPr>
            <p:ph type="dt" sz="half" idx="14"/>
          </p:nvPr>
        </p:nvSpPr>
        <p:spPr/>
        <p:txBody>
          <a:bodyPr/>
          <a:lstStyle/>
          <a:p>
            <a:fld id="{C0036E63-7EE7-4982-8B87-1AF2F239207E}" type="datetime1">
              <a:rPr lang="en-US" smtClean="0"/>
              <a:t>9/4/2019</a:t>
            </a:fld>
            <a:endParaRPr lang="en-US" dirty="0"/>
          </a:p>
        </p:txBody>
      </p:sp>
      <p:sp>
        <p:nvSpPr>
          <p:cNvPr id="5" name="Footer Placeholder 4"/>
          <p:cNvSpPr>
            <a:spLocks noGrp="1"/>
          </p:cNvSpPr>
          <p:nvPr>
            <p:ph type="ftr" sz="quarter" idx="15"/>
          </p:nvPr>
        </p:nvSpPr>
        <p:spPr/>
        <p:txBody>
          <a:bodyPr/>
          <a:lstStyle/>
          <a:p>
            <a:r>
              <a:rPr lang="en-US" dirty="0"/>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19</a:t>
            </a:fld>
            <a:endParaRPr lang="en-US"/>
          </a:p>
        </p:txBody>
      </p:sp>
      <p:pic>
        <p:nvPicPr>
          <p:cNvPr id="8" name="Picture 7">
            <a:extLst>
              <a:ext uri="{FF2B5EF4-FFF2-40B4-BE49-F238E27FC236}">
                <a16:creationId xmlns:a16="http://schemas.microsoft.com/office/drawing/2014/main" id="{6443C53D-11FE-4105-AA37-8759615E47E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71157" y="1148556"/>
            <a:ext cx="4235583" cy="2254303"/>
          </a:xfrm>
          <a:prstGeom prst="rect">
            <a:avLst/>
          </a:prstGeom>
        </p:spPr>
      </p:pic>
      <p:pic>
        <p:nvPicPr>
          <p:cNvPr id="11" name="Picture 10">
            <a:extLst>
              <a:ext uri="{FF2B5EF4-FFF2-40B4-BE49-F238E27FC236}">
                <a16:creationId xmlns:a16="http://schemas.microsoft.com/office/drawing/2014/main" id="{145F552B-DCE8-48D5-8E1B-1867F9C0EC9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771156" y="3638121"/>
            <a:ext cx="4235584" cy="654635"/>
          </a:xfrm>
          <a:prstGeom prst="rect">
            <a:avLst/>
          </a:prstGeom>
          <a:ln>
            <a:solidFill>
              <a:schemeClr val="tx1"/>
            </a:solidFill>
          </a:ln>
        </p:spPr>
      </p:pic>
    </p:spTree>
    <p:extLst>
      <p:ext uri="{BB962C8B-B14F-4D97-AF65-F5344CB8AC3E}">
        <p14:creationId xmlns:p14="http://schemas.microsoft.com/office/powerpoint/2010/main" val="358795798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Hướng</a:t>
            </a:r>
            <a:r>
              <a:rPr lang="en-US" dirty="0"/>
              <a:t> </a:t>
            </a:r>
            <a:r>
              <a:rPr lang="en-US" dirty="0" err="1"/>
              <a:t>dẫn</a:t>
            </a:r>
            <a:r>
              <a:rPr lang="en-US" dirty="0"/>
              <a:t> </a:t>
            </a:r>
            <a:r>
              <a:rPr lang="en-US" dirty="0" err="1"/>
              <a:t>sử</a:t>
            </a:r>
            <a:r>
              <a:rPr lang="en-US" dirty="0"/>
              <a:t> </a:t>
            </a:r>
            <a:r>
              <a:rPr lang="en-US" dirty="0" err="1"/>
              <a:t>dụng</a:t>
            </a:r>
            <a:endParaRPr lang="en-US" dirty="0"/>
          </a:p>
        </p:txBody>
      </p:sp>
      <p:sp>
        <p:nvSpPr>
          <p:cNvPr id="3" name="Content Placeholder 2"/>
          <p:cNvSpPr>
            <a:spLocks noGrp="1"/>
          </p:cNvSpPr>
          <p:nvPr>
            <p:ph type="body" sz="quarter" idx="13"/>
          </p:nvPr>
        </p:nvSpPr>
        <p:spPr>
          <a:xfrm>
            <a:off x="665018" y="925417"/>
            <a:ext cx="7845137" cy="3627533"/>
          </a:xfrm>
        </p:spPr>
        <p:txBody>
          <a:bodyPr anchor="ctr"/>
          <a:lstStyle/>
          <a:p>
            <a:pPr>
              <a:lnSpc>
                <a:spcPct val="150000"/>
              </a:lnSpc>
            </a:pPr>
            <a:r>
              <a:rPr lang="en-US" sz="2200" dirty="0" err="1"/>
              <a:t>Sử</a:t>
            </a:r>
            <a:r>
              <a:rPr lang="en-US" sz="2200" dirty="0"/>
              <a:t> </a:t>
            </a:r>
            <a:r>
              <a:rPr lang="en-US" sz="2200" dirty="0" err="1"/>
              <a:t>dụng</a:t>
            </a:r>
            <a:r>
              <a:rPr lang="en-US" sz="2200" dirty="0"/>
              <a:t> </a:t>
            </a:r>
            <a:r>
              <a:rPr lang="en-US" sz="2200" dirty="0" err="1"/>
              <a:t>màn</a:t>
            </a:r>
            <a:r>
              <a:rPr lang="en-US" sz="2200" dirty="0"/>
              <a:t> </a:t>
            </a:r>
            <a:r>
              <a:rPr lang="en-US" sz="2200" dirty="0" err="1"/>
              <a:t>hình</a:t>
            </a:r>
            <a:r>
              <a:rPr lang="en-US" sz="2200" dirty="0"/>
              <a:t> ở </a:t>
            </a:r>
            <a:r>
              <a:rPr lang="en-US" sz="2200" dirty="0" err="1"/>
              <a:t>chế</a:t>
            </a:r>
            <a:r>
              <a:rPr lang="en-US" sz="2200" dirty="0"/>
              <a:t> </a:t>
            </a:r>
            <a:r>
              <a:rPr lang="en-US" sz="2200" dirty="0" err="1"/>
              <a:t>độ</a:t>
            </a:r>
            <a:r>
              <a:rPr lang="en-US" sz="2200" dirty="0"/>
              <a:t> </a:t>
            </a:r>
            <a:r>
              <a:rPr lang="en-US" sz="2200" b="1" dirty="0"/>
              <a:t>Show Presenter View </a:t>
            </a:r>
            <a:r>
              <a:rPr lang="en-US" sz="2200" dirty="0" err="1"/>
              <a:t>bao</a:t>
            </a:r>
            <a:r>
              <a:rPr lang="en-US" sz="2200" dirty="0"/>
              <a:t> </a:t>
            </a:r>
            <a:r>
              <a:rPr lang="en-US" sz="2200" dirty="0" err="1"/>
              <a:t>gồm</a:t>
            </a:r>
            <a:r>
              <a:rPr lang="en-US" sz="2200" dirty="0"/>
              <a:t> </a:t>
            </a:r>
            <a:r>
              <a:rPr lang="en-US" sz="2200" dirty="0" err="1"/>
              <a:t>phần</a:t>
            </a:r>
            <a:r>
              <a:rPr lang="en-US" sz="2200" dirty="0"/>
              <a:t> </a:t>
            </a:r>
            <a:r>
              <a:rPr lang="en-US" sz="2200" b="1" dirty="0" err="1"/>
              <a:t>lý</a:t>
            </a:r>
            <a:r>
              <a:rPr lang="en-US" sz="2200" b="1" dirty="0"/>
              <a:t> </a:t>
            </a:r>
            <a:r>
              <a:rPr lang="en-US" sz="2200" b="1" dirty="0" err="1"/>
              <a:t>thuyết</a:t>
            </a:r>
            <a:r>
              <a:rPr lang="en-US" sz="2200" b="1" dirty="0"/>
              <a:t> </a:t>
            </a:r>
            <a:r>
              <a:rPr lang="en-US" sz="2200" dirty="0" err="1"/>
              <a:t>và</a:t>
            </a:r>
            <a:r>
              <a:rPr lang="en-US" sz="2200" dirty="0"/>
              <a:t> </a:t>
            </a:r>
            <a:r>
              <a:rPr lang="en-US" sz="2200" b="1" dirty="0" err="1"/>
              <a:t>hướng</a:t>
            </a:r>
            <a:r>
              <a:rPr lang="en-US" sz="2200" b="1" dirty="0"/>
              <a:t> </a:t>
            </a:r>
            <a:r>
              <a:rPr lang="en-US" sz="2200" b="1" dirty="0" err="1"/>
              <a:t>dẫn</a:t>
            </a:r>
            <a:r>
              <a:rPr lang="en-US" sz="2200" b="1" dirty="0"/>
              <a:t> </a:t>
            </a:r>
            <a:r>
              <a:rPr lang="en-US" sz="2200" b="1" dirty="0" err="1"/>
              <a:t>thao</a:t>
            </a:r>
            <a:r>
              <a:rPr lang="en-US" sz="2200" b="1" dirty="0"/>
              <a:t> </a:t>
            </a:r>
            <a:r>
              <a:rPr lang="en-US" sz="2200" b="1" dirty="0" err="1"/>
              <a:t>tác</a:t>
            </a:r>
            <a:r>
              <a:rPr lang="en-US" sz="2200" b="1" dirty="0"/>
              <a:t> </a:t>
            </a:r>
            <a:r>
              <a:rPr lang="en-US" sz="2200" b="1" dirty="0" err="1"/>
              <a:t>thực</a:t>
            </a:r>
            <a:r>
              <a:rPr lang="en-US" sz="2200" b="1" dirty="0"/>
              <a:t> </a:t>
            </a:r>
            <a:r>
              <a:rPr lang="en-US" sz="2200" b="1" dirty="0" err="1"/>
              <a:t>hành</a:t>
            </a:r>
            <a:endParaRPr lang="en-US" sz="2200" b="1" dirty="0"/>
          </a:p>
          <a:p>
            <a:pPr>
              <a:lnSpc>
                <a:spcPct val="150000"/>
              </a:lnSpc>
            </a:pPr>
            <a:r>
              <a:rPr lang="en-US" sz="2200" dirty="0" err="1"/>
              <a:t>Các</a:t>
            </a:r>
            <a:r>
              <a:rPr lang="en-US" sz="2200" dirty="0"/>
              <a:t> </a:t>
            </a:r>
            <a:r>
              <a:rPr lang="en-US" sz="2200" dirty="0" err="1"/>
              <a:t>câu</a:t>
            </a:r>
            <a:r>
              <a:rPr lang="en-US" sz="2200" dirty="0"/>
              <a:t> </a:t>
            </a:r>
            <a:r>
              <a:rPr lang="en-US" sz="2200" dirty="0" err="1"/>
              <a:t>hỏi</a:t>
            </a:r>
            <a:r>
              <a:rPr lang="en-US" sz="2200" dirty="0"/>
              <a:t> </a:t>
            </a:r>
            <a:r>
              <a:rPr lang="en-US" sz="2200" dirty="0" err="1"/>
              <a:t>ôn</a:t>
            </a:r>
            <a:r>
              <a:rPr lang="en-US" sz="2200" dirty="0"/>
              <a:t> </a:t>
            </a:r>
            <a:r>
              <a:rPr lang="en-US" sz="2200" dirty="0" err="1"/>
              <a:t>tập</a:t>
            </a:r>
            <a:r>
              <a:rPr lang="en-US" sz="2200" dirty="0"/>
              <a:t> </a:t>
            </a:r>
            <a:r>
              <a:rPr lang="en-US" sz="2200" dirty="0" err="1"/>
              <a:t>bao</a:t>
            </a:r>
            <a:r>
              <a:rPr lang="en-US" sz="2200" dirty="0"/>
              <a:t> </a:t>
            </a:r>
            <a:r>
              <a:rPr lang="en-US" sz="2200" dirty="0" err="1"/>
              <a:t>gồm</a:t>
            </a:r>
            <a:r>
              <a:rPr lang="en-US" sz="2200" dirty="0"/>
              <a:t> </a:t>
            </a:r>
            <a:r>
              <a:rPr lang="en-US" sz="2200" dirty="0" err="1"/>
              <a:t>cả</a:t>
            </a:r>
            <a:r>
              <a:rPr lang="en-US" sz="2200" dirty="0"/>
              <a:t> </a:t>
            </a:r>
            <a:r>
              <a:rPr lang="en-US" sz="2200" dirty="0" err="1"/>
              <a:t>phần</a:t>
            </a:r>
            <a:r>
              <a:rPr lang="en-US" sz="2200" dirty="0"/>
              <a:t> </a:t>
            </a:r>
            <a:r>
              <a:rPr lang="en-US" sz="2200" dirty="0" err="1"/>
              <a:t>đáp</a:t>
            </a:r>
            <a:r>
              <a:rPr lang="en-US" sz="2200" dirty="0"/>
              <a:t> </a:t>
            </a:r>
            <a:r>
              <a:rPr lang="en-US" sz="2200" dirty="0" err="1"/>
              <a:t>án</a:t>
            </a:r>
            <a:r>
              <a:rPr lang="en-US" sz="2200" dirty="0"/>
              <a:t> </a:t>
            </a:r>
            <a:r>
              <a:rPr lang="en-US" sz="2200" dirty="0" err="1"/>
              <a:t>dưới</a:t>
            </a:r>
            <a:r>
              <a:rPr lang="en-US" sz="2200" dirty="0"/>
              <a:t> </a:t>
            </a:r>
            <a:r>
              <a:rPr lang="en-US" sz="2200" dirty="0" err="1"/>
              <a:t>dạng</a:t>
            </a:r>
            <a:r>
              <a:rPr lang="en-US" sz="2200" dirty="0"/>
              <a:t> </a:t>
            </a:r>
            <a:r>
              <a:rPr lang="en-US" sz="2200" b="1" dirty="0"/>
              <a:t>Animation</a:t>
            </a:r>
          </a:p>
        </p:txBody>
      </p:sp>
      <p:sp>
        <p:nvSpPr>
          <p:cNvPr id="4" name="Date Placeholder 3"/>
          <p:cNvSpPr>
            <a:spLocks noGrp="1"/>
          </p:cNvSpPr>
          <p:nvPr>
            <p:ph type="dt" sz="half" idx="14"/>
          </p:nvPr>
        </p:nvSpPr>
        <p:spPr/>
        <p:txBody>
          <a:bodyPr/>
          <a:lstStyle/>
          <a:p>
            <a:fld id="{84F4C977-F584-48D3-A664-6D0C86F729C6}" type="datetime1">
              <a:rPr lang="en-US" smtClean="0"/>
              <a:t>9/3/2019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2</a:t>
            </a:fld>
            <a:endParaRPr lang="en-US"/>
          </a:p>
        </p:txBody>
      </p:sp>
    </p:spTree>
    <p:extLst>
      <p:ext uri="{BB962C8B-B14F-4D97-AF65-F5344CB8AC3E}">
        <p14:creationId xmlns:p14="http://schemas.microsoft.com/office/powerpoint/2010/main" val="301832529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dirty="0"/>
              <a:t>Tùy chỉnh bố cục trang</a:t>
            </a:r>
            <a:endParaRPr lang="en-US" dirty="0"/>
          </a:p>
        </p:txBody>
      </p:sp>
      <p:sp>
        <p:nvSpPr>
          <p:cNvPr id="3" name="Content Placeholder 2"/>
          <p:cNvSpPr>
            <a:spLocks noGrp="1"/>
          </p:cNvSpPr>
          <p:nvPr>
            <p:ph type="body" sz="quarter" idx="13"/>
          </p:nvPr>
        </p:nvSpPr>
        <p:spPr>
          <a:xfrm>
            <a:off x="457200" y="819150"/>
            <a:ext cx="8229600" cy="3857953"/>
          </a:xfrm>
        </p:spPr>
        <p:txBody>
          <a:bodyPr anchor="t"/>
          <a:lstStyle/>
          <a:p>
            <a:pPr algn="just"/>
            <a:r>
              <a:rPr lang="vi-VN" dirty="0"/>
              <a:t>In các tiêu đề</a:t>
            </a:r>
          </a:p>
          <a:p>
            <a:pPr lvl="1" algn="just"/>
            <a:r>
              <a:rPr lang="vi-VN" dirty="0"/>
              <a:t>Nếu có những nội dung trong trang tính cần in thường xuyên, bạn nên thiết lập vùng in (Print area). </a:t>
            </a:r>
            <a:endParaRPr lang="en-US" dirty="0"/>
          </a:p>
          <a:p>
            <a:pPr lvl="1" algn="just"/>
            <a:r>
              <a:rPr lang="en-US" dirty="0"/>
              <a:t>C</a:t>
            </a:r>
            <a:r>
              <a:rPr lang="vi-VN" dirty="0"/>
              <a:t>ó thể thêm các vùng dữ liệu khác vào vùng in, hoặc loại bỏ một số vùng dữ liệu khỏi vùng in.</a:t>
            </a:r>
          </a:p>
          <a:p>
            <a:pPr lvl="1" algn="just"/>
            <a:r>
              <a:rPr lang="vi-VN" dirty="0"/>
              <a:t>Một vùng dữ liệu thường có các tiêu đề (Title) cột và/hoặc dòng</a:t>
            </a:r>
            <a:r>
              <a:rPr lang="en-US" dirty="0"/>
              <a:t>.</a:t>
            </a:r>
            <a:r>
              <a:rPr lang="vi-VN" dirty="0"/>
              <a:t> </a:t>
            </a:r>
            <a:endParaRPr lang="en-US" dirty="0"/>
          </a:p>
          <a:p>
            <a:pPr lvl="1" algn="just"/>
            <a:r>
              <a:rPr lang="en-US" dirty="0"/>
              <a:t>N</a:t>
            </a:r>
            <a:r>
              <a:rPr lang="vi-VN" dirty="0"/>
              <a:t>ếu vùng dữ liệu trải rộng trên nhiều trang, </a:t>
            </a:r>
            <a:r>
              <a:rPr lang="en-US" dirty="0" err="1"/>
              <a:t>cần</a:t>
            </a:r>
            <a:r>
              <a:rPr lang="vi-VN" dirty="0"/>
              <a:t> thiết lập in các tiêu đề trên mỗi trang giúp cho việc xem nội dung trên giấy thuận tiện hơn. </a:t>
            </a:r>
          </a:p>
        </p:txBody>
      </p:sp>
      <p:sp>
        <p:nvSpPr>
          <p:cNvPr id="4" name="Date Placeholder 3"/>
          <p:cNvSpPr>
            <a:spLocks noGrp="1"/>
          </p:cNvSpPr>
          <p:nvPr>
            <p:ph type="dt" sz="half" idx="14"/>
          </p:nvPr>
        </p:nvSpPr>
        <p:spPr/>
        <p:txBody>
          <a:bodyPr/>
          <a:lstStyle/>
          <a:p>
            <a:fld id="{C0036E63-7EE7-4982-8B87-1AF2F239207E}" type="datetime1">
              <a:rPr lang="en-US" smtClean="0"/>
              <a:t>9/4/2019</a:t>
            </a:fld>
            <a:endParaRPr lang="en-US" dirty="0"/>
          </a:p>
        </p:txBody>
      </p:sp>
      <p:sp>
        <p:nvSpPr>
          <p:cNvPr id="5" name="Footer Placeholder 4"/>
          <p:cNvSpPr>
            <a:spLocks noGrp="1"/>
          </p:cNvSpPr>
          <p:nvPr>
            <p:ph type="ftr" sz="quarter" idx="15"/>
          </p:nvPr>
        </p:nvSpPr>
        <p:spPr/>
        <p:txBody>
          <a:bodyPr/>
          <a:lstStyle/>
          <a:p>
            <a:r>
              <a:rPr lang="en-US" dirty="0"/>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20</a:t>
            </a:fld>
            <a:endParaRPr lang="en-US"/>
          </a:p>
        </p:txBody>
      </p:sp>
    </p:spTree>
    <p:extLst>
      <p:ext uri="{BB962C8B-B14F-4D97-AF65-F5344CB8AC3E}">
        <p14:creationId xmlns:p14="http://schemas.microsoft.com/office/powerpoint/2010/main" val="208609932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dirty="0"/>
              <a:t>Tùy chỉnh bố cục trang</a:t>
            </a:r>
            <a:endParaRPr lang="en-US" dirty="0"/>
          </a:p>
        </p:txBody>
      </p:sp>
      <p:sp>
        <p:nvSpPr>
          <p:cNvPr id="3" name="Content Placeholder 2"/>
          <p:cNvSpPr>
            <a:spLocks noGrp="1"/>
          </p:cNvSpPr>
          <p:nvPr>
            <p:ph type="body" sz="quarter" idx="13"/>
          </p:nvPr>
        </p:nvSpPr>
        <p:spPr>
          <a:xfrm>
            <a:off x="457200" y="819150"/>
            <a:ext cx="4388069" cy="3857953"/>
          </a:xfrm>
        </p:spPr>
        <p:txBody>
          <a:bodyPr anchor="t"/>
          <a:lstStyle/>
          <a:p>
            <a:pPr algn="just"/>
            <a:r>
              <a:rPr lang="vi-VN" dirty="0"/>
              <a:t>In các tiêu đề</a:t>
            </a:r>
            <a:r>
              <a:rPr lang="en-US" dirty="0"/>
              <a:t> (</a:t>
            </a:r>
            <a:r>
              <a:rPr lang="en-US" dirty="0" err="1"/>
              <a:t>tt</a:t>
            </a:r>
            <a:r>
              <a:rPr lang="en-US" dirty="0"/>
              <a:t>)</a:t>
            </a:r>
            <a:endParaRPr lang="vi-VN" dirty="0"/>
          </a:p>
          <a:p>
            <a:pPr lvl="1" algn="just"/>
            <a:r>
              <a:rPr lang="en-US" dirty="0"/>
              <a:t>C</a:t>
            </a:r>
            <a:r>
              <a:rPr lang="vi-VN" dirty="0"/>
              <a:t>ó thể in các đầu dòng Row headings, đầu cột Column headings và đường lưới Gridlines của trang tính.</a:t>
            </a:r>
          </a:p>
          <a:p>
            <a:pPr lvl="1" algn="just"/>
            <a:r>
              <a:rPr lang="en-US" dirty="0"/>
              <a:t>T</a:t>
            </a:r>
            <a:r>
              <a:rPr lang="vi-VN" dirty="0"/>
              <a:t>hực hiện những thiết lập này bằng các lệnh trên thẻ Page Layout hoặc trên trang Sheet của hộp thoại Page Setup.</a:t>
            </a:r>
          </a:p>
        </p:txBody>
      </p:sp>
      <p:sp>
        <p:nvSpPr>
          <p:cNvPr id="4" name="Date Placeholder 3"/>
          <p:cNvSpPr>
            <a:spLocks noGrp="1"/>
          </p:cNvSpPr>
          <p:nvPr>
            <p:ph type="dt" sz="half" idx="14"/>
          </p:nvPr>
        </p:nvSpPr>
        <p:spPr/>
        <p:txBody>
          <a:bodyPr/>
          <a:lstStyle/>
          <a:p>
            <a:fld id="{C0036E63-7EE7-4982-8B87-1AF2F239207E}" type="datetime1">
              <a:rPr lang="en-US" smtClean="0"/>
              <a:t>9/4/2019</a:t>
            </a:fld>
            <a:endParaRPr lang="en-US" dirty="0"/>
          </a:p>
        </p:txBody>
      </p:sp>
      <p:sp>
        <p:nvSpPr>
          <p:cNvPr id="5" name="Footer Placeholder 4"/>
          <p:cNvSpPr>
            <a:spLocks noGrp="1"/>
          </p:cNvSpPr>
          <p:nvPr>
            <p:ph type="ftr" sz="quarter" idx="15"/>
          </p:nvPr>
        </p:nvSpPr>
        <p:spPr/>
        <p:txBody>
          <a:bodyPr/>
          <a:lstStyle/>
          <a:p>
            <a:r>
              <a:rPr lang="en-US" dirty="0"/>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21</a:t>
            </a:fld>
            <a:endParaRPr lang="en-US"/>
          </a:p>
        </p:txBody>
      </p:sp>
      <p:pic>
        <p:nvPicPr>
          <p:cNvPr id="10" name="Picture 9">
            <a:extLst>
              <a:ext uri="{FF2B5EF4-FFF2-40B4-BE49-F238E27FC236}">
                <a16:creationId xmlns:a16="http://schemas.microsoft.com/office/drawing/2014/main" id="{60FBE09C-C244-4F47-A9FB-CA8C82CC484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81600" y="1029422"/>
            <a:ext cx="3336925" cy="3451860"/>
          </a:xfrm>
          <a:prstGeom prst="rect">
            <a:avLst/>
          </a:prstGeom>
        </p:spPr>
      </p:pic>
    </p:spTree>
    <p:extLst>
      <p:ext uri="{BB962C8B-B14F-4D97-AF65-F5344CB8AC3E}">
        <p14:creationId xmlns:p14="http://schemas.microsoft.com/office/powerpoint/2010/main" val="311312005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285750"/>
            <a:ext cx="7467600" cy="533400"/>
          </a:xfrm>
        </p:spPr>
        <p:txBody>
          <a:bodyPr/>
          <a:lstStyle/>
          <a:p>
            <a:pPr lvl="0"/>
            <a:r>
              <a:rPr lang="en-US" sz="3000" dirty="0" err="1"/>
              <a:t>Tổng</a:t>
            </a:r>
            <a:r>
              <a:rPr lang="en-US" sz="3000" dirty="0"/>
              <a:t> </a:t>
            </a:r>
            <a:r>
              <a:rPr lang="en-US" sz="3000" dirty="0" err="1"/>
              <a:t>kết</a:t>
            </a:r>
            <a:r>
              <a:rPr lang="en-US" sz="3000" dirty="0"/>
              <a:t> </a:t>
            </a:r>
            <a:r>
              <a:rPr lang="en-US" sz="3000" dirty="0" err="1"/>
              <a:t>bài</a:t>
            </a:r>
            <a:r>
              <a:rPr lang="en-US" sz="3000" dirty="0"/>
              <a:t> </a:t>
            </a:r>
            <a:r>
              <a:rPr lang="en-US" sz="3000" dirty="0" err="1"/>
              <a:t>học</a:t>
            </a:r>
            <a:endParaRPr lang="en-US" sz="3000" dirty="0"/>
          </a:p>
        </p:txBody>
      </p:sp>
      <p:sp>
        <p:nvSpPr>
          <p:cNvPr id="3" name="Content Placeholder 2"/>
          <p:cNvSpPr>
            <a:spLocks noGrp="1"/>
          </p:cNvSpPr>
          <p:nvPr>
            <p:ph type="body" sz="quarter" idx="13"/>
          </p:nvPr>
        </p:nvSpPr>
        <p:spPr>
          <a:xfrm>
            <a:off x="462708" y="935183"/>
            <a:ext cx="8224092" cy="3579668"/>
          </a:xfrm>
        </p:spPr>
        <p:txBody>
          <a:bodyPr>
            <a:normAutofit fontScale="92500" lnSpcReduction="20000"/>
          </a:bodyPr>
          <a:lstStyle/>
          <a:p>
            <a:pPr algn="just"/>
            <a:r>
              <a:rPr lang="vi-VN" dirty="0"/>
              <a:t>Bài học </a:t>
            </a:r>
            <a:r>
              <a:rPr lang="en-US" dirty="0"/>
              <a:t>5 </a:t>
            </a:r>
            <a:r>
              <a:rPr lang="vi-VN" dirty="0"/>
              <a:t>đã c</a:t>
            </a:r>
            <a:r>
              <a:rPr lang="en-US" dirty="0" err="1"/>
              <a:t>ung</a:t>
            </a:r>
            <a:r>
              <a:rPr lang="en-US" dirty="0"/>
              <a:t> </a:t>
            </a:r>
            <a:r>
              <a:rPr lang="en-US" dirty="0" err="1"/>
              <a:t>cấp</a:t>
            </a:r>
            <a:r>
              <a:rPr lang="en-US" dirty="0"/>
              <a:t> </a:t>
            </a:r>
            <a:r>
              <a:rPr lang="en-US" dirty="0" err="1"/>
              <a:t>các</a:t>
            </a:r>
            <a:r>
              <a:rPr lang="vi-VN" dirty="0"/>
              <a:t> kiến thức và kỹ năng về:</a:t>
            </a:r>
          </a:p>
          <a:p>
            <a:pPr lvl="1"/>
            <a:r>
              <a:rPr lang="vi-VN" dirty="0"/>
              <a:t>Tạo và sắp xếp các cửa sổ sổ tính</a:t>
            </a:r>
          </a:p>
          <a:p>
            <a:pPr lvl="1"/>
            <a:r>
              <a:rPr lang="vi-VN" dirty="0"/>
              <a:t>Chia cửa sổ trang tính.</a:t>
            </a:r>
          </a:p>
          <a:p>
            <a:pPr lvl="1"/>
            <a:r>
              <a:rPr lang="vi-VN" dirty="0"/>
              <a:t>Đóng băng các dòng và cột trong trang tính.</a:t>
            </a:r>
          </a:p>
          <a:p>
            <a:pPr lvl="1"/>
            <a:r>
              <a:rPr lang="vi-VN" dirty="0"/>
              <a:t>Thu phóng nội dung trang tính.</a:t>
            </a:r>
          </a:p>
          <a:p>
            <a:pPr lvl="1"/>
            <a:r>
              <a:rPr lang="vi-VN" dirty="0"/>
              <a:t>In và xem trước bản in.</a:t>
            </a:r>
          </a:p>
          <a:p>
            <a:pPr lvl="1"/>
            <a:r>
              <a:rPr lang="vi-VN" dirty="0"/>
              <a:t>Sử dụng các chế độ hiển thị sổ tính.</a:t>
            </a:r>
          </a:p>
          <a:p>
            <a:pPr lvl="1"/>
            <a:r>
              <a:rPr lang="vi-VN" dirty="0"/>
              <a:t>Thêm và quản lý các ngắt trang.</a:t>
            </a:r>
          </a:p>
          <a:p>
            <a:pPr lvl="1"/>
            <a:r>
              <a:rPr lang="vi-VN" dirty="0"/>
              <a:t>Tùy chỉnh bố cục trang in.</a:t>
            </a:r>
          </a:p>
          <a:p>
            <a:pPr lvl="1"/>
            <a:r>
              <a:rPr lang="vi-VN" dirty="0"/>
              <a:t>In các đề mục dòng và cột của vùng dữ liệu.</a:t>
            </a:r>
          </a:p>
          <a:p>
            <a:pPr lvl="1"/>
            <a:r>
              <a:rPr lang="vi-VN" dirty="0"/>
              <a:t>Thêm và soạn thảo tiêu đề đầu trang và chân trang.</a:t>
            </a:r>
          </a:p>
        </p:txBody>
      </p:sp>
      <p:sp>
        <p:nvSpPr>
          <p:cNvPr id="4" name="Date Placeholder 3"/>
          <p:cNvSpPr>
            <a:spLocks noGrp="1"/>
          </p:cNvSpPr>
          <p:nvPr>
            <p:ph type="dt" sz="half" idx="14"/>
          </p:nvPr>
        </p:nvSpPr>
        <p:spPr/>
        <p:txBody>
          <a:bodyPr/>
          <a:lstStyle/>
          <a:p>
            <a:fld id="{4E5BC110-920A-4603-800B-55A60D4FBB7D}" type="datetime1">
              <a:rPr lang="en-US" smtClean="0"/>
              <a:t>9/4/2019</a:t>
            </a:fld>
            <a:endParaRPr lang="en-US" dirty="0"/>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22</a:t>
            </a:fld>
            <a:endParaRPr lang="en-US"/>
          </a:p>
        </p:txBody>
      </p:sp>
    </p:spTree>
    <p:extLst>
      <p:ext uri="{BB962C8B-B14F-4D97-AF65-F5344CB8AC3E}">
        <p14:creationId xmlns:p14="http://schemas.microsoft.com/office/powerpoint/2010/main" val="153736554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285750"/>
            <a:ext cx="7467600" cy="533400"/>
          </a:xfrm>
        </p:spPr>
        <p:txBody>
          <a:bodyPr/>
          <a:lstStyle/>
          <a:p>
            <a:pPr lvl="0"/>
            <a:r>
              <a:rPr lang="en-US" sz="3000" dirty="0" err="1"/>
              <a:t>Câu</a:t>
            </a:r>
            <a:r>
              <a:rPr lang="en-US" sz="3000" dirty="0"/>
              <a:t> </a:t>
            </a:r>
            <a:r>
              <a:rPr lang="en-US" sz="3000" dirty="0" err="1"/>
              <a:t>hỏi</a:t>
            </a:r>
            <a:r>
              <a:rPr lang="en-US" sz="3000" dirty="0"/>
              <a:t> </a:t>
            </a:r>
            <a:r>
              <a:rPr lang="en-US" sz="3000" dirty="0" err="1"/>
              <a:t>ôn</a:t>
            </a:r>
            <a:r>
              <a:rPr lang="en-US" sz="3000" dirty="0"/>
              <a:t> </a:t>
            </a:r>
            <a:r>
              <a:rPr lang="en-US" sz="3000" dirty="0" err="1"/>
              <a:t>tập</a:t>
            </a:r>
            <a:r>
              <a:rPr lang="en-US" sz="3000" dirty="0"/>
              <a:t> </a:t>
            </a:r>
            <a:r>
              <a:rPr lang="en-US" sz="3000" dirty="0" err="1"/>
              <a:t>lý</a:t>
            </a:r>
            <a:r>
              <a:rPr lang="en-US" sz="3000" dirty="0"/>
              <a:t> </a:t>
            </a:r>
            <a:r>
              <a:rPr lang="en-US" sz="3000" dirty="0" err="1"/>
              <a:t>thuyết</a:t>
            </a:r>
            <a:endParaRPr lang="en-US" sz="3000" dirty="0"/>
          </a:p>
        </p:txBody>
      </p:sp>
      <p:sp>
        <p:nvSpPr>
          <p:cNvPr id="3" name="Content Placeholder 2"/>
          <p:cNvSpPr>
            <a:spLocks noGrp="1"/>
          </p:cNvSpPr>
          <p:nvPr>
            <p:ph type="body" sz="quarter" idx="13"/>
          </p:nvPr>
        </p:nvSpPr>
        <p:spPr>
          <a:xfrm>
            <a:off x="462708" y="935183"/>
            <a:ext cx="8224092" cy="3579668"/>
          </a:xfrm>
        </p:spPr>
        <p:txBody>
          <a:bodyPr>
            <a:normAutofit lnSpcReduction="10000"/>
          </a:bodyPr>
          <a:lstStyle/>
          <a:p>
            <a:pPr marL="346075" indent="-346075" algn="just">
              <a:buFont typeface="+mj-lt"/>
              <a:buAutoNum type="arabicPeriod"/>
            </a:pPr>
            <a:r>
              <a:rPr lang="vi-VN" dirty="0"/>
              <a:t>Các cửa sổ đang mở trong hình sau được sắp xếp theo cách nào?</a:t>
            </a:r>
            <a:endParaRPr lang="en-US" dirty="0"/>
          </a:p>
          <a:p>
            <a:pPr marL="346075" indent="-346075" algn="just">
              <a:buFont typeface="+mj-lt"/>
              <a:buAutoNum type="arabicPeriod"/>
            </a:pPr>
            <a:endParaRPr lang="en-US" dirty="0"/>
          </a:p>
          <a:p>
            <a:pPr marL="346075" indent="-346075" algn="just">
              <a:buFont typeface="+mj-lt"/>
              <a:buAutoNum type="arabicPeriod"/>
            </a:pPr>
            <a:endParaRPr lang="en-US" dirty="0"/>
          </a:p>
          <a:p>
            <a:pPr marL="0" indent="0" algn="just">
              <a:buNone/>
            </a:pPr>
            <a:endParaRPr lang="en-US" dirty="0"/>
          </a:p>
          <a:p>
            <a:pPr marL="746125" lvl="2" indent="-282575" algn="just">
              <a:buFont typeface="+mj-lt"/>
              <a:buAutoNum type="alphaLcPeriod"/>
            </a:pPr>
            <a:r>
              <a:rPr lang="en-US" sz="2200" dirty="0"/>
              <a:t>Horizontal</a:t>
            </a:r>
          </a:p>
          <a:p>
            <a:pPr marL="746125" lvl="2" indent="-282575" algn="just">
              <a:buFont typeface="+mj-lt"/>
              <a:buAutoNum type="alphaLcPeriod"/>
            </a:pPr>
            <a:r>
              <a:rPr lang="en-US" sz="2200" dirty="0"/>
              <a:t>Tiled</a:t>
            </a:r>
          </a:p>
          <a:p>
            <a:pPr marL="746125" lvl="2" indent="-282575" algn="just">
              <a:buFont typeface="+mj-lt"/>
              <a:buAutoNum type="alphaLcPeriod"/>
            </a:pPr>
            <a:r>
              <a:rPr lang="en-US" sz="2200" dirty="0"/>
              <a:t>Cascade</a:t>
            </a:r>
          </a:p>
          <a:p>
            <a:pPr marL="746125" lvl="2" indent="-282575" algn="just">
              <a:buFont typeface="+mj-lt"/>
              <a:buAutoNum type="alphaLcPeriod"/>
            </a:pPr>
            <a:r>
              <a:rPr lang="en-US" sz="2200" dirty="0"/>
              <a:t>Vertical</a:t>
            </a:r>
          </a:p>
          <a:p>
            <a:pPr marL="346075" indent="-346075" algn="just">
              <a:buFont typeface="+mj-lt"/>
              <a:buAutoNum type="arabicPeriod"/>
            </a:pPr>
            <a:endParaRPr lang="en-US" dirty="0"/>
          </a:p>
        </p:txBody>
      </p:sp>
      <p:sp>
        <p:nvSpPr>
          <p:cNvPr id="4" name="Date Placeholder 3"/>
          <p:cNvSpPr>
            <a:spLocks noGrp="1"/>
          </p:cNvSpPr>
          <p:nvPr>
            <p:ph type="dt" sz="half" idx="14"/>
          </p:nvPr>
        </p:nvSpPr>
        <p:spPr/>
        <p:txBody>
          <a:bodyPr/>
          <a:lstStyle/>
          <a:p>
            <a:fld id="{E571E630-7125-4CD3-B80E-779C6D2549B1}" type="datetime1">
              <a:rPr lang="en-US" smtClean="0"/>
              <a:t>9/4/2019</a:t>
            </a:fld>
            <a:endParaRPr lang="en-US" dirty="0"/>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23</a:t>
            </a:fld>
            <a:endParaRPr lang="en-US"/>
          </a:p>
        </p:txBody>
      </p:sp>
      <p:pic>
        <p:nvPicPr>
          <p:cNvPr id="10" name="Picture 9">
            <a:extLst>
              <a:ext uri="{FF2B5EF4-FFF2-40B4-BE49-F238E27FC236}">
                <a16:creationId xmlns:a16="http://schemas.microsoft.com/office/drawing/2014/main" id="{10A47F96-7A22-4C88-97F3-449655A61466}"/>
              </a:ext>
            </a:extLst>
          </p:cNvPr>
          <p:cNvPicPr/>
          <p:nvPr/>
        </p:nvPicPr>
        <p:blipFill>
          <a:blip r:embed="rId3"/>
          <a:stretch>
            <a:fillRect/>
          </a:stretch>
        </p:blipFill>
        <p:spPr>
          <a:xfrm>
            <a:off x="3290394" y="1487487"/>
            <a:ext cx="3909191" cy="2569506"/>
          </a:xfrm>
          <a:prstGeom prst="rect">
            <a:avLst/>
          </a:prstGeom>
        </p:spPr>
      </p:pic>
    </p:spTree>
    <p:extLst>
      <p:ext uri="{BB962C8B-B14F-4D97-AF65-F5344CB8AC3E}">
        <p14:creationId xmlns:p14="http://schemas.microsoft.com/office/powerpoint/2010/main" val="15011088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nodeType="clickEffect">
                                  <p:stCondLst>
                                    <p:cond delay="0"/>
                                  </p:stCondLst>
                                  <p:childTnLst>
                                    <p:anim calcmode="lin" valueType="num">
                                      <p:cBhvr additive="base">
                                        <p:cTn id="6" dur="500"/>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7" dur="500"/>
                                        <p:tgtEl>
                                          <p:spTgt spid="3">
                                            <p:txEl>
                                              <p:pRg st="4" end="4"/>
                                            </p:txEl>
                                          </p:spTgt>
                                        </p:tgtEl>
                                        <p:attrNameLst>
                                          <p:attrName>ppt_y</p:attrName>
                                        </p:attrNameLst>
                                      </p:cBhvr>
                                      <p:tavLst>
                                        <p:tav tm="0">
                                          <p:val>
                                            <p:strVal val="ppt_y"/>
                                          </p:val>
                                        </p:tav>
                                        <p:tav tm="100000">
                                          <p:val>
                                            <p:strVal val="1+ppt_h/2"/>
                                          </p:val>
                                        </p:tav>
                                      </p:tavLst>
                                    </p:anim>
                                    <p:set>
                                      <p:cBhvr>
                                        <p:cTn id="8" dur="1" fill="hold">
                                          <p:stCondLst>
                                            <p:cond delay="499"/>
                                          </p:stCondLst>
                                        </p:cTn>
                                        <p:tgtEl>
                                          <p:spTgt spid="3">
                                            <p:txEl>
                                              <p:pRg st="4" end="4"/>
                                            </p:txEl>
                                          </p:spTgt>
                                        </p:tgtEl>
                                        <p:attrNameLst>
                                          <p:attrName>style.visibility</p:attrName>
                                        </p:attrNameLst>
                                      </p:cBhvr>
                                      <p:to>
                                        <p:strVal val="hidden"/>
                                      </p:to>
                                    </p:set>
                                  </p:childTnLst>
                                </p:cTn>
                              </p:par>
                              <p:par>
                                <p:cTn id="9" presetID="2" presetClass="exit" presetSubtype="4" fill="hold" nodeType="withEffect">
                                  <p:stCondLst>
                                    <p:cond delay="0"/>
                                  </p:stCondLst>
                                  <p:childTnLst>
                                    <p:anim calcmode="lin" valueType="num">
                                      <p:cBhvr additive="base">
                                        <p:cTn id="10" dur="500"/>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1" dur="500"/>
                                        <p:tgtEl>
                                          <p:spTgt spid="3">
                                            <p:txEl>
                                              <p:pRg st="5" end="5"/>
                                            </p:txEl>
                                          </p:spTgt>
                                        </p:tgtEl>
                                        <p:attrNameLst>
                                          <p:attrName>ppt_y</p:attrName>
                                        </p:attrNameLst>
                                      </p:cBhvr>
                                      <p:tavLst>
                                        <p:tav tm="0">
                                          <p:val>
                                            <p:strVal val="ppt_y"/>
                                          </p:val>
                                        </p:tav>
                                        <p:tav tm="100000">
                                          <p:val>
                                            <p:strVal val="1+ppt_h/2"/>
                                          </p:val>
                                        </p:tav>
                                      </p:tavLst>
                                    </p:anim>
                                    <p:set>
                                      <p:cBhvr>
                                        <p:cTn id="12" dur="1" fill="hold">
                                          <p:stCondLst>
                                            <p:cond delay="499"/>
                                          </p:stCondLst>
                                        </p:cTn>
                                        <p:tgtEl>
                                          <p:spTgt spid="3">
                                            <p:txEl>
                                              <p:pRg st="5" end="5"/>
                                            </p:txEl>
                                          </p:spTgt>
                                        </p:tgtEl>
                                        <p:attrNameLst>
                                          <p:attrName>style.visibility</p:attrName>
                                        </p:attrNameLst>
                                      </p:cBhvr>
                                      <p:to>
                                        <p:strVal val="hidden"/>
                                      </p:to>
                                    </p:set>
                                  </p:childTnLst>
                                </p:cTn>
                              </p:par>
                              <p:par>
                                <p:cTn id="13" presetID="2" presetClass="exit" presetSubtype="4" fill="hold" nodeType="withEffect">
                                  <p:stCondLst>
                                    <p:cond delay="0"/>
                                  </p:stCondLst>
                                  <p:childTnLst>
                                    <p:anim calcmode="lin" valueType="num">
                                      <p:cBhvr additive="base">
                                        <p:cTn id="14" dur="500"/>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15" dur="500"/>
                                        <p:tgtEl>
                                          <p:spTgt spid="3">
                                            <p:txEl>
                                              <p:pRg st="7" end="7"/>
                                            </p:txEl>
                                          </p:spTgt>
                                        </p:tgtEl>
                                        <p:attrNameLst>
                                          <p:attrName>ppt_y</p:attrName>
                                        </p:attrNameLst>
                                      </p:cBhvr>
                                      <p:tavLst>
                                        <p:tav tm="0">
                                          <p:val>
                                            <p:strVal val="ppt_y"/>
                                          </p:val>
                                        </p:tav>
                                        <p:tav tm="100000">
                                          <p:val>
                                            <p:strVal val="1+ppt_h/2"/>
                                          </p:val>
                                        </p:tav>
                                      </p:tavLst>
                                    </p:anim>
                                    <p:set>
                                      <p:cBhvr>
                                        <p:cTn id="16" dur="1" fill="hold">
                                          <p:stCondLst>
                                            <p:cond delay="499"/>
                                          </p:stCondLst>
                                        </p:cTn>
                                        <p:tgtEl>
                                          <p:spTgt spid="3">
                                            <p:txEl>
                                              <p:pRg st="7" end="7"/>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285750"/>
            <a:ext cx="7467600" cy="533400"/>
          </a:xfrm>
        </p:spPr>
        <p:txBody>
          <a:bodyPr/>
          <a:lstStyle/>
          <a:p>
            <a:pPr lvl="0"/>
            <a:r>
              <a:rPr lang="en-US" sz="3000" dirty="0" err="1"/>
              <a:t>Câu</a:t>
            </a:r>
            <a:r>
              <a:rPr lang="en-US" sz="3000" dirty="0"/>
              <a:t> </a:t>
            </a:r>
            <a:r>
              <a:rPr lang="en-US" sz="3000" dirty="0" err="1"/>
              <a:t>hỏi</a:t>
            </a:r>
            <a:r>
              <a:rPr lang="en-US" sz="3000" dirty="0"/>
              <a:t> </a:t>
            </a:r>
            <a:r>
              <a:rPr lang="en-US" sz="3000" dirty="0" err="1"/>
              <a:t>ôn</a:t>
            </a:r>
            <a:r>
              <a:rPr lang="en-US" sz="3000" dirty="0"/>
              <a:t> </a:t>
            </a:r>
            <a:r>
              <a:rPr lang="en-US" sz="3000" dirty="0" err="1"/>
              <a:t>tập</a:t>
            </a:r>
            <a:r>
              <a:rPr lang="en-US" sz="3000" dirty="0"/>
              <a:t> </a:t>
            </a:r>
            <a:r>
              <a:rPr lang="en-US" sz="3000" dirty="0" err="1"/>
              <a:t>lý</a:t>
            </a:r>
            <a:r>
              <a:rPr lang="en-US" sz="3000" dirty="0"/>
              <a:t> </a:t>
            </a:r>
            <a:r>
              <a:rPr lang="en-US" sz="3000" dirty="0" err="1"/>
              <a:t>thuyết</a:t>
            </a:r>
            <a:endParaRPr lang="en-US" sz="3000" dirty="0"/>
          </a:p>
        </p:txBody>
      </p:sp>
      <p:sp>
        <p:nvSpPr>
          <p:cNvPr id="3" name="Content Placeholder 2"/>
          <p:cNvSpPr>
            <a:spLocks noGrp="1"/>
          </p:cNvSpPr>
          <p:nvPr>
            <p:ph type="body" sz="quarter" idx="13"/>
          </p:nvPr>
        </p:nvSpPr>
        <p:spPr>
          <a:xfrm>
            <a:off x="462708" y="977462"/>
            <a:ext cx="8224092" cy="3789802"/>
          </a:xfrm>
        </p:spPr>
        <p:txBody>
          <a:bodyPr>
            <a:normAutofit/>
          </a:bodyPr>
          <a:lstStyle/>
          <a:p>
            <a:pPr marL="457200" indent="-457200" algn="just">
              <a:lnSpc>
                <a:spcPct val="120000"/>
              </a:lnSpc>
              <a:buFont typeface="+mj-lt"/>
              <a:buAutoNum type="arabicPeriod" startAt="2"/>
            </a:pPr>
            <a:r>
              <a:rPr lang="vi-VN" dirty="0"/>
              <a:t>Bạn sẽ mở một cửa sổ mới của sổ tính đang hoạt động như thế nào?</a:t>
            </a:r>
          </a:p>
          <a:p>
            <a:pPr marL="798513" lvl="2" indent="-334963" algn="just">
              <a:lnSpc>
                <a:spcPct val="120000"/>
              </a:lnSpc>
              <a:buFont typeface="+mj-lt"/>
              <a:buAutoNum type="alphaLcPeriod"/>
            </a:pPr>
            <a:r>
              <a:rPr lang="vi-VN" sz="2200" dirty="0"/>
              <a:t>Nhấn Ctrl+N.</a:t>
            </a:r>
          </a:p>
          <a:p>
            <a:pPr marL="798513" lvl="2" indent="-334963" algn="just">
              <a:lnSpc>
                <a:spcPct val="120000"/>
              </a:lnSpc>
              <a:buFont typeface="+mj-lt"/>
              <a:buAutoNum type="alphaLcPeriod"/>
            </a:pPr>
            <a:r>
              <a:rPr lang="vi-VN" sz="2200" dirty="0"/>
              <a:t>Nhấn Ctrl+V.</a:t>
            </a:r>
          </a:p>
          <a:p>
            <a:pPr marL="798513" lvl="2" indent="-334963" algn="just">
              <a:lnSpc>
                <a:spcPct val="120000"/>
              </a:lnSpc>
              <a:buFont typeface="+mj-lt"/>
              <a:buAutoNum type="alphaLcPeriod"/>
            </a:pPr>
            <a:r>
              <a:rPr lang="vi-VN" sz="2200" dirty="0"/>
              <a:t>Nhấp nút lệnh View Side by Side.</a:t>
            </a:r>
          </a:p>
          <a:p>
            <a:pPr marL="798513" lvl="2" indent="-334963" algn="just">
              <a:lnSpc>
                <a:spcPct val="120000"/>
              </a:lnSpc>
              <a:buFont typeface="+mj-lt"/>
              <a:buAutoNum type="alphaLcPeriod"/>
            </a:pPr>
            <a:r>
              <a:rPr lang="vi-VN" sz="2200" dirty="0"/>
              <a:t>Nhấp nút lệnh New Window.</a:t>
            </a:r>
          </a:p>
          <a:p>
            <a:pPr marL="750888" lvl="1" indent="-404813" algn="just">
              <a:lnSpc>
                <a:spcPct val="120000"/>
              </a:lnSpc>
              <a:buFont typeface="+mj-lt"/>
              <a:buAutoNum type="alphaLcPeriod"/>
            </a:pPr>
            <a:endParaRPr lang="vi-VN" dirty="0"/>
          </a:p>
        </p:txBody>
      </p:sp>
      <p:sp>
        <p:nvSpPr>
          <p:cNvPr id="4" name="Date Placeholder 3"/>
          <p:cNvSpPr>
            <a:spLocks noGrp="1"/>
          </p:cNvSpPr>
          <p:nvPr>
            <p:ph type="dt" sz="half" idx="14"/>
          </p:nvPr>
        </p:nvSpPr>
        <p:spPr/>
        <p:txBody>
          <a:bodyPr/>
          <a:lstStyle/>
          <a:p>
            <a:fld id="{63ECE153-1740-425A-A542-1A45C8EC9BD1}" type="datetime1">
              <a:rPr lang="en-US" smtClean="0"/>
              <a:t>9/4/2019</a:t>
            </a:fld>
            <a:endParaRPr lang="en-US" dirty="0"/>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24</a:t>
            </a:fld>
            <a:endParaRPr lang="en-US"/>
          </a:p>
        </p:txBody>
      </p:sp>
    </p:spTree>
    <p:extLst>
      <p:ext uri="{BB962C8B-B14F-4D97-AF65-F5344CB8AC3E}">
        <p14:creationId xmlns:p14="http://schemas.microsoft.com/office/powerpoint/2010/main" val="394631832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nodeType="clickEffect">
                                  <p:stCondLst>
                                    <p:cond delay="0"/>
                                  </p:stCondLst>
                                  <p:childTnLst>
                                    <p:anim calcmode="lin" valueType="num">
                                      <p:cBhvr additive="base">
                                        <p:cTn id="6" dur="500"/>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7" dur="500"/>
                                        <p:tgtEl>
                                          <p:spTgt spid="3">
                                            <p:txEl>
                                              <p:pRg st="1" end="1"/>
                                            </p:txEl>
                                          </p:spTgt>
                                        </p:tgtEl>
                                        <p:attrNameLst>
                                          <p:attrName>ppt_y</p:attrName>
                                        </p:attrNameLst>
                                      </p:cBhvr>
                                      <p:tavLst>
                                        <p:tav tm="0">
                                          <p:val>
                                            <p:strVal val="ppt_y"/>
                                          </p:val>
                                        </p:tav>
                                        <p:tav tm="100000">
                                          <p:val>
                                            <p:strVal val="1+ppt_h/2"/>
                                          </p:val>
                                        </p:tav>
                                      </p:tavLst>
                                    </p:anim>
                                    <p:set>
                                      <p:cBhvr>
                                        <p:cTn id="8" dur="1" fill="hold">
                                          <p:stCondLst>
                                            <p:cond delay="499"/>
                                          </p:stCondLst>
                                        </p:cTn>
                                        <p:tgtEl>
                                          <p:spTgt spid="3">
                                            <p:txEl>
                                              <p:pRg st="1" end="1"/>
                                            </p:txEl>
                                          </p:spTgt>
                                        </p:tgtEl>
                                        <p:attrNameLst>
                                          <p:attrName>style.visibility</p:attrName>
                                        </p:attrNameLst>
                                      </p:cBhvr>
                                      <p:to>
                                        <p:strVal val="hidden"/>
                                      </p:to>
                                    </p:set>
                                  </p:childTnLst>
                                </p:cTn>
                              </p:par>
                              <p:par>
                                <p:cTn id="9" presetID="2" presetClass="exit" presetSubtype="4" fill="hold" nodeType="withEffect">
                                  <p:stCondLst>
                                    <p:cond delay="0"/>
                                  </p:stCondLst>
                                  <p:childTnLst>
                                    <p:anim calcmode="lin" valueType="num">
                                      <p:cBhvr additive="base">
                                        <p:cTn id="10" dur="500"/>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1" dur="500"/>
                                        <p:tgtEl>
                                          <p:spTgt spid="3">
                                            <p:txEl>
                                              <p:pRg st="2" end="2"/>
                                            </p:txEl>
                                          </p:spTgt>
                                        </p:tgtEl>
                                        <p:attrNameLst>
                                          <p:attrName>ppt_y</p:attrName>
                                        </p:attrNameLst>
                                      </p:cBhvr>
                                      <p:tavLst>
                                        <p:tav tm="0">
                                          <p:val>
                                            <p:strVal val="ppt_y"/>
                                          </p:val>
                                        </p:tav>
                                        <p:tav tm="100000">
                                          <p:val>
                                            <p:strVal val="1+ppt_h/2"/>
                                          </p:val>
                                        </p:tav>
                                      </p:tavLst>
                                    </p:anim>
                                    <p:set>
                                      <p:cBhvr>
                                        <p:cTn id="12" dur="1" fill="hold">
                                          <p:stCondLst>
                                            <p:cond delay="499"/>
                                          </p:stCondLst>
                                        </p:cTn>
                                        <p:tgtEl>
                                          <p:spTgt spid="3">
                                            <p:txEl>
                                              <p:pRg st="2" end="2"/>
                                            </p:txEl>
                                          </p:spTgt>
                                        </p:tgtEl>
                                        <p:attrNameLst>
                                          <p:attrName>style.visibility</p:attrName>
                                        </p:attrNameLst>
                                      </p:cBhvr>
                                      <p:to>
                                        <p:strVal val="hidden"/>
                                      </p:to>
                                    </p:set>
                                  </p:childTnLst>
                                </p:cTn>
                              </p:par>
                              <p:par>
                                <p:cTn id="13" presetID="2" presetClass="exit" presetSubtype="4" fill="hold" nodeType="withEffect">
                                  <p:stCondLst>
                                    <p:cond delay="0"/>
                                  </p:stCondLst>
                                  <p:childTnLst>
                                    <p:anim calcmode="lin" valueType="num">
                                      <p:cBhvr additive="base">
                                        <p:cTn id="14" dur="500"/>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5" dur="500"/>
                                        <p:tgtEl>
                                          <p:spTgt spid="3">
                                            <p:txEl>
                                              <p:pRg st="3" end="3"/>
                                            </p:txEl>
                                          </p:spTgt>
                                        </p:tgtEl>
                                        <p:attrNameLst>
                                          <p:attrName>ppt_y</p:attrName>
                                        </p:attrNameLst>
                                      </p:cBhvr>
                                      <p:tavLst>
                                        <p:tav tm="0">
                                          <p:val>
                                            <p:strVal val="ppt_y"/>
                                          </p:val>
                                        </p:tav>
                                        <p:tav tm="100000">
                                          <p:val>
                                            <p:strVal val="1+ppt_h/2"/>
                                          </p:val>
                                        </p:tav>
                                      </p:tavLst>
                                    </p:anim>
                                    <p:set>
                                      <p:cBhvr>
                                        <p:cTn id="16" dur="1" fill="hold">
                                          <p:stCondLst>
                                            <p:cond delay="499"/>
                                          </p:stCondLst>
                                        </p:cTn>
                                        <p:tgtEl>
                                          <p:spTgt spid="3">
                                            <p:txEl>
                                              <p:pRg st="3" end="3"/>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285750"/>
            <a:ext cx="7467600" cy="533400"/>
          </a:xfrm>
        </p:spPr>
        <p:txBody>
          <a:bodyPr/>
          <a:lstStyle/>
          <a:p>
            <a:pPr lvl="0"/>
            <a:r>
              <a:rPr lang="en-US" sz="3000" dirty="0" err="1"/>
              <a:t>Câu</a:t>
            </a:r>
            <a:r>
              <a:rPr lang="en-US" sz="3000" dirty="0"/>
              <a:t> </a:t>
            </a:r>
            <a:r>
              <a:rPr lang="en-US" sz="3000" dirty="0" err="1"/>
              <a:t>hỏi</a:t>
            </a:r>
            <a:r>
              <a:rPr lang="en-US" sz="3000" dirty="0"/>
              <a:t> </a:t>
            </a:r>
            <a:r>
              <a:rPr lang="en-US" sz="3000" dirty="0" err="1"/>
              <a:t>ôn</a:t>
            </a:r>
            <a:r>
              <a:rPr lang="en-US" sz="3000" dirty="0"/>
              <a:t> </a:t>
            </a:r>
            <a:r>
              <a:rPr lang="en-US" sz="3000" dirty="0" err="1"/>
              <a:t>tập</a:t>
            </a:r>
            <a:r>
              <a:rPr lang="en-US" sz="3000" dirty="0"/>
              <a:t> </a:t>
            </a:r>
            <a:r>
              <a:rPr lang="en-US" sz="3000" dirty="0" err="1"/>
              <a:t>lý</a:t>
            </a:r>
            <a:r>
              <a:rPr lang="en-US" sz="3000" dirty="0"/>
              <a:t> </a:t>
            </a:r>
            <a:r>
              <a:rPr lang="en-US" sz="3000" dirty="0" err="1"/>
              <a:t>thuyết</a:t>
            </a:r>
            <a:endParaRPr lang="en-US" sz="3000" dirty="0"/>
          </a:p>
        </p:txBody>
      </p:sp>
      <p:sp>
        <p:nvSpPr>
          <p:cNvPr id="3" name="Content Placeholder 2"/>
          <p:cNvSpPr>
            <a:spLocks noGrp="1"/>
          </p:cNvSpPr>
          <p:nvPr>
            <p:ph type="body" sz="quarter" idx="13"/>
          </p:nvPr>
        </p:nvSpPr>
        <p:spPr>
          <a:xfrm>
            <a:off x="462708" y="935183"/>
            <a:ext cx="8224092" cy="3579668"/>
          </a:xfrm>
        </p:spPr>
        <p:txBody>
          <a:bodyPr>
            <a:normAutofit fontScale="85000" lnSpcReduction="10000"/>
          </a:bodyPr>
          <a:lstStyle/>
          <a:p>
            <a:pPr marL="457200" lvl="0" indent="-457200" algn="just">
              <a:lnSpc>
                <a:spcPct val="120000"/>
              </a:lnSpc>
              <a:buFont typeface="+mj-lt"/>
              <a:buAutoNum type="arabicPeriod" startAt="3"/>
            </a:pPr>
            <a:r>
              <a:rPr lang="vi-VN" dirty="0"/>
              <a:t>Sarah đang nhập dữ liệu bán hàng hàng tuần cho tuần 37 của năm nay, tuy nhiên khi cô di chuyển xuống các ô cần nhập liệu, các tiêu đề cột cũng bị di chuyển theo khiến đôi khi cô ấy không chắc mình đang làm việc trong cột nào. Sarah có thể làm gì để giữ cho các tiêu đề cột luôn hiển thị trong khi làm việc trên một phần khác của trang tính?</a:t>
            </a:r>
          </a:p>
          <a:p>
            <a:pPr marL="746125" lvl="2" indent="-282575" algn="just">
              <a:lnSpc>
                <a:spcPct val="120000"/>
              </a:lnSpc>
              <a:buFont typeface="+mj-lt"/>
              <a:buAutoNum type="alphaLcPeriod"/>
            </a:pPr>
            <a:r>
              <a:rPr lang="vi-VN" dirty="0"/>
              <a:t>Sắp xếp các cửa sổ chồng lên nhau.</a:t>
            </a:r>
            <a:endParaRPr lang="en-US" dirty="0"/>
          </a:p>
          <a:p>
            <a:pPr marL="746125" lvl="2" indent="-282575" algn="just">
              <a:lnSpc>
                <a:spcPct val="120000"/>
              </a:lnSpc>
              <a:buFont typeface="+mj-lt"/>
              <a:buAutoNum type="alphaLcPeriod"/>
            </a:pPr>
            <a:r>
              <a:rPr lang="vi-VN" dirty="0"/>
              <a:t>Đóng băng các khung.</a:t>
            </a:r>
          </a:p>
          <a:p>
            <a:pPr marL="746125" lvl="2" indent="-282575" algn="just">
              <a:lnSpc>
                <a:spcPct val="120000"/>
              </a:lnSpc>
              <a:buFont typeface="+mj-lt"/>
              <a:buAutoNum type="alphaLcPeriod"/>
            </a:pPr>
            <a:r>
              <a:rPr lang="vi-VN" dirty="0"/>
              <a:t>Đặt lại vị trí cửa sổ.</a:t>
            </a:r>
          </a:p>
          <a:p>
            <a:pPr marL="746125" lvl="2" indent="-282575" algn="just">
              <a:lnSpc>
                <a:spcPct val="120000"/>
              </a:lnSpc>
              <a:buFont typeface="+mj-lt"/>
              <a:buAutoNum type="alphaLcPeriod"/>
            </a:pPr>
            <a:r>
              <a:rPr lang="vi-VN" dirty="0"/>
              <a:t>Điều chỉnh độ phóng đại để có thể nhìn thấy toàn bộ trang tính trên màn hình.</a:t>
            </a:r>
          </a:p>
          <a:p>
            <a:pPr marL="920750" lvl="2" indent="-457200" algn="just">
              <a:lnSpc>
                <a:spcPct val="120000"/>
              </a:lnSpc>
              <a:buFont typeface="+mj-lt"/>
              <a:buAutoNum type="alphaLcPeriod"/>
            </a:pPr>
            <a:endParaRPr lang="vi-VN" sz="2200" dirty="0"/>
          </a:p>
        </p:txBody>
      </p:sp>
      <p:sp>
        <p:nvSpPr>
          <p:cNvPr id="4" name="Date Placeholder 3"/>
          <p:cNvSpPr>
            <a:spLocks noGrp="1"/>
          </p:cNvSpPr>
          <p:nvPr>
            <p:ph type="dt" sz="half" idx="14"/>
          </p:nvPr>
        </p:nvSpPr>
        <p:spPr/>
        <p:txBody>
          <a:bodyPr/>
          <a:lstStyle/>
          <a:p>
            <a:fld id="{6554D257-272C-44F8-8936-42B882317526}" type="datetime1">
              <a:rPr lang="en-US" smtClean="0"/>
              <a:t>9/4/2019</a:t>
            </a:fld>
            <a:endParaRPr lang="en-US" dirty="0"/>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25</a:t>
            </a:fld>
            <a:endParaRPr lang="en-US"/>
          </a:p>
        </p:txBody>
      </p:sp>
    </p:spTree>
    <p:extLst>
      <p:ext uri="{BB962C8B-B14F-4D97-AF65-F5344CB8AC3E}">
        <p14:creationId xmlns:p14="http://schemas.microsoft.com/office/powerpoint/2010/main" val="25794303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nodeType="clickEffect">
                                  <p:stCondLst>
                                    <p:cond delay="0"/>
                                  </p:stCondLst>
                                  <p:childTnLst>
                                    <p:anim calcmode="lin" valueType="num">
                                      <p:cBhvr additive="base">
                                        <p:cTn id="6" dur="500"/>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7" dur="500"/>
                                        <p:tgtEl>
                                          <p:spTgt spid="3">
                                            <p:txEl>
                                              <p:pRg st="1" end="1"/>
                                            </p:txEl>
                                          </p:spTgt>
                                        </p:tgtEl>
                                        <p:attrNameLst>
                                          <p:attrName>ppt_y</p:attrName>
                                        </p:attrNameLst>
                                      </p:cBhvr>
                                      <p:tavLst>
                                        <p:tav tm="0">
                                          <p:val>
                                            <p:strVal val="ppt_y"/>
                                          </p:val>
                                        </p:tav>
                                        <p:tav tm="100000">
                                          <p:val>
                                            <p:strVal val="1+ppt_h/2"/>
                                          </p:val>
                                        </p:tav>
                                      </p:tavLst>
                                    </p:anim>
                                    <p:set>
                                      <p:cBhvr>
                                        <p:cTn id="8" dur="1" fill="hold">
                                          <p:stCondLst>
                                            <p:cond delay="499"/>
                                          </p:stCondLst>
                                        </p:cTn>
                                        <p:tgtEl>
                                          <p:spTgt spid="3">
                                            <p:txEl>
                                              <p:pRg st="1" end="1"/>
                                            </p:txEl>
                                          </p:spTgt>
                                        </p:tgtEl>
                                        <p:attrNameLst>
                                          <p:attrName>style.visibility</p:attrName>
                                        </p:attrNameLst>
                                      </p:cBhvr>
                                      <p:to>
                                        <p:strVal val="hidden"/>
                                      </p:to>
                                    </p:set>
                                  </p:childTnLst>
                                </p:cTn>
                              </p:par>
                              <p:par>
                                <p:cTn id="9" presetID="2" presetClass="exit" presetSubtype="4" fill="hold" nodeType="withEffect">
                                  <p:stCondLst>
                                    <p:cond delay="0"/>
                                  </p:stCondLst>
                                  <p:childTnLst>
                                    <p:anim calcmode="lin" valueType="num">
                                      <p:cBhvr additive="base">
                                        <p:cTn id="10" dur="500"/>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1" dur="500"/>
                                        <p:tgtEl>
                                          <p:spTgt spid="3">
                                            <p:txEl>
                                              <p:pRg st="3" end="3"/>
                                            </p:txEl>
                                          </p:spTgt>
                                        </p:tgtEl>
                                        <p:attrNameLst>
                                          <p:attrName>ppt_y</p:attrName>
                                        </p:attrNameLst>
                                      </p:cBhvr>
                                      <p:tavLst>
                                        <p:tav tm="0">
                                          <p:val>
                                            <p:strVal val="ppt_y"/>
                                          </p:val>
                                        </p:tav>
                                        <p:tav tm="100000">
                                          <p:val>
                                            <p:strVal val="1+ppt_h/2"/>
                                          </p:val>
                                        </p:tav>
                                      </p:tavLst>
                                    </p:anim>
                                    <p:set>
                                      <p:cBhvr>
                                        <p:cTn id="12" dur="1" fill="hold">
                                          <p:stCondLst>
                                            <p:cond delay="499"/>
                                          </p:stCondLst>
                                        </p:cTn>
                                        <p:tgtEl>
                                          <p:spTgt spid="3">
                                            <p:txEl>
                                              <p:pRg st="3" end="3"/>
                                            </p:txEl>
                                          </p:spTgt>
                                        </p:tgtEl>
                                        <p:attrNameLst>
                                          <p:attrName>style.visibility</p:attrName>
                                        </p:attrNameLst>
                                      </p:cBhvr>
                                      <p:to>
                                        <p:strVal val="hidden"/>
                                      </p:to>
                                    </p:set>
                                  </p:childTnLst>
                                </p:cTn>
                              </p:par>
                              <p:par>
                                <p:cTn id="13" presetID="2" presetClass="exit" presetSubtype="4" fill="hold" nodeType="withEffect">
                                  <p:stCondLst>
                                    <p:cond delay="0"/>
                                  </p:stCondLst>
                                  <p:childTnLst>
                                    <p:anim calcmode="lin" valueType="num">
                                      <p:cBhvr additive="base">
                                        <p:cTn id="14" dur="500"/>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5" dur="500"/>
                                        <p:tgtEl>
                                          <p:spTgt spid="3">
                                            <p:txEl>
                                              <p:pRg st="4" end="4"/>
                                            </p:txEl>
                                          </p:spTgt>
                                        </p:tgtEl>
                                        <p:attrNameLst>
                                          <p:attrName>ppt_y</p:attrName>
                                        </p:attrNameLst>
                                      </p:cBhvr>
                                      <p:tavLst>
                                        <p:tav tm="0">
                                          <p:val>
                                            <p:strVal val="ppt_y"/>
                                          </p:val>
                                        </p:tav>
                                        <p:tav tm="100000">
                                          <p:val>
                                            <p:strVal val="1+ppt_h/2"/>
                                          </p:val>
                                        </p:tav>
                                      </p:tavLst>
                                    </p:anim>
                                    <p:set>
                                      <p:cBhvr>
                                        <p:cTn id="16" dur="1" fill="hold">
                                          <p:stCondLst>
                                            <p:cond delay="499"/>
                                          </p:stCondLst>
                                        </p:cTn>
                                        <p:tgtEl>
                                          <p:spTgt spid="3">
                                            <p:txEl>
                                              <p:pRg st="4" end="4"/>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285750"/>
            <a:ext cx="7467600" cy="533400"/>
          </a:xfrm>
        </p:spPr>
        <p:txBody>
          <a:bodyPr/>
          <a:lstStyle/>
          <a:p>
            <a:pPr lvl="0"/>
            <a:r>
              <a:rPr lang="en-US" sz="3000" dirty="0" err="1"/>
              <a:t>Câu</a:t>
            </a:r>
            <a:r>
              <a:rPr lang="en-US" sz="3000" dirty="0"/>
              <a:t> </a:t>
            </a:r>
            <a:r>
              <a:rPr lang="en-US" sz="3000" dirty="0" err="1"/>
              <a:t>hỏi</a:t>
            </a:r>
            <a:r>
              <a:rPr lang="en-US" sz="3000" dirty="0"/>
              <a:t> </a:t>
            </a:r>
            <a:r>
              <a:rPr lang="en-US" sz="3000" dirty="0" err="1"/>
              <a:t>ôn</a:t>
            </a:r>
            <a:r>
              <a:rPr lang="en-US" sz="3000" dirty="0"/>
              <a:t> </a:t>
            </a:r>
            <a:r>
              <a:rPr lang="en-US" sz="3000" dirty="0" err="1"/>
              <a:t>tập</a:t>
            </a:r>
            <a:r>
              <a:rPr lang="en-US" sz="3000" dirty="0"/>
              <a:t> </a:t>
            </a:r>
            <a:r>
              <a:rPr lang="en-US" sz="3000" dirty="0" err="1"/>
              <a:t>lý</a:t>
            </a:r>
            <a:r>
              <a:rPr lang="en-US" sz="3000" dirty="0"/>
              <a:t> </a:t>
            </a:r>
            <a:r>
              <a:rPr lang="en-US" sz="3000" dirty="0" err="1"/>
              <a:t>thuyết</a:t>
            </a:r>
            <a:endParaRPr lang="en-US" sz="3000" dirty="0"/>
          </a:p>
        </p:txBody>
      </p:sp>
      <p:sp>
        <p:nvSpPr>
          <p:cNvPr id="3" name="Content Placeholder 2"/>
          <p:cNvSpPr>
            <a:spLocks noGrp="1"/>
          </p:cNvSpPr>
          <p:nvPr>
            <p:ph type="body" sz="quarter" idx="13"/>
          </p:nvPr>
        </p:nvSpPr>
        <p:spPr>
          <a:xfrm>
            <a:off x="462708" y="935183"/>
            <a:ext cx="8224092" cy="3579668"/>
          </a:xfrm>
        </p:spPr>
        <p:txBody>
          <a:bodyPr>
            <a:normAutofit/>
          </a:bodyPr>
          <a:lstStyle/>
          <a:p>
            <a:pPr marL="457200" lvl="0" indent="-457200">
              <a:buFont typeface="+mj-lt"/>
              <a:buAutoNum type="arabicPeriod" startAt="4"/>
            </a:pPr>
            <a:r>
              <a:rPr lang="vi-VN" dirty="0"/>
              <a:t>Lợi ích của việc xem trước các trang in là gì?</a:t>
            </a:r>
          </a:p>
          <a:p>
            <a:pPr marL="798513" lvl="2" indent="-334963">
              <a:buFont typeface="+mj-lt"/>
              <a:buAutoNum type="alphaLcPeriod"/>
            </a:pPr>
            <a:r>
              <a:rPr lang="vi-VN" sz="2200" dirty="0"/>
              <a:t>Bạn có thể dễ dàng nhìn thấy các công thức có lỗi tham chiếu bị lặp.</a:t>
            </a:r>
          </a:p>
          <a:p>
            <a:pPr marL="798513" lvl="2" indent="-334963">
              <a:buFont typeface="+mj-lt"/>
              <a:buAutoNum type="alphaLcPeriod"/>
            </a:pPr>
            <a:r>
              <a:rPr lang="vi-VN" sz="2200" dirty="0"/>
              <a:t>Bạn có thể thấy bao nhiêu trang sẽ được in.</a:t>
            </a:r>
          </a:p>
          <a:p>
            <a:pPr marL="798513" lvl="2" indent="-334963">
              <a:buFont typeface="+mj-lt"/>
              <a:buAutoNum type="alphaLcPeriod"/>
            </a:pPr>
            <a:r>
              <a:rPr lang="vi-VN" sz="2200" dirty="0"/>
              <a:t>Bạn có thể tránh sự lãng phí giấy do thiết lập trang in không phù hợp.</a:t>
            </a:r>
          </a:p>
          <a:p>
            <a:pPr marL="798513" lvl="2" indent="-334963">
              <a:buFont typeface="+mj-lt"/>
              <a:buAutoNum type="alphaLcPeriod"/>
            </a:pPr>
            <a:r>
              <a:rPr lang="vi-VN" sz="2200" dirty="0"/>
              <a:t>Bạn có thể sửa các lỗi ngữ pháp bởi vì việc kiểm tra ngữ pháp là một phần của quá trình xem trước bản in.</a:t>
            </a:r>
          </a:p>
          <a:p>
            <a:pPr marL="746125" lvl="2" indent="-282575">
              <a:buFont typeface="+mj-lt"/>
              <a:buAutoNum type="alphaLcPeriod"/>
            </a:pPr>
            <a:endParaRPr lang="vi-VN" sz="2200" dirty="0"/>
          </a:p>
        </p:txBody>
      </p:sp>
      <p:sp>
        <p:nvSpPr>
          <p:cNvPr id="4" name="Date Placeholder 3"/>
          <p:cNvSpPr>
            <a:spLocks noGrp="1"/>
          </p:cNvSpPr>
          <p:nvPr>
            <p:ph type="dt" sz="half" idx="14"/>
          </p:nvPr>
        </p:nvSpPr>
        <p:spPr/>
        <p:txBody>
          <a:bodyPr/>
          <a:lstStyle/>
          <a:p>
            <a:fld id="{11F12171-D6CE-40A8-A919-0C04DA97C541}" type="datetime1">
              <a:rPr lang="en-US" smtClean="0"/>
              <a:t>9/4/2019</a:t>
            </a:fld>
            <a:endParaRPr lang="en-US" dirty="0"/>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26</a:t>
            </a:fld>
            <a:endParaRPr lang="en-US"/>
          </a:p>
        </p:txBody>
      </p:sp>
    </p:spTree>
    <p:extLst>
      <p:ext uri="{BB962C8B-B14F-4D97-AF65-F5344CB8AC3E}">
        <p14:creationId xmlns:p14="http://schemas.microsoft.com/office/powerpoint/2010/main" val="373541433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nodeType="clickEffect">
                                  <p:stCondLst>
                                    <p:cond delay="0"/>
                                  </p:stCondLst>
                                  <p:childTnLst>
                                    <p:anim calcmode="lin" valueType="num">
                                      <p:cBhvr additive="base">
                                        <p:cTn id="6" dur="500"/>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7" dur="500"/>
                                        <p:tgtEl>
                                          <p:spTgt spid="3">
                                            <p:txEl>
                                              <p:pRg st="1" end="1"/>
                                            </p:txEl>
                                          </p:spTgt>
                                        </p:tgtEl>
                                        <p:attrNameLst>
                                          <p:attrName>ppt_y</p:attrName>
                                        </p:attrNameLst>
                                      </p:cBhvr>
                                      <p:tavLst>
                                        <p:tav tm="0">
                                          <p:val>
                                            <p:strVal val="ppt_y"/>
                                          </p:val>
                                        </p:tav>
                                        <p:tav tm="100000">
                                          <p:val>
                                            <p:strVal val="1+ppt_h/2"/>
                                          </p:val>
                                        </p:tav>
                                      </p:tavLst>
                                    </p:anim>
                                    <p:set>
                                      <p:cBhvr>
                                        <p:cTn id="8" dur="1" fill="hold">
                                          <p:stCondLst>
                                            <p:cond delay="499"/>
                                          </p:stCondLst>
                                        </p:cTn>
                                        <p:tgtEl>
                                          <p:spTgt spid="3">
                                            <p:txEl>
                                              <p:pRg st="1" end="1"/>
                                            </p:txEl>
                                          </p:spTgt>
                                        </p:tgtEl>
                                        <p:attrNameLst>
                                          <p:attrName>style.visibility</p:attrName>
                                        </p:attrNameLst>
                                      </p:cBhvr>
                                      <p:to>
                                        <p:strVal val="hidden"/>
                                      </p:to>
                                    </p:set>
                                  </p:childTnLst>
                                </p:cTn>
                              </p:par>
                              <p:par>
                                <p:cTn id="9" presetID="2" presetClass="exit" presetSubtype="4" fill="hold" nodeType="withEffect">
                                  <p:stCondLst>
                                    <p:cond delay="0"/>
                                  </p:stCondLst>
                                  <p:childTnLst>
                                    <p:anim calcmode="lin" valueType="num">
                                      <p:cBhvr additive="base">
                                        <p:cTn id="10" dur="500"/>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1" dur="500"/>
                                        <p:tgtEl>
                                          <p:spTgt spid="3">
                                            <p:txEl>
                                              <p:pRg st="2" end="2"/>
                                            </p:txEl>
                                          </p:spTgt>
                                        </p:tgtEl>
                                        <p:attrNameLst>
                                          <p:attrName>ppt_y</p:attrName>
                                        </p:attrNameLst>
                                      </p:cBhvr>
                                      <p:tavLst>
                                        <p:tav tm="0">
                                          <p:val>
                                            <p:strVal val="ppt_y"/>
                                          </p:val>
                                        </p:tav>
                                        <p:tav tm="100000">
                                          <p:val>
                                            <p:strVal val="1+ppt_h/2"/>
                                          </p:val>
                                        </p:tav>
                                      </p:tavLst>
                                    </p:anim>
                                    <p:set>
                                      <p:cBhvr>
                                        <p:cTn id="12" dur="1" fill="hold">
                                          <p:stCondLst>
                                            <p:cond delay="499"/>
                                          </p:stCondLst>
                                        </p:cTn>
                                        <p:tgtEl>
                                          <p:spTgt spid="3">
                                            <p:txEl>
                                              <p:pRg st="2" end="2"/>
                                            </p:txEl>
                                          </p:spTgt>
                                        </p:tgtEl>
                                        <p:attrNameLst>
                                          <p:attrName>style.visibility</p:attrName>
                                        </p:attrNameLst>
                                      </p:cBhvr>
                                      <p:to>
                                        <p:strVal val="hidden"/>
                                      </p:to>
                                    </p:set>
                                  </p:childTnLst>
                                </p:cTn>
                              </p:par>
                              <p:par>
                                <p:cTn id="13" presetID="2" presetClass="exit" presetSubtype="4" fill="hold" nodeType="withEffect">
                                  <p:stCondLst>
                                    <p:cond delay="0"/>
                                  </p:stCondLst>
                                  <p:childTnLst>
                                    <p:anim calcmode="lin" valueType="num">
                                      <p:cBhvr additive="base">
                                        <p:cTn id="14" dur="500"/>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5" dur="500"/>
                                        <p:tgtEl>
                                          <p:spTgt spid="3">
                                            <p:txEl>
                                              <p:pRg st="4" end="4"/>
                                            </p:txEl>
                                          </p:spTgt>
                                        </p:tgtEl>
                                        <p:attrNameLst>
                                          <p:attrName>ppt_y</p:attrName>
                                        </p:attrNameLst>
                                      </p:cBhvr>
                                      <p:tavLst>
                                        <p:tav tm="0">
                                          <p:val>
                                            <p:strVal val="ppt_y"/>
                                          </p:val>
                                        </p:tav>
                                        <p:tav tm="100000">
                                          <p:val>
                                            <p:strVal val="1+ppt_h/2"/>
                                          </p:val>
                                        </p:tav>
                                      </p:tavLst>
                                    </p:anim>
                                    <p:set>
                                      <p:cBhvr>
                                        <p:cTn id="16" dur="1" fill="hold">
                                          <p:stCondLst>
                                            <p:cond delay="499"/>
                                          </p:stCondLst>
                                        </p:cTn>
                                        <p:tgtEl>
                                          <p:spTgt spid="3">
                                            <p:txEl>
                                              <p:pRg st="4" end="4"/>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285750"/>
            <a:ext cx="7467600" cy="533400"/>
          </a:xfrm>
        </p:spPr>
        <p:txBody>
          <a:bodyPr/>
          <a:lstStyle/>
          <a:p>
            <a:pPr lvl="0"/>
            <a:r>
              <a:rPr lang="en-US" sz="3000" dirty="0" err="1"/>
              <a:t>Câu</a:t>
            </a:r>
            <a:r>
              <a:rPr lang="en-US" sz="3000" dirty="0"/>
              <a:t> </a:t>
            </a:r>
            <a:r>
              <a:rPr lang="en-US" sz="3000" dirty="0" err="1"/>
              <a:t>hỏi</a:t>
            </a:r>
            <a:r>
              <a:rPr lang="en-US" sz="3000" dirty="0"/>
              <a:t> </a:t>
            </a:r>
            <a:r>
              <a:rPr lang="en-US" sz="3000" dirty="0" err="1"/>
              <a:t>ôn</a:t>
            </a:r>
            <a:r>
              <a:rPr lang="en-US" sz="3000" dirty="0"/>
              <a:t> </a:t>
            </a:r>
            <a:r>
              <a:rPr lang="en-US" sz="3000" dirty="0" err="1"/>
              <a:t>tập</a:t>
            </a:r>
            <a:r>
              <a:rPr lang="en-US" sz="3000" dirty="0"/>
              <a:t> </a:t>
            </a:r>
            <a:r>
              <a:rPr lang="en-US" sz="3000" dirty="0" err="1"/>
              <a:t>lý</a:t>
            </a:r>
            <a:r>
              <a:rPr lang="en-US" sz="3000" dirty="0"/>
              <a:t> </a:t>
            </a:r>
            <a:r>
              <a:rPr lang="en-US" sz="3000" dirty="0" err="1"/>
              <a:t>thuyết</a:t>
            </a:r>
            <a:endParaRPr lang="en-US" sz="3000" dirty="0"/>
          </a:p>
        </p:txBody>
      </p:sp>
      <p:sp>
        <p:nvSpPr>
          <p:cNvPr id="3" name="Content Placeholder 2"/>
          <p:cNvSpPr>
            <a:spLocks noGrp="1"/>
          </p:cNvSpPr>
          <p:nvPr>
            <p:ph type="body" sz="quarter" idx="13"/>
          </p:nvPr>
        </p:nvSpPr>
        <p:spPr>
          <a:xfrm>
            <a:off x="462708" y="893379"/>
            <a:ext cx="8224092" cy="3873886"/>
          </a:xfrm>
        </p:spPr>
        <p:txBody>
          <a:bodyPr>
            <a:normAutofit lnSpcReduction="10000"/>
          </a:bodyPr>
          <a:lstStyle/>
          <a:p>
            <a:pPr marL="457200" lvl="0" indent="-457200" algn="just">
              <a:lnSpc>
                <a:spcPct val="120000"/>
              </a:lnSpc>
              <a:buFont typeface="+mj-lt"/>
              <a:buAutoNum type="arabicPeriod" startAt="5"/>
            </a:pPr>
            <a:r>
              <a:rPr lang="vi-VN" dirty="0"/>
              <a:t>Hình sau thể hiện chế độ hiển thị nào?</a:t>
            </a:r>
            <a:endParaRPr lang="en-US" dirty="0"/>
          </a:p>
          <a:p>
            <a:pPr marL="0" lvl="0" indent="0" algn="just">
              <a:lnSpc>
                <a:spcPct val="120000"/>
              </a:lnSpc>
              <a:buNone/>
            </a:pPr>
            <a:endParaRPr lang="en-US" dirty="0"/>
          </a:p>
          <a:p>
            <a:pPr marL="457200" lvl="0" indent="-457200" algn="just">
              <a:lnSpc>
                <a:spcPct val="120000"/>
              </a:lnSpc>
              <a:buFont typeface="+mj-lt"/>
              <a:buAutoNum type="arabicPeriod" startAt="5"/>
            </a:pPr>
            <a:endParaRPr lang="en-US" dirty="0"/>
          </a:p>
          <a:p>
            <a:pPr marL="457200" lvl="0" indent="-457200" algn="just">
              <a:lnSpc>
                <a:spcPct val="120000"/>
              </a:lnSpc>
              <a:buFont typeface="+mj-lt"/>
              <a:buAutoNum type="arabicPeriod" startAt="5"/>
            </a:pPr>
            <a:endParaRPr lang="en-US" dirty="0"/>
          </a:p>
          <a:p>
            <a:pPr marL="798513" lvl="2" indent="-334963" algn="just">
              <a:lnSpc>
                <a:spcPct val="120000"/>
              </a:lnSpc>
              <a:buFont typeface="+mj-lt"/>
              <a:buAutoNum type="alphaLcPeriod"/>
            </a:pPr>
            <a:r>
              <a:rPr lang="en-US" sz="2200" dirty="0"/>
              <a:t>Normal</a:t>
            </a:r>
          </a:p>
          <a:p>
            <a:pPr marL="798513" lvl="2" indent="-334963" algn="just">
              <a:lnSpc>
                <a:spcPct val="120000"/>
              </a:lnSpc>
              <a:buFont typeface="+mj-lt"/>
              <a:buAutoNum type="alphaLcPeriod"/>
            </a:pPr>
            <a:r>
              <a:rPr lang="en-US" sz="2200" dirty="0"/>
              <a:t>Watermark</a:t>
            </a:r>
          </a:p>
          <a:p>
            <a:pPr marL="798513" lvl="2" indent="-334963" algn="just">
              <a:lnSpc>
                <a:spcPct val="120000"/>
              </a:lnSpc>
              <a:buFont typeface="+mj-lt"/>
              <a:buAutoNum type="alphaLcPeriod"/>
            </a:pPr>
            <a:r>
              <a:rPr lang="en-US" sz="2200" dirty="0"/>
              <a:t>Page Break Preview</a:t>
            </a:r>
          </a:p>
          <a:p>
            <a:pPr marL="798513" lvl="2" indent="-334963" algn="just">
              <a:lnSpc>
                <a:spcPct val="120000"/>
              </a:lnSpc>
              <a:buFont typeface="+mj-lt"/>
              <a:buAutoNum type="alphaLcPeriod"/>
            </a:pPr>
            <a:r>
              <a:rPr lang="en-US" sz="2200" dirty="0"/>
              <a:t>Page Layout</a:t>
            </a:r>
          </a:p>
          <a:p>
            <a:pPr marL="457200" lvl="0" indent="-457200" algn="just">
              <a:lnSpc>
                <a:spcPct val="120000"/>
              </a:lnSpc>
              <a:buFont typeface="+mj-lt"/>
              <a:buAutoNum type="arabicPeriod" startAt="5"/>
            </a:pPr>
            <a:endParaRPr lang="vi-VN" dirty="0"/>
          </a:p>
          <a:p>
            <a:pPr algn="just"/>
            <a:endParaRPr lang="en-US" dirty="0"/>
          </a:p>
        </p:txBody>
      </p:sp>
      <p:sp>
        <p:nvSpPr>
          <p:cNvPr id="4" name="Date Placeholder 3"/>
          <p:cNvSpPr>
            <a:spLocks noGrp="1"/>
          </p:cNvSpPr>
          <p:nvPr>
            <p:ph type="dt" sz="half" idx="14"/>
          </p:nvPr>
        </p:nvSpPr>
        <p:spPr/>
        <p:txBody>
          <a:bodyPr/>
          <a:lstStyle/>
          <a:p>
            <a:fld id="{0C44268C-2912-4946-8227-DE0C6C8BA9CD}" type="datetime1">
              <a:rPr lang="en-US" smtClean="0"/>
              <a:t>9/4/2019</a:t>
            </a:fld>
            <a:endParaRPr lang="en-US" dirty="0"/>
          </a:p>
        </p:txBody>
      </p:sp>
      <p:sp>
        <p:nvSpPr>
          <p:cNvPr id="5" name="Footer Placeholder 4"/>
          <p:cNvSpPr>
            <a:spLocks noGrp="1"/>
          </p:cNvSpPr>
          <p:nvPr>
            <p:ph type="ftr" sz="quarter" idx="15"/>
          </p:nvPr>
        </p:nvSpPr>
        <p:spPr/>
        <p:txBody>
          <a:bodyPr/>
          <a:lstStyle/>
          <a:p>
            <a:r>
              <a:rPr lang="en-US" dirty="0"/>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27</a:t>
            </a:fld>
            <a:endParaRPr lang="en-US"/>
          </a:p>
        </p:txBody>
      </p:sp>
      <p:pic>
        <p:nvPicPr>
          <p:cNvPr id="7" name="Picture 6">
            <a:extLst>
              <a:ext uri="{FF2B5EF4-FFF2-40B4-BE49-F238E27FC236}">
                <a16:creationId xmlns:a16="http://schemas.microsoft.com/office/drawing/2014/main" id="{2D109627-C596-4AA2-98D6-B6D32012B928}"/>
              </a:ext>
            </a:extLst>
          </p:cNvPr>
          <p:cNvPicPr/>
          <p:nvPr/>
        </p:nvPicPr>
        <p:blipFill>
          <a:blip r:embed="rId3"/>
          <a:stretch>
            <a:fillRect/>
          </a:stretch>
        </p:blipFill>
        <p:spPr>
          <a:xfrm>
            <a:off x="3722299" y="1591036"/>
            <a:ext cx="4728395" cy="2795720"/>
          </a:xfrm>
          <a:prstGeom prst="rect">
            <a:avLst/>
          </a:prstGeom>
        </p:spPr>
      </p:pic>
    </p:spTree>
    <p:extLst>
      <p:ext uri="{BB962C8B-B14F-4D97-AF65-F5344CB8AC3E}">
        <p14:creationId xmlns:p14="http://schemas.microsoft.com/office/powerpoint/2010/main" val="340372980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nodeType="clickEffect">
                                  <p:stCondLst>
                                    <p:cond delay="0"/>
                                  </p:stCondLst>
                                  <p:childTnLst>
                                    <p:anim calcmode="lin" valueType="num">
                                      <p:cBhvr additive="base">
                                        <p:cTn id="6" dur="500"/>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7" dur="500"/>
                                        <p:tgtEl>
                                          <p:spTgt spid="3">
                                            <p:txEl>
                                              <p:pRg st="4" end="4"/>
                                            </p:txEl>
                                          </p:spTgt>
                                        </p:tgtEl>
                                        <p:attrNameLst>
                                          <p:attrName>ppt_y</p:attrName>
                                        </p:attrNameLst>
                                      </p:cBhvr>
                                      <p:tavLst>
                                        <p:tav tm="0">
                                          <p:val>
                                            <p:strVal val="ppt_y"/>
                                          </p:val>
                                        </p:tav>
                                        <p:tav tm="100000">
                                          <p:val>
                                            <p:strVal val="1+ppt_h/2"/>
                                          </p:val>
                                        </p:tav>
                                      </p:tavLst>
                                    </p:anim>
                                    <p:set>
                                      <p:cBhvr>
                                        <p:cTn id="8" dur="1" fill="hold">
                                          <p:stCondLst>
                                            <p:cond delay="499"/>
                                          </p:stCondLst>
                                        </p:cTn>
                                        <p:tgtEl>
                                          <p:spTgt spid="3">
                                            <p:txEl>
                                              <p:pRg st="4" end="4"/>
                                            </p:txEl>
                                          </p:spTgt>
                                        </p:tgtEl>
                                        <p:attrNameLst>
                                          <p:attrName>style.visibility</p:attrName>
                                        </p:attrNameLst>
                                      </p:cBhvr>
                                      <p:to>
                                        <p:strVal val="hidden"/>
                                      </p:to>
                                    </p:set>
                                  </p:childTnLst>
                                </p:cTn>
                              </p:par>
                              <p:par>
                                <p:cTn id="9" presetID="2" presetClass="exit" presetSubtype="4" fill="hold" nodeType="withEffect">
                                  <p:stCondLst>
                                    <p:cond delay="0"/>
                                  </p:stCondLst>
                                  <p:childTnLst>
                                    <p:anim calcmode="lin" valueType="num">
                                      <p:cBhvr additive="base">
                                        <p:cTn id="10" dur="500"/>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1" dur="500"/>
                                        <p:tgtEl>
                                          <p:spTgt spid="3">
                                            <p:txEl>
                                              <p:pRg st="5" end="5"/>
                                            </p:txEl>
                                          </p:spTgt>
                                        </p:tgtEl>
                                        <p:attrNameLst>
                                          <p:attrName>ppt_y</p:attrName>
                                        </p:attrNameLst>
                                      </p:cBhvr>
                                      <p:tavLst>
                                        <p:tav tm="0">
                                          <p:val>
                                            <p:strVal val="ppt_y"/>
                                          </p:val>
                                        </p:tav>
                                        <p:tav tm="100000">
                                          <p:val>
                                            <p:strVal val="1+ppt_h/2"/>
                                          </p:val>
                                        </p:tav>
                                      </p:tavLst>
                                    </p:anim>
                                    <p:set>
                                      <p:cBhvr>
                                        <p:cTn id="12" dur="1" fill="hold">
                                          <p:stCondLst>
                                            <p:cond delay="499"/>
                                          </p:stCondLst>
                                        </p:cTn>
                                        <p:tgtEl>
                                          <p:spTgt spid="3">
                                            <p:txEl>
                                              <p:pRg st="5" end="5"/>
                                            </p:txEl>
                                          </p:spTgt>
                                        </p:tgtEl>
                                        <p:attrNameLst>
                                          <p:attrName>style.visibility</p:attrName>
                                        </p:attrNameLst>
                                      </p:cBhvr>
                                      <p:to>
                                        <p:strVal val="hidden"/>
                                      </p:to>
                                    </p:set>
                                  </p:childTnLst>
                                </p:cTn>
                              </p:par>
                              <p:par>
                                <p:cTn id="13" presetID="2" presetClass="exit" presetSubtype="4" fill="hold" nodeType="withEffect">
                                  <p:stCondLst>
                                    <p:cond delay="0"/>
                                  </p:stCondLst>
                                  <p:childTnLst>
                                    <p:anim calcmode="lin" valueType="num">
                                      <p:cBhvr additive="base">
                                        <p:cTn id="14" dur="500"/>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15" dur="500"/>
                                        <p:tgtEl>
                                          <p:spTgt spid="3">
                                            <p:txEl>
                                              <p:pRg st="7" end="7"/>
                                            </p:txEl>
                                          </p:spTgt>
                                        </p:tgtEl>
                                        <p:attrNameLst>
                                          <p:attrName>ppt_y</p:attrName>
                                        </p:attrNameLst>
                                      </p:cBhvr>
                                      <p:tavLst>
                                        <p:tav tm="0">
                                          <p:val>
                                            <p:strVal val="ppt_y"/>
                                          </p:val>
                                        </p:tav>
                                        <p:tav tm="100000">
                                          <p:val>
                                            <p:strVal val="1+ppt_h/2"/>
                                          </p:val>
                                        </p:tav>
                                      </p:tavLst>
                                    </p:anim>
                                    <p:set>
                                      <p:cBhvr>
                                        <p:cTn id="16" dur="1" fill="hold">
                                          <p:stCondLst>
                                            <p:cond delay="499"/>
                                          </p:stCondLst>
                                        </p:cTn>
                                        <p:tgtEl>
                                          <p:spTgt spid="3">
                                            <p:txEl>
                                              <p:pRg st="7" end="7"/>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285750"/>
            <a:ext cx="7467600" cy="533400"/>
          </a:xfrm>
        </p:spPr>
        <p:txBody>
          <a:bodyPr/>
          <a:lstStyle/>
          <a:p>
            <a:pPr lvl="0"/>
            <a:r>
              <a:rPr lang="en-US" sz="3000" dirty="0" err="1"/>
              <a:t>Câu</a:t>
            </a:r>
            <a:r>
              <a:rPr lang="en-US" sz="3000" dirty="0"/>
              <a:t> </a:t>
            </a:r>
            <a:r>
              <a:rPr lang="en-US" sz="3000" dirty="0" err="1"/>
              <a:t>hỏi</a:t>
            </a:r>
            <a:r>
              <a:rPr lang="en-US" sz="3000" dirty="0"/>
              <a:t> </a:t>
            </a:r>
            <a:r>
              <a:rPr lang="en-US" sz="3000" dirty="0" err="1"/>
              <a:t>ôn</a:t>
            </a:r>
            <a:r>
              <a:rPr lang="en-US" sz="3000" dirty="0"/>
              <a:t> </a:t>
            </a:r>
            <a:r>
              <a:rPr lang="en-US" sz="3000" dirty="0" err="1"/>
              <a:t>tập</a:t>
            </a:r>
            <a:r>
              <a:rPr lang="en-US" sz="3000" dirty="0"/>
              <a:t> </a:t>
            </a:r>
            <a:r>
              <a:rPr lang="en-US" sz="3000" dirty="0" err="1"/>
              <a:t>lý</a:t>
            </a:r>
            <a:r>
              <a:rPr lang="en-US" sz="3000" dirty="0"/>
              <a:t> </a:t>
            </a:r>
            <a:r>
              <a:rPr lang="en-US" sz="3000" dirty="0" err="1"/>
              <a:t>thuyết</a:t>
            </a:r>
            <a:endParaRPr lang="en-US" sz="3000" dirty="0"/>
          </a:p>
        </p:txBody>
      </p:sp>
      <p:sp>
        <p:nvSpPr>
          <p:cNvPr id="3" name="Content Placeholder 2"/>
          <p:cNvSpPr>
            <a:spLocks noGrp="1"/>
          </p:cNvSpPr>
          <p:nvPr>
            <p:ph type="body" sz="quarter" idx="13"/>
          </p:nvPr>
        </p:nvSpPr>
        <p:spPr>
          <a:xfrm>
            <a:off x="462708" y="935183"/>
            <a:ext cx="8224092" cy="3579668"/>
          </a:xfrm>
        </p:spPr>
        <p:txBody>
          <a:bodyPr>
            <a:normAutofit/>
          </a:bodyPr>
          <a:lstStyle/>
          <a:p>
            <a:pPr marL="457200" lvl="0" indent="-457200" algn="just">
              <a:buFont typeface="+mj-lt"/>
              <a:buAutoNum type="arabicPeriod" startAt="6"/>
            </a:pPr>
            <a:r>
              <a:rPr lang="vi-VN" dirty="0"/>
              <a:t>Denise cần in một báo cáo được lồng vào trong một báo cáo lớn, do đó cần đánh số trang từ 312. Trang nào trong hộp thoại Page Setup cho phép cô ấy chỉ định số trang bắt đầu này?</a:t>
            </a:r>
          </a:p>
          <a:p>
            <a:pPr marL="746125" lvl="2" indent="-282575" algn="just">
              <a:buFont typeface="+mj-lt"/>
              <a:buAutoNum type="alphaLcPeriod"/>
            </a:pPr>
            <a:r>
              <a:rPr lang="vi-VN" sz="2200" dirty="0"/>
              <a:t>Margins</a:t>
            </a:r>
          </a:p>
          <a:p>
            <a:pPr marL="746125" lvl="2" indent="-282575" algn="just">
              <a:buFont typeface="+mj-lt"/>
              <a:buAutoNum type="alphaLcPeriod"/>
            </a:pPr>
            <a:r>
              <a:rPr lang="vi-VN" sz="2200" dirty="0"/>
              <a:t>Header/Footer</a:t>
            </a:r>
          </a:p>
          <a:p>
            <a:pPr marL="746125" lvl="2" indent="-282575" algn="just">
              <a:buFont typeface="+mj-lt"/>
              <a:buAutoNum type="alphaLcPeriod"/>
            </a:pPr>
            <a:r>
              <a:rPr lang="vi-VN" sz="2200" dirty="0"/>
              <a:t>Sheet</a:t>
            </a:r>
          </a:p>
          <a:p>
            <a:pPr marL="746125" lvl="2" indent="-282575" algn="just">
              <a:buFont typeface="+mj-lt"/>
              <a:buAutoNum type="alphaLcPeriod"/>
            </a:pPr>
            <a:r>
              <a:rPr lang="vi-VN" sz="2200" dirty="0"/>
              <a:t>Page</a:t>
            </a:r>
          </a:p>
          <a:p>
            <a:pPr marL="920750" lvl="2" indent="-457200" algn="just">
              <a:buFont typeface="+mj-lt"/>
              <a:buAutoNum type="alphaLcPeriod"/>
            </a:pPr>
            <a:endParaRPr lang="en-US" sz="2200" dirty="0"/>
          </a:p>
        </p:txBody>
      </p:sp>
      <p:sp>
        <p:nvSpPr>
          <p:cNvPr id="4" name="Date Placeholder 3"/>
          <p:cNvSpPr>
            <a:spLocks noGrp="1"/>
          </p:cNvSpPr>
          <p:nvPr>
            <p:ph type="dt" sz="half" idx="14"/>
          </p:nvPr>
        </p:nvSpPr>
        <p:spPr/>
        <p:txBody>
          <a:bodyPr/>
          <a:lstStyle/>
          <a:p>
            <a:fld id="{5212DB7B-B5CD-4B9D-8C20-E5252F8E7331}" type="datetime1">
              <a:rPr lang="en-US" smtClean="0"/>
              <a:t>9/4/2019</a:t>
            </a:fld>
            <a:endParaRPr lang="en-US" dirty="0"/>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28</a:t>
            </a:fld>
            <a:endParaRPr lang="en-US"/>
          </a:p>
        </p:txBody>
      </p:sp>
    </p:spTree>
    <p:extLst>
      <p:ext uri="{BB962C8B-B14F-4D97-AF65-F5344CB8AC3E}">
        <p14:creationId xmlns:p14="http://schemas.microsoft.com/office/powerpoint/2010/main" val="89482428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nodeType="clickEffect">
                                  <p:stCondLst>
                                    <p:cond delay="0"/>
                                  </p:stCondLst>
                                  <p:childTnLst>
                                    <p:anim calcmode="lin" valueType="num">
                                      <p:cBhvr additive="base">
                                        <p:cTn id="6" dur="500"/>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7" dur="500"/>
                                        <p:tgtEl>
                                          <p:spTgt spid="3">
                                            <p:txEl>
                                              <p:pRg st="1" end="1"/>
                                            </p:txEl>
                                          </p:spTgt>
                                        </p:tgtEl>
                                        <p:attrNameLst>
                                          <p:attrName>ppt_y</p:attrName>
                                        </p:attrNameLst>
                                      </p:cBhvr>
                                      <p:tavLst>
                                        <p:tav tm="0">
                                          <p:val>
                                            <p:strVal val="ppt_y"/>
                                          </p:val>
                                        </p:tav>
                                        <p:tav tm="100000">
                                          <p:val>
                                            <p:strVal val="1+ppt_h/2"/>
                                          </p:val>
                                        </p:tav>
                                      </p:tavLst>
                                    </p:anim>
                                    <p:set>
                                      <p:cBhvr>
                                        <p:cTn id="8" dur="1" fill="hold">
                                          <p:stCondLst>
                                            <p:cond delay="499"/>
                                          </p:stCondLst>
                                        </p:cTn>
                                        <p:tgtEl>
                                          <p:spTgt spid="3">
                                            <p:txEl>
                                              <p:pRg st="1" end="1"/>
                                            </p:txEl>
                                          </p:spTgt>
                                        </p:tgtEl>
                                        <p:attrNameLst>
                                          <p:attrName>style.visibility</p:attrName>
                                        </p:attrNameLst>
                                      </p:cBhvr>
                                      <p:to>
                                        <p:strVal val="hidden"/>
                                      </p:to>
                                    </p:set>
                                  </p:childTnLst>
                                </p:cTn>
                              </p:par>
                              <p:par>
                                <p:cTn id="9" presetID="2" presetClass="exit" presetSubtype="4" fill="hold" nodeType="withEffect">
                                  <p:stCondLst>
                                    <p:cond delay="0"/>
                                  </p:stCondLst>
                                  <p:childTnLst>
                                    <p:anim calcmode="lin" valueType="num">
                                      <p:cBhvr additive="base">
                                        <p:cTn id="10" dur="500"/>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1" dur="500"/>
                                        <p:tgtEl>
                                          <p:spTgt spid="3">
                                            <p:txEl>
                                              <p:pRg st="3" end="3"/>
                                            </p:txEl>
                                          </p:spTgt>
                                        </p:tgtEl>
                                        <p:attrNameLst>
                                          <p:attrName>ppt_y</p:attrName>
                                        </p:attrNameLst>
                                      </p:cBhvr>
                                      <p:tavLst>
                                        <p:tav tm="0">
                                          <p:val>
                                            <p:strVal val="ppt_y"/>
                                          </p:val>
                                        </p:tav>
                                        <p:tav tm="100000">
                                          <p:val>
                                            <p:strVal val="1+ppt_h/2"/>
                                          </p:val>
                                        </p:tav>
                                      </p:tavLst>
                                    </p:anim>
                                    <p:set>
                                      <p:cBhvr>
                                        <p:cTn id="12" dur="1" fill="hold">
                                          <p:stCondLst>
                                            <p:cond delay="499"/>
                                          </p:stCondLst>
                                        </p:cTn>
                                        <p:tgtEl>
                                          <p:spTgt spid="3">
                                            <p:txEl>
                                              <p:pRg st="3" end="3"/>
                                            </p:txEl>
                                          </p:spTgt>
                                        </p:tgtEl>
                                        <p:attrNameLst>
                                          <p:attrName>style.visibility</p:attrName>
                                        </p:attrNameLst>
                                      </p:cBhvr>
                                      <p:to>
                                        <p:strVal val="hidden"/>
                                      </p:to>
                                    </p:set>
                                  </p:childTnLst>
                                </p:cTn>
                              </p:par>
                              <p:par>
                                <p:cTn id="13" presetID="2" presetClass="exit" presetSubtype="4" fill="hold" nodeType="withEffect">
                                  <p:stCondLst>
                                    <p:cond delay="0"/>
                                  </p:stCondLst>
                                  <p:childTnLst>
                                    <p:anim calcmode="lin" valueType="num">
                                      <p:cBhvr additive="base">
                                        <p:cTn id="14" dur="500"/>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5" dur="500"/>
                                        <p:tgtEl>
                                          <p:spTgt spid="3">
                                            <p:txEl>
                                              <p:pRg st="4" end="4"/>
                                            </p:txEl>
                                          </p:spTgt>
                                        </p:tgtEl>
                                        <p:attrNameLst>
                                          <p:attrName>ppt_y</p:attrName>
                                        </p:attrNameLst>
                                      </p:cBhvr>
                                      <p:tavLst>
                                        <p:tav tm="0">
                                          <p:val>
                                            <p:strVal val="ppt_y"/>
                                          </p:val>
                                        </p:tav>
                                        <p:tav tm="100000">
                                          <p:val>
                                            <p:strVal val="1+ppt_h/2"/>
                                          </p:val>
                                        </p:tav>
                                      </p:tavLst>
                                    </p:anim>
                                    <p:set>
                                      <p:cBhvr>
                                        <p:cTn id="16" dur="1" fill="hold">
                                          <p:stCondLst>
                                            <p:cond delay="499"/>
                                          </p:stCondLst>
                                        </p:cTn>
                                        <p:tgtEl>
                                          <p:spTgt spid="3">
                                            <p:txEl>
                                              <p:pRg st="4" end="4"/>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285750"/>
            <a:ext cx="7467600" cy="533400"/>
          </a:xfrm>
        </p:spPr>
        <p:txBody>
          <a:bodyPr/>
          <a:lstStyle/>
          <a:p>
            <a:pPr lvl="0"/>
            <a:r>
              <a:rPr lang="en-US" sz="3000" dirty="0" err="1"/>
              <a:t>Câu</a:t>
            </a:r>
            <a:r>
              <a:rPr lang="en-US" sz="3000" dirty="0"/>
              <a:t> </a:t>
            </a:r>
            <a:r>
              <a:rPr lang="en-US" sz="3000" dirty="0" err="1"/>
              <a:t>hỏi</a:t>
            </a:r>
            <a:r>
              <a:rPr lang="en-US" sz="3000" dirty="0"/>
              <a:t> </a:t>
            </a:r>
            <a:r>
              <a:rPr lang="en-US" sz="3000" dirty="0" err="1"/>
              <a:t>ôn</a:t>
            </a:r>
            <a:r>
              <a:rPr lang="en-US" sz="3000" dirty="0"/>
              <a:t> </a:t>
            </a:r>
            <a:r>
              <a:rPr lang="en-US" sz="3000" dirty="0" err="1"/>
              <a:t>tập</a:t>
            </a:r>
            <a:r>
              <a:rPr lang="en-US" sz="3000" dirty="0"/>
              <a:t> </a:t>
            </a:r>
            <a:r>
              <a:rPr lang="en-US" sz="3000" dirty="0" err="1"/>
              <a:t>lý</a:t>
            </a:r>
            <a:r>
              <a:rPr lang="en-US" sz="3000" dirty="0"/>
              <a:t> </a:t>
            </a:r>
            <a:r>
              <a:rPr lang="en-US" sz="3000" dirty="0" err="1"/>
              <a:t>thuyết</a:t>
            </a:r>
            <a:endParaRPr lang="en-US" sz="3000" dirty="0"/>
          </a:p>
        </p:txBody>
      </p:sp>
      <p:sp>
        <p:nvSpPr>
          <p:cNvPr id="3" name="Content Placeholder 2"/>
          <p:cNvSpPr>
            <a:spLocks noGrp="1"/>
          </p:cNvSpPr>
          <p:nvPr>
            <p:ph type="body" sz="quarter" idx="13"/>
          </p:nvPr>
        </p:nvSpPr>
        <p:spPr>
          <a:xfrm>
            <a:off x="462708" y="935183"/>
            <a:ext cx="8224092" cy="3579668"/>
          </a:xfrm>
        </p:spPr>
        <p:txBody>
          <a:bodyPr>
            <a:normAutofit/>
          </a:bodyPr>
          <a:lstStyle/>
          <a:p>
            <a:pPr marL="457200" lvl="0" indent="-457200" algn="just">
              <a:buFont typeface="+mj-lt"/>
              <a:buAutoNum type="arabicPeriod" startAt="7"/>
            </a:pPr>
            <a:r>
              <a:rPr lang="vi-VN" dirty="0"/>
              <a:t>Mã nào sẽ chèn tên của trang tính hiện hành vào footer?</a:t>
            </a:r>
          </a:p>
          <a:p>
            <a:pPr marL="798513" lvl="2" indent="-334963" algn="just">
              <a:buFont typeface="+mj-lt"/>
              <a:buAutoNum type="alphaLcPeriod"/>
            </a:pPr>
            <a:r>
              <a:rPr lang="vi-VN" sz="2200" dirty="0"/>
              <a:t>&amp;[Tab]</a:t>
            </a:r>
          </a:p>
          <a:p>
            <a:pPr marL="798513" lvl="2" indent="-334963" algn="just">
              <a:buFont typeface="+mj-lt"/>
              <a:buAutoNum type="alphaLcPeriod"/>
            </a:pPr>
            <a:r>
              <a:rPr lang="vi-VN" sz="2200" dirty="0"/>
              <a:t>&amp;[Page]</a:t>
            </a:r>
          </a:p>
          <a:p>
            <a:pPr marL="798513" lvl="2" indent="-334963" algn="just">
              <a:buFont typeface="+mj-lt"/>
              <a:buAutoNum type="alphaLcPeriod"/>
            </a:pPr>
            <a:r>
              <a:rPr lang="vi-VN" sz="2200" dirty="0"/>
              <a:t>&amp;[File]</a:t>
            </a:r>
          </a:p>
          <a:p>
            <a:pPr marL="798513" lvl="2" indent="-334963" algn="just">
              <a:buFont typeface="+mj-lt"/>
              <a:buAutoNum type="alphaLcPeriod"/>
            </a:pPr>
            <a:r>
              <a:rPr lang="vi-VN" sz="2200" dirty="0"/>
              <a:t>&amp;[Path]&amp;[File]</a:t>
            </a:r>
          </a:p>
          <a:p>
            <a:pPr marL="862013" lvl="1" indent="-400050" algn="just">
              <a:buFont typeface="+mj-lt"/>
              <a:buAutoNum type="alphaLcPeriod"/>
            </a:pPr>
            <a:endParaRPr lang="vi-VN" dirty="0"/>
          </a:p>
        </p:txBody>
      </p:sp>
      <p:sp>
        <p:nvSpPr>
          <p:cNvPr id="4" name="Date Placeholder 3"/>
          <p:cNvSpPr>
            <a:spLocks noGrp="1"/>
          </p:cNvSpPr>
          <p:nvPr>
            <p:ph type="dt" sz="half" idx="14"/>
          </p:nvPr>
        </p:nvSpPr>
        <p:spPr/>
        <p:txBody>
          <a:bodyPr/>
          <a:lstStyle/>
          <a:p>
            <a:fld id="{27D83814-3A62-483B-871D-1A61A147E4BE}" type="datetime1">
              <a:rPr lang="en-US" smtClean="0"/>
              <a:t>9/4/2019</a:t>
            </a:fld>
            <a:endParaRPr lang="en-US" dirty="0"/>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29</a:t>
            </a:fld>
            <a:endParaRPr lang="en-US"/>
          </a:p>
        </p:txBody>
      </p:sp>
    </p:spTree>
    <p:extLst>
      <p:ext uri="{BB962C8B-B14F-4D97-AF65-F5344CB8AC3E}">
        <p14:creationId xmlns:p14="http://schemas.microsoft.com/office/powerpoint/2010/main" val="259485154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nodeType="clickEffect">
                                  <p:stCondLst>
                                    <p:cond delay="0"/>
                                  </p:stCondLst>
                                  <p:childTnLst>
                                    <p:anim calcmode="lin" valueType="num">
                                      <p:cBhvr additive="base">
                                        <p:cTn id="6" dur="500"/>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7" dur="500"/>
                                        <p:tgtEl>
                                          <p:spTgt spid="3">
                                            <p:txEl>
                                              <p:pRg st="2" end="2"/>
                                            </p:txEl>
                                          </p:spTgt>
                                        </p:tgtEl>
                                        <p:attrNameLst>
                                          <p:attrName>ppt_y</p:attrName>
                                        </p:attrNameLst>
                                      </p:cBhvr>
                                      <p:tavLst>
                                        <p:tav tm="0">
                                          <p:val>
                                            <p:strVal val="ppt_y"/>
                                          </p:val>
                                        </p:tav>
                                        <p:tav tm="100000">
                                          <p:val>
                                            <p:strVal val="1+ppt_h/2"/>
                                          </p:val>
                                        </p:tav>
                                      </p:tavLst>
                                    </p:anim>
                                    <p:set>
                                      <p:cBhvr>
                                        <p:cTn id="8" dur="1" fill="hold">
                                          <p:stCondLst>
                                            <p:cond delay="499"/>
                                          </p:stCondLst>
                                        </p:cTn>
                                        <p:tgtEl>
                                          <p:spTgt spid="3">
                                            <p:txEl>
                                              <p:pRg st="2" end="2"/>
                                            </p:txEl>
                                          </p:spTgt>
                                        </p:tgtEl>
                                        <p:attrNameLst>
                                          <p:attrName>style.visibility</p:attrName>
                                        </p:attrNameLst>
                                      </p:cBhvr>
                                      <p:to>
                                        <p:strVal val="hidden"/>
                                      </p:to>
                                    </p:set>
                                  </p:childTnLst>
                                </p:cTn>
                              </p:par>
                              <p:par>
                                <p:cTn id="9" presetID="2" presetClass="exit" presetSubtype="4" fill="hold" nodeType="withEffect">
                                  <p:stCondLst>
                                    <p:cond delay="0"/>
                                  </p:stCondLst>
                                  <p:childTnLst>
                                    <p:anim calcmode="lin" valueType="num">
                                      <p:cBhvr additive="base">
                                        <p:cTn id="10" dur="500"/>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1" dur="500"/>
                                        <p:tgtEl>
                                          <p:spTgt spid="3">
                                            <p:txEl>
                                              <p:pRg st="3" end="3"/>
                                            </p:txEl>
                                          </p:spTgt>
                                        </p:tgtEl>
                                        <p:attrNameLst>
                                          <p:attrName>ppt_y</p:attrName>
                                        </p:attrNameLst>
                                      </p:cBhvr>
                                      <p:tavLst>
                                        <p:tav tm="0">
                                          <p:val>
                                            <p:strVal val="ppt_y"/>
                                          </p:val>
                                        </p:tav>
                                        <p:tav tm="100000">
                                          <p:val>
                                            <p:strVal val="1+ppt_h/2"/>
                                          </p:val>
                                        </p:tav>
                                      </p:tavLst>
                                    </p:anim>
                                    <p:set>
                                      <p:cBhvr>
                                        <p:cTn id="12" dur="1" fill="hold">
                                          <p:stCondLst>
                                            <p:cond delay="499"/>
                                          </p:stCondLst>
                                        </p:cTn>
                                        <p:tgtEl>
                                          <p:spTgt spid="3">
                                            <p:txEl>
                                              <p:pRg st="3" end="3"/>
                                            </p:txEl>
                                          </p:spTgt>
                                        </p:tgtEl>
                                        <p:attrNameLst>
                                          <p:attrName>style.visibility</p:attrName>
                                        </p:attrNameLst>
                                      </p:cBhvr>
                                      <p:to>
                                        <p:strVal val="hidden"/>
                                      </p:to>
                                    </p:set>
                                  </p:childTnLst>
                                </p:cTn>
                              </p:par>
                              <p:par>
                                <p:cTn id="13" presetID="2" presetClass="exit" presetSubtype="4" fill="hold" nodeType="withEffect">
                                  <p:stCondLst>
                                    <p:cond delay="0"/>
                                  </p:stCondLst>
                                  <p:childTnLst>
                                    <p:anim calcmode="lin" valueType="num">
                                      <p:cBhvr additive="base">
                                        <p:cTn id="14" dur="500"/>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5" dur="500"/>
                                        <p:tgtEl>
                                          <p:spTgt spid="3">
                                            <p:txEl>
                                              <p:pRg st="4" end="4"/>
                                            </p:txEl>
                                          </p:spTgt>
                                        </p:tgtEl>
                                        <p:attrNameLst>
                                          <p:attrName>ppt_y</p:attrName>
                                        </p:attrNameLst>
                                      </p:cBhvr>
                                      <p:tavLst>
                                        <p:tav tm="0">
                                          <p:val>
                                            <p:strVal val="ppt_y"/>
                                          </p:val>
                                        </p:tav>
                                        <p:tav tm="100000">
                                          <p:val>
                                            <p:strVal val="1+ppt_h/2"/>
                                          </p:val>
                                        </p:tav>
                                      </p:tavLst>
                                    </p:anim>
                                    <p:set>
                                      <p:cBhvr>
                                        <p:cTn id="16" dur="1" fill="hold">
                                          <p:stCondLst>
                                            <p:cond delay="499"/>
                                          </p:stCondLst>
                                        </p:cTn>
                                        <p:tgtEl>
                                          <p:spTgt spid="3">
                                            <p:txEl>
                                              <p:pRg st="4" end="4"/>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Mục</a:t>
            </a:r>
            <a:r>
              <a:rPr lang="en-US" dirty="0"/>
              <a:t> </a:t>
            </a:r>
            <a:r>
              <a:rPr lang="en-US" dirty="0" err="1"/>
              <a:t>tiêu</a:t>
            </a:r>
            <a:r>
              <a:rPr lang="en-US" dirty="0"/>
              <a:t> </a:t>
            </a:r>
            <a:r>
              <a:rPr lang="en-US" dirty="0" err="1"/>
              <a:t>bài</a:t>
            </a:r>
            <a:r>
              <a:rPr lang="en-US" dirty="0"/>
              <a:t> </a:t>
            </a:r>
            <a:r>
              <a:rPr lang="en-US" dirty="0" err="1"/>
              <a:t>học</a:t>
            </a:r>
            <a:endParaRPr lang="en-US" dirty="0"/>
          </a:p>
        </p:txBody>
      </p:sp>
      <p:sp>
        <p:nvSpPr>
          <p:cNvPr id="3" name="Content Placeholder 2"/>
          <p:cNvSpPr>
            <a:spLocks noGrp="1"/>
          </p:cNvSpPr>
          <p:nvPr>
            <p:ph type="body" sz="quarter" idx="13"/>
          </p:nvPr>
        </p:nvSpPr>
        <p:spPr>
          <a:xfrm>
            <a:off x="457200" y="925417"/>
            <a:ext cx="8229600" cy="3627533"/>
          </a:xfrm>
        </p:spPr>
        <p:txBody>
          <a:bodyPr anchor="ctr"/>
          <a:lstStyle/>
          <a:p>
            <a:pPr algn="just"/>
            <a:r>
              <a:rPr lang="en-US" dirty="0"/>
              <a:t>C</a:t>
            </a:r>
            <a:r>
              <a:rPr lang="vi-VN" dirty="0"/>
              <a:t>ách thay đổi giao diện trang tính, </a:t>
            </a:r>
            <a:endParaRPr lang="en-US" dirty="0"/>
          </a:p>
          <a:p>
            <a:pPr algn="just"/>
            <a:r>
              <a:rPr lang="en-US" dirty="0"/>
              <a:t>T</a:t>
            </a:r>
            <a:r>
              <a:rPr lang="vi-VN" dirty="0"/>
              <a:t>rình bày nội dung để in ấn, thiết lập trang in, xem trước trang in và in các trang tính.</a:t>
            </a:r>
            <a:endParaRPr lang="en-US" dirty="0"/>
          </a:p>
        </p:txBody>
      </p:sp>
      <p:sp>
        <p:nvSpPr>
          <p:cNvPr id="4" name="Date Placeholder 3"/>
          <p:cNvSpPr>
            <a:spLocks noGrp="1"/>
          </p:cNvSpPr>
          <p:nvPr>
            <p:ph type="dt" sz="half" idx="14"/>
          </p:nvPr>
        </p:nvSpPr>
        <p:spPr/>
        <p:txBody>
          <a:bodyPr/>
          <a:lstStyle/>
          <a:p>
            <a:fld id="{C0036E63-7EE7-4982-8B87-1AF2F239207E}" type="datetime1">
              <a:rPr lang="en-US" smtClean="0"/>
              <a:t>9/4/2019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3</a:t>
            </a:fld>
            <a:endParaRPr lang="en-US"/>
          </a:p>
        </p:txBody>
      </p:sp>
    </p:spTree>
    <p:extLst>
      <p:ext uri="{BB962C8B-B14F-4D97-AF65-F5344CB8AC3E}">
        <p14:creationId xmlns:p14="http://schemas.microsoft.com/office/powerpoint/2010/main" val="390933126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285750"/>
            <a:ext cx="7467600" cy="533400"/>
          </a:xfrm>
        </p:spPr>
        <p:txBody>
          <a:bodyPr/>
          <a:lstStyle/>
          <a:p>
            <a:pPr lvl="0"/>
            <a:r>
              <a:rPr lang="en-US" sz="3000" dirty="0" err="1"/>
              <a:t>Câu</a:t>
            </a:r>
            <a:r>
              <a:rPr lang="en-US" sz="3000" dirty="0"/>
              <a:t> </a:t>
            </a:r>
            <a:r>
              <a:rPr lang="en-US" sz="3000" dirty="0" err="1"/>
              <a:t>hỏi</a:t>
            </a:r>
            <a:r>
              <a:rPr lang="en-US" sz="3000" dirty="0"/>
              <a:t> </a:t>
            </a:r>
            <a:r>
              <a:rPr lang="en-US" sz="3000" dirty="0" err="1"/>
              <a:t>ôn</a:t>
            </a:r>
            <a:r>
              <a:rPr lang="en-US" sz="3000" dirty="0"/>
              <a:t> </a:t>
            </a:r>
            <a:r>
              <a:rPr lang="en-US" sz="3000" dirty="0" err="1"/>
              <a:t>tập</a:t>
            </a:r>
            <a:r>
              <a:rPr lang="en-US" sz="3000" dirty="0"/>
              <a:t> </a:t>
            </a:r>
            <a:r>
              <a:rPr lang="en-US" sz="3000" dirty="0" err="1"/>
              <a:t>lý</a:t>
            </a:r>
            <a:r>
              <a:rPr lang="en-US" sz="3000" dirty="0"/>
              <a:t> </a:t>
            </a:r>
            <a:r>
              <a:rPr lang="en-US" sz="3000" dirty="0" err="1"/>
              <a:t>thuyết</a:t>
            </a:r>
            <a:endParaRPr lang="en-US" sz="3000" dirty="0"/>
          </a:p>
        </p:txBody>
      </p:sp>
      <p:sp>
        <p:nvSpPr>
          <p:cNvPr id="3" name="Content Placeholder 2"/>
          <p:cNvSpPr>
            <a:spLocks noGrp="1"/>
          </p:cNvSpPr>
          <p:nvPr>
            <p:ph type="body" sz="quarter" idx="13"/>
          </p:nvPr>
        </p:nvSpPr>
        <p:spPr>
          <a:xfrm>
            <a:off x="462707" y="935183"/>
            <a:ext cx="8442301" cy="3579668"/>
          </a:xfrm>
        </p:spPr>
        <p:txBody>
          <a:bodyPr>
            <a:normAutofit/>
          </a:bodyPr>
          <a:lstStyle/>
          <a:p>
            <a:pPr marL="457200" lvl="0" indent="-457200" algn="just">
              <a:buFont typeface="+mj-lt"/>
              <a:buAutoNum type="arabicPeriod" startAt="8"/>
            </a:pPr>
            <a:r>
              <a:rPr lang="vi-VN" dirty="0"/>
              <a:t>Andrea cần in một báo cáo số liệu kiểm kê có 7 trang. Các tiêu đề cột chỉ xuất hiện trên trang đầu tiên của báo cáo. Cô ấy nên làm gì để in các tiêu đề cột trên mỗi trang?</a:t>
            </a:r>
          </a:p>
          <a:p>
            <a:pPr marL="798513" lvl="2" indent="-334963" algn="just">
              <a:buFont typeface="+mj-lt"/>
              <a:buAutoNum type="alphaLcPeriod"/>
            </a:pPr>
            <a:r>
              <a:rPr lang="vi-VN" sz="2200" dirty="0"/>
              <a:t>Đưa các tiêu đề cột vào header.</a:t>
            </a:r>
          </a:p>
          <a:p>
            <a:pPr marL="798513" lvl="2" indent="-334963" algn="just">
              <a:buFont typeface="+mj-lt"/>
              <a:buAutoNum type="alphaLcPeriod"/>
            </a:pPr>
            <a:r>
              <a:rPr lang="vi-VN" sz="2200" dirty="0"/>
              <a:t>Không có cách nào để in các tiêu đề cột trên mỗi trang của báo cáo.</a:t>
            </a:r>
          </a:p>
          <a:p>
            <a:pPr marL="798513" lvl="2" indent="-334963" algn="just">
              <a:buFont typeface="+mj-lt"/>
              <a:buAutoNum type="alphaLcPeriod"/>
            </a:pPr>
            <a:r>
              <a:rPr lang="vi-VN" sz="2200" dirty="0"/>
              <a:t>Thiết lập dòng chứa các tiêu đề cột làm Print title.</a:t>
            </a:r>
          </a:p>
          <a:p>
            <a:pPr marL="798513" lvl="2" indent="-334963" algn="just">
              <a:buFont typeface="+mj-lt"/>
              <a:buAutoNum type="alphaLcPeriod"/>
            </a:pPr>
            <a:r>
              <a:rPr lang="vi-VN" sz="2200" dirty="0"/>
              <a:t>Tạo các ô tiêu đề cột tại mỗi vị trí ngắt trang trên toàn bộ báo cáo.</a:t>
            </a:r>
          </a:p>
          <a:p>
            <a:pPr marL="457200" lvl="1" indent="0" algn="just">
              <a:buNone/>
            </a:pPr>
            <a:endParaRPr lang="vi-VN" dirty="0"/>
          </a:p>
          <a:p>
            <a:pPr marL="747713" indent="-342900" algn="just">
              <a:buFont typeface="+mj-lt"/>
              <a:buAutoNum type="alphaLcPeriod"/>
            </a:pPr>
            <a:endParaRPr lang="vi-VN" sz="2200" dirty="0"/>
          </a:p>
          <a:p>
            <a:pPr algn="just"/>
            <a:endParaRPr lang="en-US" dirty="0"/>
          </a:p>
        </p:txBody>
      </p:sp>
      <p:sp>
        <p:nvSpPr>
          <p:cNvPr id="4" name="Date Placeholder 3"/>
          <p:cNvSpPr>
            <a:spLocks noGrp="1"/>
          </p:cNvSpPr>
          <p:nvPr>
            <p:ph type="dt" sz="half" idx="14"/>
          </p:nvPr>
        </p:nvSpPr>
        <p:spPr/>
        <p:txBody>
          <a:bodyPr/>
          <a:lstStyle/>
          <a:p>
            <a:fld id="{08F485B8-EF85-4E07-A42B-2357C4C80FE7}" type="datetime1">
              <a:rPr lang="en-US" smtClean="0"/>
              <a:t>9/4/2019</a:t>
            </a:fld>
            <a:endParaRPr lang="en-US" dirty="0"/>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30</a:t>
            </a:fld>
            <a:endParaRPr lang="en-US"/>
          </a:p>
        </p:txBody>
      </p:sp>
    </p:spTree>
    <p:extLst>
      <p:ext uri="{BB962C8B-B14F-4D97-AF65-F5344CB8AC3E}">
        <p14:creationId xmlns:p14="http://schemas.microsoft.com/office/powerpoint/2010/main" val="39233620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nodeType="clickEffect">
                                  <p:stCondLst>
                                    <p:cond delay="0"/>
                                  </p:stCondLst>
                                  <p:childTnLst>
                                    <p:anim calcmode="lin" valueType="num">
                                      <p:cBhvr additive="base">
                                        <p:cTn id="6" dur="500"/>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7" dur="500"/>
                                        <p:tgtEl>
                                          <p:spTgt spid="3">
                                            <p:txEl>
                                              <p:pRg st="1" end="1"/>
                                            </p:txEl>
                                          </p:spTgt>
                                        </p:tgtEl>
                                        <p:attrNameLst>
                                          <p:attrName>ppt_y</p:attrName>
                                        </p:attrNameLst>
                                      </p:cBhvr>
                                      <p:tavLst>
                                        <p:tav tm="0">
                                          <p:val>
                                            <p:strVal val="ppt_y"/>
                                          </p:val>
                                        </p:tav>
                                        <p:tav tm="100000">
                                          <p:val>
                                            <p:strVal val="1+ppt_h/2"/>
                                          </p:val>
                                        </p:tav>
                                      </p:tavLst>
                                    </p:anim>
                                    <p:set>
                                      <p:cBhvr>
                                        <p:cTn id="8" dur="1" fill="hold">
                                          <p:stCondLst>
                                            <p:cond delay="499"/>
                                          </p:stCondLst>
                                        </p:cTn>
                                        <p:tgtEl>
                                          <p:spTgt spid="3">
                                            <p:txEl>
                                              <p:pRg st="1" end="1"/>
                                            </p:txEl>
                                          </p:spTgt>
                                        </p:tgtEl>
                                        <p:attrNameLst>
                                          <p:attrName>style.visibility</p:attrName>
                                        </p:attrNameLst>
                                      </p:cBhvr>
                                      <p:to>
                                        <p:strVal val="hidden"/>
                                      </p:to>
                                    </p:set>
                                  </p:childTnLst>
                                </p:cTn>
                              </p:par>
                              <p:par>
                                <p:cTn id="9" presetID="2" presetClass="exit" presetSubtype="4" fill="hold" nodeType="withEffect">
                                  <p:stCondLst>
                                    <p:cond delay="0"/>
                                  </p:stCondLst>
                                  <p:childTnLst>
                                    <p:anim calcmode="lin" valueType="num">
                                      <p:cBhvr additive="base">
                                        <p:cTn id="10" dur="500"/>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1" dur="500"/>
                                        <p:tgtEl>
                                          <p:spTgt spid="3">
                                            <p:txEl>
                                              <p:pRg st="2" end="2"/>
                                            </p:txEl>
                                          </p:spTgt>
                                        </p:tgtEl>
                                        <p:attrNameLst>
                                          <p:attrName>ppt_y</p:attrName>
                                        </p:attrNameLst>
                                      </p:cBhvr>
                                      <p:tavLst>
                                        <p:tav tm="0">
                                          <p:val>
                                            <p:strVal val="ppt_y"/>
                                          </p:val>
                                        </p:tav>
                                        <p:tav tm="100000">
                                          <p:val>
                                            <p:strVal val="1+ppt_h/2"/>
                                          </p:val>
                                        </p:tav>
                                      </p:tavLst>
                                    </p:anim>
                                    <p:set>
                                      <p:cBhvr>
                                        <p:cTn id="12" dur="1" fill="hold">
                                          <p:stCondLst>
                                            <p:cond delay="499"/>
                                          </p:stCondLst>
                                        </p:cTn>
                                        <p:tgtEl>
                                          <p:spTgt spid="3">
                                            <p:txEl>
                                              <p:pRg st="2" end="2"/>
                                            </p:txEl>
                                          </p:spTgt>
                                        </p:tgtEl>
                                        <p:attrNameLst>
                                          <p:attrName>style.visibility</p:attrName>
                                        </p:attrNameLst>
                                      </p:cBhvr>
                                      <p:to>
                                        <p:strVal val="hidden"/>
                                      </p:to>
                                    </p:set>
                                  </p:childTnLst>
                                </p:cTn>
                              </p:par>
                              <p:par>
                                <p:cTn id="13" presetID="2" presetClass="exit" presetSubtype="4" fill="hold" nodeType="withEffect">
                                  <p:stCondLst>
                                    <p:cond delay="0"/>
                                  </p:stCondLst>
                                  <p:childTnLst>
                                    <p:anim calcmode="lin" valueType="num">
                                      <p:cBhvr additive="base">
                                        <p:cTn id="14" dur="500"/>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5" dur="500"/>
                                        <p:tgtEl>
                                          <p:spTgt spid="3">
                                            <p:txEl>
                                              <p:pRg st="4" end="4"/>
                                            </p:txEl>
                                          </p:spTgt>
                                        </p:tgtEl>
                                        <p:attrNameLst>
                                          <p:attrName>ppt_y</p:attrName>
                                        </p:attrNameLst>
                                      </p:cBhvr>
                                      <p:tavLst>
                                        <p:tav tm="0">
                                          <p:val>
                                            <p:strVal val="ppt_y"/>
                                          </p:val>
                                        </p:tav>
                                        <p:tav tm="100000">
                                          <p:val>
                                            <p:strVal val="1+ppt_h/2"/>
                                          </p:val>
                                        </p:tav>
                                      </p:tavLst>
                                    </p:anim>
                                    <p:set>
                                      <p:cBhvr>
                                        <p:cTn id="16" dur="1" fill="hold">
                                          <p:stCondLst>
                                            <p:cond delay="499"/>
                                          </p:stCondLst>
                                        </p:cTn>
                                        <p:tgtEl>
                                          <p:spTgt spid="3">
                                            <p:txEl>
                                              <p:pRg st="4" end="4"/>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Thay</a:t>
            </a:r>
            <a:r>
              <a:rPr lang="en-US" dirty="0"/>
              <a:t> </a:t>
            </a:r>
            <a:r>
              <a:rPr lang="en-US" dirty="0" err="1"/>
              <a:t>đổi</a:t>
            </a:r>
            <a:r>
              <a:rPr lang="en-US" dirty="0"/>
              <a:t> </a:t>
            </a:r>
            <a:r>
              <a:rPr lang="en-US" dirty="0" err="1"/>
              <a:t>giao</a:t>
            </a:r>
            <a:r>
              <a:rPr lang="en-US" dirty="0"/>
              <a:t> </a:t>
            </a:r>
            <a:r>
              <a:rPr lang="en-US" dirty="0" err="1"/>
              <a:t>diện</a:t>
            </a:r>
            <a:r>
              <a:rPr lang="en-US" dirty="0"/>
              <a:t> </a:t>
            </a:r>
            <a:r>
              <a:rPr lang="en-US" dirty="0" err="1"/>
              <a:t>trang</a:t>
            </a:r>
            <a:r>
              <a:rPr lang="en-US" dirty="0"/>
              <a:t> </a:t>
            </a:r>
            <a:r>
              <a:rPr lang="en-US" dirty="0" err="1"/>
              <a:t>tính</a:t>
            </a:r>
            <a:endParaRPr lang="en-US" dirty="0"/>
          </a:p>
        </p:txBody>
      </p:sp>
      <p:sp>
        <p:nvSpPr>
          <p:cNvPr id="3" name="Content Placeholder 2"/>
          <p:cNvSpPr>
            <a:spLocks noGrp="1"/>
          </p:cNvSpPr>
          <p:nvPr>
            <p:ph type="body" sz="quarter" idx="13"/>
          </p:nvPr>
        </p:nvSpPr>
        <p:spPr>
          <a:xfrm>
            <a:off x="457200" y="819150"/>
            <a:ext cx="8229600" cy="3429000"/>
          </a:xfrm>
        </p:spPr>
        <p:txBody>
          <a:bodyPr anchor="t"/>
          <a:lstStyle/>
          <a:p>
            <a:pPr algn="just"/>
            <a:r>
              <a:rPr lang="vi-VN" sz="2200" dirty="0"/>
              <a:t>Khi làm việc với nhiều sổ tính cùng lúc, mỗi sổ tính được hiển thị trong một cửa sổ riêng biệt, </a:t>
            </a:r>
            <a:endParaRPr lang="en-US" sz="2200" dirty="0"/>
          </a:p>
          <a:p>
            <a:pPr algn="just"/>
            <a:r>
              <a:rPr lang="en-US" sz="2200" dirty="0"/>
              <a:t>C</a:t>
            </a:r>
            <a:r>
              <a:rPr lang="vi-VN" sz="2200" dirty="0"/>
              <a:t>ần thực hiện những thao tác như sắp xếp các cửa sổ, trình bày các cửa sổ song song để quan sát nhiều sổ tính. </a:t>
            </a:r>
            <a:endParaRPr lang="en-US" sz="2200" dirty="0"/>
          </a:p>
          <a:p>
            <a:pPr algn="just"/>
            <a:r>
              <a:rPr lang="vi-VN" sz="2200" dirty="0"/>
              <a:t>Đối với trang tính lớn</a:t>
            </a:r>
            <a:r>
              <a:rPr lang="en-US" sz="2200" dirty="0"/>
              <a:t>, </a:t>
            </a:r>
            <a:r>
              <a:rPr lang="vi-VN" sz="2200" dirty="0"/>
              <a:t>có thể chia cửa sổ thành nhiều khung, cố định một số dòng hay cột, phóng to hoặc thu nhỏ nội dung trang tính… </a:t>
            </a:r>
            <a:endParaRPr lang="en-US" sz="2200" dirty="0"/>
          </a:p>
          <a:p>
            <a:pPr algn="just"/>
            <a:r>
              <a:rPr lang="vi-VN" sz="2200" dirty="0"/>
              <a:t>Tất cả các lệnh liên quan đến cửa sổ sồ tính nằm trong nhóm Window trên thẻ View của Ribbon.</a:t>
            </a:r>
            <a:endParaRPr lang="en-US" sz="2200" dirty="0"/>
          </a:p>
        </p:txBody>
      </p:sp>
      <p:sp>
        <p:nvSpPr>
          <p:cNvPr id="4" name="Date Placeholder 3"/>
          <p:cNvSpPr>
            <a:spLocks noGrp="1"/>
          </p:cNvSpPr>
          <p:nvPr>
            <p:ph type="dt" sz="half" idx="14"/>
          </p:nvPr>
        </p:nvSpPr>
        <p:spPr/>
        <p:txBody>
          <a:bodyPr/>
          <a:lstStyle/>
          <a:p>
            <a:fld id="{C0036E63-7EE7-4982-8B87-1AF2F239207E}" type="datetime1">
              <a:rPr lang="en-US" smtClean="0"/>
              <a:t>9/4/2019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4</a:t>
            </a:fld>
            <a:endParaRPr lang="en-US"/>
          </a:p>
        </p:txBody>
      </p:sp>
      <p:pic>
        <p:nvPicPr>
          <p:cNvPr id="7" name="Picture 6">
            <a:extLst>
              <a:ext uri="{FF2B5EF4-FFF2-40B4-BE49-F238E27FC236}">
                <a16:creationId xmlns:a16="http://schemas.microsoft.com/office/drawing/2014/main" id="{C5C23784-C86B-477F-A2C3-3BE3060B39D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0" y="3756865"/>
            <a:ext cx="6218538" cy="982569"/>
          </a:xfrm>
          <a:prstGeom prst="rect">
            <a:avLst/>
          </a:prstGeom>
          <a:ln>
            <a:solidFill>
              <a:schemeClr val="tx1"/>
            </a:solidFill>
          </a:ln>
        </p:spPr>
      </p:pic>
    </p:spTree>
    <p:extLst>
      <p:ext uri="{BB962C8B-B14F-4D97-AF65-F5344CB8AC3E}">
        <p14:creationId xmlns:p14="http://schemas.microsoft.com/office/powerpoint/2010/main" val="52698753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Tạo</a:t>
            </a:r>
            <a:r>
              <a:rPr lang="en-US" dirty="0"/>
              <a:t> </a:t>
            </a:r>
            <a:r>
              <a:rPr lang="en-US" dirty="0" err="1"/>
              <a:t>và</a:t>
            </a:r>
            <a:r>
              <a:rPr lang="en-US" dirty="0"/>
              <a:t> </a:t>
            </a:r>
            <a:r>
              <a:rPr lang="en-US" dirty="0" err="1"/>
              <a:t>sắp</a:t>
            </a:r>
            <a:r>
              <a:rPr lang="en-US" dirty="0"/>
              <a:t> </a:t>
            </a:r>
            <a:r>
              <a:rPr lang="en-US" dirty="0" err="1"/>
              <a:t>xếp</a:t>
            </a:r>
            <a:r>
              <a:rPr lang="en-US" dirty="0"/>
              <a:t> </a:t>
            </a:r>
            <a:r>
              <a:rPr lang="en-US" dirty="0" err="1"/>
              <a:t>các</a:t>
            </a:r>
            <a:r>
              <a:rPr lang="en-US" dirty="0"/>
              <a:t> </a:t>
            </a:r>
            <a:r>
              <a:rPr lang="en-US" dirty="0" err="1"/>
              <a:t>cửa</a:t>
            </a:r>
            <a:r>
              <a:rPr lang="en-US" dirty="0"/>
              <a:t> </a:t>
            </a:r>
            <a:r>
              <a:rPr lang="en-US" dirty="0" err="1"/>
              <a:t>sổ</a:t>
            </a:r>
            <a:r>
              <a:rPr lang="en-US" dirty="0"/>
              <a:t> </a:t>
            </a:r>
            <a:r>
              <a:rPr lang="en-US" dirty="0" err="1"/>
              <a:t>trang</a:t>
            </a:r>
            <a:r>
              <a:rPr lang="en-US" dirty="0"/>
              <a:t> </a:t>
            </a:r>
            <a:r>
              <a:rPr lang="en-US" dirty="0" err="1"/>
              <a:t>tính</a:t>
            </a:r>
            <a:endParaRPr lang="en-US" dirty="0"/>
          </a:p>
        </p:txBody>
      </p:sp>
      <p:sp>
        <p:nvSpPr>
          <p:cNvPr id="3" name="Content Placeholder 2"/>
          <p:cNvSpPr>
            <a:spLocks noGrp="1"/>
          </p:cNvSpPr>
          <p:nvPr>
            <p:ph type="body" sz="quarter" idx="13"/>
          </p:nvPr>
        </p:nvSpPr>
        <p:spPr>
          <a:xfrm>
            <a:off x="457200" y="819149"/>
            <a:ext cx="4430110" cy="3857953"/>
          </a:xfrm>
        </p:spPr>
        <p:txBody>
          <a:bodyPr anchor="t"/>
          <a:lstStyle/>
          <a:p>
            <a:pPr algn="just"/>
            <a:r>
              <a:rPr lang="vi-VN" sz="2200" dirty="0"/>
              <a:t>Tại một thời điểm </a:t>
            </a:r>
            <a:r>
              <a:rPr lang="en-US" sz="2200" dirty="0"/>
              <a:t>ng</a:t>
            </a:r>
            <a:r>
              <a:rPr lang="vi-VN" sz="2200" dirty="0"/>
              <a:t>ư</a:t>
            </a:r>
            <a:r>
              <a:rPr lang="en-US" sz="2200" dirty="0" err="1"/>
              <a:t>ời</a:t>
            </a:r>
            <a:r>
              <a:rPr lang="en-US" sz="2200" dirty="0"/>
              <a:t> </a:t>
            </a:r>
            <a:r>
              <a:rPr lang="en-US" sz="2200" dirty="0" err="1"/>
              <a:t>dùng</a:t>
            </a:r>
            <a:r>
              <a:rPr lang="vi-VN" sz="2200" dirty="0"/>
              <a:t> chỉ làm việc với một trang tính trong cửa sổ. </a:t>
            </a:r>
            <a:endParaRPr lang="en-US" sz="2200" dirty="0"/>
          </a:p>
          <a:p>
            <a:pPr algn="just"/>
            <a:r>
              <a:rPr lang="vi-VN" sz="2200" dirty="0"/>
              <a:t>Để xem nhiều phần khác nhau của trang tính, </a:t>
            </a:r>
            <a:r>
              <a:rPr lang="en-US" sz="2200" dirty="0" err="1"/>
              <a:t>cần</a:t>
            </a:r>
            <a:r>
              <a:rPr lang="vi-VN" sz="2200" dirty="0"/>
              <a:t> tạo nh</a:t>
            </a:r>
            <a:r>
              <a:rPr lang="en-US" sz="2200" dirty="0" err="1"/>
              <a:t>iều</a:t>
            </a:r>
            <a:r>
              <a:rPr lang="vi-VN" sz="2200" dirty="0"/>
              <a:t> cửa sổ cùng hiển thị sổ tính hiện hành, sau đó sắp xếp các cửa sổ và theo dõi những vùng nội dung khác nhau. </a:t>
            </a:r>
            <a:endParaRPr lang="en-US" sz="2200" dirty="0"/>
          </a:p>
          <a:p>
            <a:pPr algn="just"/>
            <a:r>
              <a:rPr lang="vi-VN" sz="2200" dirty="0"/>
              <a:t>Số lượng cửa sổ hiển thị cùng một sổ tính là không giới hạn. </a:t>
            </a:r>
            <a:endParaRPr lang="en-US" sz="2200" dirty="0"/>
          </a:p>
        </p:txBody>
      </p:sp>
      <p:sp>
        <p:nvSpPr>
          <p:cNvPr id="4" name="Date Placeholder 3"/>
          <p:cNvSpPr>
            <a:spLocks noGrp="1"/>
          </p:cNvSpPr>
          <p:nvPr>
            <p:ph type="dt" sz="half" idx="14"/>
          </p:nvPr>
        </p:nvSpPr>
        <p:spPr/>
        <p:txBody>
          <a:bodyPr/>
          <a:lstStyle/>
          <a:p>
            <a:fld id="{C0036E63-7EE7-4982-8B87-1AF2F239207E}" type="datetime1">
              <a:rPr lang="en-US" smtClean="0"/>
              <a:t>9/4/2019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5</a:t>
            </a:fld>
            <a:endParaRPr lang="en-US"/>
          </a:p>
        </p:txBody>
      </p:sp>
      <p:pic>
        <p:nvPicPr>
          <p:cNvPr id="9" name="Picture 8">
            <a:extLst>
              <a:ext uri="{FF2B5EF4-FFF2-40B4-BE49-F238E27FC236}">
                <a16:creationId xmlns:a16="http://schemas.microsoft.com/office/drawing/2014/main" id="{0A93094E-BF64-42AF-9410-0EE93D672E4A}"/>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 r="4654"/>
          <a:stretch/>
        </p:blipFill>
        <p:spPr bwMode="auto">
          <a:xfrm>
            <a:off x="4923995" y="1405775"/>
            <a:ext cx="4086167" cy="2409480"/>
          </a:xfrm>
          <a:prstGeom prst="rect">
            <a:avLst/>
          </a:prstGeom>
          <a:ln>
            <a:solidFill>
              <a:schemeClr val="tx1"/>
            </a:solid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11430341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Tạo</a:t>
            </a:r>
            <a:r>
              <a:rPr lang="en-US" dirty="0"/>
              <a:t> </a:t>
            </a:r>
            <a:r>
              <a:rPr lang="en-US" dirty="0" err="1"/>
              <a:t>và</a:t>
            </a:r>
            <a:r>
              <a:rPr lang="en-US" dirty="0"/>
              <a:t> </a:t>
            </a:r>
            <a:r>
              <a:rPr lang="en-US" dirty="0" err="1"/>
              <a:t>sắp</a:t>
            </a:r>
            <a:r>
              <a:rPr lang="en-US" dirty="0"/>
              <a:t> </a:t>
            </a:r>
            <a:r>
              <a:rPr lang="en-US" dirty="0" err="1"/>
              <a:t>xếp</a:t>
            </a:r>
            <a:r>
              <a:rPr lang="en-US" dirty="0"/>
              <a:t> </a:t>
            </a:r>
            <a:r>
              <a:rPr lang="en-US" dirty="0" err="1"/>
              <a:t>các</a:t>
            </a:r>
            <a:r>
              <a:rPr lang="en-US" dirty="0"/>
              <a:t> </a:t>
            </a:r>
            <a:r>
              <a:rPr lang="en-US" dirty="0" err="1"/>
              <a:t>cửa</a:t>
            </a:r>
            <a:r>
              <a:rPr lang="en-US" dirty="0"/>
              <a:t> </a:t>
            </a:r>
            <a:r>
              <a:rPr lang="en-US" dirty="0" err="1"/>
              <a:t>sổ</a:t>
            </a:r>
            <a:r>
              <a:rPr lang="en-US" dirty="0"/>
              <a:t> </a:t>
            </a:r>
            <a:r>
              <a:rPr lang="en-US" dirty="0" err="1"/>
              <a:t>trang</a:t>
            </a:r>
            <a:r>
              <a:rPr lang="en-US" dirty="0"/>
              <a:t> </a:t>
            </a:r>
            <a:r>
              <a:rPr lang="en-US" dirty="0" err="1"/>
              <a:t>tính</a:t>
            </a:r>
            <a:endParaRPr lang="en-US" dirty="0"/>
          </a:p>
        </p:txBody>
      </p:sp>
      <p:sp>
        <p:nvSpPr>
          <p:cNvPr id="3" name="Content Placeholder 2"/>
          <p:cNvSpPr>
            <a:spLocks noGrp="1"/>
          </p:cNvSpPr>
          <p:nvPr>
            <p:ph type="body" sz="quarter" idx="13"/>
          </p:nvPr>
        </p:nvSpPr>
        <p:spPr>
          <a:xfrm>
            <a:off x="457200" y="819149"/>
            <a:ext cx="8229600" cy="3857953"/>
          </a:xfrm>
        </p:spPr>
        <p:txBody>
          <a:bodyPr anchor="t"/>
          <a:lstStyle/>
          <a:p>
            <a:pPr algn="just"/>
            <a:r>
              <a:rPr lang="vi-VN" dirty="0"/>
              <a:t>Chia cửa sổ</a:t>
            </a:r>
            <a:endParaRPr lang="en-US" dirty="0"/>
          </a:p>
          <a:p>
            <a:pPr lvl="1" algn="just"/>
            <a:r>
              <a:rPr lang="vi-VN" dirty="0"/>
              <a:t>Đối với những trang tính có nhiều dữ liệu, tính năng Split </a:t>
            </a:r>
            <a:r>
              <a:rPr lang="en-US" dirty="0" err="1"/>
              <a:t>cho</a:t>
            </a:r>
            <a:r>
              <a:rPr lang="en-US" dirty="0"/>
              <a:t> </a:t>
            </a:r>
            <a:r>
              <a:rPr lang="en-US" dirty="0" err="1"/>
              <a:t>phép</a:t>
            </a:r>
            <a:r>
              <a:rPr lang="en-US" dirty="0"/>
              <a:t> </a:t>
            </a:r>
            <a:r>
              <a:rPr lang="vi-VN" dirty="0"/>
              <a:t>xem nhiều vùng khác nhau trên cùng một trang tính.</a:t>
            </a:r>
            <a:endParaRPr lang="en-US" dirty="0"/>
          </a:p>
        </p:txBody>
      </p:sp>
      <p:sp>
        <p:nvSpPr>
          <p:cNvPr id="4" name="Date Placeholder 3"/>
          <p:cNvSpPr>
            <a:spLocks noGrp="1"/>
          </p:cNvSpPr>
          <p:nvPr>
            <p:ph type="dt" sz="half" idx="14"/>
          </p:nvPr>
        </p:nvSpPr>
        <p:spPr/>
        <p:txBody>
          <a:bodyPr/>
          <a:lstStyle/>
          <a:p>
            <a:fld id="{C0036E63-7EE7-4982-8B87-1AF2F239207E}" type="datetime1">
              <a:rPr lang="en-US" smtClean="0"/>
              <a:t>9/4/2019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6</a:t>
            </a:fld>
            <a:endParaRPr lang="en-US"/>
          </a:p>
        </p:txBody>
      </p:sp>
      <p:pic>
        <p:nvPicPr>
          <p:cNvPr id="10" name="Picture 9">
            <a:extLst>
              <a:ext uri="{FF2B5EF4-FFF2-40B4-BE49-F238E27FC236}">
                <a16:creationId xmlns:a16="http://schemas.microsoft.com/office/drawing/2014/main" id="{86B12B25-5EB9-4489-92C5-18E48BFEF3F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77110" y="2037868"/>
            <a:ext cx="4276090" cy="2639234"/>
          </a:xfrm>
          <a:prstGeom prst="rect">
            <a:avLst/>
          </a:prstGeom>
          <a:ln>
            <a:solidFill>
              <a:schemeClr val="tx1"/>
            </a:solidFill>
          </a:ln>
        </p:spPr>
      </p:pic>
    </p:spTree>
    <p:extLst>
      <p:ext uri="{BB962C8B-B14F-4D97-AF65-F5344CB8AC3E}">
        <p14:creationId xmlns:p14="http://schemas.microsoft.com/office/powerpoint/2010/main" val="390588658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Tạo</a:t>
            </a:r>
            <a:r>
              <a:rPr lang="en-US" dirty="0"/>
              <a:t> </a:t>
            </a:r>
            <a:r>
              <a:rPr lang="en-US" dirty="0" err="1"/>
              <a:t>và</a:t>
            </a:r>
            <a:r>
              <a:rPr lang="en-US" dirty="0"/>
              <a:t> </a:t>
            </a:r>
            <a:r>
              <a:rPr lang="en-US" dirty="0" err="1"/>
              <a:t>sắp</a:t>
            </a:r>
            <a:r>
              <a:rPr lang="en-US" dirty="0"/>
              <a:t> </a:t>
            </a:r>
            <a:r>
              <a:rPr lang="en-US" dirty="0" err="1"/>
              <a:t>xếp</a:t>
            </a:r>
            <a:r>
              <a:rPr lang="en-US" dirty="0"/>
              <a:t> </a:t>
            </a:r>
            <a:r>
              <a:rPr lang="en-US" dirty="0" err="1"/>
              <a:t>các</a:t>
            </a:r>
            <a:r>
              <a:rPr lang="en-US" dirty="0"/>
              <a:t> </a:t>
            </a:r>
            <a:r>
              <a:rPr lang="en-US" dirty="0" err="1"/>
              <a:t>cửa</a:t>
            </a:r>
            <a:r>
              <a:rPr lang="en-US" dirty="0"/>
              <a:t> </a:t>
            </a:r>
            <a:r>
              <a:rPr lang="en-US" dirty="0" err="1"/>
              <a:t>sổ</a:t>
            </a:r>
            <a:r>
              <a:rPr lang="en-US" dirty="0"/>
              <a:t> </a:t>
            </a:r>
            <a:r>
              <a:rPr lang="en-US" dirty="0" err="1"/>
              <a:t>trang</a:t>
            </a:r>
            <a:r>
              <a:rPr lang="en-US" dirty="0"/>
              <a:t> </a:t>
            </a:r>
            <a:r>
              <a:rPr lang="en-US" dirty="0" err="1"/>
              <a:t>tính</a:t>
            </a:r>
            <a:endParaRPr lang="en-US" dirty="0"/>
          </a:p>
        </p:txBody>
      </p:sp>
      <p:sp>
        <p:nvSpPr>
          <p:cNvPr id="3" name="Content Placeholder 2"/>
          <p:cNvSpPr>
            <a:spLocks noGrp="1"/>
          </p:cNvSpPr>
          <p:nvPr>
            <p:ph type="body" sz="quarter" idx="13"/>
          </p:nvPr>
        </p:nvSpPr>
        <p:spPr>
          <a:xfrm>
            <a:off x="457200" y="819149"/>
            <a:ext cx="8229600" cy="3857953"/>
          </a:xfrm>
        </p:spPr>
        <p:txBody>
          <a:bodyPr anchor="t"/>
          <a:lstStyle/>
          <a:p>
            <a:pPr algn="just"/>
            <a:r>
              <a:rPr lang="vi-VN" dirty="0"/>
              <a:t>Đóng băng các dòng và cột</a:t>
            </a:r>
            <a:endParaRPr lang="en-US" dirty="0"/>
          </a:p>
          <a:p>
            <a:pPr lvl="1" algn="just"/>
            <a:r>
              <a:rPr lang="vi-VN" dirty="0"/>
              <a:t>Tính năng đóng băng các dòng và cột (Freeze) cho phép cố định các dòng và cột trong khi cuộn nội dung trang tính trong cửa sổ. </a:t>
            </a:r>
            <a:endParaRPr lang="en-US" dirty="0"/>
          </a:p>
          <a:p>
            <a:pPr lvl="1" algn="just"/>
            <a:r>
              <a:rPr lang="en-US" dirty="0"/>
              <a:t>C</a:t>
            </a:r>
            <a:r>
              <a:rPr lang="vi-VN" dirty="0"/>
              <a:t>ó thể đóng băng các dòng và cột tiêu đề của vùng dữ liệu.</a:t>
            </a:r>
            <a:endParaRPr lang="en-US" dirty="0"/>
          </a:p>
          <a:p>
            <a:pPr algn="just"/>
            <a:endParaRPr lang="en-US" dirty="0"/>
          </a:p>
        </p:txBody>
      </p:sp>
      <p:sp>
        <p:nvSpPr>
          <p:cNvPr id="4" name="Date Placeholder 3"/>
          <p:cNvSpPr>
            <a:spLocks noGrp="1"/>
          </p:cNvSpPr>
          <p:nvPr>
            <p:ph type="dt" sz="half" idx="14"/>
          </p:nvPr>
        </p:nvSpPr>
        <p:spPr/>
        <p:txBody>
          <a:bodyPr/>
          <a:lstStyle/>
          <a:p>
            <a:fld id="{C0036E63-7EE7-4982-8B87-1AF2F239207E}" type="datetime1">
              <a:rPr lang="en-US" smtClean="0"/>
              <a:t>9/4/2019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7</a:t>
            </a:fld>
            <a:endParaRPr lang="en-US"/>
          </a:p>
        </p:txBody>
      </p:sp>
    </p:spTree>
    <p:extLst>
      <p:ext uri="{BB962C8B-B14F-4D97-AF65-F5344CB8AC3E}">
        <p14:creationId xmlns:p14="http://schemas.microsoft.com/office/powerpoint/2010/main" val="192671025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Tạo</a:t>
            </a:r>
            <a:r>
              <a:rPr lang="en-US" dirty="0"/>
              <a:t> </a:t>
            </a:r>
            <a:r>
              <a:rPr lang="en-US" dirty="0" err="1"/>
              <a:t>và</a:t>
            </a:r>
            <a:r>
              <a:rPr lang="en-US" dirty="0"/>
              <a:t> </a:t>
            </a:r>
            <a:r>
              <a:rPr lang="en-US" dirty="0" err="1"/>
              <a:t>sắp</a:t>
            </a:r>
            <a:r>
              <a:rPr lang="en-US" dirty="0"/>
              <a:t> </a:t>
            </a:r>
            <a:r>
              <a:rPr lang="en-US" dirty="0" err="1"/>
              <a:t>xếp</a:t>
            </a:r>
            <a:r>
              <a:rPr lang="en-US" dirty="0"/>
              <a:t> </a:t>
            </a:r>
            <a:r>
              <a:rPr lang="en-US" dirty="0" err="1"/>
              <a:t>các</a:t>
            </a:r>
            <a:r>
              <a:rPr lang="en-US" dirty="0"/>
              <a:t> </a:t>
            </a:r>
            <a:r>
              <a:rPr lang="en-US" dirty="0" err="1"/>
              <a:t>cửa</a:t>
            </a:r>
            <a:r>
              <a:rPr lang="en-US" dirty="0"/>
              <a:t> </a:t>
            </a:r>
            <a:r>
              <a:rPr lang="en-US" dirty="0" err="1"/>
              <a:t>sổ</a:t>
            </a:r>
            <a:r>
              <a:rPr lang="en-US" dirty="0"/>
              <a:t> </a:t>
            </a:r>
            <a:r>
              <a:rPr lang="en-US" dirty="0" err="1"/>
              <a:t>trang</a:t>
            </a:r>
            <a:r>
              <a:rPr lang="en-US" dirty="0"/>
              <a:t> </a:t>
            </a:r>
            <a:r>
              <a:rPr lang="en-US" dirty="0" err="1"/>
              <a:t>tính</a:t>
            </a:r>
            <a:endParaRPr lang="en-US" dirty="0"/>
          </a:p>
        </p:txBody>
      </p:sp>
      <p:sp>
        <p:nvSpPr>
          <p:cNvPr id="3" name="Content Placeholder 2"/>
          <p:cNvSpPr>
            <a:spLocks noGrp="1"/>
          </p:cNvSpPr>
          <p:nvPr>
            <p:ph type="body" sz="quarter" idx="13"/>
          </p:nvPr>
        </p:nvSpPr>
        <p:spPr>
          <a:xfrm>
            <a:off x="457200" y="819149"/>
            <a:ext cx="4566745" cy="3857953"/>
          </a:xfrm>
        </p:spPr>
        <p:txBody>
          <a:bodyPr anchor="t"/>
          <a:lstStyle/>
          <a:p>
            <a:pPr algn="just"/>
            <a:r>
              <a:rPr lang="vi-VN" dirty="0"/>
              <a:t>Thu phóng cửa sổ trang tính</a:t>
            </a:r>
            <a:endParaRPr lang="en-US" dirty="0"/>
          </a:p>
          <a:p>
            <a:pPr lvl="1" algn="just"/>
            <a:r>
              <a:rPr lang="vi-VN" dirty="0"/>
              <a:t>Cửa sổ trang tính mặc định được hiển thị ở kích thước thực, nghĩa là độ phóng đại 100%. </a:t>
            </a:r>
            <a:endParaRPr lang="en-US" dirty="0"/>
          </a:p>
          <a:p>
            <a:pPr lvl="1" algn="just"/>
            <a:r>
              <a:rPr lang="en-US" dirty="0"/>
              <a:t>C</a:t>
            </a:r>
            <a:r>
              <a:rPr lang="vi-VN" dirty="0"/>
              <a:t>ó thể phóng to (Zoom in) hoặc thu nhỏ (Zoom out) độ phóng đại của cửa sổ trang tính bằng các lệnh trong nhóm Zoom trên thẻ View, hoặc sử dụng công cụ Zoom Slider trên thanh trang thái.</a:t>
            </a:r>
            <a:endParaRPr lang="en-US" dirty="0"/>
          </a:p>
          <a:p>
            <a:pPr algn="just"/>
            <a:endParaRPr lang="en-US" dirty="0"/>
          </a:p>
        </p:txBody>
      </p:sp>
      <p:sp>
        <p:nvSpPr>
          <p:cNvPr id="4" name="Date Placeholder 3"/>
          <p:cNvSpPr>
            <a:spLocks noGrp="1"/>
          </p:cNvSpPr>
          <p:nvPr>
            <p:ph type="dt" sz="half" idx="14"/>
          </p:nvPr>
        </p:nvSpPr>
        <p:spPr/>
        <p:txBody>
          <a:bodyPr/>
          <a:lstStyle/>
          <a:p>
            <a:fld id="{C0036E63-7EE7-4982-8B87-1AF2F239207E}" type="datetime1">
              <a:rPr lang="en-US" smtClean="0"/>
              <a:t>9/4/2019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8</a:t>
            </a:fld>
            <a:endParaRPr lang="en-US"/>
          </a:p>
        </p:txBody>
      </p:sp>
      <p:pic>
        <p:nvPicPr>
          <p:cNvPr id="8" name="Picture 7">
            <a:extLst>
              <a:ext uri="{FF2B5EF4-FFF2-40B4-BE49-F238E27FC236}">
                <a16:creationId xmlns:a16="http://schemas.microsoft.com/office/drawing/2014/main" id="{F7AA02C2-1D89-4A7B-8267-FBEDD2A02E0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27804" y="1351071"/>
            <a:ext cx="2050792" cy="2740692"/>
          </a:xfrm>
          <a:prstGeom prst="rect">
            <a:avLst/>
          </a:prstGeom>
        </p:spPr>
      </p:pic>
    </p:spTree>
    <p:extLst>
      <p:ext uri="{BB962C8B-B14F-4D97-AF65-F5344CB8AC3E}">
        <p14:creationId xmlns:p14="http://schemas.microsoft.com/office/powerpoint/2010/main" val="83040575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dirty="0"/>
              <a:t>Xem trước và in sổ tính</a:t>
            </a:r>
            <a:endParaRPr lang="en-US" dirty="0"/>
          </a:p>
        </p:txBody>
      </p:sp>
      <p:sp>
        <p:nvSpPr>
          <p:cNvPr id="3" name="Content Placeholder 2"/>
          <p:cNvSpPr>
            <a:spLocks noGrp="1"/>
          </p:cNvSpPr>
          <p:nvPr>
            <p:ph type="body" sz="quarter" idx="13"/>
          </p:nvPr>
        </p:nvSpPr>
        <p:spPr>
          <a:xfrm>
            <a:off x="457200" y="819149"/>
            <a:ext cx="8229600" cy="3857953"/>
          </a:xfrm>
        </p:spPr>
        <p:txBody>
          <a:bodyPr anchor="t"/>
          <a:lstStyle/>
          <a:p>
            <a:pPr algn="just"/>
            <a:r>
              <a:rPr lang="en-US" dirty="0"/>
              <a:t>C</a:t>
            </a:r>
            <a:r>
              <a:rPr lang="vi-VN" dirty="0"/>
              <a:t>ó thể in trang tính hiện hành hay một nhóm các trang tính được chọn, hoặc toàn bộ sổ tính. </a:t>
            </a:r>
            <a:endParaRPr lang="en-US" dirty="0"/>
          </a:p>
          <a:p>
            <a:pPr algn="just"/>
            <a:r>
              <a:rPr lang="vi-VN" dirty="0"/>
              <a:t>Mặc định trang tính được hiển thị ở chế độ thường (Normal)</a:t>
            </a:r>
            <a:r>
              <a:rPr lang="en-US" dirty="0"/>
              <a:t>.</a:t>
            </a:r>
          </a:p>
          <a:p>
            <a:pPr algn="just"/>
            <a:r>
              <a:rPr lang="en-US" dirty="0"/>
              <a:t>Ng</a:t>
            </a:r>
            <a:r>
              <a:rPr lang="vi-VN" dirty="0"/>
              <a:t>ư</a:t>
            </a:r>
            <a:r>
              <a:rPr lang="en-US" dirty="0" err="1"/>
              <a:t>ời</a:t>
            </a:r>
            <a:r>
              <a:rPr lang="en-US" dirty="0"/>
              <a:t> </a:t>
            </a:r>
            <a:r>
              <a:rPr lang="en-US" dirty="0" err="1"/>
              <a:t>dùng</a:t>
            </a:r>
            <a:r>
              <a:rPr lang="vi-VN" dirty="0"/>
              <a:t> có thể thay đổi các chế độ hiển thị theo từng trang in (Page Layout) hay chế độ hiển thị ngắt trang (Page Break Preview).</a:t>
            </a:r>
            <a:endParaRPr lang="en-US" dirty="0"/>
          </a:p>
        </p:txBody>
      </p:sp>
      <p:sp>
        <p:nvSpPr>
          <p:cNvPr id="4" name="Date Placeholder 3"/>
          <p:cNvSpPr>
            <a:spLocks noGrp="1"/>
          </p:cNvSpPr>
          <p:nvPr>
            <p:ph type="dt" sz="half" idx="14"/>
          </p:nvPr>
        </p:nvSpPr>
        <p:spPr/>
        <p:txBody>
          <a:bodyPr/>
          <a:lstStyle/>
          <a:p>
            <a:fld id="{C0036E63-7EE7-4982-8B87-1AF2F239207E}" type="datetime1">
              <a:rPr lang="en-US" smtClean="0"/>
              <a:t>9/4/2019</a:t>
            </a:fld>
            <a:endParaRPr lang="en-US"/>
          </a:p>
        </p:txBody>
      </p:sp>
      <p:sp>
        <p:nvSpPr>
          <p:cNvPr id="5" name="Footer Placeholder 4"/>
          <p:cNvSpPr>
            <a:spLocks noGrp="1"/>
          </p:cNvSpPr>
          <p:nvPr>
            <p:ph type="ftr" sz="quarter" idx="15"/>
          </p:nvPr>
        </p:nvSpPr>
        <p:spPr/>
        <p:txBody>
          <a:bodyPr/>
          <a:lstStyle/>
          <a:p>
            <a:r>
              <a:rPr lang="en-US"/>
              <a:t>MOS Excel 2016 - IIG Vietnam</a:t>
            </a:r>
          </a:p>
        </p:txBody>
      </p:sp>
      <p:sp>
        <p:nvSpPr>
          <p:cNvPr id="6" name="Slide Number Placeholder 5"/>
          <p:cNvSpPr>
            <a:spLocks noGrp="1"/>
          </p:cNvSpPr>
          <p:nvPr>
            <p:ph type="sldNum" sz="quarter" idx="16"/>
          </p:nvPr>
        </p:nvSpPr>
        <p:spPr/>
        <p:txBody>
          <a:bodyPr/>
          <a:lstStyle/>
          <a:p>
            <a:fld id="{E49F9262-1392-45F9-82B8-E6BAB6B74FE5}" type="slidenum">
              <a:rPr lang="en-US" smtClean="0"/>
              <a:t>9</a:t>
            </a:fld>
            <a:endParaRPr lang="en-US"/>
          </a:p>
        </p:txBody>
      </p:sp>
    </p:spTree>
    <p:extLst>
      <p:ext uri="{BB962C8B-B14F-4D97-AF65-F5344CB8AC3E}">
        <p14:creationId xmlns:p14="http://schemas.microsoft.com/office/powerpoint/2010/main" val="270819457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theme/theme1.xml><?xml version="1.0" encoding="utf-8"?>
<a:theme xmlns:a="http://schemas.openxmlformats.org/drawingml/2006/main" name="MOS 2016 Theme 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MOS 2016 Theme 2" id="{5D7ABDA7-634A-406B-B579-B13DE41CA637}" vid="{B7793633-4812-49CC-9B1B-65A38DD1433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MOS 2016 Theme 2</Template>
  <TotalTime>5051</TotalTime>
  <Words>5028</Words>
  <Application>Microsoft Office PowerPoint</Application>
  <PresentationFormat>On-screen Show (16:9)</PresentationFormat>
  <Paragraphs>486</Paragraphs>
  <Slides>30</Slides>
  <Notes>26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Arial</vt:lpstr>
      <vt:lpstr>Calibri</vt:lpstr>
      <vt:lpstr>Times New Roman</vt:lpstr>
      <vt:lpstr>Wingdings</vt:lpstr>
      <vt:lpstr>MOS 2016 Theme 2</vt:lpstr>
      <vt:lpstr>MOS EXCEL 2016 Bài 5: Xem và in sổ tính</vt:lpstr>
      <vt:lpstr>Hướng dẫn sử dụng</vt:lpstr>
      <vt:lpstr>Mục tiêu bài học</vt:lpstr>
      <vt:lpstr>Thay đổi giao diện trang tính</vt:lpstr>
      <vt:lpstr>Tạo và sắp xếp các cửa sổ trang tính</vt:lpstr>
      <vt:lpstr>Tạo và sắp xếp các cửa sổ trang tính</vt:lpstr>
      <vt:lpstr>Tạo và sắp xếp các cửa sổ trang tính</vt:lpstr>
      <vt:lpstr>Tạo và sắp xếp các cửa sổ trang tính</vt:lpstr>
      <vt:lpstr>Xem trước và in sổ tính</vt:lpstr>
      <vt:lpstr>Xem trước và in sổ tính</vt:lpstr>
      <vt:lpstr>Xem trước và in sổ tính</vt:lpstr>
      <vt:lpstr>Xem trước và in sổ tính</vt:lpstr>
      <vt:lpstr>Xem trước và in sổ tính</vt:lpstr>
      <vt:lpstr>Tùy chỉnh bố cục trang</vt:lpstr>
      <vt:lpstr>Tùy chỉnh bố cục trang</vt:lpstr>
      <vt:lpstr>Tùy chỉnh bố cục trang</vt:lpstr>
      <vt:lpstr>Tùy chỉnh bố cục trang</vt:lpstr>
      <vt:lpstr>Tùy chỉnh bố cục trang</vt:lpstr>
      <vt:lpstr>Tùy chỉnh bố cục trang</vt:lpstr>
      <vt:lpstr>Tùy chỉnh bố cục trang</vt:lpstr>
      <vt:lpstr>Tùy chỉnh bố cục trang</vt:lpstr>
      <vt:lpstr>Tổng kết bài học</vt:lpstr>
      <vt:lpstr>Câu hỏi ôn tập lý thuyết</vt:lpstr>
      <vt:lpstr>Câu hỏi ôn tập lý thuyết</vt:lpstr>
      <vt:lpstr>Câu hỏi ôn tập lý thuyết</vt:lpstr>
      <vt:lpstr>Câu hỏi ôn tập lý thuyết</vt:lpstr>
      <vt:lpstr>Câu hỏi ôn tập lý thuyết</vt:lpstr>
      <vt:lpstr>Câu hỏi ôn tập lý thuyết</vt:lpstr>
      <vt:lpstr>Câu hỏi ôn tập lý thuyết</vt:lpstr>
      <vt:lpstr>Câu hỏi ôn tập lý thuyết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MOS WORD2016  Bài 1: Bắt đầu với Microsoft Word 2016</dc:title>
  <dc:creator>Phat Tai Nguyen</dc:creator>
  <cp:lastModifiedBy>Phat Tai Nguyen</cp:lastModifiedBy>
  <cp:revision>120</cp:revision>
  <dcterms:created xsi:type="dcterms:W3CDTF">2019-05-09T04:07:59Z</dcterms:created>
  <dcterms:modified xsi:type="dcterms:W3CDTF">2019-09-04T08:35:50Z</dcterms:modified>
</cp:coreProperties>
</file>