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9"/>
  </p:notesMasterIdLst>
  <p:sldIdLst>
    <p:sldId id="256" r:id="rId2"/>
    <p:sldId id="274" r:id="rId3"/>
    <p:sldId id="273" r:id="rId4"/>
    <p:sldId id="277" r:id="rId5"/>
    <p:sldId id="276" r:id="rId6"/>
    <p:sldId id="278" r:id="rId7"/>
    <p:sldId id="281" r:id="rId8"/>
    <p:sldId id="279" r:id="rId9"/>
    <p:sldId id="280" r:id="rId10"/>
    <p:sldId id="285" r:id="rId11"/>
    <p:sldId id="282" r:id="rId12"/>
    <p:sldId id="283" r:id="rId13"/>
    <p:sldId id="284" r:id="rId14"/>
    <p:sldId id="286" r:id="rId15"/>
    <p:sldId id="287" r:id="rId16"/>
    <p:sldId id="288" r:id="rId17"/>
    <p:sldId id="511" r:id="rId18"/>
  </p:sldIdLst>
  <p:sldSz cx="24384000" cy="13716000"/>
  <p:notesSz cx="6858000" cy="9144000"/>
  <p:custDataLst>
    <p:tags r:id="rId20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68" userDrawn="1">
          <p15:clr>
            <a:srgbClr val="A4A3A4"/>
          </p15:clr>
        </p15:guide>
        <p15:guide id="2" pos="77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F105"/>
    <a:srgbClr val="FFBF4B"/>
    <a:srgbClr val="FFAD19"/>
    <a:srgbClr val="73C6E7"/>
    <a:srgbClr val="3EB0DE"/>
    <a:srgbClr val="1E83AD"/>
    <a:srgbClr val="B1CDEA"/>
    <a:srgbClr val="596F28"/>
    <a:srgbClr val="A6312E"/>
    <a:srgbClr val="FF85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1" autoAdjust="0"/>
    <p:restoredTop sz="94374" autoAdjust="0"/>
  </p:normalViewPr>
  <p:slideViewPr>
    <p:cSldViewPr>
      <p:cViewPr varScale="1">
        <p:scale>
          <a:sx n="41" d="100"/>
          <a:sy n="41" d="100"/>
        </p:scale>
        <p:origin x="269" y="43"/>
      </p:cViewPr>
      <p:guideLst>
        <p:guide orient="horz" pos="4368"/>
        <p:guide pos="77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218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CCDBED9E-695B-45FF-A5CC-38AF924A3B3C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2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CCDBED9E-695B-45FF-A5CC-38AF924A3B3C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03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CCDBED9E-695B-45FF-A5CC-38AF924A3B3C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37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350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CCDBED9E-695B-45FF-A5CC-38AF924A3B3C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824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CCDBED9E-695B-45FF-A5CC-38AF924A3B3C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65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CCDBED9E-695B-45FF-A5CC-38AF924A3B3C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149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CCDBED9E-695B-45FF-A5CC-38AF924A3B3C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642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CCDBED9E-695B-45FF-A5CC-38AF924A3B3C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1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CCDBED9E-695B-45FF-A5CC-38AF924A3B3C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5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CCDBED9E-695B-45FF-A5CC-38AF924A3B3C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15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CCDBED9E-695B-45FF-A5CC-38AF924A3B3C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757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D08F8F0-F5D4-42E0-80C4-1B49809BD6B1}"/>
              </a:ext>
            </a:extLst>
          </p:cNvPr>
          <p:cNvGrpSpPr/>
          <p:nvPr userDrawn="1"/>
        </p:nvGrpSpPr>
        <p:grpSpPr>
          <a:xfrm>
            <a:off x="19978" y="48582"/>
            <a:ext cx="24387578" cy="1757789"/>
            <a:chOff x="19978" y="48582"/>
            <a:chExt cx="24387578" cy="175778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82E9904-E3CC-4FB9-BD9E-6B19AFFDBDFE}"/>
                </a:ext>
              </a:extLst>
            </p:cNvPr>
            <p:cNvGrpSpPr/>
            <p:nvPr userDrawn="1"/>
          </p:nvGrpSpPr>
          <p:grpSpPr>
            <a:xfrm>
              <a:off x="1413348" y="228600"/>
              <a:ext cx="21159269" cy="1277470"/>
              <a:chOff x="1517851" y="228600"/>
              <a:chExt cx="21159269" cy="1277470"/>
            </a:xfrm>
          </p:grpSpPr>
          <p:sp>
            <p:nvSpPr>
              <p:cNvPr id="12" name="Rounded Rectangle 12">
                <a:extLst>
                  <a:ext uri="{FF2B5EF4-FFF2-40B4-BE49-F238E27FC236}">
                    <a16:creationId xmlns:a16="http://schemas.microsoft.com/office/drawing/2014/main" id="{1D7921FB-F4EE-4EEE-A562-922979FE430E}"/>
                  </a:ext>
                </a:extLst>
              </p:cNvPr>
              <p:cNvSpPr/>
              <p:nvPr userDrawn="1"/>
            </p:nvSpPr>
            <p:spPr>
              <a:xfrm>
                <a:off x="8408048" y="228600"/>
                <a:ext cx="14269072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3" name="Rounded Rectangle 11">
                <a:extLst>
                  <a:ext uri="{FF2B5EF4-FFF2-40B4-BE49-F238E27FC236}">
                    <a16:creationId xmlns:a16="http://schemas.microsoft.com/office/drawing/2014/main" id="{408BC535-FC79-4A64-B077-32550478D56E}"/>
                  </a:ext>
                </a:extLst>
              </p:cNvPr>
              <p:cNvSpPr/>
              <p:nvPr userDrawn="1"/>
            </p:nvSpPr>
            <p:spPr>
              <a:xfrm>
                <a:off x="5300438" y="228600"/>
                <a:ext cx="3167015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14" name="Rounded Rectangle 10">
                <a:extLst>
                  <a:ext uri="{FF2B5EF4-FFF2-40B4-BE49-F238E27FC236}">
                    <a16:creationId xmlns:a16="http://schemas.microsoft.com/office/drawing/2014/main" id="{7260BE6E-88AD-483E-BFD6-0BEAFF6B4DD0}"/>
                  </a:ext>
                </a:extLst>
              </p:cNvPr>
              <p:cNvSpPr/>
              <p:nvPr userDrawn="1"/>
            </p:nvSpPr>
            <p:spPr>
              <a:xfrm>
                <a:off x="3300188" y="228600"/>
                <a:ext cx="1995711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15" name="Rounded Rectangle 2">
                <a:extLst>
                  <a:ext uri="{FF2B5EF4-FFF2-40B4-BE49-F238E27FC236}">
                    <a16:creationId xmlns:a16="http://schemas.microsoft.com/office/drawing/2014/main" id="{A06D7FE0-E3A7-476F-AA40-DBD2EF705DD0}"/>
                  </a:ext>
                </a:extLst>
              </p:cNvPr>
              <p:cNvSpPr/>
              <p:nvPr userDrawn="1"/>
            </p:nvSpPr>
            <p:spPr>
              <a:xfrm>
                <a:off x="1680939" y="228600"/>
                <a:ext cx="1579844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17" name="TextBox 10">
                <a:extLst>
                  <a:ext uri="{FF2B5EF4-FFF2-40B4-BE49-F238E27FC236}">
                    <a16:creationId xmlns:a16="http://schemas.microsoft.com/office/drawing/2014/main" id="{565ECD60-3977-4EC6-9E35-E91A06704C0F}"/>
                  </a:ext>
                </a:extLst>
              </p:cNvPr>
              <p:cNvSpPr txBox="1"/>
              <p:nvPr userDrawn="1"/>
            </p:nvSpPr>
            <p:spPr>
              <a:xfrm>
                <a:off x="3530641" y="336411"/>
                <a:ext cx="146604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35019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07003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10505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40066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17508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21010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245118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280135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200" b="1" baseline="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TOÁN </a:t>
                </a:r>
              </a:p>
              <a:p>
                <a:pPr algn="ctr"/>
                <a:r>
                  <a:rPr lang="en-US" sz="3200" b="1" baseline="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12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059F268-09EC-418D-B2D1-91D952B0575A}"/>
                  </a:ext>
                </a:extLst>
              </p:cNvPr>
              <p:cNvSpPr txBox="1"/>
              <p:nvPr userDrawn="1"/>
            </p:nvSpPr>
            <p:spPr>
              <a:xfrm>
                <a:off x="1819417" y="386105"/>
                <a:ext cx="1308016" cy="461620"/>
              </a:xfrm>
              <a:prstGeom prst="rect">
                <a:avLst/>
              </a:prstGeom>
              <a:noFill/>
            </p:spPr>
            <p:txBody>
              <a:bodyPr wrap="square" lIns="91395" tIns="45698" rIns="91395" bIns="45698" rtlCol="0">
                <a:spAutoFit/>
              </a:bodyPr>
              <a:lstStyle>
                <a:defPPr>
                  <a:defRPr lang="en-US"/>
                </a:defPPr>
                <a:lvl1pPr algn="ctr">
                  <a:spcBef>
                    <a:spcPts val="1200"/>
                  </a:spcBef>
                  <a:defRPr sz="2400">
                    <a:solidFill>
                      <a:schemeClr val="bg1"/>
                    </a:solidFill>
                    <a:latin typeface="AvantGarde-Demi" pitchFamily="18" charset="0"/>
                    <a:ea typeface="AvantGarde-Demi" pitchFamily="18" charset="0"/>
                    <a:cs typeface="AvantGarde-Demi" pitchFamily="18" charset="0"/>
                  </a:defRPr>
                </a:lvl1pPr>
              </a:lstStyle>
              <a:p>
                <a:pPr lvl="0"/>
                <a:r>
                  <a:rPr lang="en-US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ÔN THI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8A58D69-A07A-4A88-8111-8D8377ED4D07}"/>
                  </a:ext>
                </a:extLst>
              </p:cNvPr>
              <p:cNvSpPr txBox="1"/>
              <p:nvPr userDrawn="1"/>
            </p:nvSpPr>
            <p:spPr>
              <a:xfrm>
                <a:off x="1517851" y="881405"/>
                <a:ext cx="1911150" cy="461620"/>
              </a:xfrm>
              <a:prstGeom prst="rect">
                <a:avLst/>
              </a:prstGeom>
              <a:noFill/>
            </p:spPr>
            <p:txBody>
              <a:bodyPr wrap="square" lIns="91395" tIns="45698" rIns="91395" bIns="45698" rtlCol="0">
                <a:spAutoFit/>
              </a:bodyPr>
              <a:lstStyle/>
              <a:p>
                <a:pPr algn="ctr">
                  <a:spcBef>
                    <a:spcPts val="1200"/>
                  </a:spcBef>
                </a:pP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THPT QG</a:t>
                </a:r>
                <a:endPara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66CC7F0-5C35-4993-82BE-7B158A200AE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9978" y="48582"/>
              <a:ext cx="24250811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D6061BF-3DD6-4521-B088-7A2DFCEAD5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62552" y="161365"/>
              <a:ext cx="1645004" cy="164500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CBF5F3E-8DED-440B-9BC5-EE61F53ADC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29" y="179465"/>
              <a:ext cx="1371332" cy="13713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697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1.png"/><Relationship Id="rId7" Type="http://schemas.openxmlformats.org/officeDocument/2006/relationships/image" Target="../media/image1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53.png"/><Relationship Id="rId10" Type="http://schemas.openxmlformats.org/officeDocument/2006/relationships/image" Target="../media/image56.png"/><Relationship Id="rId4" Type="http://schemas.openxmlformats.org/officeDocument/2006/relationships/image" Target="../media/image52.png"/><Relationship Id="rId9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0.png"/><Relationship Id="rId3" Type="http://schemas.openxmlformats.org/officeDocument/2006/relationships/image" Target="../media/image510.png"/><Relationship Id="rId7" Type="http://schemas.openxmlformats.org/officeDocument/2006/relationships/image" Target="../media/image11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530.png"/><Relationship Id="rId10" Type="http://schemas.openxmlformats.org/officeDocument/2006/relationships/image" Target="../media/image57.png"/><Relationship Id="rId4" Type="http://schemas.openxmlformats.org/officeDocument/2006/relationships/image" Target="../media/image520.png"/><Relationship Id="rId9" Type="http://schemas.openxmlformats.org/officeDocument/2006/relationships/image" Target="../media/image5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19.png"/><Relationship Id="rId7" Type="http://schemas.openxmlformats.org/officeDocument/2006/relationships/image" Target="../media/image11.png"/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21.png"/><Relationship Id="rId10" Type="http://schemas.openxmlformats.org/officeDocument/2006/relationships/image" Target="../media/image58.jpeg"/><Relationship Id="rId4" Type="http://schemas.openxmlformats.org/officeDocument/2006/relationships/image" Target="../media/image20.png"/><Relationship Id="rId9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19.png"/><Relationship Id="rId7" Type="http://schemas.openxmlformats.org/officeDocument/2006/relationships/image" Target="../media/image11.png"/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21.png"/><Relationship Id="rId10" Type="http://schemas.openxmlformats.org/officeDocument/2006/relationships/image" Target="../media/image58.jpeg"/><Relationship Id="rId4" Type="http://schemas.openxmlformats.org/officeDocument/2006/relationships/image" Target="../media/image20.png"/><Relationship Id="rId9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3.png"/><Relationship Id="rId7" Type="http://schemas.openxmlformats.org/officeDocument/2006/relationships/image" Target="../media/image1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68.png"/><Relationship Id="rId5" Type="http://schemas.openxmlformats.org/officeDocument/2006/relationships/image" Target="../media/image65.png"/><Relationship Id="rId10" Type="http://schemas.openxmlformats.org/officeDocument/2006/relationships/image" Target="../media/image60.png"/><Relationship Id="rId4" Type="http://schemas.openxmlformats.org/officeDocument/2006/relationships/image" Target="../media/image64.png"/><Relationship Id="rId9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71.png"/><Relationship Id="rId7" Type="http://schemas.openxmlformats.org/officeDocument/2006/relationships/image" Target="../media/image1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73.png"/><Relationship Id="rId10" Type="http://schemas.openxmlformats.org/officeDocument/2006/relationships/image" Target="../media/image69.png"/><Relationship Id="rId4" Type="http://schemas.openxmlformats.org/officeDocument/2006/relationships/image" Target="../media/image72.png"/><Relationship Id="rId9" Type="http://schemas.openxmlformats.org/officeDocument/2006/relationships/image" Target="../media/image7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71.png"/><Relationship Id="rId7" Type="http://schemas.openxmlformats.org/officeDocument/2006/relationships/image" Target="../media/image1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73.png"/><Relationship Id="rId10" Type="http://schemas.openxmlformats.org/officeDocument/2006/relationships/image" Target="../media/image69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18" Type="http://schemas.openxmlformats.org/officeDocument/2006/relationships/image" Target="../media/image89.png"/><Relationship Id="rId3" Type="http://schemas.openxmlformats.org/officeDocument/2006/relationships/image" Target="../media/image260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17" Type="http://schemas.openxmlformats.org/officeDocument/2006/relationships/image" Target="../media/image88.png"/><Relationship Id="rId2" Type="http://schemas.openxmlformats.org/officeDocument/2006/relationships/image" Target="../media/image76.png"/><Relationship Id="rId16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82.png"/><Relationship Id="rId5" Type="http://schemas.openxmlformats.org/officeDocument/2006/relationships/image" Target="../media/image7.jpeg"/><Relationship Id="rId15" Type="http://schemas.openxmlformats.org/officeDocument/2006/relationships/image" Target="../media/image86.png"/><Relationship Id="rId10" Type="http://schemas.openxmlformats.org/officeDocument/2006/relationships/image" Target="../media/image81.png"/><Relationship Id="rId4" Type="http://schemas.openxmlformats.org/officeDocument/2006/relationships/image" Target="../media/image267.png"/><Relationship Id="rId9" Type="http://schemas.openxmlformats.org/officeDocument/2006/relationships/image" Target="../media/image80.png"/><Relationship Id="rId14" Type="http://schemas.openxmlformats.org/officeDocument/2006/relationships/image" Target="../media/image8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2.wdp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microsoft.com/office/2007/relationships/hdphoto" Target="../media/hdphoto1.wdp"/><Relationship Id="rId5" Type="http://schemas.openxmlformats.org/officeDocument/2006/relationships/image" Target="../media/image10.pn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2.wdp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microsoft.com/office/2007/relationships/hdphoto" Target="../media/hdphoto1.wdp"/><Relationship Id="rId5" Type="http://schemas.openxmlformats.org/officeDocument/2006/relationships/image" Target="../media/image10.pn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microsoft.com/office/2007/relationships/hdphoto" Target="../media/hdphoto3.wdp"/><Relationship Id="rId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openxmlformats.org/officeDocument/2006/relationships/image" Target="../media/image1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4.png"/><Relationship Id="rId7" Type="http://schemas.openxmlformats.org/officeDocument/2006/relationships/image" Target="../media/image1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8.png"/><Relationship Id="rId7" Type="http://schemas.openxmlformats.org/officeDocument/2006/relationships/image" Target="../media/image1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4.png"/><Relationship Id="rId7" Type="http://schemas.openxmlformats.org/officeDocument/2006/relationships/image" Target="../media/image1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46.png"/><Relationship Id="rId10" Type="http://schemas.openxmlformats.org/officeDocument/2006/relationships/image" Target="../media/image49.png"/><Relationship Id="rId4" Type="http://schemas.openxmlformats.org/officeDocument/2006/relationships/image" Target="../media/image45.png"/><Relationship Id="rId9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6353" y="0"/>
            <a:ext cx="24931521" cy="16016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r>
              <a:rPr lang="en-US" sz="6600" b="1" dirty="0">
                <a:solidFill>
                  <a:srgbClr val="00B050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014282" y="3168672"/>
            <a:ext cx="10522372" cy="923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54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ÔN THI THPT QUỐC GIA 2021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47197" y="4070779"/>
            <a:ext cx="13829832" cy="11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DIỄN ĐÀN GIÁO VIÊN TOÁN – PPT TIVI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E77ECD4-C766-495A-B980-3930EC3B264F}"/>
              </a:ext>
            </a:extLst>
          </p:cNvPr>
          <p:cNvGrpSpPr/>
          <p:nvPr/>
        </p:nvGrpSpPr>
        <p:grpSpPr>
          <a:xfrm>
            <a:off x="4172698" y="6389248"/>
            <a:ext cx="17221200" cy="6031352"/>
            <a:chOff x="4172698" y="6389248"/>
            <a:chExt cx="17221200" cy="6031352"/>
          </a:xfrm>
        </p:grpSpPr>
        <p:sp>
          <p:nvSpPr>
            <p:cNvPr id="16" name="Rounded Rectangle 15"/>
            <p:cNvSpPr/>
            <p:nvPr/>
          </p:nvSpPr>
          <p:spPr>
            <a:xfrm>
              <a:off x="4172698" y="7143255"/>
              <a:ext cx="17221200" cy="5277345"/>
            </a:xfrm>
            <a:prstGeom prst="roundRect">
              <a:avLst>
                <a:gd name="adj" fmla="val 4570"/>
              </a:avLst>
            </a:prstGeom>
            <a:noFill/>
            <a:ln>
              <a:solidFill>
                <a:srgbClr val="135F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818914" y="6848426"/>
              <a:ext cx="5486401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984327" y="6389248"/>
              <a:ext cx="13522873" cy="120029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/>
              <a:r>
                <a:rPr lang="vi-VN" sz="72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PHÁT TRIỂN ĐỀ </a:t>
              </a:r>
              <a:r>
                <a:rPr lang="en-US" sz="72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THAM KHẢO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DEE265E-01BE-48A9-9B1E-4EFB3FF94209}"/>
                </a:ext>
              </a:extLst>
            </p:cNvPr>
            <p:cNvSpPr txBox="1"/>
            <p:nvPr/>
          </p:nvSpPr>
          <p:spPr>
            <a:xfrm>
              <a:off x="4336089" y="8103748"/>
              <a:ext cx="16452072" cy="9232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/>
              <a:r>
                <a:rPr lang="vi-VN" sz="54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(CỦA </a:t>
              </a:r>
              <a:r>
                <a:rPr lang="en-US" sz="54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BỘ GIÁO DỤC BAN HÀNH NGÀY 31-03-2021</a:t>
              </a:r>
              <a:r>
                <a:rPr lang="vi-VN" sz="54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)</a:t>
              </a:r>
              <a:endParaRPr lang="en-US" sz="54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3298" y="48441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12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4805" y="645118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5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123" y="861426"/>
            <a:ext cx="4453183" cy="4327962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29108D-C233-48C4-859D-ADE71C4C15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5059" y="1102934"/>
            <a:ext cx="4526512" cy="45265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3AEFBE-D9E9-4D8F-90ED-BD8EB85094CF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DBE178-362E-4FAB-A5F5-8C3DD2C0CB24}"/>
              </a:ext>
            </a:extLst>
          </p:cNvPr>
          <p:cNvSpPr txBox="1"/>
          <p:nvPr/>
        </p:nvSpPr>
        <p:spPr>
          <a:xfrm>
            <a:off x="6326676" y="9428462"/>
            <a:ext cx="12777861" cy="1569630"/>
          </a:xfrm>
          <a:prstGeom prst="rect">
            <a:avLst/>
          </a:prstGeom>
          <a:solidFill>
            <a:schemeClr val="bg1"/>
          </a:solidFill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CHỦ ĐỀ CÂU 44. THỰC TẾ CỦA KHỐI TRỤ </a:t>
            </a:r>
            <a:br>
              <a: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- KHỐI NÓN – KHỐI CẦU</a:t>
            </a:r>
          </a:p>
        </p:txBody>
      </p:sp>
    </p:spTree>
    <p:extLst>
      <p:ext uri="{BB962C8B-B14F-4D97-AF65-F5344CB8AC3E}">
        <p14:creationId xmlns:p14="http://schemas.microsoft.com/office/powerpoint/2010/main" val="295762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507061" y="5458400"/>
            <a:ext cx="23556178" cy="1419466"/>
            <a:chOff x="425801" y="4793243"/>
            <a:chExt cx="23556178" cy="1419466"/>
          </a:xfrm>
        </p:grpSpPr>
        <p:grpSp>
          <p:nvGrpSpPr>
            <p:cNvPr id="94" name="Group 93"/>
            <p:cNvGrpSpPr/>
            <p:nvPr/>
          </p:nvGrpSpPr>
          <p:grpSpPr>
            <a:xfrm>
              <a:off x="425801" y="4793243"/>
              <a:ext cx="23556178" cy="1419466"/>
              <a:chOff x="241306" y="2151328"/>
              <a:chExt cx="11778089" cy="709733"/>
            </a:xfrm>
            <a:solidFill>
              <a:srgbClr val="327E3B"/>
            </a:solidFill>
          </p:grpSpPr>
          <p:sp>
            <p:nvSpPr>
              <p:cNvPr id="61" name="Rectangle 60"/>
              <p:cNvSpPr/>
              <p:nvPr/>
            </p:nvSpPr>
            <p:spPr>
              <a:xfrm>
                <a:off x="3538287" y="2171351"/>
                <a:ext cx="2468235" cy="68970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531851" y="2171351"/>
                <a:ext cx="2468235" cy="68970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6544723" y="2171351"/>
                <a:ext cx="2468235" cy="68970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9551160" y="2151328"/>
                <a:ext cx="2468235" cy="709733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1763902" y="5079383"/>
                  <a:ext cx="4046429" cy="81682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44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𝐕</m:t>
                          </m:r>
                        </m:e>
                        <m:sub>
                          <m:d>
                            <m:dPr>
                              <m:ctrlPr>
                                <a:rPr lang="en-GB" sz="44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𝐇</m:t>
                              </m:r>
                            </m:e>
                          </m:d>
                        </m:sub>
                      </m:sSub>
                      <m:r>
                        <a:rPr lang="en-US" sz="440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𝟐𝟑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𝛑</m:t>
                      </m:r>
                    </m:oMath>
                  </a14:m>
                  <a:r>
                    <a:rPr lang="en-GB" sz="4400" b="1" dirty="0">
                      <a:solidFill>
                        <a:prstClr val="white"/>
                      </a:solidFill>
                      <a:latin typeface="Cambria Math" panose="02040503050406030204" pitchFamily="18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4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4400" b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cm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sup>
                      </m:sSup>
                    </m:oMath>
                  </a14:m>
                  <a:endParaRPr lang="en-GB" sz="4400" b="1" dirty="0">
                    <a:solidFill>
                      <a:prstClr val="white"/>
                    </a:solidFill>
                    <a:latin typeface="Cambria Math" panose="02040503050406030204" pitchFamily="18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3902" y="5079383"/>
                  <a:ext cx="4046429" cy="816827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/>
                <p:nvPr/>
              </p:nvSpPr>
              <p:spPr>
                <a:xfrm>
                  <a:off x="7840738" y="5106523"/>
                  <a:ext cx="4168257" cy="84773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44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𝐕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44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𝐇</m:t>
                                </m:r>
                              </m:e>
                            </m:d>
                          </m:sub>
                        </m:sSub>
                        <m:r>
                          <a:rPr lang="en-US" sz="4400" b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=</m:t>
                        </m:r>
                        <m:r>
                          <a:rPr lang="en-US" sz="4400" b="1" i="1" smtClean="0">
                            <a:solidFill>
                              <a:prstClr val="white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𝛑</m:t>
                        </m:r>
                        <m:r>
                          <m:rPr>
                            <m:nor/>
                          </m:rPr>
                          <a:rPr lang="en-GB" sz="4400" b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sSup>
                          <m:sSupPr>
                            <m:ctrlPr>
                              <a:rPr lang="en-GB" sz="44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4400" b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cm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sup>
                        </m:sSup>
                      </m:oMath>
                    </m:oMathPara>
                  </a14:m>
                  <a:endParaRPr lang="en-GB" sz="4400" b="1" dirty="0">
                    <a:solidFill>
                      <a:prstClr val="white"/>
                    </a:solidFill>
                    <a:latin typeface="Cambria Math" panose="02040503050406030204" pitchFamily="18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15E209CC-1489-4D40-97BE-47CAFD5B4C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0738" y="5106523"/>
                  <a:ext cx="4168257" cy="84773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20E2219-164F-4B92-B749-612076972ED9}"/>
                    </a:ext>
                  </a:extLst>
                </p:cNvPr>
                <p:cNvSpPr/>
                <p:nvPr/>
              </p:nvSpPr>
              <p:spPr>
                <a:xfrm>
                  <a:off x="13647090" y="4828431"/>
                  <a:ext cx="4380215" cy="136441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44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𝐕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44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𝐇</m:t>
                                </m:r>
                              </m:e>
                            </m:d>
                          </m:sub>
                        </m:sSub>
                        <m:r>
                          <a:rPr lang="en-US" sz="4400" b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solidFill>
                                  <a:prstClr val="white"/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𝟒𝟏</m:t>
                            </m:r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sz="4400" b="1" i="1" smtClean="0">
                                <a:solidFill>
                                  <a:prstClr val="white"/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  <m:r>
                              <m:rPr>
                                <m:nor/>
                              </m:rPr>
                              <a:rPr lang="en-GB" sz="4400" b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 </m:t>
                            </m:r>
                          </m:den>
                        </m:f>
                        <m:sSup>
                          <m:sSupPr>
                            <m:ctrlPr>
                              <a:rPr lang="en-GB" sz="44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4400" b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cm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sup>
                        </m:sSup>
                      </m:oMath>
                    </m:oMathPara>
                  </a14:m>
                  <a:endParaRPr lang="en-GB" sz="4400" b="1" dirty="0">
                    <a:solidFill>
                      <a:prstClr val="white"/>
                    </a:solidFill>
                    <a:latin typeface="Cambria Math" panose="02040503050406030204" pitchFamily="18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720E2219-164F-4B92-B749-612076972E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47090" y="4828431"/>
                  <a:ext cx="4380215" cy="136441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6E1A7A85-01DC-462D-AF0B-D536F84C467F}"/>
                    </a:ext>
                  </a:extLst>
                </p:cNvPr>
                <p:cNvSpPr/>
                <p:nvPr/>
              </p:nvSpPr>
              <p:spPr>
                <a:xfrm>
                  <a:off x="19672615" y="5079383"/>
                  <a:ext cx="4309363" cy="84773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44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𝐕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44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𝐇</m:t>
                                </m:r>
                              </m:e>
                            </m:d>
                          </m:sub>
                        </m:sSub>
                        <m:r>
                          <a:rPr lang="en-US" sz="4400" b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=</m:t>
                        </m:r>
                        <m:r>
                          <a:rPr lang="en-US" sz="4400" b="1" i="1" smtClean="0">
                            <a:solidFill>
                              <a:prstClr val="white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𝟏𝟕</m:t>
                        </m:r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𝛑</m:t>
                        </m:r>
                        <m:r>
                          <m:rPr>
                            <m:nor/>
                          </m:rPr>
                          <a:rPr lang="en-GB" sz="4400" b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sSup>
                          <m:sSupPr>
                            <m:ctrlPr>
                              <a:rPr lang="en-GB" sz="44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4400" b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cm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sup>
                        </m:sSup>
                      </m:oMath>
                    </m:oMathPara>
                  </a14:m>
                  <a:endParaRPr lang="en-GB" sz="4400" b="1" dirty="0">
                    <a:solidFill>
                      <a:prstClr val="white"/>
                    </a:solidFill>
                    <a:latin typeface="Cambria Math" panose="02040503050406030204" pitchFamily="18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6E1A7A85-01DC-462D-AF0B-D536F84C46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72615" y="5079383"/>
                  <a:ext cx="4309363" cy="84773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roup 3">
            <a:extLst>
              <a:ext uri="{FF2B5EF4-FFF2-40B4-BE49-F238E27FC236}">
                <a16:creationId xmlns:a16="http://schemas.microsoft.com/office/drawing/2014/main" id="{416FCB01-8F9A-436C-B128-BB0AFBA2B4F4}"/>
              </a:ext>
            </a:extLst>
          </p:cNvPr>
          <p:cNvGrpSpPr/>
          <p:nvPr/>
        </p:nvGrpSpPr>
        <p:grpSpPr>
          <a:xfrm>
            <a:off x="0" y="6858000"/>
            <a:ext cx="24153914" cy="6242931"/>
            <a:chOff x="48567" y="4381500"/>
            <a:chExt cx="24153914" cy="6351562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759B51B4-5503-487D-8BB6-7122D6F91EED}"/>
                </a:ext>
              </a:extLst>
            </p:cNvPr>
            <p:cNvSpPr/>
            <p:nvPr/>
          </p:nvSpPr>
          <p:spPr>
            <a:xfrm>
              <a:off x="353961" y="4686040"/>
              <a:ext cx="23848520" cy="604702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64" name="Group 5">
              <a:extLst>
                <a:ext uri="{FF2B5EF4-FFF2-40B4-BE49-F238E27FC236}">
                  <a16:creationId xmlns:a16="http://schemas.microsoft.com/office/drawing/2014/main" id="{17EECA23-5EA7-49FF-A864-A6A91F07D22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1DEFA974-63D6-4FF0-BC87-E18B8DEBEF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TextBox 7">
                <a:extLst>
                  <a:ext uri="{FF2B5EF4-FFF2-40B4-BE49-F238E27FC236}">
                    <a16:creationId xmlns:a16="http://schemas.microsoft.com/office/drawing/2014/main" id="{2A5FC62D-A5F1-47DA-8671-0577F9CA012A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14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8">
                <a:extLst>
                  <a:ext uri="{FF2B5EF4-FFF2-40B4-BE49-F238E27FC236}">
                    <a16:creationId xmlns:a16="http://schemas.microsoft.com/office/drawing/2014/main" id="{224520BF-55D3-461C-9B06-D477BCFDB1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1" name="Group 40"/>
          <p:cNvGrpSpPr/>
          <p:nvPr/>
        </p:nvGrpSpPr>
        <p:grpSpPr>
          <a:xfrm>
            <a:off x="63654" y="1640051"/>
            <a:ext cx="24090260" cy="3786972"/>
            <a:chOff x="923003" y="3917552"/>
            <a:chExt cx="24090260" cy="3786972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4056329"/>
              <a:ext cx="23741053" cy="3648195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4048790" cy="1040476"/>
              <a:chOff x="923003" y="3917552"/>
              <a:chExt cx="4048790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609748" cy="861996"/>
                <a:chOff x="2028795" y="4418277"/>
                <a:chExt cx="3609748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77464" y="4480054"/>
                  <a:ext cx="3061079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44.5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1918297" y="4888432"/>
                  <a:ext cx="14326637" cy="28160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Một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nút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chai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thủy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tinh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là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một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khối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tròn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xoay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GB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H</m:t>
                          </m:r>
                        </m:e>
                      </m:d>
                    </m:oMath>
                  </a14:m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,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một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mặt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phẳng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chứa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trục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của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GB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H</m:t>
                          </m:r>
                        </m:e>
                      </m:d>
                    </m:oMath>
                  </a14:m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cắt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GB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H</m:t>
                          </m:r>
                        </m:e>
                      </m:d>
                    </m:oMath>
                  </a14:m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theo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một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thiết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diện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như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trong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hình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vẽ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bên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Tính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thể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tích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của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GB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H</m:t>
                          </m:r>
                        </m:e>
                      </m:d>
                    </m:oMath>
                  </a14:m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(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đơn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vị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sSup>
                        <m:sSupPr>
                          <m:ctrlPr>
                            <a:rPr lang="en-GB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m</m:t>
                          </m:r>
                        </m:e>
                        <m:sup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3</m:t>
                          </m:r>
                        </m:sup>
                      </m:sSup>
                    </m:oMath>
                  </a14:m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).</a:t>
                  </a:r>
                  <a:endParaRPr lang="en-GB" sz="44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8297" y="4888432"/>
                  <a:ext cx="14326637" cy="281609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1745" t="-4545" r="-1702" b="-909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096000" y="7919921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733730" y="7971952"/>
                <a:ext cx="22272838" cy="46618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ể </m:t>
                      </m:r>
                      <m:r>
                        <m:rPr>
                          <m:nor/>
                        </m:rPr>
                        <a:rPr lang="en-US" sz="4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en-US" sz="4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kh</m:t>
                      </m:r>
                      <m:r>
                        <m:rPr>
                          <m:nor/>
                        </m:rPr>
                        <a:rPr lang="en-US" sz="4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ố</m:t>
                      </m:r>
                      <m:r>
                        <m:rPr>
                          <m:nor/>
                        </m:rPr>
                        <a:rPr lang="en-US" sz="4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ụ </m:t>
                      </m:r>
                      <m:r>
                        <m:rPr>
                          <m:nor/>
                        </m:rPr>
                        <a:rPr lang="en-US" sz="4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à</m:t>
                      </m:r>
                      <m:r>
                        <a:rPr lang="en-US" sz="4400" b="1" i="0" dirty="0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GB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𝐕</m:t>
                          </m:r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𝐭𝐫𝐮</m:t>
                          </m:r>
                        </m:sub>
                      </m:sSub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𝐁𝐡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𝛑</m:t>
                      </m:r>
                      <m:sSup>
                        <m:sSupPr>
                          <m:ctrlPr>
                            <a:rPr lang="en-GB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.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𝟓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𝟒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𝟗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𝛑</m:t>
                      </m:r>
                      <m:r>
                        <a:rPr lang="en-US" sz="4400" b="1" i="0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ể 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kh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ố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ó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à</m:t>
                      </m:r>
                      <m:r>
                        <a:rPr lang="en-US" sz="4400" b="1" i="0" dirty="0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: </m:t>
                      </m:r>
                      <m:sSub>
                        <m:sSubPr>
                          <m:ctrlPr>
                            <a:rPr lang="en-GB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𝐕</m:t>
                          </m:r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𝐧𝐨𝐧</m:t>
                          </m:r>
                        </m:sub>
                      </m:sSub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𝛑</m:t>
                      </m:r>
                      <m:sSup>
                        <m:sSupPr>
                          <m:ctrlPr>
                            <a:rPr lang="en-GB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𝟒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𝟏𝟔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𝛑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</m:den>
                      </m:f>
                      <m:r>
                        <a:rPr lang="en-US" sz="4400" b="1" i="0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ể 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ầ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giao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à:</m:t>
                      </m:r>
                      <m:r>
                        <a:rPr lang="en-US" sz="4400" b="1" i="0" dirty="0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GB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𝐕</m:t>
                          </m:r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𝐩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.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𝐠𝐢𝐚𝐨</m:t>
                          </m:r>
                        </m:sub>
                      </m:sSub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𝛑</m:t>
                      </m:r>
                      <m:sSup>
                        <m:sSupPr>
                          <m:ctrlPr>
                            <a:rPr lang="en-GB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𝛑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</m:den>
                      </m:f>
                      <m:r>
                        <a:rPr lang="en-US" sz="4400" b="1" i="0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0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𝐕</m:t>
                      </m:r>
                      <m:r>
                        <a:rPr lang="en-US" sz="4400" b="1" i="0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ậ</m:t>
                      </m:r>
                      <m:r>
                        <a:rPr lang="en-US" sz="4400" b="1" i="0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𝐲</m:t>
                      </m:r>
                      <m:r>
                        <a:rPr lang="en-US" sz="4400" b="1" i="0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 : </m:t>
                      </m:r>
                      <m:sSub>
                        <m:sSubPr>
                          <m:ctrlPr>
                            <a:rPr lang="en-GB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𝐕</m:t>
                          </m:r>
                        </m:e>
                        <m:sub>
                          <m:d>
                            <m:dPr>
                              <m:ctrlPr>
                                <a:rPr lang="en-GB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𝐇</m:t>
                              </m:r>
                            </m:e>
                          </m:d>
                        </m:sub>
                      </m:sSub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𝟗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𝛑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f>
                        <m:fPr>
                          <m:ctrlPr>
                            <a:rPr lang="en-GB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𝟏𝟔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𝛑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</m:den>
                      </m:f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f>
                        <m:fPr>
                          <m:ctrlPr>
                            <a:rPr lang="en-GB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𝛑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</m:den>
                      </m:f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𝟒𝟏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𝛑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</m:den>
                      </m:f>
                      <m:r>
                        <a:rPr lang="en-US" sz="4400" b="1" i="0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730" y="7971952"/>
                <a:ext cx="22272838" cy="46618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p:sp>
        <p:nvSpPr>
          <p:cNvPr id="39" name="TextBox 9">
            <a:extLst>
              <a:ext uri="{FF2B5EF4-FFF2-40B4-BE49-F238E27FC236}">
                <a16:creationId xmlns:a16="http://schemas.microsoft.com/office/drawing/2014/main" id="{062C1B5D-773E-4E9D-87ED-AFF997304E87}"/>
              </a:ext>
            </a:extLst>
          </p:cNvPr>
          <p:cNvSpPr txBox="1"/>
          <p:nvPr/>
        </p:nvSpPr>
        <p:spPr>
          <a:xfrm>
            <a:off x="8324850" y="421542"/>
            <a:ext cx="14121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CHỦ ĐỀ CÂU 44: THỰC TẾ CỦA KHỐI TRỤ, KHỐI NÓN, </a:t>
            </a:r>
            <a:b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KHỐI CẦU</a:t>
            </a:r>
          </a:p>
        </p:txBody>
      </p:sp>
      <p:sp>
        <p:nvSpPr>
          <p:cNvPr id="48" name="TextBox 12">
            <a:extLst>
              <a:ext uri="{FF2B5EF4-FFF2-40B4-BE49-F238E27FC236}">
                <a16:creationId xmlns:a16="http://schemas.microsoft.com/office/drawing/2014/main" id="{4B0CF270-C91B-4559-966B-1C7E2C9F5E0F}"/>
              </a:ext>
            </a:extLst>
          </p:cNvPr>
          <p:cNvSpPr txBox="1"/>
          <p:nvPr/>
        </p:nvSpPr>
        <p:spPr>
          <a:xfrm>
            <a:off x="5105400" y="321532"/>
            <a:ext cx="327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baseline="0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PT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Đ</a:t>
            </a:r>
            <a:r>
              <a:rPr lang="vi-VN" sz="3200" b="1" baseline="0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baseline="0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MINH HỌA </a:t>
            </a:r>
          </a:p>
          <a:p>
            <a:pPr algn="ctr"/>
            <a:r>
              <a:rPr lang="en-US" sz="3200" b="1" baseline="0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31/03/2021 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AvantGarde-Demi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2551270" y="5791200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  <p:pic>
        <p:nvPicPr>
          <p:cNvPr id="52" name="Picture 51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8457" y="1914060"/>
            <a:ext cx="7567678" cy="34199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093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build="p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478285" y="5943600"/>
            <a:ext cx="23610204" cy="1047010"/>
            <a:chOff x="371775" y="5028669"/>
            <a:chExt cx="23610204" cy="1047010"/>
          </a:xfrm>
        </p:grpSpPr>
        <p:grpSp>
          <p:nvGrpSpPr>
            <p:cNvPr id="94" name="Group 93"/>
            <p:cNvGrpSpPr/>
            <p:nvPr/>
          </p:nvGrpSpPr>
          <p:grpSpPr>
            <a:xfrm>
              <a:off x="371775" y="5028669"/>
              <a:ext cx="23610204" cy="1047010"/>
              <a:chOff x="214293" y="2269041"/>
              <a:chExt cx="11805102" cy="523505"/>
            </a:xfrm>
            <a:solidFill>
              <a:srgbClr val="327E3B"/>
            </a:solidFill>
          </p:grpSpPr>
          <p:sp>
            <p:nvSpPr>
              <p:cNvPr id="61" name="Rectangle 60"/>
              <p:cNvSpPr/>
              <p:nvPr/>
            </p:nvSpPr>
            <p:spPr>
              <a:xfrm>
                <a:off x="3538287" y="2318790"/>
                <a:ext cx="2468235" cy="465224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241230" y="2292280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531851" y="2318790"/>
                <a:ext cx="2468235" cy="465224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14293" y="2269041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6544723" y="2318790"/>
                <a:ext cx="2468235" cy="465224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6247666" y="2292280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9551160" y="2303047"/>
                <a:ext cx="2468235" cy="478731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9254103" y="2292280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1917452" y="5227856"/>
                  <a:ext cx="3688830" cy="830997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𝟖</m:t>
                        </m:r>
                        <m:r>
                          <a:rPr lang="en-US" sz="4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en-US" sz="4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𝟒𝟓</m:t>
                        </m:r>
                        <m:r>
                          <a:rPr lang="en-US" sz="4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  <m:r>
                          <a:rPr lang="en-US" sz="4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  <m:r>
                          <m:rPr>
                            <m:nor/>
                          </m:rPr>
                          <a:rPr lang="en-US" sz="4800" b="1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800" b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đồ</m:t>
                        </m:r>
                        <m:r>
                          <m:rPr>
                            <m:nor/>
                          </m:rPr>
                          <a:rPr lang="en-US" sz="4800" b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</m:oMath>
                    </m:oMathPara>
                  </a14:m>
                  <a:endParaRPr lang="en-GB" sz="4800" b="1" dirty="0">
                    <a:solidFill>
                      <a:prstClr val="white"/>
                    </a:solidFill>
                    <a:latin typeface="Cambria Math" panose="02040503050406030204" pitchFamily="18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7452" y="5227856"/>
                  <a:ext cx="3688830" cy="830997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/>
                <p:nvPr/>
              </p:nvSpPr>
              <p:spPr>
                <a:xfrm>
                  <a:off x="7930356" y="5227856"/>
                  <a:ext cx="3316934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4800" b="1" dirty="0">
                      <a:solidFill>
                        <a:prstClr val="white"/>
                      </a:solidFill>
                      <a:ea typeface="Tahoma" panose="020B0604030504040204" pitchFamily="34" charset="0"/>
                      <a:cs typeface="Tahoma" panose="020B0604030504040204" pitchFamily="34" charset="0"/>
                    </a:rPr>
                    <a:t>7,82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𝒂</m:t>
                      </m:r>
                      <m:r>
                        <m:rPr>
                          <m:nor/>
                        </m:rPr>
                        <a:rPr lang="en-US" sz="4800" b="1" i="1" dirty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đồ</m:t>
                      </m:r>
                      <m:r>
                        <m:rPr>
                          <m:nor/>
                        </m:rPr>
                        <a:rPr lang="en-US" sz="480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</m:oMath>
                  </a14:m>
                  <a:endParaRPr lang="en-GB" sz="4800" b="1" dirty="0">
                    <a:solidFill>
                      <a:prstClr val="white"/>
                    </a:solidFill>
                    <a:latin typeface="Cambria Math" panose="02040503050406030204" pitchFamily="18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15E209CC-1489-4D40-97BE-47CAFD5B4C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0356" y="5227856"/>
                  <a:ext cx="3316934" cy="83099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8257" t="-16176" b="-3897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20E2219-164F-4B92-B749-612076972ED9}"/>
                    </a:ext>
                  </a:extLst>
                </p:cNvPr>
                <p:cNvSpPr/>
                <p:nvPr/>
              </p:nvSpPr>
              <p:spPr>
                <a:xfrm>
                  <a:off x="13559313" y="5144215"/>
                  <a:ext cx="3631577" cy="8309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800" b="1" dirty="0" smtClean="0">
                            <a:solidFill>
                              <a:prstClr val="white"/>
                            </a:solidFill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7,</m:t>
                        </m:r>
                        <m:r>
                          <a:rPr lang="en-US" sz="4800" b="1" i="1" dirty="0" smtClean="0">
                            <a:solidFill>
                              <a:prstClr val="white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𝟐𝟖</m:t>
                        </m:r>
                        <m:r>
                          <a:rPr lang="en-US" sz="4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  <m:r>
                          <a:rPr lang="en-US" sz="4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  <m:r>
                          <m:rPr>
                            <m:nor/>
                          </m:rPr>
                          <a:rPr lang="en-US" sz="4800" b="1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800" b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đồ</m:t>
                        </m:r>
                        <m:r>
                          <m:rPr>
                            <m:nor/>
                          </m:rPr>
                          <a:rPr lang="en-US" sz="4800" b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</m:oMath>
                    </m:oMathPara>
                  </a14:m>
                  <a:endParaRPr lang="en-GB" sz="4800" b="1" dirty="0">
                    <a:solidFill>
                      <a:prstClr val="white"/>
                    </a:solidFill>
                    <a:latin typeface="Cambria Math" panose="02040503050406030204" pitchFamily="18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720E2219-164F-4B92-B749-612076972E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59313" y="5144215"/>
                  <a:ext cx="3631577" cy="83099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6E1A7A85-01DC-462D-AF0B-D536F84C467F}"/>
                    </a:ext>
                  </a:extLst>
                </p:cNvPr>
                <p:cNvSpPr/>
                <p:nvPr/>
              </p:nvSpPr>
              <p:spPr>
                <a:xfrm>
                  <a:off x="19646696" y="5227856"/>
                  <a:ext cx="3411594" cy="8309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prstClr val="white"/>
                            </a:solidFill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78</m:t>
                        </m:r>
                        <m:r>
                          <m:rPr>
                            <m:nor/>
                          </m:rPr>
                          <a:rPr lang="en-US" sz="4800" b="1" i="0" dirty="0" smtClean="0">
                            <a:solidFill>
                              <a:prstClr val="white"/>
                            </a:solidFill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prstClr val="white"/>
                            </a:solidFill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  <m:r>
                          <a:rPr lang="en-US" sz="4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  <m:r>
                          <a:rPr lang="en-US" sz="4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  <m:r>
                          <m:rPr>
                            <m:nor/>
                          </m:rPr>
                          <a:rPr lang="en-US" sz="4800" b="1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800" b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đồ</m:t>
                        </m:r>
                        <m:r>
                          <m:rPr>
                            <m:nor/>
                          </m:rPr>
                          <a:rPr lang="en-US" sz="4800" b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</m:oMath>
                    </m:oMathPara>
                  </a14:m>
                  <a:endParaRPr lang="en-GB" sz="4800" b="1" dirty="0">
                    <a:solidFill>
                      <a:prstClr val="white"/>
                    </a:solidFill>
                    <a:latin typeface="Cambria Math" panose="02040503050406030204" pitchFamily="18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6E1A7A85-01DC-462D-AF0B-D536F84C46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46696" y="5227856"/>
                  <a:ext cx="3411594" cy="83099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roup 3">
            <a:extLst>
              <a:ext uri="{FF2B5EF4-FFF2-40B4-BE49-F238E27FC236}">
                <a16:creationId xmlns:a16="http://schemas.microsoft.com/office/drawing/2014/main" id="{416FCB01-8F9A-436C-B128-BB0AFBA2B4F4}"/>
              </a:ext>
            </a:extLst>
          </p:cNvPr>
          <p:cNvGrpSpPr/>
          <p:nvPr/>
        </p:nvGrpSpPr>
        <p:grpSpPr>
          <a:xfrm>
            <a:off x="0" y="7015869"/>
            <a:ext cx="24153914" cy="6543627"/>
            <a:chOff x="48567" y="4381500"/>
            <a:chExt cx="24153914" cy="6657490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759B51B4-5503-487D-8BB6-7122D6F91EED}"/>
                </a:ext>
              </a:extLst>
            </p:cNvPr>
            <p:cNvSpPr/>
            <p:nvPr/>
          </p:nvSpPr>
          <p:spPr>
            <a:xfrm>
              <a:off x="353961" y="4502380"/>
              <a:ext cx="23848520" cy="6536610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64" name="Group 5">
              <a:extLst>
                <a:ext uri="{FF2B5EF4-FFF2-40B4-BE49-F238E27FC236}">
                  <a16:creationId xmlns:a16="http://schemas.microsoft.com/office/drawing/2014/main" id="{17EECA23-5EA7-49FF-A864-A6A91F07D22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1DEFA974-63D6-4FF0-BC87-E18B8DEBEF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TextBox 7">
                <a:extLst>
                  <a:ext uri="{FF2B5EF4-FFF2-40B4-BE49-F238E27FC236}">
                    <a16:creationId xmlns:a16="http://schemas.microsoft.com/office/drawing/2014/main" id="{2A5FC62D-A5F1-47DA-8671-0577F9CA012A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14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8">
                <a:extLst>
                  <a:ext uri="{FF2B5EF4-FFF2-40B4-BE49-F238E27FC236}">
                    <a16:creationId xmlns:a16="http://schemas.microsoft.com/office/drawing/2014/main" id="{224520BF-55D3-461C-9B06-D477BCFDB1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1" name="Group 40"/>
          <p:cNvGrpSpPr/>
          <p:nvPr/>
        </p:nvGrpSpPr>
        <p:grpSpPr>
          <a:xfrm>
            <a:off x="63654" y="1640051"/>
            <a:ext cx="24090260" cy="4370861"/>
            <a:chOff x="923003" y="3917552"/>
            <a:chExt cx="24090260" cy="4370861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4056329"/>
              <a:ext cx="23741053" cy="415484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4048790" cy="1040476"/>
              <a:chOff x="923003" y="3917552"/>
              <a:chExt cx="4048790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609748" cy="861996"/>
                <a:chOff x="2028795" y="4418277"/>
                <a:chExt cx="3609748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77464" y="4480054"/>
                  <a:ext cx="3061079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44.6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1461181" y="4118104"/>
                  <a:ext cx="23486657" cy="41703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	       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Một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chiếc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bút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chì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có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dạng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khối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trụ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lục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giác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đều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có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cạnh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đáy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𝟑</m:t>
                      </m:r>
                      <m:d>
                        <m:dPr>
                          <m:ctrlPr>
                            <a:rPr lang="en-GB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𝐦𝐦</m:t>
                          </m:r>
                        </m:e>
                      </m:d>
                    </m:oMath>
                  </a14:m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và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chiều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cao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bằng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200 </a:t>
                  </a:r>
                  <a14:m>
                    <m:oMath xmlns:m="http://schemas.openxmlformats.org/officeDocument/2006/math">
                      <m:r>
                        <a:rPr lang="en-US" sz="4400" b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(</m:t>
                      </m:r>
                      <m:r>
                        <a:rPr lang="en-US" sz="4400" b="1" i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𝐦𝐦</m:t>
                      </m:r>
                      <m:r>
                        <a:rPr lang="en-US" sz="4400" b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</m:oMath>
                  </a14:m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Thân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bút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chì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được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làm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bằng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gỗ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và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phần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lõi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được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làm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bằng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than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chì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Phần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lõi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có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dạng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khối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trụ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có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chiều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cao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bằng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chiều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dài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của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bút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và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đáy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là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hình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tròn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có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bán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kính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𝟏</m:t>
                      </m:r>
                      <m:r>
                        <a:rPr lang="en-US" sz="4400" b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( </m:t>
                      </m:r>
                      <m:r>
                        <a:rPr lang="en-US" sz="4400" b="1" i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𝐦𝐦</m:t>
                      </m:r>
                      <m:r>
                        <a:rPr lang="en-US" sz="4400" b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</m:oMath>
                  </a14:m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Giả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định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𝟏</m:t>
                      </m:r>
                      <m:r>
                        <a:rPr lang="en-US" sz="4400" b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GB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𝐦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</m:sup>
                      </m:sSup>
                    </m:oMath>
                  </a14:m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gỗ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có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giá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𝒂</m:t>
                      </m:r>
                    </m:oMath>
                  </a14:m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triệu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đồng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𝟏</m:t>
                      </m:r>
                      <m:r>
                        <a:rPr lang="en-US" sz="4400" b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GB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4400" b="1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m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</m:sup>
                      </m:sSup>
                    </m:oMath>
                  </a14:m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than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chì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có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giá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𝟔𝐚</m:t>
                      </m:r>
                    </m:oMath>
                  </a14:m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triệu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đồng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Khi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đó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giá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nguyên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vật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liệu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làm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một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chiếc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bút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chì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như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trên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gần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nhất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với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kết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quà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nào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dưới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đây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,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giả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sử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phần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lõi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gỗ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của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bút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chì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bỏ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đi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không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đáng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kể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?</a:t>
                  </a:r>
                  <a:endParaRPr lang="en-GB" sz="44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1181" y="4118104"/>
                  <a:ext cx="23486657" cy="4170309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1064" t="-3070" r="-1038" b="-614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096000" y="7919921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601832" y="7216285"/>
                <a:ext cx="20429368" cy="63432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           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𝟏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𝒎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gỗ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𝒂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triệu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suy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𝟏</m:t>
                    </m:r>
                    <m:r>
                      <a:rPr lang="en-US" sz="44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4400" b="1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mm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gỗ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𝟏𝟎𝟎𝟎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𝟏</m:t>
                    </m:r>
                    <m:r>
                      <a:rPr lang="en-US" sz="44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4400" b="1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m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than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chì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𝟔</m:t>
                    </m:r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𝒂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triệu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suy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𝟏</m:t>
                    </m:r>
                    <m:r>
                      <a:rPr lang="en-US" sz="44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4400" b="1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mm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than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chì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𝟔</m:t>
                        </m:r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𝟏𝟎𝟎𝟎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  <a:p>
                <a:pPr algn="just"/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chì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bút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thề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tích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𝑽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sub>
                    </m:sSub>
                    <m:r>
                      <a:rPr lang="en-US" sz="44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𝟐𝟎𝟎</m:t>
                    </m:r>
                    <m:r>
                      <a:rPr lang="en-US" sz="44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⋅</m:t>
                    </m:r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𝝅</m:t>
                    </m:r>
                    <m:r>
                      <a:rPr lang="en-US" sz="44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⋅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𝟐𝟎𝟎</m:t>
                    </m:r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𝝅</m:t>
                    </m:r>
                    <m:d>
                      <m:d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44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rPr>
                              <m:t>mm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  <a:p>
                <a:pPr algn="just"/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gỗ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bút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chì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thể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tích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b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𝑽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b>
                    </m:sSub>
                    <m:r>
                      <a:rPr lang="en-US" sz="44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𝟐𝟎𝟎</m:t>
                    </m:r>
                    <m:r>
                      <a:rPr lang="en-US" sz="44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.</m:t>
                    </m:r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𝟔</m:t>
                    </m:r>
                    <m:r>
                      <a:rPr lang="en-US" sz="44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⋅</m:t>
                    </m:r>
                    <m:f>
                      <m:f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𝟒</m:t>
                        </m:r>
                      </m:den>
                    </m:f>
                    <m:r>
                      <a:rPr lang="en-US" sz="44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𝟐𝟎𝟎</m:t>
                    </m:r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𝝅</m:t>
                    </m:r>
                    <m:r>
                      <a:rPr lang="en-US" sz="44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𝟐𝟕𝟎𝟎</m:t>
                    </m:r>
                    <m:rad>
                      <m:radPr>
                        <m:degHide m:val="on"/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</m:e>
                    </m:rad>
                    <m:r>
                      <a:rPr lang="en-US" sz="44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𝟐𝟎𝟎</m:t>
                    </m:r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𝝅</m:t>
                    </m:r>
                    <m:r>
                      <a:rPr lang="en-US" sz="4400" b="1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  <m:d>
                      <m:d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44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rPr>
                              <m:t>mm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GB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just"/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tiền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chiếc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bút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chì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𝟔</m:t>
                        </m:r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  <m:r>
                          <a:rPr lang="en-US" sz="4400" b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⋅</m:t>
                        </m:r>
                        <m:sSub>
                          <m:sSub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  <m:r>
                          <a:rPr lang="en-US" sz="4400" b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⋅</m:t>
                        </m:r>
                        <m:sSub>
                          <m:sSub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𝟏𝟎𝟎𝟎</m:t>
                        </m:r>
                      </m:den>
                    </m:f>
                    <m:r>
                      <a:rPr lang="en-US" sz="44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≈</m:t>
                    </m:r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𝟕</m:t>
                    </m:r>
                    <m:r>
                      <a:rPr lang="en-US" sz="44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,</m:t>
                    </m:r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𝟖𝟐</m:t>
                    </m:r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𝒂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GB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832" y="7216285"/>
                <a:ext cx="20429368" cy="6343211"/>
              </a:xfrm>
              <a:prstGeom prst="rect">
                <a:avLst/>
              </a:prstGeom>
              <a:blipFill rotWithShape="1">
                <a:blip r:embed="rId9"/>
                <a:stretch>
                  <a:fillRect l="-1224" t="-1827" r="-11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p:sp>
        <p:nvSpPr>
          <p:cNvPr id="39" name="TextBox 9">
            <a:extLst>
              <a:ext uri="{FF2B5EF4-FFF2-40B4-BE49-F238E27FC236}">
                <a16:creationId xmlns:a16="http://schemas.microsoft.com/office/drawing/2014/main" id="{062C1B5D-773E-4E9D-87ED-AFF997304E87}"/>
              </a:ext>
            </a:extLst>
          </p:cNvPr>
          <p:cNvSpPr txBox="1"/>
          <p:nvPr/>
        </p:nvSpPr>
        <p:spPr>
          <a:xfrm>
            <a:off x="8324850" y="421542"/>
            <a:ext cx="14121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CHỦ ĐỀ CÂU 44: THỰC TẾ CỦA KHỐI TRỤ, KHỐI NÓN, </a:t>
            </a:r>
            <a:b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KHỐI CẦU</a:t>
            </a:r>
          </a:p>
        </p:txBody>
      </p:sp>
      <p:sp>
        <p:nvSpPr>
          <p:cNvPr id="48" name="TextBox 12">
            <a:extLst>
              <a:ext uri="{FF2B5EF4-FFF2-40B4-BE49-F238E27FC236}">
                <a16:creationId xmlns:a16="http://schemas.microsoft.com/office/drawing/2014/main" id="{4B0CF270-C91B-4559-966B-1C7E2C9F5E0F}"/>
              </a:ext>
            </a:extLst>
          </p:cNvPr>
          <p:cNvSpPr txBox="1"/>
          <p:nvPr/>
        </p:nvSpPr>
        <p:spPr>
          <a:xfrm>
            <a:off x="5105400" y="321532"/>
            <a:ext cx="327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baseline="0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PT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Đ</a:t>
            </a:r>
            <a:r>
              <a:rPr lang="vi-VN" sz="3200" b="1" baseline="0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baseline="0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MINH HỌA </a:t>
            </a:r>
          </a:p>
          <a:p>
            <a:pPr algn="ctr"/>
            <a:r>
              <a:rPr lang="en-US" sz="3200" b="1" baseline="0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31/03/2021 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AvantGarde-Demi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6505146" y="5933668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p:sp>
        <p:nvSpPr>
          <p:cNvPr id="6" name="Rectangle 5"/>
          <p:cNvSpPr/>
          <p:nvPr/>
        </p:nvSpPr>
        <p:spPr>
          <a:xfrm>
            <a:off x="10724386" y="6457794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/>
          </a:p>
        </p:txBody>
      </p:sp>
      <p:pic>
        <p:nvPicPr>
          <p:cNvPr id="53" name="Picture 52"/>
          <p:cNvPicPr/>
          <p:nvPr/>
        </p:nvPicPr>
        <p:blipFill>
          <a:blip r:embed="rId10"/>
          <a:stretch>
            <a:fillRect/>
          </a:stretch>
        </p:blipFill>
        <p:spPr>
          <a:xfrm>
            <a:off x="21412200" y="7467600"/>
            <a:ext cx="2526273" cy="555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05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build="p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DBD4A4D-18E1-4B1D-A0C2-657F12B85682}"/>
              </a:ext>
            </a:extLst>
          </p:cNvPr>
          <p:cNvGrpSpPr/>
          <p:nvPr/>
        </p:nvGrpSpPr>
        <p:grpSpPr>
          <a:xfrm>
            <a:off x="413911" y="4179592"/>
            <a:ext cx="23738728" cy="1687808"/>
            <a:chOff x="413911" y="5170192"/>
            <a:chExt cx="23738728" cy="1687808"/>
          </a:xfrm>
        </p:grpSpPr>
        <p:grpSp>
          <p:nvGrpSpPr>
            <p:cNvPr id="94" name="Group 93"/>
            <p:cNvGrpSpPr/>
            <p:nvPr/>
          </p:nvGrpSpPr>
          <p:grpSpPr>
            <a:xfrm>
              <a:off x="413911" y="5170192"/>
              <a:ext cx="23556178" cy="1173276"/>
              <a:chOff x="241306" y="2298900"/>
              <a:chExt cx="11778089" cy="586638"/>
            </a:xfrm>
            <a:solidFill>
              <a:srgbClr val="327E3B"/>
            </a:solidFill>
          </p:grpSpPr>
          <p:sp>
            <p:nvSpPr>
              <p:cNvPr id="61" name="Rectangle 60"/>
              <p:cNvSpPr/>
              <p:nvPr/>
            </p:nvSpPr>
            <p:spPr>
              <a:xfrm>
                <a:off x="3538287" y="2298900"/>
                <a:ext cx="2468235" cy="58663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531851" y="2298900"/>
                <a:ext cx="2468235" cy="58663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6544723" y="2298900"/>
                <a:ext cx="2468235" cy="58663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9551160" y="2298900"/>
                <a:ext cx="2468235" cy="58663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/>
                <p:nvPr/>
              </p:nvSpPr>
              <p:spPr>
                <a:xfrm>
                  <a:off x="7852099" y="5246392"/>
                  <a:ext cx="3988208" cy="9383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𝒎𝒊𝒏</m:t>
                        </m:r>
                        <m:sSub>
                          <m:sSubPr>
                            <m:ctrlPr>
                              <a:rPr lang="en-GB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𝒕𝒑</m:t>
                            </m:r>
                          </m:sub>
                        </m:sSub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ad>
                          <m:radPr>
                            <m:ctrlPr>
                              <a:rPr lang="en-GB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g>
                          <m:e>
                            <m:sSup>
                              <m:sSupPr>
                                <m:ctrlPr>
                                  <a:rPr lang="en-GB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  <m:sup>
                                <m:r>
                                  <a:rPr lang="en-US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oMath>
                    </m:oMathPara>
                  </a14:m>
                  <a:endParaRPr lang="en-GB" sz="4000" b="1" i="1" dirty="0">
                    <a:solidFill>
                      <a:schemeClr val="bg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15E209CC-1489-4D40-97BE-47CAFD5B4C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52099" y="5246392"/>
                  <a:ext cx="3988208" cy="938398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6E1A7A85-01DC-462D-AF0B-D536F84C467F}"/>
                    </a:ext>
                  </a:extLst>
                </p:cNvPr>
                <p:cNvSpPr/>
                <p:nvPr/>
              </p:nvSpPr>
              <p:spPr>
                <a:xfrm>
                  <a:off x="19507200" y="5234956"/>
                  <a:ext cx="4645439" cy="9372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𝒎𝒊𝒏</m:t>
                        </m:r>
                        <m:sSub>
                          <m:sSubPr>
                            <m:ctrlPr>
                              <a:rPr lang="en-GB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𝒕𝒑</m:t>
                            </m:r>
                          </m:sub>
                        </m:sSub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ad>
                          <m:radPr>
                            <m:ctrlPr>
                              <a:rPr lang="en-GB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g>
                          <m:e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  <m:sSup>
                              <m:sSupPr>
                                <m:ctrlPr>
                                  <a:rPr lang="en-GB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  <m:sup>
                                <m:r>
                                  <a:rPr lang="en-US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oMath>
                    </m:oMathPara>
                  </a14:m>
                  <a:endParaRPr lang="en-GB" sz="4000" b="1" i="1" dirty="0">
                    <a:solidFill>
                      <a:schemeClr val="bg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6E1A7A85-01DC-462D-AF0B-D536F84C46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07200" y="5234956"/>
                  <a:ext cx="4645439" cy="93724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bject 7"/>
                <p:cNvSpPr txBox="1"/>
                <p:nvPr/>
              </p:nvSpPr>
              <p:spPr>
                <a:xfrm>
                  <a:off x="1666970" y="5262562"/>
                  <a:ext cx="4429030" cy="1519238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𝒎𝒊𝒏</m:t>
                        </m:r>
                        <m:sSub>
                          <m:sSubPr>
                            <m:ctrlPr>
                              <a:rPr lang="en-GB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𝒕𝒑</m:t>
                            </m:r>
                          </m:sub>
                        </m:sSub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ctrlPr>
                              <a:rPr lang="en-GB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g>
                          <m:e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  <m:sSup>
                              <m:sSupPr>
                                <m:ctrlPr>
                                  <a:rPr lang="en-GB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  <m:sup>
                                <m:r>
                                  <a:rPr lang="en-US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oMath>
                    </m:oMathPara>
                  </a14:m>
                  <a:endParaRPr lang="en-GB" sz="4000" b="1" i="1" dirty="0">
                    <a:solidFill>
                      <a:schemeClr val="bg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" name="Object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6970" y="5262562"/>
                  <a:ext cx="4429030" cy="151923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bject 8"/>
                <p:cNvSpPr txBox="1"/>
                <p:nvPr/>
              </p:nvSpPr>
              <p:spPr>
                <a:xfrm>
                  <a:off x="13639800" y="5292725"/>
                  <a:ext cx="4151505" cy="1565275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𝒎𝒊𝒏</m:t>
                        </m:r>
                        <m:sSub>
                          <m:sSubPr>
                            <m:ctrlPr>
                              <a:rPr lang="en-GB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𝒕𝒑</m:t>
                            </m:r>
                          </m:sub>
                        </m:sSub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ad>
                          <m:radPr>
                            <m:ctrlPr>
                              <a:rPr lang="en-GB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g>
                          <m:e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  <m:sSup>
                              <m:sSupPr>
                                <m:ctrlPr>
                                  <a:rPr lang="en-GB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  <m:sup>
                                <m:r>
                                  <a:rPr lang="en-US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oMath>
                    </m:oMathPara>
                  </a14:m>
                  <a:endParaRPr lang="en-GB" sz="4000" b="1" i="1" dirty="0">
                    <a:solidFill>
                      <a:schemeClr val="bg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" name="Object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39800" y="5292725"/>
                  <a:ext cx="4151505" cy="156527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8" name="Group 3">
            <a:extLst>
              <a:ext uri="{FF2B5EF4-FFF2-40B4-BE49-F238E27FC236}">
                <a16:creationId xmlns:a16="http://schemas.microsoft.com/office/drawing/2014/main" id="{E3AEF5B6-8B81-46A5-B7AD-8BF5E54EFD45}"/>
              </a:ext>
            </a:extLst>
          </p:cNvPr>
          <p:cNvGrpSpPr/>
          <p:nvPr/>
        </p:nvGrpSpPr>
        <p:grpSpPr>
          <a:xfrm>
            <a:off x="0" y="5410200"/>
            <a:ext cx="23970088" cy="7772400"/>
            <a:chOff x="48567" y="4381500"/>
            <a:chExt cx="23970088" cy="7907644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79" name="Rounded Rectangle 52">
              <a:extLst>
                <a:ext uri="{FF2B5EF4-FFF2-40B4-BE49-F238E27FC236}">
                  <a16:creationId xmlns:a16="http://schemas.microsoft.com/office/drawing/2014/main" id="{5C0E1311-EAF9-4E4D-B705-EBC366D84E8F}"/>
                </a:ext>
              </a:extLst>
            </p:cNvPr>
            <p:cNvSpPr/>
            <p:nvPr/>
          </p:nvSpPr>
          <p:spPr>
            <a:xfrm>
              <a:off x="353960" y="4519211"/>
              <a:ext cx="23664695" cy="776993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80" name="Group 5">
              <a:extLst>
                <a:ext uri="{FF2B5EF4-FFF2-40B4-BE49-F238E27FC236}">
                  <a16:creationId xmlns:a16="http://schemas.microsoft.com/office/drawing/2014/main" id="{FC554742-8CFE-4BCB-A68A-DC51773701CF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83" name="Freeform 20">
                <a:extLst>
                  <a:ext uri="{FF2B5EF4-FFF2-40B4-BE49-F238E27FC236}">
                    <a16:creationId xmlns:a16="http://schemas.microsoft.com/office/drawing/2014/main" id="{03513866-DACA-4FAA-8788-D14768C9449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TextBox 7">
                <a:extLst>
                  <a:ext uri="{FF2B5EF4-FFF2-40B4-BE49-F238E27FC236}">
                    <a16:creationId xmlns:a16="http://schemas.microsoft.com/office/drawing/2014/main" id="{025C95E8-FFFC-4CFB-8965-A8E6DB8E81EB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14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85" name="Picture 8">
                <a:extLst>
                  <a:ext uri="{FF2B5EF4-FFF2-40B4-BE49-F238E27FC236}">
                    <a16:creationId xmlns:a16="http://schemas.microsoft.com/office/drawing/2014/main" id="{D0F35B31-4D12-480B-A6BF-8DADA855CD7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D065AE75-29BF-4238-8AAA-DE748E55DC06}"/>
              </a:ext>
            </a:extLst>
          </p:cNvPr>
          <p:cNvGrpSpPr/>
          <p:nvPr/>
        </p:nvGrpSpPr>
        <p:grpSpPr>
          <a:xfrm>
            <a:off x="63654" y="1624624"/>
            <a:ext cx="24090260" cy="2471144"/>
            <a:chOff x="923003" y="3917552"/>
            <a:chExt cx="24090260" cy="2471144"/>
          </a:xfrm>
        </p:grpSpPr>
        <p:sp>
          <p:nvSpPr>
            <p:cNvPr id="89" name="Rounded Rectangle 41">
              <a:extLst>
                <a:ext uri="{FF2B5EF4-FFF2-40B4-BE49-F238E27FC236}">
                  <a16:creationId xmlns:a16="http://schemas.microsoft.com/office/drawing/2014/main" id="{253BDAF3-9781-4798-B511-33524968B272}"/>
                </a:ext>
              </a:extLst>
            </p:cNvPr>
            <p:cNvSpPr/>
            <p:nvPr/>
          </p:nvSpPr>
          <p:spPr>
            <a:xfrm>
              <a:off x="1272210" y="3917552"/>
              <a:ext cx="23741053" cy="247114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939CD421-7728-4CEF-9D07-BDA0175885D9}"/>
                </a:ext>
              </a:extLst>
            </p:cNvPr>
            <p:cNvGrpSpPr/>
            <p:nvPr/>
          </p:nvGrpSpPr>
          <p:grpSpPr>
            <a:xfrm>
              <a:off x="923003" y="3917552"/>
              <a:ext cx="4048790" cy="1040476"/>
              <a:chOff x="923003" y="3917552"/>
              <a:chExt cx="4048790" cy="1040476"/>
            </a:xfrm>
          </p:grpSpPr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B53C82A2-1647-4887-8C89-ADAA0D01B215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609748" cy="861996"/>
                <a:chOff x="2028795" y="4418277"/>
                <a:chExt cx="3609748" cy="861996"/>
              </a:xfrm>
            </p:grpSpPr>
            <p:sp>
              <p:nvSpPr>
                <p:cNvPr id="97" name="Freeform 20">
                  <a:extLst>
                    <a:ext uri="{FF2B5EF4-FFF2-40B4-BE49-F238E27FC236}">
                      <a16:creationId xmlns:a16="http://schemas.microsoft.com/office/drawing/2014/main" id="{00E668BF-9708-48D1-8160-5F7BDE34F2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7F32D581-2273-4CC8-BA70-CB01D59CBF3D}"/>
                    </a:ext>
                  </a:extLst>
                </p:cNvPr>
                <p:cNvSpPr txBox="1"/>
                <p:nvPr/>
              </p:nvSpPr>
              <p:spPr>
                <a:xfrm>
                  <a:off x="2577464" y="4480054"/>
                  <a:ext cx="3061079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44.7</a:t>
                  </a:r>
                </a:p>
              </p:txBody>
            </p:sp>
          </p:grpSp>
          <p:pic>
            <p:nvPicPr>
              <p:cNvPr id="96" name="Picture 95">
                <a:extLst>
                  <a:ext uri="{FF2B5EF4-FFF2-40B4-BE49-F238E27FC236}">
                    <a16:creationId xmlns:a16="http://schemas.microsoft.com/office/drawing/2014/main" id="{38CD72A8-2B6F-4680-87EA-95F1B28987F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942805" y="1814947"/>
                <a:ext cx="23027283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lục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đều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𝐀𝐁𝐂𝐃𝐄𝐅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cạnh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𝐚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quay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quanh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cạnh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𝐀𝐁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thì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thể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tích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khối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tròn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xoay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trị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ứng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bao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nhiêu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 ?</a:t>
                </a: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805" y="1814947"/>
                <a:ext cx="23027283" cy="2123658"/>
              </a:xfrm>
              <a:prstGeom prst="rect">
                <a:avLst/>
              </a:prstGeom>
              <a:blipFill rotWithShape="1">
                <a:blip r:embed="rId8"/>
                <a:stretch>
                  <a:fillRect l="-1086" t="-6034" r="-1059" b="-129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601833" y="5791200"/>
                <a:ext cx="17503084" cy="68125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𝐀𝐁𝐃𝐄</m:t>
                    </m:r>
                  </m:oMath>
                </a14:m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quay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quanh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cạnh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𝐀𝐁</m:t>
                    </m:r>
                  </m:oMath>
                </a14:m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thì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trụ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thể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tích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2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𝐕</m:t>
                        </m:r>
                      </m:e>
                      <m:sub>
                        <m:r>
                          <a:rPr lang="en-US" sz="42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sub>
                    </m:sSub>
                    <m:r>
                      <a:rPr lang="en-US" sz="42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2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𝛑</m:t>
                    </m:r>
                    <m:sSup>
                      <m:sSupPr>
                        <m:ctrlPr>
                          <a:rPr lang="en-GB" sz="42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2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dPr>
                          <m:e>
                            <m:r>
                              <a:rPr lang="en-US" sz="42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𝐚</m:t>
                            </m:r>
                            <m:rad>
                              <m:radPr>
                                <m:degHide m:val="on"/>
                                <m:ctrlPr>
                                  <a:rPr lang="en-GB" sz="4200" b="1" i="1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200" b="1" i="1">
                                    <a:latin typeface="Cambria Math"/>
                                    <a:ea typeface="Tahoma" pitchFamily="34" charset="0"/>
                                    <a:cs typeface="Tahoma" pitchFamily="34" charset="0"/>
                                  </a:rPr>
                                  <m:t>𝟑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42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2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.</m:t>
                    </m:r>
                    <m:r>
                      <a:rPr lang="en-US" sz="42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𝐚</m:t>
                    </m:r>
                    <m:r>
                      <a:rPr lang="en-US" sz="42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2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r>
                      <a:rPr lang="en-US" sz="42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𝛑</m:t>
                    </m:r>
                    <m:sSup>
                      <m:sSupPr>
                        <m:ctrlPr>
                          <a:rPr lang="en-GB" sz="42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2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𝐚</m:t>
                        </m:r>
                      </m:e>
                      <m:sup>
                        <m:r>
                          <a:rPr lang="en-US" sz="42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GB" sz="42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just"/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Thể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tích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do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𝐀𝐅𝐄</m:t>
                    </m:r>
                  </m:oMath>
                </a14:m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𝐁𝐂𝐃</m:t>
                    </m:r>
                  </m:oMath>
                </a14:m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quay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quanh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𝐀𝐁</m:t>
                    </m:r>
                  </m:oMath>
                </a14:m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nhau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2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𝐕</m:t>
                        </m:r>
                      </m:e>
                      <m:sub>
                        <m:r>
                          <a:rPr lang="en-US" sz="42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GB" sz="42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just"/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2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𝐕</m:t>
                        </m:r>
                      </m:e>
                      <m:sub>
                        <m:r>
                          <a:rPr lang="en-US" sz="42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thể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tích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tròn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xoay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tam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𝐇𝐀𝐄</m:t>
                    </m:r>
                  </m:oMath>
                </a14:m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quay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quanh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𝐀𝐁</m:t>
                    </m:r>
                  </m:oMath>
                </a14:m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 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2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𝐕</m:t>
                        </m:r>
                      </m:e>
                      <m:sub>
                        <m:r>
                          <a:rPr lang="en-US" sz="42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thể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tích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tròn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xoay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tam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𝐇𝐅𝐊</m:t>
                    </m:r>
                  </m:oMath>
                </a14:m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quay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quanh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𝐀𝐁</m:t>
                    </m:r>
                  </m:oMath>
                </a14:m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cũng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thể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tích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tròn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xoay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tam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𝐀𝐅𝐊</m:t>
                    </m:r>
                  </m:oMath>
                </a14:m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quay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quanh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𝐀𝐁</m:t>
                    </m:r>
                  </m:oMath>
                </a14:m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GB" sz="42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just"/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Để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ý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tam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𝐇𝐅𝐊</m:t>
                    </m:r>
                  </m:oMath>
                </a14:m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𝐇𝐀𝐄</m:t>
                    </m:r>
                  </m:oMath>
                </a14:m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quay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quanh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𝐀𝐁</m:t>
                    </m:r>
                  </m:oMath>
                </a14:m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thì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tròn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đồng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nhau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theo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tỷ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lệ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𝟏</m:t>
                    </m:r>
                    <m:r>
                      <a:rPr lang="en-US" sz="42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:</m:t>
                    </m:r>
                    <m:r>
                      <a:rPr lang="en-US" sz="42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𝟐</m:t>
                    </m:r>
                  </m:oMath>
                </a14:m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Suy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ra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2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𝐕</m:t>
                        </m:r>
                      </m:e>
                      <m:sub>
                        <m:r>
                          <a:rPr lang="en-US" sz="42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</m:sub>
                    </m:sSub>
                    <m:r>
                      <a:rPr lang="en-US" sz="42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2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𝟖</m:t>
                    </m:r>
                    <m:sSub>
                      <m:sSubPr>
                        <m:ctrlPr>
                          <a:rPr lang="en-GB" sz="42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𝐕</m:t>
                        </m:r>
                      </m:e>
                      <m:sub>
                        <m:r>
                          <a:rPr lang="en-US" sz="42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GB" sz="42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833" y="5791200"/>
                <a:ext cx="17503084" cy="6812506"/>
              </a:xfrm>
              <a:prstGeom prst="rect">
                <a:avLst/>
              </a:prstGeom>
              <a:blipFill rotWithShape="1">
                <a:blip r:embed="rId9"/>
                <a:stretch>
                  <a:fillRect l="-1358" t="-1878" r="-1324" b="-3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bject 6"/>
          <p:cNvSpPr txBox="1"/>
          <p:nvPr/>
        </p:nvSpPr>
        <p:spPr>
          <a:xfrm>
            <a:off x="19368350" y="10548170"/>
            <a:ext cx="8444089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4FAA9BD-540C-44B3-95C5-D26A0F0608CC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p:sp>
        <p:nvSpPr>
          <p:cNvPr id="39" name="TextBox 9">
            <a:extLst>
              <a:ext uri="{FF2B5EF4-FFF2-40B4-BE49-F238E27FC236}">
                <a16:creationId xmlns:a16="http://schemas.microsoft.com/office/drawing/2014/main" id="{DBBBD438-327E-4F29-8C4F-197CEE27EF59}"/>
              </a:ext>
            </a:extLst>
          </p:cNvPr>
          <p:cNvSpPr txBox="1"/>
          <p:nvPr/>
        </p:nvSpPr>
        <p:spPr>
          <a:xfrm>
            <a:off x="8324850" y="421542"/>
            <a:ext cx="14121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2177278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CHỦ ĐỀ CÂU 44: THỰC TẾ CỦA KHỐI TRỤ, KHỐI NÓN, </a:t>
            </a:r>
            <a:b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KHỐI CẦU</a:t>
            </a:r>
          </a:p>
        </p:txBody>
      </p:sp>
      <p:sp>
        <p:nvSpPr>
          <p:cNvPr id="40" name="TextBox 12">
            <a:extLst>
              <a:ext uri="{FF2B5EF4-FFF2-40B4-BE49-F238E27FC236}">
                <a16:creationId xmlns:a16="http://schemas.microsoft.com/office/drawing/2014/main" id="{D3656D7F-DB07-49A5-B731-047294598D72}"/>
              </a:ext>
            </a:extLst>
          </p:cNvPr>
          <p:cNvSpPr txBox="1"/>
          <p:nvPr/>
        </p:nvSpPr>
        <p:spPr>
          <a:xfrm>
            <a:off x="5105400" y="321532"/>
            <a:ext cx="327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baseline="0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PT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Đ</a:t>
            </a:r>
            <a:r>
              <a:rPr lang="vi-VN" sz="3200" b="1" baseline="0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baseline="0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MINH HỌA </a:t>
            </a:r>
          </a:p>
          <a:p>
            <a:pPr algn="ctr"/>
            <a:r>
              <a:rPr lang="en-US" sz="3200" b="1" baseline="0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31/03/2021 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AvantGarde-Demi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 descr="C:\Users\TDG\Downloads\z2409965935651_e4f241332f39a6788f1a61039f7ad831.jpg"/>
          <p:cNvPicPr/>
          <p:nvPr/>
        </p:nvPicPr>
        <p:blipFill rotWithShape="1">
          <a:blip r:embed="rId10" cstate="print"/>
          <a:srcRect b="18786"/>
          <a:stretch/>
        </p:blipFill>
        <p:spPr bwMode="auto">
          <a:xfrm>
            <a:off x="18104916" y="6266285"/>
            <a:ext cx="5593284" cy="55097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4478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build="p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DBD4A4D-18E1-4B1D-A0C2-657F12B85682}"/>
              </a:ext>
            </a:extLst>
          </p:cNvPr>
          <p:cNvGrpSpPr/>
          <p:nvPr/>
        </p:nvGrpSpPr>
        <p:grpSpPr>
          <a:xfrm>
            <a:off x="413911" y="4179592"/>
            <a:ext cx="23738728" cy="1687808"/>
            <a:chOff x="413911" y="5170192"/>
            <a:chExt cx="23738728" cy="1687808"/>
          </a:xfrm>
        </p:grpSpPr>
        <p:grpSp>
          <p:nvGrpSpPr>
            <p:cNvPr id="94" name="Group 93"/>
            <p:cNvGrpSpPr/>
            <p:nvPr/>
          </p:nvGrpSpPr>
          <p:grpSpPr>
            <a:xfrm>
              <a:off x="413911" y="5170192"/>
              <a:ext cx="23556178" cy="1173276"/>
              <a:chOff x="241306" y="2298900"/>
              <a:chExt cx="11778089" cy="586638"/>
            </a:xfrm>
            <a:solidFill>
              <a:srgbClr val="327E3B"/>
            </a:solidFill>
          </p:grpSpPr>
          <p:sp>
            <p:nvSpPr>
              <p:cNvPr id="61" name="Rectangle 60"/>
              <p:cNvSpPr/>
              <p:nvPr/>
            </p:nvSpPr>
            <p:spPr>
              <a:xfrm>
                <a:off x="3538287" y="2298900"/>
                <a:ext cx="2468235" cy="58663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531851" y="2298900"/>
                <a:ext cx="2468235" cy="58663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6544723" y="2298900"/>
                <a:ext cx="2468235" cy="58663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9551160" y="2298900"/>
                <a:ext cx="2468235" cy="58663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/>
                <p:nvPr/>
              </p:nvSpPr>
              <p:spPr>
                <a:xfrm>
                  <a:off x="7852099" y="5246392"/>
                  <a:ext cx="3988208" cy="9383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𝒎𝒊𝒏</m:t>
                        </m:r>
                        <m:sSub>
                          <m:sSubPr>
                            <m:ctrlPr>
                              <a:rPr lang="en-GB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𝒕𝒑</m:t>
                            </m:r>
                          </m:sub>
                        </m:sSub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ad>
                          <m:radPr>
                            <m:ctrlPr>
                              <a:rPr lang="en-GB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g>
                          <m:e>
                            <m:sSup>
                              <m:sSupPr>
                                <m:ctrlPr>
                                  <a:rPr lang="en-GB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  <m:sup>
                                <m:r>
                                  <a:rPr lang="en-US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oMath>
                    </m:oMathPara>
                  </a14:m>
                  <a:endParaRPr lang="en-GB" sz="4000" b="1" i="1" dirty="0">
                    <a:solidFill>
                      <a:schemeClr val="bg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15E209CC-1489-4D40-97BE-47CAFD5B4C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52099" y="5246392"/>
                  <a:ext cx="3988208" cy="938398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6E1A7A85-01DC-462D-AF0B-D536F84C467F}"/>
                    </a:ext>
                  </a:extLst>
                </p:cNvPr>
                <p:cNvSpPr/>
                <p:nvPr/>
              </p:nvSpPr>
              <p:spPr>
                <a:xfrm>
                  <a:off x="19507200" y="5234956"/>
                  <a:ext cx="4645439" cy="9372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𝒎𝒊𝒏</m:t>
                        </m:r>
                        <m:sSub>
                          <m:sSubPr>
                            <m:ctrlPr>
                              <a:rPr lang="en-GB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𝒕𝒑</m:t>
                            </m:r>
                          </m:sub>
                        </m:sSub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ad>
                          <m:radPr>
                            <m:ctrlPr>
                              <a:rPr lang="en-GB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g>
                          <m:e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  <m:sSup>
                              <m:sSupPr>
                                <m:ctrlPr>
                                  <a:rPr lang="en-GB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  <m:sup>
                                <m:r>
                                  <a:rPr lang="en-US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oMath>
                    </m:oMathPara>
                  </a14:m>
                  <a:endParaRPr lang="en-GB" sz="4000" b="1" i="1" dirty="0">
                    <a:solidFill>
                      <a:schemeClr val="bg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6E1A7A85-01DC-462D-AF0B-D536F84C46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07200" y="5234956"/>
                  <a:ext cx="4645439" cy="93724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bject 7"/>
                <p:cNvSpPr txBox="1"/>
                <p:nvPr/>
              </p:nvSpPr>
              <p:spPr>
                <a:xfrm>
                  <a:off x="1666970" y="5262562"/>
                  <a:ext cx="4429030" cy="1519238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𝒎𝒊𝒏</m:t>
                        </m:r>
                        <m:sSub>
                          <m:sSubPr>
                            <m:ctrlPr>
                              <a:rPr lang="en-GB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𝒕𝒑</m:t>
                            </m:r>
                          </m:sub>
                        </m:sSub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ctrlPr>
                              <a:rPr lang="en-GB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g>
                          <m:e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  <m:sSup>
                              <m:sSupPr>
                                <m:ctrlPr>
                                  <a:rPr lang="en-GB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  <m:sup>
                                <m:r>
                                  <a:rPr lang="en-US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oMath>
                    </m:oMathPara>
                  </a14:m>
                  <a:endParaRPr lang="en-GB" sz="4000" b="1" i="1" dirty="0">
                    <a:solidFill>
                      <a:schemeClr val="bg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" name="Object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6970" y="5262562"/>
                  <a:ext cx="4429030" cy="151923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bject 8"/>
                <p:cNvSpPr txBox="1"/>
                <p:nvPr/>
              </p:nvSpPr>
              <p:spPr>
                <a:xfrm>
                  <a:off x="13639800" y="5292725"/>
                  <a:ext cx="4151505" cy="1565275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𝒎𝒊𝒏</m:t>
                        </m:r>
                        <m:sSub>
                          <m:sSubPr>
                            <m:ctrlPr>
                              <a:rPr lang="en-GB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𝒕𝒑</m:t>
                            </m:r>
                          </m:sub>
                        </m:sSub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ad>
                          <m:radPr>
                            <m:ctrlPr>
                              <a:rPr lang="en-GB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g>
                          <m:e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  <m:sSup>
                              <m:sSupPr>
                                <m:ctrlPr>
                                  <a:rPr lang="en-GB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  <m:sup>
                                <m:r>
                                  <a:rPr lang="en-US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oMath>
                    </m:oMathPara>
                  </a14:m>
                  <a:endParaRPr lang="en-GB" sz="4000" b="1" i="1" dirty="0">
                    <a:solidFill>
                      <a:schemeClr val="bg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" name="Object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39800" y="5292725"/>
                  <a:ext cx="4151505" cy="156527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8" name="Group 3">
            <a:extLst>
              <a:ext uri="{FF2B5EF4-FFF2-40B4-BE49-F238E27FC236}">
                <a16:creationId xmlns:a16="http://schemas.microsoft.com/office/drawing/2014/main" id="{E3AEF5B6-8B81-46A5-B7AD-8BF5E54EFD45}"/>
              </a:ext>
            </a:extLst>
          </p:cNvPr>
          <p:cNvGrpSpPr/>
          <p:nvPr/>
        </p:nvGrpSpPr>
        <p:grpSpPr>
          <a:xfrm>
            <a:off x="0" y="5410200"/>
            <a:ext cx="23970088" cy="7772400"/>
            <a:chOff x="48567" y="4381500"/>
            <a:chExt cx="23970088" cy="7907644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79" name="Rounded Rectangle 52">
              <a:extLst>
                <a:ext uri="{FF2B5EF4-FFF2-40B4-BE49-F238E27FC236}">
                  <a16:creationId xmlns:a16="http://schemas.microsoft.com/office/drawing/2014/main" id="{5C0E1311-EAF9-4E4D-B705-EBC366D84E8F}"/>
                </a:ext>
              </a:extLst>
            </p:cNvPr>
            <p:cNvSpPr/>
            <p:nvPr/>
          </p:nvSpPr>
          <p:spPr>
            <a:xfrm>
              <a:off x="353960" y="4519211"/>
              <a:ext cx="23664695" cy="776993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80" name="Group 5">
              <a:extLst>
                <a:ext uri="{FF2B5EF4-FFF2-40B4-BE49-F238E27FC236}">
                  <a16:creationId xmlns:a16="http://schemas.microsoft.com/office/drawing/2014/main" id="{FC554742-8CFE-4BCB-A68A-DC51773701CF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83" name="Freeform 20">
                <a:extLst>
                  <a:ext uri="{FF2B5EF4-FFF2-40B4-BE49-F238E27FC236}">
                    <a16:creationId xmlns:a16="http://schemas.microsoft.com/office/drawing/2014/main" id="{03513866-DACA-4FAA-8788-D14768C9449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TextBox 7">
                <a:extLst>
                  <a:ext uri="{FF2B5EF4-FFF2-40B4-BE49-F238E27FC236}">
                    <a16:creationId xmlns:a16="http://schemas.microsoft.com/office/drawing/2014/main" id="{025C95E8-FFFC-4CFB-8965-A8E6DB8E81EB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14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85" name="Picture 8">
                <a:extLst>
                  <a:ext uri="{FF2B5EF4-FFF2-40B4-BE49-F238E27FC236}">
                    <a16:creationId xmlns:a16="http://schemas.microsoft.com/office/drawing/2014/main" id="{D0F35B31-4D12-480B-A6BF-8DADA855CD7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D065AE75-29BF-4238-8AAA-DE748E55DC06}"/>
              </a:ext>
            </a:extLst>
          </p:cNvPr>
          <p:cNvGrpSpPr/>
          <p:nvPr/>
        </p:nvGrpSpPr>
        <p:grpSpPr>
          <a:xfrm>
            <a:off x="63654" y="1624624"/>
            <a:ext cx="24090260" cy="2471144"/>
            <a:chOff x="923003" y="3917552"/>
            <a:chExt cx="24090260" cy="2471144"/>
          </a:xfrm>
        </p:grpSpPr>
        <p:sp>
          <p:nvSpPr>
            <p:cNvPr id="89" name="Rounded Rectangle 41">
              <a:extLst>
                <a:ext uri="{FF2B5EF4-FFF2-40B4-BE49-F238E27FC236}">
                  <a16:creationId xmlns:a16="http://schemas.microsoft.com/office/drawing/2014/main" id="{253BDAF3-9781-4798-B511-33524968B272}"/>
                </a:ext>
              </a:extLst>
            </p:cNvPr>
            <p:cNvSpPr/>
            <p:nvPr/>
          </p:nvSpPr>
          <p:spPr>
            <a:xfrm>
              <a:off x="1272210" y="3917552"/>
              <a:ext cx="23741053" cy="247114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939CD421-7728-4CEF-9D07-BDA0175885D9}"/>
                </a:ext>
              </a:extLst>
            </p:cNvPr>
            <p:cNvGrpSpPr/>
            <p:nvPr/>
          </p:nvGrpSpPr>
          <p:grpSpPr>
            <a:xfrm>
              <a:off x="923003" y="3917552"/>
              <a:ext cx="4048790" cy="1040476"/>
              <a:chOff x="923003" y="3917552"/>
              <a:chExt cx="4048790" cy="1040476"/>
            </a:xfrm>
          </p:grpSpPr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B53C82A2-1647-4887-8C89-ADAA0D01B215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609748" cy="861996"/>
                <a:chOff x="2028795" y="4418277"/>
                <a:chExt cx="3609748" cy="861996"/>
              </a:xfrm>
            </p:grpSpPr>
            <p:sp>
              <p:nvSpPr>
                <p:cNvPr id="97" name="Freeform 20">
                  <a:extLst>
                    <a:ext uri="{FF2B5EF4-FFF2-40B4-BE49-F238E27FC236}">
                      <a16:creationId xmlns:a16="http://schemas.microsoft.com/office/drawing/2014/main" id="{00E668BF-9708-48D1-8160-5F7BDE34F2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7F32D581-2273-4CC8-BA70-CB01D59CBF3D}"/>
                    </a:ext>
                  </a:extLst>
                </p:cNvPr>
                <p:cNvSpPr txBox="1"/>
                <p:nvPr/>
              </p:nvSpPr>
              <p:spPr>
                <a:xfrm>
                  <a:off x="2577464" y="4480054"/>
                  <a:ext cx="3061079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44.7</a:t>
                  </a:r>
                </a:p>
              </p:txBody>
            </p:sp>
          </p:grpSp>
          <p:pic>
            <p:nvPicPr>
              <p:cNvPr id="96" name="Picture 95">
                <a:extLst>
                  <a:ext uri="{FF2B5EF4-FFF2-40B4-BE49-F238E27FC236}">
                    <a16:creationId xmlns:a16="http://schemas.microsoft.com/office/drawing/2014/main" id="{38CD72A8-2B6F-4680-87EA-95F1B28987F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92" name="Oval 91"/>
          <p:cNvSpPr/>
          <p:nvPr/>
        </p:nvSpPr>
        <p:spPr>
          <a:xfrm>
            <a:off x="6426783" y="4181068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942805" y="1814947"/>
                <a:ext cx="23027283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lục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đều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𝐀𝐁𝐂𝐃𝐄𝐅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cạnh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𝐚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quay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quanh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cạnh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𝐀𝐁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thì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thể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tích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khối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tròn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xoay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trị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ứng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bao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nhiêu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 ?</a:t>
                </a: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805" y="1814947"/>
                <a:ext cx="23027283" cy="2123658"/>
              </a:xfrm>
              <a:prstGeom prst="rect">
                <a:avLst/>
              </a:prstGeom>
              <a:blipFill rotWithShape="1">
                <a:blip r:embed="rId8"/>
                <a:stretch>
                  <a:fillRect l="-1086" t="-6034" r="-1059" b="-129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556367" y="6533964"/>
                <a:ext cx="17503084" cy="60990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thể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tích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nón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tam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𝐇𝐀𝐄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quay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quanh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𝐀𝐁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bán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kính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đáy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𝐀𝐄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𝐚</m:t>
                    </m:r>
                    <m:rad>
                      <m:radPr>
                        <m:degHide m:val="on"/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chiều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cao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𝐇𝐀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𝐚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𝐕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</m:sub>
                    </m:sSub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f>
                      <m:f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𝛑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𝐚</m:t>
                            </m:r>
                            <m:rad>
                              <m:radPr>
                                <m:degHide m:val="on"/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𝟑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𝐚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𝛑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𝐚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⇒</m:t>
                    </m:r>
                    <m:sSub>
                      <m:sSub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𝐕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𝟒</m:t>
                        </m:r>
                      </m:sub>
                    </m:sSub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f>
                      <m:f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𝛑</m:t>
                        </m:r>
                        <m:sSup>
                          <m:sSup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𝐚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GB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Suy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𝐕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b>
                    </m:sSub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sSub>
                      <m:sSub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𝐕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</m:sub>
                    </m:sSub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sSub>
                      <m:sSub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𝐕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𝟒</m:t>
                        </m:r>
                      </m:sub>
                    </m:sSub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𝛑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𝐚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  <m:f>
                      <m:f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𝛑</m:t>
                        </m:r>
                        <m:sSup>
                          <m:sSup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𝐚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𝟖</m:t>
                        </m:r>
                      </m:den>
                    </m:f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f>
                      <m:f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𝛑</m:t>
                        </m:r>
                        <m:sSup>
                          <m:sSup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𝐚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GB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Tổng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thể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tích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tròn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xoay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lục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đều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quay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quanh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cạnh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𝐀𝐁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 :</a:t>
                </a:r>
                <a:endParaRPr lang="en-GB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𝐕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sSub>
                      <m:sSub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𝐕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sub>
                    </m:sSub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sSub>
                      <m:sSub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𝐕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𝟒</m:t>
                        </m:r>
                      </m:sub>
                    </m:sSub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𝛑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𝐚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  <m:f>
                      <m:f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𝛑</m:t>
                        </m:r>
                        <m:sSup>
                          <m:sSup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𝐚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𝟒</m:t>
                        </m:r>
                      </m:den>
                    </m:f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f>
                      <m:f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𝟗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𝛑</m:t>
                        </m:r>
                        <m:sSup>
                          <m:sSup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𝐚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GB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67" y="6533964"/>
                <a:ext cx="17503084" cy="6099042"/>
              </a:xfrm>
              <a:prstGeom prst="rect">
                <a:avLst/>
              </a:prstGeom>
              <a:blipFill rotWithShape="1">
                <a:blip r:embed="rId9"/>
                <a:stretch>
                  <a:fillRect l="-1393" t="-2100" b="-12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bject 6"/>
          <p:cNvSpPr txBox="1"/>
          <p:nvPr/>
        </p:nvSpPr>
        <p:spPr>
          <a:xfrm>
            <a:off x="19368350" y="10548170"/>
            <a:ext cx="8444089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4FAA9BD-540C-44B3-95C5-D26A0F0608CC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p:sp>
        <p:nvSpPr>
          <p:cNvPr id="39" name="TextBox 9">
            <a:extLst>
              <a:ext uri="{FF2B5EF4-FFF2-40B4-BE49-F238E27FC236}">
                <a16:creationId xmlns:a16="http://schemas.microsoft.com/office/drawing/2014/main" id="{DBBBD438-327E-4F29-8C4F-197CEE27EF59}"/>
              </a:ext>
            </a:extLst>
          </p:cNvPr>
          <p:cNvSpPr txBox="1"/>
          <p:nvPr/>
        </p:nvSpPr>
        <p:spPr>
          <a:xfrm>
            <a:off x="8324850" y="421542"/>
            <a:ext cx="14121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2177278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CHỦ ĐỀ CÂU 44: THỰC TẾ CỦA KHỐI TRỤ, KHỐI NÓN, </a:t>
            </a:r>
            <a:b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KHỐI CẦU</a:t>
            </a:r>
          </a:p>
        </p:txBody>
      </p:sp>
      <p:sp>
        <p:nvSpPr>
          <p:cNvPr id="40" name="TextBox 12">
            <a:extLst>
              <a:ext uri="{FF2B5EF4-FFF2-40B4-BE49-F238E27FC236}">
                <a16:creationId xmlns:a16="http://schemas.microsoft.com/office/drawing/2014/main" id="{D3656D7F-DB07-49A5-B731-047294598D72}"/>
              </a:ext>
            </a:extLst>
          </p:cNvPr>
          <p:cNvSpPr txBox="1"/>
          <p:nvPr/>
        </p:nvSpPr>
        <p:spPr>
          <a:xfrm>
            <a:off x="5105400" y="321532"/>
            <a:ext cx="327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baseline="0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PT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Đ</a:t>
            </a:r>
            <a:r>
              <a:rPr lang="vi-VN" sz="3200" b="1" baseline="0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baseline="0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MINH HỌA </a:t>
            </a:r>
          </a:p>
          <a:p>
            <a:pPr algn="ctr"/>
            <a:r>
              <a:rPr lang="en-US" sz="3200" b="1" baseline="0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31/03/2021 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AvantGarde-Demi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 descr="C:\Users\TDG\Downloads\z2409965935651_e4f241332f39a6788f1a61039f7ad831.jpg"/>
          <p:cNvPicPr/>
          <p:nvPr/>
        </p:nvPicPr>
        <p:blipFill rotWithShape="1">
          <a:blip r:embed="rId10" cstate="print"/>
          <a:srcRect b="18786"/>
          <a:stretch/>
        </p:blipFill>
        <p:spPr bwMode="auto">
          <a:xfrm>
            <a:off x="18104916" y="6266285"/>
            <a:ext cx="5593284" cy="55097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401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57" grpId="0" build="p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507061" y="5458400"/>
            <a:ext cx="23556178" cy="1419466"/>
            <a:chOff x="425801" y="4793243"/>
            <a:chExt cx="23556178" cy="1419466"/>
          </a:xfrm>
        </p:grpSpPr>
        <p:grpSp>
          <p:nvGrpSpPr>
            <p:cNvPr id="94" name="Group 93"/>
            <p:cNvGrpSpPr/>
            <p:nvPr/>
          </p:nvGrpSpPr>
          <p:grpSpPr>
            <a:xfrm>
              <a:off x="425801" y="4793243"/>
              <a:ext cx="23556178" cy="1419466"/>
              <a:chOff x="241306" y="2151328"/>
              <a:chExt cx="11778089" cy="709733"/>
            </a:xfrm>
            <a:solidFill>
              <a:srgbClr val="327E3B"/>
            </a:solidFill>
          </p:grpSpPr>
          <p:sp>
            <p:nvSpPr>
              <p:cNvPr id="61" name="Rectangle 60"/>
              <p:cNvSpPr/>
              <p:nvPr/>
            </p:nvSpPr>
            <p:spPr>
              <a:xfrm>
                <a:off x="3538287" y="2171351"/>
                <a:ext cx="2468235" cy="68970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531851" y="2171351"/>
                <a:ext cx="2468235" cy="68970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6544723" y="2171351"/>
                <a:ext cx="2468235" cy="68970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9551160" y="2151328"/>
                <a:ext cx="2468235" cy="709733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1763902" y="5079383"/>
                  <a:ext cx="3781805" cy="88274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48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𝑽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48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𝑯</m:t>
                                </m:r>
                              </m:e>
                            </m:d>
                          </m:sub>
                        </m:sSub>
                        <m:r>
                          <a:rPr lang="en-US" sz="4800" b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=</m:t>
                        </m:r>
                        <m:r>
                          <a:rPr lang="en-US" sz="4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𝟏𝟗𝟐</m:t>
                        </m:r>
                        <m:r>
                          <a:rPr lang="en-US" sz="4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𝛑</m:t>
                        </m:r>
                      </m:oMath>
                    </m:oMathPara>
                  </a14:m>
                  <a:endParaRPr lang="en-GB" sz="4800" b="1" dirty="0">
                    <a:solidFill>
                      <a:prstClr val="white"/>
                    </a:solidFill>
                    <a:latin typeface="Cambria Math" panose="02040503050406030204" pitchFamily="18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3902" y="5079383"/>
                  <a:ext cx="3781805" cy="88274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/>
                <p:nvPr/>
              </p:nvSpPr>
              <p:spPr>
                <a:xfrm>
                  <a:off x="7840738" y="5106523"/>
                  <a:ext cx="3482685" cy="81682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44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𝑽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44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𝑯</m:t>
                                </m:r>
                              </m:e>
                            </m:d>
                          </m:sub>
                        </m:sSub>
                        <m:r>
                          <a:rPr lang="en-US" sz="4400" b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=</m:t>
                        </m:r>
                        <m:r>
                          <a:rPr lang="en-US" sz="4400" b="1" i="1" smtClean="0">
                            <a:solidFill>
                              <a:prstClr val="white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𝟐𝟕𝟓</m:t>
                        </m:r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𝛑</m:t>
                        </m:r>
                      </m:oMath>
                    </m:oMathPara>
                  </a14:m>
                  <a:endParaRPr lang="en-GB" sz="4400" b="1" dirty="0">
                    <a:solidFill>
                      <a:prstClr val="white"/>
                    </a:solidFill>
                    <a:latin typeface="Cambria Math" panose="02040503050406030204" pitchFamily="18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15E209CC-1489-4D40-97BE-47CAFD5B4C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0738" y="5106523"/>
                  <a:ext cx="3482685" cy="81682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20E2219-164F-4B92-B749-612076972ED9}"/>
                    </a:ext>
                  </a:extLst>
                </p:cNvPr>
                <p:cNvSpPr/>
                <p:nvPr/>
              </p:nvSpPr>
              <p:spPr>
                <a:xfrm>
                  <a:off x="13482340" y="5147416"/>
                  <a:ext cx="4380215" cy="81682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44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𝑽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44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𝑯</m:t>
                                </m:r>
                              </m:e>
                            </m:d>
                          </m:sub>
                        </m:sSub>
                        <m:r>
                          <a:rPr lang="en-US" sz="4400" b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=</m:t>
                        </m:r>
                        <m:r>
                          <a:rPr lang="en-US" sz="4400" b="1" i="1" smtClean="0">
                            <a:solidFill>
                              <a:prstClr val="white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𝟕𝟎𝟒</m:t>
                        </m:r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𝛑</m:t>
                        </m:r>
                      </m:oMath>
                    </m:oMathPara>
                  </a14:m>
                  <a:endParaRPr lang="en-GB" sz="4400" b="1" dirty="0">
                    <a:solidFill>
                      <a:prstClr val="white"/>
                    </a:solidFill>
                    <a:latin typeface="Cambria Math" panose="02040503050406030204" pitchFamily="18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720E2219-164F-4B92-B749-612076972E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82340" y="5147416"/>
                  <a:ext cx="4380215" cy="81682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6E1A7A85-01DC-462D-AF0B-D536F84C467F}"/>
                    </a:ext>
                  </a:extLst>
                </p:cNvPr>
                <p:cNvSpPr/>
                <p:nvPr/>
              </p:nvSpPr>
              <p:spPr>
                <a:xfrm>
                  <a:off x="19672615" y="5079383"/>
                  <a:ext cx="4309363" cy="81682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44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𝑽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44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𝑯</m:t>
                                </m:r>
                              </m:e>
                            </m:d>
                          </m:sub>
                        </m:sSub>
                        <m:r>
                          <a:rPr lang="en-US" sz="4400" b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=</m:t>
                        </m:r>
                        <m:r>
                          <a:rPr lang="en-US" sz="4400" b="1" i="1" smtClean="0">
                            <a:solidFill>
                              <a:prstClr val="white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𝟏𝟕𝟔</m:t>
                        </m:r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𝛑</m:t>
                        </m:r>
                      </m:oMath>
                    </m:oMathPara>
                  </a14:m>
                  <a:endParaRPr lang="en-GB" sz="4400" b="1" dirty="0">
                    <a:solidFill>
                      <a:prstClr val="white"/>
                    </a:solidFill>
                    <a:latin typeface="Cambria Math" panose="02040503050406030204" pitchFamily="18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6E1A7A85-01DC-462D-AF0B-D536F84C46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72615" y="5079383"/>
                  <a:ext cx="4309363" cy="81682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roup 3">
            <a:extLst>
              <a:ext uri="{FF2B5EF4-FFF2-40B4-BE49-F238E27FC236}">
                <a16:creationId xmlns:a16="http://schemas.microsoft.com/office/drawing/2014/main" id="{416FCB01-8F9A-436C-B128-BB0AFBA2B4F4}"/>
              </a:ext>
            </a:extLst>
          </p:cNvPr>
          <p:cNvGrpSpPr/>
          <p:nvPr/>
        </p:nvGrpSpPr>
        <p:grpSpPr>
          <a:xfrm>
            <a:off x="0" y="6858000"/>
            <a:ext cx="24153914" cy="6242931"/>
            <a:chOff x="48567" y="4381500"/>
            <a:chExt cx="24153914" cy="6351562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759B51B4-5503-487D-8BB6-7122D6F91EED}"/>
                </a:ext>
              </a:extLst>
            </p:cNvPr>
            <p:cNvSpPr/>
            <p:nvPr/>
          </p:nvSpPr>
          <p:spPr>
            <a:xfrm>
              <a:off x="353961" y="4686040"/>
              <a:ext cx="23848520" cy="604702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64" name="Group 5">
              <a:extLst>
                <a:ext uri="{FF2B5EF4-FFF2-40B4-BE49-F238E27FC236}">
                  <a16:creationId xmlns:a16="http://schemas.microsoft.com/office/drawing/2014/main" id="{17EECA23-5EA7-49FF-A864-A6A91F07D22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1DEFA974-63D6-4FF0-BC87-E18B8DEBEF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TextBox 7">
                <a:extLst>
                  <a:ext uri="{FF2B5EF4-FFF2-40B4-BE49-F238E27FC236}">
                    <a16:creationId xmlns:a16="http://schemas.microsoft.com/office/drawing/2014/main" id="{2A5FC62D-A5F1-47DA-8671-0577F9CA012A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14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8">
                <a:extLst>
                  <a:ext uri="{FF2B5EF4-FFF2-40B4-BE49-F238E27FC236}">
                    <a16:creationId xmlns:a16="http://schemas.microsoft.com/office/drawing/2014/main" id="{224520BF-55D3-461C-9B06-D477BCFDB1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1" name="Group 40"/>
          <p:cNvGrpSpPr/>
          <p:nvPr/>
        </p:nvGrpSpPr>
        <p:grpSpPr>
          <a:xfrm>
            <a:off x="63654" y="1640051"/>
            <a:ext cx="24090260" cy="3786972"/>
            <a:chOff x="923003" y="3917552"/>
            <a:chExt cx="24090260" cy="3786972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4056329"/>
              <a:ext cx="23741053" cy="3648195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4048790" cy="1040476"/>
              <a:chOff x="923003" y="3917552"/>
              <a:chExt cx="4048790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609748" cy="861996"/>
                <a:chOff x="2028795" y="4418277"/>
                <a:chExt cx="3609748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77464" y="4480054"/>
                  <a:ext cx="3061079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44.8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1468949" y="4285551"/>
                  <a:ext cx="16200677" cy="34021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	        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Cắt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một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khối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trụ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bởi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một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mặt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phẳng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ta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được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một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khối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GB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𝐇</m:t>
                          </m:r>
                        </m:e>
                      </m:d>
                    </m:oMath>
                  </a14:m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(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hình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bên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).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Biết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rằng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thiết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diện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là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một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hình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elip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có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độ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dài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trục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lớn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bằng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8,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khoảng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cách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từ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điểm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thuộc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thiết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diện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gần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mặt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đáy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nhất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và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điểm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thuộc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thiết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diện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xa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mặt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đáy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nhất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tới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mặt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đáy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lần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lượt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là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8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và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14.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Tính</a:t>
                  </a:r>
                  <a14:m>
                    <m:oMath xmlns:m="http://schemas.openxmlformats.org/officeDocument/2006/math">
                      <m:r>
                        <a:rPr lang="en-US" sz="4400" b="1" i="0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GB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𝐕</m:t>
                          </m:r>
                        </m:e>
                        <m:sub>
                          <m:d>
                            <m:dPr>
                              <m:ctrlPr>
                                <a:rPr lang="en-GB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𝐇</m:t>
                              </m:r>
                            </m:e>
                          </m:d>
                        </m:sub>
                      </m:sSub>
                    </m:oMath>
                  </a14:m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  <a:endParaRPr lang="en-GB" sz="42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8949" y="4285551"/>
                  <a:ext cx="16200677" cy="340215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1430" t="-3578" r="-1392" b="-483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096000" y="7919921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733730" y="7971952"/>
                <a:ext cx="22272838" cy="39305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kính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đáy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khối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trụ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42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sz="42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42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en-US" sz="42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2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sz="42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42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𝟔</m:t>
                            </m:r>
                          </m:e>
                          <m:sup>
                            <m:r>
                              <a:rPr lang="en-US" sz="42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2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2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𝟖</m:t>
                    </m:r>
                  </m:oMath>
                </a14:m>
                <a:r>
                  <a:rPr lang="en-GB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 algn="just"/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Bán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kính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đáy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khối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trụ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𝐑</m:t>
                    </m:r>
                    <m:r>
                      <a:rPr lang="en-US" sz="42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2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𝟒</m:t>
                    </m:r>
                  </m:oMath>
                </a14:m>
                <a:r>
                  <a:rPr lang="en-GB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 algn="just"/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Thể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tích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khối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trụ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𝐇𝟏</m:t>
                    </m:r>
                  </m:oMath>
                </a14:m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2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𝐕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sub>
                    </m:sSub>
                    <m:r>
                      <a:rPr lang="en-US" sz="42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2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𝛑</m:t>
                    </m:r>
                    <m:r>
                      <a:rPr lang="en-US" sz="42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  <m:sSup>
                      <m:sSupPr>
                        <m:ctrlPr>
                          <a:rPr lang="en-GB" sz="42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2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𝐑</m:t>
                        </m:r>
                      </m:e>
                      <m:sup>
                        <m:r>
                          <a:rPr lang="en-US" sz="42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2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  <m:sSub>
                      <m:sSubPr>
                        <m:ctrlPr>
                          <a:rPr lang="en-GB" sz="42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𝐡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sub>
                    </m:sSub>
                    <m:r>
                      <a:rPr lang="en-US" sz="42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2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𝛑</m:t>
                    </m:r>
                    <m:sSup>
                      <m:sSupPr>
                        <m:ctrlPr>
                          <a:rPr lang="en-GB" sz="42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2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.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𝟒</m:t>
                        </m:r>
                      </m:e>
                      <m:sup>
                        <m:r>
                          <a:rPr lang="en-US" sz="42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2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  <m:r>
                      <a:rPr lang="en-US" sz="42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𝟖</m:t>
                    </m:r>
                    <m:r>
                      <a:rPr lang="en-US" sz="42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2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𝟏𝟐𝟖</m:t>
                    </m:r>
                    <m:r>
                      <a:rPr lang="en-US" sz="42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𝛑</m:t>
                    </m:r>
                  </m:oMath>
                </a14:m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GB" sz="42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just"/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Thể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tích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khối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trụ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𝐇𝟐</m:t>
                    </m:r>
                  </m:oMath>
                </a14:m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2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𝐕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b>
                    </m:sSub>
                    <m:r>
                      <a:rPr lang="en-US" sz="42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2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𝛑</m:t>
                    </m:r>
                    <m:r>
                      <a:rPr lang="en-US" sz="42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  <m:sSup>
                      <m:sSupPr>
                        <m:ctrlPr>
                          <a:rPr lang="en-GB" sz="42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2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𝐑</m:t>
                        </m:r>
                      </m:e>
                      <m:sup>
                        <m:r>
                          <a:rPr lang="en-US" sz="42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2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  <m:sSub>
                      <m:sSubPr>
                        <m:ctrlPr>
                          <a:rPr lang="en-GB" sz="42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𝐡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b>
                    </m:sSub>
                    <m:r>
                      <a:rPr lang="en-US" sz="42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2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𝛑</m:t>
                    </m:r>
                    <m:sSup>
                      <m:sSupPr>
                        <m:ctrlPr>
                          <a:rPr lang="en-GB" sz="42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2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.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𝟒</m:t>
                        </m:r>
                      </m:e>
                      <m:sup>
                        <m:r>
                          <a:rPr lang="en-US" sz="42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2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  <m:r>
                      <a:rPr lang="en-US" sz="42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𝟔</m:t>
                    </m:r>
                    <m:r>
                      <a:rPr lang="en-US" sz="42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2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𝟗𝟔</m:t>
                    </m:r>
                    <m:r>
                      <a:rPr lang="en-US" sz="42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𝛑</m:t>
                    </m:r>
                  </m:oMath>
                </a14:m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GB" sz="42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just"/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Thể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tích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H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𝐕</m:t>
                    </m:r>
                    <m:r>
                      <a:rPr lang="en-US" sz="42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sSub>
                      <m:sSubPr>
                        <m:ctrlPr>
                          <a:rPr lang="en-GB" sz="42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𝐕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sub>
                    </m:sSub>
                    <m:r>
                      <a:rPr lang="en-US" sz="42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f>
                      <m:fPr>
                        <m:ctrlPr>
                          <a:rPr lang="en-GB" sz="42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42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2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den>
                    </m:f>
                    <m:sSub>
                      <m:sSubPr>
                        <m:ctrlPr>
                          <a:rPr lang="en-GB" sz="42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𝐕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b>
                    </m:sSub>
                    <m:r>
                      <a:rPr lang="en-US" sz="42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2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𝟏𝟐𝟖</m:t>
                    </m:r>
                    <m:r>
                      <a:rPr lang="en-US" sz="42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𝛑</m:t>
                    </m:r>
                    <m:r>
                      <a:rPr lang="en-US" sz="42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f>
                      <m:fPr>
                        <m:ctrlPr>
                          <a:rPr lang="en-GB" sz="42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42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2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den>
                    </m:f>
                    <m:r>
                      <a:rPr lang="en-US" sz="42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  <m:r>
                      <a:rPr lang="en-US" sz="42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𝟗𝟔</m:t>
                    </m:r>
                    <m:r>
                      <a:rPr lang="en-US" sz="42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𝛑</m:t>
                    </m:r>
                    <m:r>
                      <a:rPr lang="en-US" sz="42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2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𝟏𝟕𝟔</m:t>
                    </m:r>
                    <m:r>
                      <a:rPr lang="en-US" sz="42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𝛑</m:t>
                    </m:r>
                  </m:oMath>
                </a14:m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GB" sz="42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730" y="7971952"/>
                <a:ext cx="22272838" cy="3930563"/>
              </a:xfrm>
              <a:prstGeom prst="rect">
                <a:avLst/>
              </a:prstGeom>
              <a:blipFill rotWithShape="1">
                <a:blip r:embed="rId9"/>
                <a:stretch>
                  <a:fillRect l="-1040" b="-21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p:sp>
        <p:nvSpPr>
          <p:cNvPr id="39" name="TextBox 9">
            <a:extLst>
              <a:ext uri="{FF2B5EF4-FFF2-40B4-BE49-F238E27FC236}">
                <a16:creationId xmlns:a16="http://schemas.microsoft.com/office/drawing/2014/main" id="{062C1B5D-773E-4E9D-87ED-AFF997304E87}"/>
              </a:ext>
            </a:extLst>
          </p:cNvPr>
          <p:cNvSpPr txBox="1"/>
          <p:nvPr/>
        </p:nvSpPr>
        <p:spPr>
          <a:xfrm>
            <a:off x="8324850" y="421542"/>
            <a:ext cx="14121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CHỦ ĐỀ CÂU 44: THỰC TẾ CỦA KHỐI TRỤ, KHỐI NÓN, </a:t>
            </a:r>
            <a:b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KHỐI CẦU</a:t>
            </a:r>
          </a:p>
        </p:txBody>
      </p:sp>
      <p:sp>
        <p:nvSpPr>
          <p:cNvPr id="48" name="TextBox 12">
            <a:extLst>
              <a:ext uri="{FF2B5EF4-FFF2-40B4-BE49-F238E27FC236}">
                <a16:creationId xmlns:a16="http://schemas.microsoft.com/office/drawing/2014/main" id="{4B0CF270-C91B-4559-966B-1C7E2C9F5E0F}"/>
              </a:ext>
            </a:extLst>
          </p:cNvPr>
          <p:cNvSpPr txBox="1"/>
          <p:nvPr/>
        </p:nvSpPr>
        <p:spPr>
          <a:xfrm>
            <a:off x="5105400" y="321532"/>
            <a:ext cx="327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baseline="0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PT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Đ</a:t>
            </a:r>
            <a:r>
              <a:rPr lang="vi-VN" sz="3200" b="1" baseline="0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baseline="0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MINH HỌA </a:t>
            </a:r>
          </a:p>
          <a:p>
            <a:pPr algn="ctr"/>
            <a:r>
              <a:rPr lang="en-US" sz="3200" b="1" baseline="0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31/03/2021 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AvantGarde-Demi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8582504" y="5761838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  <p:pic>
        <p:nvPicPr>
          <p:cNvPr id="40" name="Picture 39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407" y="1941391"/>
            <a:ext cx="3410993" cy="3323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Picture 52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7275" y="1905000"/>
            <a:ext cx="3487125" cy="3352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394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build="p"/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507061" y="4648200"/>
            <a:ext cx="23556178" cy="1582216"/>
            <a:chOff x="425801" y="4383911"/>
            <a:chExt cx="23556178" cy="1582216"/>
          </a:xfrm>
        </p:grpSpPr>
        <p:grpSp>
          <p:nvGrpSpPr>
            <p:cNvPr id="94" name="Group 93"/>
            <p:cNvGrpSpPr/>
            <p:nvPr/>
          </p:nvGrpSpPr>
          <p:grpSpPr>
            <a:xfrm>
              <a:off x="425801" y="4388787"/>
              <a:ext cx="23556178" cy="1577340"/>
              <a:chOff x="241306" y="1949100"/>
              <a:chExt cx="11778089" cy="788670"/>
            </a:xfrm>
            <a:solidFill>
              <a:srgbClr val="327E3B"/>
            </a:solidFill>
          </p:grpSpPr>
          <p:sp>
            <p:nvSpPr>
              <p:cNvPr id="61" name="Rectangle 60"/>
              <p:cNvSpPr/>
              <p:nvPr/>
            </p:nvSpPr>
            <p:spPr>
              <a:xfrm>
                <a:off x="3538287" y="1974828"/>
                <a:ext cx="2468235" cy="762942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247742" y="2167811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531851" y="1974828"/>
                <a:ext cx="2468235" cy="762942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41306" y="2167811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6544723" y="1974828"/>
                <a:ext cx="2468235" cy="762942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6254178" y="2167811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9551160" y="1949100"/>
                <a:ext cx="2468235" cy="785093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9260615" y="2167811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2172966" y="4409637"/>
                  <a:ext cx="2426433" cy="149515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44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  <m:rad>
                              <m:radPr>
                                <m:ctrlPr>
                                  <a:rPr lang="en-GB" sz="44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radPr>
                              <m:deg>
                                <m:r>
                                  <a:rPr lang="en-US" sz="4400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𝟑</m:t>
                                </m:r>
                              </m:deg>
                              <m:e>
                                <m:r>
                                  <a:rPr lang="en-US" sz="4400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𝟒</m:t>
                                </m:r>
                              </m:e>
                            </m:rad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den>
                        </m:f>
                      </m:oMath>
                    </m:oMathPara>
                  </a14:m>
                  <a:endParaRPr lang="en-GB" sz="4400" b="1" i="1" dirty="0">
                    <a:solidFill>
                      <a:prstClr val="white"/>
                    </a:solidFill>
                    <a:latin typeface="Cambria Math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2966" y="4409637"/>
                  <a:ext cx="2426433" cy="1495153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/>
                <p:nvPr/>
              </p:nvSpPr>
              <p:spPr>
                <a:xfrm>
                  <a:off x="8309705" y="4383911"/>
                  <a:ext cx="2364172" cy="14909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44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  <m:rad>
                              <m:radPr>
                                <m:degHide m:val="on"/>
                                <m:ctrlPr>
                                  <a:rPr lang="en-GB" sz="44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𝟑</m:t>
                                </m:r>
                              </m:e>
                            </m:rad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den>
                        </m:f>
                      </m:oMath>
                    </m:oMathPara>
                  </a14:m>
                  <a:endParaRPr lang="en-GB" sz="4400" b="1" i="1" dirty="0">
                    <a:solidFill>
                      <a:prstClr val="white"/>
                    </a:solidFill>
                    <a:latin typeface="Cambria Math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15E209CC-1489-4D40-97BE-47CAFD5B4C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9705" y="4383911"/>
                  <a:ext cx="2364172" cy="149092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20E2219-164F-4B92-B749-612076972ED9}"/>
                    </a:ext>
                  </a:extLst>
                </p:cNvPr>
                <p:cNvSpPr/>
                <p:nvPr/>
              </p:nvSpPr>
              <p:spPr>
                <a:xfrm>
                  <a:off x="13482340" y="4409637"/>
                  <a:ext cx="4380215" cy="149515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44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  <m:rad>
                              <m:radPr>
                                <m:ctrlPr>
                                  <a:rPr lang="en-GB" sz="44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radPr>
                              <m:deg>
                                <m:r>
                                  <a:rPr lang="en-US" sz="4400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𝟑</m:t>
                                </m:r>
                              </m:deg>
                              <m:e>
                                <m:r>
                                  <a:rPr lang="en-US" sz="4400" b="1" i="1" smtClean="0">
                                    <a:solidFill>
                                      <a:prstClr val="white"/>
                                    </a:solidFill>
                                    <a:latin typeface="Cambria Math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e>
                            </m:rad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den>
                        </m:f>
                      </m:oMath>
                    </m:oMathPara>
                  </a14:m>
                  <a:endParaRPr lang="en-GB" sz="4400" b="1" i="1" dirty="0">
                    <a:solidFill>
                      <a:prstClr val="white"/>
                    </a:solidFill>
                    <a:latin typeface="Cambria Math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720E2219-164F-4B92-B749-612076972E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82340" y="4409637"/>
                  <a:ext cx="4380215" cy="1495153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6E1A7A85-01DC-462D-AF0B-D536F84C467F}"/>
                    </a:ext>
                  </a:extLst>
                </p:cNvPr>
                <p:cNvSpPr/>
                <p:nvPr/>
              </p:nvSpPr>
              <p:spPr>
                <a:xfrm>
                  <a:off x="19659169" y="4409637"/>
                  <a:ext cx="4309363" cy="154933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44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solidFill>
                                  <a:prstClr val="white"/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GB" sz="44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𝟑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en-GB" sz="4400" b="1" i="1" dirty="0">
                    <a:solidFill>
                      <a:prstClr val="white"/>
                    </a:solidFill>
                    <a:latin typeface="Cambria Math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6E1A7A85-01DC-462D-AF0B-D536F84C46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59169" y="4409637"/>
                  <a:ext cx="4309363" cy="154933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roup 3">
            <a:extLst>
              <a:ext uri="{FF2B5EF4-FFF2-40B4-BE49-F238E27FC236}">
                <a16:creationId xmlns:a16="http://schemas.microsoft.com/office/drawing/2014/main" id="{416FCB01-8F9A-436C-B128-BB0AFBA2B4F4}"/>
              </a:ext>
            </a:extLst>
          </p:cNvPr>
          <p:cNvGrpSpPr/>
          <p:nvPr/>
        </p:nvGrpSpPr>
        <p:grpSpPr>
          <a:xfrm>
            <a:off x="0" y="6248400"/>
            <a:ext cx="24153914" cy="7162800"/>
            <a:chOff x="48567" y="4381500"/>
            <a:chExt cx="24153914" cy="7287438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759B51B4-5503-487D-8BB6-7122D6F91EED}"/>
                </a:ext>
              </a:extLst>
            </p:cNvPr>
            <p:cNvSpPr/>
            <p:nvPr/>
          </p:nvSpPr>
          <p:spPr>
            <a:xfrm>
              <a:off x="353961" y="4686039"/>
              <a:ext cx="23848520" cy="6982899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64" name="Group 5">
              <a:extLst>
                <a:ext uri="{FF2B5EF4-FFF2-40B4-BE49-F238E27FC236}">
                  <a16:creationId xmlns:a16="http://schemas.microsoft.com/office/drawing/2014/main" id="{17EECA23-5EA7-49FF-A864-A6A91F07D22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1DEFA974-63D6-4FF0-BC87-E18B8DEBEF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TextBox 7">
                <a:extLst>
                  <a:ext uri="{FF2B5EF4-FFF2-40B4-BE49-F238E27FC236}">
                    <a16:creationId xmlns:a16="http://schemas.microsoft.com/office/drawing/2014/main" id="{2A5FC62D-A5F1-47DA-8671-0577F9CA012A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14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8">
                <a:extLst>
                  <a:ext uri="{FF2B5EF4-FFF2-40B4-BE49-F238E27FC236}">
                    <a16:creationId xmlns:a16="http://schemas.microsoft.com/office/drawing/2014/main" id="{224520BF-55D3-461C-9B06-D477BCFDB1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1" name="Group 40"/>
          <p:cNvGrpSpPr/>
          <p:nvPr/>
        </p:nvGrpSpPr>
        <p:grpSpPr>
          <a:xfrm>
            <a:off x="63654" y="1640051"/>
            <a:ext cx="24090260" cy="2939060"/>
            <a:chOff x="923003" y="3917552"/>
            <a:chExt cx="24090260" cy="2939060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4056330"/>
              <a:ext cx="23741053" cy="280028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4048790" cy="1040476"/>
              <a:chOff x="923003" y="3917552"/>
              <a:chExt cx="4048790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609748" cy="861996"/>
                <a:chOff x="2028795" y="4418277"/>
                <a:chExt cx="3609748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77464" y="4480054"/>
                  <a:ext cx="3061079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44.9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1461181" y="4118104"/>
                  <a:ext cx="23447960" cy="27385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	          Cho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khối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nón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GB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𝑵</m:t>
                          </m:r>
                        </m:e>
                      </m:d>
                      <m:r>
                        <a:rPr lang="en-US" sz="42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</m:oMath>
                  </a14:m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có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chiều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cao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bằng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</m:e>
                      </m:rad>
                    </m:oMath>
                  </a14:m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lần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bán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kính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đáy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Dùng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một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mặt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phẳng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vuông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góc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với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trục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của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GB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𝑵</m:t>
                          </m:r>
                        </m:e>
                      </m:d>
                    </m:oMath>
                  </a14:m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để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chia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GB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𝑵</m:t>
                          </m:r>
                        </m:e>
                      </m:d>
                      <m:r>
                        <a:rPr lang="en-US" sz="42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</m:oMath>
                  </a14:m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thành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phần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có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thể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tích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bằng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nhau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Hỏi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tỉ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lệ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diện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tích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toàn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phần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của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phần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chứa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đỉnh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nón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so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với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diện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tích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toàn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phần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của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phần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không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chứa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đỉnh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nón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bằng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bao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nhiêu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?</a:t>
                  </a:r>
                  <a:endParaRPr lang="en-GB" sz="42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1181" y="4118104"/>
                  <a:ext cx="23447960" cy="2738507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1014" t="-2673" r="-988" b="-935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096000" y="7919921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507061" y="6543993"/>
                <a:ext cx="23569694" cy="68071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:r>
                  <a:rPr lang="en-US" sz="4200" b="1" dirty="0">
                    <a:ea typeface="Tahoma" pitchFamily="34" charset="0"/>
                    <a:cs typeface="Tahoma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2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Th</m:t>
                    </m:r>
                    <m:r>
                      <m:rPr>
                        <m:nor/>
                      </m:rPr>
                      <a:rPr lang="en-US" sz="42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ể </m:t>
                    </m:r>
                    <m:r>
                      <m:rPr>
                        <m:nor/>
                      </m:rPr>
                      <a:rPr lang="en-US" sz="42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sz="42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í</m:t>
                    </m:r>
                    <m:r>
                      <m:rPr>
                        <m:nor/>
                      </m:rPr>
                      <a:rPr lang="en-US" sz="42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ch</m:t>
                    </m:r>
                    <m:r>
                      <m:rPr>
                        <m:nor/>
                      </m:rPr>
                      <a:rPr lang="en-US" sz="42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2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kh</m:t>
                    </m:r>
                    <m:r>
                      <m:rPr>
                        <m:nor/>
                      </m:rPr>
                      <a:rPr lang="en-US" sz="42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ố</m:t>
                    </m:r>
                    <m:r>
                      <m:rPr>
                        <m:nor/>
                      </m:rPr>
                      <a:rPr lang="en-US" sz="42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en-US" sz="42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2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en-US" sz="42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ó</m:t>
                    </m:r>
                    <m:r>
                      <m:rPr>
                        <m:nor/>
                      </m:rPr>
                      <a:rPr lang="en-US" sz="42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en-US" sz="42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d>
                      <m:dPr>
                        <m:ctrlPr>
                          <a:rPr lang="en-GB" sz="42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𝐍</m:t>
                        </m:r>
                      </m:e>
                    </m:d>
                    <m:r>
                      <m:rPr>
                        <m:nor/>
                      </m:rPr>
                      <a:rPr lang="en-US" sz="42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2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42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ằ</m:t>
                    </m:r>
                    <m:r>
                      <m:rPr>
                        <m:nor/>
                      </m:rPr>
                      <a:rPr lang="en-US" sz="42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ng</m:t>
                    </m:r>
                    <m:r>
                      <a:rPr lang="en-US" sz="4200" b="1" i="0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: </m:t>
                    </m:r>
                  </m:oMath>
                </a14:m>
                <a:br>
                  <a:rPr lang="en-US" sz="4200" b="1" i="0" dirty="0">
                    <a:latin typeface="Cambria Math"/>
                    <a:ea typeface="Tahoma" pitchFamily="34" charset="0"/>
                    <a:cs typeface="Tahoma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200" b="1" i="0" dirty="0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𝐕</m:t>
                      </m:r>
                      <m:r>
                        <a:rPr lang="en-US" sz="4200" b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</m:den>
                      </m:f>
                      <m:r>
                        <a:rPr lang="en-US" sz="42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𝛑</m:t>
                      </m:r>
                      <m:r>
                        <a:rPr lang="en-US" sz="42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sSup>
                        <m:sSupPr>
                          <m:ctrlPr>
                            <a:rPr lang="en-GB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𝐫</m:t>
                          </m:r>
                        </m:e>
                        <m:sup>
                          <m:r>
                            <a:rPr lang="en-US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2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𝐡</m:t>
                      </m:r>
                      <m:r>
                        <a:rPr lang="en-US" sz="42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</m:den>
                      </m:f>
                      <m:r>
                        <a:rPr lang="en-US" sz="42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𝛑</m:t>
                      </m:r>
                      <m:sSup>
                        <m:sSupPr>
                          <m:ctrlPr>
                            <a:rPr lang="en-GB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𝐫</m:t>
                          </m:r>
                        </m:e>
                        <m:sup>
                          <m:r>
                            <a:rPr lang="en-US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sup>
                      </m:sSup>
                      <m:d>
                        <m:dPr>
                          <m:ctrlPr>
                            <a:rPr lang="en-GB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𝐫</m:t>
                          </m:r>
                          <m:rad>
                            <m:radPr>
                              <m:degHide m:val="on"/>
                              <m:ctrlPr>
                                <a:rPr lang="en-GB" sz="42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2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𝟑</m:t>
                              </m:r>
                            </m:e>
                          </m:rad>
                        </m:e>
                      </m:d>
                      <m:r>
                        <a:rPr lang="en-US" sz="42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2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𝛑</m:t>
                      </m:r>
                      <m:sSup>
                        <m:sSupPr>
                          <m:ctrlPr>
                            <a:rPr lang="en-GB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𝐫</m:t>
                          </m:r>
                        </m:e>
                        <m:sup>
                          <m:r>
                            <a:rPr lang="en-US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</m:sup>
                      </m:sSup>
                      <m:f>
                        <m:fPr>
                          <m:ctrlPr>
                            <a:rPr lang="en-GB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42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2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GB" sz="42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2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2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lu</m:t>
                      </m:r>
                      <m:r>
                        <m:rPr>
                          <m:nor/>
                        </m:rPr>
                        <a:rPr lang="en-US" sz="42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en-US" sz="42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2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2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ó</m:t>
                      </m:r>
                      <m:r>
                        <a:rPr lang="en-US" sz="4200" b="1" i="0" dirty="0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:</m:t>
                      </m:r>
                      <m:f>
                        <m:fPr>
                          <m:ctrlPr>
                            <a:rPr lang="en-GB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𝐡</m:t>
                          </m:r>
                        </m:num>
                        <m:den>
                          <m:r>
                            <a:rPr lang="en-US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𝐫</m:t>
                          </m:r>
                        </m:den>
                      </m:f>
                      <m:r>
                        <a:rPr lang="en-US" sz="42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𝐡</m:t>
                          </m:r>
                          <m:r>
                            <a:rPr lang="en-US" sz="42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′</m:t>
                          </m:r>
                        </m:num>
                        <m:den>
                          <m:r>
                            <a:rPr lang="en-US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𝐫</m:t>
                          </m:r>
                          <m:r>
                            <a:rPr lang="en-US" sz="42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′</m:t>
                          </m:r>
                        </m:den>
                      </m:f>
                      <m:r>
                        <a:rPr lang="en-US" sz="42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GB" sz="42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2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Suy</m:t>
                      </m:r>
                      <m:r>
                        <m:rPr>
                          <m:nor/>
                        </m:rPr>
                        <a:rPr lang="en-US" sz="42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ra</m:t>
                      </m:r>
                      <m:r>
                        <m:rPr>
                          <m:nor/>
                        </m:rPr>
                        <a:rPr lang="en-US" sz="42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2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ể </m:t>
                      </m:r>
                      <m:r>
                        <m:rPr>
                          <m:nor/>
                        </m:rPr>
                        <a:rPr lang="en-US" sz="42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2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en-US" sz="42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2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hai</m:t>
                      </m:r>
                      <m:r>
                        <m:rPr>
                          <m:nor/>
                        </m:rPr>
                        <a:rPr lang="en-US" sz="42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2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ầ</m:t>
                      </m:r>
                      <m:r>
                        <m:rPr>
                          <m:nor/>
                        </m:rPr>
                        <a:rPr lang="en-US" sz="42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2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(</m:t>
                      </m:r>
                      <m:r>
                        <m:rPr>
                          <m:nor/>
                        </m:rPr>
                        <a:rPr lang="en-US" sz="42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sau</m:t>
                      </m:r>
                      <m:r>
                        <m:rPr>
                          <m:nor/>
                        </m:rPr>
                        <a:rPr lang="en-US" sz="42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khi</m:t>
                      </m:r>
                      <m:r>
                        <m:rPr>
                          <m:nor/>
                        </m:rPr>
                        <a:rPr lang="en-US" sz="42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chia</m:t>
                      </m:r>
                      <m:r>
                        <m:rPr>
                          <m:nor/>
                        </m:rPr>
                        <a:rPr lang="en-US" sz="42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2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ặ</m:t>
                      </m:r>
                      <m:r>
                        <m:rPr>
                          <m:nor/>
                        </m:rPr>
                        <a:rPr lang="en-US" sz="42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2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2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ẳ</m:t>
                      </m:r>
                      <m:r>
                        <m:rPr>
                          <m:nor/>
                        </m:rPr>
                        <a:rPr lang="en-US" sz="42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2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vu</m:t>
                      </m:r>
                      <m:r>
                        <m:rPr>
                          <m:nor/>
                        </m:rPr>
                        <a:rPr lang="en-US" sz="42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en-US" sz="42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2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en-US" sz="42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ó</m:t>
                      </m:r>
                      <m:r>
                        <m:rPr>
                          <m:nor/>
                        </m:rPr>
                        <a:rPr lang="en-US" sz="42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2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2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42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i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sz="42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200" b="1" i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𝐒𝐎</m:t>
                      </m:r>
                      <m:r>
                        <m:rPr>
                          <m:nor/>
                        </m:rPr>
                        <a:rPr lang="en-US" sz="42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) </m:t>
                      </m:r>
                      <m:r>
                        <m:rPr>
                          <m:nor/>
                        </m:rPr>
                        <a:rPr lang="en-US" sz="4200" b="1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200" b="1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à:</m:t>
                      </m:r>
                      <m:r>
                        <a:rPr lang="en-US" sz="4200" b="1" i="0" dirty="0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GB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𝐕</m:t>
                          </m:r>
                        </m:e>
                        <m:sup>
                          <m:r>
                            <a:rPr lang="en-US" sz="42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42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𝐕</m:t>
                          </m:r>
                        </m:num>
                        <m:den>
                          <m:r>
                            <a:rPr lang="en-US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42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𝛑</m:t>
                          </m:r>
                          <m:sSup>
                            <m:sSupPr>
                              <m:ctrlPr>
                                <a:rPr lang="en-GB" sz="42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2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𝐫</m:t>
                              </m:r>
                            </m:e>
                            <m:sup>
                              <m:r>
                                <a:rPr lang="en-US" sz="42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en-US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42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2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2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ũ</m:t>
                      </m:r>
                      <m:r>
                        <m:rPr>
                          <m:nor/>
                        </m:rPr>
                        <a:rPr lang="en-US" sz="42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2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2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en-US" sz="42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2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đượ</m:t>
                      </m:r>
                      <m:r>
                        <m:rPr>
                          <m:nor/>
                        </m:rPr>
                        <a:rPr lang="en-US" sz="42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a:rPr lang="en-US" sz="4200" b="1" i="0" dirty="0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: </m:t>
                      </m:r>
                      <m:sSup>
                        <m:sSupPr>
                          <m:ctrlPr>
                            <a:rPr lang="en-GB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𝐕</m:t>
                          </m:r>
                        </m:e>
                        <m:sup>
                          <m:r>
                            <a:rPr lang="en-US" sz="42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42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𝐕</m:t>
                          </m:r>
                        </m:num>
                        <m:den>
                          <m:r>
                            <a:rPr lang="en-US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42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𝛑</m:t>
                          </m:r>
                          <m:sSup>
                            <m:sSupPr>
                              <m:ctrlPr>
                                <a:rPr lang="en-GB" sz="42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2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𝐫</m:t>
                              </m:r>
                            </m:e>
                            <m:sup>
                              <m:r>
                                <a:rPr lang="en-US" sz="42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𝟑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GB" sz="42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2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𝟔</m:t>
                          </m:r>
                        </m:den>
                      </m:f>
                      <m:r>
                        <a:rPr lang="en-US" sz="42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</m:den>
                      </m:f>
                      <m:r>
                        <a:rPr lang="en-US" sz="42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𝛑</m:t>
                      </m:r>
                      <m:sSup>
                        <m:sSupPr>
                          <m:ctrlPr>
                            <a:rPr lang="en-GB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42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42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2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𝐫</m:t>
                                  </m:r>
                                </m:e>
                                <m:sup>
                                  <m:r>
                                    <a:rPr lang="en-US" sz="4200" b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en-GB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𝐡</m:t>
                          </m:r>
                        </m:e>
                        <m:sup>
                          <m:r>
                            <a:rPr lang="en-US" sz="42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42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</m:den>
                      </m:f>
                      <m:r>
                        <a:rPr lang="en-US" sz="42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𝛑</m:t>
                      </m:r>
                      <m:sSup>
                        <m:sSupPr>
                          <m:ctrlPr>
                            <a:rPr lang="en-GB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42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42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2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𝐫</m:t>
                                  </m:r>
                                </m:e>
                                <m:sup>
                                  <m:r>
                                    <a:rPr lang="en-US" sz="4200" b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en-GB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𝐫</m:t>
                          </m:r>
                        </m:e>
                        <m:sup>
                          <m:r>
                            <a:rPr lang="en-US" sz="42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′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GB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</m:e>
                      </m:rad>
                      <m:r>
                        <a:rPr lang="en-US" sz="42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42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2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</m:den>
                      </m:f>
                      <m:r>
                        <a:rPr lang="en-US" sz="42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𝛑</m:t>
                      </m:r>
                      <m:sSup>
                        <m:sSupPr>
                          <m:ctrlPr>
                            <a:rPr lang="en-GB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42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42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2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𝐫</m:t>
                                  </m:r>
                                </m:e>
                                <m:sup>
                                  <m:r>
                                    <a:rPr lang="en-US" sz="4200" b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</m:sup>
                      </m:sSup>
                      <m:r>
                        <a:rPr lang="en-US" sz="42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⇒</m:t>
                      </m:r>
                      <m:r>
                        <a:rPr lang="en-US" sz="42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𝐫</m:t>
                      </m:r>
                      <m:r>
                        <a:rPr lang="en-US" sz="42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sSup>
                        <m:sSupPr>
                          <m:ctrlPr>
                            <a:rPr lang="en-GB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𝐫</m:t>
                          </m:r>
                        </m:e>
                        <m:sup>
                          <m:r>
                            <a:rPr lang="en-US" sz="42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′</m:t>
                          </m:r>
                        </m:sup>
                      </m:sSup>
                      <m:rad>
                        <m:radPr>
                          <m:ctrlPr>
                            <a:rPr lang="en-GB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radPr>
                        <m:deg>
                          <m:r>
                            <a:rPr lang="en-US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</m:deg>
                        <m:e>
                          <m:r>
                            <a:rPr lang="en-US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GB" sz="42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61" y="6543993"/>
                <a:ext cx="23569694" cy="68071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p:sp>
        <p:nvSpPr>
          <p:cNvPr id="39" name="TextBox 9">
            <a:extLst>
              <a:ext uri="{FF2B5EF4-FFF2-40B4-BE49-F238E27FC236}">
                <a16:creationId xmlns:a16="http://schemas.microsoft.com/office/drawing/2014/main" id="{062C1B5D-773E-4E9D-87ED-AFF997304E87}"/>
              </a:ext>
            </a:extLst>
          </p:cNvPr>
          <p:cNvSpPr txBox="1"/>
          <p:nvPr/>
        </p:nvSpPr>
        <p:spPr>
          <a:xfrm>
            <a:off x="8324850" y="421542"/>
            <a:ext cx="14121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CHỦ ĐỀ CÂU 44: THỰC TẾ CỦA KHỐI TRỤ, KHỐI NÓN, </a:t>
            </a:r>
            <a:b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KHỐI CẦU</a:t>
            </a:r>
          </a:p>
        </p:txBody>
      </p:sp>
      <p:sp>
        <p:nvSpPr>
          <p:cNvPr id="48" name="TextBox 12">
            <a:extLst>
              <a:ext uri="{FF2B5EF4-FFF2-40B4-BE49-F238E27FC236}">
                <a16:creationId xmlns:a16="http://schemas.microsoft.com/office/drawing/2014/main" id="{4B0CF270-C91B-4559-966B-1C7E2C9F5E0F}"/>
              </a:ext>
            </a:extLst>
          </p:cNvPr>
          <p:cNvSpPr txBox="1"/>
          <p:nvPr/>
        </p:nvSpPr>
        <p:spPr>
          <a:xfrm>
            <a:off x="5105400" y="321532"/>
            <a:ext cx="327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baseline="0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PT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Đ</a:t>
            </a:r>
            <a:r>
              <a:rPr lang="vi-VN" sz="3200" b="1" baseline="0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baseline="0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MINH HỌA </a:t>
            </a:r>
          </a:p>
          <a:p>
            <a:pPr algn="ctr"/>
            <a:r>
              <a:rPr lang="en-US" sz="3200" b="1" baseline="0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31/03/2021 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AvantGarde-Demi" pitchFamily="18" charset="0"/>
              <a:cs typeface="Times New Roman" panose="02020603050405020304" pitchFamily="18" charset="0"/>
            </a:endParaRPr>
          </a:p>
        </p:txBody>
      </p:sp>
      <p:pic>
        <p:nvPicPr>
          <p:cNvPr id="52" name="Picture 51" descr="Description: Không có mô tả.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3814" y="7081131"/>
            <a:ext cx="6105977" cy="49584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775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507061" y="4648200"/>
            <a:ext cx="23556178" cy="1582216"/>
            <a:chOff x="425801" y="4383911"/>
            <a:chExt cx="23556178" cy="1582216"/>
          </a:xfrm>
        </p:grpSpPr>
        <p:grpSp>
          <p:nvGrpSpPr>
            <p:cNvPr id="94" name="Group 93"/>
            <p:cNvGrpSpPr/>
            <p:nvPr/>
          </p:nvGrpSpPr>
          <p:grpSpPr>
            <a:xfrm>
              <a:off x="425801" y="4388787"/>
              <a:ext cx="23556178" cy="1577340"/>
              <a:chOff x="241306" y="1949100"/>
              <a:chExt cx="11778089" cy="788670"/>
            </a:xfrm>
            <a:solidFill>
              <a:srgbClr val="327E3B"/>
            </a:solidFill>
          </p:grpSpPr>
          <p:sp>
            <p:nvSpPr>
              <p:cNvPr id="61" name="Rectangle 60"/>
              <p:cNvSpPr/>
              <p:nvPr/>
            </p:nvSpPr>
            <p:spPr>
              <a:xfrm>
                <a:off x="3538287" y="1974828"/>
                <a:ext cx="2468235" cy="762942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247742" y="2167811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531851" y="1974828"/>
                <a:ext cx="2468235" cy="762942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41306" y="2167811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6544723" y="1974828"/>
                <a:ext cx="2468235" cy="762942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6254178" y="2167811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9551160" y="1949100"/>
                <a:ext cx="2468235" cy="785093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9260615" y="2167811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2172966" y="4409637"/>
                  <a:ext cx="2426433" cy="149515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44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  <m:rad>
                              <m:radPr>
                                <m:ctrlPr>
                                  <a:rPr lang="en-GB" sz="44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radPr>
                              <m:deg>
                                <m:r>
                                  <a:rPr lang="en-US" sz="4400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𝟑</m:t>
                                </m:r>
                              </m:deg>
                              <m:e>
                                <m:r>
                                  <a:rPr lang="en-US" sz="4400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𝟒</m:t>
                                </m:r>
                              </m:e>
                            </m:rad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den>
                        </m:f>
                      </m:oMath>
                    </m:oMathPara>
                  </a14:m>
                  <a:endParaRPr lang="en-GB" sz="4400" b="1" i="1" dirty="0">
                    <a:solidFill>
                      <a:prstClr val="white"/>
                    </a:solidFill>
                    <a:latin typeface="Cambria Math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2966" y="4409637"/>
                  <a:ext cx="2426433" cy="1495153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/>
                <p:nvPr/>
              </p:nvSpPr>
              <p:spPr>
                <a:xfrm>
                  <a:off x="8309705" y="4383911"/>
                  <a:ext cx="2364172" cy="14909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44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  <m:rad>
                              <m:radPr>
                                <m:degHide m:val="on"/>
                                <m:ctrlPr>
                                  <a:rPr lang="en-GB" sz="44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𝟑</m:t>
                                </m:r>
                              </m:e>
                            </m:rad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den>
                        </m:f>
                      </m:oMath>
                    </m:oMathPara>
                  </a14:m>
                  <a:endParaRPr lang="en-GB" sz="4400" b="1" i="1" dirty="0">
                    <a:solidFill>
                      <a:prstClr val="white"/>
                    </a:solidFill>
                    <a:latin typeface="Cambria Math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15E209CC-1489-4D40-97BE-47CAFD5B4C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9705" y="4383911"/>
                  <a:ext cx="2364172" cy="149092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20E2219-164F-4B92-B749-612076972ED9}"/>
                    </a:ext>
                  </a:extLst>
                </p:cNvPr>
                <p:cNvSpPr/>
                <p:nvPr/>
              </p:nvSpPr>
              <p:spPr>
                <a:xfrm>
                  <a:off x="13482340" y="4409637"/>
                  <a:ext cx="4380215" cy="149515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44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  <m:rad>
                              <m:radPr>
                                <m:ctrlPr>
                                  <a:rPr lang="en-GB" sz="44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radPr>
                              <m:deg>
                                <m:r>
                                  <a:rPr lang="en-US" sz="4400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𝟑</m:t>
                                </m:r>
                              </m:deg>
                              <m:e>
                                <m:r>
                                  <a:rPr lang="en-US" sz="4400" b="1" i="1" smtClean="0">
                                    <a:solidFill>
                                      <a:prstClr val="white"/>
                                    </a:solidFill>
                                    <a:latin typeface="Cambria Math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e>
                            </m:rad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den>
                        </m:f>
                      </m:oMath>
                    </m:oMathPara>
                  </a14:m>
                  <a:endParaRPr lang="en-GB" sz="4400" b="1" i="1" dirty="0">
                    <a:solidFill>
                      <a:prstClr val="white"/>
                    </a:solidFill>
                    <a:latin typeface="Cambria Math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720E2219-164F-4B92-B749-612076972E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82340" y="4409637"/>
                  <a:ext cx="4380215" cy="1495153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6E1A7A85-01DC-462D-AF0B-D536F84C467F}"/>
                    </a:ext>
                  </a:extLst>
                </p:cNvPr>
                <p:cNvSpPr/>
                <p:nvPr/>
              </p:nvSpPr>
              <p:spPr>
                <a:xfrm>
                  <a:off x="19659169" y="4409637"/>
                  <a:ext cx="4309363" cy="154933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44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solidFill>
                                  <a:prstClr val="white"/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GB" sz="44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𝟑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en-GB" sz="4400" b="1" i="1" dirty="0">
                    <a:solidFill>
                      <a:prstClr val="white"/>
                    </a:solidFill>
                    <a:latin typeface="Cambria Math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6E1A7A85-01DC-462D-AF0B-D536F84C46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59169" y="4409637"/>
                  <a:ext cx="4309363" cy="154933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roup 3">
            <a:extLst>
              <a:ext uri="{FF2B5EF4-FFF2-40B4-BE49-F238E27FC236}">
                <a16:creationId xmlns:a16="http://schemas.microsoft.com/office/drawing/2014/main" id="{416FCB01-8F9A-436C-B128-BB0AFBA2B4F4}"/>
              </a:ext>
            </a:extLst>
          </p:cNvPr>
          <p:cNvGrpSpPr/>
          <p:nvPr/>
        </p:nvGrpSpPr>
        <p:grpSpPr>
          <a:xfrm>
            <a:off x="0" y="6248400"/>
            <a:ext cx="24153914" cy="7162800"/>
            <a:chOff x="48567" y="4381500"/>
            <a:chExt cx="24153914" cy="7287438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759B51B4-5503-487D-8BB6-7122D6F91EED}"/>
                </a:ext>
              </a:extLst>
            </p:cNvPr>
            <p:cNvSpPr/>
            <p:nvPr/>
          </p:nvSpPr>
          <p:spPr>
            <a:xfrm>
              <a:off x="353961" y="4686039"/>
              <a:ext cx="23848520" cy="6982899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64" name="Group 5">
              <a:extLst>
                <a:ext uri="{FF2B5EF4-FFF2-40B4-BE49-F238E27FC236}">
                  <a16:creationId xmlns:a16="http://schemas.microsoft.com/office/drawing/2014/main" id="{17EECA23-5EA7-49FF-A864-A6A91F07D22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1DEFA974-63D6-4FF0-BC87-E18B8DEBEF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TextBox 7">
                <a:extLst>
                  <a:ext uri="{FF2B5EF4-FFF2-40B4-BE49-F238E27FC236}">
                    <a16:creationId xmlns:a16="http://schemas.microsoft.com/office/drawing/2014/main" id="{2A5FC62D-A5F1-47DA-8671-0577F9CA012A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14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8">
                <a:extLst>
                  <a:ext uri="{FF2B5EF4-FFF2-40B4-BE49-F238E27FC236}">
                    <a16:creationId xmlns:a16="http://schemas.microsoft.com/office/drawing/2014/main" id="{224520BF-55D3-461C-9B06-D477BCFDB1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1" name="Group 40"/>
          <p:cNvGrpSpPr/>
          <p:nvPr/>
        </p:nvGrpSpPr>
        <p:grpSpPr>
          <a:xfrm>
            <a:off x="63654" y="1640051"/>
            <a:ext cx="24090260" cy="2939060"/>
            <a:chOff x="923003" y="3917552"/>
            <a:chExt cx="24090260" cy="2939060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4056330"/>
              <a:ext cx="23741053" cy="280028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4048790" cy="1040476"/>
              <a:chOff x="923003" y="3917552"/>
              <a:chExt cx="4048790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609748" cy="861996"/>
                <a:chOff x="2028795" y="4418277"/>
                <a:chExt cx="3609748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77464" y="4480054"/>
                  <a:ext cx="3061079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44.9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1461181" y="4118104"/>
                  <a:ext cx="23447960" cy="27385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	          Cho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khối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nón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GB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𝑵</m:t>
                          </m:r>
                        </m:e>
                      </m:d>
                      <m:r>
                        <a:rPr lang="en-US" sz="42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</m:oMath>
                  </a14:m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có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chiều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cao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bằng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</m:e>
                      </m:rad>
                    </m:oMath>
                  </a14:m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lần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bán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kính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đáy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Dùng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một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mặt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phẳng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vuông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góc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với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trục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của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GB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𝑵</m:t>
                          </m:r>
                        </m:e>
                      </m:d>
                    </m:oMath>
                  </a14:m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để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chia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GB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𝑵</m:t>
                          </m:r>
                        </m:e>
                      </m:d>
                      <m:r>
                        <a:rPr lang="en-US" sz="42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</m:oMath>
                  </a14:m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thành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phần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có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thể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tích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bằng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nhau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Hỏi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tỉ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lệ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diện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tích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toàn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phần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của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phần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chứa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đỉnh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nón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so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với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diện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tích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toàn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phần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của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phần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không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chứa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đỉnh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nón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bằng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bao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2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nhiêu</a:t>
                  </a:r>
                  <a:r>
                    <a:rPr lang="en-US" sz="4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?</a:t>
                  </a:r>
                  <a:endParaRPr lang="en-GB" sz="42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1181" y="4118104"/>
                  <a:ext cx="23447960" cy="2738507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1014" t="-2673" r="-988" b="-935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096000" y="7919921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507061" y="6543993"/>
                <a:ext cx="23569694" cy="69025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	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tích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tàn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khối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nón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bên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  <a:endParaRPr lang="en-GB" sz="42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𝐒</m:t>
                          </m:r>
                        </m:e>
                        <m:sub>
                          <m:r>
                            <a:rPr lang="en-US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42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2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𝛑</m:t>
                      </m:r>
                      <m:sSup>
                        <m:sSupPr>
                          <m:ctrlPr>
                            <a:rPr lang="en-GB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42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42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2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𝐫</m:t>
                                  </m:r>
                                </m:e>
                                <m:sup>
                                  <m:r>
                                    <a:rPr lang="en-US" sz="4200" b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2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2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𝛑</m:t>
                      </m:r>
                      <m:sSup>
                        <m:sSupPr>
                          <m:ctrlPr>
                            <a:rPr lang="en-GB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𝐫</m:t>
                          </m:r>
                        </m:e>
                        <m:sup>
                          <m:r>
                            <a:rPr lang="en-US" sz="42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′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GB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42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42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GB" sz="4200" b="1" i="1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200" b="1" i="1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𝐫</m:t>
                                      </m:r>
                                    </m:e>
                                    <m:sup>
                                      <m:r>
                                        <a:rPr lang="en-US" sz="4200" b="1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42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2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42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42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GB" sz="4200" b="1" i="1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200" b="1" i="1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𝐡</m:t>
                                      </m:r>
                                    </m:e>
                                    <m:sup>
                                      <m:r>
                                        <a:rPr lang="en-US" sz="4200" b="1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42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42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2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𝛑</m:t>
                      </m:r>
                      <m:sSup>
                        <m:sSupPr>
                          <m:ctrlPr>
                            <a:rPr lang="en-GB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42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42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2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𝐫</m:t>
                                  </m:r>
                                </m:e>
                                <m:sup>
                                  <m:r>
                                    <a:rPr lang="en-US" sz="4200" b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2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2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𝛑</m:t>
                      </m:r>
                      <m:sSup>
                        <m:sSupPr>
                          <m:ctrlPr>
                            <a:rPr lang="en-GB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𝐫</m:t>
                          </m:r>
                        </m:e>
                        <m:sup>
                          <m:r>
                            <a:rPr lang="en-US" sz="42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′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GB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42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42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GB" sz="4200" b="1" i="1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200" b="1" i="1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𝐫</m:t>
                                      </m:r>
                                    </m:e>
                                    <m:sup>
                                      <m:r>
                                        <a:rPr lang="en-US" sz="4200" b="1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42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2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42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42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GB" sz="4200" b="1" i="1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200" b="1" i="1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𝐫</m:t>
                                      </m:r>
                                    </m:e>
                                    <m:sup>
                                      <m:r>
                                        <a:rPr lang="en-US" sz="4200" b="1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ad>
                                    <m:radPr>
                                      <m:degHide m:val="on"/>
                                      <m:ctrlPr>
                                        <a:rPr lang="en-GB" sz="4200" b="1" i="1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200" b="1" i="1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𝟑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sz="42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42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2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𝟑</m:t>
                      </m:r>
                      <m:r>
                        <a:rPr lang="en-US" sz="42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𝛑</m:t>
                      </m:r>
                      <m:sSup>
                        <m:sSupPr>
                          <m:ctrlPr>
                            <a:rPr lang="en-GB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42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42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2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𝐫</m:t>
                                  </m:r>
                                </m:e>
                                <m:sup>
                                  <m:r>
                                    <a:rPr lang="en-US" sz="4200" b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42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tích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tàn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khối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nón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bên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dưới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  <a:endParaRPr lang="en-GB" sz="42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𝐒</m:t>
                          </m:r>
                        </m:e>
                        <m:sub>
                          <m:r>
                            <a:rPr lang="en-US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sz="42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2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𝛑</m:t>
                      </m:r>
                      <m:r>
                        <a:rPr lang="en-US" sz="42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𝐫</m:t>
                      </m:r>
                      <m:rad>
                        <m:radPr>
                          <m:degHide m:val="on"/>
                          <m:ctrlPr>
                            <a:rPr lang="en-GB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42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2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𝐫</m:t>
                              </m:r>
                            </m:e>
                            <m:sup>
                              <m:r>
                                <a:rPr lang="en-US" sz="42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2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42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2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𝐡</m:t>
                              </m:r>
                            </m:e>
                            <m:sup>
                              <m:r>
                                <a:rPr lang="en-US" sz="42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42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en-US" sz="42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𝛑</m:t>
                      </m:r>
                      <m:sSup>
                        <m:sSupPr>
                          <m:ctrlPr>
                            <a:rPr lang="en-GB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𝐫</m:t>
                          </m:r>
                        </m:e>
                        <m:sup>
                          <m:r>
                            <a:rPr lang="en-US" sz="42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′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GB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42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42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GB" sz="4200" b="1" i="1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200" b="1" i="1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𝐫</m:t>
                                      </m:r>
                                    </m:e>
                                    <m:sup>
                                      <m:r>
                                        <a:rPr lang="en-US" sz="4200" b="1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42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2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42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42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GB" sz="4200" b="1" i="1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200" b="1" i="1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𝐡</m:t>
                                      </m:r>
                                    </m:e>
                                    <m:sup>
                                      <m:r>
                                        <a:rPr lang="en-US" sz="4200" b="1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42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42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2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𝛑</m:t>
                      </m:r>
                      <m:sSup>
                        <m:sSupPr>
                          <m:ctrlPr>
                            <a:rPr lang="en-GB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42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42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2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𝐫</m:t>
                                  </m:r>
                                </m:e>
                                <m:sup>
                                  <m:r>
                                    <a:rPr lang="en-US" sz="4200" b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2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2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𝛑</m:t>
                      </m:r>
                      <m:sSup>
                        <m:sSupPr>
                          <m:ctrlPr>
                            <a:rPr lang="en-GB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𝐫</m:t>
                          </m:r>
                        </m:e>
                        <m:sup>
                          <m:r>
                            <a:rPr lang="en-US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sz="42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d>
                        <m:dPr>
                          <m:ctrlPr>
                            <a:rPr lang="en-GB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  <m:r>
                            <a:rPr lang="en-US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𝛑</m:t>
                          </m:r>
                          <m:sSup>
                            <m:sSupPr>
                              <m:ctrlPr>
                                <a:rPr lang="en-GB" sz="42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2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𝐫</m:t>
                              </m:r>
                            </m:e>
                            <m:sup>
                              <m:r>
                                <a:rPr lang="en-US" sz="42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2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  <m:r>
                            <a:rPr lang="en-US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𝛑</m:t>
                          </m:r>
                          <m:sSup>
                            <m:sSupPr>
                              <m:ctrlPr>
                                <a:rPr lang="en-GB" sz="42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42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GB" sz="4200" b="1" i="1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200" b="1" i="1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𝐫</m:t>
                                      </m:r>
                                    </m:e>
                                    <m:sup>
                                      <m:r>
                                        <a:rPr lang="en-US" sz="4200" b="1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42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42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2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𝛑</m:t>
                      </m:r>
                      <m:sSup>
                        <m:sSupPr>
                          <m:ctrlPr>
                            <a:rPr lang="en-GB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42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42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2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𝐫</m:t>
                                  </m:r>
                                </m:e>
                                <m:sup>
                                  <m:r>
                                    <a:rPr lang="en-US" sz="4200" b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2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2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𝛑</m:t>
                      </m:r>
                      <m:sSup>
                        <m:sSupPr>
                          <m:ctrlPr>
                            <a:rPr lang="en-GB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𝐫</m:t>
                          </m:r>
                        </m:e>
                        <m:sup>
                          <m:r>
                            <a:rPr lang="en-US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2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2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𝟑</m:t>
                      </m:r>
                      <m:r>
                        <a:rPr lang="en-US" sz="42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𝛑</m:t>
                      </m:r>
                      <m:sSup>
                        <m:sSupPr>
                          <m:ctrlPr>
                            <a:rPr lang="en-GB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𝐫</m:t>
                          </m:r>
                        </m:e>
                        <m:sup>
                          <m:r>
                            <a:rPr lang="en-US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2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en-US" sz="42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𝛑</m:t>
                      </m:r>
                      <m:sSup>
                        <m:sSupPr>
                          <m:ctrlPr>
                            <a:rPr lang="en-GB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42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42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2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𝐫</m:t>
                                  </m:r>
                                </m:e>
                                <m:sup>
                                  <m:r>
                                    <a:rPr lang="en-US" sz="4200" b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42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2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Suy</m:t>
                      </m:r>
                      <m:r>
                        <m:rPr>
                          <m:nor/>
                        </m:rPr>
                        <a:rPr lang="en-US" sz="42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ra</m:t>
                      </m:r>
                      <m:r>
                        <m:rPr>
                          <m:nor/>
                        </m:rPr>
                        <a:rPr lang="en-US" sz="42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2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ỷ </m:t>
                      </m:r>
                      <m:r>
                        <m:rPr>
                          <m:nor/>
                        </m:rPr>
                        <a:rPr lang="en-US" sz="42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2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ệ</m:t>
                      </m:r>
                      <m:r>
                        <a:rPr lang="en-US" sz="4200" b="1" i="0" dirty="0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: </m:t>
                      </m:r>
                      <m:f>
                        <m:fPr>
                          <m:ctrlPr>
                            <a:rPr lang="en-GB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42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2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𝐒</m:t>
                              </m:r>
                            </m:e>
                            <m:sub>
                              <m:r>
                                <a:rPr lang="en-US" sz="42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42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2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𝐒</m:t>
                              </m:r>
                            </m:e>
                            <m:sub>
                              <m:r>
                                <a:rPr lang="en-US" sz="42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42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  <m:r>
                            <a:rPr lang="en-US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𝛑</m:t>
                          </m:r>
                          <m:sSup>
                            <m:sSupPr>
                              <m:ctrlPr>
                                <a:rPr lang="en-GB" sz="42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42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GB" sz="4200" b="1" i="1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200" b="1" i="1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𝐫</m:t>
                                      </m:r>
                                    </m:e>
                                    <m:sup>
                                      <m:r>
                                        <a:rPr lang="en-US" sz="4200" b="1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42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  <m:r>
                            <a:rPr lang="en-US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𝛑</m:t>
                          </m:r>
                          <m:sSup>
                            <m:sSupPr>
                              <m:ctrlPr>
                                <a:rPr lang="en-GB" sz="42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2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𝐫</m:t>
                              </m:r>
                            </m:e>
                            <m:sup>
                              <m:r>
                                <a:rPr lang="en-US" sz="42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2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𝛑</m:t>
                          </m:r>
                          <m:sSup>
                            <m:sSupPr>
                              <m:ctrlPr>
                                <a:rPr lang="en-GB" sz="42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42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GB" sz="4200" b="1" i="1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200" b="1" i="1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𝐫</m:t>
                                      </m:r>
                                    </m:e>
                                    <m:sup>
                                      <m:r>
                                        <a:rPr lang="en-US" sz="4200" b="1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42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42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  <m:r>
                            <a:rPr lang="en-US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𝛑</m:t>
                          </m:r>
                          <m:sSup>
                            <m:sSupPr>
                              <m:ctrlPr>
                                <a:rPr lang="en-GB" sz="42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42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GB" sz="4200" b="1" i="1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200" b="1" i="1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𝐫</m:t>
                                      </m:r>
                                    </m:e>
                                    <m:sup>
                                      <m:r>
                                        <a:rPr lang="en-US" sz="4200" b="1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42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  <m:r>
                            <a:rPr lang="en-US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𝛑</m:t>
                          </m:r>
                          <m:sSup>
                            <m:sSupPr>
                              <m:ctrlPr>
                                <a:rPr lang="en-GB" sz="42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42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GB" sz="4200" b="1" i="1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200" b="1" i="1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𝐫</m:t>
                                      </m:r>
                                    </m:e>
                                    <m:sup>
                                      <m:r>
                                        <a:rPr lang="en-US" sz="4200" b="1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42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sup>
                          </m:sSup>
                          <m:rad>
                            <m:radPr>
                              <m:ctrlPr>
                                <a:rPr lang="en-GB" sz="42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radPr>
                            <m:deg>
                              <m:r>
                                <a:rPr lang="en-US" sz="42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𝟑</m:t>
                              </m:r>
                            </m:deg>
                            <m:e>
                              <m:r>
                                <a:rPr lang="en-US" sz="42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𝟒</m:t>
                              </m:r>
                            </m:e>
                          </m:rad>
                          <m:r>
                            <a:rPr lang="en-US" sz="42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𝛑</m:t>
                          </m:r>
                          <m:sSup>
                            <m:sSupPr>
                              <m:ctrlPr>
                                <a:rPr lang="en-GB" sz="42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42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GB" sz="4200" b="1" i="1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200" b="1" i="1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𝐫</m:t>
                                      </m:r>
                                    </m:e>
                                    <m:sup>
                                      <m:r>
                                        <a:rPr lang="en-US" sz="4200" b="1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42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42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</m:num>
                        <m:den>
                          <m:rad>
                            <m:radPr>
                              <m:ctrlPr>
                                <a:rPr lang="en-GB" sz="42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radPr>
                            <m:deg>
                              <m:r>
                                <a:rPr lang="en-US" sz="42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𝟑</m:t>
                              </m:r>
                            </m:deg>
                            <m:e>
                              <m:r>
                                <a:rPr lang="en-US" sz="42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𝟒</m:t>
                              </m:r>
                            </m:e>
                          </m:rad>
                          <m:r>
                            <a:rPr lang="en-US" sz="42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2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GB" sz="42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61" y="6543993"/>
                <a:ext cx="23569694" cy="6902531"/>
              </a:xfrm>
              <a:prstGeom prst="rect">
                <a:avLst/>
              </a:prstGeom>
              <a:blipFill rotWithShape="1">
                <a:blip r:embed="rId9"/>
                <a:stretch>
                  <a:fillRect l="-983" t="-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p:sp>
        <p:nvSpPr>
          <p:cNvPr id="39" name="TextBox 9">
            <a:extLst>
              <a:ext uri="{FF2B5EF4-FFF2-40B4-BE49-F238E27FC236}">
                <a16:creationId xmlns:a16="http://schemas.microsoft.com/office/drawing/2014/main" id="{062C1B5D-773E-4E9D-87ED-AFF997304E87}"/>
              </a:ext>
            </a:extLst>
          </p:cNvPr>
          <p:cNvSpPr txBox="1"/>
          <p:nvPr/>
        </p:nvSpPr>
        <p:spPr>
          <a:xfrm>
            <a:off x="8324850" y="421542"/>
            <a:ext cx="14121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CHỦ ĐỀ CÂU 44: THỰC TẾ CỦA KHỐI TRỤ, KHỐI NÓN, </a:t>
            </a:r>
            <a:b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KHỐI CẦU</a:t>
            </a:r>
          </a:p>
        </p:txBody>
      </p:sp>
      <p:sp>
        <p:nvSpPr>
          <p:cNvPr id="48" name="TextBox 12">
            <a:extLst>
              <a:ext uri="{FF2B5EF4-FFF2-40B4-BE49-F238E27FC236}">
                <a16:creationId xmlns:a16="http://schemas.microsoft.com/office/drawing/2014/main" id="{4B0CF270-C91B-4559-966B-1C7E2C9F5E0F}"/>
              </a:ext>
            </a:extLst>
          </p:cNvPr>
          <p:cNvSpPr txBox="1"/>
          <p:nvPr/>
        </p:nvSpPr>
        <p:spPr>
          <a:xfrm>
            <a:off x="5105400" y="321532"/>
            <a:ext cx="327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baseline="0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PT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Đ</a:t>
            </a:r>
            <a:r>
              <a:rPr lang="vi-VN" sz="3200" b="1" baseline="0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baseline="0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MINH HỌA </a:t>
            </a:r>
          </a:p>
          <a:p>
            <a:pPr algn="ctr"/>
            <a:r>
              <a:rPr lang="en-US" sz="3200" b="1" baseline="0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31/03/2021 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AvantGarde-Demi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480097" y="5120888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p:pic>
        <p:nvPicPr>
          <p:cNvPr id="52" name="Picture 51" descr="Description: Không có mô tả.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993" y="7167432"/>
            <a:ext cx="5876807" cy="59389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248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build="p"/>
      <p:bldP spid="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DBD4A4D-18E1-4B1D-A0C2-657F12B85682}"/>
              </a:ext>
            </a:extLst>
          </p:cNvPr>
          <p:cNvGrpSpPr/>
          <p:nvPr/>
        </p:nvGrpSpPr>
        <p:grpSpPr>
          <a:xfrm>
            <a:off x="413913" y="4179593"/>
            <a:ext cx="23556178" cy="1173276"/>
            <a:chOff x="413911" y="5170192"/>
            <a:chExt cx="23556178" cy="1173276"/>
          </a:xfrm>
        </p:grpSpPr>
        <p:grpSp>
          <p:nvGrpSpPr>
            <p:cNvPr id="94" name="Group 93"/>
            <p:cNvGrpSpPr/>
            <p:nvPr/>
          </p:nvGrpSpPr>
          <p:grpSpPr>
            <a:xfrm>
              <a:off x="413911" y="5170192"/>
              <a:ext cx="23556178" cy="1173276"/>
              <a:chOff x="241306" y="2298900"/>
              <a:chExt cx="11778089" cy="586638"/>
            </a:xfrm>
            <a:solidFill>
              <a:srgbClr val="327E3B"/>
            </a:solidFill>
          </p:grpSpPr>
          <p:sp>
            <p:nvSpPr>
              <p:cNvPr id="61" name="Rectangle 60"/>
              <p:cNvSpPr/>
              <p:nvPr/>
            </p:nvSpPr>
            <p:spPr>
              <a:xfrm>
                <a:off x="3538287" y="2298900"/>
                <a:ext cx="2468235" cy="58663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6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vi-VN" sz="6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b="1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531851" y="2298900"/>
                <a:ext cx="2468235" cy="58663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6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vi-VN" sz="6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b="1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6544723" y="2298900"/>
                <a:ext cx="2468235" cy="58663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6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6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b="1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9551160" y="2298900"/>
                <a:ext cx="2468235" cy="58663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6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6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b="1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5E209CC-1489-4D40-97BE-47CAFD5B4CAB}"/>
                </a:ext>
              </a:extLst>
            </p:cNvPr>
            <p:cNvSpPr/>
            <p:nvPr/>
          </p:nvSpPr>
          <p:spPr>
            <a:xfrm>
              <a:off x="7852099" y="5246392"/>
              <a:ext cx="18473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GB" sz="4000" b="1" i="1" dirty="0">
                <a:solidFill>
                  <a:prstClr val="white"/>
                </a:solidFill>
                <a:latin typeface="Cambria Math" panose="020405030504060302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6E1A7A85-01DC-462D-AF0B-D536F84C467F}"/>
                    </a:ext>
                  </a:extLst>
                </p:cNvPr>
                <p:cNvSpPr/>
                <p:nvPr/>
              </p:nvSpPr>
              <p:spPr>
                <a:xfrm>
                  <a:off x="20691021" y="5260356"/>
                  <a:ext cx="1508746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𝟗𝟔</m:t>
                      </m:r>
                      <m:r>
                        <a:rPr lang="en-US" sz="48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</m:oMath>
                  </a14:m>
                  <a:r>
                    <a:rPr lang="en-US" sz="4800" b="1">
                      <a:solidFill>
                        <a:prstClr val="white"/>
                      </a:solidFill>
                      <a:latin typeface="Calibri"/>
                    </a:rPr>
                    <a:t>.</a:t>
                  </a:r>
                  <a:endParaRPr lang="en-GB" sz="4800" b="1" i="1" dirty="0">
                    <a:solidFill>
                      <a:prstClr val="white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6E1A7A85-01DC-462D-AF0B-D536F84C46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91021" y="5260356"/>
                  <a:ext cx="1508746" cy="830997"/>
                </a:xfrm>
                <a:prstGeom prst="rect">
                  <a:avLst/>
                </a:prstGeom>
                <a:blipFill>
                  <a:blip r:embed="rId2"/>
                  <a:stretch>
                    <a:fillRect t="-16058" r="-17339" b="-379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bject 7"/>
                <p:cNvSpPr txBox="1"/>
                <p:nvPr/>
              </p:nvSpPr>
              <p:spPr>
                <a:xfrm>
                  <a:off x="2707817" y="5315744"/>
                  <a:ext cx="1990338" cy="912178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4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𝟕𝟐</m:t>
                        </m:r>
                        <m:r>
                          <a:rPr lang="en-US" sz="4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𝛑</m:t>
                        </m:r>
                        <m:r>
                          <a:rPr lang="en-US" sz="4800" b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GB" sz="4800" b="1" i="1" dirty="0">
                    <a:solidFill>
                      <a:prstClr val="white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" name="Object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7817" y="5315744"/>
                  <a:ext cx="1990338" cy="912178"/>
                </a:xfrm>
                <a:prstGeom prst="rect">
                  <a:avLst/>
                </a:prstGeom>
                <a:blipFill>
                  <a:blip r:embed="rId3"/>
                  <a:stretch>
                    <a:fillRect l="-12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bject 8"/>
                <p:cNvSpPr txBox="1"/>
                <p:nvPr/>
              </p:nvSpPr>
              <p:spPr>
                <a:xfrm>
                  <a:off x="14934331" y="5292726"/>
                  <a:ext cx="1803396" cy="1050742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>
                    <a:defRPr/>
                  </a:pP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𝟓𝟒</m:t>
                      </m:r>
                      <m:r>
                        <a:rPr lang="en-US" sz="48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</m:oMath>
                  </a14:m>
                  <a:r>
                    <a:rPr lang="en-US" sz="4800" b="1">
                      <a:solidFill>
                        <a:prstClr val="white"/>
                      </a:solidFill>
                      <a:latin typeface="Calibri"/>
                    </a:rPr>
                    <a:t>.</a:t>
                  </a:r>
                  <a:endParaRPr lang="en-GB" sz="4800" b="1" i="1" dirty="0">
                    <a:solidFill>
                      <a:prstClr val="white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" name="Object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34331" y="5292726"/>
                  <a:ext cx="1803396" cy="1050742"/>
                </a:xfrm>
                <a:prstGeom prst="rect">
                  <a:avLst/>
                </a:prstGeom>
                <a:blipFill>
                  <a:blip r:embed="rId4"/>
                  <a:stretch>
                    <a:fillRect l="-2703" t="-9302" r="-2703" b="-139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8" name="Group 3">
            <a:extLst>
              <a:ext uri="{FF2B5EF4-FFF2-40B4-BE49-F238E27FC236}">
                <a16:creationId xmlns:a16="http://schemas.microsoft.com/office/drawing/2014/main" id="{E3AEF5B6-8B81-46A5-B7AD-8BF5E54EFD45}"/>
              </a:ext>
            </a:extLst>
          </p:cNvPr>
          <p:cNvGrpSpPr/>
          <p:nvPr/>
        </p:nvGrpSpPr>
        <p:grpSpPr>
          <a:xfrm>
            <a:off x="1" y="5311796"/>
            <a:ext cx="23963994" cy="8335332"/>
            <a:chOff x="48567" y="4381500"/>
            <a:chExt cx="23963994" cy="8480371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79" name="Rounded Rectangle 52">
              <a:extLst>
                <a:ext uri="{FF2B5EF4-FFF2-40B4-BE49-F238E27FC236}">
                  <a16:creationId xmlns:a16="http://schemas.microsoft.com/office/drawing/2014/main" id="{5C0E1311-EAF9-4E4D-B705-EBC366D84E8F}"/>
                </a:ext>
              </a:extLst>
            </p:cNvPr>
            <p:cNvSpPr/>
            <p:nvPr/>
          </p:nvSpPr>
          <p:spPr>
            <a:xfrm>
              <a:off x="347865" y="4549255"/>
              <a:ext cx="23664696" cy="8312616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5400" b="1" dirty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80" name="Group 5">
              <a:extLst>
                <a:ext uri="{FF2B5EF4-FFF2-40B4-BE49-F238E27FC236}">
                  <a16:creationId xmlns:a16="http://schemas.microsoft.com/office/drawing/2014/main" id="{FC554742-8CFE-4BCB-A68A-DC51773701CF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83" name="Freeform 20">
                <a:extLst>
                  <a:ext uri="{FF2B5EF4-FFF2-40B4-BE49-F238E27FC236}">
                    <a16:creationId xmlns:a16="http://schemas.microsoft.com/office/drawing/2014/main" id="{03513866-DACA-4FAA-8788-D14768C9449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4" name="TextBox 7">
                <a:extLst>
                  <a:ext uri="{FF2B5EF4-FFF2-40B4-BE49-F238E27FC236}">
                    <a16:creationId xmlns:a16="http://schemas.microsoft.com/office/drawing/2014/main" id="{025C95E8-FFFC-4CFB-8965-A8E6DB8E81EB}"/>
                  </a:ext>
                </a:extLst>
              </p:cNvPr>
              <p:cNvSpPr txBox="1"/>
              <p:nvPr/>
            </p:nvSpPr>
            <p:spPr>
              <a:xfrm>
                <a:off x="1406055" y="4769079"/>
                <a:ext cx="2872839" cy="814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85" name="Picture 8">
                <a:extLst>
                  <a:ext uri="{FF2B5EF4-FFF2-40B4-BE49-F238E27FC236}">
                    <a16:creationId xmlns:a16="http://schemas.microsoft.com/office/drawing/2014/main" id="{D0F35B31-4D12-480B-A6BF-8DADA855CD7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D065AE75-29BF-4238-8AAA-DE748E55DC06}"/>
              </a:ext>
            </a:extLst>
          </p:cNvPr>
          <p:cNvGrpSpPr/>
          <p:nvPr/>
        </p:nvGrpSpPr>
        <p:grpSpPr>
          <a:xfrm>
            <a:off x="63654" y="1624626"/>
            <a:ext cx="24090260" cy="2471145"/>
            <a:chOff x="923003" y="3917552"/>
            <a:chExt cx="24090260" cy="2471144"/>
          </a:xfrm>
        </p:grpSpPr>
        <p:sp>
          <p:nvSpPr>
            <p:cNvPr id="89" name="Rounded Rectangle 41">
              <a:extLst>
                <a:ext uri="{FF2B5EF4-FFF2-40B4-BE49-F238E27FC236}">
                  <a16:creationId xmlns:a16="http://schemas.microsoft.com/office/drawing/2014/main" id="{253BDAF3-9781-4798-B511-33524968B272}"/>
                </a:ext>
              </a:extLst>
            </p:cNvPr>
            <p:cNvSpPr/>
            <p:nvPr/>
          </p:nvSpPr>
          <p:spPr>
            <a:xfrm>
              <a:off x="1272210" y="3917552"/>
              <a:ext cx="23741053" cy="247114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939CD421-7728-4CEF-9D07-BDA0175885D9}"/>
                </a:ext>
              </a:extLst>
            </p:cNvPr>
            <p:cNvGrpSpPr/>
            <p:nvPr/>
          </p:nvGrpSpPr>
          <p:grpSpPr>
            <a:xfrm>
              <a:off x="923003" y="3917552"/>
              <a:ext cx="4048792" cy="1040476"/>
              <a:chOff x="923003" y="3917552"/>
              <a:chExt cx="4048792" cy="1040476"/>
            </a:xfrm>
          </p:grpSpPr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B53C82A2-1647-4887-8C89-ADAA0D01B215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609750" cy="832104"/>
                <a:chOff x="2028795" y="4418277"/>
                <a:chExt cx="3609750" cy="832104"/>
              </a:xfrm>
            </p:grpSpPr>
            <p:sp>
              <p:nvSpPr>
                <p:cNvPr id="97" name="Freeform 20">
                  <a:extLst>
                    <a:ext uri="{FF2B5EF4-FFF2-40B4-BE49-F238E27FC236}">
                      <a16:creationId xmlns:a16="http://schemas.microsoft.com/office/drawing/2014/main" id="{00E668BF-9708-48D1-8160-5F7BDE34F2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7F32D581-2273-4CC8-BA70-CB01D59CBF3D}"/>
                    </a:ext>
                  </a:extLst>
                </p:cNvPr>
                <p:cNvSpPr txBox="1"/>
                <p:nvPr/>
              </p:nvSpPr>
              <p:spPr>
                <a:xfrm>
                  <a:off x="2577465" y="4480055"/>
                  <a:ext cx="306108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defRPr/>
                  </a:pPr>
                  <a:r>
                    <a:rPr lang="vi-VN" sz="4000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000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44.10</a:t>
                  </a:r>
                  <a:endParaRPr lang="en-US" sz="40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96" name="Picture 95">
                <a:extLst>
                  <a:ext uri="{FF2B5EF4-FFF2-40B4-BE49-F238E27FC236}">
                    <a16:creationId xmlns:a16="http://schemas.microsoft.com/office/drawing/2014/main" id="{38CD72A8-2B6F-4680-87EA-95F1B28987F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92" name="Oval 91"/>
          <p:cNvSpPr/>
          <p:nvPr/>
        </p:nvSpPr>
        <p:spPr>
          <a:xfrm>
            <a:off x="408391" y="4177094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>
              <a:solidFill>
                <a:prstClr val="white"/>
              </a:solidFill>
              <a:latin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/>
              <p:cNvSpPr txBox="1"/>
              <p:nvPr/>
            </p:nvSpPr>
            <p:spPr>
              <a:xfrm>
                <a:off x="1293062" y="1970109"/>
                <a:ext cx="23027284" cy="200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Aft>
                    <a:spcPts val="1200"/>
                  </a:spcAft>
                  <a:defRPr/>
                </a:pP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  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nón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</m:d>
                  </m:oMath>
                </a14:m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𝐫</m:t>
                    </m:r>
                  </m:oMath>
                </a14:m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chiều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𝐡</m:t>
                    </m:r>
                  </m:oMath>
                </a14:m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</m:oMath>
                </a14:m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xúc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tất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nón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xúc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nón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nón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𝐑</m:t>
                    </m:r>
                    <m:r>
                      <a:rPr lang="en-US" sz="40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khối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nón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</m:d>
                  </m:oMath>
                </a14:m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</a:t>
                </a:r>
                <a:r>
                  <a:rPr lang="fr-FR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</a:t>
                </a:r>
                <a:r>
                  <a:rPr lang="fr-FR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062" y="1970109"/>
                <a:ext cx="23027284" cy="2000548"/>
              </a:xfrm>
              <a:prstGeom prst="rect">
                <a:avLst/>
              </a:prstGeom>
              <a:blipFill>
                <a:blip r:embed="rId7"/>
                <a:stretch>
                  <a:fillRect l="-926" t="-3049" r="-926" b="-118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56"/>
          <p:cNvSpPr/>
          <p:nvPr/>
        </p:nvSpPr>
        <p:spPr>
          <a:xfrm>
            <a:off x="555956" y="5488229"/>
            <a:ext cx="172618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</a:t>
            </a:r>
            <a:endParaRPr lang="en-GB" sz="4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Object 6"/>
          <p:cNvSpPr txBox="1"/>
          <p:nvPr/>
        </p:nvSpPr>
        <p:spPr>
          <a:xfrm>
            <a:off x="19368351" y="10548170"/>
            <a:ext cx="8444090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4FAA9BD-540C-44B3-95C5-D26A0F0608CC}"/>
              </a:ext>
            </a:extLst>
          </p:cNvPr>
          <p:cNvSpPr txBox="1"/>
          <p:nvPr/>
        </p:nvSpPr>
        <p:spPr>
          <a:xfrm>
            <a:off x="26517600" y="-304799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dirty="0">
                <a:solidFill>
                  <a:prstClr val="black"/>
                </a:solidFill>
                <a:latin typeface="Arial" panose="020B0604020202020204" pitchFamily="34" charset="0"/>
              </a:rPr>
              <a:t>1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TextBox 9">
            <a:extLst>
              <a:ext uri="{FF2B5EF4-FFF2-40B4-BE49-F238E27FC236}">
                <a16:creationId xmlns:a16="http://schemas.microsoft.com/office/drawing/2014/main" id="{DBBBD438-327E-4F29-8C4F-197CEE27EF59}"/>
              </a:ext>
            </a:extLst>
          </p:cNvPr>
          <p:cNvSpPr txBox="1"/>
          <p:nvPr/>
        </p:nvSpPr>
        <p:spPr>
          <a:xfrm>
            <a:off x="9125456" y="178252"/>
            <a:ext cx="12700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177278">
              <a:defRPr/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CHỦ ĐỀ CÂU 44: THỰC TẾ CỦA KHỐI TRỤ, KHỐI NÓN, </a:t>
            </a:r>
            <a:b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KHỐI CẦU</a:t>
            </a:r>
          </a:p>
        </p:txBody>
      </p:sp>
      <p:sp>
        <p:nvSpPr>
          <p:cNvPr id="40" name="TextBox 12">
            <a:extLst>
              <a:ext uri="{FF2B5EF4-FFF2-40B4-BE49-F238E27FC236}">
                <a16:creationId xmlns:a16="http://schemas.microsoft.com/office/drawing/2014/main" id="{D3656D7F-DB07-49A5-B731-047294598D72}"/>
              </a:ext>
            </a:extLst>
          </p:cNvPr>
          <p:cNvSpPr txBox="1"/>
          <p:nvPr/>
        </p:nvSpPr>
        <p:spPr>
          <a:xfrm>
            <a:off x="4969175" y="286183"/>
            <a:ext cx="37430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070034"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PTĐ</a:t>
            </a: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MINH HỌA </a:t>
            </a:r>
          </a:p>
          <a:p>
            <a:pPr algn="ctr" defTabSz="2070034"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31/03/2021 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AvantGarde-Demi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5CB39C2-D22A-4D04-AF42-46E7378F4B12}"/>
                  </a:ext>
                </a:extLst>
              </p:cNvPr>
              <p:cNvSpPr/>
              <p:nvPr/>
            </p:nvSpPr>
            <p:spPr>
              <a:xfrm>
                <a:off x="8294171" y="4244357"/>
                <a:ext cx="2252861" cy="900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828800">
                  <a:defRPr/>
                </a:pP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𝟑𝟔</m:t>
                    </m:r>
                    <m:r>
                      <a:rPr lang="en-US" sz="4800" b="1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𝛑</m:t>
                    </m:r>
                    <m:rad>
                      <m:radPr>
                        <m:degHide m:val="on"/>
                        <m:ctrlPr>
                          <a:rPr lang="en-US" sz="4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4800" b="1">
                    <a:solidFill>
                      <a:prstClr val="white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</a:rPr>
                  <a:t>.</a:t>
                </a:r>
                <a:endParaRPr lang="en-US" sz="4800" b="1">
                  <a:solidFill>
                    <a:prstClr val="white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5CB39C2-D22A-4D04-AF42-46E7378F4B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4171" y="4244357"/>
                <a:ext cx="2252861" cy="900439"/>
              </a:xfrm>
              <a:prstGeom prst="rect">
                <a:avLst/>
              </a:prstGeom>
              <a:blipFill>
                <a:blip r:embed="rId8"/>
                <a:stretch>
                  <a:fillRect t="-8784" r="-11382" b="-33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94B7F72-9460-4079-B94C-73C8CF67202B}"/>
                  </a:ext>
                </a:extLst>
              </p:cNvPr>
              <p:cNvSpPr/>
              <p:nvPr/>
            </p:nvSpPr>
            <p:spPr>
              <a:xfrm>
                <a:off x="3207411" y="5298850"/>
                <a:ext cx="12590050" cy="16281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259840" algn="just" defTabSz="1828800">
                  <a:lnSpc>
                    <a:spcPct val="115000"/>
                  </a:lnSpc>
                  <a:defRPr/>
                </a:pPr>
                <a:r>
                  <a:rPr lang="en-US" sz="4800" b="1" dirty="0">
                    <a:solidFill>
                      <a:srgbClr val="002060"/>
                    </a:solidFill>
                    <a:latin typeface="Calibri"/>
                  </a:rPr>
                  <a:t>Ta </a:t>
                </a:r>
                <a:r>
                  <a:rPr lang="en-US" sz="4800" b="1" dirty="0" err="1">
                    <a:solidFill>
                      <a:srgbClr val="002060"/>
                    </a:solidFill>
                    <a:latin typeface="Calibri"/>
                  </a:rPr>
                  <a:t>có</a:t>
                </a:r>
                <a:r>
                  <a:rPr lang="en-US" sz="4800" b="1" dirty="0">
                    <a:solidFill>
                      <a:srgbClr val="002060"/>
                    </a:solidFill>
                    <a:latin typeface="Calibri"/>
                  </a:rPr>
                  <a:t> 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𝑺𝑰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𝑺𝑨</m:t>
                        </m:r>
                      </m:den>
                    </m:f>
                    <m:r>
                      <a:rPr lang="en-US" sz="48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𝑰𝑴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𝑶𝑨</m:t>
                        </m:r>
                      </m:den>
                    </m:f>
                    <m:r>
                      <a:rPr lang="en-US" sz="48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48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den>
                    </m:f>
                    <m:r>
                      <a:rPr lang="en-US" sz="48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libri"/>
                  </a:rPr>
                  <a:t>.</a:t>
                </a:r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94B7F72-9460-4079-B94C-73C8CF6720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7411" y="5298850"/>
                <a:ext cx="12590050" cy="1628138"/>
              </a:xfrm>
              <a:prstGeom prst="rect">
                <a:avLst/>
              </a:prstGeom>
              <a:blipFill>
                <a:blip r:embed="rId9"/>
                <a:stretch>
                  <a:fillRect r="-1308" b="-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22CAC02-640F-44EA-98A9-E677BF1D0709}"/>
                  </a:ext>
                </a:extLst>
              </p:cNvPr>
              <p:cNvSpPr/>
              <p:nvPr/>
            </p:nvSpPr>
            <p:spPr>
              <a:xfrm>
                <a:off x="-957321" y="6910489"/>
                <a:ext cx="11873958" cy="14021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259840" algn="just" defTabSz="1828800">
                  <a:lnSpc>
                    <a:spcPct val="115000"/>
                  </a:lnSpc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d>
                          <m:d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</m:d>
                      </m:sub>
                    </m:sSub>
                    <m:r>
                      <a:rPr lang="en-US" sz="48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sSup>
                      <m:sSup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𝐡</m:t>
                    </m:r>
                    <m:r>
                      <a:rPr lang="en-US" sz="48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8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den>
                    </m:f>
                    <m:r>
                      <a:rPr lang="en-US" sz="48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𝐡</m:t>
                    </m:r>
                    <m:r>
                      <a:rPr lang="en-US" sz="48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𝛑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8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den>
                    </m:f>
                  </m:oMath>
                </a14:m>
                <a:r>
                  <a:rPr lang="en-US" sz="4800" b="1">
                    <a:solidFill>
                      <a:srgbClr val="002060"/>
                    </a:solidFill>
                    <a:latin typeface="Calibri"/>
                  </a:rPr>
                  <a:t>.</a:t>
                </a:r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22CAC02-640F-44EA-98A9-E677BF1D07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57321" y="6910489"/>
                <a:ext cx="11873958" cy="1402115"/>
              </a:xfrm>
              <a:prstGeom prst="rect">
                <a:avLst/>
              </a:prstGeom>
              <a:blipFill>
                <a:blip r:embed="rId10"/>
                <a:stretch>
                  <a:fillRect b="-1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A25BC6A9-570C-4FAF-801B-A7FC96775297}"/>
              </a:ext>
            </a:extLst>
          </p:cNvPr>
          <p:cNvSpPr/>
          <p:nvPr/>
        </p:nvSpPr>
        <p:spPr>
          <a:xfrm>
            <a:off x="9234587" y="7287755"/>
            <a:ext cx="8661602" cy="89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9840" algn="just" defTabSz="1828800">
              <a:lnSpc>
                <a:spcPct val="115000"/>
              </a:lnSpc>
              <a:defRPr/>
            </a:pPr>
            <a:r>
              <a:rPr lang="en-US" sz="4800" b="1">
                <a:solidFill>
                  <a:srgbClr val="C00000"/>
                </a:solidFill>
                <a:latin typeface="Calibri"/>
              </a:rPr>
              <a:t>Vận dụng BĐT CÔ-SI ta có 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7FC0F51-31E1-40EA-9BEE-92F69A641351}"/>
                  </a:ext>
                </a:extLst>
              </p:cNvPr>
              <p:cNvSpPr/>
              <p:nvPr/>
            </p:nvSpPr>
            <p:spPr>
              <a:xfrm>
                <a:off x="-936767" y="8318072"/>
                <a:ext cx="10363202" cy="20398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259840" algn="just" defTabSz="1828800">
                  <a:lnSpc>
                    <a:spcPct val="115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d>
                            <m:dPr>
                              <m:ctrlPr>
                                <a:rPr lang="en-US" sz="4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</m:d>
                        </m:sub>
                      </m:sSub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𝛑</m:t>
                          </m:r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p>
                              <m:r>
                                <a:rPr lang="en-US" sz="4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800" b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𝐡</m:t>
                          </m:r>
                          <m:r>
                            <a:rPr lang="en-US" sz="4800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𝟐𝐑</m:t>
                          </m:r>
                          <m:r>
                            <a:rPr lang="en-US" sz="4800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p>
                                  <m:r>
                                    <a:rPr lang="en-US" sz="48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  <m:r>
                                <a:rPr lang="en-US" sz="4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4800" b="1">
                  <a:solidFill>
                    <a:srgbClr val="002060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7FC0F51-31E1-40EA-9BEE-92F69A6413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36767" y="8318072"/>
                <a:ext cx="10363202" cy="20398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F894AAE-0C40-4C88-B69B-6BEC6E5818FA}"/>
                  </a:ext>
                </a:extLst>
              </p:cNvPr>
              <p:cNvSpPr/>
              <p:nvPr/>
            </p:nvSpPr>
            <p:spPr>
              <a:xfrm>
                <a:off x="-936767" y="9987694"/>
                <a:ext cx="13957514" cy="2025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259840" algn="just" defTabSz="1828800">
                  <a:lnSpc>
                    <a:spcPct val="115000"/>
                  </a:lnSpc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d>
                          <m:d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</m:d>
                      </m:sub>
                    </m:sSub>
                    <m:r>
                      <a:rPr lang="en-US" sz="4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𝛑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8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ctrlPr>
                                  <a:rPr lang="en-US" sz="4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  <m:r>
                                  <a:rPr lang="en-US" sz="4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4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</m:d>
                            <m:r>
                              <a:rPr lang="en-US" sz="4800" b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f>
                              <m:fPr>
                                <m:ctrlP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sSup>
                                  <m:sSupPr>
                                    <m:ctrlPr>
                                      <a:rPr lang="en-US" sz="4800" b="1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b="1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e>
                                  <m:sup>
                                    <m:r>
                                      <a:rPr lang="en-US" sz="4800" b="1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4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  <m:r>
                                  <a:rPr lang="en-US" sz="4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4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den>
                            </m:f>
                          </m:e>
                        </m:rad>
                        <m:r>
                          <a:rPr lang="en-US" sz="48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</m:d>
                    <m:r>
                      <a:rPr lang="en-US" sz="48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𝛑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>
                    <a:solidFill>
                      <a:srgbClr val="002060"/>
                    </a:solidFill>
                    <a:latin typeface="Calibri"/>
                  </a:rPr>
                  <a:t>.</a:t>
                </a:r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F894AAE-0C40-4C88-B69B-6BEC6E5818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36767" y="9987694"/>
                <a:ext cx="13957514" cy="202568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7B0F48B-3522-4A8E-89B8-CDEC0E9A52AA}"/>
                  </a:ext>
                </a:extLst>
              </p:cNvPr>
              <p:cNvSpPr/>
              <p:nvPr/>
            </p:nvSpPr>
            <p:spPr>
              <a:xfrm>
                <a:off x="9097688" y="8536426"/>
                <a:ext cx="8756884" cy="17520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828800">
                  <a:defRPr/>
                </a:pPr>
                <a14:m>
                  <m:oMath xmlns:m="http://schemas.openxmlformats.org/officeDocument/2006/math">
                    <m:r>
                      <a:rPr lang="en-US" sz="48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𝛑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8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  <m:r>
                              <a:rPr lang="en-US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</m:d>
                        <m:r>
                          <a:rPr lang="en-US" sz="48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  <m:r>
                              <a:rPr lang="en-US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den>
                        </m:f>
                        <m:r>
                          <a:rPr lang="en-US" sz="48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</m:d>
                  </m:oMath>
                </a14:m>
                <a:r>
                  <a:rPr lang="en-US" sz="4800" b="1">
                    <a:solidFill>
                      <a:srgbClr val="002060"/>
                    </a:solidFill>
                    <a:latin typeface="Calibri"/>
                  </a:rPr>
                  <a:t>.</a:t>
                </a:r>
                <a:endParaRPr lang="en-US" sz="480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7B0F48B-3522-4A8E-89B8-CDEC0E9A52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7688" y="8536426"/>
                <a:ext cx="8756884" cy="1752018"/>
              </a:xfrm>
              <a:prstGeom prst="rect">
                <a:avLst/>
              </a:prstGeom>
              <a:blipFill>
                <a:blip r:embed="rId13"/>
                <a:stretch>
                  <a:fillRect r="-2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49D6856-EB8F-4C78-A01C-E0D59C801830}"/>
                  </a:ext>
                </a:extLst>
              </p:cNvPr>
              <p:cNvSpPr/>
              <p:nvPr/>
            </p:nvSpPr>
            <p:spPr>
              <a:xfrm>
                <a:off x="88052" y="11963472"/>
                <a:ext cx="9255354" cy="15934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8288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𝑽</m:t>
                          </m:r>
                        </m:e>
                        <m:sub>
                          <m:d>
                            <m:dPr>
                              <m:ctrlPr>
                                <a:rPr lang="en-US" sz="48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𝑵</m:t>
                              </m:r>
                            </m:e>
                          </m:d>
                          <m:r>
                            <a:rPr lang="en-US" sz="4800" b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_</m:t>
                          </m:r>
                          <m:r>
                            <a:rPr lang="en-US" sz="4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𝒎𝒊𝒏</m:t>
                          </m:r>
                        </m:sub>
                      </m:sSub>
                      <m:r>
                        <a:rPr lang="en-US" sz="4800" b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𝟖</m:t>
                          </m:r>
                          <m:r>
                            <a:rPr lang="en-US" sz="4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𝛑</m:t>
                          </m:r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𝑹</m:t>
                              </m:r>
                            </m:e>
                            <m:sup>
                              <m:r>
                                <a:rPr lang="en-US" sz="48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en-US" sz="4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800" b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𝟖</m:t>
                          </m:r>
                          <m:r>
                            <a:rPr lang="en-US" sz="4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𝛑</m:t>
                          </m:r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r>
                                <a:rPr lang="en-US" sz="48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US" sz="48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en-US" sz="4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800" b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𝟕𝟐</m:t>
                      </m:r>
                      <m:r>
                        <a:rPr lang="en-US" sz="4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𝛑</m:t>
                      </m:r>
                    </m:oMath>
                  </m:oMathPara>
                </a14:m>
                <a:endParaRPr lang="en-US" sz="4800" b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49D6856-EB8F-4C78-A01C-E0D59C8018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52" y="11963472"/>
                <a:ext cx="9255354" cy="159345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8BD6843-0BAD-4A69-9414-20BF619940A6}"/>
                  </a:ext>
                </a:extLst>
              </p:cNvPr>
              <p:cNvSpPr/>
              <p:nvPr/>
            </p:nvSpPr>
            <p:spPr>
              <a:xfrm>
                <a:off x="9074378" y="12014039"/>
                <a:ext cx="11576695" cy="14021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259840" algn="just" defTabSz="1828800">
                  <a:lnSpc>
                    <a:spcPct val="115000"/>
                  </a:lnSpc>
                  <a:defRPr/>
                </a:pPr>
                <a:r>
                  <a:rPr lang="en-US" sz="4800" b="1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 :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sz="4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𝟐𝐑</m:t>
                    </m:r>
                    <m:r>
                      <a:rPr lang="en-US" sz="4800" b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  <m:r>
                          <a:rPr lang="en-US" sz="4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den>
                    </m:f>
                    <m:r>
                      <a:rPr lang="en-US" sz="4800" b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𝐡</m:t>
                    </m:r>
                    <m:r>
                      <a:rPr lang="en-US" sz="4800" b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𝟒𝐑</m:t>
                    </m:r>
                    <m:r>
                      <a:rPr lang="en-US" sz="4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𝟏𝟐</m:t>
                    </m:r>
                  </m:oMath>
                </a14:m>
                <a:r>
                  <a:rPr lang="en-US" sz="4800" b="1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8BD6843-0BAD-4A69-9414-20BF619940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4378" y="12014039"/>
                <a:ext cx="11576695" cy="1402115"/>
              </a:xfrm>
              <a:prstGeom prst="rect">
                <a:avLst/>
              </a:prstGeom>
              <a:blipFill>
                <a:blip r:embed="rId15"/>
                <a:stretch>
                  <a:fillRect r="-1422" b="-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9" name=" ">
            <a:extLst>
              <a:ext uri="{FF2B5EF4-FFF2-40B4-BE49-F238E27FC236}">
                <a16:creationId xmlns:a16="http://schemas.microsoft.com/office/drawing/2014/main" id="{73CF032B-8C41-432C-8FF1-8D7B35369641}"/>
              </a:ext>
            </a:extLst>
          </p:cNvPr>
          <p:cNvGrpSpPr/>
          <p:nvPr/>
        </p:nvGrpSpPr>
        <p:grpSpPr>
          <a:xfrm>
            <a:off x="16191951" y="5729029"/>
            <a:ext cx="7772050" cy="6883402"/>
            <a:chOff x="4521074" y="1460500"/>
            <a:chExt cx="5194260" cy="4234164"/>
          </a:xfrm>
        </p:grpSpPr>
        <p:pic>
          <p:nvPicPr>
            <p:cNvPr id="100" name=" ">
              <a:extLst>
                <a:ext uri="{FF2B5EF4-FFF2-40B4-BE49-F238E27FC236}">
                  <a16:creationId xmlns:a16="http://schemas.microsoft.com/office/drawing/2014/main" id="{00B5112F-42A1-409C-A17E-0C33364090F9}"/>
                </a:ext>
              </a:extLst>
            </p:cNvPr>
            <p:cNvPicPr>
              <a:picLocks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1074" y="1920626"/>
              <a:ext cx="4984588" cy="3774038"/>
            </a:xfrm>
            <a:prstGeom prst="rect">
              <a:avLst/>
            </a:prstGeom>
          </p:spPr>
        </p:pic>
        <p:sp>
          <p:nvSpPr>
            <p:cNvPr id="101" name=" ">
              <a:extLst>
                <a:ext uri="{FF2B5EF4-FFF2-40B4-BE49-F238E27FC236}">
                  <a16:creationId xmlns:a16="http://schemas.microsoft.com/office/drawing/2014/main" id="{B5FC0B29-7B9F-4808-9063-1803E1057AD5}"/>
                </a:ext>
              </a:extLst>
            </p:cNvPr>
            <p:cNvSpPr txBox="1"/>
            <p:nvPr/>
          </p:nvSpPr>
          <p:spPr>
            <a:xfrm>
              <a:off x="6878450" y="1460500"/>
              <a:ext cx="317500" cy="43544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defTabSz="1828800">
                <a:defRPr/>
              </a:pPr>
              <a:r>
                <a:rPr lang="en-US" sz="4000" b="1">
                  <a:solidFill>
                    <a:srgbClr val="0000CC"/>
                  </a:solidFill>
                  <a:latin typeface="UTM Swiss Condensed" panose="02000500000000000000" pitchFamily="2" charset="0"/>
                </a:rPr>
                <a:t>S</a:t>
              </a:r>
            </a:p>
          </p:txBody>
        </p:sp>
        <p:sp>
          <p:nvSpPr>
            <p:cNvPr id="102" name=" ">
              <a:extLst>
                <a:ext uri="{FF2B5EF4-FFF2-40B4-BE49-F238E27FC236}">
                  <a16:creationId xmlns:a16="http://schemas.microsoft.com/office/drawing/2014/main" id="{13A8A5E8-B8AC-45D7-8C0F-3B4B4460DBA9}"/>
                </a:ext>
              </a:extLst>
            </p:cNvPr>
            <p:cNvSpPr txBox="1"/>
            <p:nvPr/>
          </p:nvSpPr>
          <p:spPr>
            <a:xfrm>
              <a:off x="9397834" y="4491418"/>
              <a:ext cx="317500" cy="43544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defTabSz="1828800">
                <a:defRPr/>
              </a:pPr>
              <a:r>
                <a:rPr lang="en-US" sz="4000" b="1">
                  <a:solidFill>
                    <a:srgbClr val="0000CC"/>
                  </a:solidFill>
                  <a:latin typeface="UTM Swiss Condensed" panose="02000500000000000000" pitchFamily="2" charset="0"/>
                </a:rPr>
                <a:t>A</a:t>
              </a:r>
            </a:p>
          </p:txBody>
        </p:sp>
        <p:sp>
          <p:nvSpPr>
            <p:cNvPr id="103" name=" ">
              <a:extLst>
                <a:ext uri="{FF2B5EF4-FFF2-40B4-BE49-F238E27FC236}">
                  <a16:creationId xmlns:a16="http://schemas.microsoft.com/office/drawing/2014/main" id="{E55DF097-FB63-47C4-838B-1FBAB67B3C93}"/>
                </a:ext>
              </a:extLst>
            </p:cNvPr>
            <p:cNvSpPr txBox="1"/>
            <p:nvPr/>
          </p:nvSpPr>
          <p:spPr>
            <a:xfrm>
              <a:off x="7913562" y="4764752"/>
              <a:ext cx="317500" cy="43544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defTabSz="1828800">
                <a:defRPr/>
              </a:pPr>
              <a:r>
                <a:rPr lang="en-US" sz="4000" b="1">
                  <a:solidFill>
                    <a:srgbClr val="FF0000"/>
                  </a:solidFill>
                  <a:latin typeface="UTM Swiss Condensed" panose="02000500000000000000" pitchFamily="2" charset="0"/>
                </a:rPr>
                <a:t>r</a:t>
              </a:r>
            </a:p>
          </p:txBody>
        </p:sp>
        <p:sp>
          <p:nvSpPr>
            <p:cNvPr id="104" name=" ">
              <a:extLst>
                <a:ext uri="{FF2B5EF4-FFF2-40B4-BE49-F238E27FC236}">
                  <a16:creationId xmlns:a16="http://schemas.microsoft.com/office/drawing/2014/main" id="{44DF6BA3-83AB-4193-AFF5-CE2F3A44C5BA}"/>
                </a:ext>
              </a:extLst>
            </p:cNvPr>
            <p:cNvSpPr txBox="1"/>
            <p:nvPr/>
          </p:nvSpPr>
          <p:spPr>
            <a:xfrm>
              <a:off x="6905541" y="4729946"/>
              <a:ext cx="317500" cy="43544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defTabSz="1828800">
                <a:defRPr/>
              </a:pPr>
              <a:r>
                <a:rPr lang="en-US" sz="4000" b="1">
                  <a:solidFill>
                    <a:srgbClr val="0000CC"/>
                  </a:solidFill>
                  <a:latin typeface="UTM Swiss Condensed" panose="02000500000000000000" pitchFamily="2" charset="0"/>
                </a:rPr>
                <a:t>O</a:t>
              </a:r>
            </a:p>
          </p:txBody>
        </p:sp>
        <p:sp>
          <p:nvSpPr>
            <p:cNvPr id="105" name=" ">
              <a:extLst>
                <a:ext uri="{FF2B5EF4-FFF2-40B4-BE49-F238E27FC236}">
                  <a16:creationId xmlns:a16="http://schemas.microsoft.com/office/drawing/2014/main" id="{6A16B3FC-9ABB-4813-A4E7-F6F87E4B2711}"/>
                </a:ext>
              </a:extLst>
            </p:cNvPr>
            <p:cNvSpPr txBox="1"/>
            <p:nvPr/>
          </p:nvSpPr>
          <p:spPr>
            <a:xfrm>
              <a:off x="7399405" y="3511625"/>
              <a:ext cx="317500" cy="43544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defTabSz="1828800">
                <a:defRPr/>
              </a:pPr>
              <a:r>
                <a:rPr lang="en-US" sz="4000" b="1">
                  <a:solidFill>
                    <a:srgbClr val="FF0000"/>
                  </a:solidFill>
                  <a:latin typeface="UTM Swiss Condensed" panose="02000500000000000000" pitchFamily="2" charset="0"/>
                </a:rPr>
                <a:t>R</a:t>
              </a:r>
            </a:p>
          </p:txBody>
        </p:sp>
        <p:sp>
          <p:nvSpPr>
            <p:cNvPr id="63" name=" ">
              <a:extLst>
                <a:ext uri="{FF2B5EF4-FFF2-40B4-BE49-F238E27FC236}">
                  <a16:creationId xmlns:a16="http://schemas.microsoft.com/office/drawing/2014/main" id="{78C6AF62-FDE3-486A-B5A2-E3157B2A76BA}"/>
                </a:ext>
              </a:extLst>
            </p:cNvPr>
            <p:cNvSpPr txBox="1"/>
            <p:nvPr/>
          </p:nvSpPr>
          <p:spPr>
            <a:xfrm>
              <a:off x="6722003" y="2944021"/>
              <a:ext cx="317500" cy="43544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defTabSz="1828800">
                <a:defRPr/>
              </a:pPr>
              <a:r>
                <a:rPr lang="en-US" sz="4000" b="1">
                  <a:solidFill>
                    <a:srgbClr val="FF0000"/>
                  </a:solidFill>
                  <a:latin typeface="UTM Swiss Condensed" panose="02000500000000000000" pitchFamily="2" charset="0"/>
                </a:rPr>
                <a:t>h</a:t>
              </a:r>
            </a:p>
          </p:txBody>
        </p:sp>
      </p:grpSp>
      <p:grpSp>
        <p:nvGrpSpPr>
          <p:cNvPr id="106" name=" ">
            <a:extLst>
              <a:ext uri="{FF2B5EF4-FFF2-40B4-BE49-F238E27FC236}">
                <a16:creationId xmlns:a16="http://schemas.microsoft.com/office/drawing/2014/main" id="{B9BCF737-10BE-4883-B61D-7AE00C1FA180}"/>
              </a:ext>
            </a:extLst>
          </p:cNvPr>
          <p:cNvGrpSpPr/>
          <p:nvPr/>
        </p:nvGrpSpPr>
        <p:grpSpPr>
          <a:xfrm>
            <a:off x="21444504" y="8307453"/>
            <a:ext cx="759916" cy="658298"/>
            <a:chOff x="4953000" y="2079775"/>
            <a:chExt cx="379958" cy="329149"/>
          </a:xfrm>
        </p:grpSpPr>
        <p:sp>
          <p:nvSpPr>
            <p:cNvPr id="107" name=" ">
              <a:extLst>
                <a:ext uri="{FF2B5EF4-FFF2-40B4-BE49-F238E27FC236}">
                  <a16:creationId xmlns:a16="http://schemas.microsoft.com/office/drawing/2014/main" id="{7CC4C017-A60F-4D86-B7E3-274C0AB0CCA7}"/>
                </a:ext>
              </a:extLst>
            </p:cNvPr>
            <p:cNvSpPr/>
            <p:nvPr/>
          </p:nvSpPr>
          <p:spPr>
            <a:xfrm>
              <a:off x="4953000" y="2286000"/>
              <a:ext cx="125912" cy="122924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>
                <a:defRPr/>
              </a:pPr>
              <a:endParaRPr lang="en-US" sz="4000">
                <a:solidFill>
                  <a:prstClr val="white"/>
                </a:solidFill>
                <a:latin typeface="Calibri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8" name=" ">
                  <a:extLst>
                    <a:ext uri="{FF2B5EF4-FFF2-40B4-BE49-F238E27FC236}">
                      <a16:creationId xmlns:a16="http://schemas.microsoft.com/office/drawing/2014/main" id="{31926F4F-E958-46DB-93BF-14D0B6950DAE}"/>
                    </a:ext>
                  </a:extLst>
                </p:cNvPr>
                <p:cNvSpPr txBox="1"/>
                <p:nvPr/>
              </p:nvSpPr>
              <p:spPr>
                <a:xfrm>
                  <a:off x="5041211" y="2079775"/>
                  <a:ext cx="291747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defTabSz="182880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oMath>
                    </m:oMathPara>
                  </a14:m>
                  <a:endParaRPr lang="en-US" sz="4000" b="1">
                    <a:solidFill>
                      <a:srgbClr val="002060"/>
                    </a:solidFill>
                    <a:latin typeface="Calibri"/>
                  </a:endParaRPr>
                </a:p>
              </p:txBody>
            </p:sp>
          </mc:Choice>
          <mc:Fallback>
            <p:sp>
              <p:nvSpPr>
                <p:cNvPr id="108" name=" ">
                  <a:extLst>
                    <a:ext uri="{FF2B5EF4-FFF2-40B4-BE49-F238E27FC236}">
                      <a16:creationId xmlns:a16="http://schemas.microsoft.com/office/drawing/2014/main" id="{31926F4F-E958-46DB-93BF-14D0B6950D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1211" y="2079775"/>
                  <a:ext cx="291747" cy="307777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9" name=" ">
            <a:extLst>
              <a:ext uri="{FF2B5EF4-FFF2-40B4-BE49-F238E27FC236}">
                <a16:creationId xmlns:a16="http://schemas.microsoft.com/office/drawing/2014/main" id="{9CE7F63D-0E0A-482F-A936-A8189B3698CE}"/>
              </a:ext>
            </a:extLst>
          </p:cNvPr>
          <p:cNvGrpSpPr/>
          <p:nvPr/>
        </p:nvGrpSpPr>
        <p:grpSpPr>
          <a:xfrm>
            <a:off x="19536645" y="9397155"/>
            <a:ext cx="477326" cy="615554"/>
            <a:chOff x="4840249" y="2147407"/>
            <a:chExt cx="238663" cy="307777"/>
          </a:xfrm>
        </p:grpSpPr>
        <p:sp>
          <p:nvSpPr>
            <p:cNvPr id="110" name=" ">
              <a:extLst>
                <a:ext uri="{FF2B5EF4-FFF2-40B4-BE49-F238E27FC236}">
                  <a16:creationId xmlns:a16="http://schemas.microsoft.com/office/drawing/2014/main" id="{817B5508-EF72-4006-9C26-D4622819F5B3}"/>
                </a:ext>
              </a:extLst>
            </p:cNvPr>
            <p:cNvSpPr/>
            <p:nvPr/>
          </p:nvSpPr>
          <p:spPr>
            <a:xfrm>
              <a:off x="4953000" y="2286000"/>
              <a:ext cx="125912" cy="122924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>
                <a:defRPr/>
              </a:pPr>
              <a:endParaRPr lang="en-US" sz="4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1" name=" ">
              <a:extLst>
                <a:ext uri="{FF2B5EF4-FFF2-40B4-BE49-F238E27FC236}">
                  <a16:creationId xmlns:a16="http://schemas.microsoft.com/office/drawing/2014/main" id="{09C88E1A-6420-45AF-8550-9A0E8D91AA9B}"/>
                </a:ext>
              </a:extLst>
            </p:cNvPr>
            <p:cNvSpPr txBox="1"/>
            <p:nvPr/>
          </p:nvSpPr>
          <p:spPr>
            <a:xfrm>
              <a:off x="4840249" y="2147407"/>
              <a:ext cx="68128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1828800">
                <a:defRPr/>
              </a:pPr>
              <a:r>
                <a:rPr lang="en-US" sz="4000" b="1">
                  <a:solidFill>
                    <a:srgbClr val="002060"/>
                  </a:solidFill>
                  <a:latin typeface="Calibri"/>
                </a:rPr>
                <a:t>I</a:t>
              </a:r>
            </a:p>
          </p:txBody>
        </p:sp>
      </p:grpSp>
      <p:cxnSp>
        <p:nvCxnSpPr>
          <p:cNvPr id="112" name=" ">
            <a:extLst>
              <a:ext uri="{FF2B5EF4-FFF2-40B4-BE49-F238E27FC236}">
                <a16:creationId xmlns:a16="http://schemas.microsoft.com/office/drawing/2014/main" id="{B918BFE5-4139-4AD4-9A8D-732CFA70BF3E}"/>
              </a:ext>
            </a:extLst>
          </p:cNvPr>
          <p:cNvCxnSpPr>
            <a:cxnSpLocks/>
          </p:cNvCxnSpPr>
          <p:nvPr/>
        </p:nvCxnSpPr>
        <p:spPr>
          <a:xfrm flipV="1">
            <a:off x="19840751" y="8842827"/>
            <a:ext cx="1603754" cy="954438"/>
          </a:xfrm>
          <a:prstGeom prst="line">
            <a:avLst/>
          </a:prstGeom>
          <a:ln w="381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Oval 112">
            <a:extLst>
              <a:ext uri="{FF2B5EF4-FFF2-40B4-BE49-F238E27FC236}">
                <a16:creationId xmlns:a16="http://schemas.microsoft.com/office/drawing/2014/main" id="{D5F7F164-A243-4175-8F74-02D798324DD4}"/>
              </a:ext>
            </a:extLst>
          </p:cNvPr>
          <p:cNvSpPr/>
          <p:nvPr/>
        </p:nvSpPr>
        <p:spPr>
          <a:xfrm>
            <a:off x="18151367" y="7941308"/>
            <a:ext cx="3544962" cy="3367552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828800">
              <a:defRPr/>
            </a:pPr>
            <a:endParaRPr lang="en-US" sz="4000">
              <a:ln>
                <a:solidFill>
                  <a:srgbClr val="C00000"/>
                </a:solidFill>
              </a:ln>
              <a:noFill/>
              <a:latin typeface="Calibri"/>
            </a:endParaRPr>
          </a:p>
        </p:txBody>
      </p:sp>
      <p:pic>
        <p:nvPicPr>
          <p:cNvPr id="114" name="Picture 113">
            <a:extLst>
              <a:ext uri="{FF2B5EF4-FFF2-40B4-BE49-F238E27FC236}">
                <a16:creationId xmlns:a16="http://schemas.microsoft.com/office/drawing/2014/main" id="{893E6982-495A-46CA-B46F-BA8946BC6C40}"/>
              </a:ext>
            </a:extLst>
          </p:cNvPr>
          <p:cNvPicPr>
            <a:picLocks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55000">
            <a:off x="21098252" y="8634684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6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spd="1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46" grpId="0"/>
      <p:bldP spid="57" grpId="0" build="p"/>
      <p:bldP spid="38" grpId="0"/>
      <p:bldP spid="15" grpId="0"/>
      <p:bldP spid="17" grpId="0"/>
      <p:bldP spid="19" grpId="0"/>
      <p:bldP spid="21" grpId="0"/>
      <p:bldP spid="23" grpId="0"/>
      <p:bldP spid="25" grpId="0"/>
      <p:bldP spid="27" grpId="0"/>
      <p:bldP spid="29" grpId="0"/>
      <p:bldP spid="1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425801" y="5867400"/>
            <a:ext cx="23556178" cy="1116026"/>
            <a:chOff x="425801" y="5096681"/>
            <a:chExt cx="23556178" cy="1116026"/>
          </a:xfrm>
        </p:grpSpPr>
        <p:grpSp>
          <p:nvGrpSpPr>
            <p:cNvPr id="94" name="Group 93"/>
            <p:cNvGrpSpPr/>
            <p:nvPr/>
          </p:nvGrpSpPr>
          <p:grpSpPr>
            <a:xfrm>
              <a:off x="425801" y="5096681"/>
              <a:ext cx="23556178" cy="1116026"/>
              <a:chOff x="241306" y="2303047"/>
              <a:chExt cx="11778089" cy="558013"/>
            </a:xfrm>
            <a:solidFill>
              <a:srgbClr val="327E3B"/>
            </a:solidFill>
          </p:grpSpPr>
          <p:sp>
            <p:nvSpPr>
              <p:cNvPr id="61" name="Rectangle 60"/>
              <p:cNvSpPr/>
              <p:nvPr/>
            </p:nvSpPr>
            <p:spPr>
              <a:xfrm>
                <a:off x="3538287" y="2318790"/>
                <a:ext cx="2468235" cy="542270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531851" y="2318790"/>
                <a:ext cx="2468235" cy="542270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6544723" y="2318790"/>
                <a:ext cx="2468235" cy="542270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9551160" y="2303047"/>
                <a:ext cx="2468235" cy="558013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1524000" y="5276221"/>
                  <a:ext cx="4417620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𝟐𝟑</m:t>
                        </m:r>
                        <m:r>
                          <a:rPr lang="en-US" sz="4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  <m:r>
                          <a:rPr lang="en-US" sz="4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𝟓𝟗𝟏</m:t>
                        </m:r>
                        <m:r>
                          <a:rPr lang="en-US" sz="4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  <m:r>
                          <a:rPr lang="en-US" sz="4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𝟎𝟎𝟎</m:t>
                        </m:r>
                        <m:r>
                          <m:rPr>
                            <m:nor/>
                          </m:rPr>
                          <a:rPr lang="en-US" sz="4000" b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 b="1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đồ</m:t>
                        </m:r>
                        <m:r>
                          <m:rPr>
                            <m:nor/>
                          </m:rPr>
                          <a:rPr lang="en-US" sz="4000" b="1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4000" b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GB" sz="4000" b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4000" y="5276221"/>
                  <a:ext cx="4417620" cy="707886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/>
                <p:nvPr/>
              </p:nvSpPr>
              <p:spPr>
                <a:xfrm>
                  <a:off x="7538613" y="5276221"/>
                  <a:ext cx="4417620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0" smtClean="0">
                            <a:solidFill>
                              <a:schemeClr val="bg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𝟑𝟔</m:t>
                        </m:r>
                        <m:r>
                          <a:rPr lang="en-US" sz="4000" b="1" i="0" smtClean="0">
                            <a:solidFill>
                              <a:schemeClr val="bg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  <m:r>
                          <a:rPr lang="en-US" sz="4000" b="1" i="0" smtClean="0">
                            <a:solidFill>
                              <a:schemeClr val="bg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𝟏𝟕𝟑</m:t>
                        </m:r>
                        <m:r>
                          <a:rPr lang="en-US" sz="40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  <m:r>
                          <a:rPr lang="en-US" sz="40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𝟎𝟎𝟎</m:t>
                        </m:r>
                        <m:r>
                          <m:rPr>
                            <m:nor/>
                          </m:rPr>
                          <a:rPr lang="en-US" sz="4000" b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 b="1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đồ</m:t>
                        </m:r>
                        <m:r>
                          <m:rPr>
                            <m:nor/>
                          </m:rPr>
                          <a:rPr lang="en-US" sz="4000" b="1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4000" b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GB" sz="4000" b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15E209CC-1489-4D40-97BE-47CAFD5B4C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38613" y="5276221"/>
                  <a:ext cx="4417620" cy="70788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20E2219-164F-4B92-B749-612076972ED9}"/>
                    </a:ext>
                  </a:extLst>
                </p:cNvPr>
                <p:cNvSpPr/>
                <p:nvPr/>
              </p:nvSpPr>
              <p:spPr>
                <a:xfrm>
                  <a:off x="13588890" y="5316494"/>
                  <a:ext cx="3631577" cy="7078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0" smtClean="0">
                            <a:solidFill>
                              <a:schemeClr val="bg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𝟗</m:t>
                        </m:r>
                        <m:r>
                          <a:rPr lang="en-US" sz="4000" b="1" i="0" smtClean="0">
                            <a:solidFill>
                              <a:schemeClr val="bg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  <m:r>
                          <a:rPr lang="en-US" sz="4000" b="1" i="0" smtClean="0">
                            <a:solidFill>
                              <a:schemeClr val="bg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𝟒𝟑𝟕</m:t>
                        </m:r>
                        <m:r>
                          <a:rPr lang="en-US" sz="40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  <m:r>
                          <a:rPr lang="en-US" sz="40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𝟎𝟎𝟎</m:t>
                        </m:r>
                        <m:r>
                          <m:rPr>
                            <m:nor/>
                          </m:rPr>
                          <a:rPr lang="en-US" sz="4000" b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 b="1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đồ</m:t>
                        </m:r>
                        <m:r>
                          <m:rPr>
                            <m:nor/>
                          </m:rPr>
                          <a:rPr lang="en-US" sz="4000" b="1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4000" b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GB" sz="4000" b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720E2219-164F-4B92-B749-612076972E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88890" y="5316494"/>
                  <a:ext cx="3631577" cy="70788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637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6E1A7A85-01DC-462D-AF0B-D536F84C467F}"/>
                    </a:ext>
                  </a:extLst>
                </p:cNvPr>
                <p:cNvSpPr/>
                <p:nvPr/>
              </p:nvSpPr>
              <p:spPr>
                <a:xfrm>
                  <a:off x="19672616" y="5249081"/>
                  <a:ext cx="3411594" cy="7078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0" smtClean="0">
                            <a:solidFill>
                              <a:schemeClr val="bg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  <m:r>
                          <a:rPr lang="en-US" sz="4000" b="1" i="0" smtClean="0">
                            <a:solidFill>
                              <a:schemeClr val="bg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  <m:r>
                          <a:rPr lang="en-US" sz="4000" b="1" i="0" smtClean="0">
                            <a:solidFill>
                              <a:schemeClr val="bg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𝟕𝟏𝟖</m:t>
                        </m:r>
                        <m:r>
                          <a:rPr lang="en-US" sz="40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  <m:r>
                          <a:rPr lang="en-US" sz="40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𝟎𝟎𝟎</m:t>
                        </m:r>
                        <m:r>
                          <m:rPr>
                            <m:nor/>
                          </m:rPr>
                          <a:rPr lang="en-US" sz="4000" b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 b="1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đồ</m:t>
                        </m:r>
                        <m:r>
                          <m:rPr>
                            <m:nor/>
                          </m:rPr>
                          <a:rPr lang="en-US" sz="4000" b="1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4000" b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GB" sz="4000" b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6E1A7A85-01DC-462D-AF0B-D536F84C46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72616" y="5249081"/>
                  <a:ext cx="3411594" cy="70788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1321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roup 3">
            <a:extLst>
              <a:ext uri="{FF2B5EF4-FFF2-40B4-BE49-F238E27FC236}">
                <a16:creationId xmlns:a16="http://schemas.microsoft.com/office/drawing/2014/main" id="{416FCB01-8F9A-436C-B128-BB0AFBA2B4F4}"/>
              </a:ext>
            </a:extLst>
          </p:cNvPr>
          <p:cNvGrpSpPr/>
          <p:nvPr/>
        </p:nvGrpSpPr>
        <p:grpSpPr>
          <a:xfrm>
            <a:off x="0" y="7015869"/>
            <a:ext cx="24153914" cy="6242931"/>
            <a:chOff x="48567" y="4381500"/>
            <a:chExt cx="24153914" cy="6351562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759B51B4-5503-487D-8BB6-7122D6F91EED}"/>
                </a:ext>
              </a:extLst>
            </p:cNvPr>
            <p:cNvSpPr/>
            <p:nvPr/>
          </p:nvSpPr>
          <p:spPr>
            <a:xfrm>
              <a:off x="353961" y="4686040"/>
              <a:ext cx="23848520" cy="604702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64" name="Group 5">
              <a:extLst>
                <a:ext uri="{FF2B5EF4-FFF2-40B4-BE49-F238E27FC236}">
                  <a16:creationId xmlns:a16="http://schemas.microsoft.com/office/drawing/2014/main" id="{17EECA23-5EA7-49FF-A864-A6A91F07D22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1DEFA974-63D6-4FF0-BC87-E18B8DEBEF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TextBox 7">
                <a:extLst>
                  <a:ext uri="{FF2B5EF4-FFF2-40B4-BE49-F238E27FC236}">
                    <a16:creationId xmlns:a16="http://schemas.microsoft.com/office/drawing/2014/main" id="{2A5FC62D-A5F1-47DA-8671-0577F9CA012A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14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8">
                <a:extLst>
                  <a:ext uri="{FF2B5EF4-FFF2-40B4-BE49-F238E27FC236}">
                    <a16:creationId xmlns:a16="http://schemas.microsoft.com/office/drawing/2014/main" id="{224520BF-55D3-461C-9B06-D477BCFDB1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1" name="Group 40"/>
          <p:cNvGrpSpPr/>
          <p:nvPr/>
        </p:nvGrpSpPr>
        <p:grpSpPr>
          <a:xfrm>
            <a:off x="63654" y="1640051"/>
            <a:ext cx="24090260" cy="4095465"/>
            <a:chOff x="923003" y="3917552"/>
            <a:chExt cx="24090260" cy="4095465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4056329"/>
              <a:ext cx="23741053" cy="3956688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4048790" cy="1040476"/>
              <a:chOff x="923003" y="3917552"/>
              <a:chExt cx="4048790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609748" cy="861996"/>
                <a:chOff x="2028795" y="4418277"/>
                <a:chExt cx="3609748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77464" y="4480054"/>
                  <a:ext cx="3061079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44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1943422" y="4213450"/>
                  <a:ext cx="15146527" cy="37995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spcAft>
                      <a:spcPts val="600"/>
                    </a:spcAft>
                  </a:pP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	     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Ông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Bình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làm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lan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can ban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công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ngôi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nhà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của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mình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bằng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một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tấm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kính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cường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lực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Tấm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kính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đó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là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một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phần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của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mặt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xung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quanh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của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một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hình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trụ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như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hình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bên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Biết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giá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tiền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của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000" b="1" i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𝟏</m:t>
                      </m:r>
                      <m:sSup>
                        <m:sSupPr>
                          <m:ctrlPr>
                            <a:rPr lang="en-GB" sz="40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𝐦</m:t>
                          </m:r>
                        </m:e>
                        <m:sup>
                          <m:r>
                            <a:rPr lang="en-US" sz="40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kính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như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trên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là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000" b="1" i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𝟏</m:t>
                      </m:r>
                      <m:r>
                        <a:rPr lang="en-US" sz="4000" b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r>
                        <a:rPr lang="en-US" sz="4000" b="1" i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𝟓𝟎𝟎</m:t>
                      </m:r>
                      <m:r>
                        <a:rPr lang="en-US" sz="4000" b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r>
                        <a:rPr lang="en-US" sz="4000" b="1" i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𝟎𝟎𝟎</m:t>
                      </m:r>
                    </m:oMath>
                  </a14:m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đồng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Hỏi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số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tiền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(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làm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tròn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đến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hàng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nghìn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)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mà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ông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Bình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mua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tấm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kính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trên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là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bao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nhiêu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?</a:t>
                  </a:r>
                  <a:endParaRPr lang="en-GB" sz="40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3422" y="4213450"/>
                  <a:ext cx="15146527" cy="3799566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1449" t="-2889" r="-1368" b="-593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096000" y="7919921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1196762" y="7467600"/>
                <a:ext cx="16253037" cy="53739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   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tròn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đáy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trụ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như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vẽ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Ta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  <a:endParaRPr lang="en-GB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𝐀𝐌𝐁</m:t>
                          </m:r>
                        </m:e>
                      </m:acc>
                      <m:r>
                        <a:rPr lang="en-US" sz="48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GB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𝟏𝟓𝟎</m:t>
                          </m:r>
                        </m:e>
                        <m:sup>
                          <m:r>
                            <a:rPr lang="en-US" sz="48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∘</m:t>
                          </m:r>
                        </m:sup>
                      </m:sSup>
                      <m:r>
                        <a:rPr lang="en-US" sz="48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GB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𝐀𝐍𝐁</m:t>
                          </m:r>
                        </m:e>
                      </m:acc>
                      <m:r>
                        <a:rPr lang="en-US" sz="48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GB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𝟑𝟎</m:t>
                          </m:r>
                        </m:e>
                        <m:sup>
                          <m:r>
                            <a:rPr lang="en-US" sz="48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∘</m:t>
                          </m:r>
                        </m:sup>
                      </m:sSup>
                      <m:r>
                        <a:rPr lang="en-US" sz="48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GB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𝐀𝐎𝐁</m:t>
                          </m:r>
                        </m:e>
                      </m:acc>
                      <m:r>
                        <a:rPr lang="en-US" sz="48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800" b="1" i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48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acc>
                        <m:accPr>
                          <m:chr m:val="̂"/>
                          <m:ctrlPr>
                            <a:rPr lang="en-GB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𝐀𝐍𝐁</m:t>
                          </m:r>
                        </m:e>
                      </m:acc>
                      <m:r>
                        <a:rPr lang="en-US" sz="48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GB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𝟔𝟎</m:t>
                          </m:r>
                        </m:e>
                        <m:sup>
                          <m:r>
                            <a:rPr lang="en-US" sz="48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∘</m:t>
                          </m:r>
                        </m:sup>
                      </m:sSup>
                      <m:r>
                        <a:rPr lang="en-US" sz="48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𝛑</m:t>
                          </m:r>
                        </m:num>
                        <m:den>
                          <m:r>
                            <a:rPr lang="en-US" sz="4800" b="1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GB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𝚫</m:t>
                    </m:r>
                    <m:r>
                      <a:rPr lang="en-US" sz="4800" b="1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𝐀𝐌𝐁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nội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tiếp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𝐎</m:t>
                        </m:r>
                        <m:r>
                          <a:rPr lang="en-US" sz="48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en-US" sz="4800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𝐑</m:t>
                        </m:r>
                      </m:e>
                    </m:d>
                  </m:oMath>
                </a14:m>
                <a:endParaRPr lang="en-GB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8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⇒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Theo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lý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𝐬𝐢𝐧</m:t>
                    </m:r>
                    <m:r>
                      <a:rPr lang="en-US" sz="48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𝐑</m:t>
                    </m:r>
                    <m:r>
                      <a:rPr lang="en-US" sz="48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GB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𝐀𝐁</m:t>
                        </m:r>
                      </m:num>
                      <m:den>
                        <m:r>
                          <a:rPr lang="en-US" sz="4800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𝟐𝐬𝐢𝐧</m:t>
                        </m:r>
                        <m:acc>
                          <m:accPr>
                            <m:chr m:val="̂"/>
                            <m:ctrlPr>
                              <a:rPr lang="en-GB" sz="48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4800" b="1" i="0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𝐀𝐌</m:t>
                            </m:r>
                            <m:r>
                              <a:rPr lang="en-US" sz="4800" b="1" i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𝐁</m:t>
                            </m:r>
                          </m:e>
                        </m:acc>
                      </m:den>
                    </m:f>
                    <m:r>
                      <a:rPr lang="en-US" sz="48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1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sz="48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800" b="1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𝟒𝟓</m:t>
                    </m:r>
                  </m:oMath>
                </a14:m>
                <a:endParaRPr lang="en-GB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GB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762" y="7467600"/>
                <a:ext cx="16253037" cy="5373907"/>
              </a:xfrm>
              <a:prstGeom prst="rect">
                <a:avLst/>
              </a:prstGeom>
              <a:blipFill rotWithShape="1">
                <a:blip r:embed="rId9"/>
                <a:stretch>
                  <a:fillRect l="-1688" t="-2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p:sp>
        <p:nvSpPr>
          <p:cNvPr id="39" name="TextBox 9">
            <a:extLst>
              <a:ext uri="{FF2B5EF4-FFF2-40B4-BE49-F238E27FC236}">
                <a16:creationId xmlns:a16="http://schemas.microsoft.com/office/drawing/2014/main" id="{062C1B5D-773E-4E9D-87ED-AFF997304E87}"/>
              </a:ext>
            </a:extLst>
          </p:cNvPr>
          <p:cNvSpPr txBox="1"/>
          <p:nvPr/>
        </p:nvSpPr>
        <p:spPr>
          <a:xfrm>
            <a:off x="8324850" y="421542"/>
            <a:ext cx="14121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CHỦ ĐỀ CÂU 44: THỰC TẾ CỦA KHỐI TRỤ, KHỐI NÓN, </a:t>
            </a:r>
            <a:b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KHỐI CẦU</a:t>
            </a:r>
          </a:p>
        </p:txBody>
      </p:sp>
      <p:sp>
        <p:nvSpPr>
          <p:cNvPr id="48" name="TextBox 12">
            <a:extLst>
              <a:ext uri="{FF2B5EF4-FFF2-40B4-BE49-F238E27FC236}">
                <a16:creationId xmlns:a16="http://schemas.microsoft.com/office/drawing/2014/main" id="{4B0CF270-C91B-4559-966B-1C7E2C9F5E0F}"/>
              </a:ext>
            </a:extLst>
          </p:cNvPr>
          <p:cNvSpPr txBox="1"/>
          <p:nvPr/>
        </p:nvSpPr>
        <p:spPr>
          <a:xfrm>
            <a:off x="5105400" y="321532"/>
            <a:ext cx="327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baseline="0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PT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Đ</a:t>
            </a:r>
            <a:r>
              <a:rPr lang="vi-VN" sz="3200" b="1" baseline="0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baseline="0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MINH HỌA </a:t>
            </a:r>
          </a:p>
          <a:p>
            <a:pPr algn="ctr"/>
            <a:r>
              <a:rPr lang="en-US" sz="3200" b="1" baseline="0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31/03/2021 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AvantGarde-Demi" pitchFamily="18" charset="0"/>
              <a:cs typeface="Times New Roman" panose="02020603050405020304" pitchFamily="18" charset="0"/>
            </a:endParaRPr>
          </a:p>
        </p:txBody>
      </p:sp>
      <p:pic>
        <p:nvPicPr>
          <p:cNvPr id="52" name="Picture 51"/>
          <p:cNvPicPr/>
          <p:nvPr/>
        </p:nvPicPr>
        <p:blipFill>
          <a:blip r:embed="rId10">
            <a:clrChange>
              <a:clrFrom>
                <a:srgbClr val="F8F7FC"/>
              </a:clrFrom>
              <a:clrTo>
                <a:srgbClr val="F8F7F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87800" y="1981200"/>
            <a:ext cx="6781800" cy="36576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7754600" y="6804401"/>
            <a:ext cx="6172199" cy="6831425"/>
            <a:chOff x="17754600" y="6804401"/>
            <a:chExt cx="6172199" cy="6831425"/>
          </a:xfrm>
        </p:grpSpPr>
        <p:pic>
          <p:nvPicPr>
            <p:cNvPr id="53" name="Picture 52"/>
            <p:cNvPicPr/>
            <p:nvPr/>
          </p:nvPicPr>
          <p:blipFill>
            <a:blip r:embed="rId12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54600" y="7315200"/>
              <a:ext cx="6172199" cy="59436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0628851" y="10363200"/>
              <a:ext cx="550151" cy="754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</a:t>
              </a:r>
              <a:endParaRPr lang="en-GB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8276160" y="7862496"/>
              <a:ext cx="503664" cy="75405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  <a:endParaRPr lang="en-GB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2946438" y="7871236"/>
              <a:ext cx="484428" cy="75405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  <a:endParaRPr lang="en-GB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0418780" y="6804401"/>
              <a:ext cx="655949" cy="75405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M</a:t>
              </a:r>
              <a:endParaRPr lang="en-GB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9982791" y="12881773"/>
              <a:ext cx="540533" cy="75405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N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49108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425801" y="5867400"/>
            <a:ext cx="23556178" cy="1116026"/>
            <a:chOff x="425801" y="5096681"/>
            <a:chExt cx="23556178" cy="1116026"/>
          </a:xfrm>
        </p:grpSpPr>
        <p:grpSp>
          <p:nvGrpSpPr>
            <p:cNvPr id="94" name="Group 93"/>
            <p:cNvGrpSpPr/>
            <p:nvPr/>
          </p:nvGrpSpPr>
          <p:grpSpPr>
            <a:xfrm>
              <a:off x="425801" y="5096681"/>
              <a:ext cx="23556178" cy="1116026"/>
              <a:chOff x="241306" y="2303047"/>
              <a:chExt cx="11778089" cy="558013"/>
            </a:xfrm>
            <a:solidFill>
              <a:srgbClr val="327E3B"/>
            </a:solidFill>
          </p:grpSpPr>
          <p:sp>
            <p:nvSpPr>
              <p:cNvPr id="61" name="Rectangle 60"/>
              <p:cNvSpPr/>
              <p:nvPr/>
            </p:nvSpPr>
            <p:spPr>
              <a:xfrm>
                <a:off x="3538287" y="2318790"/>
                <a:ext cx="2468235" cy="542270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531851" y="2318790"/>
                <a:ext cx="2468235" cy="542270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6544723" y="2318790"/>
                <a:ext cx="2468235" cy="542270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9551160" y="2303047"/>
                <a:ext cx="2468235" cy="558013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1524000" y="5276221"/>
                  <a:ext cx="4417620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𝟐𝟑</m:t>
                        </m:r>
                        <m:r>
                          <a:rPr lang="en-US" sz="4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  <m:r>
                          <a:rPr lang="en-US" sz="4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𝟓𝟗𝟏</m:t>
                        </m:r>
                        <m:r>
                          <a:rPr lang="en-US" sz="4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  <m:r>
                          <a:rPr lang="en-US" sz="4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𝟎𝟎𝟎</m:t>
                        </m:r>
                        <m:r>
                          <m:rPr>
                            <m:nor/>
                          </m:rPr>
                          <a:rPr lang="en-US" sz="4000" b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 b="1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đồ</m:t>
                        </m:r>
                        <m:r>
                          <m:rPr>
                            <m:nor/>
                          </m:rPr>
                          <a:rPr lang="en-US" sz="4000" b="1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4000" b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GB" sz="4000" b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4000" y="5276221"/>
                  <a:ext cx="4417620" cy="707886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/>
                <p:nvPr/>
              </p:nvSpPr>
              <p:spPr>
                <a:xfrm>
                  <a:off x="7538613" y="5276221"/>
                  <a:ext cx="4417620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0" smtClean="0">
                            <a:solidFill>
                              <a:schemeClr val="bg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𝟑𝟔</m:t>
                        </m:r>
                        <m:r>
                          <a:rPr lang="en-US" sz="4000" b="1" i="0" smtClean="0">
                            <a:solidFill>
                              <a:schemeClr val="bg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  <m:r>
                          <a:rPr lang="en-US" sz="4000" b="1" i="0" smtClean="0">
                            <a:solidFill>
                              <a:schemeClr val="bg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𝟏𝟕𝟑</m:t>
                        </m:r>
                        <m:r>
                          <a:rPr lang="en-US" sz="40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  <m:r>
                          <a:rPr lang="en-US" sz="40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𝟎𝟎𝟎</m:t>
                        </m:r>
                        <m:r>
                          <m:rPr>
                            <m:nor/>
                          </m:rPr>
                          <a:rPr lang="en-US" sz="4000" b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 b="1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đồ</m:t>
                        </m:r>
                        <m:r>
                          <m:rPr>
                            <m:nor/>
                          </m:rPr>
                          <a:rPr lang="en-US" sz="4000" b="1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4000" b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GB" sz="4000" b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15E209CC-1489-4D40-97BE-47CAFD5B4C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38613" y="5276221"/>
                  <a:ext cx="4417620" cy="70788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20E2219-164F-4B92-B749-612076972ED9}"/>
                    </a:ext>
                  </a:extLst>
                </p:cNvPr>
                <p:cNvSpPr/>
                <p:nvPr/>
              </p:nvSpPr>
              <p:spPr>
                <a:xfrm>
                  <a:off x="13588890" y="5316494"/>
                  <a:ext cx="3631577" cy="7078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0" smtClean="0">
                            <a:solidFill>
                              <a:schemeClr val="bg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𝟗</m:t>
                        </m:r>
                        <m:r>
                          <a:rPr lang="en-US" sz="4000" b="1" i="0" smtClean="0">
                            <a:solidFill>
                              <a:schemeClr val="bg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  <m:r>
                          <a:rPr lang="en-US" sz="4000" b="1" i="0" smtClean="0">
                            <a:solidFill>
                              <a:schemeClr val="bg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𝟒𝟑𝟕</m:t>
                        </m:r>
                        <m:r>
                          <a:rPr lang="en-US" sz="40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  <m:r>
                          <a:rPr lang="en-US" sz="40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𝟎𝟎𝟎</m:t>
                        </m:r>
                        <m:r>
                          <m:rPr>
                            <m:nor/>
                          </m:rPr>
                          <a:rPr lang="en-US" sz="4000" b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 b="1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đồ</m:t>
                        </m:r>
                        <m:r>
                          <m:rPr>
                            <m:nor/>
                          </m:rPr>
                          <a:rPr lang="en-US" sz="4000" b="1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4000" b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GB" sz="4000" b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720E2219-164F-4B92-B749-612076972E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88890" y="5316494"/>
                  <a:ext cx="3631577" cy="70788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637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6E1A7A85-01DC-462D-AF0B-D536F84C467F}"/>
                    </a:ext>
                  </a:extLst>
                </p:cNvPr>
                <p:cNvSpPr/>
                <p:nvPr/>
              </p:nvSpPr>
              <p:spPr>
                <a:xfrm>
                  <a:off x="19672616" y="5249081"/>
                  <a:ext cx="3411594" cy="7078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0" smtClean="0">
                            <a:solidFill>
                              <a:schemeClr val="bg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  <m:r>
                          <a:rPr lang="en-US" sz="4000" b="1" i="0" smtClean="0">
                            <a:solidFill>
                              <a:schemeClr val="bg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  <m:r>
                          <a:rPr lang="en-US" sz="4000" b="1" i="0" smtClean="0">
                            <a:solidFill>
                              <a:schemeClr val="bg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𝟕𝟏𝟖</m:t>
                        </m:r>
                        <m:r>
                          <a:rPr lang="en-US" sz="40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  <m:r>
                          <a:rPr lang="en-US" sz="40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𝟎𝟎𝟎</m:t>
                        </m:r>
                        <m:r>
                          <m:rPr>
                            <m:nor/>
                          </m:rPr>
                          <a:rPr lang="en-US" sz="4000" b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 b="1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đồ</m:t>
                        </m:r>
                        <m:r>
                          <m:rPr>
                            <m:nor/>
                          </m:rPr>
                          <a:rPr lang="en-US" sz="4000" b="1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4000" b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GB" sz="4000" b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6E1A7A85-01DC-462D-AF0B-D536F84C46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72616" y="5249081"/>
                  <a:ext cx="3411594" cy="70788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1321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roup 3">
            <a:extLst>
              <a:ext uri="{FF2B5EF4-FFF2-40B4-BE49-F238E27FC236}">
                <a16:creationId xmlns:a16="http://schemas.microsoft.com/office/drawing/2014/main" id="{416FCB01-8F9A-436C-B128-BB0AFBA2B4F4}"/>
              </a:ext>
            </a:extLst>
          </p:cNvPr>
          <p:cNvGrpSpPr/>
          <p:nvPr/>
        </p:nvGrpSpPr>
        <p:grpSpPr>
          <a:xfrm>
            <a:off x="0" y="7015869"/>
            <a:ext cx="24153914" cy="6242931"/>
            <a:chOff x="48567" y="4381500"/>
            <a:chExt cx="24153914" cy="6351562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759B51B4-5503-487D-8BB6-7122D6F91EED}"/>
                </a:ext>
              </a:extLst>
            </p:cNvPr>
            <p:cNvSpPr/>
            <p:nvPr/>
          </p:nvSpPr>
          <p:spPr>
            <a:xfrm>
              <a:off x="353961" y="4686040"/>
              <a:ext cx="23848520" cy="604702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64" name="Group 5">
              <a:extLst>
                <a:ext uri="{FF2B5EF4-FFF2-40B4-BE49-F238E27FC236}">
                  <a16:creationId xmlns:a16="http://schemas.microsoft.com/office/drawing/2014/main" id="{17EECA23-5EA7-49FF-A864-A6A91F07D22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1DEFA974-63D6-4FF0-BC87-E18B8DEBEF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TextBox 7">
                <a:extLst>
                  <a:ext uri="{FF2B5EF4-FFF2-40B4-BE49-F238E27FC236}">
                    <a16:creationId xmlns:a16="http://schemas.microsoft.com/office/drawing/2014/main" id="{2A5FC62D-A5F1-47DA-8671-0577F9CA012A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14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8">
                <a:extLst>
                  <a:ext uri="{FF2B5EF4-FFF2-40B4-BE49-F238E27FC236}">
                    <a16:creationId xmlns:a16="http://schemas.microsoft.com/office/drawing/2014/main" id="{224520BF-55D3-461C-9B06-D477BCFDB1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92" name="Oval 91"/>
          <p:cNvSpPr/>
          <p:nvPr/>
        </p:nvSpPr>
        <p:spPr>
          <a:xfrm>
            <a:off x="18464419" y="5873477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63654" y="1640051"/>
            <a:ext cx="24090260" cy="4095465"/>
            <a:chOff x="923003" y="3917552"/>
            <a:chExt cx="24090260" cy="4095465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4056329"/>
              <a:ext cx="23741053" cy="3956688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4048790" cy="1040476"/>
              <a:chOff x="923003" y="3917552"/>
              <a:chExt cx="4048790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609748" cy="861996"/>
                <a:chOff x="2028795" y="4418277"/>
                <a:chExt cx="3609748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77464" y="4480054"/>
                  <a:ext cx="3061079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44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1943422" y="4213450"/>
                  <a:ext cx="15146527" cy="37995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spcAft>
                      <a:spcPts val="600"/>
                    </a:spcAft>
                  </a:pP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	     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Ông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Bình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làm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lan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can ban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công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ngôi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nhà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của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mình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bằng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một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tấm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kính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cường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lực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Tấm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kính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đó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là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một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phần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của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mặt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xung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quanh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của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một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hình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trụ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như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hình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bên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Biết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giá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tiền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của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000" b="1" i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𝟏</m:t>
                      </m:r>
                      <m:sSup>
                        <m:sSupPr>
                          <m:ctrlPr>
                            <a:rPr lang="en-GB" sz="40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𝐦</m:t>
                          </m:r>
                        </m:e>
                        <m:sup>
                          <m:r>
                            <a:rPr lang="en-US" sz="40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kính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như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trên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là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000" b="1" i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𝟏</m:t>
                      </m:r>
                      <m:r>
                        <a:rPr lang="en-US" sz="4000" b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r>
                        <a:rPr lang="en-US" sz="4000" b="1" i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𝟓𝟎𝟎</m:t>
                      </m:r>
                      <m:r>
                        <a:rPr lang="en-US" sz="4000" b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r>
                        <a:rPr lang="en-US" sz="4000" b="1" i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𝟎𝟎𝟎</m:t>
                      </m:r>
                    </m:oMath>
                  </a14:m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đồng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Hỏi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số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tiền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(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làm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tròn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đến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hàng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nghìn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)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mà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ông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Bình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mua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tấm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kính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trên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là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bao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nhiêu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?</a:t>
                  </a:r>
                  <a:endParaRPr lang="en-GB" sz="40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3422" y="4213450"/>
                  <a:ext cx="15146527" cy="3799566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1449" t="-2889" r="-1368" b="-593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096000" y="7919921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1196762" y="7467600"/>
                <a:ext cx="16253037" cy="55154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𝐥</m:t>
                      </m:r>
                      <m:r>
                        <a:rPr lang="en-US" sz="48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800" b="1" i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𝛂</m:t>
                      </m:r>
                      <m:r>
                        <a:rPr lang="en-US" sz="48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𝐑</m:t>
                      </m:r>
                      <m:r>
                        <a:rPr lang="en-US" sz="48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𝛑</m:t>
                          </m:r>
                        </m:num>
                        <m:den>
                          <m:r>
                            <a:rPr lang="en-US" sz="4800" b="1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den>
                      </m:f>
                      <m:r>
                        <a:rPr lang="en-US" sz="48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⋅</m:t>
                      </m:r>
                      <m:r>
                        <a:rPr lang="en-US" sz="4800" b="1" i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</m:t>
                      </m:r>
                      <m:r>
                        <a:rPr lang="en-US" sz="48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en-US" sz="4800" b="1" i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𝟒𝟓𝐦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chiều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𝐡</m:t>
                    </m:r>
                    <m:r>
                      <a:rPr lang="en-US" sz="48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1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8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800" b="1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𝟑𝟓𝐦</m:t>
                    </m:r>
                  </m:oMath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8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⇒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𝐒</m:t>
                    </m:r>
                    <m:r>
                      <a:rPr lang="en-US" sz="48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1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𝐥</m:t>
                    </m:r>
                    <m:r>
                      <a:rPr lang="en-US" sz="48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800" b="1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𝐡</m:t>
                    </m:r>
                    <m:r>
                      <a:rPr lang="en-US" sz="48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GB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𝛑</m:t>
                        </m:r>
                      </m:num>
                      <m:den>
                        <m:r>
                          <a:rPr lang="en-US" sz="4800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  <m:r>
                      <a:rPr lang="en-US" sz="48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×</m:t>
                    </m:r>
                    <m:r>
                      <a:rPr lang="en-US" sz="4800" b="1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sz="48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800" b="1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𝟒𝟓</m:t>
                    </m:r>
                    <m:r>
                      <a:rPr lang="en-US" sz="48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×</m:t>
                    </m:r>
                    <m:r>
                      <a:rPr lang="en-US" sz="4800" b="1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8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800" b="1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𝟑𝟓</m:t>
                    </m:r>
                    <m:sSup>
                      <m:sSupPr>
                        <m:ctrlPr>
                          <a:rPr lang="en-GB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𝐦</m:t>
                        </m:r>
                      </m:e>
                      <m:sup>
                        <m:r>
                          <a:rPr lang="en-US" sz="4800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</m:oMath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8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⇒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tiền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ông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bỏ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𝐌</m:t>
                    </m:r>
                    <m:r>
                      <a:rPr lang="en-US" sz="48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1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𝐒</m:t>
                    </m:r>
                    <m:r>
                      <a:rPr lang="en-US" sz="48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×</m:t>
                    </m:r>
                    <m:r>
                      <a:rPr lang="en-US" sz="4800" b="1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8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800" b="1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48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GB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𝛑</m:t>
                        </m:r>
                      </m:num>
                      <m:den>
                        <m:r>
                          <a:rPr lang="en-US" sz="4800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  <m:r>
                      <a:rPr lang="en-US" sz="48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×</m:t>
                    </m:r>
                    <m:r>
                      <a:rPr lang="en-US" sz="4800" b="1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sz="48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800" b="1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𝟒𝟓</m:t>
                    </m:r>
                    <m:r>
                      <a:rPr lang="en-US" sz="48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×</m:t>
                    </m:r>
                    <m:r>
                      <a:rPr lang="en-US" sz="4800" b="1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8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800" b="1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𝟑𝟓</m:t>
                    </m:r>
                    <m:r>
                      <a:rPr lang="en-US" sz="48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×</m:t>
                    </m:r>
                    <m:r>
                      <a:rPr lang="en-US" sz="4800" b="1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8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800" b="1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48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≈</m:t>
                    </m:r>
                    <m:r>
                      <a:rPr lang="en-US" sz="4800" b="1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𝟗</m:t>
                    </m:r>
                    <m:r>
                      <a:rPr lang="en-US" sz="48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800" b="1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𝟒𝟑𝟕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triệu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762" y="7467600"/>
                <a:ext cx="16253037" cy="5515484"/>
              </a:xfrm>
              <a:prstGeom prst="rect">
                <a:avLst/>
              </a:prstGeom>
              <a:blipFill rotWithShape="1">
                <a:blip r:embed="rId9"/>
                <a:stretch>
                  <a:fillRect l="-600" t="-2541" r="-938" b="-20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p:sp>
        <p:nvSpPr>
          <p:cNvPr id="39" name="TextBox 9">
            <a:extLst>
              <a:ext uri="{FF2B5EF4-FFF2-40B4-BE49-F238E27FC236}">
                <a16:creationId xmlns:a16="http://schemas.microsoft.com/office/drawing/2014/main" id="{062C1B5D-773E-4E9D-87ED-AFF997304E87}"/>
              </a:ext>
            </a:extLst>
          </p:cNvPr>
          <p:cNvSpPr txBox="1"/>
          <p:nvPr/>
        </p:nvSpPr>
        <p:spPr>
          <a:xfrm>
            <a:off x="8324850" y="421542"/>
            <a:ext cx="14121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CHỦ ĐỀ CÂU 44: THỰC TẾ CỦA KHỐI TRỤ, KHỐI NÓN, </a:t>
            </a:r>
            <a:b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KHỐI CẦU</a:t>
            </a:r>
          </a:p>
        </p:txBody>
      </p:sp>
      <p:sp>
        <p:nvSpPr>
          <p:cNvPr id="48" name="TextBox 12">
            <a:extLst>
              <a:ext uri="{FF2B5EF4-FFF2-40B4-BE49-F238E27FC236}">
                <a16:creationId xmlns:a16="http://schemas.microsoft.com/office/drawing/2014/main" id="{4B0CF270-C91B-4559-966B-1C7E2C9F5E0F}"/>
              </a:ext>
            </a:extLst>
          </p:cNvPr>
          <p:cNvSpPr txBox="1"/>
          <p:nvPr/>
        </p:nvSpPr>
        <p:spPr>
          <a:xfrm>
            <a:off x="5105400" y="321532"/>
            <a:ext cx="327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baseline="0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PT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Đ</a:t>
            </a:r>
            <a:r>
              <a:rPr lang="vi-VN" sz="3200" b="1" baseline="0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baseline="0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MINH HỌA </a:t>
            </a:r>
          </a:p>
          <a:p>
            <a:pPr algn="ctr"/>
            <a:r>
              <a:rPr lang="en-US" sz="3200" b="1" baseline="0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31/03/2021 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AvantGarde-Demi" pitchFamily="18" charset="0"/>
              <a:cs typeface="Times New Roman" panose="02020603050405020304" pitchFamily="18" charset="0"/>
            </a:endParaRPr>
          </a:p>
        </p:txBody>
      </p:sp>
      <p:pic>
        <p:nvPicPr>
          <p:cNvPr id="52" name="Picture 51"/>
          <p:cNvPicPr/>
          <p:nvPr/>
        </p:nvPicPr>
        <p:blipFill>
          <a:blip r:embed="rId10">
            <a:clrChange>
              <a:clrFrom>
                <a:srgbClr val="F8F7FC"/>
              </a:clrFrom>
              <a:clrTo>
                <a:srgbClr val="F8F7F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87800" y="1981200"/>
            <a:ext cx="6781800" cy="36576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7754600" y="6804401"/>
            <a:ext cx="6172199" cy="6831425"/>
            <a:chOff x="17754600" y="6804401"/>
            <a:chExt cx="6172199" cy="6831425"/>
          </a:xfrm>
        </p:grpSpPr>
        <p:pic>
          <p:nvPicPr>
            <p:cNvPr id="53" name="Picture 52"/>
            <p:cNvPicPr/>
            <p:nvPr/>
          </p:nvPicPr>
          <p:blipFill>
            <a:blip r:embed="rId12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54600" y="7315200"/>
              <a:ext cx="6172199" cy="59436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0628851" y="10363200"/>
              <a:ext cx="550151" cy="754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</a:t>
              </a:r>
              <a:endParaRPr lang="en-GB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8276160" y="7862496"/>
              <a:ext cx="503664" cy="75405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  <a:endParaRPr lang="en-GB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2946438" y="7871236"/>
              <a:ext cx="484428" cy="75405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  <a:endParaRPr lang="en-GB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0418780" y="6804401"/>
              <a:ext cx="655949" cy="75405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M</a:t>
              </a:r>
              <a:endParaRPr lang="en-GB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9982791" y="12881773"/>
              <a:ext cx="540533" cy="75405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N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51875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68" grpId="0" build="p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DBD4A4D-18E1-4B1D-A0C2-657F12B85682}"/>
              </a:ext>
            </a:extLst>
          </p:cNvPr>
          <p:cNvGrpSpPr/>
          <p:nvPr/>
        </p:nvGrpSpPr>
        <p:grpSpPr>
          <a:xfrm>
            <a:off x="413911" y="4953000"/>
            <a:ext cx="23738728" cy="1687808"/>
            <a:chOff x="413911" y="5170192"/>
            <a:chExt cx="23738728" cy="1687808"/>
          </a:xfrm>
        </p:grpSpPr>
        <p:grpSp>
          <p:nvGrpSpPr>
            <p:cNvPr id="94" name="Group 93"/>
            <p:cNvGrpSpPr/>
            <p:nvPr/>
          </p:nvGrpSpPr>
          <p:grpSpPr>
            <a:xfrm>
              <a:off x="413911" y="5170192"/>
              <a:ext cx="23556178" cy="1173276"/>
              <a:chOff x="241306" y="2298900"/>
              <a:chExt cx="11778089" cy="586638"/>
            </a:xfrm>
            <a:solidFill>
              <a:srgbClr val="327E3B"/>
            </a:solidFill>
          </p:grpSpPr>
          <p:sp>
            <p:nvSpPr>
              <p:cNvPr id="61" name="Rectangle 60"/>
              <p:cNvSpPr/>
              <p:nvPr/>
            </p:nvSpPr>
            <p:spPr>
              <a:xfrm>
                <a:off x="3538287" y="2298900"/>
                <a:ext cx="2468235" cy="58663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531851" y="2298900"/>
                <a:ext cx="2468235" cy="58663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6544723" y="2298900"/>
                <a:ext cx="2468235" cy="58663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9551160" y="2298900"/>
                <a:ext cx="2468235" cy="58663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/>
                <p:nvPr/>
              </p:nvSpPr>
              <p:spPr>
                <a:xfrm>
                  <a:off x="7852099" y="5298463"/>
                  <a:ext cx="3988208" cy="9383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𝒎𝒊𝒏</m:t>
                        </m:r>
                        <m:sSub>
                          <m:sSubPr>
                            <m:ctrlPr>
                              <a:rPr lang="en-GB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𝒕𝒑</m:t>
                            </m:r>
                          </m:sub>
                        </m:sSub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ad>
                          <m:radPr>
                            <m:ctrlPr>
                              <a:rPr lang="en-GB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g>
                          <m:e>
                            <m:sSup>
                              <m:sSupPr>
                                <m:ctrlPr>
                                  <a:rPr lang="en-GB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  <m:sup>
                                <m:r>
                                  <a:rPr lang="en-US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oMath>
                    </m:oMathPara>
                  </a14:m>
                  <a:endParaRPr lang="en-GB" sz="4000" b="1" i="1" dirty="0">
                    <a:solidFill>
                      <a:schemeClr val="bg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15E209CC-1489-4D40-97BE-47CAFD5B4C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52099" y="5298463"/>
                  <a:ext cx="3988208" cy="938398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6E1A7A85-01DC-462D-AF0B-D536F84C467F}"/>
                    </a:ext>
                  </a:extLst>
                </p:cNvPr>
                <p:cNvSpPr/>
                <p:nvPr/>
              </p:nvSpPr>
              <p:spPr>
                <a:xfrm>
                  <a:off x="19507200" y="5234956"/>
                  <a:ext cx="4645439" cy="9372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𝒎𝒊𝒏</m:t>
                        </m:r>
                        <m:sSub>
                          <m:sSubPr>
                            <m:ctrlPr>
                              <a:rPr lang="en-GB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𝒕𝒑</m:t>
                            </m:r>
                          </m:sub>
                        </m:sSub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ad>
                          <m:radPr>
                            <m:ctrlPr>
                              <a:rPr lang="en-GB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g>
                          <m:e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  <m:sSup>
                              <m:sSupPr>
                                <m:ctrlPr>
                                  <a:rPr lang="en-GB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  <m:sup>
                                <m:r>
                                  <a:rPr lang="en-US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oMath>
                    </m:oMathPara>
                  </a14:m>
                  <a:endParaRPr lang="en-GB" sz="4000" b="1" i="1" dirty="0">
                    <a:solidFill>
                      <a:schemeClr val="bg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6E1A7A85-01DC-462D-AF0B-D536F84C46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07200" y="5234956"/>
                  <a:ext cx="4645439" cy="93724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bject 7"/>
                <p:cNvSpPr txBox="1"/>
                <p:nvPr/>
              </p:nvSpPr>
              <p:spPr>
                <a:xfrm>
                  <a:off x="1666970" y="5262562"/>
                  <a:ext cx="4429030" cy="1519238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𝒎𝒊𝒏</m:t>
                        </m:r>
                        <m:sSub>
                          <m:sSubPr>
                            <m:ctrlPr>
                              <a:rPr lang="en-GB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𝒕𝒑</m:t>
                            </m:r>
                          </m:sub>
                        </m:sSub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ctrlPr>
                              <a:rPr lang="en-GB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g>
                          <m:e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  <m:sSup>
                              <m:sSupPr>
                                <m:ctrlPr>
                                  <a:rPr lang="en-GB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  <m:sup>
                                <m:r>
                                  <a:rPr lang="en-US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oMath>
                    </m:oMathPara>
                  </a14:m>
                  <a:endParaRPr lang="en-GB" sz="4000" b="1" i="1" dirty="0">
                    <a:solidFill>
                      <a:schemeClr val="bg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" name="Object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6970" y="5262562"/>
                  <a:ext cx="4429030" cy="151923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bject 8"/>
                <p:cNvSpPr txBox="1"/>
                <p:nvPr/>
              </p:nvSpPr>
              <p:spPr>
                <a:xfrm>
                  <a:off x="13639800" y="5292725"/>
                  <a:ext cx="4151505" cy="1565275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𝒎𝒊𝒏</m:t>
                        </m:r>
                        <m:sSub>
                          <m:sSubPr>
                            <m:ctrlPr>
                              <a:rPr lang="en-GB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𝒕𝒑</m:t>
                            </m:r>
                          </m:sub>
                        </m:sSub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ad>
                          <m:radPr>
                            <m:ctrlPr>
                              <a:rPr lang="en-GB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g>
                          <m:e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  <m:sSup>
                              <m:sSupPr>
                                <m:ctrlPr>
                                  <a:rPr lang="en-GB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  <m:sup>
                                <m:r>
                                  <a:rPr lang="en-US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oMath>
                    </m:oMathPara>
                  </a14:m>
                  <a:endParaRPr lang="en-GB" sz="4000" b="1" i="1" dirty="0">
                    <a:solidFill>
                      <a:schemeClr val="bg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" name="Object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39800" y="5292725"/>
                  <a:ext cx="4151505" cy="156527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8" name="Group 3">
            <a:extLst>
              <a:ext uri="{FF2B5EF4-FFF2-40B4-BE49-F238E27FC236}">
                <a16:creationId xmlns:a16="http://schemas.microsoft.com/office/drawing/2014/main" id="{E3AEF5B6-8B81-46A5-B7AD-8BF5E54EFD45}"/>
              </a:ext>
            </a:extLst>
          </p:cNvPr>
          <p:cNvGrpSpPr/>
          <p:nvPr/>
        </p:nvGrpSpPr>
        <p:grpSpPr>
          <a:xfrm>
            <a:off x="0" y="6172200"/>
            <a:ext cx="23970088" cy="7086600"/>
            <a:chOff x="48567" y="4381500"/>
            <a:chExt cx="23970088" cy="7209911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79" name="Rounded Rectangle 52">
              <a:extLst>
                <a:ext uri="{FF2B5EF4-FFF2-40B4-BE49-F238E27FC236}">
                  <a16:creationId xmlns:a16="http://schemas.microsoft.com/office/drawing/2014/main" id="{5C0E1311-EAF9-4E4D-B705-EBC366D84E8F}"/>
                </a:ext>
              </a:extLst>
            </p:cNvPr>
            <p:cNvSpPr/>
            <p:nvPr/>
          </p:nvSpPr>
          <p:spPr>
            <a:xfrm>
              <a:off x="353960" y="4519211"/>
              <a:ext cx="23664695" cy="7072200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80" name="Group 5">
              <a:extLst>
                <a:ext uri="{FF2B5EF4-FFF2-40B4-BE49-F238E27FC236}">
                  <a16:creationId xmlns:a16="http://schemas.microsoft.com/office/drawing/2014/main" id="{FC554742-8CFE-4BCB-A68A-DC51773701CF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83" name="Freeform 20">
                <a:extLst>
                  <a:ext uri="{FF2B5EF4-FFF2-40B4-BE49-F238E27FC236}">
                    <a16:creationId xmlns:a16="http://schemas.microsoft.com/office/drawing/2014/main" id="{03513866-DACA-4FAA-8788-D14768C9449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TextBox 7">
                <a:extLst>
                  <a:ext uri="{FF2B5EF4-FFF2-40B4-BE49-F238E27FC236}">
                    <a16:creationId xmlns:a16="http://schemas.microsoft.com/office/drawing/2014/main" id="{025C95E8-FFFC-4CFB-8965-A8E6DB8E81EB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14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85" name="Picture 8">
                <a:extLst>
                  <a:ext uri="{FF2B5EF4-FFF2-40B4-BE49-F238E27FC236}">
                    <a16:creationId xmlns:a16="http://schemas.microsoft.com/office/drawing/2014/main" id="{D0F35B31-4D12-480B-A6BF-8DADA855CD7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D065AE75-29BF-4238-8AAA-DE748E55DC06}"/>
              </a:ext>
            </a:extLst>
          </p:cNvPr>
          <p:cNvGrpSpPr/>
          <p:nvPr/>
        </p:nvGrpSpPr>
        <p:grpSpPr>
          <a:xfrm>
            <a:off x="63654" y="1624623"/>
            <a:ext cx="24090260" cy="3099777"/>
            <a:chOff x="923003" y="3917551"/>
            <a:chExt cx="24090260" cy="3099777"/>
          </a:xfrm>
        </p:grpSpPr>
        <p:sp>
          <p:nvSpPr>
            <p:cNvPr id="89" name="Rounded Rectangle 41">
              <a:extLst>
                <a:ext uri="{FF2B5EF4-FFF2-40B4-BE49-F238E27FC236}">
                  <a16:creationId xmlns:a16="http://schemas.microsoft.com/office/drawing/2014/main" id="{253BDAF3-9781-4798-B511-33524968B272}"/>
                </a:ext>
              </a:extLst>
            </p:cNvPr>
            <p:cNvSpPr/>
            <p:nvPr/>
          </p:nvSpPr>
          <p:spPr>
            <a:xfrm>
              <a:off x="1272210" y="3917551"/>
              <a:ext cx="23741053" cy="3099777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939CD421-7728-4CEF-9D07-BDA0175885D9}"/>
                </a:ext>
              </a:extLst>
            </p:cNvPr>
            <p:cNvGrpSpPr/>
            <p:nvPr/>
          </p:nvGrpSpPr>
          <p:grpSpPr>
            <a:xfrm>
              <a:off x="923003" y="3917552"/>
              <a:ext cx="4048790" cy="1040476"/>
              <a:chOff x="923003" y="3917552"/>
              <a:chExt cx="4048790" cy="1040476"/>
            </a:xfrm>
          </p:grpSpPr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B53C82A2-1647-4887-8C89-ADAA0D01B215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609748" cy="861996"/>
                <a:chOff x="2028795" y="4418277"/>
                <a:chExt cx="3609748" cy="861996"/>
              </a:xfrm>
            </p:grpSpPr>
            <p:sp>
              <p:nvSpPr>
                <p:cNvPr id="97" name="Freeform 20">
                  <a:extLst>
                    <a:ext uri="{FF2B5EF4-FFF2-40B4-BE49-F238E27FC236}">
                      <a16:creationId xmlns:a16="http://schemas.microsoft.com/office/drawing/2014/main" id="{00E668BF-9708-48D1-8160-5F7BDE34F2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7F32D581-2273-4CC8-BA70-CB01D59CBF3D}"/>
                    </a:ext>
                  </a:extLst>
                </p:cNvPr>
                <p:cNvSpPr txBox="1"/>
                <p:nvPr/>
              </p:nvSpPr>
              <p:spPr>
                <a:xfrm>
                  <a:off x="2577464" y="4480054"/>
                  <a:ext cx="3061079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44.1</a:t>
                  </a:r>
                </a:p>
              </p:txBody>
            </p:sp>
          </p:grpSp>
          <p:pic>
            <p:nvPicPr>
              <p:cNvPr id="96" name="Picture 95">
                <a:extLst>
                  <a:ext uri="{FF2B5EF4-FFF2-40B4-BE49-F238E27FC236}">
                    <a16:creationId xmlns:a16="http://schemas.microsoft.com/office/drawing/2014/main" id="{38CD72A8-2B6F-4680-87EA-95F1B28987F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995001" y="1925942"/>
                <a:ext cx="23158913" cy="2798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      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nhà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sản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xuất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sữa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án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làm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hộp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sữa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Hộp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sữa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khối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hộp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chữ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nhật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hoặc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hộp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sữa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khối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trụ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Nhà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sản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xuất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muốn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chi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phí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bao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bì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càng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thấp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càng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tốt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nhưng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vẫn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phải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chứa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thể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tích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𝐕</m:t>
                    </m:r>
                    <m:r>
                      <a:rPr lang="en-US" b="1">
                        <a:latin typeface="Cambria Math"/>
                      </a:rPr>
                      <m:t> </m:t>
                    </m:r>
                  </m:oMath>
                </a14:m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trước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tích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toàn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bé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nhất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𝐦𝐢𝐧</m:t>
                    </m:r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𝒕𝒑</m:t>
                        </m:r>
                      </m:sub>
                    </m:sSub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hộp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sữa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án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001" y="1925942"/>
                <a:ext cx="23158913" cy="2798458"/>
              </a:xfrm>
              <a:prstGeom prst="rect">
                <a:avLst/>
              </a:prstGeom>
              <a:blipFill rotWithShape="1">
                <a:blip r:embed="rId8"/>
                <a:stretch>
                  <a:fillRect l="-1027" t="-4357" r="-1053" b="-6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529473" y="6462749"/>
                <a:ext cx="19362567" cy="59429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</a:t>
                </a:r>
              </a:p>
              <a:p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TH1: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Hộp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sữa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khối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hộp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chữ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nhật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GB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, </m:t>
                    </m:r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, </m:t>
                    </m:r>
                    <m:r>
                      <a:rPr lang="en-US" sz="4400" b="1" i="1">
                        <a:latin typeface="Cambria Math"/>
                      </a:rPr>
                      <m:t>𝒛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dài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cạnh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khối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hộp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𝑽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𝒙𝒚𝒛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GB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tích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toàn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khối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hộp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chữ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nhật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𝒕𝒑</m:t>
                        </m:r>
                      </m:sub>
                    </m:sSub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d>
                      <m:d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𝒙𝒚</m:t>
                        </m:r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latin typeface="Cambria Math"/>
                          </a:rPr>
                          <m:t>𝒚𝒛</m:t>
                        </m:r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latin typeface="Cambria Math"/>
                          </a:rPr>
                          <m:t>𝒛𝒙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GB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Áp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AM-GM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𝒙𝒚</m:t>
                        </m:r>
                        <m:r>
                          <a:rPr lang="en-US" sz="4400" b="1" i="1">
                            <a:latin typeface="Cambria Math"/>
                          </a:rPr>
                          <m:t>,</m:t>
                        </m:r>
                        <m:r>
                          <a:rPr lang="en-US" sz="4400" b="1" i="1">
                            <a:latin typeface="Cambria Math"/>
                          </a:rPr>
                          <m:t>𝒚𝒛</m:t>
                        </m:r>
                        <m:r>
                          <a:rPr lang="en-US" sz="4400" b="1" i="1">
                            <a:latin typeface="Cambria Math"/>
                          </a:rPr>
                          <m:t>,</m:t>
                        </m:r>
                        <m:r>
                          <a:rPr lang="en-US" sz="4400" b="1" i="1">
                            <a:latin typeface="Cambria Math"/>
                          </a:rPr>
                          <m:t>𝒛𝒙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  <a:endParaRPr lang="en-GB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𝒕𝒑</m:t>
                        </m:r>
                      </m:sub>
                    </m:sSub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d>
                      <m:d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𝒙𝒚</m:t>
                        </m:r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latin typeface="Cambria Math"/>
                          </a:rPr>
                          <m:t>𝒚𝒛</m:t>
                        </m:r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latin typeface="Cambria Math"/>
                          </a:rPr>
                          <m:t>𝒛𝒙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≥</m:t>
                    </m:r>
                    <m:r>
                      <a:rPr lang="en-US" sz="4400" b="1" i="1">
                        <a:latin typeface="Cambria Math"/>
                      </a:rPr>
                      <m:t>𝟔</m:t>
                    </m:r>
                    <m:rad>
                      <m:rad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deg>
                      <m:e>
                        <m:sSup>
                          <m:sSupPr>
                            <m:ctrlPr>
                              <a:rPr lang="en-GB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lang="en-GB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lang="en-GB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𝒛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𝟔</m:t>
                    </m:r>
                    <m:rad>
                      <m:rad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deg>
                      <m:e>
                        <m:sSup>
                          <m:sSupPr>
                            <m:ctrlPr>
                              <a:rPr lang="en-GB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𝑽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</a:t>
                </a:r>
                <a:b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dấu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xảy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𝒛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GB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𝐦𝐢𝐧</m:t>
                    </m:r>
                    <m:sSub>
                      <m:sSub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𝒕𝒑</m:t>
                        </m:r>
                      </m:sub>
                    </m:sSub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𝟔</m:t>
                    </m:r>
                    <m:rad>
                      <m:rad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deg>
                      <m:e>
                        <m:sSup>
                          <m:sSupPr>
                            <m:ctrlPr>
                              <a:rPr lang="en-GB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𝑽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(1).</a:t>
                </a: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73" y="6462749"/>
                <a:ext cx="19362567" cy="5942909"/>
              </a:xfrm>
              <a:prstGeom prst="rect">
                <a:avLst/>
              </a:prstGeom>
              <a:blipFill rotWithShape="1">
                <a:blip r:embed="rId9"/>
                <a:stretch>
                  <a:fillRect l="-1291" b="-25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bject 6"/>
          <p:cNvSpPr txBox="1"/>
          <p:nvPr/>
        </p:nvSpPr>
        <p:spPr>
          <a:xfrm>
            <a:off x="19368350" y="10548170"/>
            <a:ext cx="8444089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4FAA9BD-540C-44B3-95C5-D26A0F0608CC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p:sp>
        <p:nvSpPr>
          <p:cNvPr id="39" name="TextBox 9">
            <a:extLst>
              <a:ext uri="{FF2B5EF4-FFF2-40B4-BE49-F238E27FC236}">
                <a16:creationId xmlns:a16="http://schemas.microsoft.com/office/drawing/2014/main" id="{DBBBD438-327E-4F29-8C4F-197CEE27EF59}"/>
              </a:ext>
            </a:extLst>
          </p:cNvPr>
          <p:cNvSpPr txBox="1"/>
          <p:nvPr/>
        </p:nvSpPr>
        <p:spPr>
          <a:xfrm>
            <a:off x="8324850" y="421542"/>
            <a:ext cx="14121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2177278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CHỦ ĐỀ CÂU 44: THỰC TẾ CỦA KHỐI TRỤ, KHỐI NÓN, </a:t>
            </a:r>
            <a:b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KHỐI CẦU</a:t>
            </a:r>
          </a:p>
        </p:txBody>
      </p:sp>
      <p:sp>
        <p:nvSpPr>
          <p:cNvPr id="40" name="TextBox 12">
            <a:extLst>
              <a:ext uri="{FF2B5EF4-FFF2-40B4-BE49-F238E27FC236}">
                <a16:creationId xmlns:a16="http://schemas.microsoft.com/office/drawing/2014/main" id="{D3656D7F-DB07-49A5-B731-047294598D72}"/>
              </a:ext>
            </a:extLst>
          </p:cNvPr>
          <p:cNvSpPr txBox="1"/>
          <p:nvPr/>
        </p:nvSpPr>
        <p:spPr>
          <a:xfrm>
            <a:off x="5105400" y="321532"/>
            <a:ext cx="327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baseline="0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PT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Đ</a:t>
            </a:r>
            <a:r>
              <a:rPr lang="vi-VN" sz="3200" b="1" baseline="0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baseline="0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MINH HỌA </a:t>
            </a:r>
          </a:p>
          <a:p>
            <a:pPr algn="ctr"/>
            <a:r>
              <a:rPr lang="en-US" sz="3200" b="1" baseline="0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31/03/2021 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AvantGarde-Demi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368350" y="7203249"/>
            <a:ext cx="4406050" cy="5522149"/>
            <a:chOff x="19368350" y="7479147"/>
            <a:chExt cx="4127402" cy="4941451"/>
          </a:xfrm>
        </p:grpSpPr>
        <p:sp>
          <p:nvSpPr>
            <p:cNvPr id="3" name="Rectangle 2"/>
            <p:cNvSpPr/>
            <p:nvPr/>
          </p:nvSpPr>
          <p:spPr>
            <a:xfrm>
              <a:off x="19446417" y="7479147"/>
              <a:ext cx="4049335" cy="47368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pic>
          <p:nvPicPr>
            <p:cNvPr id="41" name="Picture 40"/>
            <p:cNvPicPr/>
            <p:nvPr/>
          </p:nvPicPr>
          <p:blipFill>
            <a:blip r:embed="rId10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68350" y="7543799"/>
              <a:ext cx="4083194" cy="4876799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74947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uiExpand="1" build="p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DBD4A4D-18E1-4B1D-A0C2-657F12B85682}"/>
              </a:ext>
            </a:extLst>
          </p:cNvPr>
          <p:cNvGrpSpPr/>
          <p:nvPr/>
        </p:nvGrpSpPr>
        <p:grpSpPr>
          <a:xfrm>
            <a:off x="413911" y="4953000"/>
            <a:ext cx="23738728" cy="1687808"/>
            <a:chOff x="413911" y="5170192"/>
            <a:chExt cx="23738728" cy="1687808"/>
          </a:xfrm>
        </p:grpSpPr>
        <p:grpSp>
          <p:nvGrpSpPr>
            <p:cNvPr id="94" name="Group 93"/>
            <p:cNvGrpSpPr/>
            <p:nvPr/>
          </p:nvGrpSpPr>
          <p:grpSpPr>
            <a:xfrm>
              <a:off x="413911" y="5170192"/>
              <a:ext cx="23556178" cy="1173276"/>
              <a:chOff x="241306" y="2298900"/>
              <a:chExt cx="11778089" cy="586638"/>
            </a:xfrm>
            <a:solidFill>
              <a:srgbClr val="327E3B"/>
            </a:solidFill>
          </p:grpSpPr>
          <p:sp>
            <p:nvSpPr>
              <p:cNvPr id="61" name="Rectangle 60"/>
              <p:cNvSpPr/>
              <p:nvPr/>
            </p:nvSpPr>
            <p:spPr>
              <a:xfrm>
                <a:off x="3538287" y="2298900"/>
                <a:ext cx="2468235" cy="58663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531851" y="2298900"/>
                <a:ext cx="2468235" cy="58663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6544723" y="2298900"/>
                <a:ext cx="2468235" cy="58663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9551160" y="2298900"/>
                <a:ext cx="2468235" cy="58663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/>
                <p:nvPr/>
              </p:nvSpPr>
              <p:spPr>
                <a:xfrm>
                  <a:off x="7852099" y="5298463"/>
                  <a:ext cx="3988208" cy="9383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𝒎𝒊𝒏</m:t>
                        </m:r>
                        <m:sSub>
                          <m:sSubPr>
                            <m:ctrlPr>
                              <a:rPr lang="en-GB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𝒕𝒑</m:t>
                            </m:r>
                          </m:sub>
                        </m:sSub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ad>
                          <m:radPr>
                            <m:ctrlPr>
                              <a:rPr lang="en-GB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g>
                          <m:e>
                            <m:sSup>
                              <m:sSupPr>
                                <m:ctrlPr>
                                  <a:rPr lang="en-GB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  <m:sup>
                                <m:r>
                                  <a:rPr lang="en-US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oMath>
                    </m:oMathPara>
                  </a14:m>
                  <a:endParaRPr lang="en-GB" sz="4000" b="1" i="1" dirty="0">
                    <a:solidFill>
                      <a:schemeClr val="bg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15E209CC-1489-4D40-97BE-47CAFD5B4C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52099" y="5298463"/>
                  <a:ext cx="3988208" cy="938398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6E1A7A85-01DC-462D-AF0B-D536F84C467F}"/>
                    </a:ext>
                  </a:extLst>
                </p:cNvPr>
                <p:cNvSpPr/>
                <p:nvPr/>
              </p:nvSpPr>
              <p:spPr>
                <a:xfrm>
                  <a:off x="19507200" y="5234956"/>
                  <a:ext cx="4645439" cy="9372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𝒎𝒊𝒏</m:t>
                        </m:r>
                        <m:sSub>
                          <m:sSubPr>
                            <m:ctrlPr>
                              <a:rPr lang="en-GB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𝒕𝒑</m:t>
                            </m:r>
                          </m:sub>
                        </m:sSub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ad>
                          <m:radPr>
                            <m:ctrlPr>
                              <a:rPr lang="en-GB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g>
                          <m:e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  <m:sSup>
                              <m:sSupPr>
                                <m:ctrlPr>
                                  <a:rPr lang="en-GB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  <m:sup>
                                <m:r>
                                  <a:rPr lang="en-US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oMath>
                    </m:oMathPara>
                  </a14:m>
                  <a:endParaRPr lang="en-GB" sz="4000" b="1" i="1" dirty="0">
                    <a:solidFill>
                      <a:schemeClr val="bg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6E1A7A85-01DC-462D-AF0B-D536F84C46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07200" y="5234956"/>
                  <a:ext cx="4645439" cy="93724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bject 7"/>
                <p:cNvSpPr txBox="1"/>
                <p:nvPr/>
              </p:nvSpPr>
              <p:spPr>
                <a:xfrm>
                  <a:off x="1666970" y="5262562"/>
                  <a:ext cx="4429030" cy="1519238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𝒎𝒊𝒏</m:t>
                        </m:r>
                        <m:sSub>
                          <m:sSubPr>
                            <m:ctrlPr>
                              <a:rPr lang="en-GB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𝒕𝒑</m:t>
                            </m:r>
                          </m:sub>
                        </m:sSub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ctrlPr>
                              <a:rPr lang="en-GB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g>
                          <m:e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  <m:sSup>
                              <m:sSupPr>
                                <m:ctrlPr>
                                  <a:rPr lang="en-GB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  <m:sup>
                                <m:r>
                                  <a:rPr lang="en-US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oMath>
                    </m:oMathPara>
                  </a14:m>
                  <a:endParaRPr lang="en-GB" sz="4000" b="1" i="1" dirty="0">
                    <a:solidFill>
                      <a:schemeClr val="bg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" name="Object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6970" y="5262562"/>
                  <a:ext cx="4429030" cy="151923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bject 8"/>
                <p:cNvSpPr txBox="1"/>
                <p:nvPr/>
              </p:nvSpPr>
              <p:spPr>
                <a:xfrm>
                  <a:off x="13639800" y="5292725"/>
                  <a:ext cx="4151505" cy="1565275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𝒎𝒊𝒏</m:t>
                        </m:r>
                        <m:sSub>
                          <m:sSubPr>
                            <m:ctrlPr>
                              <a:rPr lang="en-GB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𝒕𝒑</m:t>
                            </m:r>
                          </m:sub>
                        </m:sSub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ad>
                          <m:radPr>
                            <m:ctrlPr>
                              <a:rPr lang="en-GB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g>
                          <m:e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  <m:sSup>
                              <m:sSupPr>
                                <m:ctrlPr>
                                  <a:rPr lang="en-GB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  <m:sup>
                                <m:r>
                                  <a:rPr lang="en-US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oMath>
                    </m:oMathPara>
                  </a14:m>
                  <a:endParaRPr lang="en-GB" sz="4000" b="1" i="1" dirty="0">
                    <a:solidFill>
                      <a:schemeClr val="bg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" name="Object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39800" y="5292725"/>
                  <a:ext cx="4151505" cy="156527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8" name="Group 3">
            <a:extLst>
              <a:ext uri="{FF2B5EF4-FFF2-40B4-BE49-F238E27FC236}">
                <a16:creationId xmlns:a16="http://schemas.microsoft.com/office/drawing/2014/main" id="{E3AEF5B6-8B81-46A5-B7AD-8BF5E54EFD45}"/>
              </a:ext>
            </a:extLst>
          </p:cNvPr>
          <p:cNvGrpSpPr/>
          <p:nvPr/>
        </p:nvGrpSpPr>
        <p:grpSpPr>
          <a:xfrm>
            <a:off x="0" y="6172200"/>
            <a:ext cx="23970088" cy="7086600"/>
            <a:chOff x="48567" y="4381500"/>
            <a:chExt cx="23970088" cy="7209911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79" name="Rounded Rectangle 52">
              <a:extLst>
                <a:ext uri="{FF2B5EF4-FFF2-40B4-BE49-F238E27FC236}">
                  <a16:creationId xmlns:a16="http://schemas.microsoft.com/office/drawing/2014/main" id="{5C0E1311-EAF9-4E4D-B705-EBC366D84E8F}"/>
                </a:ext>
              </a:extLst>
            </p:cNvPr>
            <p:cNvSpPr/>
            <p:nvPr/>
          </p:nvSpPr>
          <p:spPr>
            <a:xfrm>
              <a:off x="353960" y="4519211"/>
              <a:ext cx="23664695" cy="7072200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80" name="Group 5">
              <a:extLst>
                <a:ext uri="{FF2B5EF4-FFF2-40B4-BE49-F238E27FC236}">
                  <a16:creationId xmlns:a16="http://schemas.microsoft.com/office/drawing/2014/main" id="{FC554742-8CFE-4BCB-A68A-DC51773701CF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83" name="Freeform 20">
                <a:extLst>
                  <a:ext uri="{FF2B5EF4-FFF2-40B4-BE49-F238E27FC236}">
                    <a16:creationId xmlns:a16="http://schemas.microsoft.com/office/drawing/2014/main" id="{03513866-DACA-4FAA-8788-D14768C9449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TextBox 7">
                <a:extLst>
                  <a:ext uri="{FF2B5EF4-FFF2-40B4-BE49-F238E27FC236}">
                    <a16:creationId xmlns:a16="http://schemas.microsoft.com/office/drawing/2014/main" id="{025C95E8-FFFC-4CFB-8965-A8E6DB8E81EB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14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85" name="Picture 8">
                <a:extLst>
                  <a:ext uri="{FF2B5EF4-FFF2-40B4-BE49-F238E27FC236}">
                    <a16:creationId xmlns:a16="http://schemas.microsoft.com/office/drawing/2014/main" id="{D0F35B31-4D12-480B-A6BF-8DADA855CD7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D065AE75-29BF-4238-8AAA-DE748E55DC06}"/>
              </a:ext>
            </a:extLst>
          </p:cNvPr>
          <p:cNvGrpSpPr/>
          <p:nvPr/>
        </p:nvGrpSpPr>
        <p:grpSpPr>
          <a:xfrm>
            <a:off x="63654" y="1624623"/>
            <a:ext cx="24090260" cy="3099777"/>
            <a:chOff x="923003" y="3917551"/>
            <a:chExt cx="24090260" cy="3099777"/>
          </a:xfrm>
        </p:grpSpPr>
        <p:sp>
          <p:nvSpPr>
            <p:cNvPr id="89" name="Rounded Rectangle 41">
              <a:extLst>
                <a:ext uri="{FF2B5EF4-FFF2-40B4-BE49-F238E27FC236}">
                  <a16:creationId xmlns:a16="http://schemas.microsoft.com/office/drawing/2014/main" id="{253BDAF3-9781-4798-B511-33524968B272}"/>
                </a:ext>
              </a:extLst>
            </p:cNvPr>
            <p:cNvSpPr/>
            <p:nvPr/>
          </p:nvSpPr>
          <p:spPr>
            <a:xfrm>
              <a:off x="1272210" y="3917551"/>
              <a:ext cx="23741053" cy="3099777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939CD421-7728-4CEF-9D07-BDA0175885D9}"/>
                </a:ext>
              </a:extLst>
            </p:cNvPr>
            <p:cNvGrpSpPr/>
            <p:nvPr/>
          </p:nvGrpSpPr>
          <p:grpSpPr>
            <a:xfrm>
              <a:off x="923003" y="3917552"/>
              <a:ext cx="4048790" cy="1040476"/>
              <a:chOff x="923003" y="3917552"/>
              <a:chExt cx="4048790" cy="1040476"/>
            </a:xfrm>
          </p:grpSpPr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B53C82A2-1647-4887-8C89-ADAA0D01B215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609748" cy="861996"/>
                <a:chOff x="2028795" y="4418277"/>
                <a:chExt cx="3609748" cy="861996"/>
              </a:xfrm>
            </p:grpSpPr>
            <p:sp>
              <p:nvSpPr>
                <p:cNvPr id="97" name="Freeform 20">
                  <a:extLst>
                    <a:ext uri="{FF2B5EF4-FFF2-40B4-BE49-F238E27FC236}">
                      <a16:creationId xmlns:a16="http://schemas.microsoft.com/office/drawing/2014/main" id="{00E668BF-9708-48D1-8160-5F7BDE34F2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7F32D581-2273-4CC8-BA70-CB01D59CBF3D}"/>
                    </a:ext>
                  </a:extLst>
                </p:cNvPr>
                <p:cNvSpPr txBox="1"/>
                <p:nvPr/>
              </p:nvSpPr>
              <p:spPr>
                <a:xfrm>
                  <a:off x="2577464" y="4480054"/>
                  <a:ext cx="3061079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44.1</a:t>
                  </a:r>
                </a:p>
              </p:txBody>
            </p:sp>
          </p:grpSp>
          <p:pic>
            <p:nvPicPr>
              <p:cNvPr id="96" name="Picture 95">
                <a:extLst>
                  <a:ext uri="{FF2B5EF4-FFF2-40B4-BE49-F238E27FC236}">
                    <a16:creationId xmlns:a16="http://schemas.microsoft.com/office/drawing/2014/main" id="{38CD72A8-2B6F-4680-87EA-95F1B28987F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92" name="Oval 91"/>
          <p:cNvSpPr/>
          <p:nvPr/>
        </p:nvSpPr>
        <p:spPr>
          <a:xfrm>
            <a:off x="18448560" y="4987855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995001" y="1925942"/>
                <a:ext cx="23158913" cy="2798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      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nhà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sản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xuất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sữa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án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làm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hộp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sữa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Hộp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sữa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khối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hộp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chữ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nhật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hoặc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hộp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sữa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khối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trụ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Nhà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sản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xuất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muốn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chi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phí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bao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bì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càng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thấp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càng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tốt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nhưng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vẫn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phải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chứa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thể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tích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𝐕</m:t>
                    </m:r>
                    <m:r>
                      <a:rPr lang="en-US" b="1">
                        <a:latin typeface="Cambria Math"/>
                      </a:rPr>
                      <m:t> </m:t>
                    </m:r>
                  </m:oMath>
                </a14:m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trước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tích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toàn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bé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nhất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𝐦𝐢𝐧</m:t>
                    </m:r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𝒕𝒑</m:t>
                        </m:r>
                      </m:sub>
                    </m:sSub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hộp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sữa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án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001" y="1925942"/>
                <a:ext cx="23158913" cy="2798458"/>
              </a:xfrm>
              <a:prstGeom prst="rect">
                <a:avLst/>
              </a:prstGeom>
              <a:blipFill rotWithShape="1">
                <a:blip r:embed="rId8"/>
                <a:stretch>
                  <a:fillRect l="-1027" t="-4357" r="-1053" b="-6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529473" y="6462749"/>
                <a:ext cx="19362567" cy="60465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TH2:</a:t>
                </a:r>
                <a:r>
                  <a:rPr lang="en-US" sz="40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Hộp</a:t>
                </a:r>
                <a:r>
                  <a:rPr lang="en-US" sz="40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sữa</a:t>
                </a:r>
                <a:r>
                  <a:rPr lang="en-US" sz="40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0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</a:t>
                </a:r>
                <a:r>
                  <a:rPr lang="en-US" sz="40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khối</a:t>
                </a:r>
                <a:r>
                  <a:rPr lang="en-US" sz="40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trụ</a:t>
                </a:r>
                <a:r>
                  <a:rPr lang="en-US" sz="40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GB" sz="40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just"/>
                <a:r>
                  <a:rPr lang="en-US" sz="40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0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</a:rPr>
                      <m:t>𝑹</m:t>
                    </m:r>
                    <m:r>
                      <a:rPr lang="en-US" sz="4000" b="1" i="1">
                        <a:latin typeface="Cambria Math"/>
                      </a:rPr>
                      <m:t>, </m:t>
                    </m:r>
                    <m:r>
                      <a:rPr lang="en-US" sz="4000" b="1" i="1">
                        <a:latin typeface="Cambria Math"/>
                      </a:rPr>
                      <m:t>𝒉</m:t>
                    </m:r>
                  </m:oMath>
                </a14:m>
                <a:r>
                  <a:rPr lang="en-US" sz="40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lần</a:t>
                </a:r>
                <a:r>
                  <a:rPr lang="en-US" sz="40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lượt</a:t>
                </a:r>
                <a:r>
                  <a:rPr lang="en-US" sz="40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0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bán</a:t>
                </a:r>
                <a:r>
                  <a:rPr lang="en-US" sz="40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kính</a:t>
                </a:r>
                <a:r>
                  <a:rPr lang="en-US" sz="40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đáy</a:t>
                </a:r>
                <a:r>
                  <a:rPr lang="en-US" sz="40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0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chiều</a:t>
                </a:r>
                <a:r>
                  <a:rPr lang="en-US" sz="40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cao</a:t>
                </a:r>
                <a:r>
                  <a:rPr lang="en-US" sz="40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0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khối</a:t>
                </a:r>
                <a:r>
                  <a:rPr lang="en-US" sz="40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trụ</a:t>
                </a:r>
                <a:r>
                  <a:rPr lang="en-US" sz="40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0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r>
                  <a:rPr lang="en-US" sz="40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0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.</a:t>
                </a:r>
                <a:endParaRPr lang="en-GB" sz="40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just"/>
                <a:r>
                  <a:rPr lang="en-US" sz="40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0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tích</a:t>
                </a:r>
                <a:r>
                  <a:rPr lang="en-US" sz="40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toàn</a:t>
                </a:r>
                <a:r>
                  <a:rPr lang="en-US" sz="40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r>
                  <a:rPr lang="en-US" sz="40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0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khối</a:t>
                </a:r>
                <a:r>
                  <a:rPr lang="en-US" sz="40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trụ</a:t>
                </a:r>
                <a:r>
                  <a:rPr lang="en-US" sz="40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0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4000" b="1" i="1">
                            <a:latin typeface="Cambria Math"/>
                          </a:rPr>
                          <m:t>𝒕𝒑</m:t>
                        </m:r>
                      </m:sub>
                    </m:sSub>
                    <m:r>
                      <a:rPr lang="en-US" sz="4000" b="1" i="1">
                        <a:latin typeface="Cambria Math"/>
                      </a:rPr>
                      <m:t>=</m:t>
                    </m:r>
                    <m:r>
                      <a:rPr lang="en-US" sz="4000" b="1" i="1">
                        <a:latin typeface="Cambria Math"/>
                      </a:rPr>
                      <m:t>𝟐</m:t>
                    </m:r>
                    <m:r>
                      <a:rPr lang="en-US" sz="4000" b="1" i="1">
                        <a:latin typeface="Cambria Math"/>
                      </a:rPr>
                      <m:t>𝝅</m:t>
                    </m:r>
                    <m:sSup>
                      <m:sSupPr>
                        <m:ctrlPr>
                          <a:rPr lang="en-GB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/>
                          </a:rPr>
                          <m:t>𝑹</m:t>
                        </m:r>
                      </m:e>
                      <m:sup>
                        <m:r>
                          <a:rPr lang="en-US" sz="40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/>
                      </a:rPr>
                      <m:t>+</m:t>
                    </m:r>
                    <m:r>
                      <a:rPr lang="en-US" sz="4000" b="1" i="1">
                        <a:latin typeface="Cambria Math"/>
                      </a:rPr>
                      <m:t>𝟐</m:t>
                    </m:r>
                    <m:r>
                      <a:rPr lang="en-US" sz="4000" b="1" i="1">
                        <a:latin typeface="Cambria Math"/>
                      </a:rPr>
                      <m:t>𝝅</m:t>
                    </m:r>
                    <m:r>
                      <a:rPr lang="en-US" sz="4000" b="1" i="1">
                        <a:latin typeface="Cambria Math"/>
                      </a:rPr>
                      <m:t>𝑹𝒉</m:t>
                    </m:r>
                    <m:r>
                      <a:rPr lang="en-US" sz="4000" b="1" i="1">
                        <a:latin typeface="Cambria Math"/>
                      </a:rPr>
                      <m:t>=</m:t>
                    </m:r>
                    <m:r>
                      <a:rPr lang="en-US" sz="4000" b="1" i="1">
                        <a:latin typeface="Cambria Math"/>
                      </a:rPr>
                      <m:t>𝟐</m:t>
                    </m:r>
                    <m:r>
                      <a:rPr lang="en-US" sz="4000" b="1" i="1">
                        <a:latin typeface="Cambria Math"/>
                      </a:rPr>
                      <m:t>𝝅</m:t>
                    </m:r>
                    <m:sSup>
                      <m:sSupPr>
                        <m:ctrlPr>
                          <a:rPr lang="en-GB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/>
                          </a:rPr>
                          <m:t>𝑹</m:t>
                        </m:r>
                      </m:e>
                      <m:sup>
                        <m:r>
                          <a:rPr lang="en-US" sz="40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/>
                      </a:rPr>
                      <m:t>+</m:t>
                    </m:r>
                    <m:r>
                      <a:rPr lang="en-US" sz="4000" b="1" i="1">
                        <a:latin typeface="Cambria Math"/>
                      </a:rPr>
                      <m:t>𝝅</m:t>
                    </m:r>
                    <m:r>
                      <a:rPr lang="en-US" sz="4000" b="1" i="1">
                        <a:latin typeface="Cambria Math"/>
                      </a:rPr>
                      <m:t>𝑹𝒉</m:t>
                    </m:r>
                    <m:r>
                      <a:rPr lang="en-US" sz="4000" b="1" i="1">
                        <a:latin typeface="Cambria Math"/>
                      </a:rPr>
                      <m:t>+</m:t>
                    </m:r>
                    <m:r>
                      <a:rPr lang="en-US" sz="4000" b="1" i="1">
                        <a:latin typeface="Cambria Math"/>
                      </a:rPr>
                      <m:t>𝝅</m:t>
                    </m:r>
                    <m:r>
                      <a:rPr lang="en-US" sz="4000" b="1" i="1">
                        <a:latin typeface="Cambria Math"/>
                      </a:rPr>
                      <m:t>𝑹𝒉</m:t>
                    </m:r>
                  </m:oMath>
                </a14:m>
                <a:r>
                  <a:rPr lang="en-US" sz="40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GB" sz="40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just"/>
                <a:r>
                  <a:rPr lang="en-US" sz="40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Áp</a:t>
                </a:r>
                <a:r>
                  <a:rPr lang="en-US" sz="40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dụng</a:t>
                </a:r>
                <a:r>
                  <a:rPr lang="en-US" sz="40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0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đẳng</a:t>
                </a:r>
                <a:r>
                  <a:rPr lang="en-US" sz="40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0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AM-GM </a:t>
                </a:r>
                <a:r>
                  <a:rPr lang="en-US" sz="40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sz="40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 </a:t>
                </a:r>
                <a:r>
                  <a:rPr lang="en-US" sz="40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0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dương</a:t>
                </a:r>
                <a:r>
                  <a:rPr lang="en-US" sz="40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/>
                          </a:rPr>
                          <m:t>𝟐</m:t>
                        </m:r>
                        <m:r>
                          <a:rPr lang="en-US" sz="4000" b="1" i="1">
                            <a:latin typeface="Cambria Math"/>
                          </a:rPr>
                          <m:t>𝝅</m:t>
                        </m:r>
                        <m:sSup>
                          <m:sSupPr>
                            <m:ctrlPr>
                              <a:rPr lang="en-GB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/>
                              </a:rPr>
                              <m:t>𝑹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000" b="1" i="1">
                            <a:latin typeface="Cambria Math"/>
                          </a:rPr>
                          <m:t>;</m:t>
                        </m:r>
                        <m:r>
                          <a:rPr lang="en-US" sz="4000" b="1" i="1">
                            <a:latin typeface="Cambria Math"/>
                          </a:rPr>
                          <m:t>𝝅</m:t>
                        </m:r>
                        <m:r>
                          <a:rPr lang="en-US" sz="4000" b="1" i="1">
                            <a:latin typeface="Cambria Math"/>
                          </a:rPr>
                          <m:t>𝑹𝒉</m:t>
                        </m:r>
                        <m:r>
                          <a:rPr lang="en-US" sz="4000" b="1" i="1">
                            <a:latin typeface="Cambria Math"/>
                          </a:rPr>
                          <m:t>;</m:t>
                        </m:r>
                        <m:r>
                          <a:rPr lang="en-US" sz="4000" b="1" i="1">
                            <a:latin typeface="Cambria Math"/>
                          </a:rPr>
                          <m:t>𝝅</m:t>
                        </m:r>
                        <m:r>
                          <a:rPr lang="en-US" sz="4000" b="1" i="1">
                            <a:latin typeface="Cambria Math"/>
                          </a:rPr>
                          <m:t>𝑹𝒉</m:t>
                        </m:r>
                      </m:e>
                    </m:d>
                  </m:oMath>
                </a14:m>
                <a:r>
                  <a:rPr lang="en-US" sz="40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 </a:t>
                </a:r>
                <a:r>
                  <a:rPr lang="en-US" sz="40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0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  <a:endParaRPr lang="en-GB" sz="40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GB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4000" b="1" i="1">
                            <a:latin typeface="Cambria Math"/>
                          </a:rPr>
                          <m:t>𝒕𝒑</m:t>
                        </m:r>
                      </m:sub>
                    </m:sSub>
                    <m:r>
                      <a:rPr lang="en-US" sz="4000" b="1" i="1">
                        <a:latin typeface="Cambria Math"/>
                      </a:rPr>
                      <m:t>=</m:t>
                    </m:r>
                    <m:r>
                      <a:rPr lang="en-US" sz="4000" b="1" i="1">
                        <a:latin typeface="Cambria Math"/>
                      </a:rPr>
                      <m:t>𝟐</m:t>
                    </m:r>
                    <m:r>
                      <a:rPr lang="en-US" sz="4000" b="1" i="1">
                        <a:latin typeface="Cambria Math"/>
                      </a:rPr>
                      <m:t>𝝅</m:t>
                    </m:r>
                    <m:sSup>
                      <m:sSupPr>
                        <m:ctrlPr>
                          <a:rPr lang="en-GB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/>
                          </a:rPr>
                          <m:t>𝑹</m:t>
                        </m:r>
                      </m:e>
                      <m:sup>
                        <m:r>
                          <a:rPr lang="en-US" sz="40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/>
                      </a:rPr>
                      <m:t>+</m:t>
                    </m:r>
                    <m:r>
                      <a:rPr lang="en-US" sz="4000" b="1" i="1">
                        <a:latin typeface="Cambria Math"/>
                      </a:rPr>
                      <m:t>𝝅</m:t>
                    </m:r>
                    <m:r>
                      <a:rPr lang="en-US" sz="4000" b="1" i="1">
                        <a:latin typeface="Cambria Math"/>
                      </a:rPr>
                      <m:t>𝑹𝒉</m:t>
                    </m:r>
                    <m:r>
                      <a:rPr lang="en-US" sz="4000" b="1" i="1">
                        <a:latin typeface="Cambria Math"/>
                      </a:rPr>
                      <m:t>+</m:t>
                    </m:r>
                    <m:r>
                      <a:rPr lang="en-US" sz="4000" b="1" i="1">
                        <a:latin typeface="Cambria Math"/>
                      </a:rPr>
                      <m:t>𝝅</m:t>
                    </m:r>
                    <m:r>
                      <a:rPr lang="en-US" sz="4000" b="1" i="1">
                        <a:latin typeface="Cambria Math"/>
                      </a:rPr>
                      <m:t>𝑹𝒉</m:t>
                    </m:r>
                    <m:r>
                      <a:rPr lang="en-US" sz="4000" b="1" i="1">
                        <a:latin typeface="Cambria Math"/>
                      </a:rPr>
                      <m:t>≥</m:t>
                    </m:r>
                    <m:r>
                      <a:rPr lang="en-US" sz="4000" b="1" i="1">
                        <a:latin typeface="Cambria Math"/>
                      </a:rPr>
                      <m:t>𝟑</m:t>
                    </m:r>
                    <m:rad>
                      <m:radPr>
                        <m:ctrlPr>
                          <a:rPr lang="en-GB" sz="4000" b="1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4000" b="1" i="1">
                            <a:latin typeface="Cambria Math"/>
                          </a:rPr>
                          <m:t>𝟑</m:t>
                        </m:r>
                      </m:deg>
                      <m:e>
                        <m:r>
                          <a:rPr lang="en-US" sz="4000" b="1" i="1">
                            <a:latin typeface="Cambria Math"/>
                          </a:rPr>
                          <m:t>𝟐</m:t>
                        </m:r>
                        <m:sSup>
                          <m:sSupPr>
                            <m:ctrlPr>
                              <a:rPr lang="en-GB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/>
                              </a:rPr>
                              <m:t>𝝅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  <m:sSup>
                          <m:sSupPr>
                            <m:ctrlPr>
                              <a:rPr lang="en-GB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/>
                              </a:rPr>
                              <m:t>𝑹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/>
                              </a:rPr>
                              <m:t>𝟒</m:t>
                            </m:r>
                          </m:sup>
                        </m:sSup>
                        <m:sSup>
                          <m:sSupPr>
                            <m:ctrlPr>
                              <a:rPr lang="en-GB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/>
                              </a:rPr>
                              <m:t>𝒉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000" b="1" i="1">
                        <a:latin typeface="Cambria Math"/>
                      </a:rPr>
                      <m:t>=</m:t>
                    </m:r>
                    <m:r>
                      <a:rPr lang="en-US" sz="4000" b="1" i="1">
                        <a:latin typeface="Cambria Math"/>
                      </a:rPr>
                      <m:t>𝟑</m:t>
                    </m:r>
                    <m:rad>
                      <m:radPr>
                        <m:ctrlPr>
                          <a:rPr lang="en-GB" sz="4000" b="1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4000" b="1" i="1">
                            <a:latin typeface="Cambria Math"/>
                          </a:rPr>
                          <m:t>𝟑</m:t>
                        </m:r>
                      </m:deg>
                      <m:e>
                        <m:r>
                          <a:rPr lang="en-US" sz="4000" b="1" i="1">
                            <a:latin typeface="Cambria Math"/>
                          </a:rPr>
                          <m:t>𝟐</m:t>
                        </m:r>
                        <m:r>
                          <a:rPr lang="en-US" sz="4000" b="1" i="1">
                            <a:latin typeface="Cambria Math"/>
                          </a:rPr>
                          <m:t>𝝅</m:t>
                        </m:r>
                        <m:sSup>
                          <m:sSupPr>
                            <m:ctrlPr>
                              <a:rPr lang="en-GB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/>
                              </a:rPr>
                              <m:t>𝑽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40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0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Dấu</a:t>
                </a:r>
                <a:r>
                  <a:rPr lang="en-US" sz="40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đẳng</a:t>
                </a:r>
                <a:r>
                  <a:rPr lang="en-US" sz="40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0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xảy</a:t>
                </a:r>
                <a:r>
                  <a:rPr lang="en-US" sz="40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ra</a:t>
                </a:r>
                <a:r>
                  <a:rPr lang="en-US" sz="40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r>
                  <a:rPr lang="en-US" sz="40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</a:rPr>
                      <m:t>𝒉</m:t>
                    </m:r>
                    <m:r>
                      <a:rPr lang="en-US" sz="4000" b="1" i="1">
                        <a:latin typeface="Cambria Math"/>
                      </a:rPr>
                      <m:t>=</m:t>
                    </m:r>
                    <m:r>
                      <a:rPr lang="en-US" sz="4000" b="1" i="1">
                        <a:latin typeface="Cambria Math"/>
                      </a:rPr>
                      <m:t>𝟐</m:t>
                    </m:r>
                    <m:r>
                      <a:rPr lang="en-US" sz="4000" b="1" i="1">
                        <a:latin typeface="Cambria Math"/>
                      </a:rPr>
                      <m:t>𝑹</m:t>
                    </m:r>
                  </m:oMath>
                </a14:m>
                <a:r>
                  <a:rPr lang="en-US" sz="40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GB" sz="40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just"/>
                <a:r>
                  <a:rPr lang="en-US" sz="40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sz="40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</a:rPr>
                      <m:t>𝒎𝒊𝒏</m:t>
                    </m:r>
                    <m:sSub>
                      <m:sSubPr>
                        <m:ctrlPr>
                          <a:rPr lang="en-GB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4000" b="1" i="1">
                            <a:latin typeface="Cambria Math"/>
                          </a:rPr>
                          <m:t>𝒕𝒑</m:t>
                        </m:r>
                      </m:sub>
                    </m:sSub>
                    <m:r>
                      <a:rPr lang="en-US" sz="4000" b="1" i="1">
                        <a:latin typeface="Cambria Math"/>
                      </a:rPr>
                      <m:t>=</m:t>
                    </m:r>
                    <m:r>
                      <a:rPr lang="en-US" sz="4000" b="1" i="1">
                        <a:latin typeface="Cambria Math"/>
                      </a:rPr>
                      <m:t>𝟑</m:t>
                    </m:r>
                    <m:rad>
                      <m:radPr>
                        <m:ctrlPr>
                          <a:rPr lang="en-GB" sz="4000" b="1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4000" b="1" i="1">
                            <a:latin typeface="Cambria Math"/>
                          </a:rPr>
                          <m:t>𝟑</m:t>
                        </m:r>
                      </m:deg>
                      <m:e>
                        <m:r>
                          <a:rPr lang="en-US" sz="4000" b="1" i="1">
                            <a:latin typeface="Cambria Math"/>
                          </a:rPr>
                          <m:t>𝟐</m:t>
                        </m:r>
                        <m:r>
                          <a:rPr lang="en-US" sz="4000" b="1" i="1">
                            <a:latin typeface="Cambria Math"/>
                          </a:rPr>
                          <m:t>𝝅</m:t>
                        </m:r>
                        <m:sSup>
                          <m:sSupPr>
                            <m:ctrlPr>
                              <a:rPr lang="en-GB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/>
                              </a:rPr>
                              <m:t>𝑽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40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>
                    <a:solidFill>
                      <a:srgbClr val="FF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(2).</a:t>
                </a:r>
                <a:endParaRPr lang="en-GB" sz="4000" b="1" dirty="0">
                  <a:solidFill>
                    <a:srgbClr val="FF0000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just"/>
                <a:r>
                  <a:rPr lang="en-US" sz="40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Từ</a:t>
                </a:r>
                <a:r>
                  <a:rPr lang="en-US" sz="40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(1) </a:t>
                </a:r>
                <a:r>
                  <a:rPr lang="en-US" sz="40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0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(2), </a:t>
                </a:r>
                <a:r>
                  <a:rPr lang="en-US" sz="40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nhận</a:t>
                </a:r>
                <a:r>
                  <a:rPr lang="en-US" sz="40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thấy</a:t>
                </a:r>
                <a:r>
                  <a:rPr lang="en-US" sz="40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</a:rPr>
                      <m:t>𝟔</m:t>
                    </m:r>
                    <m:rad>
                      <m:radPr>
                        <m:ctrlPr>
                          <a:rPr lang="en-GB" sz="4000" b="1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4000" b="1" i="1">
                            <a:latin typeface="Cambria Math"/>
                          </a:rPr>
                          <m:t>𝟑</m:t>
                        </m:r>
                      </m:deg>
                      <m:e>
                        <m:sSup>
                          <m:sSupPr>
                            <m:ctrlPr>
                              <a:rPr lang="en-GB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/>
                              </a:rPr>
                              <m:t>𝑽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000" b="1" i="1">
                        <a:latin typeface="Cambria Math"/>
                      </a:rPr>
                      <m:t>&gt;</m:t>
                    </m:r>
                    <m:r>
                      <a:rPr lang="en-US" sz="4000" b="1" i="1">
                        <a:latin typeface="Cambria Math"/>
                      </a:rPr>
                      <m:t>𝟑</m:t>
                    </m:r>
                    <m:rad>
                      <m:radPr>
                        <m:ctrlPr>
                          <a:rPr lang="en-GB" sz="4000" b="1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4000" b="1" i="1">
                            <a:latin typeface="Cambria Math"/>
                          </a:rPr>
                          <m:t>𝟑</m:t>
                        </m:r>
                      </m:deg>
                      <m:e>
                        <m:r>
                          <a:rPr lang="en-US" sz="4000" b="1" i="1">
                            <a:latin typeface="Cambria Math"/>
                          </a:rPr>
                          <m:t>𝟐</m:t>
                        </m:r>
                        <m:r>
                          <a:rPr lang="en-US" sz="4000" b="1" i="1">
                            <a:latin typeface="Cambria Math"/>
                          </a:rPr>
                          <m:t>𝝅</m:t>
                        </m:r>
                        <m:sSup>
                          <m:sSupPr>
                            <m:ctrlPr>
                              <a:rPr lang="en-GB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/>
                              </a:rPr>
                              <m:t>𝑽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40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0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sz="40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</a:rPr>
                      <m:t>𝒎𝒊𝒏</m:t>
                    </m:r>
                    <m:sSub>
                      <m:sSubPr>
                        <m:ctrlPr>
                          <a:rPr lang="en-GB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4000" b="1" i="1">
                            <a:latin typeface="Cambria Math"/>
                          </a:rPr>
                          <m:t>𝒕𝒑</m:t>
                        </m:r>
                      </m:sub>
                    </m:sSub>
                    <m:r>
                      <a:rPr lang="en-US" sz="4000" b="1" i="1">
                        <a:latin typeface="Cambria Math"/>
                      </a:rPr>
                      <m:t>=</m:t>
                    </m:r>
                    <m:r>
                      <a:rPr lang="en-US" sz="4000" b="1" i="1">
                        <a:latin typeface="Cambria Math"/>
                      </a:rPr>
                      <m:t>𝟑</m:t>
                    </m:r>
                    <m:rad>
                      <m:radPr>
                        <m:ctrlPr>
                          <a:rPr lang="en-GB" sz="4000" b="1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4000" b="1" i="1">
                            <a:latin typeface="Cambria Math"/>
                          </a:rPr>
                          <m:t>𝟑</m:t>
                        </m:r>
                      </m:deg>
                      <m:e>
                        <m:r>
                          <a:rPr lang="en-US" sz="4000" b="1" i="1">
                            <a:latin typeface="Cambria Math"/>
                          </a:rPr>
                          <m:t>𝟐</m:t>
                        </m:r>
                        <m:r>
                          <a:rPr lang="en-US" sz="4000" b="1" i="1">
                            <a:latin typeface="Cambria Math"/>
                          </a:rPr>
                          <m:t>𝝅</m:t>
                        </m:r>
                        <m:sSup>
                          <m:sSupPr>
                            <m:ctrlPr>
                              <a:rPr lang="en-GB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/>
                              </a:rPr>
                              <m:t>𝑽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40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GB" sz="40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73" y="6462749"/>
                <a:ext cx="19362567" cy="6046527"/>
              </a:xfrm>
              <a:prstGeom prst="rect">
                <a:avLst/>
              </a:prstGeom>
              <a:blipFill rotWithShape="1">
                <a:blip r:embed="rId9"/>
                <a:stretch>
                  <a:fillRect l="-1134" t="-1815" r="-1102" b="-21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bject 6"/>
          <p:cNvSpPr txBox="1"/>
          <p:nvPr/>
        </p:nvSpPr>
        <p:spPr>
          <a:xfrm>
            <a:off x="19368350" y="10548170"/>
            <a:ext cx="8444089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4FAA9BD-540C-44B3-95C5-D26A0F0608CC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p:sp>
        <p:nvSpPr>
          <p:cNvPr id="39" name="TextBox 9">
            <a:extLst>
              <a:ext uri="{FF2B5EF4-FFF2-40B4-BE49-F238E27FC236}">
                <a16:creationId xmlns:a16="http://schemas.microsoft.com/office/drawing/2014/main" id="{DBBBD438-327E-4F29-8C4F-197CEE27EF59}"/>
              </a:ext>
            </a:extLst>
          </p:cNvPr>
          <p:cNvSpPr txBox="1"/>
          <p:nvPr/>
        </p:nvSpPr>
        <p:spPr>
          <a:xfrm>
            <a:off x="8324850" y="421542"/>
            <a:ext cx="14121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2177278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CHỦ ĐỀ CÂU 44: THỰC TẾ CỦA KHỐI TRỤ, KHỐI NÓN, </a:t>
            </a:r>
            <a:b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KHỐI CẦU</a:t>
            </a:r>
          </a:p>
        </p:txBody>
      </p:sp>
      <p:sp>
        <p:nvSpPr>
          <p:cNvPr id="40" name="TextBox 12">
            <a:extLst>
              <a:ext uri="{FF2B5EF4-FFF2-40B4-BE49-F238E27FC236}">
                <a16:creationId xmlns:a16="http://schemas.microsoft.com/office/drawing/2014/main" id="{D3656D7F-DB07-49A5-B731-047294598D72}"/>
              </a:ext>
            </a:extLst>
          </p:cNvPr>
          <p:cNvSpPr txBox="1"/>
          <p:nvPr/>
        </p:nvSpPr>
        <p:spPr>
          <a:xfrm>
            <a:off x="5105400" y="321532"/>
            <a:ext cx="327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baseline="0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PT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Đ</a:t>
            </a:r>
            <a:r>
              <a:rPr lang="vi-VN" sz="3200" b="1" baseline="0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baseline="0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MINH HỌA </a:t>
            </a:r>
          </a:p>
          <a:p>
            <a:pPr algn="ctr"/>
            <a:r>
              <a:rPr lang="en-US" sz="3200" b="1" baseline="0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31/03/2021 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AvantGarde-Demi" pitchFamily="18" charset="0"/>
              <a:cs typeface="Times New Roman" panose="02020603050405020304" pitchFamily="18" charset="0"/>
            </a:endParaRPr>
          </a:p>
        </p:txBody>
      </p:sp>
      <p:pic>
        <p:nvPicPr>
          <p:cNvPr id="60" name="Picture 59" descr="Hình4"/>
          <p:cNvPicPr/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8851" y="6749990"/>
            <a:ext cx="3241543" cy="53397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677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57" grpId="0" uiExpand="1" build="p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DBD4A4D-18E1-4B1D-A0C2-657F12B85682}"/>
              </a:ext>
            </a:extLst>
          </p:cNvPr>
          <p:cNvGrpSpPr/>
          <p:nvPr/>
        </p:nvGrpSpPr>
        <p:grpSpPr>
          <a:xfrm>
            <a:off x="451880" y="4648200"/>
            <a:ext cx="23564994" cy="1911037"/>
            <a:chOff x="405095" y="5120665"/>
            <a:chExt cx="23564994" cy="1911037"/>
          </a:xfrm>
        </p:grpSpPr>
        <p:grpSp>
          <p:nvGrpSpPr>
            <p:cNvPr id="94" name="Group 93"/>
            <p:cNvGrpSpPr/>
            <p:nvPr/>
          </p:nvGrpSpPr>
          <p:grpSpPr>
            <a:xfrm>
              <a:off x="405095" y="5170192"/>
              <a:ext cx="23564994" cy="1861510"/>
              <a:chOff x="236898" y="2298900"/>
              <a:chExt cx="11782497" cy="930755"/>
            </a:xfrm>
            <a:solidFill>
              <a:srgbClr val="327E3B"/>
            </a:solidFill>
          </p:grpSpPr>
          <p:sp>
            <p:nvSpPr>
              <p:cNvPr id="61" name="Rectangle 60"/>
              <p:cNvSpPr/>
              <p:nvPr/>
            </p:nvSpPr>
            <p:spPr>
              <a:xfrm>
                <a:off x="3538287" y="2298900"/>
                <a:ext cx="2468235" cy="930755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247742" y="2501352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531851" y="2298900"/>
                <a:ext cx="2468235" cy="930755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36898" y="2501352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6544723" y="2298900"/>
                <a:ext cx="2468235" cy="930755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6234570" y="2501352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9551160" y="2298900"/>
                <a:ext cx="2468235" cy="930755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9204927" y="2501352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/>
                <p:nvPr/>
              </p:nvSpPr>
              <p:spPr>
                <a:xfrm>
                  <a:off x="7852099" y="5120665"/>
                  <a:ext cx="2345899" cy="19110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ctrlPr>
                              <a:rPr lang="en-GB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g>
                          <m:e>
                            <m:f>
                              <m:fPr>
                                <m:ctrlPr>
                                  <a:rPr lang="en-GB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den>
                            </m:f>
                          </m:e>
                        </m:rad>
                      </m:oMath>
                    </m:oMathPara>
                  </a14:m>
                  <a:endParaRPr lang="en-GB" sz="4000" b="1" i="1" dirty="0">
                    <a:solidFill>
                      <a:schemeClr val="bg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15E209CC-1489-4D40-97BE-47CAFD5B4C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52099" y="5120665"/>
                  <a:ext cx="2345899" cy="1911036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6E1A7A85-01DC-462D-AF0B-D536F84C467F}"/>
                    </a:ext>
                  </a:extLst>
                </p:cNvPr>
                <p:cNvSpPr/>
                <p:nvPr/>
              </p:nvSpPr>
              <p:spPr>
                <a:xfrm>
                  <a:off x="20276959" y="5120665"/>
                  <a:ext cx="2002856" cy="19110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ctrlPr>
                              <a:rPr lang="en-GB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g>
                          <m:e>
                            <m:f>
                              <m:fPr>
                                <m:ctrlPr>
                                  <a:rPr lang="en-GB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num>
                              <m:den>
                                <m:r>
                                  <a:rPr lang="en-US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rad>
                      </m:oMath>
                    </m:oMathPara>
                  </a14:m>
                  <a:endParaRPr lang="en-GB" sz="4000" b="1" i="1" dirty="0">
                    <a:solidFill>
                      <a:schemeClr val="bg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6E1A7A85-01DC-462D-AF0B-D536F84C46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76959" y="5120665"/>
                  <a:ext cx="2002856" cy="191103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bject 7"/>
                <p:cNvSpPr txBox="1"/>
                <p:nvPr/>
              </p:nvSpPr>
              <p:spPr>
                <a:xfrm>
                  <a:off x="1143000" y="5174954"/>
                  <a:ext cx="4429030" cy="1519238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ctrlPr>
                              <a:rPr lang="en-GB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g>
                          <m:e>
                            <m:f>
                              <m:fPr>
                                <m:ctrlPr>
                                  <a:rPr lang="en-GB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num>
                              <m:den>
                                <m:r>
                                  <a:rPr lang="en-US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den>
                            </m:f>
                          </m:e>
                        </m:rad>
                      </m:oMath>
                    </m:oMathPara>
                  </a14:m>
                  <a:endParaRPr lang="en-GB" sz="4000" b="1" i="1" dirty="0">
                    <a:solidFill>
                      <a:schemeClr val="bg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" name="Object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3000" y="5174954"/>
                  <a:ext cx="4429030" cy="151923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216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bject 8"/>
                <p:cNvSpPr txBox="1"/>
                <p:nvPr/>
              </p:nvSpPr>
              <p:spPr>
                <a:xfrm>
                  <a:off x="13639800" y="5196865"/>
                  <a:ext cx="4151505" cy="1565275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ctrlPr>
                              <a:rPr lang="en-GB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g>
                          <m:e>
                            <m:f>
                              <m:fPr>
                                <m:ctrlPr>
                                  <a:rPr lang="en-GB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num>
                              <m:den>
                                <m:r>
                                  <a:rPr lang="en-US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den>
                            </m:f>
                          </m:e>
                        </m:rad>
                      </m:oMath>
                    </m:oMathPara>
                  </a14:m>
                  <a:endParaRPr lang="en-GB" sz="4000" b="1" i="1" dirty="0">
                    <a:solidFill>
                      <a:schemeClr val="bg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" name="Object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39800" y="5196865"/>
                  <a:ext cx="4151505" cy="156527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789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8" name="Group 3">
            <a:extLst>
              <a:ext uri="{FF2B5EF4-FFF2-40B4-BE49-F238E27FC236}">
                <a16:creationId xmlns:a16="http://schemas.microsoft.com/office/drawing/2014/main" id="{E3AEF5B6-8B81-46A5-B7AD-8BF5E54EFD45}"/>
              </a:ext>
            </a:extLst>
          </p:cNvPr>
          <p:cNvGrpSpPr/>
          <p:nvPr/>
        </p:nvGrpSpPr>
        <p:grpSpPr>
          <a:xfrm>
            <a:off x="47187" y="6629400"/>
            <a:ext cx="23970088" cy="6705600"/>
            <a:chOff x="48567" y="4381500"/>
            <a:chExt cx="23970088" cy="6822281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79" name="Rounded Rectangle 52">
              <a:extLst>
                <a:ext uri="{FF2B5EF4-FFF2-40B4-BE49-F238E27FC236}">
                  <a16:creationId xmlns:a16="http://schemas.microsoft.com/office/drawing/2014/main" id="{5C0E1311-EAF9-4E4D-B705-EBC366D84E8F}"/>
                </a:ext>
              </a:extLst>
            </p:cNvPr>
            <p:cNvSpPr/>
            <p:nvPr/>
          </p:nvSpPr>
          <p:spPr>
            <a:xfrm>
              <a:off x="353960" y="4519211"/>
              <a:ext cx="23664695" cy="6684570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80" name="Group 5">
              <a:extLst>
                <a:ext uri="{FF2B5EF4-FFF2-40B4-BE49-F238E27FC236}">
                  <a16:creationId xmlns:a16="http://schemas.microsoft.com/office/drawing/2014/main" id="{FC554742-8CFE-4BCB-A68A-DC51773701CF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83" name="Freeform 20">
                <a:extLst>
                  <a:ext uri="{FF2B5EF4-FFF2-40B4-BE49-F238E27FC236}">
                    <a16:creationId xmlns:a16="http://schemas.microsoft.com/office/drawing/2014/main" id="{03513866-DACA-4FAA-8788-D14768C9449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TextBox 7">
                <a:extLst>
                  <a:ext uri="{FF2B5EF4-FFF2-40B4-BE49-F238E27FC236}">
                    <a16:creationId xmlns:a16="http://schemas.microsoft.com/office/drawing/2014/main" id="{025C95E8-FFFC-4CFB-8965-A8E6DB8E81EB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14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85" name="Picture 8">
                <a:extLst>
                  <a:ext uri="{FF2B5EF4-FFF2-40B4-BE49-F238E27FC236}">
                    <a16:creationId xmlns:a16="http://schemas.microsoft.com/office/drawing/2014/main" id="{D0F35B31-4D12-480B-A6BF-8DADA855CD7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D065AE75-29BF-4238-8AAA-DE748E55DC06}"/>
              </a:ext>
            </a:extLst>
          </p:cNvPr>
          <p:cNvGrpSpPr/>
          <p:nvPr/>
        </p:nvGrpSpPr>
        <p:grpSpPr>
          <a:xfrm>
            <a:off x="71571" y="1580217"/>
            <a:ext cx="23945704" cy="2863232"/>
            <a:chOff x="993673" y="3606363"/>
            <a:chExt cx="23945704" cy="2863232"/>
          </a:xfrm>
        </p:grpSpPr>
        <p:sp>
          <p:nvSpPr>
            <p:cNvPr id="89" name="Rounded Rectangle 41">
              <a:extLst>
                <a:ext uri="{FF2B5EF4-FFF2-40B4-BE49-F238E27FC236}">
                  <a16:creationId xmlns:a16="http://schemas.microsoft.com/office/drawing/2014/main" id="{253BDAF3-9781-4798-B511-33524968B272}"/>
                </a:ext>
              </a:extLst>
            </p:cNvPr>
            <p:cNvSpPr/>
            <p:nvPr/>
          </p:nvSpPr>
          <p:spPr>
            <a:xfrm>
              <a:off x="1198324" y="3691678"/>
              <a:ext cx="23741053" cy="2777917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939CD421-7728-4CEF-9D07-BDA0175885D9}"/>
                </a:ext>
              </a:extLst>
            </p:cNvPr>
            <p:cNvGrpSpPr/>
            <p:nvPr/>
          </p:nvGrpSpPr>
          <p:grpSpPr>
            <a:xfrm>
              <a:off x="993673" y="3606363"/>
              <a:ext cx="4284594" cy="1040476"/>
              <a:chOff x="993673" y="3606363"/>
              <a:chExt cx="4284594" cy="1040476"/>
            </a:xfrm>
          </p:grpSpPr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B53C82A2-1647-4887-8C89-ADAA0D01B215}"/>
                  </a:ext>
                </a:extLst>
              </p:cNvPr>
              <p:cNvGrpSpPr/>
              <p:nvPr/>
            </p:nvGrpSpPr>
            <p:grpSpPr>
              <a:xfrm>
                <a:off x="1408564" y="3682253"/>
                <a:ext cx="3869703" cy="832104"/>
                <a:chOff x="2075314" y="4044203"/>
                <a:chExt cx="3869703" cy="832104"/>
              </a:xfrm>
            </p:grpSpPr>
            <p:sp>
              <p:nvSpPr>
                <p:cNvPr id="97" name="Freeform 20">
                  <a:extLst>
                    <a:ext uri="{FF2B5EF4-FFF2-40B4-BE49-F238E27FC236}">
                      <a16:creationId xmlns:a16="http://schemas.microsoft.com/office/drawing/2014/main" id="{00E668BF-9708-48D1-8160-5F7BDE34F2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592560" y="2526957"/>
                  <a:ext cx="832104" cy="3866596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7F32D581-2273-4CC8-BA70-CB01D59CBF3D}"/>
                    </a:ext>
                  </a:extLst>
                </p:cNvPr>
                <p:cNvSpPr txBox="1"/>
                <p:nvPr/>
              </p:nvSpPr>
              <p:spPr>
                <a:xfrm>
                  <a:off x="2729182" y="4060146"/>
                  <a:ext cx="3215835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44.2</a:t>
                  </a:r>
                </a:p>
              </p:txBody>
            </p:sp>
          </p:grpSp>
          <p:pic>
            <p:nvPicPr>
              <p:cNvPr id="96" name="Picture 95">
                <a:extLst>
                  <a:ext uri="{FF2B5EF4-FFF2-40B4-BE49-F238E27FC236}">
                    <a16:creationId xmlns:a16="http://schemas.microsoft.com/office/drawing/2014/main" id="{38CD72A8-2B6F-4680-87EA-95F1B28987F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93673" y="3606363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09749" y="1795736"/>
                <a:ext cx="22980645" cy="2647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Ông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An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dự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làm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cái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bể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chứa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nước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trụ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inox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nắp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đậy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thể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tích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𝒌</m:t>
                    </m:r>
                    <m:d>
                      <m:dPr>
                        <m:ctrlPr>
                          <a:rPr lang="en-GB" sz="40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4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𝒎</m:t>
                            </m:r>
                          </m:e>
                          <m:sup>
                            <m:r>
                              <a:rPr lang="en-US" sz="4000" b="1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𝟑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40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𝒌</m:t>
                        </m:r>
                        <m:r>
                          <a:rPr lang="en-US" sz="4000" b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&gt;</m:t>
                        </m:r>
                        <m:r>
                          <a:rPr lang="en-US" sz="40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Chi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phí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mỗi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0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𝒎</m:t>
                        </m:r>
                      </m:e>
                      <m:sup>
                        <m:r>
                          <a:rPr lang="en-US" sz="40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đáy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𝟔𝟎𝟎</m:t>
                    </m:r>
                  </m:oMath>
                </a14:m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nghìn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đồng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mỗi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0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𝒎</m:t>
                        </m:r>
                      </m:e>
                      <m:sup>
                        <m:r>
                          <a:rPr lang="en-US" sz="40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nắp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𝟐𝟎𝟎</m:t>
                    </m:r>
                  </m:oMath>
                </a14:m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nghìn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đồng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mỗi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0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𝒎</m:t>
                        </m:r>
                      </m:e>
                      <m:sup>
                        <m:r>
                          <a:rPr lang="en-US" sz="40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bên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𝟒𝟎𝟎</m:t>
                    </m:r>
                  </m:oMath>
                </a14:m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nghìn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đồng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Hỏi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ông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An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cần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chọn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bán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kính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đáy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bể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bao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nhiêu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để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chi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phí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làm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bể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ít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nhất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</a:t>
                </a:r>
                <a:endPara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749" y="1795736"/>
                <a:ext cx="22980645" cy="2647713"/>
              </a:xfrm>
              <a:prstGeom prst="rect">
                <a:avLst/>
              </a:prstGeom>
              <a:blipFill rotWithShape="1">
                <a:blip r:embed="rId8"/>
                <a:stretch>
                  <a:fillRect l="-928" t="-4147" r="-955" b="-89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486462" y="6781800"/>
                <a:ext cx="23105408" cy="65339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𝑹</m:t>
                    </m:r>
                    <m:r>
                      <a:rPr lang="en-US" sz="4400" b="1" i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𝒉</m:t>
                    </m:r>
                  </m:oMath>
                </a14:m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bán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kính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đáy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chiều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cao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trụ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bể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nước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  <a:p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𝒌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𝝅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𝑹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𝒉</m:t>
                    </m:r>
                    <m:d>
                      <m:d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GB" sz="44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lần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lượt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tích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đáy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đáy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dưới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bên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khối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trụ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GB" sz="44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𝝅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𝑹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sub>
                    </m:sSub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𝝅</m:t>
                    </m:r>
                    <m:r>
                      <a:rPr lang="en-US" sz="4400" b="1" i="1">
                        <a:latin typeface="Cambria Math"/>
                      </a:rPr>
                      <m:t>𝑹𝒉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>
                          <a:rPr lang="en-US" sz="4400" b="1" i="1">
                            <a:latin typeface="Cambria Math"/>
                          </a:rPr>
                          <m:t>𝒌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𝑹</m:t>
                        </m:r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(1).</a:t>
                </a:r>
                <a:endParaRPr lang="en-GB" sz="44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Theo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thiết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ta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tổng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chi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phí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ông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An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cần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để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làm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bể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  <a:endParaRPr lang="en-GB" sz="44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𝑻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𝟐𝟎𝟎</m:t>
                    </m:r>
                    <m:sSub>
                      <m:sSub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𝟔𝟎𝟎</m:t>
                    </m:r>
                    <m:sSub>
                      <m:sSub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𝟒𝟎𝟎</m:t>
                    </m:r>
                    <m:sSub>
                      <m:sSub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đơn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vị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nghìn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đồng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 (2).</a:t>
                </a:r>
                <a:endParaRPr lang="en-GB" sz="44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Thay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(1)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vào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(2): </a:t>
                </a:r>
                <a:endParaRPr lang="en-US" sz="4400" b="1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𝑻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𝟐𝟎𝟎</m:t>
                      </m:r>
                      <m:sSub>
                        <m:sSubPr>
                          <m:ctrlPr>
                            <a:rPr lang="en-GB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r>
                        <a:rPr lang="en-US" sz="4400" b="1" i="1">
                          <a:latin typeface="Cambria Math"/>
                        </a:rPr>
                        <m:t>𝟔𝟎𝟎</m:t>
                      </m:r>
                      <m:sSub>
                        <m:sSubPr>
                          <m:ctrlPr>
                            <a:rPr lang="en-GB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r>
                        <a:rPr lang="en-US" sz="4400" b="1" i="1">
                          <a:latin typeface="Cambria Math"/>
                        </a:rPr>
                        <m:t>𝟒𝟎𝟎</m:t>
                      </m:r>
                      <m:sSub>
                        <m:sSubPr>
                          <m:ctrlPr>
                            <a:rPr lang="en-GB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4400" b="1" i="1">
                              <a:latin typeface="Cambria Math"/>
                            </a:rPr>
                            <m:t>𝟑</m:t>
                          </m:r>
                        </m:sub>
                      </m:sSub>
                      <m:r>
                        <a:rPr lang="en-US" sz="4400" b="1" i="1">
                          <a:latin typeface="Cambria Math"/>
                        </a:rPr>
                        <m:t>⇔</m:t>
                      </m:r>
                      <m:r>
                        <a:rPr lang="en-US" sz="4400" b="1" i="1">
                          <a:latin typeface="Cambria Math"/>
                        </a:rPr>
                        <m:t>𝑻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𝟖𝟎𝟎</m:t>
                      </m:r>
                      <m:r>
                        <a:rPr lang="en-US" sz="4400" b="1" i="1">
                          <a:latin typeface="Cambria Math"/>
                        </a:rPr>
                        <m:t>𝝅</m:t>
                      </m:r>
                      <m:sSup>
                        <m:sSupPr>
                          <m:ctrlPr>
                            <a:rPr lang="en-GB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𝑹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r>
                        <a:rPr lang="en-US" sz="4400" b="1" i="1">
                          <a:latin typeface="Cambria Math"/>
                        </a:rPr>
                        <m:t>𝟖𝟎𝟎</m:t>
                      </m:r>
                      <m:f>
                        <m:fPr>
                          <m:ctrlPr>
                            <a:rPr lang="en-GB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/>
                            </a:rPr>
                            <m:t>𝒌</m:t>
                          </m:r>
                        </m:num>
                        <m:den>
                          <m:r>
                            <a:rPr lang="en-US" sz="4400" b="1" i="1">
                              <a:latin typeface="Cambria Math"/>
                            </a:rPr>
                            <m:t>𝑹</m:t>
                          </m:r>
                        </m:den>
                      </m:f>
                      <m:r>
                        <a:rPr lang="en-US" sz="4400" b="1" i="1">
                          <a:latin typeface="Cambria Math"/>
                        </a:rPr>
                        <m:t>⇔</m:t>
                      </m:r>
                      <m:r>
                        <a:rPr lang="en-US" sz="4400" b="1" i="1">
                          <a:latin typeface="Cambria Math"/>
                        </a:rPr>
                        <m:t>𝑻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𝟖𝟎𝟎</m:t>
                      </m:r>
                      <m:r>
                        <a:rPr lang="en-US" sz="4400" b="1" i="1">
                          <a:latin typeface="Cambria Math"/>
                        </a:rPr>
                        <m:t>𝝅</m:t>
                      </m:r>
                      <m:sSup>
                        <m:sSupPr>
                          <m:ctrlPr>
                            <a:rPr lang="en-GB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𝑹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r>
                        <a:rPr lang="en-US" sz="4400" b="1" i="1">
                          <a:latin typeface="Cambria Math"/>
                        </a:rPr>
                        <m:t>𝟖𝟎𝟎</m:t>
                      </m:r>
                      <m:f>
                        <m:fPr>
                          <m:ctrlPr>
                            <a:rPr lang="en-GB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/>
                            </a:rPr>
                            <m:t>𝒌</m:t>
                          </m:r>
                        </m:num>
                        <m:den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𝑹</m:t>
                          </m:r>
                        </m:den>
                      </m:f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r>
                        <a:rPr lang="en-US" sz="4400" b="1" i="1">
                          <a:latin typeface="Cambria Math"/>
                        </a:rPr>
                        <m:t>𝟖𝟎𝟎</m:t>
                      </m:r>
                      <m:f>
                        <m:fPr>
                          <m:ctrlPr>
                            <a:rPr lang="en-GB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/>
                            </a:rPr>
                            <m:t>𝒌</m:t>
                          </m:r>
                        </m:num>
                        <m:den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𝑹</m:t>
                          </m:r>
                        </m:den>
                      </m:f>
                      <m:r>
                        <a:rPr lang="en-US" sz="4400" b="1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462" y="6781800"/>
                <a:ext cx="23105408" cy="6533968"/>
              </a:xfrm>
              <a:prstGeom prst="rect">
                <a:avLst/>
              </a:prstGeom>
              <a:blipFill rotWithShape="1">
                <a:blip r:embed="rId9"/>
                <a:stretch>
                  <a:fillRect l="-1082" t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bject 6"/>
          <p:cNvSpPr txBox="1"/>
          <p:nvPr/>
        </p:nvSpPr>
        <p:spPr>
          <a:xfrm>
            <a:off x="19368350" y="10548170"/>
            <a:ext cx="8444089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4FAA9BD-540C-44B3-95C5-D26A0F0608CC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p:sp>
        <p:nvSpPr>
          <p:cNvPr id="39" name="TextBox 9">
            <a:extLst>
              <a:ext uri="{FF2B5EF4-FFF2-40B4-BE49-F238E27FC236}">
                <a16:creationId xmlns:a16="http://schemas.microsoft.com/office/drawing/2014/main" id="{DBBBD438-327E-4F29-8C4F-197CEE27EF59}"/>
              </a:ext>
            </a:extLst>
          </p:cNvPr>
          <p:cNvSpPr txBox="1"/>
          <p:nvPr/>
        </p:nvSpPr>
        <p:spPr>
          <a:xfrm>
            <a:off x="8324850" y="421542"/>
            <a:ext cx="14121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2177278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CHỦ ĐỀ CÂU 44: THỰC TẾ CỦA KHỐI TRỤ, KHỐI NÓN, </a:t>
            </a:r>
            <a:b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KHỐI CẦU</a:t>
            </a:r>
          </a:p>
        </p:txBody>
      </p:sp>
      <p:sp>
        <p:nvSpPr>
          <p:cNvPr id="40" name="TextBox 12">
            <a:extLst>
              <a:ext uri="{FF2B5EF4-FFF2-40B4-BE49-F238E27FC236}">
                <a16:creationId xmlns:a16="http://schemas.microsoft.com/office/drawing/2014/main" id="{D3656D7F-DB07-49A5-B731-047294598D72}"/>
              </a:ext>
            </a:extLst>
          </p:cNvPr>
          <p:cNvSpPr txBox="1"/>
          <p:nvPr/>
        </p:nvSpPr>
        <p:spPr>
          <a:xfrm>
            <a:off x="5105400" y="321532"/>
            <a:ext cx="327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baseline="0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PT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Đ</a:t>
            </a:r>
            <a:r>
              <a:rPr lang="vi-VN" sz="3200" b="1" baseline="0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baseline="0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MINH HỌA </a:t>
            </a:r>
          </a:p>
          <a:p>
            <a:pPr algn="ctr"/>
            <a:r>
              <a:rPr lang="en-US" sz="3200" b="1" baseline="0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31/03/2021 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AvantGarde-Demi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22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DBD4A4D-18E1-4B1D-A0C2-657F12B85682}"/>
              </a:ext>
            </a:extLst>
          </p:cNvPr>
          <p:cNvGrpSpPr/>
          <p:nvPr/>
        </p:nvGrpSpPr>
        <p:grpSpPr>
          <a:xfrm>
            <a:off x="451880" y="4648200"/>
            <a:ext cx="23564994" cy="2088835"/>
            <a:chOff x="405095" y="5120665"/>
            <a:chExt cx="23564994" cy="2088835"/>
          </a:xfrm>
        </p:grpSpPr>
        <p:grpSp>
          <p:nvGrpSpPr>
            <p:cNvPr id="94" name="Group 93"/>
            <p:cNvGrpSpPr/>
            <p:nvPr/>
          </p:nvGrpSpPr>
          <p:grpSpPr>
            <a:xfrm>
              <a:off x="405095" y="5170192"/>
              <a:ext cx="23564994" cy="2039308"/>
              <a:chOff x="236898" y="2298900"/>
              <a:chExt cx="11782497" cy="1019654"/>
            </a:xfrm>
            <a:solidFill>
              <a:srgbClr val="327E3B"/>
            </a:solidFill>
          </p:grpSpPr>
          <p:sp>
            <p:nvSpPr>
              <p:cNvPr id="61" name="Rectangle 60"/>
              <p:cNvSpPr/>
              <p:nvPr/>
            </p:nvSpPr>
            <p:spPr>
              <a:xfrm>
                <a:off x="3538287" y="2298900"/>
                <a:ext cx="2468235" cy="990600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247742" y="2501352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531851" y="2298900"/>
                <a:ext cx="2468235" cy="990600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36898" y="2501352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6544723" y="2298900"/>
                <a:ext cx="2468235" cy="1019654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6234570" y="2501352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9551160" y="2298900"/>
                <a:ext cx="2468235" cy="1019654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9204927" y="2501352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/>
                <p:nvPr/>
              </p:nvSpPr>
              <p:spPr>
                <a:xfrm>
                  <a:off x="7852099" y="5120665"/>
                  <a:ext cx="2652073" cy="19110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𝑹</m:t>
                        </m:r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ctrlPr>
                              <a:rPr lang="en-GB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g>
                          <m:e>
                            <m:f>
                              <m:fPr>
                                <m:ctrlPr>
                                  <a:rPr lang="en-GB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den>
                            </m:f>
                          </m:e>
                        </m:rad>
                      </m:oMath>
                    </m:oMathPara>
                  </a14:m>
                  <a:endParaRPr lang="en-GB" sz="4000" b="1" i="1" dirty="0">
                    <a:solidFill>
                      <a:schemeClr val="bg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15E209CC-1489-4D40-97BE-47CAFD5B4C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52099" y="5120665"/>
                  <a:ext cx="2652073" cy="1911036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6E1A7A85-01DC-462D-AF0B-D536F84C467F}"/>
                    </a:ext>
                  </a:extLst>
                </p:cNvPr>
                <p:cNvSpPr/>
                <p:nvPr/>
              </p:nvSpPr>
              <p:spPr>
                <a:xfrm>
                  <a:off x="20276959" y="5196865"/>
                  <a:ext cx="2084610" cy="19110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𝑹</m:t>
                        </m:r>
                        <m: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ctrlPr>
                              <a:rPr lang="en-GB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g>
                          <m:e>
                            <m:f>
                              <m:fPr>
                                <m:ctrlPr>
                                  <a:rPr lang="en-GB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num>
                              <m:den>
                                <m:r>
                                  <a:rPr lang="en-US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rad>
                      </m:oMath>
                    </m:oMathPara>
                  </a14:m>
                  <a:endParaRPr lang="en-GB" sz="4000" b="1" i="1" dirty="0">
                    <a:solidFill>
                      <a:schemeClr val="bg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6E1A7A85-01DC-462D-AF0B-D536F84C46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76959" y="5196865"/>
                  <a:ext cx="2084610" cy="191103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bject 7"/>
                <p:cNvSpPr txBox="1"/>
                <p:nvPr/>
              </p:nvSpPr>
              <p:spPr>
                <a:xfrm>
                  <a:off x="1143000" y="5174954"/>
                  <a:ext cx="4429030" cy="1519238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𝑹</m:t>
                        </m:r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ctrlPr>
                              <a:rPr lang="en-GB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g>
                          <m:e>
                            <m:f>
                              <m:fPr>
                                <m:ctrlPr>
                                  <a:rPr lang="en-GB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num>
                              <m:den>
                                <m:r>
                                  <a:rPr lang="en-US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den>
                            </m:f>
                          </m:e>
                        </m:rad>
                      </m:oMath>
                    </m:oMathPara>
                  </a14:m>
                  <a:endParaRPr lang="en-GB" sz="4000" b="1" i="1" dirty="0">
                    <a:solidFill>
                      <a:schemeClr val="bg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" name="Object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3000" y="5174954"/>
                  <a:ext cx="4429030" cy="151923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216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bject 8"/>
                <p:cNvSpPr txBox="1"/>
                <p:nvPr/>
              </p:nvSpPr>
              <p:spPr>
                <a:xfrm>
                  <a:off x="13639800" y="5196865"/>
                  <a:ext cx="4151505" cy="1565275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𝑹</m:t>
                        </m:r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ctrlPr>
                              <a:rPr lang="en-GB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g>
                          <m:e>
                            <m:f>
                              <m:fPr>
                                <m:ctrlPr>
                                  <a:rPr lang="en-GB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num>
                              <m:den>
                                <m:r>
                                  <a:rPr lang="en-US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den>
                            </m:f>
                          </m:e>
                        </m:rad>
                      </m:oMath>
                    </m:oMathPara>
                  </a14:m>
                  <a:endParaRPr lang="en-GB" sz="4000" b="1" i="1" dirty="0">
                    <a:solidFill>
                      <a:schemeClr val="bg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" name="Object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39800" y="5196865"/>
                  <a:ext cx="4151505" cy="156527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789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8" name="Group 3">
            <a:extLst>
              <a:ext uri="{FF2B5EF4-FFF2-40B4-BE49-F238E27FC236}">
                <a16:creationId xmlns:a16="http://schemas.microsoft.com/office/drawing/2014/main" id="{E3AEF5B6-8B81-46A5-B7AD-8BF5E54EFD45}"/>
              </a:ext>
            </a:extLst>
          </p:cNvPr>
          <p:cNvGrpSpPr/>
          <p:nvPr/>
        </p:nvGrpSpPr>
        <p:grpSpPr>
          <a:xfrm>
            <a:off x="47187" y="6858000"/>
            <a:ext cx="23970088" cy="6705600"/>
            <a:chOff x="48567" y="4381500"/>
            <a:chExt cx="23970088" cy="6822281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79" name="Rounded Rectangle 52">
              <a:extLst>
                <a:ext uri="{FF2B5EF4-FFF2-40B4-BE49-F238E27FC236}">
                  <a16:creationId xmlns:a16="http://schemas.microsoft.com/office/drawing/2014/main" id="{5C0E1311-EAF9-4E4D-B705-EBC366D84E8F}"/>
                </a:ext>
              </a:extLst>
            </p:cNvPr>
            <p:cNvSpPr/>
            <p:nvPr/>
          </p:nvSpPr>
          <p:spPr>
            <a:xfrm>
              <a:off x="353960" y="4519211"/>
              <a:ext cx="23664695" cy="6684570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80" name="Group 5">
              <a:extLst>
                <a:ext uri="{FF2B5EF4-FFF2-40B4-BE49-F238E27FC236}">
                  <a16:creationId xmlns:a16="http://schemas.microsoft.com/office/drawing/2014/main" id="{FC554742-8CFE-4BCB-A68A-DC51773701CF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83" name="Freeform 20">
                <a:extLst>
                  <a:ext uri="{FF2B5EF4-FFF2-40B4-BE49-F238E27FC236}">
                    <a16:creationId xmlns:a16="http://schemas.microsoft.com/office/drawing/2014/main" id="{03513866-DACA-4FAA-8788-D14768C9449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TextBox 7">
                <a:extLst>
                  <a:ext uri="{FF2B5EF4-FFF2-40B4-BE49-F238E27FC236}">
                    <a16:creationId xmlns:a16="http://schemas.microsoft.com/office/drawing/2014/main" id="{025C95E8-FFFC-4CFB-8965-A8E6DB8E81EB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14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85" name="Picture 8">
                <a:extLst>
                  <a:ext uri="{FF2B5EF4-FFF2-40B4-BE49-F238E27FC236}">
                    <a16:creationId xmlns:a16="http://schemas.microsoft.com/office/drawing/2014/main" id="{D0F35B31-4D12-480B-A6BF-8DADA855CD7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D065AE75-29BF-4238-8AAA-DE748E55DC06}"/>
              </a:ext>
            </a:extLst>
          </p:cNvPr>
          <p:cNvGrpSpPr/>
          <p:nvPr/>
        </p:nvGrpSpPr>
        <p:grpSpPr>
          <a:xfrm>
            <a:off x="71571" y="1580217"/>
            <a:ext cx="23945704" cy="2863232"/>
            <a:chOff x="993673" y="3606363"/>
            <a:chExt cx="23945704" cy="2863232"/>
          </a:xfrm>
        </p:grpSpPr>
        <p:sp>
          <p:nvSpPr>
            <p:cNvPr id="89" name="Rounded Rectangle 41">
              <a:extLst>
                <a:ext uri="{FF2B5EF4-FFF2-40B4-BE49-F238E27FC236}">
                  <a16:creationId xmlns:a16="http://schemas.microsoft.com/office/drawing/2014/main" id="{253BDAF3-9781-4798-B511-33524968B272}"/>
                </a:ext>
              </a:extLst>
            </p:cNvPr>
            <p:cNvSpPr/>
            <p:nvPr/>
          </p:nvSpPr>
          <p:spPr>
            <a:xfrm>
              <a:off x="1198324" y="3691678"/>
              <a:ext cx="23741053" cy="2777917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939CD421-7728-4CEF-9D07-BDA0175885D9}"/>
                </a:ext>
              </a:extLst>
            </p:cNvPr>
            <p:cNvGrpSpPr/>
            <p:nvPr/>
          </p:nvGrpSpPr>
          <p:grpSpPr>
            <a:xfrm>
              <a:off x="993673" y="3606363"/>
              <a:ext cx="4284594" cy="1040476"/>
              <a:chOff x="993673" y="3606363"/>
              <a:chExt cx="4284594" cy="1040476"/>
            </a:xfrm>
          </p:grpSpPr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B53C82A2-1647-4887-8C89-ADAA0D01B215}"/>
                  </a:ext>
                </a:extLst>
              </p:cNvPr>
              <p:cNvGrpSpPr/>
              <p:nvPr/>
            </p:nvGrpSpPr>
            <p:grpSpPr>
              <a:xfrm>
                <a:off x="1408564" y="3682253"/>
                <a:ext cx="3869703" cy="832104"/>
                <a:chOff x="2075314" y="4044203"/>
                <a:chExt cx="3869703" cy="832104"/>
              </a:xfrm>
            </p:grpSpPr>
            <p:sp>
              <p:nvSpPr>
                <p:cNvPr id="97" name="Freeform 20">
                  <a:extLst>
                    <a:ext uri="{FF2B5EF4-FFF2-40B4-BE49-F238E27FC236}">
                      <a16:creationId xmlns:a16="http://schemas.microsoft.com/office/drawing/2014/main" id="{00E668BF-9708-48D1-8160-5F7BDE34F2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592560" y="2526957"/>
                  <a:ext cx="832104" cy="3866596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7F32D581-2273-4CC8-BA70-CB01D59CBF3D}"/>
                    </a:ext>
                  </a:extLst>
                </p:cNvPr>
                <p:cNvSpPr txBox="1"/>
                <p:nvPr/>
              </p:nvSpPr>
              <p:spPr>
                <a:xfrm>
                  <a:off x="2729182" y="4060146"/>
                  <a:ext cx="3215835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44.2</a:t>
                  </a:r>
                </a:p>
              </p:txBody>
            </p:sp>
          </p:grpSp>
          <p:pic>
            <p:nvPicPr>
              <p:cNvPr id="96" name="Picture 95">
                <a:extLst>
                  <a:ext uri="{FF2B5EF4-FFF2-40B4-BE49-F238E27FC236}">
                    <a16:creationId xmlns:a16="http://schemas.microsoft.com/office/drawing/2014/main" id="{38CD72A8-2B6F-4680-87EA-95F1B28987F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93673" y="3606363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09749" y="1795736"/>
                <a:ext cx="22980645" cy="2647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Ông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An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dự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làm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cái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bể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chứa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nước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trụ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inox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nắp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đậy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thể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tích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𝒌</m:t>
                    </m:r>
                    <m:d>
                      <m:dPr>
                        <m:ctrlPr>
                          <a:rPr lang="en-GB" sz="40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4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𝒎</m:t>
                            </m:r>
                          </m:e>
                          <m:sup>
                            <m:r>
                              <a:rPr lang="en-US" sz="4000" b="1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𝟑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40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𝒌</m:t>
                        </m:r>
                        <m:r>
                          <a:rPr lang="en-US" sz="4000" b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&gt;</m:t>
                        </m:r>
                        <m:r>
                          <a:rPr lang="en-US" sz="40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Chi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phí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mỗi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0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𝒎</m:t>
                        </m:r>
                      </m:e>
                      <m:sup>
                        <m:r>
                          <a:rPr lang="en-US" sz="40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đáy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𝟔𝟎𝟎</m:t>
                    </m:r>
                  </m:oMath>
                </a14:m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nghìn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đồng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mỗi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0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𝒎</m:t>
                        </m:r>
                      </m:e>
                      <m:sup>
                        <m:r>
                          <a:rPr lang="en-US" sz="40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nắp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𝟐𝟎𝟎</m:t>
                    </m:r>
                  </m:oMath>
                </a14:m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nghìn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đồng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mỗi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0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𝒎</m:t>
                        </m:r>
                      </m:e>
                      <m:sup>
                        <m:r>
                          <a:rPr lang="en-US" sz="40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bên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𝟒𝟎𝟎</m:t>
                    </m:r>
                  </m:oMath>
                </a14:m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nghìn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đồng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Hỏi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ông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An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cần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chọn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bán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kính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đáy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bể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bao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nhiêu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để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chi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phí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làm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bể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ít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nhất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</a:t>
                </a:r>
                <a:endPara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749" y="1795736"/>
                <a:ext cx="22980645" cy="2647713"/>
              </a:xfrm>
              <a:prstGeom prst="rect">
                <a:avLst/>
              </a:prstGeom>
              <a:blipFill rotWithShape="1">
                <a:blip r:embed="rId8"/>
                <a:stretch>
                  <a:fillRect l="-928" t="-4147" r="-955" b="-89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484986" y="7315200"/>
                <a:ext cx="23105408" cy="59162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Áp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AM-GM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𝟖𝟎𝟎</m:t>
                        </m:r>
                        <m:r>
                          <a:rPr lang="en-US" sz="4400" b="1" i="1">
                            <a:latin typeface="Cambria Math"/>
                          </a:rPr>
                          <m:t>𝝅</m:t>
                        </m:r>
                        <m:sSup>
                          <m:sSupPr>
                            <m:ctrlPr>
                              <a:rPr lang="en-GB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𝑹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𝟖𝟎𝟎</m:t>
                        </m:r>
                        <m:f>
                          <m:fPr>
                            <m:ctrlPr>
                              <a:rPr lang="en-GB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𝒌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𝑹</m:t>
                            </m:r>
                          </m:den>
                        </m:f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𝟖𝟎𝟎</m:t>
                        </m:r>
                        <m:f>
                          <m:fPr>
                            <m:ctrlPr>
                              <a:rPr lang="en-GB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𝒌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𝑹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GB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⇔</m:t>
                    </m:r>
                    <m:r>
                      <a:rPr lang="en-US" sz="4400" b="1" i="1">
                        <a:latin typeface="Cambria Math"/>
                      </a:rPr>
                      <m:t>𝑻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𝟖𝟎𝟎</m:t>
                    </m:r>
                    <m:r>
                      <a:rPr lang="en-US" sz="4400" b="1" i="1">
                        <a:latin typeface="Cambria Math"/>
                      </a:rPr>
                      <m:t>𝝅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𝑹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𝟖𝟎𝟎</m:t>
                    </m:r>
                    <m:f>
                      <m:f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𝒌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>
                          <a:rPr lang="en-US" sz="4400" b="1" i="1">
                            <a:latin typeface="Cambria Math"/>
                          </a:rPr>
                          <m:t>𝑹</m:t>
                        </m:r>
                      </m:den>
                    </m:f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𝟖𝟎𝟎</m:t>
                    </m:r>
                    <m:f>
                      <m:f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𝒌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>
                          <a:rPr lang="en-US" sz="4400" b="1" i="1">
                            <a:latin typeface="Cambria Math"/>
                          </a:rPr>
                          <m:t>𝑹</m:t>
                        </m:r>
                      </m:den>
                    </m:f>
                    <m:r>
                      <a:rPr lang="en-US" sz="4400" b="1" i="1">
                        <a:latin typeface="Cambria Math"/>
                      </a:rPr>
                      <m:t>≥</m:t>
                    </m:r>
                    <m:r>
                      <a:rPr lang="en-US" sz="4400" b="1" i="1">
                        <a:latin typeface="Cambria Math"/>
                      </a:rPr>
                      <m:t>𝟐𝟒𝟎𝟎</m:t>
                    </m:r>
                    <m:rad>
                      <m:rad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deg>
                      <m:e>
                        <m:f>
                          <m:fPr>
                            <m:ctrlPr>
                              <a:rPr lang="en-GB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𝝅</m:t>
                            </m:r>
                            <m:sSup>
                              <m:sSupPr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𝒌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𝟒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GB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Dấu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xảy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𝑹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𝒌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>
                          <a:rPr lang="en-US" sz="4400" b="1" i="1">
                            <a:latin typeface="Cambria Math"/>
                          </a:rPr>
                          <m:t>𝝅</m:t>
                        </m:r>
                      </m:den>
                    </m:f>
                    <m:r>
                      <a:rPr lang="en-US" sz="4400" b="1" i="1">
                        <a:latin typeface="Cambria Math"/>
                      </a:rPr>
                      <m:t>⇔</m:t>
                    </m:r>
                    <m:r>
                      <a:rPr lang="en-US" sz="4400" b="1" i="1">
                        <a:latin typeface="Cambria Math"/>
                      </a:rPr>
                      <m:t>𝑹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ad>
                      <m:rad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deg>
                      <m:e>
                        <m:f>
                          <m:fPr>
                            <m:ctrlPr>
                              <a:rPr lang="en-GB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𝒌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𝝅</m:t>
                            </m:r>
                          </m:den>
                        </m:f>
                      </m:e>
                    </m:rad>
                    <m:d>
                      <m:d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𝒎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GB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chi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phí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bể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ít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𝒎𝒊𝒏</m:t>
                        </m:r>
                      </m:sub>
                    </m:sSub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𝟐𝟒𝟎𝟎</m:t>
                    </m:r>
                    <m:rad>
                      <m:rad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deg>
                      <m:e>
                        <m:f>
                          <m:fPr>
                            <m:ctrlPr>
                              <a:rPr lang="en-GB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𝝅</m:t>
                            </m:r>
                            <m:sSup>
                              <m:sSupPr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𝒌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𝟒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(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nghìn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).</a:t>
                </a:r>
                <a:endParaRPr lang="en-GB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86" y="7315200"/>
                <a:ext cx="23105408" cy="5916235"/>
              </a:xfrm>
              <a:prstGeom prst="rect">
                <a:avLst/>
              </a:prstGeom>
              <a:blipFill rotWithShape="1">
                <a:blip r:embed="rId9"/>
                <a:stretch>
                  <a:fillRect l="-1082" t="-20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bject 6"/>
          <p:cNvSpPr txBox="1"/>
          <p:nvPr/>
        </p:nvSpPr>
        <p:spPr>
          <a:xfrm>
            <a:off x="19368350" y="10548170"/>
            <a:ext cx="8444089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4FAA9BD-540C-44B3-95C5-D26A0F0608CC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p:sp>
        <p:nvSpPr>
          <p:cNvPr id="39" name="TextBox 9">
            <a:extLst>
              <a:ext uri="{FF2B5EF4-FFF2-40B4-BE49-F238E27FC236}">
                <a16:creationId xmlns:a16="http://schemas.microsoft.com/office/drawing/2014/main" id="{DBBBD438-327E-4F29-8C4F-197CEE27EF59}"/>
              </a:ext>
            </a:extLst>
          </p:cNvPr>
          <p:cNvSpPr txBox="1"/>
          <p:nvPr/>
        </p:nvSpPr>
        <p:spPr>
          <a:xfrm>
            <a:off x="8324850" y="421542"/>
            <a:ext cx="14121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2177278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CHỦ ĐỀ CÂU 44: THỰC TẾ CỦA KHỐI TRỤ, KHỐI NÓN, </a:t>
            </a:r>
            <a:b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KHỐI CẦU</a:t>
            </a:r>
          </a:p>
        </p:txBody>
      </p:sp>
      <p:sp>
        <p:nvSpPr>
          <p:cNvPr id="40" name="TextBox 12">
            <a:extLst>
              <a:ext uri="{FF2B5EF4-FFF2-40B4-BE49-F238E27FC236}">
                <a16:creationId xmlns:a16="http://schemas.microsoft.com/office/drawing/2014/main" id="{D3656D7F-DB07-49A5-B731-047294598D72}"/>
              </a:ext>
            </a:extLst>
          </p:cNvPr>
          <p:cNvSpPr txBox="1"/>
          <p:nvPr/>
        </p:nvSpPr>
        <p:spPr>
          <a:xfrm>
            <a:off x="5105400" y="321532"/>
            <a:ext cx="327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baseline="0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PT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Đ</a:t>
            </a:r>
            <a:r>
              <a:rPr lang="vi-VN" sz="3200" b="1" baseline="0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baseline="0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MINH HỌA </a:t>
            </a:r>
          </a:p>
          <a:p>
            <a:pPr algn="ctr"/>
            <a:r>
              <a:rPr lang="en-US" sz="3200" b="1" baseline="0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31/03/2021 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AvantGarde-Demi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12475070" y="5105400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304939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build="p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DBD4A4D-18E1-4B1D-A0C2-657F12B85682}"/>
              </a:ext>
            </a:extLst>
          </p:cNvPr>
          <p:cNvGrpSpPr/>
          <p:nvPr/>
        </p:nvGrpSpPr>
        <p:grpSpPr>
          <a:xfrm>
            <a:off x="451880" y="5029200"/>
            <a:ext cx="23564994" cy="1641475"/>
            <a:chOff x="405095" y="5348824"/>
            <a:chExt cx="23564994" cy="1641475"/>
          </a:xfrm>
        </p:grpSpPr>
        <p:grpSp>
          <p:nvGrpSpPr>
            <p:cNvPr id="94" name="Group 93"/>
            <p:cNvGrpSpPr/>
            <p:nvPr/>
          </p:nvGrpSpPr>
          <p:grpSpPr>
            <a:xfrm>
              <a:off x="405095" y="5406478"/>
              <a:ext cx="23564994" cy="1362418"/>
              <a:chOff x="236898" y="2417043"/>
              <a:chExt cx="11782497" cy="681209"/>
            </a:xfrm>
            <a:solidFill>
              <a:srgbClr val="327E3B"/>
            </a:solidFill>
          </p:grpSpPr>
          <p:sp>
            <p:nvSpPr>
              <p:cNvPr id="61" name="Rectangle 60"/>
              <p:cNvSpPr/>
              <p:nvPr/>
            </p:nvSpPr>
            <p:spPr>
              <a:xfrm>
                <a:off x="3538287" y="2439911"/>
                <a:ext cx="2468235" cy="654963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247742" y="2501352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531851" y="2439911"/>
                <a:ext cx="2468235" cy="654963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36898" y="2501352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6544723" y="2443778"/>
                <a:ext cx="2468235" cy="651096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6234570" y="2501352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9551160" y="2417043"/>
                <a:ext cx="2468235" cy="68120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9204927" y="2501352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/>
                <p:nvPr/>
              </p:nvSpPr>
              <p:spPr>
                <a:xfrm>
                  <a:off x="7801815" y="5348824"/>
                  <a:ext cx="3910365" cy="144655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≈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𝟎𝟑𝟏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𝒄𝒎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≈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𝟏𝟐𝟒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𝒄𝒎</m:t>
                        </m:r>
                        <m:r>
                          <m:rPr>
                            <m:nor/>
                          </m:rPr>
                          <a:rPr lang="en-US" sz="44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GB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15E209CC-1489-4D40-97BE-47CAFD5B4C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01815" y="5348824"/>
                  <a:ext cx="3910365" cy="144655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6E1A7A85-01DC-462D-AF0B-D536F84C467F}"/>
                    </a:ext>
                  </a:extLst>
                </p:cNvPr>
                <p:cNvSpPr/>
                <p:nvPr/>
              </p:nvSpPr>
              <p:spPr>
                <a:xfrm>
                  <a:off x="19718289" y="5406479"/>
                  <a:ext cx="3910365" cy="144655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≈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𝟐𝟔𝟏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𝒄𝒎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≈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𝟏𝟐𝟒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𝒄𝒎</m:t>
                        </m:r>
                        <m:r>
                          <m:rPr>
                            <m:nor/>
                          </m:rPr>
                          <a:rPr lang="en-US" sz="44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GB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6E1A7A85-01DC-462D-AF0B-D536F84C46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18289" y="5406479"/>
                  <a:ext cx="3910365" cy="144655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bject 7"/>
                <p:cNvSpPr txBox="1"/>
                <p:nvPr/>
              </p:nvSpPr>
              <p:spPr>
                <a:xfrm>
                  <a:off x="1493625" y="5348824"/>
                  <a:ext cx="4429030" cy="1519238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≈</m:t>
                        </m:r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𝟒𝟕𝟔</m:t>
                        </m:r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𝒄𝒎</m:t>
                        </m:r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;</m:t>
                        </m:r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≈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𝟐𝟏𝟕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𝒄𝒎</m:t>
                        </m:r>
                        <m:r>
                          <m:rPr>
                            <m:nor/>
                          </m:rPr>
                          <a:rPr lang="en-US" sz="44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GB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" name="Object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3625" y="5348824"/>
                  <a:ext cx="4429030" cy="151923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bject 8"/>
                <p:cNvSpPr txBox="1"/>
                <p:nvPr/>
              </p:nvSpPr>
              <p:spPr>
                <a:xfrm>
                  <a:off x="13778816" y="5425024"/>
                  <a:ext cx="4151505" cy="1565275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defPPr>
                    <a:defRPr lang="en-US"/>
                  </a:defPPr>
                  <a:lvl1pPr>
                    <a:defRPr sz="4400" b="1" i="1">
                      <a:solidFill>
                        <a:schemeClr val="bg1"/>
                      </a:solidFill>
                      <a:latin typeface="Cambria Math" panose="020405030504060302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>
                            <a:latin typeface="Cambria Math"/>
                          </a:rPr>
                          <m:t>𝒉</m:t>
                        </m:r>
                        <m:r>
                          <a:rPr lang="en-US">
                            <a:latin typeface="Cambria Math"/>
                          </a:rPr>
                          <m:t>≈</m:t>
                        </m:r>
                        <m:r>
                          <a:rPr lang="en-US">
                            <a:latin typeface="Cambria Math"/>
                          </a:rPr>
                          <m:t>𝟓</m:t>
                        </m:r>
                        <m:r>
                          <a:rPr lang="en-US">
                            <a:latin typeface="Cambria Math"/>
                          </a:rPr>
                          <m:t>,</m:t>
                        </m:r>
                        <m:r>
                          <a:rPr lang="en-US">
                            <a:latin typeface="Cambria Math"/>
                          </a:rPr>
                          <m:t>𝟎𝟑𝟏</m:t>
                        </m:r>
                        <m:r>
                          <a:rPr lang="en-US">
                            <a:latin typeface="Cambria Math"/>
                          </a:rPr>
                          <m:t>𝒄𝒎</m:t>
                        </m:r>
                        <m:r>
                          <a:rPr lang="en-US">
                            <a:latin typeface="Cambria Math"/>
                          </a:rPr>
                          <m:t>;</m:t>
                        </m:r>
                      </m:oMath>
                    </m:oMathPara>
                  </a14:m>
                  <a:endParaRPr lang="en-US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>
                            <a:latin typeface="Cambria Math"/>
                          </a:rPr>
                          <m:t>𝒙</m:t>
                        </m:r>
                        <m:r>
                          <a:rPr lang="en-US">
                            <a:latin typeface="Cambria Math"/>
                          </a:rPr>
                          <m:t>≈</m:t>
                        </m:r>
                        <m:r>
                          <a:rPr lang="en-US">
                            <a:latin typeface="Cambria Math"/>
                          </a:rPr>
                          <m:t>𝟐</m:t>
                        </m:r>
                        <m:r>
                          <a:rPr lang="en-US">
                            <a:latin typeface="Cambria Math"/>
                          </a:rPr>
                          <m:t>,</m:t>
                        </m:r>
                        <m:r>
                          <a:rPr lang="en-US">
                            <a:latin typeface="Cambria Math"/>
                          </a:rPr>
                          <m:t>𝟓𝟏𝟓</m:t>
                        </m:r>
                        <m:r>
                          <a:rPr lang="en-US">
                            <a:latin typeface="Cambria Math"/>
                          </a:rPr>
                          <m:t>𝒄𝒎</m:t>
                        </m:r>
                        <m:r>
                          <m:rPr>
                            <m:nor/>
                          </m:rPr>
                          <a:rPr lang="en-US" dirty="0"/>
                          <m:t>.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9" name="Object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78816" y="5425024"/>
                  <a:ext cx="4151505" cy="156527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8" name="Group 3">
            <a:extLst>
              <a:ext uri="{FF2B5EF4-FFF2-40B4-BE49-F238E27FC236}">
                <a16:creationId xmlns:a16="http://schemas.microsoft.com/office/drawing/2014/main" id="{E3AEF5B6-8B81-46A5-B7AD-8BF5E54EFD45}"/>
              </a:ext>
            </a:extLst>
          </p:cNvPr>
          <p:cNvGrpSpPr/>
          <p:nvPr/>
        </p:nvGrpSpPr>
        <p:grpSpPr>
          <a:xfrm>
            <a:off x="47187" y="6400800"/>
            <a:ext cx="23970088" cy="7263012"/>
            <a:chOff x="48567" y="4381500"/>
            <a:chExt cx="23970088" cy="7389392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79" name="Rounded Rectangle 52">
              <a:extLst>
                <a:ext uri="{FF2B5EF4-FFF2-40B4-BE49-F238E27FC236}">
                  <a16:creationId xmlns:a16="http://schemas.microsoft.com/office/drawing/2014/main" id="{5C0E1311-EAF9-4E4D-B705-EBC366D84E8F}"/>
                </a:ext>
              </a:extLst>
            </p:cNvPr>
            <p:cNvSpPr/>
            <p:nvPr/>
          </p:nvSpPr>
          <p:spPr>
            <a:xfrm>
              <a:off x="353960" y="4519211"/>
              <a:ext cx="23664695" cy="7251681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80" name="Group 5">
              <a:extLst>
                <a:ext uri="{FF2B5EF4-FFF2-40B4-BE49-F238E27FC236}">
                  <a16:creationId xmlns:a16="http://schemas.microsoft.com/office/drawing/2014/main" id="{FC554742-8CFE-4BCB-A68A-DC51773701CF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83" name="Freeform 20">
                <a:extLst>
                  <a:ext uri="{FF2B5EF4-FFF2-40B4-BE49-F238E27FC236}">
                    <a16:creationId xmlns:a16="http://schemas.microsoft.com/office/drawing/2014/main" id="{03513866-DACA-4FAA-8788-D14768C9449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TextBox 7">
                <a:extLst>
                  <a:ext uri="{FF2B5EF4-FFF2-40B4-BE49-F238E27FC236}">
                    <a16:creationId xmlns:a16="http://schemas.microsoft.com/office/drawing/2014/main" id="{025C95E8-FFFC-4CFB-8965-A8E6DB8E81EB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14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85" name="Picture 8">
                <a:extLst>
                  <a:ext uri="{FF2B5EF4-FFF2-40B4-BE49-F238E27FC236}">
                    <a16:creationId xmlns:a16="http://schemas.microsoft.com/office/drawing/2014/main" id="{D0F35B31-4D12-480B-A6BF-8DADA855CD7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D065AE75-29BF-4238-8AAA-DE748E55DC06}"/>
              </a:ext>
            </a:extLst>
          </p:cNvPr>
          <p:cNvGrpSpPr/>
          <p:nvPr/>
        </p:nvGrpSpPr>
        <p:grpSpPr>
          <a:xfrm>
            <a:off x="71571" y="1371600"/>
            <a:ext cx="23945704" cy="3608149"/>
            <a:chOff x="993673" y="3397746"/>
            <a:chExt cx="23945704" cy="3608149"/>
          </a:xfrm>
        </p:grpSpPr>
        <p:sp>
          <p:nvSpPr>
            <p:cNvPr id="89" name="Rounded Rectangle 41">
              <a:extLst>
                <a:ext uri="{FF2B5EF4-FFF2-40B4-BE49-F238E27FC236}">
                  <a16:creationId xmlns:a16="http://schemas.microsoft.com/office/drawing/2014/main" id="{253BDAF3-9781-4798-B511-33524968B272}"/>
                </a:ext>
              </a:extLst>
            </p:cNvPr>
            <p:cNvSpPr/>
            <p:nvPr/>
          </p:nvSpPr>
          <p:spPr>
            <a:xfrm>
              <a:off x="1198324" y="3691678"/>
              <a:ext cx="23741053" cy="3314217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939CD421-7728-4CEF-9D07-BDA0175885D9}"/>
                </a:ext>
              </a:extLst>
            </p:cNvPr>
            <p:cNvGrpSpPr/>
            <p:nvPr/>
          </p:nvGrpSpPr>
          <p:grpSpPr>
            <a:xfrm>
              <a:off x="993673" y="3397746"/>
              <a:ext cx="4284594" cy="1040476"/>
              <a:chOff x="993673" y="3397746"/>
              <a:chExt cx="4284594" cy="1040476"/>
            </a:xfrm>
          </p:grpSpPr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B53C82A2-1647-4887-8C89-ADAA0D01B215}"/>
                  </a:ext>
                </a:extLst>
              </p:cNvPr>
              <p:cNvGrpSpPr/>
              <p:nvPr/>
            </p:nvGrpSpPr>
            <p:grpSpPr>
              <a:xfrm>
                <a:off x="1408564" y="3550146"/>
                <a:ext cx="3869703" cy="838200"/>
                <a:chOff x="2075314" y="3912096"/>
                <a:chExt cx="3869703" cy="838200"/>
              </a:xfrm>
            </p:grpSpPr>
            <p:sp>
              <p:nvSpPr>
                <p:cNvPr id="97" name="Freeform 20">
                  <a:extLst>
                    <a:ext uri="{FF2B5EF4-FFF2-40B4-BE49-F238E27FC236}">
                      <a16:creationId xmlns:a16="http://schemas.microsoft.com/office/drawing/2014/main" id="{00E668BF-9708-48D1-8160-5F7BDE34F2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592560" y="2394850"/>
                  <a:ext cx="832104" cy="3866596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7F32D581-2273-4CC8-BA70-CB01D59CBF3D}"/>
                    </a:ext>
                  </a:extLst>
                </p:cNvPr>
                <p:cNvSpPr txBox="1"/>
                <p:nvPr/>
              </p:nvSpPr>
              <p:spPr>
                <a:xfrm>
                  <a:off x="2729182" y="3950077"/>
                  <a:ext cx="3215835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44.3</a:t>
                  </a:r>
                </a:p>
              </p:txBody>
            </p:sp>
          </p:grpSp>
          <p:pic>
            <p:nvPicPr>
              <p:cNvPr id="96" name="Picture 95">
                <a:extLst>
                  <a:ext uri="{FF2B5EF4-FFF2-40B4-BE49-F238E27FC236}">
                    <a16:creationId xmlns:a16="http://schemas.microsoft.com/office/drawing/2014/main" id="{38CD72A8-2B6F-4680-87EA-95F1B28987F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93673" y="3397746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92" name="Oval 91"/>
          <p:cNvSpPr/>
          <p:nvPr/>
        </p:nvSpPr>
        <p:spPr>
          <a:xfrm>
            <a:off x="12475070" y="5247868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09749" y="1600200"/>
                <a:ext cx="23065690" cy="3415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nl-NL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Công ty X muốn thiết kế các hộp chứa sản phẩm dạng hình trụ có nắp với dung tích bằng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 </m:t>
                    </m:r>
                    <m:r>
                      <a:rPr lang="nl-NL" b="1" i="1">
                        <a:latin typeface="Cambria Math"/>
                      </a:rPr>
                      <m:t>𝟏𝟎𝟎</m:t>
                    </m:r>
                    <m:sSup>
                      <m:sSup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nl-NL" b="1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cm</m:t>
                        </m:r>
                      </m:e>
                      <m:sup>
                        <m:r>
                          <a:rPr lang="nl-NL" b="1" i="1"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nl-NL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bán kính đáy </a:t>
                </a:r>
                <a14:m>
                  <m:oMath xmlns:m="http://schemas.openxmlformats.org/officeDocument/2006/math">
                    <m:r>
                      <a:rPr lang="nl-NL" b="1" i="1">
                        <a:latin typeface="Cambria Math"/>
                      </a:rPr>
                      <m:t>𝒙</m:t>
                    </m:r>
                  </m:oMath>
                </a14:m>
                <a:r>
                  <a:rPr lang="nl-NL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cm, chiều cao </a:t>
                </a:r>
                <a14:m>
                  <m:oMath xmlns:m="http://schemas.openxmlformats.org/officeDocument/2006/math">
                    <m:r>
                      <a:rPr lang="nl-NL" b="1" i="1">
                        <a:latin typeface="Cambria Math"/>
                      </a:rPr>
                      <m:t>𝒉</m:t>
                    </m:r>
                  </m:oMath>
                </a14:m>
                <a:r>
                  <a:rPr lang="nl-NL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cm. Khi thiết kế, công ty X luôn đặt mục tiêu sao cho vật liệu làm vỏ hộp là ít nhất, nghĩa là diện tích toàn phần hình trụ là nhỏ nhất. Khi đó, kích thước của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𝒙</m:t>
                    </m:r>
                  </m:oMath>
                </a14:m>
                <a:r>
                  <a:rPr lang="nl-NL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𝒉</m:t>
                    </m:r>
                  </m:oMath>
                </a14:m>
                <a:r>
                  <a:rPr lang="nl-NL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gần bằng số nào nhất trong các số dưới đây để công ty X tiết kiệm được vật liệu nhất?</a:t>
                </a:r>
                <a:endParaRPr lang="en-GB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749" y="1600200"/>
                <a:ext cx="23065690" cy="3415872"/>
              </a:xfrm>
              <a:prstGeom prst="rect">
                <a:avLst/>
              </a:prstGeom>
              <a:blipFill rotWithShape="1">
                <a:blip r:embed="rId8"/>
                <a:stretch>
                  <a:fillRect l="-1031" t="-3571" r="-1057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484986" y="6781800"/>
                <a:ext cx="23105408" cy="68820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nl-NL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Ta có: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𝑽</m:t>
                    </m:r>
                    <m:r>
                      <a:rPr lang="en-US" sz="40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0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𝝅</m:t>
                    </m:r>
                    <m:sSup>
                      <m:sSupPr>
                        <m:ctrlPr>
                          <a:rPr lang="en-GB" sz="40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𝒉</m:t>
                    </m:r>
                    <m:r>
                      <a:rPr lang="en-US" sz="40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endParaRPr lang="en-GB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just"/>
                <a:r>
                  <a:rPr lang="nl-NL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Theo giả thiết thể tích hình trụ bằng 100 cm3 nên: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𝑽</m:t>
                    </m:r>
                    <m:r>
                      <a:rPr lang="en-US" sz="40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0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𝟏𝟎𝟎</m:t>
                    </m:r>
                    <m:r>
                      <a:rPr lang="en-US" sz="40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⇔</m:t>
                    </m:r>
                    <m:r>
                      <a:rPr lang="en-US" sz="40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𝝅</m:t>
                    </m:r>
                    <m:sSup>
                      <m:sSupPr>
                        <m:ctrlPr>
                          <a:rPr lang="en-GB" sz="40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𝒉</m:t>
                    </m:r>
                    <m:r>
                      <a:rPr lang="en-US" sz="40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0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𝟏𝟎𝟎</m:t>
                    </m:r>
                    <m:r>
                      <a:rPr lang="en-US" sz="40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⇔</m:t>
                    </m:r>
                    <m:r>
                      <a:rPr lang="en-US" sz="40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𝒉</m:t>
                    </m:r>
                    <m:r>
                      <a:rPr lang="en-US" sz="40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f>
                      <m:fPr>
                        <m:ctrlPr>
                          <a:rPr lang="en-GB" sz="40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𝟏𝟎𝟎</m:t>
                        </m:r>
                      </m:num>
                      <m:den>
                        <m:r>
                          <a:rPr lang="en-US" sz="40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𝝅</m:t>
                        </m:r>
                        <m:sSup>
                          <m:sSupPr>
                            <m:ctrlPr>
                              <a:rPr lang="en-GB" sz="40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0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(∗)</m:t>
                    </m:r>
                  </m:oMath>
                </a14:m>
                <a:endParaRPr lang="en-GB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just"/>
                <a:r>
                  <a:rPr lang="nl-NL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Chi phí sản xuất là thấp nhất khi diện tích toàn phần hình trụ nhỏ nhất.</a:t>
                </a:r>
                <a:endParaRPr lang="en-GB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GB" sz="40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𝑺</m:t>
                        </m:r>
                      </m:e>
                      <m:sub>
                        <m:r>
                          <a:rPr lang="en-US" sz="40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𝒕𝒑</m:t>
                        </m:r>
                      </m:sub>
                    </m:sSub>
                    <m:r>
                      <a:rPr lang="en-US" sz="40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sSub>
                      <m:sSubPr>
                        <m:ctrlPr>
                          <a:rPr lang="en-GB" sz="40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𝑺</m:t>
                        </m:r>
                      </m:e>
                      <m:sub>
                        <m:r>
                          <a:rPr lang="en-US" sz="40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𝒙𝒒</m:t>
                        </m:r>
                      </m:sub>
                    </m:sSub>
                    <m:r>
                      <a:rPr lang="en-US" sz="40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0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r>
                      <a:rPr lang="en-US" sz="40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.</m:t>
                    </m:r>
                    <m:sSub>
                      <m:sSubPr>
                        <m:ctrlPr>
                          <a:rPr lang="en-GB" sz="40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𝑺</m:t>
                        </m:r>
                      </m:e>
                      <m:sub>
                        <m:r>
                          <a:rPr lang="en-US" sz="40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nl-NL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(**).</a:t>
                </a:r>
                <a:endParaRPr lang="en-GB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just"/>
                <a:r>
                  <a:rPr lang="nl-NL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Thay (*) vào (**) ta có: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0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𝑺</m:t>
                        </m:r>
                      </m:e>
                      <m:sub>
                        <m:r>
                          <a:rPr lang="en-US" sz="40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𝒕𝒑</m:t>
                        </m:r>
                      </m:sub>
                    </m:sSub>
                    <m:r>
                      <a:rPr lang="en-US" sz="40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0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r>
                      <a:rPr lang="en-US" sz="40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𝝅</m:t>
                    </m:r>
                    <m:r>
                      <a:rPr lang="en-US" sz="40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sSup>
                      <m:sSupPr>
                        <m:ctrlPr>
                          <a:rPr lang="en-GB" sz="40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0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+</m:t>
                    </m:r>
                    <m:f>
                      <m:fPr>
                        <m:ctrlPr>
                          <a:rPr lang="en-GB" sz="40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𝟏𝟎𝟎</m:t>
                        </m:r>
                      </m:num>
                      <m:den>
                        <m:r>
                          <a:rPr lang="en-US" sz="40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𝝅</m:t>
                        </m:r>
                        <m:r>
                          <a:rPr lang="en-US" sz="40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den>
                    </m:f>
                    <m:r>
                      <a:rPr lang="en-US" sz="40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)</m:t>
                    </m:r>
                  </m:oMath>
                </a14:m>
                <a:r>
                  <a:rPr lang="nl-NL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GB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0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f>
                        <m:fPr>
                          <m:ctrlPr>
                            <a:rPr lang="en-GB" sz="40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𝟏𝟎𝟎</m:t>
                          </m:r>
                        </m:num>
                        <m:den>
                          <m:r>
                            <a:rPr lang="en-US" sz="40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𝝅</m:t>
                          </m:r>
                          <m:r>
                            <a:rPr lang="en-US" sz="40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</m:den>
                      </m:f>
                      <m:r>
                        <a:rPr lang="en-US" sz="4000" b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sSup>
                        <m:sSupPr>
                          <m:ctrlPr>
                            <a:rPr lang="en-GB" sz="40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f>
                        <m:fPr>
                          <m:ctrlPr>
                            <a:rPr lang="en-GB" sz="40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𝟓𝟎</m:t>
                          </m:r>
                        </m:num>
                        <m:den>
                          <m:r>
                            <a:rPr lang="en-US" sz="40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𝝅</m:t>
                          </m:r>
                          <m:r>
                            <a:rPr lang="en-US" sz="40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</m:den>
                      </m:f>
                      <m:r>
                        <a:rPr lang="en-US" sz="4000" b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f>
                        <m:fPr>
                          <m:ctrlPr>
                            <a:rPr lang="en-GB" sz="40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𝟓𝟎</m:t>
                          </m:r>
                        </m:num>
                        <m:den>
                          <m:r>
                            <a:rPr lang="en-US" sz="40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𝝅</m:t>
                          </m:r>
                          <m:r>
                            <a:rPr lang="en-US" sz="40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</m:den>
                      </m:f>
                      <m:r>
                        <a:rPr lang="en-US" sz="4000" b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≥</m:t>
                      </m:r>
                      <m:r>
                        <a:rPr lang="en-US" sz="4000" b="1" i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𝟑</m:t>
                      </m:r>
                      <m:rad>
                        <m:radPr>
                          <m:ctrlPr>
                            <a:rPr lang="en-GB" sz="40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radPr>
                        <m:deg>
                          <m:r>
                            <a:rPr lang="en-US" sz="40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</m:deg>
                        <m:e>
                          <m:f>
                            <m:fPr>
                              <m:ctrlPr>
                                <a:rPr lang="en-GB" sz="40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𝟐𝟓𝟎𝟎</m:t>
                              </m:r>
                              <m:r>
                                <a:rPr lang="en-US" sz="4000" b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en-GB" sz="40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GB" sz="40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  <m:t>𝝅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en-GB" sz="40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  <m:r>
                        <a:rPr lang="en-US" sz="4000" b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000" b="1" i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𝟑</m:t>
                      </m:r>
                      <m:rad>
                        <m:radPr>
                          <m:ctrlPr>
                            <a:rPr lang="en-GB" sz="40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radPr>
                        <m:deg>
                          <m:r>
                            <a:rPr lang="en-US" sz="40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</m:deg>
                        <m:e>
                          <m:f>
                            <m:fPr>
                              <m:ctrlPr>
                                <a:rPr lang="en-GB" sz="40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𝟐𝟓𝟎𝟎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40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  <m:t>𝝅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  <m:r>
                        <m:rPr>
                          <m:nor/>
                        </m:rPr>
                        <a:rPr lang="nl-NL" sz="40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nl-NL" sz="40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nl-NL" sz="40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nl-NL" sz="40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nl-NL" sz="40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đẳ</m:t>
                      </m:r>
                      <m:r>
                        <m:rPr>
                          <m:nor/>
                        </m:rPr>
                        <a:rPr lang="nl-NL" sz="40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nl-NL" sz="40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0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nl-NL" sz="40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nl-NL" sz="40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nl-NL" sz="40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0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Cosi</m:t>
                      </m:r>
                      <m:r>
                        <m:rPr>
                          <m:nor/>
                        </m:rPr>
                        <a:rPr lang="nl-NL" sz="40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0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nl-NL" sz="40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3 </m:t>
                      </m:r>
                      <m:r>
                        <m:rPr>
                          <m:nor/>
                        </m:rPr>
                        <a:rPr lang="nl-NL" sz="40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nl-NL" sz="40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nl-NL" sz="40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nl-NL" sz="40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nl-NL" sz="40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nl-NL" sz="40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).</m:t>
                      </m:r>
                    </m:oMath>
                  </m:oMathPara>
                </a14:m>
                <a:endParaRPr lang="en-GB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just"/>
                <a:r>
                  <a:rPr lang="nl-NL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Dấu bằng xảy ra khi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0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ad>
                      <m:radPr>
                        <m:ctrlPr>
                          <a:rPr lang="en-GB" sz="40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radPr>
                      <m:deg>
                        <m:r>
                          <a:rPr lang="en-US" sz="40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</m:deg>
                      <m:e>
                        <m:f>
                          <m:fPr>
                            <m:ctrlPr>
                              <a:rPr lang="en-GB" sz="40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0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𝟓𝟎</m:t>
                            </m:r>
                          </m:num>
                          <m:den>
                            <m:r>
                              <a:rPr lang="en-US" sz="40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𝝅</m:t>
                            </m:r>
                          </m:den>
                        </m:f>
                      </m:e>
                    </m:rad>
                    <m:r>
                      <a:rPr lang="en-US" sz="40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≈</m:t>
                    </m:r>
                    <m:r>
                      <a:rPr lang="en-US" sz="40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r>
                      <a:rPr lang="en-US" sz="40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,</m:t>
                    </m:r>
                    <m:r>
                      <a:rPr lang="en-US" sz="40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𝟓𝟏𝟓</m:t>
                    </m:r>
                  </m:oMath>
                </a14:m>
                <a:r>
                  <a:rPr lang="nl-NL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GB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86" y="6781800"/>
                <a:ext cx="23105408" cy="6882012"/>
              </a:xfrm>
              <a:prstGeom prst="rect">
                <a:avLst/>
              </a:prstGeom>
              <a:blipFill rotWithShape="1">
                <a:blip r:embed="rId9"/>
                <a:stretch>
                  <a:fillRect l="-950" t="-15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bject 6"/>
          <p:cNvSpPr txBox="1"/>
          <p:nvPr/>
        </p:nvSpPr>
        <p:spPr>
          <a:xfrm>
            <a:off x="19368350" y="10548170"/>
            <a:ext cx="8444089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4FAA9BD-540C-44B3-95C5-D26A0F0608CC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p:sp>
        <p:nvSpPr>
          <p:cNvPr id="39" name="TextBox 9">
            <a:extLst>
              <a:ext uri="{FF2B5EF4-FFF2-40B4-BE49-F238E27FC236}">
                <a16:creationId xmlns:a16="http://schemas.microsoft.com/office/drawing/2014/main" id="{DBBBD438-327E-4F29-8C4F-197CEE27EF59}"/>
              </a:ext>
            </a:extLst>
          </p:cNvPr>
          <p:cNvSpPr txBox="1"/>
          <p:nvPr/>
        </p:nvSpPr>
        <p:spPr>
          <a:xfrm>
            <a:off x="8324850" y="421542"/>
            <a:ext cx="14121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2177278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CHỦ ĐỀ CÂU 44: THỰC TẾ CỦA KHỐI TRỤ, KHỐI NÓN, </a:t>
            </a:r>
            <a:b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KHỐI CẦU</a:t>
            </a:r>
          </a:p>
        </p:txBody>
      </p:sp>
      <p:sp>
        <p:nvSpPr>
          <p:cNvPr id="40" name="TextBox 12">
            <a:extLst>
              <a:ext uri="{FF2B5EF4-FFF2-40B4-BE49-F238E27FC236}">
                <a16:creationId xmlns:a16="http://schemas.microsoft.com/office/drawing/2014/main" id="{D3656D7F-DB07-49A5-B731-047294598D72}"/>
              </a:ext>
            </a:extLst>
          </p:cNvPr>
          <p:cNvSpPr txBox="1"/>
          <p:nvPr/>
        </p:nvSpPr>
        <p:spPr>
          <a:xfrm>
            <a:off x="5105400" y="321532"/>
            <a:ext cx="327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baseline="0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PT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Đ</a:t>
            </a:r>
            <a:r>
              <a:rPr lang="vi-VN" sz="3200" b="1" baseline="0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baseline="0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MINH HỌA </a:t>
            </a:r>
          </a:p>
          <a:p>
            <a:pPr algn="ctr"/>
            <a:r>
              <a:rPr lang="en-US" sz="3200" b="1" baseline="0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31/03/2021 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AvantGarde-Demi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13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57" grpId="0" build="p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425801" y="5867400"/>
            <a:ext cx="23556178" cy="1116026"/>
            <a:chOff x="425801" y="5096681"/>
            <a:chExt cx="23556178" cy="1116026"/>
          </a:xfrm>
        </p:grpSpPr>
        <p:grpSp>
          <p:nvGrpSpPr>
            <p:cNvPr id="94" name="Group 93"/>
            <p:cNvGrpSpPr/>
            <p:nvPr/>
          </p:nvGrpSpPr>
          <p:grpSpPr>
            <a:xfrm>
              <a:off x="425801" y="5096681"/>
              <a:ext cx="23556178" cy="1116026"/>
              <a:chOff x="241306" y="2303047"/>
              <a:chExt cx="11778089" cy="558013"/>
            </a:xfrm>
            <a:solidFill>
              <a:srgbClr val="327E3B"/>
            </a:solidFill>
          </p:grpSpPr>
          <p:sp>
            <p:nvSpPr>
              <p:cNvPr id="61" name="Rectangle 60"/>
              <p:cNvSpPr/>
              <p:nvPr/>
            </p:nvSpPr>
            <p:spPr>
              <a:xfrm>
                <a:off x="3538287" y="2318790"/>
                <a:ext cx="2468235" cy="542270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531851" y="2318790"/>
                <a:ext cx="2468235" cy="542270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6544723" y="2318790"/>
                <a:ext cx="2468235" cy="542270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9551160" y="2303047"/>
                <a:ext cx="2468235" cy="558013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2133600" y="5276221"/>
                  <a:ext cx="3141565" cy="78476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𝟏𝟏𝟔𝟎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𝝅</m:t>
                        </m:r>
                        <m:r>
                          <m:rPr>
                            <m:nor/>
                          </m:rPr>
                          <a:rPr lang="en-US" sz="4400" b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sSup>
                          <m:sSupPr>
                            <m:ctrlPr>
                              <a:rPr lang="en-GB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4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cm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sup>
                        </m:sSup>
                      </m:oMath>
                    </m:oMathPara>
                  </a14:m>
                  <a:endParaRPr lang="en-GB" sz="4400" b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3600" y="5276221"/>
                  <a:ext cx="3141565" cy="784767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/>
                <p:nvPr/>
              </p:nvSpPr>
              <p:spPr>
                <a:xfrm>
                  <a:off x="7840738" y="5276221"/>
                  <a:ext cx="3141565" cy="78476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𝟏𝟏</m:t>
                        </m:r>
                        <m:r>
                          <a:rPr lang="en-US" sz="4400" b="1" i="0" smtClean="0">
                            <a:solidFill>
                              <a:prstClr val="white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𝟖𝟗</m:t>
                        </m:r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𝝅</m:t>
                        </m:r>
                        <m:r>
                          <m:rPr>
                            <m:nor/>
                          </m:rPr>
                          <a:rPr lang="en-US" sz="4400" b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sSup>
                          <m:sSupPr>
                            <m:ctrlPr>
                              <a:rPr lang="en-GB" sz="44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4400" b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cm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sup>
                        </m:sSup>
                      </m:oMath>
                    </m:oMathPara>
                  </a14:m>
                  <a:endParaRPr lang="en-GB" sz="4400" b="1" dirty="0">
                    <a:solidFill>
                      <a:prstClr val="white"/>
                    </a:solidFill>
                    <a:latin typeface="Cambria Math" panose="02040503050406030204" pitchFamily="18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15E209CC-1489-4D40-97BE-47CAFD5B4C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0738" y="5276221"/>
                  <a:ext cx="3141565" cy="78476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20E2219-164F-4B92-B749-612076972ED9}"/>
                    </a:ext>
                  </a:extLst>
                </p:cNvPr>
                <p:cNvSpPr/>
                <p:nvPr/>
              </p:nvSpPr>
              <p:spPr>
                <a:xfrm>
                  <a:off x="13588890" y="5316494"/>
                  <a:ext cx="3631577" cy="78476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 i="0" smtClean="0">
                            <a:solidFill>
                              <a:prstClr val="white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𝟑𝟖𝟓</m:t>
                        </m:r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𝝅</m:t>
                        </m:r>
                        <m:r>
                          <m:rPr>
                            <m:nor/>
                          </m:rPr>
                          <a:rPr lang="en-US" sz="4400" b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sSup>
                          <m:sSupPr>
                            <m:ctrlPr>
                              <a:rPr lang="en-GB" sz="44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4400" b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cm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sup>
                        </m:sSup>
                      </m:oMath>
                    </m:oMathPara>
                  </a14:m>
                  <a:endParaRPr lang="en-GB" sz="4400" b="1" dirty="0">
                    <a:solidFill>
                      <a:prstClr val="white"/>
                    </a:solidFill>
                    <a:latin typeface="Cambria Math" panose="02040503050406030204" pitchFamily="18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720E2219-164F-4B92-B749-612076972E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88890" y="5316494"/>
                  <a:ext cx="3631577" cy="78476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6E1A7A85-01DC-462D-AF0B-D536F84C467F}"/>
                    </a:ext>
                  </a:extLst>
                </p:cNvPr>
                <p:cNvSpPr/>
                <p:nvPr/>
              </p:nvSpPr>
              <p:spPr>
                <a:xfrm>
                  <a:off x="19672616" y="5249081"/>
                  <a:ext cx="3411594" cy="78476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 i="0" smtClean="0">
                            <a:solidFill>
                              <a:prstClr val="white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𝟓𝟏𝟐</m:t>
                        </m:r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𝝅</m:t>
                        </m:r>
                        <m:r>
                          <m:rPr>
                            <m:nor/>
                          </m:rPr>
                          <a:rPr lang="en-US" sz="4400" b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sSup>
                          <m:sSupPr>
                            <m:ctrlPr>
                              <a:rPr lang="en-GB" sz="44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4400" b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cm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sup>
                        </m:sSup>
                      </m:oMath>
                    </m:oMathPara>
                  </a14:m>
                  <a:endParaRPr lang="en-GB" sz="4400" b="1" dirty="0">
                    <a:solidFill>
                      <a:prstClr val="white"/>
                    </a:solidFill>
                    <a:latin typeface="Cambria Math" panose="02040503050406030204" pitchFamily="18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6E1A7A85-01DC-462D-AF0B-D536F84C46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72616" y="5249081"/>
                  <a:ext cx="3411594" cy="78476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roup 3">
            <a:extLst>
              <a:ext uri="{FF2B5EF4-FFF2-40B4-BE49-F238E27FC236}">
                <a16:creationId xmlns:a16="http://schemas.microsoft.com/office/drawing/2014/main" id="{416FCB01-8F9A-436C-B128-BB0AFBA2B4F4}"/>
              </a:ext>
            </a:extLst>
          </p:cNvPr>
          <p:cNvGrpSpPr/>
          <p:nvPr/>
        </p:nvGrpSpPr>
        <p:grpSpPr>
          <a:xfrm>
            <a:off x="0" y="7015869"/>
            <a:ext cx="24153914" cy="6242931"/>
            <a:chOff x="48567" y="4381500"/>
            <a:chExt cx="24153914" cy="6351562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759B51B4-5503-487D-8BB6-7122D6F91EED}"/>
                </a:ext>
              </a:extLst>
            </p:cNvPr>
            <p:cNvSpPr/>
            <p:nvPr/>
          </p:nvSpPr>
          <p:spPr>
            <a:xfrm>
              <a:off x="353961" y="4686040"/>
              <a:ext cx="23848520" cy="604702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64" name="Group 5">
              <a:extLst>
                <a:ext uri="{FF2B5EF4-FFF2-40B4-BE49-F238E27FC236}">
                  <a16:creationId xmlns:a16="http://schemas.microsoft.com/office/drawing/2014/main" id="{17EECA23-5EA7-49FF-A864-A6A91F07D22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1DEFA974-63D6-4FF0-BC87-E18B8DEBEF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TextBox 7">
                <a:extLst>
                  <a:ext uri="{FF2B5EF4-FFF2-40B4-BE49-F238E27FC236}">
                    <a16:creationId xmlns:a16="http://schemas.microsoft.com/office/drawing/2014/main" id="{2A5FC62D-A5F1-47DA-8671-0577F9CA012A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14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8">
                <a:extLst>
                  <a:ext uri="{FF2B5EF4-FFF2-40B4-BE49-F238E27FC236}">
                    <a16:creationId xmlns:a16="http://schemas.microsoft.com/office/drawing/2014/main" id="{224520BF-55D3-461C-9B06-D477BCFDB1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1" name="Group 40"/>
          <p:cNvGrpSpPr/>
          <p:nvPr/>
        </p:nvGrpSpPr>
        <p:grpSpPr>
          <a:xfrm>
            <a:off x="63654" y="1640051"/>
            <a:ext cx="24090260" cy="4095465"/>
            <a:chOff x="923003" y="3917552"/>
            <a:chExt cx="24090260" cy="4095465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4056329"/>
              <a:ext cx="23741053" cy="3956688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4048790" cy="1040476"/>
              <a:chOff x="923003" y="3917552"/>
              <a:chExt cx="4048790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609748" cy="861996"/>
                <a:chOff x="2028795" y="4418277"/>
                <a:chExt cx="3609748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77464" y="4480054"/>
                  <a:ext cx="3061079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44.4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1904339" y="4118104"/>
                  <a:ext cx="17606079" cy="34778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spcAft>
                      <a:spcPts val="600"/>
                    </a:spcAft>
                  </a:pP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	       Cho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một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chiếc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bình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làm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bằng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thủy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tinh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dạng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hình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trụ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có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các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thành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và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đáy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bình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dày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đều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và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có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một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đáy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dưới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kín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,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coi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như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đáy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trên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hở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Biết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chiều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cao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bên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trong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và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bên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ngoài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lần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lượt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là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𝟒𝟎</m:t>
                      </m:r>
                    </m:oMath>
                  </a14:m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cm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và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𝟒𝟏</m:t>
                      </m:r>
                    </m:oMath>
                  </a14:m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cm,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bán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kính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đường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tròn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đáy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ngoài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là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𝟏𝟓</m:t>
                      </m:r>
                    </m:oMath>
                  </a14:m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cm.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Thể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tích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thủy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tinh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đã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làm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bình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có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giá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trị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bằng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:</a:t>
                  </a:r>
                  <a:endParaRPr lang="en-GB" sz="44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4339" y="4118104"/>
                  <a:ext cx="17606079" cy="347787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1385" t="-3509" r="-1385" b="-754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096000" y="7919921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1315126" y="7315200"/>
                <a:ext cx="22272838" cy="5944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    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Bình dày đều nên thành bình và đáy bình cùng dày là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𝟏𝐜𝐦</m:t>
                    </m:r>
                  </m:oMath>
                </a14:m>
                <a:endParaRPr lang="en-GB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chia bình thành hai phần.</a:t>
                </a:r>
                <a:endParaRPr lang="en-GB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vi-VN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 1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đáy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coi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như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trụ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đặc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bán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kính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đáy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𝟏𝟓𝐜𝐦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chiều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cao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𝟏𝐜𝐦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thể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tích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ứng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 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𝐕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sub>
                    </m:sSub>
                    <m:r>
                      <a:rPr lang="en-US" sz="44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𝛑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.</m:t>
                        </m:r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𝟏𝟓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.</m:t>
                    </m:r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𝟏</m:t>
                    </m:r>
                    <m:r>
                      <a:rPr lang="en-US" sz="44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𝟐𝟐𝟓</m:t>
                    </m:r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𝛑</m:t>
                    </m:r>
                    <m:d>
                      <m:d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𝐜</m:t>
                        </m:r>
                        <m:sSup>
                          <m:sSup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𝐦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</m:sup>
                        </m:sSup>
                      </m:e>
                    </m:d>
                  </m:oMath>
                </a14:m>
                <a:endParaRPr lang="en-GB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vi-VN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 2 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thân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trụ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rỗng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chiều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cao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𝟒𝟎𝐜𝐦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bán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kính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𝟏𝟒𝐜𝐦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bán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kính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ngoài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𝟏𝟓𝐜𝐦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b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Thể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tích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𝐕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b>
                    </m:sSub>
                    <m:r>
                      <a:rPr lang="en-US" sz="44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𝛑</m:t>
                    </m:r>
                    <m:r>
                      <a:rPr lang="en-US" sz="44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⋅</m:t>
                    </m:r>
                    <m:d>
                      <m:d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𝟏𝟓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𝟏𝟒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sz="44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⋅</m:t>
                    </m:r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𝟒𝟎</m:t>
                    </m:r>
                    <m:r>
                      <a:rPr lang="en-US" sz="44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𝟏𝟏𝟔𝟎</m:t>
                    </m:r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𝛑</m:t>
                    </m:r>
                    <m:d>
                      <m:d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𝐜</m:t>
                        </m:r>
                        <m:sSup>
                          <m:sSup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𝐦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</m:sup>
                        </m:sSup>
                      </m:e>
                    </m:d>
                  </m:oMath>
                </a14:m>
                <a:endParaRPr lang="en-GB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Suy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tổng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thể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tích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𝐕</m:t>
                    </m:r>
                    <m:r>
                      <a:rPr lang="en-US" sz="44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sSub>
                      <m:sSub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𝐕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sub>
                    </m:sSub>
                    <m:r>
                      <a:rPr lang="en-US" sz="44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+</m:t>
                    </m:r>
                    <m:sSub>
                      <m:sSub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𝐕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b>
                    </m:sSub>
                    <m:r>
                      <a:rPr lang="en-US" sz="44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𝟐𝟐𝟓</m:t>
                    </m:r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𝛑</m:t>
                    </m:r>
                    <m:r>
                      <a:rPr lang="en-US" sz="44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𝟏𝟏𝟔𝟎</m:t>
                    </m:r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𝛑</m:t>
                    </m:r>
                    <m:r>
                      <a:rPr lang="en-US" sz="44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𝟏𝟑𝟖𝟓</m:t>
                    </m:r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𝛑</m:t>
                    </m:r>
                    <m:d>
                      <m:d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𝐜</m:t>
                        </m:r>
                        <m:sSup>
                          <m:sSup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𝐦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</m:sup>
                        </m:sSup>
                      </m:e>
                    </m:d>
                  </m:oMath>
                </a14:m>
                <a:endParaRPr lang="en-GB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126" y="7315200"/>
                <a:ext cx="22272838" cy="5944320"/>
              </a:xfrm>
              <a:prstGeom prst="rect">
                <a:avLst/>
              </a:prstGeom>
              <a:blipFill rotWithShape="1">
                <a:blip r:embed="rId9"/>
                <a:stretch>
                  <a:fillRect l="-1122" t="-2154" b="-14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p:sp>
        <p:nvSpPr>
          <p:cNvPr id="39" name="TextBox 9">
            <a:extLst>
              <a:ext uri="{FF2B5EF4-FFF2-40B4-BE49-F238E27FC236}">
                <a16:creationId xmlns:a16="http://schemas.microsoft.com/office/drawing/2014/main" id="{062C1B5D-773E-4E9D-87ED-AFF997304E87}"/>
              </a:ext>
            </a:extLst>
          </p:cNvPr>
          <p:cNvSpPr txBox="1"/>
          <p:nvPr/>
        </p:nvSpPr>
        <p:spPr>
          <a:xfrm>
            <a:off x="8324850" y="421542"/>
            <a:ext cx="14121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CHỦ ĐỀ CÂU 44: THỰC TẾ CỦA KHỐI TRỤ, KHỐI NÓN, </a:t>
            </a:r>
            <a:b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KHỐI CẦU</a:t>
            </a:r>
          </a:p>
        </p:txBody>
      </p:sp>
      <p:sp>
        <p:nvSpPr>
          <p:cNvPr id="48" name="TextBox 12">
            <a:extLst>
              <a:ext uri="{FF2B5EF4-FFF2-40B4-BE49-F238E27FC236}">
                <a16:creationId xmlns:a16="http://schemas.microsoft.com/office/drawing/2014/main" id="{4B0CF270-C91B-4559-966B-1C7E2C9F5E0F}"/>
              </a:ext>
            </a:extLst>
          </p:cNvPr>
          <p:cNvSpPr txBox="1"/>
          <p:nvPr/>
        </p:nvSpPr>
        <p:spPr>
          <a:xfrm>
            <a:off x="5105400" y="321532"/>
            <a:ext cx="327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baseline="0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PT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Đ</a:t>
            </a:r>
            <a:r>
              <a:rPr lang="vi-VN" sz="3200" b="1" baseline="0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baseline="0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MINH HỌA </a:t>
            </a:r>
          </a:p>
          <a:p>
            <a:pPr algn="ctr"/>
            <a:r>
              <a:rPr lang="en-US" sz="3200" b="1" baseline="0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31/03/2021 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AvantGarde-Demi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Picture 39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105" y="1854049"/>
            <a:ext cx="4635895" cy="3830649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Oval 43"/>
          <p:cNvSpPr/>
          <p:nvPr/>
        </p:nvSpPr>
        <p:spPr>
          <a:xfrm>
            <a:off x="12448859" y="5871803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30303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build="p"/>
      <p:bldP spid="4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3637</TotalTime>
  <Words>3530</Words>
  <Application>Microsoft Office PowerPoint</Application>
  <PresentationFormat>Custom</PresentationFormat>
  <Paragraphs>371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AvantGarde-Demi</vt:lpstr>
      <vt:lpstr>Calibri</vt:lpstr>
      <vt:lpstr>Calibri Light</vt:lpstr>
      <vt:lpstr>Cambria Math</vt:lpstr>
      <vt:lpstr>Tahoma</vt:lpstr>
      <vt:lpstr>Times New Roman</vt:lpstr>
      <vt:lpstr>UTM Swiss Condensed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Admin</cp:lastModifiedBy>
  <cp:revision>225</cp:revision>
  <dcterms:created xsi:type="dcterms:W3CDTF">2013-08-31T11:42:51Z</dcterms:created>
  <dcterms:modified xsi:type="dcterms:W3CDTF">2021-04-22T14:43:34Z</dcterms:modified>
</cp:coreProperties>
</file>