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256" r:id="rId2"/>
    <p:sldId id="353" r:id="rId3"/>
    <p:sldId id="483" r:id="rId4"/>
    <p:sldId id="482" r:id="rId5"/>
    <p:sldId id="481" r:id="rId6"/>
    <p:sldId id="474" r:id="rId7"/>
    <p:sldId id="475" r:id="rId8"/>
    <p:sldId id="484" r:id="rId9"/>
    <p:sldId id="477" r:id="rId10"/>
    <p:sldId id="478" r:id="rId11"/>
    <p:sldId id="485" r:id="rId12"/>
    <p:sldId id="476" r:id="rId13"/>
    <p:sldId id="479" r:id="rId14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53"/>
    <a:srgbClr val="71F105"/>
    <a:srgbClr val="FFBF4B"/>
    <a:srgbClr val="FFAD19"/>
    <a:srgbClr val="73C6E7"/>
    <a:srgbClr val="3EB0DE"/>
    <a:srgbClr val="1E83AD"/>
    <a:srgbClr val="B1CDEA"/>
    <a:srgbClr val="596F28"/>
    <a:srgbClr val="A63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374" autoAdjust="0"/>
  </p:normalViewPr>
  <p:slideViewPr>
    <p:cSldViewPr>
      <p:cViewPr varScale="1">
        <p:scale>
          <a:sx n="25" d="100"/>
          <a:sy n="25" d="100"/>
        </p:scale>
        <p:origin x="874" y="24"/>
      </p:cViewPr>
      <p:guideLst>
        <p:guide orient="horz" pos="4368"/>
        <p:guide pos="7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08F8F0-F5D4-42E0-80C4-1B49809BD6B1}"/>
              </a:ext>
            </a:extLst>
          </p:cNvPr>
          <p:cNvGrpSpPr/>
          <p:nvPr userDrawn="1"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2E9904-E3CC-4FB9-BD9E-6B19AFFDBDFE}"/>
                </a:ext>
              </a:extLst>
            </p:cNvPr>
            <p:cNvGrpSpPr/>
            <p:nvPr userDrawn="1"/>
          </p:nvGrpSpPr>
          <p:grpSpPr>
            <a:xfrm>
              <a:off x="1413348" y="228600"/>
              <a:ext cx="21159269" cy="1277470"/>
              <a:chOff x="1517851" y="228600"/>
              <a:chExt cx="21159269" cy="1277470"/>
            </a:xfrm>
          </p:grpSpPr>
          <p:sp>
            <p:nvSpPr>
              <p:cNvPr id="12" name="Rounded Rectangle 12">
                <a:extLst>
                  <a:ext uri="{FF2B5EF4-FFF2-40B4-BE49-F238E27FC236}">
                    <a16:creationId xmlns:a16="http://schemas.microsoft.com/office/drawing/2014/main" id="{1D7921FB-F4EE-4EEE-A562-922979FE430E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408BC535-FC79-4A64-B077-32550478D56E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7260BE6E-88AD-483E-BFD6-0BEAFF6B4D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Rounded Rectangle 2">
                <a:extLst>
                  <a:ext uri="{FF2B5EF4-FFF2-40B4-BE49-F238E27FC236}">
                    <a16:creationId xmlns:a16="http://schemas.microsoft.com/office/drawing/2014/main" id="{A06D7FE0-E3A7-476F-AA40-DBD2EF705DD0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565ECD60-3977-4EC6-9E35-E91A06704C0F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ECCF654-D4EE-416A-A61A-6125E0300069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vi-VN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31/03/2021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59F268-09EC-418D-B2D1-91D952B0575A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A58D69-A07A-4A88-8111-8D8377ED4D07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CC7F0-5C35-4993-82BE-7B158A200A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6061BF-3DD6-4521-B088-7A2DFCEAD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BF5F3E-8DED-440B-9BC5-EE61F53ADC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9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2.pn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50.png"/><Relationship Id="rId10" Type="http://schemas.openxmlformats.org/officeDocument/2006/relationships/image" Target="../media/image27.png"/><Relationship Id="rId4" Type="http://schemas.openxmlformats.org/officeDocument/2006/relationships/image" Target="../media/image240.png"/><Relationship Id="rId9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jpeg"/><Relationship Id="rId7" Type="http://schemas.openxmlformats.org/officeDocument/2006/relationships/image" Target="../media/image42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0.png"/><Relationship Id="rId7" Type="http://schemas.openxmlformats.org/officeDocument/2006/relationships/image" Target="../media/image1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4.png"/><Relationship Id="rId4" Type="http://schemas.openxmlformats.org/officeDocument/2006/relationships/image" Target="../media/image430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5313" y="-1159827"/>
            <a:ext cx="24931521" cy="1601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4282" y="3168672"/>
            <a:ext cx="10522372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THI THPT QUỐC GIA 2021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9472" y="4070467"/>
            <a:ext cx="13829832" cy="11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77ECD4-C766-495A-B980-3930EC3B264F}"/>
              </a:ext>
            </a:extLst>
          </p:cNvPr>
          <p:cNvGrpSpPr/>
          <p:nvPr/>
        </p:nvGrpSpPr>
        <p:grpSpPr>
          <a:xfrm>
            <a:off x="4172698" y="6389248"/>
            <a:ext cx="17221200" cy="6031352"/>
            <a:chOff x="4172698" y="6389248"/>
            <a:chExt cx="17221200" cy="6031352"/>
          </a:xfrm>
        </p:grpSpPr>
        <p:sp>
          <p:nvSpPr>
            <p:cNvPr id="16" name="Rounded Rectangle 15"/>
            <p:cNvSpPr/>
            <p:nvPr/>
          </p:nvSpPr>
          <p:spPr>
            <a:xfrm>
              <a:off x="4172698" y="7143255"/>
              <a:ext cx="17221200" cy="5277345"/>
            </a:xfrm>
            <a:prstGeom prst="roundRect">
              <a:avLst>
                <a:gd name="adj" fmla="val 4570"/>
              </a:avLst>
            </a:prstGeom>
            <a:noFill/>
            <a:ln>
              <a:solidFill>
                <a:srgbClr val="135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18914" y="6848426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75845" y="6389248"/>
              <a:ext cx="9939840" cy="12002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GIẢI </a:t>
              </a:r>
              <a:r>
                <a:rPr lang="vi-VN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ĐỀ </a:t>
              </a:r>
              <a:r>
                <a:rPr lang="en-US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THAM KHẢO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EE265E-01BE-48A9-9B1E-4EFB3FF94209}"/>
                </a:ext>
              </a:extLst>
            </p:cNvPr>
            <p:cNvSpPr txBox="1"/>
            <p:nvPr/>
          </p:nvSpPr>
          <p:spPr>
            <a:xfrm>
              <a:off x="4453183" y="8277285"/>
              <a:ext cx="16452072" cy="923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(CỦA </a:t>
              </a:r>
              <a:r>
                <a:rPr lang="en-US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BỘ GIÁO DỤC BAN HÀNH NGÀY 31-03-2021</a:t>
              </a:r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  <a:endPara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48441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6451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3183" cy="432796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9108D-C233-48C4-859D-ADE71C4C1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798" y="-68812"/>
            <a:ext cx="4526512" cy="4526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AEFBE-D9E9-4D8F-90ED-BD8EB85094CF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1E7F66-5E4E-4868-9D17-0B819A01DDA2}"/>
              </a:ext>
            </a:extLst>
          </p:cNvPr>
          <p:cNvSpPr txBox="1"/>
          <p:nvPr/>
        </p:nvSpPr>
        <p:spPr>
          <a:xfrm>
            <a:off x="9796387" y="10158606"/>
            <a:ext cx="6853098" cy="769411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(TỪ CÂU 41 ĐẾN CÂU 50)</a:t>
            </a:r>
          </a:p>
        </p:txBody>
      </p:sp>
    </p:spTree>
    <p:extLst>
      <p:ext uri="{BB962C8B-B14F-4D97-AF65-F5344CB8AC3E}">
        <p14:creationId xmlns:p14="http://schemas.microsoft.com/office/powerpoint/2010/main" val="29576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50969" y="4752914"/>
            <a:ext cx="23682060" cy="1822320"/>
            <a:chOff x="374489" y="4978171"/>
            <a:chExt cx="23682060" cy="1273982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78171"/>
              <a:ext cx="23682060" cy="1273982"/>
              <a:chOff x="215650" y="2243792"/>
              <a:chExt cx="11841030" cy="636991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63366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12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𝟏𝟕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2256698" y="5082763"/>
                  <a:ext cx="1103187" cy="1034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6698" y="5082763"/>
                  <a:ext cx="1103187" cy="10346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8603605" y="5046405"/>
                  <a:ext cx="1103186" cy="10313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𝟒𝟑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3605" y="5046405"/>
                  <a:ext cx="1103186" cy="10313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640043"/>
            <a:ext cx="24116260" cy="6923557"/>
            <a:chOff x="48567" y="4381500"/>
            <a:chExt cx="24116260" cy="704403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16307" y="4720790"/>
              <a:ext cx="23848520" cy="67047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66694" y="4955823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27681" y="1562205"/>
            <a:ext cx="24264858" cy="3069471"/>
            <a:chOff x="923003" y="3917552"/>
            <a:chExt cx="24264858" cy="3069471"/>
          </a:xfrm>
        </p:grpSpPr>
        <p:sp>
          <p:nvSpPr>
            <p:cNvPr id="42" name="Rounded Rectangle 41"/>
            <p:cNvSpPr/>
            <p:nvPr/>
          </p:nvSpPr>
          <p:spPr>
            <a:xfrm>
              <a:off x="1045194" y="4158224"/>
              <a:ext cx="24000487" cy="282879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13192" cy="1040476"/>
              <a:chOff x="923003" y="3917552"/>
              <a:chExt cx="4013192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574150" cy="832104"/>
                <a:chOff x="2028795" y="4418277"/>
                <a:chExt cx="3574150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41866" y="4441171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41.8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064244" y="4403368"/>
                  <a:ext cx="24123617" cy="2478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𝒌𝒉𝒊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≥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𝒌𝒉𝒊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&lt;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𝒕𝒂𝒏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 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e>
                          </m:d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𝐜𝐨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𝒅𝒙</m:t>
                          </m:r>
                        </m:e>
                      </m:nary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244" y="4403368"/>
                  <a:ext cx="24123617" cy="2478692"/>
                </a:xfrm>
                <a:prstGeom prst="rect">
                  <a:avLst/>
                </a:prstGeom>
                <a:blipFill>
                  <a:blip r:embed="rId8"/>
                  <a:stretch>
                    <a:fillRect l="-1162" b="-120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523309" y="7390586"/>
                <a:ext cx="20155811" cy="346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𝒕𝒂𝒏𝒙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ì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𝒅𝒙</m:t>
                    </m:r>
                  </m:oMath>
                </a14:m>
                <a:r>
                  <a:rPr lang="en-US" sz="4800" b="1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.    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 x = 0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 = -1;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 = 3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𝑰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09" y="7390586"/>
                <a:ext cx="20155811" cy="3460756"/>
              </a:xfrm>
              <a:prstGeom prst="rect">
                <a:avLst/>
              </a:prstGeom>
              <a:blipFill>
                <a:blip r:embed="rId9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2430730" y="12378231"/>
            <a:ext cx="11421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1115099" y="10309139"/>
                <a:ext cx="16481634" cy="1968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>
                  <a:lnSpc>
                    <a:spcPct val="9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𝑰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p>
                        <m:e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𝒅𝒕</m:t>
                          </m:r>
                        </m:e>
                      </m:nary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𝟒𝟑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9705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5099" y="10309139"/>
                <a:ext cx="16481634" cy="19687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7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50969" y="4652795"/>
            <a:ext cx="23682060" cy="1922437"/>
            <a:chOff x="374489" y="4908179"/>
            <a:chExt cx="23682060" cy="1343974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78171"/>
              <a:ext cx="23682060" cy="1273982"/>
              <a:chOff x="215650" y="2243792"/>
              <a:chExt cx="11841030" cy="636991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𝟏𝟔𝟕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𝟗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𝟔𝟖𝟓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53564" y="4908179"/>
                  <a:ext cx="1471878" cy="10346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564" y="4908179"/>
                  <a:ext cx="1471878" cy="10346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1471877" cy="10452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𝟔𝟖𝟓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1471877" cy="10452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120885" y="6780816"/>
            <a:ext cx="24153914" cy="6935183"/>
            <a:chOff x="48567" y="4381500"/>
            <a:chExt cx="24153914" cy="705586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0"/>
              <a:ext cx="23848520" cy="644626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66694" y="4955823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421" y="1576709"/>
            <a:ext cx="24185158" cy="2867816"/>
            <a:chOff x="923003" y="3917552"/>
            <a:chExt cx="24185158" cy="2867816"/>
          </a:xfrm>
        </p:grpSpPr>
        <p:sp>
          <p:nvSpPr>
            <p:cNvPr id="42" name="Rounded Rectangle 41"/>
            <p:cNvSpPr/>
            <p:nvPr/>
          </p:nvSpPr>
          <p:spPr>
            <a:xfrm>
              <a:off x="1015338" y="4423498"/>
              <a:ext cx="2400048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41.7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  <m:sup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𝒍𝒏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𝒅𝒙</m:t>
                          </m:r>
                        </m:e>
                      </m:nary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blipFill>
                  <a:blip r:embed="rId8"/>
                  <a:stretch>
                    <a:fillRect l="-1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523309" y="7390586"/>
                <a:ext cx="20155811" cy="4138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prstClr val="black"/>
                    </a:solidFill>
                    <a:latin typeface="Tahoma Math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𝐭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𝒍𝒏𝒙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 Math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800" b="1" dirty="0">
                    <a:latin typeface="Tahoma Math"/>
                    <a:ea typeface="Times New Roman" panose="02020603050405020304" pitchFamily="18" charset="0"/>
                  </a:rPr>
                  <a:t>.            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 x = 1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 = -1; x =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 = 5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𝑰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𝟓</m:t>
                          </m:r>
                        </m:sup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Tahoma 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 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09" y="7390586"/>
                <a:ext cx="20155811" cy="4138184"/>
              </a:xfrm>
              <a:prstGeom prst="rect">
                <a:avLst/>
              </a:prstGeom>
              <a:blipFill>
                <a:blip r:embed="rId9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2545448" y="12878959"/>
            <a:ext cx="11886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5631" y="10190807"/>
                <a:ext cx="15786308" cy="277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𝑰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𝟐</m:t>
                                        </m:r>
                                        <m:r>
                                          <a:rPr lang="en-US" sz="4400" b="1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𝟑</m:t>
                                        </m:r>
                                      </m:e>
                                    </m:d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𝒅</m:t>
                                    </m:r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𝒕</m:t>
                                    </m:r>
                                  </m:e>
                                </m:nary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/>
                                      </m:rP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𝟓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𝒅</m:t>
                                    </m:r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𝒕</m:t>
                                    </m:r>
                                  </m:e>
                                </m:nary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𝟒𝟓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4400" b="1" dirty="0">
                  <a:effectLst/>
                  <a:latin typeface="Tahoma Math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1" y="10190807"/>
                <a:ext cx="15786308" cy="27744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5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20381" y="4793695"/>
            <a:ext cx="23682060" cy="2222580"/>
            <a:chOff x="374489" y="4978171"/>
            <a:chExt cx="23682060" cy="1553804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78171"/>
              <a:ext cx="23682060" cy="1273982"/>
              <a:chOff x="215650" y="2243792"/>
              <a:chExt cx="11841030" cy="636991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𝟏𝟕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𝟔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𝟏𝟕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827755" y="5051954"/>
                  <a:ext cx="1103186" cy="148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755" y="5051954"/>
                  <a:ext cx="1103186" cy="14800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1103186" cy="10346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𝟏𝟗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1103186" cy="10346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99535" y="6555530"/>
            <a:ext cx="24215795" cy="6688159"/>
            <a:chOff x="69917" y="4257979"/>
            <a:chExt cx="24215795" cy="680453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437192" y="4510573"/>
              <a:ext cx="23848520" cy="655194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69917" y="4257979"/>
              <a:ext cx="4034002" cy="1079473"/>
              <a:chOff x="431867" y="4524679"/>
              <a:chExt cx="4034002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53351" y="3508891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99541" y="4537957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31867" y="4524679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66694" y="4955823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421" y="1576709"/>
            <a:ext cx="24343388" cy="3117419"/>
            <a:chOff x="923003" y="3917552"/>
            <a:chExt cx="24343388" cy="3117419"/>
          </a:xfrm>
        </p:grpSpPr>
        <p:sp>
          <p:nvSpPr>
            <p:cNvPr id="42" name="Rounded Rectangle 41"/>
            <p:cNvSpPr/>
            <p:nvPr/>
          </p:nvSpPr>
          <p:spPr>
            <a:xfrm>
              <a:off x="1107674" y="4106918"/>
              <a:ext cx="24000487" cy="282707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141763" cy="1040476"/>
              <a:chOff x="923003" y="3917552"/>
              <a:chExt cx="4141763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3976317"/>
                <a:ext cx="3702721" cy="912114"/>
                <a:chOff x="2028795" y="4338267"/>
                <a:chExt cx="3702721" cy="91211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338083" y="4338267"/>
                  <a:ext cx="3393433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41.10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272370" y="3961757"/>
                  <a:ext cx="19994021" cy="3073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</a:p>
                <a:p>
                  <a:pPr lvl="0"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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𝒔𝒊𝒏𝒙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𝒄𝒐𝒔𝒙𝒅𝒙</m:t>
                          </m:r>
                        </m:e>
                      </m:nary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2370" y="3961757"/>
                  <a:ext cx="19994021" cy="3073214"/>
                </a:xfrm>
                <a:prstGeom prst="rect">
                  <a:avLst/>
                </a:prstGeom>
                <a:blipFill>
                  <a:blip r:embed="rId8"/>
                  <a:stretch>
                    <a:fillRect l="-1402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678680" y="7317317"/>
                <a:ext cx="22153711" cy="378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𝒄𝒐𝒔𝒙𝒅𝒙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0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−1;  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2</m:t>
                    </m:r>
                  </m:oMath>
                </a14:m>
                <a:endParaRPr lang="en-US" sz="48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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𝒔𝒊𝒏𝒙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𝒄𝒐𝒔𝒙𝒅𝒙</m:t>
                          </m:r>
                          <m: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680" y="7317317"/>
                <a:ext cx="22153711" cy="3780587"/>
              </a:xfrm>
              <a:prstGeom prst="rect">
                <a:avLst/>
              </a:prstGeom>
              <a:blipFill>
                <a:blip r:embed="rId9"/>
                <a:stretch>
                  <a:fillRect l="-1238" t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2243850" y="12341386"/>
            <a:ext cx="12428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421" y="10011739"/>
                <a:ext cx="14974154" cy="277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𝑰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𝟓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𝟑</m:t>
                                        </m:r>
                                      </m:e>
                                    </m:d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𝒅𝒖</m:t>
                                    </m:r>
                                  </m:e>
                                </m:nary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𝟐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𝟒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𝒅𝒙</m:t>
                                    </m:r>
                                  </m:e>
                                </m:nary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𝟏𝟗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1" y="10011739"/>
                <a:ext cx="14974154" cy="27744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4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289352" y="4834961"/>
            <a:ext cx="23682060" cy="1822320"/>
            <a:chOff x="374489" y="4978171"/>
            <a:chExt cx="23682060" cy="1273982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78171"/>
              <a:ext cx="23682060" cy="1273982"/>
              <a:chOff x="215650" y="2243792"/>
              <a:chExt cx="11841030" cy="636991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9588445" y="2263515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851025" y="5211770"/>
              <a:ext cx="577402" cy="580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E209CC-1489-4D40-97BE-47CAFD5B4CAB}"/>
                </a:ext>
              </a:extLst>
            </p:cNvPr>
            <p:cNvSpPr/>
            <p:nvPr/>
          </p:nvSpPr>
          <p:spPr>
            <a:xfrm>
              <a:off x="7863989" y="5128167"/>
              <a:ext cx="577402" cy="580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28624" y="6506729"/>
            <a:ext cx="24153914" cy="7209271"/>
            <a:chOff x="48567" y="4381500"/>
            <a:chExt cx="24153914" cy="733471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0"/>
              <a:ext cx="23848520" cy="672511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18395847" y="5212304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Calibri" panose="020F0502020204030204"/>
              </a:rPr>
              <a:t>D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421" y="1293765"/>
            <a:ext cx="24062028" cy="3390434"/>
            <a:chOff x="923003" y="3917552"/>
            <a:chExt cx="24062028" cy="3390434"/>
          </a:xfrm>
        </p:grpSpPr>
        <p:sp>
          <p:nvSpPr>
            <p:cNvPr id="42" name="Rounded Rectangle 41"/>
            <p:cNvSpPr/>
            <p:nvPr/>
          </p:nvSpPr>
          <p:spPr>
            <a:xfrm>
              <a:off x="984544" y="4312006"/>
              <a:ext cx="24000487" cy="299598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591210" cy="1040476"/>
              <a:chOff x="923003" y="3917552"/>
              <a:chExt cx="459121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84752"/>
                <a:ext cx="4152168" cy="803678"/>
                <a:chOff x="2028795" y="4446702"/>
                <a:chExt cx="4152168" cy="803678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91329" y="2860659"/>
                  <a:ext cx="727187" cy="405225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677903" y="4446702"/>
                  <a:ext cx="350306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41.11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113575" y="4839154"/>
                  <a:ext cx="20927388" cy="2188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  <a:defRPr/>
                  </a:pP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 tục trên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𝐑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các tích phân 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𝒕𝒂𝒏𝒙</m:t>
                              </m:r>
                            </m:e>
                          </m:d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spcAft>
                      <a:spcPts val="600"/>
                    </a:spcAft>
                    <a:defRPr/>
                  </a:pP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ính tích phân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</m:oMath>
                  </a14:m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575" y="4839154"/>
                  <a:ext cx="20927388" cy="2188356"/>
                </a:xfrm>
                <a:prstGeom prst="rect">
                  <a:avLst/>
                </a:prstGeom>
                <a:blipFill>
                  <a:blip r:embed="rId5"/>
                  <a:stretch>
                    <a:fillRect l="-1340" b="-75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289314" y="7327833"/>
                <a:ext cx="19682098" cy="1070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𝒕𝒂𝒏𝒙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0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0;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1</m:t>
                    </m:r>
                  </m:oMath>
                </a14:m>
                <a:endParaRPr lang="en-US" sz="48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314" y="7327833"/>
                <a:ext cx="19682098" cy="1070421"/>
              </a:xfrm>
              <a:prstGeom prst="rect">
                <a:avLst/>
              </a:prstGeom>
              <a:blipFill>
                <a:blip r:embed="rId6"/>
                <a:stretch>
                  <a:fillRect l="-1425" t="-738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C6F56DB-6085-4A7B-9E4C-FC5FC1F68D3D}"/>
                  </a:ext>
                </a:extLst>
              </p:cNvPr>
              <p:cNvSpPr/>
              <p:nvPr/>
            </p:nvSpPr>
            <p:spPr>
              <a:xfrm>
                <a:off x="3657600" y="8402354"/>
                <a:ext cx="15096522" cy="2206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sz="4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𝐝</m:t>
                          </m:r>
                          <m:r>
                            <m:rPr>
                              <m:nor/>
                            </m:rPr>
                            <a:rPr lang="en-US" sz="4800" b="1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⇒</m:t>
                          </m:r>
                          <m:nary>
                            <m:naryPr>
                              <m:limLoc m:val="undOvr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𝒅𝒙</m:t>
                              </m:r>
                            </m:e>
                          </m:nary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m:rPr>
                              <m:nor/>
                            </m:rPr>
                            <a:rPr lang="en-US" sz="4800" b="1"/>
                            <m:t> </m:t>
                          </m:r>
                        </m:e>
                      </m:nary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C6F56DB-6085-4A7B-9E4C-FC5FC1F68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8402354"/>
                <a:ext cx="15096522" cy="2206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44991" y="10710359"/>
                <a:ext cx="20767448" cy="2603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48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8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nary>
                      <m:naryPr>
                        <m:limLoc m:val="undOvr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91" y="10710359"/>
                <a:ext cx="20767448" cy="2603149"/>
              </a:xfrm>
              <a:prstGeom prst="rect">
                <a:avLst/>
              </a:prstGeom>
              <a:blipFill>
                <a:blip r:embed="rId8"/>
                <a:stretch>
                  <a:fillRect b="-7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45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8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50969" y="4652795"/>
            <a:ext cx="23682060" cy="2431714"/>
            <a:chOff x="374489" y="4908179"/>
            <a:chExt cx="23682060" cy="1700009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78171"/>
              <a:ext cx="23682060" cy="1273982"/>
              <a:chOff x="215650" y="2243792"/>
              <a:chExt cx="11841030" cy="636991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𝟏𝟕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𝟔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𝟏𝟕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53564" y="4908179"/>
                  <a:ext cx="1103186" cy="148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564" y="4908179"/>
                  <a:ext cx="1103186" cy="14800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1103186" cy="148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1103186" cy="14800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59741" y="6731720"/>
            <a:ext cx="24153914" cy="6867094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66694" y="4955823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421" y="1576709"/>
            <a:ext cx="24185158" cy="2867816"/>
            <a:chOff x="923003" y="3917552"/>
            <a:chExt cx="24185158" cy="2867816"/>
          </a:xfrm>
        </p:grpSpPr>
        <p:sp>
          <p:nvSpPr>
            <p:cNvPr id="42" name="Rounded Rectangle 41"/>
            <p:cNvSpPr/>
            <p:nvPr/>
          </p:nvSpPr>
          <p:spPr>
            <a:xfrm>
              <a:off x="1015338" y="4423498"/>
              <a:ext cx="2400048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  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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𝒔𝒊𝒏𝒙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𝒄𝒐𝒔𝒙𝒅𝒙</m:t>
                          </m:r>
                        </m:e>
                      </m:nary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blipFill>
                  <a:blip r:embed="rId8"/>
                  <a:stretch>
                    <a:fillRect l="-1137" r="-9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-1488303" y="7713469"/>
                <a:ext cx="19471174" cy="378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𝐭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𝒔𝒊𝒏𝒙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 x = 0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 = 1; x =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 = 3</a:t>
                </a: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nary>
                        <m:naryPr>
                          <m:ctrlP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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𝒔𝒊𝒏𝒙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𝒄𝒐𝒔𝒙𝒅𝒙</m:t>
                          </m:r>
                          <m: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𝒅</m:t>
                              </m:r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𝒕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8303" y="7713469"/>
                <a:ext cx="19471174" cy="3780587"/>
              </a:xfrm>
              <a:prstGeom prst="rect">
                <a:avLst/>
              </a:prstGeom>
              <a:blipFill>
                <a:blip r:embed="rId9"/>
                <a:stretch>
                  <a:fillRect t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2226744" y="12537948"/>
            <a:ext cx="119327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C6F56DB-6085-4A7B-9E4C-FC5FC1F68D3D}"/>
                  </a:ext>
                </a:extLst>
              </p:cNvPr>
              <p:cNvSpPr/>
              <p:nvPr/>
            </p:nvSpPr>
            <p:spPr>
              <a:xfrm>
                <a:off x="9677400" y="10700966"/>
                <a:ext cx="13297811" cy="1767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𝒅</m:t>
                          </m:r>
                          <m: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  <m: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𝒅</m:t>
                              </m:r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𝒕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𝟐𝟑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C6F56DB-6085-4A7B-9E4C-FC5FC1F68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10700966"/>
                <a:ext cx="13297811" cy="17674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4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50969" y="4719659"/>
            <a:ext cx="23682060" cy="1855574"/>
            <a:chOff x="374489" y="4954923"/>
            <a:chExt cx="23682060" cy="1297230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54923"/>
              <a:ext cx="23682060" cy="1297230"/>
              <a:chOff x="215650" y="2232168"/>
              <a:chExt cx="11841030" cy="648615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04538" y="2237057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29013" y="2232168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480063" y="223662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𝟏𝟏𝟓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650779" y="5218382"/>
              <a:ext cx="1122423" cy="580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4800" b="1">
                  <a:solidFill>
                    <a:prstClr val="white"/>
                  </a:solidFill>
                  <a:ea typeface="Tahoma" pitchFamily="34" charset="0"/>
                  <a:cs typeface="Tahoma" pitchFamily="34" charset="0"/>
                </a:rPr>
                <a:t>245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1471877" cy="10452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𝟓𝟎𝟎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1471877" cy="10452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640043"/>
            <a:ext cx="24153914" cy="6847357"/>
            <a:chOff x="48567" y="4381500"/>
            <a:chExt cx="24153914" cy="696650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635690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66694" y="4955823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72922" y="1657797"/>
            <a:ext cx="24185158" cy="2867816"/>
            <a:chOff x="923003" y="3917552"/>
            <a:chExt cx="24185158" cy="2867816"/>
          </a:xfrm>
        </p:grpSpPr>
        <p:sp>
          <p:nvSpPr>
            <p:cNvPr id="42" name="Rounded Rectangle 41"/>
            <p:cNvSpPr/>
            <p:nvPr/>
          </p:nvSpPr>
          <p:spPr>
            <a:xfrm>
              <a:off x="1015338" y="4423498"/>
              <a:ext cx="2400048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41.1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𝒌𝒉𝒊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≥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𝒌𝒉𝒊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&lt;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𝟗</m:t>
                          </m:r>
                        </m:sup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𝒅𝒙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8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blipFill>
                  <a:blip r:embed="rId6"/>
                  <a:stretch>
                    <a:fillRect l="-11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493738" y="8118541"/>
                <a:ext cx="20155811" cy="367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>
                  <a:lnSpc>
                    <a:spcPct val="9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m:rPr>
                        <m:nor/>
                      </m:rPr>
                      <a:rPr lang="en-US" sz="4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𝒅𝒕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𝒅𝒙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1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         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1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0;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 dirty="0" smtClean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8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179705">
                  <a:lnSpc>
                    <a:spcPct val="90000"/>
                  </a:lnSpc>
                </a:pP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9705">
                  <a:lnSpc>
                    <a:spcPct val="9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𝟖</m:t>
                          </m:r>
                        </m:sup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𝒕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  <m:e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𝒕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𝟖</m:t>
                          </m:r>
                        </m:sup>
                        <m:e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𝟓𝟎𝟎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738" y="8118541"/>
                <a:ext cx="20155811" cy="3671261"/>
              </a:xfrm>
              <a:prstGeom prst="rect">
                <a:avLst/>
              </a:prstGeom>
              <a:blipFill>
                <a:blip r:embed="rId7"/>
                <a:stretch>
                  <a:fillRect l="-484" t="-5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2252392" y="11789802"/>
            <a:ext cx="1182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985126" y="4930282"/>
                <a:ext cx="1253868" cy="1257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126" y="4930282"/>
                <a:ext cx="1253868" cy="1257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3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50969" y="4719659"/>
            <a:ext cx="23682060" cy="1855574"/>
            <a:chOff x="374489" y="4954923"/>
            <a:chExt cx="23682060" cy="1297230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54923"/>
              <a:ext cx="23682060" cy="1297230"/>
              <a:chOff x="215650" y="2232168"/>
              <a:chExt cx="11841030" cy="648615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29013" y="2232168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480063" y="223662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𝟏𝟏𝟓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650779" y="5218382"/>
              <a:ext cx="1122423" cy="580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4800" b="1">
                  <a:solidFill>
                    <a:prstClr val="white"/>
                  </a:solidFill>
                  <a:ea typeface="Tahoma" pitchFamily="34" charset="0"/>
                  <a:cs typeface="Tahoma" pitchFamily="34" charset="0"/>
                </a:rPr>
                <a:t>245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1471877" cy="10452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𝟏𝟏𝟓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1471877" cy="104521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640043"/>
            <a:ext cx="24153914" cy="6847357"/>
            <a:chOff x="48567" y="4381500"/>
            <a:chExt cx="24153914" cy="696650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635690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66694" y="4955823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72922" y="1657797"/>
            <a:ext cx="24185158" cy="2867816"/>
            <a:chOff x="923003" y="3917552"/>
            <a:chExt cx="24185158" cy="2867816"/>
          </a:xfrm>
        </p:grpSpPr>
        <p:sp>
          <p:nvSpPr>
            <p:cNvPr id="42" name="Rounded Rectangle 41"/>
            <p:cNvSpPr/>
            <p:nvPr/>
          </p:nvSpPr>
          <p:spPr>
            <a:xfrm>
              <a:off x="1015338" y="4423498"/>
              <a:ext cx="2400048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41.2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𝒌𝒉𝒊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≥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𝒌𝒉𝒊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&lt;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  <m:r>
                                <a:rPr lang="en-US" sz="4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𝒅𝒙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8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blipFill>
                  <a:blip r:embed="rId6"/>
                  <a:stretch>
                    <a:fillRect l="-11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299612" y="8820950"/>
                <a:ext cx="21539291" cy="2939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>
                  <a:lnSpc>
                    <a:spcPct val="9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𝒅𝒕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𝒅𝒙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 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Khi x = 1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 = 1; x =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 = 5</a:t>
                </a:r>
              </a:p>
              <a:p>
                <a:pPr marL="179705">
                  <a:lnSpc>
                    <a:spcPct val="90000"/>
                  </a:lnSpc>
                  <a:spcAft>
                    <a:spcPts val="0"/>
                  </a:spcAft>
                </a:pP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9705">
                  <a:lnSpc>
                    <a:spcPct val="9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sup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𝒕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  <m:e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𝒕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sup>
                        <m:e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𝟏𝟏𝟓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612" y="8820950"/>
                <a:ext cx="21539291" cy="2939394"/>
              </a:xfrm>
              <a:prstGeom prst="rect">
                <a:avLst/>
              </a:prstGeom>
              <a:blipFill>
                <a:blip r:embed="rId7"/>
                <a:stretch>
                  <a:fillRect l="-453" t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1353800" y="12362894"/>
            <a:ext cx="11721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985126" y="4930282"/>
                <a:ext cx="1253868" cy="1257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126" y="4930282"/>
                <a:ext cx="1253868" cy="1257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50969" y="4652795"/>
            <a:ext cx="23682060" cy="1922437"/>
            <a:chOff x="374489" y="4908179"/>
            <a:chExt cx="23682060" cy="1343974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63831"/>
              <a:ext cx="23682060" cy="1288322"/>
              <a:chOff x="215650" y="2236622"/>
              <a:chExt cx="11841030" cy="644161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6480063" y="2236622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𝟓𝟎𝟎</m:t>
                          </m:r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80063" y="2236622"/>
                    <a:ext cx="2468235" cy="617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𝟓𝟎𝟎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53564" y="4908179"/>
                  <a:ext cx="1471877" cy="10452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𝟓𝟎𝟎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564" y="4908179"/>
                  <a:ext cx="1471877" cy="104521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1471877" cy="10418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𝟐𝟓𝟎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1471877" cy="10418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6640043"/>
            <a:ext cx="24153914" cy="7075957"/>
            <a:chOff x="48567" y="4381500"/>
            <a:chExt cx="24153914" cy="719908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658948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66694" y="4955823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72922" y="1657797"/>
            <a:ext cx="24185158" cy="2867816"/>
            <a:chOff x="923003" y="3917552"/>
            <a:chExt cx="24185158" cy="2867816"/>
          </a:xfrm>
        </p:grpSpPr>
        <p:sp>
          <p:nvSpPr>
            <p:cNvPr id="42" name="Rounded Rectangle 41"/>
            <p:cNvSpPr/>
            <p:nvPr/>
          </p:nvSpPr>
          <p:spPr>
            <a:xfrm>
              <a:off x="1015338" y="4423498"/>
              <a:ext cx="2400048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41.3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𝒌𝒉𝒊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≥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𝒌𝒉𝒊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&lt;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𝒙𝒅𝒙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8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blipFill>
                  <a:blip r:embed="rId8"/>
                  <a:stretch>
                    <a:fillRect l="-11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613159" y="8418616"/>
                <a:ext cx="18951635" cy="2947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>
                  <a:lnSpc>
                    <a:spcPct val="9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𝒅𝒕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𝒙𝒅𝒙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en-US" sz="4800" b="1" i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         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 x = 1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 = 0; x =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3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 = 8</a:t>
                </a:r>
              </a:p>
              <a:p>
                <a:pPr marL="179705">
                  <a:lnSpc>
                    <a:spcPct val="90000"/>
                  </a:lnSpc>
                  <a:spcAft>
                    <a:spcPts val="0"/>
                  </a:spcAft>
                </a:pP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9705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𝟖</m:t>
                          </m:r>
                        </m:sup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𝒕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  <m:e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𝒕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𝟖</m:t>
                          </m:r>
                        </m:sup>
                        <m:e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𝟐𝟓𝟎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159" y="8418616"/>
                <a:ext cx="18951635" cy="2947666"/>
              </a:xfrm>
              <a:prstGeom prst="rect">
                <a:avLst/>
              </a:prstGeom>
              <a:blipFill>
                <a:blip r:embed="rId9"/>
                <a:stretch>
                  <a:fillRect l="-547" t="-7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1601278" y="12181875"/>
            <a:ext cx="11752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81740" y="4926402"/>
            <a:ext cx="23682060" cy="1839033"/>
            <a:chOff x="374489" y="4966487"/>
            <a:chExt cx="23682060" cy="1285666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66487"/>
              <a:ext cx="23682060" cy="1285666"/>
              <a:chOff x="215650" y="2237950"/>
              <a:chExt cx="11841030" cy="642833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61487" y="223795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3549" y="2320635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13208" y="2237950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6694787" y="2237964"/>
                    <a:ext cx="2468235" cy="591236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𝟗</m:t>
                          </m:r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 Math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4787" y="2237964"/>
                    <a:ext cx="2468235" cy="59123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𝟏𝟕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BD65E-20C7-4003-B03B-FD5722A28954}"/>
                </a:ext>
              </a:extLst>
            </p:cNvPr>
            <p:cNvSpPr/>
            <p:nvPr/>
          </p:nvSpPr>
          <p:spPr>
            <a:xfrm>
              <a:off x="1827755" y="5232941"/>
              <a:ext cx="1387381" cy="580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4800" b="1">
                  <a:solidFill>
                    <a:prstClr val="white"/>
                  </a:solidFill>
                  <a:latin typeface="Tahoma Math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 Math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E209CC-1489-4D40-97BE-47CAFD5B4CAB}"/>
                </a:ext>
              </a:extLst>
            </p:cNvPr>
            <p:cNvSpPr/>
            <p:nvPr/>
          </p:nvSpPr>
          <p:spPr>
            <a:xfrm>
              <a:off x="7809483" y="5207672"/>
              <a:ext cx="870751" cy="580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 Math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 Math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0" y="7091385"/>
            <a:ext cx="24153914" cy="563085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69126" y="5162914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421" y="1576709"/>
            <a:ext cx="24185158" cy="2867816"/>
            <a:chOff x="923003" y="3917552"/>
            <a:chExt cx="24185158" cy="2867816"/>
          </a:xfrm>
        </p:grpSpPr>
        <p:sp>
          <p:nvSpPr>
            <p:cNvPr id="42" name="Rounded Rectangle 41"/>
            <p:cNvSpPr/>
            <p:nvPr/>
          </p:nvSpPr>
          <p:spPr>
            <a:xfrm>
              <a:off x="1015338" y="4423498"/>
              <a:ext cx="2400048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41.4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  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sub>
                        <m:sup>
                          <m:sSup>
                            <m:sSupPr>
                              <m:ctrlP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5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𝒍𝒏</m:t>
                                  </m:r>
                                  <m:r>
                                    <a:rPr lang="en-US" sz="50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 </m:t>
                                  </m:r>
                                  <m:r>
                                    <a:rPr lang="en-US" sz="5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𝒅𝒙</m:t>
                          </m:r>
                        </m:e>
                      </m:nary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blipFill>
                  <a:blip r:embed="rId6"/>
                  <a:stretch>
                    <a:fillRect l="-1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931978" y="8528189"/>
                <a:ext cx="20155811" cy="2918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prstClr val="black"/>
                    </a:solidFill>
                    <a:latin typeface="Tahoma Math"/>
                    <a:ea typeface="Tahoma" panose="020B0604030504040204" pitchFamily="34" charset="0"/>
                    <a:cs typeface="Tahoma" panose="020B0604030504040204" pitchFamily="34" charset="0"/>
                  </a:rPr>
                  <a:t>Đặt t =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𝒍𝒏𝒙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 Math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ahoma Math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800" b="1" dirty="0">
                    <a:solidFill>
                      <a:prstClr val="black"/>
                    </a:solidFill>
                    <a:latin typeface="Tahoma Math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 Math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 x = 1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 = 0; x =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 = 3</a:t>
                </a: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𝑻𝒂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𝒅𝒕</m:t>
                        </m:r>
                      </m:e>
                    </m:nary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  <m:e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𝒅𝒕</m:t>
                        </m:r>
                      </m:e>
                    </m:nary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nary>
                      <m:naryPr>
                        <m:limLoc m:val="subSup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  <m:e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𝒅𝒕</m:t>
                        </m:r>
                      </m:e>
                    </m:nary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 Math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lvl="0"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78" y="8528189"/>
                <a:ext cx="20155811" cy="2918876"/>
              </a:xfrm>
              <a:prstGeom prst="rect">
                <a:avLst/>
              </a:prstGeom>
              <a:blipFill>
                <a:blip r:embed="rId7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0349575" y="11475808"/>
            <a:ext cx="20155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50969" y="4652795"/>
            <a:ext cx="23682060" cy="2431714"/>
            <a:chOff x="374489" y="4908179"/>
            <a:chExt cx="23682060" cy="1700009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78171"/>
              <a:ext cx="23682060" cy="1273982"/>
              <a:chOff x="215650" y="2243792"/>
              <a:chExt cx="11841030" cy="636991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53564" y="4908179"/>
                  <a:ext cx="734496" cy="10346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564" y="4908179"/>
                  <a:ext cx="734496" cy="10346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1103186" cy="14800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1103186" cy="14800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8021" y="6506728"/>
            <a:ext cx="24153914" cy="5630853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318280" y="5035651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421" y="1576709"/>
            <a:ext cx="24185158" cy="2867816"/>
            <a:chOff x="923003" y="3917552"/>
            <a:chExt cx="24185158" cy="2867816"/>
          </a:xfrm>
        </p:grpSpPr>
        <p:sp>
          <p:nvSpPr>
            <p:cNvPr id="42" name="Rounded Rectangle 41"/>
            <p:cNvSpPr/>
            <p:nvPr/>
          </p:nvSpPr>
          <p:spPr>
            <a:xfrm>
              <a:off x="1015338" y="4423498"/>
              <a:ext cx="2400048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41.5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  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ln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sup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𝑑𝑥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e>
                      </m:nary>
                    </m:oMath>
                  </a14:m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blipFill>
                  <a:blip r:embed="rId8"/>
                  <a:stretch>
                    <a:fillRect l="-1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693516" y="7411789"/>
                <a:ext cx="20155811" cy="2325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𝒅𝒕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Khi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0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0;  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en-US" sz="4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ln</m:t>
                    </m:r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 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4</m:t>
                    </m:r>
                  </m:oMath>
                </a14:m>
                <a:endParaRPr lang="en-US" sz="48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  <a:p>
                <a:pPr lvl="0"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516" y="7411789"/>
                <a:ext cx="20155811" cy="2325060"/>
              </a:xfrm>
              <a:prstGeom prst="rect">
                <a:avLst/>
              </a:prstGeom>
              <a:blipFill>
                <a:blip r:embed="rId9"/>
                <a:stretch>
                  <a:fillRect l="-1391" t="-6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0515600" y="10878516"/>
            <a:ext cx="20155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C6F56DB-6085-4A7B-9E4C-FC5FC1F68D3D}"/>
                  </a:ext>
                </a:extLst>
              </p:cNvPr>
              <p:cNvSpPr/>
              <p:nvPr/>
            </p:nvSpPr>
            <p:spPr>
              <a:xfrm>
                <a:off x="1392939" y="8353706"/>
                <a:ext cx="20155811" cy="3030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m:t></m:t>
                      </m:r>
                      <m:nary>
                        <m:naryPr>
                          <m:limLoc m:val="undOvr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sup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𝒅𝒕</m:t>
                              </m:r>
                            </m:e>
                          </m:nary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𝒅𝒕</m:t>
                              </m:r>
                            </m:e>
                          </m:nary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limLoc m:val="subSu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sup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𝒅𝒕</m:t>
                              </m:r>
                            </m:e>
                          </m:nary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C6F56DB-6085-4A7B-9E4C-FC5FC1F68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39" y="8353706"/>
                <a:ext cx="20155811" cy="30305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2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50969" y="4719659"/>
            <a:ext cx="23682060" cy="1855574"/>
            <a:chOff x="374489" y="4954923"/>
            <a:chExt cx="23682060" cy="1297230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54923"/>
              <a:ext cx="23682060" cy="1297230"/>
              <a:chOff x="215650" y="2232168"/>
              <a:chExt cx="11841030" cy="648615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04538" y="2237057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29013" y="2232168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480063" y="223662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1103186" cy="10418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𝟓𝟗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1103186" cy="10418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9050" y="6732120"/>
            <a:ext cx="24153914" cy="6755279"/>
            <a:chOff x="48567" y="4381500"/>
            <a:chExt cx="24153914" cy="6872826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0"/>
              <a:ext cx="23848520" cy="6263226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66694" y="4955823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72922" y="1657797"/>
            <a:ext cx="24185158" cy="2867816"/>
            <a:chOff x="923003" y="3917552"/>
            <a:chExt cx="24185158" cy="2867816"/>
          </a:xfrm>
        </p:grpSpPr>
        <p:sp>
          <p:nvSpPr>
            <p:cNvPr id="42" name="Rounded Rectangle 41"/>
            <p:cNvSpPr/>
            <p:nvPr/>
          </p:nvSpPr>
          <p:spPr>
            <a:xfrm>
              <a:off x="1015338" y="4423498"/>
              <a:ext cx="2400048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288809" cy="1040476"/>
              <a:chOff x="923003" y="3917552"/>
              <a:chExt cx="4288809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4" y="4056327"/>
                <a:ext cx="3849768" cy="861996"/>
                <a:chOff x="2028794" y="4418277"/>
                <a:chExt cx="384976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537626" y="2909445"/>
                  <a:ext cx="832104" cy="384976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3010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41.6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𝒇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𝒌𝒉𝒊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≥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𝒌𝒉𝒊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  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&lt;</m:t>
                                </m:r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𝒍𝒏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</m:t>
                          </m:r>
                        </m:sup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ahoma" pitchFamily="34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sz="4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𝒅𝒙</m:t>
                          </m:r>
                        </m:e>
                      </m:nary>
                      <m:r>
                        <m:rPr>
                          <m:nor/>
                        </m:rPr>
                        <a:rPr lang="en-US" sz="48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blipFill>
                  <a:blip r:embed="rId6"/>
                  <a:stretch>
                    <a:fillRect l="-11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185192" y="8095900"/>
                <a:ext cx="21556078" cy="2932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705">
                  <a:lnSpc>
                    <a:spcPct val="9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Đặt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sup>
                    </m:sSup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ì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𝒅𝒕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𝒅𝒙</m:t>
                    </m:r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Khi x = 0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 = 2; x =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𝒍𝒏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⇒ 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 = 6</a:t>
                </a:r>
              </a:p>
              <a:p>
                <a:pPr marL="179705">
                  <a:lnSpc>
                    <a:spcPct val="90000"/>
                  </a:lnSpc>
                </a:pPr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179705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ó</m:t>
                      </m:r>
                      <m:r>
                        <a:rPr lang="en-US" sz="4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𝑰</m:t>
                      </m:r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sup>
                        <m:e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𝒇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𝒕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  <m:e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𝟕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sup>
                        <m:e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𝒕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)</m:t>
                          </m:r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𝟓𝟗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192" y="8095900"/>
                <a:ext cx="21556078" cy="2932598"/>
              </a:xfrm>
              <a:prstGeom prst="rect">
                <a:avLst/>
              </a:prstGeom>
              <a:blipFill>
                <a:blip r:embed="rId7"/>
                <a:stretch>
                  <a:fillRect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1891259" y="11853770"/>
            <a:ext cx="11850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155845" y="4930282"/>
                <a:ext cx="912430" cy="1170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>
                    <a:solidFill>
                      <a:prstClr val="white"/>
                    </a:solidFill>
                    <a:ea typeface="Tahoma" pitchFamily="34" charset="0"/>
                    <a:cs typeface="Tahoma" pitchFamily="34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b="1" i="1" dirty="0">
                  <a:solidFill>
                    <a:prstClr val="white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5845" y="4930282"/>
                <a:ext cx="912430" cy="1170192"/>
              </a:xfrm>
              <a:prstGeom prst="rect">
                <a:avLst/>
              </a:prstGeom>
              <a:blipFill>
                <a:blip r:embed="rId8"/>
                <a:stretch>
                  <a:fillRect l="-30000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75692" y="4901697"/>
                <a:ext cx="989373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92" y="4901697"/>
                <a:ext cx="989373" cy="1359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2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0B4184-B080-48D0-9EC7-A6DC463D3EBF}"/>
              </a:ext>
            </a:extLst>
          </p:cNvPr>
          <p:cNvGrpSpPr/>
          <p:nvPr/>
        </p:nvGrpSpPr>
        <p:grpSpPr>
          <a:xfrm>
            <a:off x="350969" y="4652795"/>
            <a:ext cx="23682060" cy="1922437"/>
            <a:chOff x="374489" y="4908179"/>
            <a:chExt cx="23682060" cy="1343974"/>
          </a:xfrm>
        </p:grpSpPr>
        <p:grpSp>
          <p:nvGrpSpPr>
            <p:cNvPr id="94" name="Group 93"/>
            <p:cNvGrpSpPr/>
            <p:nvPr/>
          </p:nvGrpSpPr>
          <p:grpSpPr>
            <a:xfrm>
              <a:off x="374489" y="4978171"/>
              <a:ext cx="23682060" cy="1273982"/>
              <a:chOff x="215650" y="2243792"/>
              <a:chExt cx="11841030" cy="636991"/>
            </a:xfrm>
            <a:solidFill>
              <a:srgbClr val="327E3B"/>
            </a:solidFill>
          </p:grpSpPr>
          <p:sp>
            <p:nvSpPr>
              <p:cNvPr id="61" name="Rectangle 60"/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247742" y="2303047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15650" y="2341641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𝟏𝟔𝟕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𝟗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3366" y="2243792"/>
                    <a:ext cx="2468235" cy="61726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2" name="Oval 81"/>
              <p:cNvSpPr/>
              <p:nvPr/>
            </p:nvSpPr>
            <p:spPr>
              <a:xfrm>
                <a:off x="6302662" y="2370364"/>
                <a:ext cx="544265" cy="3307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/>
                  <p:cNvSpPr/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grpFill/>
                  <a:ln w="19050">
                    <a:solidFill>
                      <a:schemeClr val="bg1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𝟔𝟖𝟓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88445" y="2263515"/>
                    <a:ext cx="2468235" cy="617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>
                    <a:solidFill>
                      <a:schemeClr val="bg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Oval 86"/>
              <p:cNvSpPr/>
              <p:nvPr/>
            </p:nvSpPr>
            <p:spPr>
              <a:xfrm>
                <a:off x="9284530" y="2395240"/>
                <a:ext cx="544265" cy="350051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/>
                <p:nvPr/>
              </p:nvSpPr>
              <p:spPr>
                <a:xfrm>
                  <a:off x="1753564" y="4908179"/>
                  <a:ext cx="1471878" cy="10346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46BD65E-20C7-4003-B03B-FD5722A289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564" y="4908179"/>
                  <a:ext cx="1471878" cy="10346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/>
                <p:nvPr/>
              </p:nvSpPr>
              <p:spPr>
                <a:xfrm>
                  <a:off x="7863989" y="5128167"/>
                  <a:ext cx="1471877" cy="10452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𝟔𝟖𝟓</m:t>
                            </m:r>
                          </m:num>
                          <m:den>
                            <m:r>
                              <a:rPr lang="en-US" sz="48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5E209CC-1489-4D40-97BE-47CAFD5B4C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989" y="5128167"/>
                  <a:ext cx="1471877" cy="10452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E2219-164F-4B92-B749-612076972ED9}"/>
                </a:ext>
              </a:extLst>
            </p:cNvPr>
            <p:cNvSpPr/>
            <p:nvPr/>
          </p:nvSpPr>
          <p:spPr>
            <a:xfrm>
              <a:off x="13933591" y="5128167"/>
              <a:ext cx="36315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1A7A85-01DC-462D-AF0B-D536F84C467F}"/>
                </a:ext>
              </a:extLst>
            </p:cNvPr>
            <p:cNvSpPr/>
            <p:nvPr/>
          </p:nvSpPr>
          <p:spPr>
            <a:xfrm>
              <a:off x="19965515" y="5128167"/>
              <a:ext cx="34115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120885" y="6780816"/>
            <a:ext cx="24153914" cy="6935183"/>
            <a:chOff x="48567" y="4381500"/>
            <a:chExt cx="24153914" cy="705586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0"/>
              <a:ext cx="23848520" cy="644626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6366694" y="4955823"/>
            <a:ext cx="1151060" cy="10523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421" y="1576709"/>
            <a:ext cx="24185158" cy="2867816"/>
            <a:chOff x="923003" y="3917552"/>
            <a:chExt cx="24185158" cy="2867816"/>
          </a:xfrm>
        </p:grpSpPr>
        <p:sp>
          <p:nvSpPr>
            <p:cNvPr id="42" name="Rounded Rectangle 41"/>
            <p:cNvSpPr/>
            <p:nvPr/>
          </p:nvSpPr>
          <p:spPr>
            <a:xfrm>
              <a:off x="1015338" y="4423498"/>
              <a:ext cx="24000487" cy="236187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41.7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Aft>
                      <a:spcPts val="600"/>
                    </a:spcAft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Cho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.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Tích</a:t>
                  </a:r>
                  <a:r>
                    <a:rPr kumimoji="0" lang="en-US" sz="4800" b="1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phân</a:t>
                  </a:r>
                  <a14:m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  <m:sup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𝟑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𝒍𝒏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 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𝒅𝒙</m:t>
                          </m:r>
                        </m:e>
                      </m:nary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544" y="4671930"/>
                  <a:ext cx="24123617" cy="1740028"/>
                </a:xfrm>
                <a:prstGeom prst="rect">
                  <a:avLst/>
                </a:prstGeom>
                <a:blipFill>
                  <a:blip r:embed="rId8"/>
                  <a:stretch>
                    <a:fillRect l="-11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523309" y="7390586"/>
                <a:ext cx="20155811" cy="4138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prstClr val="black"/>
                    </a:solidFill>
                    <a:latin typeface="Tahoma Math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𝐭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𝒍𝒏𝒙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 Math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800" b="1" dirty="0">
                    <a:latin typeface="Tahoma Math"/>
                    <a:ea typeface="Times New Roman" panose="02020603050405020304" pitchFamily="18" charset="0"/>
                  </a:rPr>
                  <a:t>.            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 x = 1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 = -1; x =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 = 8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𝑰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</m:sup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𝒅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𝒕</m:t>
                          </m:r>
                        </m:e>
                      </m:nary>
                    </m:oMath>
                  </m:oMathPara>
                </a14:m>
                <a:endParaRPr lang="en-US" sz="4800" b="1" i="1" dirty="0">
                  <a:solidFill>
                    <a:prstClr val="black"/>
                  </a:solidFill>
                  <a:latin typeface="Tahoma 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 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09" y="7390586"/>
                <a:ext cx="20155811" cy="4138184"/>
              </a:xfrm>
              <a:prstGeom prst="rect">
                <a:avLst/>
              </a:prstGeom>
              <a:blipFill>
                <a:blip r:embed="rId9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070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CÂU 41: TÍCH PHÂN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4DF18FB-5D28-4313-A396-B92FA2DE0328}"/>
              </a:ext>
            </a:extLst>
          </p:cNvPr>
          <p:cNvSpPr/>
          <p:nvPr/>
        </p:nvSpPr>
        <p:spPr>
          <a:xfrm>
            <a:off x="12545448" y="12878959"/>
            <a:ext cx="11886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MTCT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noProof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8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5631" y="10190807"/>
                <a:ext cx="15786308" cy="277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𝑰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𝟓</m:t>
                                        </m:r>
                                        <m:r>
                                          <a:rPr lang="en-US" sz="4400" b="1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𝟑</m:t>
                                        </m:r>
                                      </m:e>
                                    </m:d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𝒅</m:t>
                                    </m:r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𝒕</m:t>
                                    </m:r>
                                  </m:e>
                                </m:nary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𝟖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𝟐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 smtClean="0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𝟒</m:t>
                                        </m:r>
                                        <m:r>
                                          <a:rPr lang="en-US" sz="4400" b="1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𝒕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𝒅</m:t>
                                    </m:r>
                                    <m:r>
                                      <a:rPr lang="en-US" sz="4400" b="1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𝒕</m:t>
                                    </m:r>
                                  </m:e>
                                </m:nary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𝟔𝟖𝟓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𝟗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sz="4400" b="1" dirty="0">
                  <a:effectLst/>
                  <a:latin typeface="Tahoma Math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1" y="10190807"/>
                <a:ext cx="15786308" cy="27744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38" grpId="0"/>
      <p:bldP spid="40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1010</Words>
  <Application>Microsoft Office PowerPoint</Application>
  <PresentationFormat>Custom</PresentationFormat>
  <Paragraphs>227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AvantGarde-Demi</vt:lpstr>
      <vt:lpstr>Calibri</vt:lpstr>
      <vt:lpstr>Calibri Light</vt:lpstr>
      <vt:lpstr>Cambria</vt:lpstr>
      <vt:lpstr>Cambria Math</vt:lpstr>
      <vt:lpstr>Tahoma</vt:lpstr>
      <vt:lpstr>Tahoma Math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252</cp:revision>
  <dcterms:created xsi:type="dcterms:W3CDTF">2013-08-31T11:42:51Z</dcterms:created>
  <dcterms:modified xsi:type="dcterms:W3CDTF">2021-04-26T14:56:04Z</dcterms:modified>
</cp:coreProperties>
</file>