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84" r:id="rId6"/>
    <p:sldId id="261" r:id="rId7"/>
    <p:sldId id="291" r:id="rId8"/>
    <p:sldId id="262" r:id="rId9"/>
    <p:sldId id="264" r:id="rId10"/>
    <p:sldId id="265" r:id="rId11"/>
    <p:sldId id="266" r:id="rId12"/>
    <p:sldId id="267" r:id="rId13"/>
    <p:sldId id="268" r:id="rId14"/>
    <p:sldId id="269" r:id="rId15"/>
    <p:sldId id="274" r:id="rId16"/>
    <p:sldId id="276" r:id="rId17"/>
    <p:sldId id="296" r:id="rId18"/>
    <p:sldId id="294" r:id="rId19"/>
    <p:sldId id="275" r:id="rId20"/>
    <p:sldId id="295" r:id="rId21"/>
    <p:sldId id="282" r:id="rId22"/>
    <p:sldId id="288" r:id="rId23"/>
    <p:sldId id="297" r:id="rId24"/>
    <p:sldId id="298" r:id="rId25"/>
    <p:sldId id="299" r:id="rId26"/>
    <p:sldId id="300" r:id="rId27"/>
    <p:sldId id="301" r:id="rId28"/>
    <p:sldId id="292" r:id="rId29"/>
    <p:sldId id="287" r:id="rId30"/>
    <p:sldId id="285" r:id="rId31"/>
    <p:sldId id="286" r:id="rId32"/>
    <p:sldId id="279" r:id="rId33"/>
    <p:sldId id="280" r:id="rId34"/>
    <p:sldId id="281" r:id="rId35"/>
    <p:sldId id="277"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62" autoAdjust="0"/>
  </p:normalViewPr>
  <p:slideViewPr>
    <p:cSldViewPr>
      <p:cViewPr>
        <p:scale>
          <a:sx n="80" d="100"/>
          <a:sy n="80" d="100"/>
        </p:scale>
        <p:origin x="-498" y="-9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9F397-3BC5-44FF-999A-3E4B52D6C1F3}" type="datetimeFigureOut">
              <a:rPr lang="en-US" smtClean="0"/>
              <a:pPr/>
              <a:t>3/4/2022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31EC5-7CFC-486E-989F-EC91846AFFFA}" type="slidenum">
              <a:rPr lang="en-US" smtClean="0"/>
              <a:pPr/>
              <a:t>‹#›</a:t>
            </a:fld>
            <a:endParaRPr lang="en-US"/>
          </a:p>
        </p:txBody>
      </p:sp>
    </p:spTree>
    <p:extLst>
      <p:ext uri="{BB962C8B-B14F-4D97-AF65-F5344CB8AC3E}">
        <p14:creationId xmlns:p14="http://schemas.microsoft.com/office/powerpoint/2010/main" val="378152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831EC5-7CFC-486E-989F-EC91846AFFFA}" type="slidenum">
              <a:rPr lang="en-US" smtClean="0"/>
              <a:pPr/>
              <a:t>1</a:t>
            </a:fld>
            <a:endParaRPr lang="en-US"/>
          </a:p>
        </p:txBody>
      </p:sp>
    </p:spTree>
    <p:extLst>
      <p:ext uri="{BB962C8B-B14F-4D97-AF65-F5344CB8AC3E}">
        <p14:creationId xmlns:p14="http://schemas.microsoft.com/office/powerpoint/2010/main" val="456622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ED41EC-85CD-45AD-9788-D25AC4C56BEF}"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1E913-C553-42D4-81D2-F49A84C72F57}" type="slidenum">
              <a:rPr lang="en-US" smtClean="0"/>
              <a:pPr/>
              <a:t>‹#›</a:t>
            </a:fld>
            <a:endParaRPr lang="en-US"/>
          </a:p>
        </p:txBody>
      </p:sp>
    </p:spTree>
    <p:extLst>
      <p:ext uri="{BB962C8B-B14F-4D97-AF65-F5344CB8AC3E}">
        <p14:creationId xmlns:p14="http://schemas.microsoft.com/office/powerpoint/2010/main" val="253100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D41EC-85CD-45AD-9788-D25AC4C56BEF}"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1E913-C553-42D4-81D2-F49A84C72F57}" type="slidenum">
              <a:rPr lang="en-US" smtClean="0"/>
              <a:pPr/>
              <a:t>‹#›</a:t>
            </a:fld>
            <a:endParaRPr lang="en-US"/>
          </a:p>
        </p:txBody>
      </p:sp>
    </p:spTree>
    <p:extLst>
      <p:ext uri="{BB962C8B-B14F-4D97-AF65-F5344CB8AC3E}">
        <p14:creationId xmlns:p14="http://schemas.microsoft.com/office/powerpoint/2010/main" val="598505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D41EC-85CD-45AD-9788-D25AC4C56BEF}"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1E913-C553-42D4-81D2-F49A84C72F57}" type="slidenum">
              <a:rPr lang="en-US" smtClean="0"/>
              <a:pPr/>
              <a:t>‹#›</a:t>
            </a:fld>
            <a:endParaRPr lang="en-US"/>
          </a:p>
        </p:txBody>
      </p:sp>
    </p:spTree>
    <p:extLst>
      <p:ext uri="{BB962C8B-B14F-4D97-AF65-F5344CB8AC3E}">
        <p14:creationId xmlns:p14="http://schemas.microsoft.com/office/powerpoint/2010/main" val="3977261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4683919"/>
            <a:ext cx="2133600" cy="357188"/>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4683919"/>
            <a:ext cx="2895600" cy="357188"/>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4683919"/>
            <a:ext cx="2133600" cy="357188"/>
          </a:xfrm>
        </p:spPr>
        <p:txBody>
          <a:bodyPr/>
          <a:lstStyle>
            <a:lvl1pPr>
              <a:defRPr/>
            </a:lvl1pPr>
          </a:lstStyle>
          <a:p>
            <a:pPr>
              <a:defRPr/>
            </a:pPr>
            <a:fld id="{4F62361B-F2CD-41E6-8C98-41C9920F589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683919"/>
            <a:ext cx="2133600" cy="357188"/>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4683919"/>
            <a:ext cx="2895600" cy="357188"/>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4683919"/>
            <a:ext cx="2133600" cy="357188"/>
          </a:xfrm>
        </p:spPr>
        <p:txBody>
          <a:bodyPr/>
          <a:lstStyle>
            <a:lvl1pPr>
              <a:defRPr/>
            </a:lvl1pPr>
          </a:lstStyle>
          <a:p>
            <a:pPr>
              <a:defRPr/>
            </a:pPr>
            <a:fld id="{5765A40C-5AA4-485D-BB3E-92B19912B3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D41EC-85CD-45AD-9788-D25AC4C56BEF}"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1E913-C553-42D4-81D2-F49A84C72F57}" type="slidenum">
              <a:rPr lang="en-US" smtClean="0"/>
              <a:pPr/>
              <a:t>‹#›</a:t>
            </a:fld>
            <a:endParaRPr lang="en-US"/>
          </a:p>
        </p:txBody>
      </p:sp>
    </p:spTree>
    <p:extLst>
      <p:ext uri="{BB962C8B-B14F-4D97-AF65-F5344CB8AC3E}">
        <p14:creationId xmlns:p14="http://schemas.microsoft.com/office/powerpoint/2010/main" val="252732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ED41EC-85CD-45AD-9788-D25AC4C56BEF}" type="datetimeFigureOut">
              <a:rPr lang="en-US" smtClean="0"/>
              <a:pPr/>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1E913-C553-42D4-81D2-F49A84C72F57}" type="slidenum">
              <a:rPr lang="en-US" smtClean="0"/>
              <a:pPr/>
              <a:t>‹#›</a:t>
            </a:fld>
            <a:endParaRPr lang="en-US"/>
          </a:p>
        </p:txBody>
      </p:sp>
    </p:spTree>
    <p:extLst>
      <p:ext uri="{BB962C8B-B14F-4D97-AF65-F5344CB8AC3E}">
        <p14:creationId xmlns:p14="http://schemas.microsoft.com/office/powerpoint/2010/main" val="19303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ED41EC-85CD-45AD-9788-D25AC4C56BEF}"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1E913-C553-42D4-81D2-F49A84C72F57}" type="slidenum">
              <a:rPr lang="en-US" smtClean="0"/>
              <a:pPr/>
              <a:t>‹#›</a:t>
            </a:fld>
            <a:endParaRPr lang="en-US"/>
          </a:p>
        </p:txBody>
      </p:sp>
    </p:spTree>
    <p:extLst>
      <p:ext uri="{BB962C8B-B14F-4D97-AF65-F5344CB8AC3E}">
        <p14:creationId xmlns:p14="http://schemas.microsoft.com/office/powerpoint/2010/main" val="99843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ED41EC-85CD-45AD-9788-D25AC4C56BEF}" type="datetimeFigureOut">
              <a:rPr lang="en-US" smtClean="0"/>
              <a:pPr/>
              <a:t>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D1E913-C553-42D4-81D2-F49A84C72F57}" type="slidenum">
              <a:rPr lang="en-US" smtClean="0"/>
              <a:pPr/>
              <a:t>‹#›</a:t>
            </a:fld>
            <a:endParaRPr lang="en-US"/>
          </a:p>
        </p:txBody>
      </p:sp>
    </p:spTree>
    <p:extLst>
      <p:ext uri="{BB962C8B-B14F-4D97-AF65-F5344CB8AC3E}">
        <p14:creationId xmlns:p14="http://schemas.microsoft.com/office/powerpoint/2010/main" val="357556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ED41EC-85CD-45AD-9788-D25AC4C56BEF}" type="datetimeFigureOut">
              <a:rPr lang="en-US" smtClean="0"/>
              <a:pPr/>
              <a:t>3/4/2022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D1E913-C553-42D4-81D2-F49A84C72F57}" type="slidenum">
              <a:rPr lang="en-US" smtClean="0"/>
              <a:pPr/>
              <a:t>‹#›</a:t>
            </a:fld>
            <a:endParaRPr lang="en-US"/>
          </a:p>
        </p:txBody>
      </p:sp>
    </p:spTree>
    <p:extLst>
      <p:ext uri="{BB962C8B-B14F-4D97-AF65-F5344CB8AC3E}">
        <p14:creationId xmlns:p14="http://schemas.microsoft.com/office/powerpoint/2010/main" val="320463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D41EC-85CD-45AD-9788-D25AC4C56BEF}" type="datetimeFigureOut">
              <a:rPr lang="en-US" smtClean="0"/>
              <a:pPr/>
              <a:t>3/4/2022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D1E913-C553-42D4-81D2-F49A84C72F57}" type="slidenum">
              <a:rPr lang="en-US" smtClean="0"/>
              <a:pPr/>
              <a:t>‹#›</a:t>
            </a:fld>
            <a:endParaRPr lang="en-US"/>
          </a:p>
        </p:txBody>
      </p:sp>
    </p:spTree>
    <p:extLst>
      <p:ext uri="{BB962C8B-B14F-4D97-AF65-F5344CB8AC3E}">
        <p14:creationId xmlns:p14="http://schemas.microsoft.com/office/powerpoint/2010/main" val="4041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D41EC-85CD-45AD-9788-D25AC4C56BEF}"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1E913-C553-42D4-81D2-F49A84C72F57}" type="slidenum">
              <a:rPr lang="en-US" smtClean="0"/>
              <a:pPr/>
              <a:t>‹#›</a:t>
            </a:fld>
            <a:endParaRPr lang="en-US"/>
          </a:p>
        </p:txBody>
      </p:sp>
    </p:spTree>
    <p:extLst>
      <p:ext uri="{BB962C8B-B14F-4D97-AF65-F5344CB8AC3E}">
        <p14:creationId xmlns:p14="http://schemas.microsoft.com/office/powerpoint/2010/main" val="205818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D41EC-85CD-45AD-9788-D25AC4C56BEF}" type="datetimeFigureOut">
              <a:rPr lang="en-US" smtClean="0"/>
              <a:pPr/>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1E913-C553-42D4-81D2-F49A84C72F57}" type="slidenum">
              <a:rPr lang="en-US" smtClean="0"/>
              <a:pPr/>
              <a:t>‹#›</a:t>
            </a:fld>
            <a:endParaRPr lang="en-US"/>
          </a:p>
        </p:txBody>
      </p:sp>
    </p:spTree>
    <p:extLst>
      <p:ext uri="{BB962C8B-B14F-4D97-AF65-F5344CB8AC3E}">
        <p14:creationId xmlns:p14="http://schemas.microsoft.com/office/powerpoint/2010/main" val="394912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ED41EC-85CD-45AD-9788-D25AC4C56BEF}" type="datetimeFigureOut">
              <a:rPr lang="en-US" smtClean="0"/>
              <a:pPr/>
              <a:t>3/4/2022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D1E913-C553-42D4-81D2-F49A84C72F57}" type="slidenum">
              <a:rPr lang="en-US" smtClean="0"/>
              <a:pPr/>
              <a:t>‹#›</a:t>
            </a:fld>
            <a:endParaRPr lang="en-US"/>
          </a:p>
        </p:txBody>
      </p:sp>
    </p:spTree>
    <p:extLst>
      <p:ext uri="{BB962C8B-B14F-4D97-AF65-F5344CB8AC3E}">
        <p14:creationId xmlns:p14="http://schemas.microsoft.com/office/powerpoint/2010/main" val="2164963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9.png"/><Relationship Id="rId5" Type="http://schemas.openxmlformats.org/officeDocument/2006/relationships/oleObject" Target="../embeddings/oleObject5.bin"/><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 Target="slide19.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5.png"/><Relationship Id="rId5" Type="http://schemas.openxmlformats.org/officeDocument/2006/relationships/image" Target="../media/image8.gif"/><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23950"/>
            <a:ext cx="8000999" cy="193899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vi-VN"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 25 &amp; 26</a:t>
            </a:r>
            <a:endParaRPr lang="en-US"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vi-VN" sz="4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SINH TRƯỞNG VÀ SINH SẢN CỦA VI SINH VẬT</a:t>
            </a:r>
            <a:endParaRPr lang="vi-VN" sz="4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304800" y="-19050"/>
            <a:ext cx="8763000" cy="1323439"/>
          </a:xfrm>
          <a:prstGeom prst="rect">
            <a:avLst/>
          </a:prstGeom>
        </p:spPr>
        <p:txBody>
          <a:bodyPr wrap="square">
            <a:spAutoFit/>
          </a:bodyPr>
          <a:lstStyle/>
          <a:p>
            <a:pPr algn="ctr"/>
            <a:r>
              <a:rPr lang="vi-VN"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Chương II: Sinh trưởng và </a:t>
            </a:r>
            <a:endParaRPr lang="en-US"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vi-VN" sz="4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sinh sản của vi sinh vật</a:t>
            </a:r>
            <a:endParaRPr lang="vi-VN" sz="4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Kết quả hình ảnh cho vi sinh vậ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91" t="4860"/>
          <a:stretch/>
        </p:blipFill>
        <p:spPr bwMode="auto">
          <a:xfrm>
            <a:off x="284019" y="2971800"/>
            <a:ext cx="3622965" cy="21613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ết quả hình ảnh cho vi khuẩn lact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3900" y="2976995"/>
            <a:ext cx="4373417" cy="216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521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6427" name="Group 11"/>
          <p:cNvGrpSpPr>
            <a:grpSpLocks/>
          </p:cNvGrpSpPr>
          <p:nvPr/>
        </p:nvGrpSpPr>
        <p:grpSpPr bwMode="auto">
          <a:xfrm>
            <a:off x="0" y="1314450"/>
            <a:ext cx="1835150" cy="3201591"/>
            <a:chOff x="0" y="1104"/>
            <a:chExt cx="1156" cy="2689"/>
          </a:xfrm>
        </p:grpSpPr>
        <p:sp>
          <p:nvSpPr>
            <p:cNvPr id="316428" name="Line 12"/>
            <p:cNvSpPr>
              <a:spLocks noChangeShapeType="1"/>
            </p:cNvSpPr>
            <p:nvPr/>
          </p:nvSpPr>
          <p:spPr bwMode="auto">
            <a:xfrm>
              <a:off x="4" y="1104"/>
              <a:ext cx="1152"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29" name="Line 13"/>
            <p:cNvSpPr>
              <a:spLocks noChangeShapeType="1"/>
            </p:cNvSpPr>
            <p:nvPr/>
          </p:nvSpPr>
          <p:spPr bwMode="auto">
            <a:xfrm>
              <a:off x="0" y="3793"/>
              <a:ext cx="1152"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30" name="Line 14"/>
            <p:cNvSpPr>
              <a:spLocks noChangeShapeType="1"/>
            </p:cNvSpPr>
            <p:nvPr/>
          </p:nvSpPr>
          <p:spPr bwMode="auto">
            <a:xfrm>
              <a:off x="0" y="1888"/>
              <a:ext cx="1152"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31" name="Line 15"/>
            <p:cNvSpPr>
              <a:spLocks noChangeShapeType="1"/>
            </p:cNvSpPr>
            <p:nvPr/>
          </p:nvSpPr>
          <p:spPr bwMode="auto">
            <a:xfrm>
              <a:off x="0" y="3294"/>
              <a:ext cx="1152"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6432" name="Line 16"/>
            <p:cNvSpPr>
              <a:spLocks noChangeShapeType="1"/>
            </p:cNvSpPr>
            <p:nvPr/>
          </p:nvSpPr>
          <p:spPr bwMode="auto">
            <a:xfrm>
              <a:off x="0" y="2795"/>
              <a:ext cx="1152"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16441" name="Picture 25" descr="er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6" y="951310"/>
            <a:ext cx="2771775" cy="188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43" name="Text Box 27"/>
          <p:cNvSpPr txBox="1">
            <a:spLocks noChangeArrowheads="1"/>
          </p:cNvSpPr>
          <p:nvPr/>
        </p:nvSpPr>
        <p:spPr bwMode="auto">
          <a:xfrm>
            <a:off x="2843214" y="1329929"/>
            <a:ext cx="30241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FF66FF"/>
                </a:solidFill>
                <a:latin typeface="VNI-Times" pitchFamily="2" charset="0"/>
              </a:rPr>
              <a:t>Chaát dinh döôõng</a:t>
            </a:r>
          </a:p>
        </p:txBody>
      </p:sp>
      <p:sp>
        <p:nvSpPr>
          <p:cNvPr id="316444" name="Line 28"/>
          <p:cNvSpPr>
            <a:spLocks noChangeShapeType="1"/>
          </p:cNvSpPr>
          <p:nvPr/>
        </p:nvSpPr>
        <p:spPr bwMode="auto">
          <a:xfrm>
            <a:off x="5364163" y="1762125"/>
            <a:ext cx="1295400" cy="3238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316446" name="Picture 30" descr="germ_squishing_around_hb"/>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788" y="951310"/>
            <a:ext cx="4318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316447" name="Picture 31" descr="germ_squishing_around_hb"/>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7275" y="951310"/>
            <a:ext cx="4318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316448" name="Picture 32" descr="germ_squishing_around_hb"/>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4250" y="1059656"/>
            <a:ext cx="4318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316449" name="Picture 33" descr="germ_squishing_around_hb"/>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5325" y="681038"/>
            <a:ext cx="4318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316450" name="Picture 34" descr="germ_squishing_around_hb"/>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813" y="681038"/>
            <a:ext cx="4318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316451" name="Picture 35" descr="germ_squishing_around_hb"/>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9788" y="789385"/>
            <a:ext cx="4318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316452" name="Picture 36" descr="germ_squishing_around_hb"/>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4250" y="681038"/>
            <a:ext cx="4318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316453" name="Picture 37" descr="germ_squishing_around_hb"/>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1738" y="681038"/>
            <a:ext cx="4318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316454" name="Picture 38" descr="germ_squishing_around_hb"/>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8713" y="789385"/>
            <a:ext cx="431800" cy="323850"/>
          </a:xfrm>
          <a:prstGeom prst="rect">
            <a:avLst/>
          </a:prstGeom>
          <a:noFill/>
          <a:extLst>
            <a:ext uri="{909E8E84-426E-40DD-AFC4-6F175D3DCCD1}">
              <a14:hiddenFill xmlns:a14="http://schemas.microsoft.com/office/drawing/2010/main">
                <a:solidFill>
                  <a:srgbClr val="FFFFFF"/>
                </a:solidFill>
              </a14:hiddenFill>
            </a:ext>
          </a:extLst>
        </p:spPr>
      </p:pic>
      <p:sp>
        <p:nvSpPr>
          <p:cNvPr id="316455" name="Rectangle 39"/>
          <p:cNvSpPr>
            <a:spLocks noChangeArrowheads="1"/>
          </p:cNvSpPr>
          <p:nvPr/>
        </p:nvSpPr>
        <p:spPr bwMode="auto">
          <a:xfrm rot="-3442223">
            <a:off x="8232379" y="45245"/>
            <a:ext cx="764381" cy="1604962"/>
          </a:xfrm>
          <a:prstGeom prst="rect">
            <a:avLst/>
          </a:prstGeom>
          <a:gradFill rotWithShape="1">
            <a:gsLst>
              <a:gs pos="0">
                <a:srgbClr val="DDDDDD">
                  <a:gamma/>
                  <a:shade val="46275"/>
                  <a:invGamma/>
                </a:srgbClr>
              </a:gs>
              <a:gs pos="100000">
                <a:srgbClr val="DDDDDD"/>
              </a:gs>
            </a:gsLst>
            <a:lin ang="0" scaled="1"/>
          </a:gradFill>
          <a:ln w="9525">
            <a:solidFill>
              <a:srgbClr val="DDDDDD"/>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6460" name="Group 44"/>
          <p:cNvGrpSpPr>
            <a:grpSpLocks/>
          </p:cNvGrpSpPr>
          <p:nvPr/>
        </p:nvGrpSpPr>
        <p:grpSpPr bwMode="auto">
          <a:xfrm>
            <a:off x="7019926" y="952500"/>
            <a:ext cx="936625" cy="647700"/>
            <a:chOff x="3696" y="754"/>
            <a:chExt cx="590" cy="544"/>
          </a:xfrm>
        </p:grpSpPr>
        <p:sp>
          <p:nvSpPr>
            <p:cNvPr id="316457" name="AutoShape 41"/>
            <p:cNvSpPr>
              <a:spLocks noChangeArrowheads="1"/>
            </p:cNvSpPr>
            <p:nvPr/>
          </p:nvSpPr>
          <p:spPr bwMode="auto">
            <a:xfrm>
              <a:off x="3787" y="890"/>
              <a:ext cx="408" cy="408"/>
            </a:xfrm>
            <a:prstGeom prst="flowChartManualOperation">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6458" name="Rectangle 42"/>
            <p:cNvSpPr>
              <a:spLocks noChangeArrowheads="1"/>
            </p:cNvSpPr>
            <p:nvPr/>
          </p:nvSpPr>
          <p:spPr bwMode="auto">
            <a:xfrm>
              <a:off x="3696" y="754"/>
              <a:ext cx="590" cy="13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2" name="Rectangle 41"/>
          <p:cNvSpPr/>
          <p:nvPr/>
        </p:nvSpPr>
        <p:spPr>
          <a:xfrm>
            <a:off x="27708" y="-15095"/>
            <a:ext cx="8430492" cy="1083374"/>
          </a:xfrm>
          <a:prstGeom prst="rect">
            <a:avLst/>
          </a:prstGeom>
        </p:spPr>
        <p:txBody>
          <a:bodyPr wrap="square">
            <a:spAutoFit/>
          </a:bodyPr>
          <a:lstStyle/>
          <a:p>
            <a:pPr algn="just">
              <a:lnSpc>
                <a:spcPct val="115000"/>
              </a:lnSpc>
            </a:pPr>
            <a:r>
              <a:rPr lang="vi-VN" sz="2800" b="1" smtClean="0">
                <a:solidFill>
                  <a:srgbClr val="FF0000"/>
                </a:solidFill>
                <a:effectLst/>
                <a:latin typeface="Arial" panose="020B0604020202020204" pitchFamily="34" charset="0"/>
                <a:ea typeface="Calibri"/>
                <a:cs typeface="Arial" panose="020B0604020202020204" pitchFamily="34" charset="0"/>
              </a:rPr>
              <a:t>II. Sự sinh trưởng của quần thể vi khuẩn</a:t>
            </a:r>
          </a:p>
          <a:p>
            <a:pPr algn="just">
              <a:lnSpc>
                <a:spcPct val="115000"/>
              </a:lnSpc>
            </a:pPr>
            <a:r>
              <a:rPr lang="vi-VN" sz="2800" smtClean="0">
                <a:solidFill>
                  <a:srgbClr val="0070C0"/>
                </a:solidFill>
                <a:effectLst/>
                <a:latin typeface="Arial" panose="020B0604020202020204" pitchFamily="34" charset="0"/>
                <a:ea typeface="Calibri"/>
                <a:cs typeface="Arial" panose="020B0604020202020204" pitchFamily="34" charset="0"/>
              </a:rPr>
              <a:t>1.Nuôi cấy không liên tục</a:t>
            </a:r>
          </a:p>
        </p:txBody>
      </p:sp>
      <p:sp>
        <p:nvSpPr>
          <p:cNvPr id="3" name="Rounded Rectangle 2"/>
          <p:cNvSpPr/>
          <p:nvPr/>
        </p:nvSpPr>
        <p:spPr>
          <a:xfrm>
            <a:off x="27709" y="3301821"/>
            <a:ext cx="2625437" cy="141565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800" smtClean="0">
                <a:solidFill>
                  <a:sysClr val="windowText" lastClr="000000"/>
                </a:solidFill>
              </a:rPr>
              <a:t>Môi trường nuôi cấy không liên tục là môi trường</a:t>
            </a:r>
            <a:endParaRPr lang="en-US" sz="2800">
              <a:solidFill>
                <a:sysClr val="windowText" lastClr="000000"/>
              </a:solidFill>
            </a:endParaRPr>
          </a:p>
        </p:txBody>
      </p:sp>
      <p:sp>
        <p:nvSpPr>
          <p:cNvPr id="4" name="Rectangle 3"/>
          <p:cNvSpPr/>
          <p:nvPr/>
        </p:nvSpPr>
        <p:spPr>
          <a:xfrm>
            <a:off x="3581401" y="3094029"/>
            <a:ext cx="5527675" cy="62773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400" b="1" smtClean="0">
                <a:solidFill>
                  <a:srgbClr val="FF0000"/>
                </a:solidFill>
              </a:rPr>
              <a:t>Không</a:t>
            </a:r>
            <a:r>
              <a:rPr lang="vi-VN" sz="2400" smtClean="0"/>
              <a:t> bổ sung chất dinh dưỡng mới</a:t>
            </a:r>
            <a:endParaRPr lang="en-US" sz="2400"/>
          </a:p>
        </p:txBody>
      </p:sp>
      <p:sp>
        <p:nvSpPr>
          <p:cNvPr id="5" name="Rectangle 4"/>
          <p:cNvSpPr/>
          <p:nvPr/>
        </p:nvSpPr>
        <p:spPr>
          <a:xfrm>
            <a:off x="3581401" y="4215896"/>
            <a:ext cx="5527675" cy="6286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400" b="1" smtClean="0">
                <a:solidFill>
                  <a:srgbClr val="FF0000"/>
                </a:solidFill>
              </a:rPr>
              <a:t>Không</a:t>
            </a:r>
            <a:r>
              <a:rPr lang="vi-VN" sz="2400" smtClean="0"/>
              <a:t> lấy đi các sản phẩm </a:t>
            </a:r>
            <a:endParaRPr lang="en-US" sz="2400" smtClean="0"/>
          </a:p>
          <a:p>
            <a:pPr algn="ctr"/>
            <a:r>
              <a:rPr lang="vi-VN" sz="2400" smtClean="0"/>
              <a:t>chuyển hóa vật chất</a:t>
            </a:r>
            <a:endParaRPr lang="vi-VN" sz="2400"/>
          </a:p>
        </p:txBody>
      </p:sp>
      <p:cxnSp>
        <p:nvCxnSpPr>
          <p:cNvPr id="7" name="Straight Arrow Connector 6"/>
          <p:cNvCxnSpPr>
            <a:stCxn id="3" idx="3"/>
            <a:endCxn id="4" idx="1"/>
          </p:cNvCxnSpPr>
          <p:nvPr/>
        </p:nvCxnSpPr>
        <p:spPr>
          <a:xfrm flipV="1">
            <a:off x="2653146" y="3407893"/>
            <a:ext cx="928255" cy="6017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a:stCxn id="3" idx="3"/>
          </p:cNvCxnSpPr>
          <p:nvPr/>
        </p:nvCxnSpPr>
        <p:spPr>
          <a:xfrm>
            <a:off x="2653146" y="4009647"/>
            <a:ext cx="928255" cy="5063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Rectangle 1"/>
          <p:cNvSpPr/>
          <p:nvPr/>
        </p:nvSpPr>
        <p:spPr>
          <a:xfrm>
            <a:off x="228600" y="1123950"/>
            <a:ext cx="1555234" cy="480901"/>
          </a:xfrm>
          <a:prstGeom prst="rect">
            <a:avLst/>
          </a:prstGeom>
        </p:spPr>
        <p:txBody>
          <a:bodyPr wrap="none">
            <a:spAutoFit/>
          </a:bodyPr>
          <a:lstStyle/>
          <a:p>
            <a:pPr marL="342900" marR="0" lvl="0" indent="-342900" algn="just">
              <a:lnSpc>
                <a:spcPct val="115000"/>
              </a:lnSpc>
              <a:spcBef>
                <a:spcPts val="0"/>
              </a:spcBef>
              <a:spcAft>
                <a:spcPts val="1000"/>
              </a:spcAft>
            </a:pPr>
            <a:r>
              <a:rPr lang="en-US" sz="2400">
                <a:latin typeface="Arial" panose="020B0604020202020204" pitchFamily="34" charset="0"/>
                <a:ea typeface="Calibri"/>
                <a:cs typeface="Arial" panose="020B0604020202020204" pitchFamily="34" charset="0"/>
              </a:rPr>
              <a:t>Khái niệm</a:t>
            </a:r>
            <a:endParaRPr lang="en-US">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731654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27708" y="-15095"/>
            <a:ext cx="8430492" cy="587853"/>
          </a:xfrm>
          <a:prstGeom prst="rect">
            <a:avLst/>
          </a:prstGeom>
        </p:spPr>
        <p:txBody>
          <a:bodyPr wrap="square">
            <a:spAutoFit/>
          </a:bodyPr>
          <a:lstStyle/>
          <a:p>
            <a:pPr algn="just">
              <a:lnSpc>
                <a:spcPct val="115000"/>
              </a:lnSpc>
            </a:pPr>
            <a:r>
              <a:rPr lang="vi-VN" sz="2800" smtClean="0">
                <a:solidFill>
                  <a:srgbClr val="0070C0"/>
                </a:solidFill>
                <a:effectLst/>
                <a:latin typeface="Arial" panose="020B0604020202020204" pitchFamily="34" charset="0"/>
                <a:ea typeface="Calibri"/>
                <a:cs typeface="Arial" panose="020B0604020202020204" pitchFamily="34" charset="0"/>
              </a:rPr>
              <a:t>1.Nuôi cấy không liên tục</a:t>
            </a:r>
          </a:p>
        </p:txBody>
      </p:sp>
      <p:sp>
        <p:nvSpPr>
          <p:cNvPr id="44" name="Rectangle 43"/>
          <p:cNvSpPr/>
          <p:nvPr/>
        </p:nvSpPr>
        <p:spPr>
          <a:xfrm>
            <a:off x="228600" y="361950"/>
            <a:ext cx="5232523" cy="517065"/>
          </a:xfrm>
          <a:prstGeom prst="rect">
            <a:avLst/>
          </a:prstGeom>
        </p:spPr>
        <p:txBody>
          <a:bodyPr wrap="none">
            <a:spAutoFit/>
          </a:bodyPr>
          <a:lstStyle/>
          <a:p>
            <a:pPr marR="0" lvl="0" algn="just">
              <a:lnSpc>
                <a:spcPct val="115000"/>
              </a:lnSpc>
              <a:spcBef>
                <a:spcPts val="0"/>
              </a:spcBef>
              <a:spcAft>
                <a:spcPts val="1000"/>
              </a:spcAft>
            </a:pPr>
            <a:r>
              <a:rPr lang="en-US" sz="2400" smtClean="0">
                <a:latin typeface="Arial" panose="020B0604020202020204" pitchFamily="34" charset="0"/>
                <a:ea typeface="Calibri"/>
                <a:cs typeface="Arial" panose="020B0604020202020204" pitchFamily="34" charset="0"/>
              </a:rPr>
              <a:t>b) Các </a:t>
            </a:r>
            <a:r>
              <a:rPr lang="en-US" sz="2400">
                <a:latin typeface="Arial" panose="020B0604020202020204" pitchFamily="34" charset="0"/>
                <a:ea typeface="Calibri"/>
                <a:cs typeface="Arial" panose="020B0604020202020204" pitchFamily="34" charset="0"/>
              </a:rPr>
              <a:t>pha sinh trưởng của quần thể</a:t>
            </a:r>
          </a:p>
        </p:txBody>
      </p:sp>
      <p:sp>
        <p:nvSpPr>
          <p:cNvPr id="3" name="Rectangle 2"/>
          <p:cNvSpPr/>
          <p:nvPr/>
        </p:nvSpPr>
        <p:spPr>
          <a:xfrm>
            <a:off x="205081" y="4255353"/>
            <a:ext cx="8387634" cy="830997"/>
          </a:xfrm>
          <a:prstGeom prst="rect">
            <a:avLst/>
          </a:prstGeom>
        </p:spPr>
        <p:txBody>
          <a:bodyPr wrap="square">
            <a:spAutoFit/>
          </a:bodyPr>
          <a:lstStyle/>
          <a:p>
            <a:pPr algn="ctr"/>
            <a:r>
              <a:rPr lang="vi-VN" sz="2400"/>
              <a:t>Đường cong sinh trưởng của quần thể vi khuẩn trong </a:t>
            </a:r>
            <a:endParaRPr lang="en-US" sz="2400" smtClean="0"/>
          </a:p>
          <a:p>
            <a:pPr algn="ctr"/>
            <a:r>
              <a:rPr lang="vi-VN" sz="2400" smtClean="0"/>
              <a:t>môi </a:t>
            </a:r>
            <a:r>
              <a:rPr lang="vi-VN" sz="2400"/>
              <a:t>trường nuôi cấy không liên tục </a:t>
            </a:r>
            <a:endParaRPr lang="en-US" sz="2400"/>
          </a:p>
        </p:txBody>
      </p:sp>
      <p:grpSp>
        <p:nvGrpSpPr>
          <p:cNvPr id="48" name="Group 40"/>
          <p:cNvGrpSpPr>
            <a:grpSpLocks/>
          </p:cNvGrpSpPr>
          <p:nvPr/>
        </p:nvGrpSpPr>
        <p:grpSpPr bwMode="auto">
          <a:xfrm>
            <a:off x="457201" y="932157"/>
            <a:ext cx="8295277" cy="3332081"/>
            <a:chOff x="1292" y="1344"/>
            <a:chExt cx="4446" cy="2422"/>
          </a:xfrm>
        </p:grpSpPr>
        <p:sp>
          <p:nvSpPr>
            <p:cNvPr id="49" name="Rectangle 23"/>
            <p:cNvSpPr>
              <a:spLocks noChangeArrowheads="1"/>
            </p:cNvSpPr>
            <p:nvPr/>
          </p:nvSpPr>
          <p:spPr bwMode="auto">
            <a:xfrm>
              <a:off x="1292" y="1344"/>
              <a:ext cx="4446" cy="2358"/>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 name="Group 24"/>
            <p:cNvGrpSpPr>
              <a:grpSpLocks/>
            </p:cNvGrpSpPr>
            <p:nvPr/>
          </p:nvGrpSpPr>
          <p:grpSpPr bwMode="auto">
            <a:xfrm>
              <a:off x="1610" y="1434"/>
              <a:ext cx="3402" cy="1951"/>
              <a:chOff x="1610" y="1434"/>
              <a:chExt cx="3402" cy="1951"/>
            </a:xfrm>
          </p:grpSpPr>
          <p:sp>
            <p:nvSpPr>
              <p:cNvPr id="64" name="Line 25"/>
              <p:cNvSpPr>
                <a:spLocks noChangeShapeType="1"/>
              </p:cNvSpPr>
              <p:nvPr/>
            </p:nvSpPr>
            <p:spPr bwMode="auto">
              <a:xfrm flipV="1">
                <a:off x="1610" y="1434"/>
                <a:ext cx="0" cy="19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5" name="Line 26"/>
              <p:cNvSpPr>
                <a:spLocks noChangeShapeType="1"/>
              </p:cNvSpPr>
              <p:nvPr/>
            </p:nvSpPr>
            <p:spPr bwMode="auto">
              <a:xfrm>
                <a:off x="1610" y="3385"/>
                <a:ext cx="340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1" name="Text Box 27"/>
            <p:cNvSpPr txBox="1">
              <a:spLocks noChangeArrowheads="1"/>
            </p:cNvSpPr>
            <p:nvPr/>
          </p:nvSpPr>
          <p:spPr bwMode="auto">
            <a:xfrm rot="16200000">
              <a:off x="380" y="2368"/>
              <a:ext cx="2148"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a:solidFill>
                    <a:schemeClr val="tx2"/>
                  </a:solidFill>
                  <a:latin typeface="VNI-Times" pitchFamily="2" charset="0"/>
                </a:rPr>
                <a:t>Log soá löôïng teá baøo</a:t>
              </a:r>
            </a:p>
          </p:txBody>
        </p:sp>
        <p:sp>
          <p:nvSpPr>
            <p:cNvPr id="52" name="Text Box 28"/>
            <p:cNvSpPr txBox="1">
              <a:spLocks noChangeArrowheads="1"/>
            </p:cNvSpPr>
            <p:nvPr/>
          </p:nvSpPr>
          <p:spPr bwMode="auto">
            <a:xfrm>
              <a:off x="4150" y="3430"/>
              <a:ext cx="998"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tx2"/>
                  </a:solidFill>
                  <a:latin typeface="VNI-Times" pitchFamily="2" charset="0"/>
                </a:rPr>
                <a:t>Thôøi gian</a:t>
              </a:r>
            </a:p>
          </p:txBody>
        </p:sp>
        <p:sp>
          <p:nvSpPr>
            <p:cNvPr id="53" name="Line 29"/>
            <p:cNvSpPr>
              <a:spLocks noChangeShapeType="1"/>
            </p:cNvSpPr>
            <p:nvPr/>
          </p:nvSpPr>
          <p:spPr bwMode="auto">
            <a:xfrm flipV="1">
              <a:off x="2109" y="1480"/>
              <a:ext cx="0" cy="19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4" name="Freeform 30"/>
            <p:cNvSpPr>
              <a:spLocks/>
            </p:cNvSpPr>
            <p:nvPr/>
          </p:nvSpPr>
          <p:spPr bwMode="auto">
            <a:xfrm>
              <a:off x="1610" y="3158"/>
              <a:ext cx="568" cy="49"/>
            </a:xfrm>
            <a:custGeom>
              <a:avLst/>
              <a:gdLst>
                <a:gd name="T0" fmla="*/ 0 w 568"/>
                <a:gd name="T1" fmla="*/ 49 h 49"/>
                <a:gd name="T2" fmla="*/ 499 w 568"/>
                <a:gd name="T3" fmla="*/ 49 h 49"/>
                <a:gd name="T4" fmla="*/ 544 w 568"/>
                <a:gd name="T5" fmla="*/ 30 h 49"/>
                <a:gd name="T6" fmla="*/ 568 w 568"/>
                <a:gd name="T7" fmla="*/ 0 h 49"/>
              </a:gdLst>
              <a:ahLst/>
              <a:cxnLst>
                <a:cxn ang="0">
                  <a:pos x="T0" y="T1"/>
                </a:cxn>
                <a:cxn ang="0">
                  <a:pos x="T2" y="T3"/>
                </a:cxn>
                <a:cxn ang="0">
                  <a:pos x="T4" y="T5"/>
                </a:cxn>
                <a:cxn ang="0">
                  <a:pos x="T6" y="T7"/>
                </a:cxn>
              </a:cxnLst>
              <a:rect l="0" t="0" r="r" b="b"/>
              <a:pathLst>
                <a:path w="568" h="49">
                  <a:moveTo>
                    <a:pt x="0" y="49"/>
                  </a:moveTo>
                  <a:lnTo>
                    <a:pt x="499" y="49"/>
                  </a:lnTo>
                  <a:lnTo>
                    <a:pt x="544" y="30"/>
                  </a:lnTo>
                  <a:lnTo>
                    <a:pt x="568" y="0"/>
                  </a:ln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6" name="Freeform 32"/>
            <p:cNvSpPr>
              <a:spLocks/>
            </p:cNvSpPr>
            <p:nvPr/>
          </p:nvSpPr>
          <p:spPr bwMode="auto">
            <a:xfrm>
              <a:off x="2181" y="1944"/>
              <a:ext cx="1098" cy="1212"/>
            </a:xfrm>
            <a:custGeom>
              <a:avLst/>
              <a:gdLst>
                <a:gd name="T0" fmla="*/ 0 w 1098"/>
                <a:gd name="T1" fmla="*/ 1212 h 1212"/>
                <a:gd name="T2" fmla="*/ 971 w 1098"/>
                <a:gd name="T3" fmla="*/ 35 h 1212"/>
                <a:gd name="T4" fmla="*/ 1032 w 1098"/>
                <a:gd name="T5" fmla="*/ 12 h 1212"/>
                <a:gd name="T6" fmla="*/ 1098 w 1098"/>
                <a:gd name="T7" fmla="*/ 0 h 1212"/>
              </a:gdLst>
              <a:ahLst/>
              <a:cxnLst>
                <a:cxn ang="0">
                  <a:pos x="T0" y="T1"/>
                </a:cxn>
                <a:cxn ang="0">
                  <a:pos x="T2" y="T3"/>
                </a:cxn>
                <a:cxn ang="0">
                  <a:pos x="T4" y="T5"/>
                </a:cxn>
                <a:cxn ang="0">
                  <a:pos x="T6" y="T7"/>
                </a:cxn>
              </a:cxnLst>
              <a:rect l="0" t="0" r="r" b="b"/>
              <a:pathLst>
                <a:path w="1098" h="1212">
                  <a:moveTo>
                    <a:pt x="0" y="1212"/>
                  </a:moveTo>
                  <a:lnTo>
                    <a:pt x="971" y="35"/>
                  </a:lnTo>
                  <a:lnTo>
                    <a:pt x="1032" y="12"/>
                  </a:lnTo>
                  <a:lnTo>
                    <a:pt x="1098" y="0"/>
                  </a:ln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7" name="Line 33"/>
            <p:cNvSpPr>
              <a:spLocks noChangeShapeType="1"/>
            </p:cNvSpPr>
            <p:nvPr/>
          </p:nvSpPr>
          <p:spPr bwMode="auto">
            <a:xfrm flipV="1">
              <a:off x="3152" y="1480"/>
              <a:ext cx="0" cy="19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9" name="Freeform 35"/>
            <p:cNvSpPr>
              <a:spLocks/>
            </p:cNvSpPr>
            <p:nvPr/>
          </p:nvSpPr>
          <p:spPr bwMode="auto">
            <a:xfrm>
              <a:off x="3258" y="1933"/>
              <a:ext cx="1028" cy="11"/>
            </a:xfrm>
            <a:custGeom>
              <a:avLst/>
              <a:gdLst>
                <a:gd name="T0" fmla="*/ 0 w 1028"/>
                <a:gd name="T1" fmla="*/ 11 h 11"/>
                <a:gd name="T2" fmla="*/ 76 w 1028"/>
                <a:gd name="T3" fmla="*/ 0 h 11"/>
                <a:gd name="T4" fmla="*/ 1028 w 1028"/>
                <a:gd name="T5" fmla="*/ 0 h 11"/>
              </a:gdLst>
              <a:ahLst/>
              <a:cxnLst>
                <a:cxn ang="0">
                  <a:pos x="T0" y="T1"/>
                </a:cxn>
                <a:cxn ang="0">
                  <a:pos x="T2" y="T3"/>
                </a:cxn>
                <a:cxn ang="0">
                  <a:pos x="T4" y="T5"/>
                </a:cxn>
              </a:cxnLst>
              <a:rect l="0" t="0" r="r" b="b"/>
              <a:pathLst>
                <a:path w="1028" h="11">
                  <a:moveTo>
                    <a:pt x="0" y="11"/>
                  </a:moveTo>
                  <a:lnTo>
                    <a:pt x="76" y="0"/>
                  </a:lnTo>
                  <a:lnTo>
                    <a:pt x="1028" y="0"/>
                  </a:ln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0" name="Line 36"/>
            <p:cNvSpPr>
              <a:spLocks noChangeShapeType="1"/>
            </p:cNvSpPr>
            <p:nvPr/>
          </p:nvSpPr>
          <p:spPr bwMode="auto">
            <a:xfrm flipV="1">
              <a:off x="4195" y="1480"/>
              <a:ext cx="0" cy="19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 name="Line 38"/>
            <p:cNvSpPr>
              <a:spLocks noChangeShapeType="1"/>
            </p:cNvSpPr>
            <p:nvPr/>
          </p:nvSpPr>
          <p:spPr bwMode="auto">
            <a:xfrm>
              <a:off x="4286" y="1933"/>
              <a:ext cx="681" cy="22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6" name="TextBox 65"/>
          <p:cNvSpPr txBox="1"/>
          <p:nvPr/>
        </p:nvSpPr>
        <p:spPr>
          <a:xfrm>
            <a:off x="1063692" y="2867188"/>
            <a:ext cx="1298508" cy="707886"/>
          </a:xfrm>
          <a:prstGeom prst="rect">
            <a:avLst/>
          </a:prstGeom>
          <a:noFill/>
        </p:spPr>
        <p:txBody>
          <a:bodyPr wrap="square" rtlCol="0">
            <a:spAutoFit/>
          </a:bodyPr>
          <a:lstStyle/>
          <a:p>
            <a:pPr algn="ctr"/>
            <a:r>
              <a:rPr lang="en-US" sz="2000">
                <a:solidFill>
                  <a:srgbClr val="0070C0"/>
                </a:solidFill>
                <a:latin typeface="Arial" panose="020B0604020202020204" pitchFamily="34" charset="0"/>
                <a:cs typeface="Arial" panose="020B0604020202020204" pitchFamily="34" charset="0"/>
              </a:rPr>
              <a:t>Pha </a:t>
            </a:r>
            <a:endParaRPr lang="en-US" sz="2000" smtClean="0">
              <a:solidFill>
                <a:srgbClr val="0070C0"/>
              </a:solidFill>
              <a:latin typeface="Arial" panose="020B0604020202020204" pitchFamily="34" charset="0"/>
              <a:cs typeface="Arial" panose="020B0604020202020204" pitchFamily="34" charset="0"/>
            </a:endParaRPr>
          </a:p>
          <a:p>
            <a:r>
              <a:rPr lang="en-US" sz="2000" smtClean="0">
                <a:solidFill>
                  <a:srgbClr val="0070C0"/>
                </a:solidFill>
                <a:latin typeface="Arial" panose="020B0604020202020204" pitchFamily="34" charset="0"/>
                <a:cs typeface="Arial" panose="020B0604020202020204" pitchFamily="34" charset="0"/>
              </a:rPr>
              <a:t>tiềm </a:t>
            </a:r>
            <a:r>
              <a:rPr lang="en-US" sz="2000">
                <a:solidFill>
                  <a:srgbClr val="0070C0"/>
                </a:solidFill>
                <a:latin typeface="Arial" panose="020B0604020202020204" pitchFamily="34" charset="0"/>
                <a:cs typeface="Arial" panose="020B0604020202020204" pitchFamily="34" charset="0"/>
              </a:rPr>
              <a:t>phát</a:t>
            </a:r>
          </a:p>
        </p:txBody>
      </p:sp>
      <p:sp>
        <p:nvSpPr>
          <p:cNvPr id="67" name="TextBox 66"/>
          <p:cNvSpPr txBox="1"/>
          <p:nvPr/>
        </p:nvSpPr>
        <p:spPr>
          <a:xfrm rot="18593230">
            <a:off x="2397219" y="1737421"/>
            <a:ext cx="866775" cy="1015663"/>
          </a:xfrm>
          <a:prstGeom prst="rect">
            <a:avLst/>
          </a:prstGeom>
          <a:noFill/>
        </p:spPr>
        <p:txBody>
          <a:bodyPr wrap="square" rtlCol="0">
            <a:spAutoFit/>
          </a:bodyPr>
          <a:lstStyle/>
          <a:p>
            <a:pPr algn="ctr"/>
            <a:r>
              <a:rPr lang="en-US" sz="2000">
                <a:solidFill>
                  <a:srgbClr val="0070C0"/>
                </a:solidFill>
                <a:latin typeface="Arial" panose="020B0604020202020204" pitchFamily="34" charset="0"/>
                <a:cs typeface="Arial" panose="020B0604020202020204" pitchFamily="34" charset="0"/>
              </a:rPr>
              <a:t>Pha </a:t>
            </a:r>
            <a:endParaRPr lang="en-US" sz="2000" smtClean="0">
              <a:solidFill>
                <a:srgbClr val="0070C0"/>
              </a:solidFill>
              <a:latin typeface="Arial" panose="020B0604020202020204" pitchFamily="34" charset="0"/>
              <a:cs typeface="Arial" panose="020B0604020202020204" pitchFamily="34" charset="0"/>
            </a:endParaRPr>
          </a:p>
          <a:p>
            <a:pPr algn="ctr"/>
            <a:r>
              <a:rPr lang="en-US" sz="2000" smtClean="0">
                <a:solidFill>
                  <a:srgbClr val="0070C0"/>
                </a:solidFill>
                <a:latin typeface="Arial" panose="020B0604020202020204" pitchFamily="34" charset="0"/>
                <a:cs typeface="Arial" panose="020B0604020202020204" pitchFamily="34" charset="0"/>
              </a:rPr>
              <a:t>lũy </a:t>
            </a:r>
            <a:r>
              <a:rPr lang="en-US" sz="2000">
                <a:solidFill>
                  <a:srgbClr val="0070C0"/>
                </a:solidFill>
                <a:latin typeface="Arial" panose="020B0604020202020204" pitchFamily="34" charset="0"/>
                <a:cs typeface="Arial" panose="020B0604020202020204" pitchFamily="34" charset="0"/>
              </a:rPr>
              <a:t>thừa</a:t>
            </a:r>
          </a:p>
        </p:txBody>
      </p:sp>
      <p:sp>
        <p:nvSpPr>
          <p:cNvPr id="68" name="TextBox 67"/>
          <p:cNvSpPr txBox="1"/>
          <p:nvPr/>
        </p:nvSpPr>
        <p:spPr>
          <a:xfrm>
            <a:off x="3998466" y="1406608"/>
            <a:ext cx="1982754" cy="400110"/>
          </a:xfrm>
          <a:prstGeom prst="rect">
            <a:avLst/>
          </a:prstGeom>
          <a:noFill/>
        </p:spPr>
        <p:txBody>
          <a:bodyPr wrap="square" rtlCol="0">
            <a:spAutoFit/>
          </a:bodyPr>
          <a:lstStyle/>
          <a:p>
            <a:pPr algn="ctr"/>
            <a:r>
              <a:rPr lang="en-US" sz="2000">
                <a:solidFill>
                  <a:srgbClr val="0070C0"/>
                </a:solidFill>
                <a:latin typeface="Arial" panose="020B0604020202020204" pitchFamily="34" charset="0"/>
                <a:cs typeface="Arial" panose="020B0604020202020204" pitchFamily="34" charset="0"/>
              </a:rPr>
              <a:t>Pha </a:t>
            </a:r>
            <a:r>
              <a:rPr lang="en-US" sz="2000" smtClean="0">
                <a:solidFill>
                  <a:srgbClr val="0070C0"/>
                </a:solidFill>
                <a:latin typeface="Arial" panose="020B0604020202020204" pitchFamily="34" charset="0"/>
                <a:cs typeface="Arial" panose="020B0604020202020204" pitchFamily="34" charset="0"/>
              </a:rPr>
              <a:t>cân </a:t>
            </a:r>
            <a:r>
              <a:rPr lang="en-US" sz="2000">
                <a:solidFill>
                  <a:srgbClr val="0070C0"/>
                </a:solidFill>
                <a:latin typeface="Arial" panose="020B0604020202020204" pitchFamily="34" charset="0"/>
                <a:cs typeface="Arial" panose="020B0604020202020204" pitchFamily="34" charset="0"/>
              </a:rPr>
              <a:t>bằng</a:t>
            </a:r>
          </a:p>
        </p:txBody>
      </p:sp>
      <p:sp>
        <p:nvSpPr>
          <p:cNvPr id="69" name="TextBox 68"/>
          <p:cNvSpPr txBox="1"/>
          <p:nvPr/>
        </p:nvSpPr>
        <p:spPr>
          <a:xfrm>
            <a:off x="6629400" y="1669270"/>
            <a:ext cx="1982754" cy="400110"/>
          </a:xfrm>
          <a:prstGeom prst="rect">
            <a:avLst/>
          </a:prstGeom>
          <a:noFill/>
        </p:spPr>
        <p:txBody>
          <a:bodyPr wrap="square" rtlCol="0">
            <a:spAutoFit/>
          </a:bodyPr>
          <a:lstStyle/>
          <a:p>
            <a:pPr algn="ctr"/>
            <a:r>
              <a:rPr lang="en-US" sz="2000">
                <a:solidFill>
                  <a:srgbClr val="0070C0"/>
                </a:solidFill>
                <a:latin typeface="Arial" panose="020B0604020202020204" pitchFamily="34" charset="0"/>
                <a:cs typeface="Arial" panose="020B0604020202020204" pitchFamily="34" charset="0"/>
              </a:rPr>
              <a:t>Pha suy vong</a:t>
            </a:r>
          </a:p>
        </p:txBody>
      </p:sp>
    </p:spTree>
    <p:extLst>
      <p:ext uri="{BB962C8B-B14F-4D97-AF65-F5344CB8AC3E}">
        <p14:creationId xmlns:p14="http://schemas.microsoft.com/office/powerpoint/2010/main" val="167159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511" name="Rectangle 23"/>
          <p:cNvSpPr>
            <a:spLocks noChangeArrowheads="1"/>
          </p:cNvSpPr>
          <p:nvPr/>
        </p:nvSpPr>
        <p:spPr bwMode="auto">
          <a:xfrm>
            <a:off x="762000" y="800100"/>
            <a:ext cx="7543800" cy="3371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2"/>
          <p:cNvGrpSpPr/>
          <p:nvPr/>
        </p:nvGrpSpPr>
        <p:grpSpPr>
          <a:xfrm>
            <a:off x="942523" y="971549"/>
            <a:ext cx="6906077" cy="3145815"/>
            <a:chOff x="2075876" y="880734"/>
            <a:chExt cx="6096573" cy="3578213"/>
          </a:xfrm>
        </p:grpSpPr>
        <p:grpSp>
          <p:nvGrpSpPr>
            <p:cNvPr id="319512" name="Group 24"/>
            <p:cNvGrpSpPr>
              <a:grpSpLocks/>
            </p:cNvGrpSpPr>
            <p:nvPr/>
          </p:nvGrpSpPr>
          <p:grpSpPr bwMode="auto">
            <a:xfrm>
              <a:off x="2555875" y="909638"/>
              <a:ext cx="5400675" cy="3097212"/>
              <a:chOff x="1610" y="1434"/>
              <a:chExt cx="3402" cy="1951"/>
            </a:xfrm>
          </p:grpSpPr>
          <p:sp>
            <p:nvSpPr>
              <p:cNvPr id="319513" name="Line 25"/>
              <p:cNvSpPr>
                <a:spLocks noChangeShapeType="1"/>
              </p:cNvSpPr>
              <p:nvPr/>
            </p:nvSpPr>
            <p:spPr bwMode="auto">
              <a:xfrm flipV="1">
                <a:off x="1610" y="1434"/>
                <a:ext cx="0" cy="19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9514" name="Line 26"/>
              <p:cNvSpPr>
                <a:spLocks noChangeShapeType="1"/>
              </p:cNvSpPr>
              <p:nvPr/>
            </p:nvSpPr>
            <p:spPr bwMode="auto">
              <a:xfrm>
                <a:off x="1610" y="3385"/>
                <a:ext cx="340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19515" name="Text Box 27"/>
            <p:cNvSpPr txBox="1">
              <a:spLocks noChangeArrowheads="1"/>
            </p:cNvSpPr>
            <p:nvPr/>
          </p:nvSpPr>
          <p:spPr bwMode="auto">
            <a:xfrm rot="16200000">
              <a:off x="676185" y="2280425"/>
              <a:ext cx="3206932" cy="40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a:solidFill>
                    <a:schemeClr val="tx2"/>
                  </a:solidFill>
                  <a:latin typeface="VNI-Times" pitchFamily="2" charset="0"/>
                </a:rPr>
                <a:t>Log soá löôïng teá baøo</a:t>
              </a:r>
            </a:p>
          </p:txBody>
        </p:sp>
        <p:sp>
          <p:nvSpPr>
            <p:cNvPr id="319516" name="Text Box 28"/>
            <p:cNvSpPr txBox="1">
              <a:spLocks noChangeArrowheads="1"/>
            </p:cNvSpPr>
            <p:nvPr/>
          </p:nvSpPr>
          <p:spPr bwMode="auto">
            <a:xfrm>
              <a:off x="6588124" y="3933825"/>
              <a:ext cx="1584325" cy="525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tx2"/>
                  </a:solidFill>
                  <a:latin typeface="VNI-Times" pitchFamily="2" charset="0"/>
                </a:rPr>
                <a:t>Thôøi gian</a:t>
              </a:r>
            </a:p>
          </p:txBody>
        </p:sp>
        <p:sp>
          <p:nvSpPr>
            <p:cNvPr id="319517" name="Line 29"/>
            <p:cNvSpPr>
              <a:spLocks noChangeShapeType="1"/>
            </p:cNvSpPr>
            <p:nvPr/>
          </p:nvSpPr>
          <p:spPr bwMode="auto">
            <a:xfrm flipV="1">
              <a:off x="3348038" y="981075"/>
              <a:ext cx="0" cy="3024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9518" name="Freeform 30"/>
            <p:cNvSpPr>
              <a:spLocks/>
            </p:cNvSpPr>
            <p:nvPr/>
          </p:nvSpPr>
          <p:spPr bwMode="auto">
            <a:xfrm>
              <a:off x="2555875" y="3646488"/>
              <a:ext cx="901700" cy="77787"/>
            </a:xfrm>
            <a:custGeom>
              <a:avLst/>
              <a:gdLst>
                <a:gd name="T0" fmla="*/ 0 w 568"/>
                <a:gd name="T1" fmla="*/ 49 h 49"/>
                <a:gd name="T2" fmla="*/ 499 w 568"/>
                <a:gd name="T3" fmla="*/ 49 h 49"/>
                <a:gd name="T4" fmla="*/ 544 w 568"/>
                <a:gd name="T5" fmla="*/ 30 h 49"/>
                <a:gd name="T6" fmla="*/ 568 w 568"/>
                <a:gd name="T7" fmla="*/ 0 h 49"/>
              </a:gdLst>
              <a:ahLst/>
              <a:cxnLst>
                <a:cxn ang="0">
                  <a:pos x="T0" y="T1"/>
                </a:cxn>
                <a:cxn ang="0">
                  <a:pos x="T2" y="T3"/>
                </a:cxn>
                <a:cxn ang="0">
                  <a:pos x="T4" y="T5"/>
                </a:cxn>
                <a:cxn ang="0">
                  <a:pos x="T6" y="T7"/>
                </a:cxn>
              </a:cxnLst>
              <a:rect l="0" t="0" r="r" b="b"/>
              <a:pathLst>
                <a:path w="568" h="49">
                  <a:moveTo>
                    <a:pt x="0" y="49"/>
                  </a:moveTo>
                  <a:lnTo>
                    <a:pt x="499" y="49"/>
                  </a:lnTo>
                  <a:lnTo>
                    <a:pt x="544" y="30"/>
                  </a:lnTo>
                  <a:lnTo>
                    <a:pt x="568" y="0"/>
                  </a:ln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 name="TextBox 1"/>
          <p:cNvSpPr txBox="1"/>
          <p:nvPr/>
        </p:nvSpPr>
        <p:spPr>
          <a:xfrm>
            <a:off x="1520893" y="2857500"/>
            <a:ext cx="1525589" cy="769441"/>
          </a:xfrm>
          <a:prstGeom prst="rect">
            <a:avLst/>
          </a:prstGeom>
          <a:noFill/>
        </p:spPr>
        <p:txBody>
          <a:bodyPr wrap="square" rtlCol="0">
            <a:spAutoFit/>
          </a:bodyPr>
          <a:lstStyle/>
          <a:p>
            <a:pPr algn="ctr"/>
            <a:r>
              <a:rPr lang="en-US" sz="2200">
                <a:solidFill>
                  <a:srgbClr val="0070C0"/>
                </a:solidFill>
                <a:latin typeface="Arial" panose="020B0604020202020204" pitchFamily="34" charset="0"/>
                <a:cs typeface="Arial" panose="020B0604020202020204" pitchFamily="34" charset="0"/>
              </a:rPr>
              <a:t>Pha </a:t>
            </a:r>
            <a:endParaRPr lang="en-US" sz="2200" smtClean="0">
              <a:solidFill>
                <a:srgbClr val="0070C0"/>
              </a:solidFill>
              <a:latin typeface="Arial" panose="020B0604020202020204" pitchFamily="34" charset="0"/>
              <a:cs typeface="Arial" panose="020B0604020202020204" pitchFamily="34" charset="0"/>
            </a:endParaRPr>
          </a:p>
          <a:p>
            <a:r>
              <a:rPr lang="en-US" sz="2200" smtClean="0">
                <a:solidFill>
                  <a:srgbClr val="0070C0"/>
                </a:solidFill>
                <a:latin typeface="Arial" panose="020B0604020202020204" pitchFamily="34" charset="0"/>
                <a:cs typeface="Arial" panose="020B0604020202020204" pitchFamily="34" charset="0"/>
              </a:rPr>
              <a:t>tiềm </a:t>
            </a:r>
            <a:r>
              <a:rPr lang="en-US" sz="2200">
                <a:solidFill>
                  <a:srgbClr val="0070C0"/>
                </a:solidFill>
                <a:latin typeface="Arial" panose="020B0604020202020204" pitchFamily="34" charset="0"/>
                <a:cs typeface="Arial" panose="020B0604020202020204" pitchFamily="34" charset="0"/>
              </a:rPr>
              <a:t>phát</a:t>
            </a:r>
          </a:p>
        </p:txBody>
      </p:sp>
      <p:sp>
        <p:nvSpPr>
          <p:cNvPr id="39" name="Rectangle 38"/>
          <p:cNvSpPr/>
          <p:nvPr/>
        </p:nvSpPr>
        <p:spPr>
          <a:xfrm>
            <a:off x="23690" y="-1948"/>
            <a:ext cx="5232523" cy="517065"/>
          </a:xfrm>
          <a:prstGeom prst="rect">
            <a:avLst/>
          </a:prstGeom>
        </p:spPr>
        <p:txBody>
          <a:bodyPr wrap="none">
            <a:spAutoFit/>
          </a:bodyPr>
          <a:lstStyle/>
          <a:p>
            <a:pPr marR="0" lvl="0" algn="just">
              <a:lnSpc>
                <a:spcPct val="115000"/>
              </a:lnSpc>
              <a:spcBef>
                <a:spcPts val="0"/>
              </a:spcBef>
              <a:spcAft>
                <a:spcPts val="1000"/>
              </a:spcAft>
            </a:pPr>
            <a:r>
              <a:rPr lang="en-US" sz="2400" smtClean="0">
                <a:latin typeface="Arial" panose="020B0604020202020204" pitchFamily="34" charset="0"/>
                <a:ea typeface="Calibri"/>
                <a:cs typeface="Arial" panose="020B0604020202020204" pitchFamily="34" charset="0"/>
              </a:rPr>
              <a:t>b) Các </a:t>
            </a:r>
            <a:r>
              <a:rPr lang="en-US" sz="2400">
                <a:latin typeface="Arial" panose="020B0604020202020204" pitchFamily="34" charset="0"/>
                <a:ea typeface="Calibri"/>
                <a:cs typeface="Arial" panose="020B0604020202020204" pitchFamily="34" charset="0"/>
              </a:rPr>
              <a:t>pha sinh trưởng của quần thể</a:t>
            </a:r>
          </a:p>
        </p:txBody>
      </p:sp>
      <p:sp>
        <p:nvSpPr>
          <p:cNvPr id="4" name="Rectangle 3"/>
          <p:cNvSpPr/>
          <p:nvPr/>
        </p:nvSpPr>
        <p:spPr>
          <a:xfrm>
            <a:off x="775855" y="358728"/>
            <a:ext cx="2430474" cy="461665"/>
          </a:xfrm>
          <a:prstGeom prst="rect">
            <a:avLst/>
          </a:prstGeom>
        </p:spPr>
        <p:txBody>
          <a:bodyPr wrap="none">
            <a:spAutoFit/>
          </a:bodyPr>
          <a:lstStyle/>
          <a:p>
            <a:pPr marL="342900" indent="-342900">
              <a:buFont typeface="Wingdings" panose="05000000000000000000" pitchFamily="2" charset="2"/>
              <a:buChar char="v"/>
            </a:pPr>
            <a:r>
              <a:rPr lang="en-US" sz="2400" smtClean="0">
                <a:solidFill>
                  <a:srgbClr val="0070C0"/>
                </a:solidFill>
                <a:latin typeface="Arial" panose="020B0604020202020204" pitchFamily="34" charset="0"/>
                <a:cs typeface="Arial" panose="020B0604020202020204" pitchFamily="34" charset="0"/>
              </a:rPr>
              <a:t>Pha </a:t>
            </a:r>
            <a:r>
              <a:rPr lang="en-US" sz="2400">
                <a:solidFill>
                  <a:srgbClr val="0070C0"/>
                </a:solidFill>
                <a:latin typeface="Arial" panose="020B0604020202020204" pitchFamily="34" charset="0"/>
                <a:cs typeface="Arial" panose="020B0604020202020204" pitchFamily="34" charset="0"/>
              </a:rPr>
              <a:t>tiềm phát</a:t>
            </a:r>
          </a:p>
        </p:txBody>
      </p:sp>
      <p:sp>
        <p:nvSpPr>
          <p:cNvPr id="5" name="Rectangle 4"/>
          <p:cNvSpPr/>
          <p:nvPr/>
        </p:nvSpPr>
        <p:spPr>
          <a:xfrm>
            <a:off x="1066800" y="4490093"/>
            <a:ext cx="7019870"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sz="2800">
                <a:latin typeface="Arial" panose="020B0604020202020204" pitchFamily="34" charset="0"/>
                <a:cs typeface="Arial" panose="020B0604020202020204" pitchFamily="34" charset="0"/>
              </a:rPr>
              <a:t>Số lượng tế bào trong quần thể chưa tăng.</a:t>
            </a:r>
          </a:p>
        </p:txBody>
      </p:sp>
      <p:pic>
        <p:nvPicPr>
          <p:cNvPr id="42" name="Picture 2" descr="Kết quả hình ảnh cho suy 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6" y="4370301"/>
            <a:ext cx="750145" cy="65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593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1547" name="Group 11"/>
          <p:cNvGrpSpPr>
            <a:grpSpLocks/>
          </p:cNvGrpSpPr>
          <p:nvPr/>
        </p:nvGrpSpPr>
        <p:grpSpPr bwMode="auto">
          <a:xfrm>
            <a:off x="0" y="1314450"/>
            <a:ext cx="1835150" cy="3201591"/>
            <a:chOff x="0" y="1104"/>
            <a:chExt cx="1156" cy="2689"/>
          </a:xfrm>
        </p:grpSpPr>
        <p:sp>
          <p:nvSpPr>
            <p:cNvPr id="321548" name="Line 12"/>
            <p:cNvSpPr>
              <a:spLocks noChangeShapeType="1"/>
            </p:cNvSpPr>
            <p:nvPr/>
          </p:nvSpPr>
          <p:spPr bwMode="auto">
            <a:xfrm>
              <a:off x="4" y="1104"/>
              <a:ext cx="1152"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549" name="Line 13"/>
            <p:cNvSpPr>
              <a:spLocks noChangeShapeType="1"/>
            </p:cNvSpPr>
            <p:nvPr/>
          </p:nvSpPr>
          <p:spPr bwMode="auto">
            <a:xfrm>
              <a:off x="0" y="3793"/>
              <a:ext cx="1152"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550" name="Line 14"/>
            <p:cNvSpPr>
              <a:spLocks noChangeShapeType="1"/>
            </p:cNvSpPr>
            <p:nvPr/>
          </p:nvSpPr>
          <p:spPr bwMode="auto">
            <a:xfrm>
              <a:off x="0" y="1888"/>
              <a:ext cx="1152"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551" name="Line 15"/>
            <p:cNvSpPr>
              <a:spLocks noChangeShapeType="1"/>
            </p:cNvSpPr>
            <p:nvPr/>
          </p:nvSpPr>
          <p:spPr bwMode="auto">
            <a:xfrm>
              <a:off x="0" y="3294"/>
              <a:ext cx="1152"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1552" name="Line 16"/>
            <p:cNvSpPr>
              <a:spLocks noChangeShapeType="1"/>
            </p:cNvSpPr>
            <p:nvPr/>
          </p:nvSpPr>
          <p:spPr bwMode="auto">
            <a:xfrm>
              <a:off x="0" y="2795"/>
              <a:ext cx="1152"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3" name="Rectangle 42"/>
          <p:cNvSpPr/>
          <p:nvPr/>
        </p:nvSpPr>
        <p:spPr>
          <a:xfrm>
            <a:off x="775855" y="358728"/>
            <a:ext cx="2278188" cy="461665"/>
          </a:xfrm>
          <a:prstGeom prst="rect">
            <a:avLst/>
          </a:prstGeom>
        </p:spPr>
        <p:txBody>
          <a:bodyPr wrap="none">
            <a:spAutoFit/>
          </a:bodyPr>
          <a:lstStyle/>
          <a:p>
            <a:pPr marL="342900" indent="-342900">
              <a:buFont typeface="Wingdings" panose="05000000000000000000" pitchFamily="2" charset="2"/>
              <a:buChar char="v"/>
            </a:pPr>
            <a:r>
              <a:rPr lang="en-US" sz="2400">
                <a:solidFill>
                  <a:srgbClr val="0070C0"/>
                </a:solidFill>
                <a:latin typeface="Arial" panose="020B0604020202020204" pitchFamily="34" charset="0"/>
                <a:cs typeface="Arial" panose="020B0604020202020204" pitchFamily="34" charset="0"/>
              </a:rPr>
              <a:t>Pha lũy thừa</a:t>
            </a:r>
          </a:p>
        </p:txBody>
      </p:sp>
      <p:sp>
        <p:nvSpPr>
          <p:cNvPr id="44" name="Rectangle 43"/>
          <p:cNvSpPr/>
          <p:nvPr/>
        </p:nvSpPr>
        <p:spPr>
          <a:xfrm>
            <a:off x="23690" y="-1948"/>
            <a:ext cx="5232523" cy="517065"/>
          </a:xfrm>
          <a:prstGeom prst="rect">
            <a:avLst/>
          </a:prstGeom>
        </p:spPr>
        <p:txBody>
          <a:bodyPr wrap="none">
            <a:spAutoFit/>
          </a:bodyPr>
          <a:lstStyle/>
          <a:p>
            <a:pPr marR="0" lvl="0" algn="just">
              <a:lnSpc>
                <a:spcPct val="115000"/>
              </a:lnSpc>
              <a:spcBef>
                <a:spcPts val="0"/>
              </a:spcBef>
              <a:spcAft>
                <a:spcPts val="1000"/>
              </a:spcAft>
            </a:pPr>
            <a:r>
              <a:rPr lang="en-US" sz="2400" smtClean="0">
                <a:latin typeface="Arial" panose="020B0604020202020204" pitchFamily="34" charset="0"/>
                <a:ea typeface="Calibri"/>
                <a:cs typeface="Arial" panose="020B0604020202020204" pitchFamily="34" charset="0"/>
              </a:rPr>
              <a:t>b) Các </a:t>
            </a:r>
            <a:r>
              <a:rPr lang="en-US" sz="2400">
                <a:latin typeface="Arial" panose="020B0604020202020204" pitchFamily="34" charset="0"/>
                <a:ea typeface="Calibri"/>
                <a:cs typeface="Arial" panose="020B0604020202020204" pitchFamily="34" charset="0"/>
              </a:rPr>
              <a:t>pha sinh trưởng của quần thể</a:t>
            </a:r>
          </a:p>
        </p:txBody>
      </p:sp>
      <p:pic>
        <p:nvPicPr>
          <p:cNvPr id="47" name="Picture 2" descr="Kết quả hình ảnh cho suy 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6" y="4370301"/>
            <a:ext cx="750145" cy="6588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1066800" y="4171950"/>
            <a:ext cx="693420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smtClean="0">
                <a:latin typeface="Arial" panose="020B0604020202020204" pitchFamily="34" charset="0"/>
                <a:cs typeface="Arial" panose="020B0604020202020204" pitchFamily="34" charset="0"/>
              </a:rPr>
              <a:t>	Số </a:t>
            </a:r>
            <a:r>
              <a:rPr lang="en-US" sz="2800">
                <a:latin typeface="Arial" panose="020B0604020202020204" pitchFamily="34" charset="0"/>
                <a:cs typeface="Arial" panose="020B0604020202020204" pitchFamily="34" charset="0"/>
              </a:rPr>
              <a:t>lượng tế bào trong quần thể tăng lên rất nhanh.</a:t>
            </a:r>
          </a:p>
        </p:txBody>
      </p:sp>
      <p:grpSp>
        <p:nvGrpSpPr>
          <p:cNvPr id="49" name="Group 40"/>
          <p:cNvGrpSpPr>
            <a:grpSpLocks/>
          </p:cNvGrpSpPr>
          <p:nvPr/>
        </p:nvGrpSpPr>
        <p:grpSpPr bwMode="auto">
          <a:xfrm>
            <a:off x="653143" y="742950"/>
            <a:ext cx="8109857" cy="3487807"/>
            <a:chOff x="1292" y="1163"/>
            <a:chExt cx="4424" cy="2491"/>
          </a:xfrm>
        </p:grpSpPr>
        <p:sp>
          <p:nvSpPr>
            <p:cNvPr id="50" name="Rectangle 23"/>
            <p:cNvSpPr>
              <a:spLocks noChangeArrowheads="1"/>
            </p:cNvSpPr>
            <p:nvPr/>
          </p:nvSpPr>
          <p:spPr bwMode="auto">
            <a:xfrm>
              <a:off x="1292" y="1163"/>
              <a:ext cx="4424" cy="2449"/>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1" name="Group 24"/>
            <p:cNvGrpSpPr>
              <a:grpSpLocks/>
            </p:cNvGrpSpPr>
            <p:nvPr/>
          </p:nvGrpSpPr>
          <p:grpSpPr bwMode="auto">
            <a:xfrm>
              <a:off x="1610" y="1434"/>
              <a:ext cx="3402" cy="1951"/>
              <a:chOff x="1610" y="1434"/>
              <a:chExt cx="3402" cy="1951"/>
            </a:xfrm>
          </p:grpSpPr>
          <p:sp>
            <p:nvSpPr>
              <p:cNvPr id="58" name="Line 25"/>
              <p:cNvSpPr>
                <a:spLocks noChangeShapeType="1"/>
              </p:cNvSpPr>
              <p:nvPr/>
            </p:nvSpPr>
            <p:spPr bwMode="auto">
              <a:xfrm flipV="1">
                <a:off x="1610" y="1434"/>
                <a:ext cx="0" cy="19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9" name="Line 26"/>
              <p:cNvSpPr>
                <a:spLocks noChangeShapeType="1"/>
              </p:cNvSpPr>
              <p:nvPr/>
            </p:nvSpPr>
            <p:spPr bwMode="auto">
              <a:xfrm>
                <a:off x="1610" y="3385"/>
                <a:ext cx="340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2" name="Text Box 27"/>
            <p:cNvSpPr txBox="1">
              <a:spLocks noChangeArrowheads="1"/>
            </p:cNvSpPr>
            <p:nvPr/>
          </p:nvSpPr>
          <p:spPr bwMode="auto">
            <a:xfrm rot="16200000">
              <a:off x="392" y="2224"/>
              <a:ext cx="208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a:solidFill>
                    <a:schemeClr val="tx2"/>
                  </a:solidFill>
                  <a:latin typeface="VNI-Times" pitchFamily="2" charset="0"/>
                </a:rPr>
                <a:t>Log soá löôïng teá baøo</a:t>
              </a:r>
            </a:p>
          </p:txBody>
        </p:sp>
        <p:sp>
          <p:nvSpPr>
            <p:cNvPr id="53" name="Text Box 28"/>
            <p:cNvSpPr txBox="1">
              <a:spLocks noChangeArrowheads="1"/>
            </p:cNvSpPr>
            <p:nvPr/>
          </p:nvSpPr>
          <p:spPr bwMode="auto">
            <a:xfrm>
              <a:off x="4150" y="3324"/>
              <a:ext cx="99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tx2"/>
                  </a:solidFill>
                  <a:latin typeface="VNI-Times" pitchFamily="2" charset="0"/>
                </a:rPr>
                <a:t>Thôøi gian</a:t>
              </a:r>
            </a:p>
          </p:txBody>
        </p:sp>
        <p:sp>
          <p:nvSpPr>
            <p:cNvPr id="54" name="Line 29"/>
            <p:cNvSpPr>
              <a:spLocks noChangeShapeType="1"/>
            </p:cNvSpPr>
            <p:nvPr/>
          </p:nvSpPr>
          <p:spPr bwMode="auto">
            <a:xfrm flipV="1">
              <a:off x="2109" y="1480"/>
              <a:ext cx="0" cy="19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5" name="Freeform 30"/>
            <p:cNvSpPr>
              <a:spLocks/>
            </p:cNvSpPr>
            <p:nvPr/>
          </p:nvSpPr>
          <p:spPr bwMode="auto">
            <a:xfrm>
              <a:off x="1610" y="3158"/>
              <a:ext cx="568" cy="49"/>
            </a:xfrm>
            <a:custGeom>
              <a:avLst/>
              <a:gdLst>
                <a:gd name="T0" fmla="*/ 0 w 568"/>
                <a:gd name="T1" fmla="*/ 49 h 49"/>
                <a:gd name="T2" fmla="*/ 499 w 568"/>
                <a:gd name="T3" fmla="*/ 49 h 49"/>
                <a:gd name="T4" fmla="*/ 544 w 568"/>
                <a:gd name="T5" fmla="*/ 30 h 49"/>
                <a:gd name="T6" fmla="*/ 568 w 568"/>
                <a:gd name="T7" fmla="*/ 0 h 49"/>
              </a:gdLst>
              <a:ahLst/>
              <a:cxnLst>
                <a:cxn ang="0">
                  <a:pos x="T0" y="T1"/>
                </a:cxn>
                <a:cxn ang="0">
                  <a:pos x="T2" y="T3"/>
                </a:cxn>
                <a:cxn ang="0">
                  <a:pos x="T4" y="T5"/>
                </a:cxn>
                <a:cxn ang="0">
                  <a:pos x="T6" y="T7"/>
                </a:cxn>
              </a:cxnLst>
              <a:rect l="0" t="0" r="r" b="b"/>
              <a:pathLst>
                <a:path w="568" h="49">
                  <a:moveTo>
                    <a:pt x="0" y="49"/>
                  </a:moveTo>
                  <a:lnTo>
                    <a:pt x="499" y="49"/>
                  </a:lnTo>
                  <a:lnTo>
                    <a:pt x="544" y="30"/>
                  </a:lnTo>
                  <a:lnTo>
                    <a:pt x="568" y="0"/>
                  </a:ln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6" name="Freeform 32"/>
            <p:cNvSpPr>
              <a:spLocks/>
            </p:cNvSpPr>
            <p:nvPr/>
          </p:nvSpPr>
          <p:spPr bwMode="auto">
            <a:xfrm>
              <a:off x="2181" y="1944"/>
              <a:ext cx="1098" cy="1212"/>
            </a:xfrm>
            <a:custGeom>
              <a:avLst/>
              <a:gdLst>
                <a:gd name="T0" fmla="*/ 0 w 1098"/>
                <a:gd name="T1" fmla="*/ 1212 h 1212"/>
                <a:gd name="T2" fmla="*/ 971 w 1098"/>
                <a:gd name="T3" fmla="*/ 35 h 1212"/>
                <a:gd name="T4" fmla="*/ 1032 w 1098"/>
                <a:gd name="T5" fmla="*/ 12 h 1212"/>
                <a:gd name="T6" fmla="*/ 1098 w 1098"/>
                <a:gd name="T7" fmla="*/ 0 h 1212"/>
              </a:gdLst>
              <a:ahLst/>
              <a:cxnLst>
                <a:cxn ang="0">
                  <a:pos x="T0" y="T1"/>
                </a:cxn>
                <a:cxn ang="0">
                  <a:pos x="T2" y="T3"/>
                </a:cxn>
                <a:cxn ang="0">
                  <a:pos x="T4" y="T5"/>
                </a:cxn>
                <a:cxn ang="0">
                  <a:pos x="T6" y="T7"/>
                </a:cxn>
              </a:cxnLst>
              <a:rect l="0" t="0" r="r" b="b"/>
              <a:pathLst>
                <a:path w="1098" h="1212">
                  <a:moveTo>
                    <a:pt x="0" y="1212"/>
                  </a:moveTo>
                  <a:lnTo>
                    <a:pt x="971" y="35"/>
                  </a:lnTo>
                  <a:lnTo>
                    <a:pt x="1032" y="12"/>
                  </a:lnTo>
                  <a:lnTo>
                    <a:pt x="1098" y="0"/>
                  </a:ln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7" name="Line 33"/>
            <p:cNvSpPr>
              <a:spLocks noChangeShapeType="1"/>
            </p:cNvSpPr>
            <p:nvPr/>
          </p:nvSpPr>
          <p:spPr bwMode="auto">
            <a:xfrm flipV="1">
              <a:off x="3152" y="1480"/>
              <a:ext cx="0" cy="19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0" name="TextBox 59"/>
          <p:cNvSpPr txBox="1"/>
          <p:nvPr/>
        </p:nvSpPr>
        <p:spPr>
          <a:xfrm>
            <a:off x="1143000" y="2971783"/>
            <a:ext cx="1298508" cy="707886"/>
          </a:xfrm>
          <a:prstGeom prst="rect">
            <a:avLst/>
          </a:prstGeom>
          <a:noFill/>
        </p:spPr>
        <p:txBody>
          <a:bodyPr wrap="square" rtlCol="0">
            <a:spAutoFit/>
          </a:bodyPr>
          <a:lstStyle/>
          <a:p>
            <a:pPr algn="ctr"/>
            <a:r>
              <a:rPr lang="en-US" sz="2000">
                <a:solidFill>
                  <a:srgbClr val="0070C0"/>
                </a:solidFill>
                <a:latin typeface="Arial" panose="020B0604020202020204" pitchFamily="34" charset="0"/>
                <a:cs typeface="Arial" panose="020B0604020202020204" pitchFamily="34" charset="0"/>
              </a:rPr>
              <a:t>Pha </a:t>
            </a:r>
            <a:endParaRPr lang="en-US" sz="2000" smtClean="0">
              <a:solidFill>
                <a:srgbClr val="0070C0"/>
              </a:solidFill>
              <a:latin typeface="Arial" panose="020B0604020202020204" pitchFamily="34" charset="0"/>
              <a:cs typeface="Arial" panose="020B0604020202020204" pitchFamily="34" charset="0"/>
            </a:endParaRPr>
          </a:p>
          <a:p>
            <a:r>
              <a:rPr lang="en-US" sz="2000" smtClean="0">
                <a:solidFill>
                  <a:srgbClr val="0070C0"/>
                </a:solidFill>
                <a:latin typeface="Arial" panose="020B0604020202020204" pitchFamily="34" charset="0"/>
                <a:cs typeface="Arial" panose="020B0604020202020204" pitchFamily="34" charset="0"/>
              </a:rPr>
              <a:t>tiềm </a:t>
            </a:r>
            <a:r>
              <a:rPr lang="en-US" sz="2000">
                <a:solidFill>
                  <a:srgbClr val="0070C0"/>
                </a:solidFill>
                <a:latin typeface="Arial" panose="020B0604020202020204" pitchFamily="34" charset="0"/>
                <a:cs typeface="Arial" panose="020B0604020202020204" pitchFamily="34" charset="0"/>
              </a:rPr>
              <a:t>phát</a:t>
            </a:r>
          </a:p>
        </p:txBody>
      </p:sp>
      <p:sp>
        <p:nvSpPr>
          <p:cNvPr id="61" name="TextBox 60"/>
          <p:cNvSpPr txBox="1"/>
          <p:nvPr/>
        </p:nvSpPr>
        <p:spPr>
          <a:xfrm rot="18593230">
            <a:off x="2491573" y="1740068"/>
            <a:ext cx="866775" cy="1015663"/>
          </a:xfrm>
          <a:prstGeom prst="rect">
            <a:avLst/>
          </a:prstGeom>
          <a:noFill/>
        </p:spPr>
        <p:txBody>
          <a:bodyPr wrap="square" rtlCol="0">
            <a:spAutoFit/>
          </a:bodyPr>
          <a:lstStyle/>
          <a:p>
            <a:pPr algn="ctr"/>
            <a:r>
              <a:rPr lang="en-US" sz="2000">
                <a:solidFill>
                  <a:srgbClr val="0070C0"/>
                </a:solidFill>
                <a:latin typeface="Arial" panose="020B0604020202020204" pitchFamily="34" charset="0"/>
                <a:cs typeface="Arial" panose="020B0604020202020204" pitchFamily="34" charset="0"/>
              </a:rPr>
              <a:t>Pha </a:t>
            </a:r>
            <a:endParaRPr lang="en-US" sz="2000" smtClean="0">
              <a:solidFill>
                <a:srgbClr val="0070C0"/>
              </a:solidFill>
              <a:latin typeface="Arial" panose="020B0604020202020204" pitchFamily="34" charset="0"/>
              <a:cs typeface="Arial" panose="020B0604020202020204" pitchFamily="34" charset="0"/>
            </a:endParaRPr>
          </a:p>
          <a:p>
            <a:pPr algn="ctr"/>
            <a:r>
              <a:rPr lang="en-US" sz="2000" smtClean="0">
                <a:solidFill>
                  <a:srgbClr val="0070C0"/>
                </a:solidFill>
                <a:latin typeface="Arial" panose="020B0604020202020204" pitchFamily="34" charset="0"/>
                <a:cs typeface="Arial" panose="020B0604020202020204" pitchFamily="34" charset="0"/>
              </a:rPr>
              <a:t>lũy </a:t>
            </a:r>
            <a:r>
              <a:rPr lang="en-US" sz="2000">
                <a:solidFill>
                  <a:srgbClr val="0070C0"/>
                </a:solidFill>
                <a:latin typeface="Arial" panose="020B0604020202020204" pitchFamily="34" charset="0"/>
                <a:cs typeface="Arial" panose="020B0604020202020204" pitchFamily="34" charset="0"/>
              </a:rPr>
              <a:t>thừa</a:t>
            </a:r>
          </a:p>
        </p:txBody>
      </p:sp>
    </p:spTree>
    <p:extLst>
      <p:ext uri="{BB962C8B-B14F-4D97-AF65-F5344CB8AC3E}">
        <p14:creationId xmlns:p14="http://schemas.microsoft.com/office/powerpoint/2010/main" val="1559739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2571" name="Group 11"/>
          <p:cNvGrpSpPr>
            <a:grpSpLocks/>
          </p:cNvGrpSpPr>
          <p:nvPr/>
        </p:nvGrpSpPr>
        <p:grpSpPr bwMode="auto">
          <a:xfrm>
            <a:off x="0" y="1314450"/>
            <a:ext cx="1835150" cy="3201591"/>
            <a:chOff x="0" y="1104"/>
            <a:chExt cx="1156" cy="2689"/>
          </a:xfrm>
        </p:grpSpPr>
        <p:sp>
          <p:nvSpPr>
            <p:cNvPr id="322572" name="Line 12"/>
            <p:cNvSpPr>
              <a:spLocks noChangeShapeType="1"/>
            </p:cNvSpPr>
            <p:nvPr/>
          </p:nvSpPr>
          <p:spPr bwMode="auto">
            <a:xfrm>
              <a:off x="4" y="1104"/>
              <a:ext cx="1152"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573" name="Line 13"/>
            <p:cNvSpPr>
              <a:spLocks noChangeShapeType="1"/>
            </p:cNvSpPr>
            <p:nvPr/>
          </p:nvSpPr>
          <p:spPr bwMode="auto">
            <a:xfrm>
              <a:off x="0" y="3793"/>
              <a:ext cx="1152"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574" name="Line 14"/>
            <p:cNvSpPr>
              <a:spLocks noChangeShapeType="1"/>
            </p:cNvSpPr>
            <p:nvPr/>
          </p:nvSpPr>
          <p:spPr bwMode="auto">
            <a:xfrm>
              <a:off x="0" y="1888"/>
              <a:ext cx="1152"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575" name="Line 15"/>
            <p:cNvSpPr>
              <a:spLocks noChangeShapeType="1"/>
            </p:cNvSpPr>
            <p:nvPr/>
          </p:nvSpPr>
          <p:spPr bwMode="auto">
            <a:xfrm>
              <a:off x="0" y="3294"/>
              <a:ext cx="1152"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576" name="Line 16"/>
            <p:cNvSpPr>
              <a:spLocks noChangeShapeType="1"/>
            </p:cNvSpPr>
            <p:nvPr/>
          </p:nvSpPr>
          <p:spPr bwMode="auto">
            <a:xfrm>
              <a:off x="0" y="2795"/>
              <a:ext cx="1152" cy="0"/>
            </a:xfrm>
            <a:prstGeom prst="line">
              <a:avLst/>
            </a:prstGeom>
            <a:noFill/>
            <a:ln w="57150" cmpd="thinThick">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 name="Rectangle 43"/>
          <p:cNvSpPr/>
          <p:nvPr/>
        </p:nvSpPr>
        <p:spPr>
          <a:xfrm>
            <a:off x="23690" y="-1948"/>
            <a:ext cx="5232523" cy="517065"/>
          </a:xfrm>
          <a:prstGeom prst="rect">
            <a:avLst/>
          </a:prstGeom>
        </p:spPr>
        <p:txBody>
          <a:bodyPr wrap="none">
            <a:spAutoFit/>
          </a:bodyPr>
          <a:lstStyle/>
          <a:p>
            <a:pPr marR="0" lvl="0" algn="just">
              <a:lnSpc>
                <a:spcPct val="115000"/>
              </a:lnSpc>
              <a:spcBef>
                <a:spcPts val="0"/>
              </a:spcBef>
              <a:spcAft>
                <a:spcPts val="1000"/>
              </a:spcAft>
            </a:pPr>
            <a:r>
              <a:rPr lang="en-US" sz="2400" smtClean="0">
                <a:latin typeface="Arial" panose="020B0604020202020204" pitchFamily="34" charset="0"/>
                <a:ea typeface="Calibri"/>
                <a:cs typeface="Arial" panose="020B0604020202020204" pitchFamily="34" charset="0"/>
              </a:rPr>
              <a:t>b) Các </a:t>
            </a:r>
            <a:r>
              <a:rPr lang="en-US" sz="2400">
                <a:latin typeface="Arial" panose="020B0604020202020204" pitchFamily="34" charset="0"/>
                <a:ea typeface="Calibri"/>
                <a:cs typeface="Arial" panose="020B0604020202020204" pitchFamily="34" charset="0"/>
              </a:rPr>
              <a:t>pha sinh trưởng của quần thể</a:t>
            </a:r>
          </a:p>
        </p:txBody>
      </p:sp>
      <p:sp>
        <p:nvSpPr>
          <p:cNvPr id="45" name="Rectangle 44"/>
          <p:cNvSpPr/>
          <p:nvPr/>
        </p:nvSpPr>
        <p:spPr>
          <a:xfrm>
            <a:off x="775855" y="358728"/>
            <a:ext cx="2432076" cy="461665"/>
          </a:xfrm>
          <a:prstGeom prst="rect">
            <a:avLst/>
          </a:prstGeom>
        </p:spPr>
        <p:txBody>
          <a:bodyPr wrap="none">
            <a:spAutoFit/>
          </a:bodyPr>
          <a:lstStyle/>
          <a:p>
            <a:pPr marL="342900" indent="-342900">
              <a:buFont typeface="Wingdings" panose="05000000000000000000" pitchFamily="2" charset="2"/>
              <a:buChar char="v"/>
            </a:pPr>
            <a:r>
              <a:rPr lang="en-US" sz="2400">
                <a:solidFill>
                  <a:srgbClr val="0070C0"/>
                </a:solidFill>
                <a:latin typeface="Arial" panose="020B0604020202020204" pitchFamily="34" charset="0"/>
                <a:cs typeface="Arial" panose="020B0604020202020204" pitchFamily="34" charset="0"/>
              </a:rPr>
              <a:t>Pha cân bằng</a:t>
            </a:r>
          </a:p>
        </p:txBody>
      </p:sp>
      <p:grpSp>
        <p:nvGrpSpPr>
          <p:cNvPr id="46" name="Group 41"/>
          <p:cNvGrpSpPr>
            <a:grpSpLocks/>
          </p:cNvGrpSpPr>
          <p:nvPr/>
        </p:nvGrpSpPr>
        <p:grpSpPr bwMode="auto">
          <a:xfrm>
            <a:off x="552740" y="590550"/>
            <a:ext cx="8210259" cy="3553990"/>
            <a:chOff x="1292" y="256"/>
            <a:chExt cx="4491" cy="2380"/>
          </a:xfrm>
        </p:grpSpPr>
        <p:grpSp>
          <p:nvGrpSpPr>
            <p:cNvPr id="47" name="Group 40"/>
            <p:cNvGrpSpPr>
              <a:grpSpLocks/>
            </p:cNvGrpSpPr>
            <p:nvPr/>
          </p:nvGrpSpPr>
          <p:grpSpPr bwMode="auto">
            <a:xfrm>
              <a:off x="1292" y="256"/>
              <a:ext cx="4491" cy="2380"/>
              <a:chOff x="1292" y="1253"/>
              <a:chExt cx="4491" cy="2380"/>
            </a:xfrm>
          </p:grpSpPr>
          <p:sp>
            <p:nvSpPr>
              <p:cNvPr id="49" name="Rectangle 23"/>
              <p:cNvSpPr>
                <a:spLocks noChangeArrowheads="1"/>
              </p:cNvSpPr>
              <p:nvPr/>
            </p:nvSpPr>
            <p:spPr bwMode="auto">
              <a:xfrm>
                <a:off x="1292" y="1344"/>
                <a:ext cx="4491" cy="2268"/>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0" name="Group 24"/>
              <p:cNvGrpSpPr>
                <a:grpSpLocks/>
              </p:cNvGrpSpPr>
              <p:nvPr/>
            </p:nvGrpSpPr>
            <p:grpSpPr bwMode="auto">
              <a:xfrm>
                <a:off x="1610" y="1434"/>
                <a:ext cx="3402" cy="1951"/>
                <a:chOff x="1610" y="1434"/>
                <a:chExt cx="3402" cy="1951"/>
              </a:xfrm>
            </p:grpSpPr>
            <p:sp>
              <p:nvSpPr>
                <p:cNvPr id="61" name="Line 25"/>
                <p:cNvSpPr>
                  <a:spLocks noChangeShapeType="1"/>
                </p:cNvSpPr>
                <p:nvPr/>
              </p:nvSpPr>
              <p:spPr bwMode="auto">
                <a:xfrm flipV="1">
                  <a:off x="1610" y="1434"/>
                  <a:ext cx="0" cy="19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2" name="Line 26"/>
                <p:cNvSpPr>
                  <a:spLocks noChangeShapeType="1"/>
                </p:cNvSpPr>
                <p:nvPr/>
              </p:nvSpPr>
              <p:spPr bwMode="auto">
                <a:xfrm>
                  <a:off x="1610" y="3385"/>
                  <a:ext cx="340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1" name="Text Box 27"/>
              <p:cNvSpPr txBox="1">
                <a:spLocks noChangeArrowheads="1"/>
              </p:cNvSpPr>
              <p:nvPr/>
            </p:nvSpPr>
            <p:spPr bwMode="auto">
              <a:xfrm rot="16200000">
                <a:off x="378" y="2198"/>
                <a:ext cx="2143"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a:solidFill>
                      <a:schemeClr val="tx2"/>
                    </a:solidFill>
                    <a:latin typeface="VNI-Times" pitchFamily="2" charset="0"/>
                  </a:rPr>
                  <a:t>Log soá löôïng teá baøo</a:t>
                </a:r>
              </a:p>
            </p:txBody>
          </p:sp>
          <p:sp>
            <p:nvSpPr>
              <p:cNvPr id="52" name="Text Box 28"/>
              <p:cNvSpPr txBox="1">
                <a:spLocks noChangeArrowheads="1"/>
              </p:cNvSpPr>
              <p:nvPr/>
            </p:nvSpPr>
            <p:spPr bwMode="auto">
              <a:xfrm>
                <a:off x="4150" y="3324"/>
                <a:ext cx="998"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tx2"/>
                    </a:solidFill>
                    <a:latin typeface="VNI-Times" pitchFamily="2" charset="0"/>
                  </a:rPr>
                  <a:t>Thôøi gian</a:t>
                </a:r>
              </a:p>
            </p:txBody>
          </p:sp>
          <p:sp>
            <p:nvSpPr>
              <p:cNvPr id="53" name="Line 29"/>
              <p:cNvSpPr>
                <a:spLocks noChangeShapeType="1"/>
              </p:cNvSpPr>
              <p:nvPr/>
            </p:nvSpPr>
            <p:spPr bwMode="auto">
              <a:xfrm flipV="1">
                <a:off x="2109" y="1480"/>
                <a:ext cx="0" cy="19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4" name="Freeform 30"/>
              <p:cNvSpPr>
                <a:spLocks/>
              </p:cNvSpPr>
              <p:nvPr/>
            </p:nvSpPr>
            <p:spPr bwMode="auto">
              <a:xfrm>
                <a:off x="1610" y="3158"/>
                <a:ext cx="568" cy="49"/>
              </a:xfrm>
              <a:custGeom>
                <a:avLst/>
                <a:gdLst>
                  <a:gd name="T0" fmla="*/ 0 w 568"/>
                  <a:gd name="T1" fmla="*/ 49 h 49"/>
                  <a:gd name="T2" fmla="*/ 499 w 568"/>
                  <a:gd name="T3" fmla="*/ 49 h 49"/>
                  <a:gd name="T4" fmla="*/ 544 w 568"/>
                  <a:gd name="T5" fmla="*/ 30 h 49"/>
                  <a:gd name="T6" fmla="*/ 568 w 568"/>
                  <a:gd name="T7" fmla="*/ 0 h 49"/>
                </a:gdLst>
                <a:ahLst/>
                <a:cxnLst>
                  <a:cxn ang="0">
                    <a:pos x="T0" y="T1"/>
                  </a:cxn>
                  <a:cxn ang="0">
                    <a:pos x="T2" y="T3"/>
                  </a:cxn>
                  <a:cxn ang="0">
                    <a:pos x="T4" y="T5"/>
                  </a:cxn>
                  <a:cxn ang="0">
                    <a:pos x="T6" y="T7"/>
                  </a:cxn>
                </a:cxnLst>
                <a:rect l="0" t="0" r="r" b="b"/>
                <a:pathLst>
                  <a:path w="568" h="49">
                    <a:moveTo>
                      <a:pt x="0" y="49"/>
                    </a:moveTo>
                    <a:lnTo>
                      <a:pt x="499" y="49"/>
                    </a:lnTo>
                    <a:lnTo>
                      <a:pt x="544" y="30"/>
                    </a:lnTo>
                    <a:lnTo>
                      <a:pt x="568" y="0"/>
                    </a:ln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6" name="Freeform 32"/>
              <p:cNvSpPr>
                <a:spLocks/>
              </p:cNvSpPr>
              <p:nvPr/>
            </p:nvSpPr>
            <p:spPr bwMode="auto">
              <a:xfrm>
                <a:off x="2181" y="1944"/>
                <a:ext cx="1098" cy="1212"/>
              </a:xfrm>
              <a:custGeom>
                <a:avLst/>
                <a:gdLst>
                  <a:gd name="T0" fmla="*/ 0 w 1098"/>
                  <a:gd name="T1" fmla="*/ 1212 h 1212"/>
                  <a:gd name="T2" fmla="*/ 971 w 1098"/>
                  <a:gd name="T3" fmla="*/ 35 h 1212"/>
                  <a:gd name="T4" fmla="*/ 1032 w 1098"/>
                  <a:gd name="T5" fmla="*/ 12 h 1212"/>
                  <a:gd name="T6" fmla="*/ 1098 w 1098"/>
                  <a:gd name="T7" fmla="*/ 0 h 1212"/>
                </a:gdLst>
                <a:ahLst/>
                <a:cxnLst>
                  <a:cxn ang="0">
                    <a:pos x="T0" y="T1"/>
                  </a:cxn>
                  <a:cxn ang="0">
                    <a:pos x="T2" y="T3"/>
                  </a:cxn>
                  <a:cxn ang="0">
                    <a:pos x="T4" y="T5"/>
                  </a:cxn>
                  <a:cxn ang="0">
                    <a:pos x="T6" y="T7"/>
                  </a:cxn>
                </a:cxnLst>
                <a:rect l="0" t="0" r="r" b="b"/>
                <a:pathLst>
                  <a:path w="1098" h="1212">
                    <a:moveTo>
                      <a:pt x="0" y="1212"/>
                    </a:moveTo>
                    <a:lnTo>
                      <a:pt x="971" y="35"/>
                    </a:lnTo>
                    <a:lnTo>
                      <a:pt x="1032" y="12"/>
                    </a:lnTo>
                    <a:lnTo>
                      <a:pt x="1098" y="0"/>
                    </a:ln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7" name="Line 33"/>
              <p:cNvSpPr>
                <a:spLocks noChangeShapeType="1"/>
              </p:cNvSpPr>
              <p:nvPr/>
            </p:nvSpPr>
            <p:spPr bwMode="auto">
              <a:xfrm flipV="1">
                <a:off x="3152" y="1480"/>
                <a:ext cx="0" cy="19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9" name="Freeform 35"/>
              <p:cNvSpPr>
                <a:spLocks/>
              </p:cNvSpPr>
              <p:nvPr/>
            </p:nvSpPr>
            <p:spPr bwMode="auto">
              <a:xfrm>
                <a:off x="3258" y="1933"/>
                <a:ext cx="1028" cy="11"/>
              </a:xfrm>
              <a:custGeom>
                <a:avLst/>
                <a:gdLst>
                  <a:gd name="T0" fmla="*/ 0 w 1028"/>
                  <a:gd name="T1" fmla="*/ 11 h 11"/>
                  <a:gd name="T2" fmla="*/ 76 w 1028"/>
                  <a:gd name="T3" fmla="*/ 0 h 11"/>
                  <a:gd name="T4" fmla="*/ 1028 w 1028"/>
                  <a:gd name="T5" fmla="*/ 0 h 11"/>
                </a:gdLst>
                <a:ahLst/>
                <a:cxnLst>
                  <a:cxn ang="0">
                    <a:pos x="T0" y="T1"/>
                  </a:cxn>
                  <a:cxn ang="0">
                    <a:pos x="T2" y="T3"/>
                  </a:cxn>
                  <a:cxn ang="0">
                    <a:pos x="T4" y="T5"/>
                  </a:cxn>
                </a:cxnLst>
                <a:rect l="0" t="0" r="r" b="b"/>
                <a:pathLst>
                  <a:path w="1028" h="11">
                    <a:moveTo>
                      <a:pt x="0" y="11"/>
                    </a:moveTo>
                    <a:lnTo>
                      <a:pt x="76" y="0"/>
                    </a:lnTo>
                    <a:lnTo>
                      <a:pt x="1028" y="0"/>
                    </a:ln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8" name="Line 36"/>
            <p:cNvSpPr>
              <a:spLocks noChangeShapeType="1"/>
            </p:cNvSpPr>
            <p:nvPr/>
          </p:nvSpPr>
          <p:spPr bwMode="auto">
            <a:xfrm flipV="1">
              <a:off x="4195" y="482"/>
              <a:ext cx="0" cy="19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4" name="Rectangle 63"/>
          <p:cNvSpPr/>
          <p:nvPr/>
        </p:nvSpPr>
        <p:spPr>
          <a:xfrm>
            <a:off x="0" y="4171950"/>
            <a:ext cx="914400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smtClean="0">
                <a:latin typeface="Arial" panose="020B0604020202020204" pitchFamily="34" charset="0"/>
                <a:cs typeface="Arial" panose="020B0604020202020204" pitchFamily="34" charset="0"/>
              </a:rPr>
              <a:t>	</a:t>
            </a:r>
            <a:r>
              <a:rPr lang="vi-VN" sz="2800">
                <a:latin typeface="Arial" panose="020B0604020202020204" pitchFamily="34" charset="0"/>
                <a:cs typeface="Arial" panose="020B0604020202020204" pitchFamily="34" charset="0"/>
              </a:rPr>
              <a:t>Số lượng tế bào trong quần thể đạt đến mức cực đại và không đổi theo thời gian.</a:t>
            </a:r>
            <a:endParaRPr lang="en-US" sz="2800">
              <a:latin typeface="Arial" panose="020B0604020202020204" pitchFamily="34" charset="0"/>
              <a:cs typeface="Arial" panose="020B0604020202020204" pitchFamily="34" charset="0"/>
            </a:endParaRPr>
          </a:p>
        </p:txBody>
      </p:sp>
      <p:sp>
        <p:nvSpPr>
          <p:cNvPr id="65" name="TextBox 64"/>
          <p:cNvSpPr txBox="1"/>
          <p:nvPr/>
        </p:nvSpPr>
        <p:spPr>
          <a:xfrm>
            <a:off x="1143000" y="2971783"/>
            <a:ext cx="1298508" cy="707886"/>
          </a:xfrm>
          <a:prstGeom prst="rect">
            <a:avLst/>
          </a:prstGeom>
          <a:noFill/>
        </p:spPr>
        <p:txBody>
          <a:bodyPr wrap="square" rtlCol="0">
            <a:spAutoFit/>
          </a:bodyPr>
          <a:lstStyle/>
          <a:p>
            <a:pPr algn="ctr"/>
            <a:r>
              <a:rPr lang="en-US" sz="2000">
                <a:solidFill>
                  <a:srgbClr val="0070C0"/>
                </a:solidFill>
                <a:latin typeface="Arial" panose="020B0604020202020204" pitchFamily="34" charset="0"/>
                <a:cs typeface="Arial" panose="020B0604020202020204" pitchFamily="34" charset="0"/>
              </a:rPr>
              <a:t>Pha </a:t>
            </a:r>
            <a:endParaRPr lang="en-US" sz="2000" smtClean="0">
              <a:solidFill>
                <a:srgbClr val="0070C0"/>
              </a:solidFill>
              <a:latin typeface="Arial" panose="020B0604020202020204" pitchFamily="34" charset="0"/>
              <a:cs typeface="Arial" panose="020B0604020202020204" pitchFamily="34" charset="0"/>
            </a:endParaRPr>
          </a:p>
          <a:p>
            <a:r>
              <a:rPr lang="en-US" sz="2000" smtClean="0">
                <a:solidFill>
                  <a:srgbClr val="0070C0"/>
                </a:solidFill>
                <a:latin typeface="Arial" panose="020B0604020202020204" pitchFamily="34" charset="0"/>
                <a:cs typeface="Arial" panose="020B0604020202020204" pitchFamily="34" charset="0"/>
              </a:rPr>
              <a:t>tiềm </a:t>
            </a:r>
            <a:r>
              <a:rPr lang="en-US" sz="2000">
                <a:solidFill>
                  <a:srgbClr val="0070C0"/>
                </a:solidFill>
                <a:latin typeface="Arial" panose="020B0604020202020204" pitchFamily="34" charset="0"/>
                <a:cs typeface="Arial" panose="020B0604020202020204" pitchFamily="34" charset="0"/>
              </a:rPr>
              <a:t>phát</a:t>
            </a:r>
          </a:p>
        </p:txBody>
      </p:sp>
      <p:sp>
        <p:nvSpPr>
          <p:cNvPr id="66" name="TextBox 65"/>
          <p:cNvSpPr txBox="1"/>
          <p:nvPr/>
        </p:nvSpPr>
        <p:spPr>
          <a:xfrm rot="18593230">
            <a:off x="2491573" y="1740068"/>
            <a:ext cx="866775" cy="1015663"/>
          </a:xfrm>
          <a:prstGeom prst="rect">
            <a:avLst/>
          </a:prstGeom>
          <a:noFill/>
        </p:spPr>
        <p:txBody>
          <a:bodyPr wrap="square" rtlCol="0">
            <a:spAutoFit/>
          </a:bodyPr>
          <a:lstStyle/>
          <a:p>
            <a:pPr algn="ctr"/>
            <a:r>
              <a:rPr lang="en-US" sz="2000">
                <a:solidFill>
                  <a:srgbClr val="0070C0"/>
                </a:solidFill>
                <a:latin typeface="Arial" panose="020B0604020202020204" pitchFamily="34" charset="0"/>
                <a:cs typeface="Arial" panose="020B0604020202020204" pitchFamily="34" charset="0"/>
              </a:rPr>
              <a:t>Pha </a:t>
            </a:r>
            <a:endParaRPr lang="en-US" sz="2000" smtClean="0">
              <a:solidFill>
                <a:srgbClr val="0070C0"/>
              </a:solidFill>
              <a:latin typeface="Arial" panose="020B0604020202020204" pitchFamily="34" charset="0"/>
              <a:cs typeface="Arial" panose="020B0604020202020204" pitchFamily="34" charset="0"/>
            </a:endParaRPr>
          </a:p>
          <a:p>
            <a:pPr algn="ctr"/>
            <a:r>
              <a:rPr lang="en-US" sz="2000" smtClean="0">
                <a:solidFill>
                  <a:srgbClr val="0070C0"/>
                </a:solidFill>
                <a:latin typeface="Arial" panose="020B0604020202020204" pitchFamily="34" charset="0"/>
                <a:cs typeface="Arial" panose="020B0604020202020204" pitchFamily="34" charset="0"/>
              </a:rPr>
              <a:t>lũy </a:t>
            </a:r>
            <a:r>
              <a:rPr lang="en-US" sz="2000">
                <a:solidFill>
                  <a:srgbClr val="0070C0"/>
                </a:solidFill>
                <a:latin typeface="Arial" panose="020B0604020202020204" pitchFamily="34" charset="0"/>
                <a:cs typeface="Arial" panose="020B0604020202020204" pitchFamily="34" charset="0"/>
              </a:rPr>
              <a:t>thừa</a:t>
            </a:r>
          </a:p>
        </p:txBody>
      </p:sp>
      <p:sp>
        <p:nvSpPr>
          <p:cNvPr id="67" name="TextBox 66"/>
          <p:cNvSpPr txBox="1"/>
          <p:nvPr/>
        </p:nvSpPr>
        <p:spPr>
          <a:xfrm>
            <a:off x="3998466" y="1366022"/>
            <a:ext cx="1982754" cy="400110"/>
          </a:xfrm>
          <a:prstGeom prst="rect">
            <a:avLst/>
          </a:prstGeom>
          <a:noFill/>
        </p:spPr>
        <p:txBody>
          <a:bodyPr wrap="square" rtlCol="0">
            <a:spAutoFit/>
          </a:bodyPr>
          <a:lstStyle/>
          <a:p>
            <a:pPr algn="ctr"/>
            <a:r>
              <a:rPr lang="en-US" sz="2000">
                <a:solidFill>
                  <a:srgbClr val="0070C0"/>
                </a:solidFill>
                <a:latin typeface="Arial" panose="020B0604020202020204" pitchFamily="34" charset="0"/>
                <a:cs typeface="Arial" panose="020B0604020202020204" pitchFamily="34" charset="0"/>
              </a:rPr>
              <a:t>Pha </a:t>
            </a:r>
            <a:r>
              <a:rPr lang="en-US" sz="2000" smtClean="0">
                <a:solidFill>
                  <a:srgbClr val="0070C0"/>
                </a:solidFill>
                <a:latin typeface="Arial" panose="020B0604020202020204" pitchFamily="34" charset="0"/>
                <a:cs typeface="Arial" panose="020B0604020202020204" pitchFamily="34" charset="0"/>
              </a:rPr>
              <a:t>cân </a:t>
            </a:r>
            <a:r>
              <a:rPr lang="en-US" sz="2000">
                <a:solidFill>
                  <a:srgbClr val="0070C0"/>
                </a:solidFill>
                <a:latin typeface="Arial" panose="020B0604020202020204" pitchFamily="34" charset="0"/>
                <a:cs typeface="Arial" panose="020B0604020202020204" pitchFamily="34" charset="0"/>
              </a:rPr>
              <a:t>bằng</a:t>
            </a:r>
          </a:p>
        </p:txBody>
      </p:sp>
    </p:spTree>
    <p:extLst>
      <p:ext uri="{BB962C8B-B14F-4D97-AF65-F5344CB8AC3E}">
        <p14:creationId xmlns:p14="http://schemas.microsoft.com/office/powerpoint/2010/main" val="1047487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0"/>
          <p:cNvGrpSpPr>
            <a:grpSpLocks/>
          </p:cNvGrpSpPr>
          <p:nvPr/>
        </p:nvGrpSpPr>
        <p:grpSpPr bwMode="auto">
          <a:xfrm>
            <a:off x="457200" y="825653"/>
            <a:ext cx="8382000" cy="3402678"/>
            <a:chOff x="1292" y="1344"/>
            <a:chExt cx="4446" cy="2414"/>
          </a:xfrm>
        </p:grpSpPr>
        <p:sp>
          <p:nvSpPr>
            <p:cNvPr id="5" name="Rectangle 23"/>
            <p:cNvSpPr>
              <a:spLocks noChangeArrowheads="1"/>
            </p:cNvSpPr>
            <p:nvPr/>
          </p:nvSpPr>
          <p:spPr bwMode="auto">
            <a:xfrm>
              <a:off x="1292" y="1344"/>
              <a:ext cx="4446" cy="2358"/>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 name="Group 24"/>
            <p:cNvGrpSpPr>
              <a:grpSpLocks/>
            </p:cNvGrpSpPr>
            <p:nvPr/>
          </p:nvGrpSpPr>
          <p:grpSpPr bwMode="auto">
            <a:xfrm>
              <a:off x="1610" y="1434"/>
              <a:ext cx="3402" cy="1951"/>
              <a:chOff x="1610" y="1434"/>
              <a:chExt cx="3402" cy="1951"/>
            </a:xfrm>
          </p:grpSpPr>
          <p:sp>
            <p:nvSpPr>
              <p:cNvPr id="20" name="Line 25"/>
              <p:cNvSpPr>
                <a:spLocks noChangeShapeType="1"/>
              </p:cNvSpPr>
              <p:nvPr/>
            </p:nvSpPr>
            <p:spPr bwMode="auto">
              <a:xfrm flipV="1">
                <a:off x="1610" y="1434"/>
                <a:ext cx="0" cy="19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 name="Line 26"/>
              <p:cNvSpPr>
                <a:spLocks noChangeShapeType="1"/>
              </p:cNvSpPr>
              <p:nvPr/>
            </p:nvSpPr>
            <p:spPr bwMode="auto">
              <a:xfrm>
                <a:off x="1610" y="3385"/>
                <a:ext cx="340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7" name="Text Box 27"/>
            <p:cNvSpPr txBox="1">
              <a:spLocks noChangeArrowheads="1"/>
            </p:cNvSpPr>
            <p:nvPr/>
          </p:nvSpPr>
          <p:spPr bwMode="auto">
            <a:xfrm rot="16200000">
              <a:off x="382" y="2341"/>
              <a:ext cx="2141"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a:solidFill>
                    <a:schemeClr val="tx2"/>
                  </a:solidFill>
                  <a:latin typeface="VNI-Times" pitchFamily="2" charset="0"/>
                </a:rPr>
                <a:t>Log soá löôïng teá baøo</a:t>
              </a:r>
            </a:p>
          </p:txBody>
        </p:sp>
        <p:sp>
          <p:nvSpPr>
            <p:cNvPr id="8" name="Text Box 28"/>
            <p:cNvSpPr txBox="1">
              <a:spLocks noChangeArrowheads="1"/>
            </p:cNvSpPr>
            <p:nvPr/>
          </p:nvSpPr>
          <p:spPr bwMode="auto">
            <a:xfrm>
              <a:off x="4150" y="3430"/>
              <a:ext cx="998"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tx2"/>
                  </a:solidFill>
                  <a:latin typeface="VNI-Times" pitchFamily="2" charset="0"/>
                </a:rPr>
                <a:t>Thôøi gian</a:t>
              </a:r>
            </a:p>
          </p:txBody>
        </p:sp>
        <p:sp>
          <p:nvSpPr>
            <p:cNvPr id="9" name="Line 29"/>
            <p:cNvSpPr>
              <a:spLocks noChangeShapeType="1"/>
            </p:cNvSpPr>
            <p:nvPr/>
          </p:nvSpPr>
          <p:spPr bwMode="auto">
            <a:xfrm flipV="1">
              <a:off x="2109" y="1480"/>
              <a:ext cx="0" cy="19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 name="Freeform 30"/>
            <p:cNvSpPr>
              <a:spLocks/>
            </p:cNvSpPr>
            <p:nvPr/>
          </p:nvSpPr>
          <p:spPr bwMode="auto">
            <a:xfrm>
              <a:off x="1610" y="3158"/>
              <a:ext cx="568" cy="49"/>
            </a:xfrm>
            <a:custGeom>
              <a:avLst/>
              <a:gdLst>
                <a:gd name="T0" fmla="*/ 0 w 568"/>
                <a:gd name="T1" fmla="*/ 49 h 49"/>
                <a:gd name="T2" fmla="*/ 499 w 568"/>
                <a:gd name="T3" fmla="*/ 49 h 49"/>
                <a:gd name="T4" fmla="*/ 544 w 568"/>
                <a:gd name="T5" fmla="*/ 30 h 49"/>
                <a:gd name="T6" fmla="*/ 568 w 568"/>
                <a:gd name="T7" fmla="*/ 0 h 49"/>
              </a:gdLst>
              <a:ahLst/>
              <a:cxnLst>
                <a:cxn ang="0">
                  <a:pos x="T0" y="T1"/>
                </a:cxn>
                <a:cxn ang="0">
                  <a:pos x="T2" y="T3"/>
                </a:cxn>
                <a:cxn ang="0">
                  <a:pos x="T4" y="T5"/>
                </a:cxn>
                <a:cxn ang="0">
                  <a:pos x="T6" y="T7"/>
                </a:cxn>
              </a:cxnLst>
              <a:rect l="0" t="0" r="r" b="b"/>
              <a:pathLst>
                <a:path w="568" h="49">
                  <a:moveTo>
                    <a:pt x="0" y="49"/>
                  </a:moveTo>
                  <a:lnTo>
                    <a:pt x="499" y="49"/>
                  </a:lnTo>
                  <a:lnTo>
                    <a:pt x="544" y="30"/>
                  </a:lnTo>
                  <a:lnTo>
                    <a:pt x="568" y="0"/>
                  </a:ln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 name="Freeform 32"/>
            <p:cNvSpPr>
              <a:spLocks/>
            </p:cNvSpPr>
            <p:nvPr/>
          </p:nvSpPr>
          <p:spPr bwMode="auto">
            <a:xfrm>
              <a:off x="2181" y="1944"/>
              <a:ext cx="1098" cy="1212"/>
            </a:xfrm>
            <a:custGeom>
              <a:avLst/>
              <a:gdLst>
                <a:gd name="T0" fmla="*/ 0 w 1098"/>
                <a:gd name="T1" fmla="*/ 1212 h 1212"/>
                <a:gd name="T2" fmla="*/ 971 w 1098"/>
                <a:gd name="T3" fmla="*/ 35 h 1212"/>
                <a:gd name="T4" fmla="*/ 1032 w 1098"/>
                <a:gd name="T5" fmla="*/ 12 h 1212"/>
                <a:gd name="T6" fmla="*/ 1098 w 1098"/>
                <a:gd name="T7" fmla="*/ 0 h 1212"/>
              </a:gdLst>
              <a:ahLst/>
              <a:cxnLst>
                <a:cxn ang="0">
                  <a:pos x="T0" y="T1"/>
                </a:cxn>
                <a:cxn ang="0">
                  <a:pos x="T2" y="T3"/>
                </a:cxn>
                <a:cxn ang="0">
                  <a:pos x="T4" y="T5"/>
                </a:cxn>
                <a:cxn ang="0">
                  <a:pos x="T6" y="T7"/>
                </a:cxn>
              </a:cxnLst>
              <a:rect l="0" t="0" r="r" b="b"/>
              <a:pathLst>
                <a:path w="1098" h="1212">
                  <a:moveTo>
                    <a:pt x="0" y="1212"/>
                  </a:moveTo>
                  <a:lnTo>
                    <a:pt x="971" y="35"/>
                  </a:lnTo>
                  <a:lnTo>
                    <a:pt x="1032" y="12"/>
                  </a:lnTo>
                  <a:lnTo>
                    <a:pt x="1098" y="0"/>
                  </a:ln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 name="Line 33"/>
            <p:cNvSpPr>
              <a:spLocks noChangeShapeType="1"/>
            </p:cNvSpPr>
            <p:nvPr/>
          </p:nvSpPr>
          <p:spPr bwMode="auto">
            <a:xfrm flipV="1">
              <a:off x="3152" y="1480"/>
              <a:ext cx="0" cy="19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 name="Freeform 35"/>
            <p:cNvSpPr>
              <a:spLocks/>
            </p:cNvSpPr>
            <p:nvPr/>
          </p:nvSpPr>
          <p:spPr bwMode="auto">
            <a:xfrm>
              <a:off x="3258" y="1933"/>
              <a:ext cx="1028" cy="11"/>
            </a:xfrm>
            <a:custGeom>
              <a:avLst/>
              <a:gdLst>
                <a:gd name="T0" fmla="*/ 0 w 1028"/>
                <a:gd name="T1" fmla="*/ 11 h 11"/>
                <a:gd name="T2" fmla="*/ 76 w 1028"/>
                <a:gd name="T3" fmla="*/ 0 h 11"/>
                <a:gd name="T4" fmla="*/ 1028 w 1028"/>
                <a:gd name="T5" fmla="*/ 0 h 11"/>
              </a:gdLst>
              <a:ahLst/>
              <a:cxnLst>
                <a:cxn ang="0">
                  <a:pos x="T0" y="T1"/>
                </a:cxn>
                <a:cxn ang="0">
                  <a:pos x="T2" y="T3"/>
                </a:cxn>
                <a:cxn ang="0">
                  <a:pos x="T4" y="T5"/>
                </a:cxn>
              </a:cxnLst>
              <a:rect l="0" t="0" r="r" b="b"/>
              <a:pathLst>
                <a:path w="1028" h="11">
                  <a:moveTo>
                    <a:pt x="0" y="11"/>
                  </a:moveTo>
                  <a:lnTo>
                    <a:pt x="76" y="0"/>
                  </a:lnTo>
                  <a:lnTo>
                    <a:pt x="1028" y="0"/>
                  </a:ln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 name="Line 36"/>
            <p:cNvSpPr>
              <a:spLocks noChangeShapeType="1"/>
            </p:cNvSpPr>
            <p:nvPr/>
          </p:nvSpPr>
          <p:spPr bwMode="auto">
            <a:xfrm flipV="1">
              <a:off x="4195" y="1480"/>
              <a:ext cx="0" cy="19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 name="Line 38"/>
            <p:cNvSpPr>
              <a:spLocks noChangeShapeType="1"/>
            </p:cNvSpPr>
            <p:nvPr/>
          </p:nvSpPr>
          <p:spPr bwMode="auto">
            <a:xfrm>
              <a:off x="4286" y="1933"/>
              <a:ext cx="681" cy="22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2" name="Rectangle 21"/>
          <p:cNvSpPr/>
          <p:nvPr/>
        </p:nvSpPr>
        <p:spPr>
          <a:xfrm>
            <a:off x="23690" y="-1948"/>
            <a:ext cx="5232523" cy="517065"/>
          </a:xfrm>
          <a:prstGeom prst="rect">
            <a:avLst/>
          </a:prstGeom>
        </p:spPr>
        <p:txBody>
          <a:bodyPr wrap="none">
            <a:spAutoFit/>
          </a:bodyPr>
          <a:lstStyle/>
          <a:p>
            <a:pPr marR="0" lvl="0" algn="just">
              <a:lnSpc>
                <a:spcPct val="115000"/>
              </a:lnSpc>
              <a:spcBef>
                <a:spcPts val="0"/>
              </a:spcBef>
              <a:spcAft>
                <a:spcPts val="1000"/>
              </a:spcAft>
            </a:pPr>
            <a:r>
              <a:rPr lang="en-US" sz="2400" smtClean="0">
                <a:latin typeface="Arial" panose="020B0604020202020204" pitchFamily="34" charset="0"/>
                <a:ea typeface="Calibri"/>
                <a:cs typeface="Arial" panose="020B0604020202020204" pitchFamily="34" charset="0"/>
              </a:rPr>
              <a:t>b) Các </a:t>
            </a:r>
            <a:r>
              <a:rPr lang="en-US" sz="2400">
                <a:latin typeface="Arial" panose="020B0604020202020204" pitchFamily="34" charset="0"/>
                <a:ea typeface="Calibri"/>
                <a:cs typeface="Arial" panose="020B0604020202020204" pitchFamily="34" charset="0"/>
              </a:rPr>
              <a:t>pha sinh trưởng của quần thể</a:t>
            </a:r>
          </a:p>
        </p:txBody>
      </p:sp>
      <p:sp>
        <p:nvSpPr>
          <p:cNvPr id="23" name="Rectangle 22"/>
          <p:cNvSpPr/>
          <p:nvPr/>
        </p:nvSpPr>
        <p:spPr>
          <a:xfrm>
            <a:off x="775855" y="358728"/>
            <a:ext cx="2396810" cy="461665"/>
          </a:xfrm>
          <a:prstGeom prst="rect">
            <a:avLst/>
          </a:prstGeom>
        </p:spPr>
        <p:txBody>
          <a:bodyPr wrap="none">
            <a:spAutoFit/>
          </a:bodyPr>
          <a:lstStyle/>
          <a:p>
            <a:pPr marL="342900" indent="-342900">
              <a:buFont typeface="Wingdings" panose="05000000000000000000" pitchFamily="2" charset="2"/>
              <a:buChar char="v"/>
            </a:pPr>
            <a:r>
              <a:rPr lang="en-US" sz="2400">
                <a:solidFill>
                  <a:srgbClr val="0070C0"/>
                </a:solidFill>
                <a:latin typeface="Arial" panose="020B0604020202020204" pitchFamily="34" charset="0"/>
                <a:cs typeface="Arial" panose="020B0604020202020204" pitchFamily="34" charset="0"/>
              </a:rPr>
              <a:t>Pha suy vong</a:t>
            </a:r>
          </a:p>
        </p:txBody>
      </p:sp>
      <p:sp>
        <p:nvSpPr>
          <p:cNvPr id="24" name="TextBox 23"/>
          <p:cNvSpPr txBox="1"/>
          <p:nvPr/>
        </p:nvSpPr>
        <p:spPr>
          <a:xfrm>
            <a:off x="1063692" y="2914650"/>
            <a:ext cx="1298508" cy="707886"/>
          </a:xfrm>
          <a:prstGeom prst="rect">
            <a:avLst/>
          </a:prstGeom>
          <a:noFill/>
        </p:spPr>
        <p:txBody>
          <a:bodyPr wrap="square" rtlCol="0">
            <a:spAutoFit/>
          </a:bodyPr>
          <a:lstStyle/>
          <a:p>
            <a:pPr algn="ctr"/>
            <a:r>
              <a:rPr lang="en-US" sz="2000">
                <a:solidFill>
                  <a:srgbClr val="0070C0"/>
                </a:solidFill>
                <a:latin typeface="Arial" panose="020B0604020202020204" pitchFamily="34" charset="0"/>
                <a:cs typeface="Arial" panose="020B0604020202020204" pitchFamily="34" charset="0"/>
              </a:rPr>
              <a:t>Pha </a:t>
            </a:r>
            <a:endParaRPr lang="en-US" sz="2000" smtClean="0">
              <a:solidFill>
                <a:srgbClr val="0070C0"/>
              </a:solidFill>
              <a:latin typeface="Arial" panose="020B0604020202020204" pitchFamily="34" charset="0"/>
              <a:cs typeface="Arial" panose="020B0604020202020204" pitchFamily="34" charset="0"/>
            </a:endParaRPr>
          </a:p>
          <a:p>
            <a:r>
              <a:rPr lang="en-US" sz="2000" smtClean="0">
                <a:solidFill>
                  <a:srgbClr val="0070C0"/>
                </a:solidFill>
                <a:latin typeface="Arial" panose="020B0604020202020204" pitchFamily="34" charset="0"/>
                <a:cs typeface="Arial" panose="020B0604020202020204" pitchFamily="34" charset="0"/>
              </a:rPr>
              <a:t>tiềm </a:t>
            </a:r>
            <a:r>
              <a:rPr lang="en-US" sz="2000">
                <a:solidFill>
                  <a:srgbClr val="0070C0"/>
                </a:solidFill>
                <a:latin typeface="Arial" panose="020B0604020202020204" pitchFamily="34" charset="0"/>
                <a:cs typeface="Arial" panose="020B0604020202020204" pitchFamily="34" charset="0"/>
              </a:rPr>
              <a:t>phát</a:t>
            </a:r>
          </a:p>
        </p:txBody>
      </p:sp>
      <p:sp>
        <p:nvSpPr>
          <p:cNvPr id="25" name="TextBox 24"/>
          <p:cNvSpPr txBox="1"/>
          <p:nvPr/>
        </p:nvSpPr>
        <p:spPr>
          <a:xfrm rot="18593230">
            <a:off x="2491573" y="1740068"/>
            <a:ext cx="866775" cy="1015663"/>
          </a:xfrm>
          <a:prstGeom prst="rect">
            <a:avLst/>
          </a:prstGeom>
          <a:noFill/>
        </p:spPr>
        <p:txBody>
          <a:bodyPr wrap="square" rtlCol="0">
            <a:spAutoFit/>
          </a:bodyPr>
          <a:lstStyle/>
          <a:p>
            <a:pPr algn="ctr"/>
            <a:r>
              <a:rPr lang="en-US" sz="2000">
                <a:solidFill>
                  <a:srgbClr val="0070C0"/>
                </a:solidFill>
                <a:latin typeface="Arial" panose="020B0604020202020204" pitchFamily="34" charset="0"/>
                <a:cs typeface="Arial" panose="020B0604020202020204" pitchFamily="34" charset="0"/>
              </a:rPr>
              <a:t>Pha </a:t>
            </a:r>
            <a:endParaRPr lang="en-US" sz="2000" smtClean="0">
              <a:solidFill>
                <a:srgbClr val="0070C0"/>
              </a:solidFill>
              <a:latin typeface="Arial" panose="020B0604020202020204" pitchFamily="34" charset="0"/>
              <a:cs typeface="Arial" panose="020B0604020202020204" pitchFamily="34" charset="0"/>
            </a:endParaRPr>
          </a:p>
          <a:p>
            <a:pPr algn="ctr"/>
            <a:r>
              <a:rPr lang="en-US" sz="2000" smtClean="0">
                <a:solidFill>
                  <a:srgbClr val="0070C0"/>
                </a:solidFill>
                <a:latin typeface="Arial" panose="020B0604020202020204" pitchFamily="34" charset="0"/>
                <a:cs typeface="Arial" panose="020B0604020202020204" pitchFamily="34" charset="0"/>
              </a:rPr>
              <a:t>lũy </a:t>
            </a:r>
            <a:r>
              <a:rPr lang="en-US" sz="2000">
                <a:solidFill>
                  <a:srgbClr val="0070C0"/>
                </a:solidFill>
                <a:latin typeface="Arial" panose="020B0604020202020204" pitchFamily="34" charset="0"/>
                <a:cs typeface="Arial" panose="020B0604020202020204" pitchFamily="34" charset="0"/>
              </a:rPr>
              <a:t>thừa</a:t>
            </a:r>
          </a:p>
        </p:txBody>
      </p:sp>
      <p:sp>
        <p:nvSpPr>
          <p:cNvPr id="26" name="TextBox 25"/>
          <p:cNvSpPr txBox="1"/>
          <p:nvPr/>
        </p:nvSpPr>
        <p:spPr>
          <a:xfrm>
            <a:off x="3998466" y="1366022"/>
            <a:ext cx="1982754" cy="400110"/>
          </a:xfrm>
          <a:prstGeom prst="rect">
            <a:avLst/>
          </a:prstGeom>
          <a:noFill/>
        </p:spPr>
        <p:txBody>
          <a:bodyPr wrap="square" rtlCol="0">
            <a:spAutoFit/>
          </a:bodyPr>
          <a:lstStyle/>
          <a:p>
            <a:pPr algn="ctr"/>
            <a:r>
              <a:rPr lang="en-US" sz="2000">
                <a:solidFill>
                  <a:srgbClr val="0070C0"/>
                </a:solidFill>
                <a:latin typeface="Arial" panose="020B0604020202020204" pitchFamily="34" charset="0"/>
                <a:cs typeface="Arial" panose="020B0604020202020204" pitchFamily="34" charset="0"/>
              </a:rPr>
              <a:t>Pha </a:t>
            </a:r>
            <a:r>
              <a:rPr lang="en-US" sz="2000" smtClean="0">
                <a:solidFill>
                  <a:srgbClr val="0070C0"/>
                </a:solidFill>
                <a:latin typeface="Arial" panose="020B0604020202020204" pitchFamily="34" charset="0"/>
                <a:cs typeface="Arial" panose="020B0604020202020204" pitchFamily="34" charset="0"/>
              </a:rPr>
              <a:t>cân </a:t>
            </a:r>
            <a:r>
              <a:rPr lang="en-US" sz="2000">
                <a:solidFill>
                  <a:srgbClr val="0070C0"/>
                </a:solidFill>
                <a:latin typeface="Arial" panose="020B0604020202020204" pitchFamily="34" charset="0"/>
                <a:cs typeface="Arial" panose="020B0604020202020204" pitchFamily="34" charset="0"/>
              </a:rPr>
              <a:t>bằng</a:t>
            </a:r>
          </a:p>
        </p:txBody>
      </p:sp>
      <p:sp>
        <p:nvSpPr>
          <p:cNvPr id="27" name="TextBox 26"/>
          <p:cNvSpPr txBox="1"/>
          <p:nvPr/>
        </p:nvSpPr>
        <p:spPr>
          <a:xfrm>
            <a:off x="6629400" y="1543050"/>
            <a:ext cx="1982754" cy="400110"/>
          </a:xfrm>
          <a:prstGeom prst="rect">
            <a:avLst/>
          </a:prstGeom>
          <a:noFill/>
        </p:spPr>
        <p:txBody>
          <a:bodyPr wrap="square" rtlCol="0">
            <a:spAutoFit/>
          </a:bodyPr>
          <a:lstStyle/>
          <a:p>
            <a:pPr algn="ctr"/>
            <a:r>
              <a:rPr lang="en-US" sz="2000">
                <a:solidFill>
                  <a:srgbClr val="0070C0"/>
                </a:solidFill>
                <a:latin typeface="Arial" panose="020B0604020202020204" pitchFamily="34" charset="0"/>
                <a:cs typeface="Arial" panose="020B0604020202020204" pitchFamily="34" charset="0"/>
              </a:rPr>
              <a:t>Pha suy vong</a:t>
            </a:r>
          </a:p>
        </p:txBody>
      </p:sp>
      <p:pic>
        <p:nvPicPr>
          <p:cNvPr id="28" name="Picture 2" descr="Kết quả hình ảnh cho suy 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6" y="4370301"/>
            <a:ext cx="750145" cy="65889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95400" y="4514850"/>
            <a:ext cx="70866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a:latin typeface="Arial" panose="020B0604020202020204" pitchFamily="34" charset="0"/>
                <a:cs typeface="Arial" panose="020B0604020202020204" pitchFamily="34" charset="0"/>
              </a:rPr>
              <a:t> </a:t>
            </a:r>
            <a:r>
              <a:rPr lang="vi-VN" sz="2800" smtClean="0">
                <a:latin typeface="Arial" panose="020B0604020202020204" pitchFamily="34" charset="0"/>
                <a:cs typeface="Arial" panose="020B0604020202020204" pitchFamily="34" charset="0"/>
              </a:rPr>
              <a:t>Số </a:t>
            </a:r>
            <a:r>
              <a:rPr lang="vi-VN" sz="2800">
                <a:latin typeface="Arial" panose="020B0604020202020204" pitchFamily="34" charset="0"/>
                <a:cs typeface="Arial" panose="020B0604020202020204" pitchFamily="34" charset="0"/>
              </a:rPr>
              <a:t>tế bào sống trong quần thể giảm dần</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720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0"/>
          <p:cNvGrpSpPr>
            <a:grpSpLocks/>
          </p:cNvGrpSpPr>
          <p:nvPr/>
        </p:nvGrpSpPr>
        <p:grpSpPr bwMode="auto">
          <a:xfrm>
            <a:off x="457201" y="478984"/>
            <a:ext cx="8381999" cy="3453422"/>
            <a:chOff x="1292" y="1308"/>
            <a:chExt cx="4446" cy="2450"/>
          </a:xfrm>
        </p:grpSpPr>
        <p:sp>
          <p:nvSpPr>
            <p:cNvPr id="5" name="Rectangle 23"/>
            <p:cNvSpPr>
              <a:spLocks noChangeArrowheads="1"/>
            </p:cNvSpPr>
            <p:nvPr/>
          </p:nvSpPr>
          <p:spPr bwMode="auto">
            <a:xfrm>
              <a:off x="1292" y="1344"/>
              <a:ext cx="4446" cy="2358"/>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 name="Group 24"/>
            <p:cNvGrpSpPr>
              <a:grpSpLocks/>
            </p:cNvGrpSpPr>
            <p:nvPr/>
          </p:nvGrpSpPr>
          <p:grpSpPr bwMode="auto">
            <a:xfrm>
              <a:off x="1610" y="1434"/>
              <a:ext cx="3402" cy="1951"/>
              <a:chOff x="1610" y="1434"/>
              <a:chExt cx="3402" cy="1951"/>
            </a:xfrm>
          </p:grpSpPr>
          <p:sp>
            <p:nvSpPr>
              <p:cNvPr id="20" name="Line 25"/>
              <p:cNvSpPr>
                <a:spLocks noChangeShapeType="1"/>
              </p:cNvSpPr>
              <p:nvPr/>
            </p:nvSpPr>
            <p:spPr bwMode="auto">
              <a:xfrm flipV="1">
                <a:off x="1610" y="1434"/>
                <a:ext cx="0" cy="19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 name="Line 26"/>
              <p:cNvSpPr>
                <a:spLocks noChangeShapeType="1"/>
              </p:cNvSpPr>
              <p:nvPr/>
            </p:nvSpPr>
            <p:spPr bwMode="auto">
              <a:xfrm>
                <a:off x="1610" y="3385"/>
                <a:ext cx="340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7" name="Text Box 27"/>
            <p:cNvSpPr txBox="1">
              <a:spLocks noChangeArrowheads="1"/>
            </p:cNvSpPr>
            <p:nvPr/>
          </p:nvSpPr>
          <p:spPr bwMode="auto">
            <a:xfrm rot="16200000">
              <a:off x="368" y="2252"/>
              <a:ext cx="2134"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a:solidFill>
                    <a:schemeClr val="tx2"/>
                  </a:solidFill>
                  <a:latin typeface="VNI-Times" pitchFamily="2" charset="0"/>
                </a:rPr>
                <a:t>Log soá löôïng teá baøo</a:t>
              </a:r>
            </a:p>
          </p:txBody>
        </p:sp>
        <p:sp>
          <p:nvSpPr>
            <p:cNvPr id="8" name="Text Box 28"/>
            <p:cNvSpPr txBox="1">
              <a:spLocks noChangeArrowheads="1"/>
            </p:cNvSpPr>
            <p:nvPr/>
          </p:nvSpPr>
          <p:spPr bwMode="auto">
            <a:xfrm>
              <a:off x="4150" y="3430"/>
              <a:ext cx="998"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chemeClr val="tx2"/>
                  </a:solidFill>
                  <a:latin typeface="VNI-Times" pitchFamily="2" charset="0"/>
                </a:rPr>
                <a:t>Thôøi gian</a:t>
              </a:r>
            </a:p>
          </p:txBody>
        </p:sp>
        <p:sp>
          <p:nvSpPr>
            <p:cNvPr id="9" name="Line 29"/>
            <p:cNvSpPr>
              <a:spLocks noChangeShapeType="1"/>
            </p:cNvSpPr>
            <p:nvPr/>
          </p:nvSpPr>
          <p:spPr bwMode="auto">
            <a:xfrm flipV="1">
              <a:off x="2109" y="1480"/>
              <a:ext cx="0" cy="19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 name="Freeform 30"/>
            <p:cNvSpPr>
              <a:spLocks/>
            </p:cNvSpPr>
            <p:nvPr/>
          </p:nvSpPr>
          <p:spPr bwMode="auto">
            <a:xfrm>
              <a:off x="1610" y="3158"/>
              <a:ext cx="568" cy="49"/>
            </a:xfrm>
            <a:custGeom>
              <a:avLst/>
              <a:gdLst>
                <a:gd name="T0" fmla="*/ 0 w 568"/>
                <a:gd name="T1" fmla="*/ 49 h 49"/>
                <a:gd name="T2" fmla="*/ 499 w 568"/>
                <a:gd name="T3" fmla="*/ 49 h 49"/>
                <a:gd name="T4" fmla="*/ 544 w 568"/>
                <a:gd name="T5" fmla="*/ 30 h 49"/>
                <a:gd name="T6" fmla="*/ 568 w 568"/>
                <a:gd name="T7" fmla="*/ 0 h 49"/>
              </a:gdLst>
              <a:ahLst/>
              <a:cxnLst>
                <a:cxn ang="0">
                  <a:pos x="T0" y="T1"/>
                </a:cxn>
                <a:cxn ang="0">
                  <a:pos x="T2" y="T3"/>
                </a:cxn>
                <a:cxn ang="0">
                  <a:pos x="T4" y="T5"/>
                </a:cxn>
                <a:cxn ang="0">
                  <a:pos x="T6" y="T7"/>
                </a:cxn>
              </a:cxnLst>
              <a:rect l="0" t="0" r="r" b="b"/>
              <a:pathLst>
                <a:path w="568" h="49">
                  <a:moveTo>
                    <a:pt x="0" y="49"/>
                  </a:moveTo>
                  <a:lnTo>
                    <a:pt x="499" y="49"/>
                  </a:lnTo>
                  <a:lnTo>
                    <a:pt x="544" y="30"/>
                  </a:lnTo>
                  <a:lnTo>
                    <a:pt x="568" y="0"/>
                  </a:ln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 name="Freeform 32"/>
            <p:cNvSpPr>
              <a:spLocks/>
            </p:cNvSpPr>
            <p:nvPr/>
          </p:nvSpPr>
          <p:spPr bwMode="auto">
            <a:xfrm>
              <a:off x="2181" y="1944"/>
              <a:ext cx="1098" cy="1212"/>
            </a:xfrm>
            <a:custGeom>
              <a:avLst/>
              <a:gdLst>
                <a:gd name="T0" fmla="*/ 0 w 1098"/>
                <a:gd name="T1" fmla="*/ 1212 h 1212"/>
                <a:gd name="T2" fmla="*/ 971 w 1098"/>
                <a:gd name="T3" fmla="*/ 35 h 1212"/>
                <a:gd name="T4" fmla="*/ 1032 w 1098"/>
                <a:gd name="T5" fmla="*/ 12 h 1212"/>
                <a:gd name="T6" fmla="*/ 1098 w 1098"/>
                <a:gd name="T7" fmla="*/ 0 h 1212"/>
              </a:gdLst>
              <a:ahLst/>
              <a:cxnLst>
                <a:cxn ang="0">
                  <a:pos x="T0" y="T1"/>
                </a:cxn>
                <a:cxn ang="0">
                  <a:pos x="T2" y="T3"/>
                </a:cxn>
                <a:cxn ang="0">
                  <a:pos x="T4" y="T5"/>
                </a:cxn>
                <a:cxn ang="0">
                  <a:pos x="T6" y="T7"/>
                </a:cxn>
              </a:cxnLst>
              <a:rect l="0" t="0" r="r" b="b"/>
              <a:pathLst>
                <a:path w="1098" h="1212">
                  <a:moveTo>
                    <a:pt x="0" y="1212"/>
                  </a:moveTo>
                  <a:lnTo>
                    <a:pt x="971" y="35"/>
                  </a:lnTo>
                  <a:lnTo>
                    <a:pt x="1032" y="12"/>
                  </a:lnTo>
                  <a:lnTo>
                    <a:pt x="1098" y="0"/>
                  </a:ln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3" name="Line 33"/>
            <p:cNvSpPr>
              <a:spLocks noChangeShapeType="1"/>
            </p:cNvSpPr>
            <p:nvPr/>
          </p:nvSpPr>
          <p:spPr bwMode="auto">
            <a:xfrm flipV="1">
              <a:off x="3152" y="1480"/>
              <a:ext cx="0" cy="19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 name="Freeform 35"/>
            <p:cNvSpPr>
              <a:spLocks/>
            </p:cNvSpPr>
            <p:nvPr/>
          </p:nvSpPr>
          <p:spPr bwMode="auto">
            <a:xfrm>
              <a:off x="3258" y="1933"/>
              <a:ext cx="1028" cy="11"/>
            </a:xfrm>
            <a:custGeom>
              <a:avLst/>
              <a:gdLst>
                <a:gd name="T0" fmla="*/ 0 w 1028"/>
                <a:gd name="T1" fmla="*/ 11 h 11"/>
                <a:gd name="T2" fmla="*/ 76 w 1028"/>
                <a:gd name="T3" fmla="*/ 0 h 11"/>
                <a:gd name="T4" fmla="*/ 1028 w 1028"/>
                <a:gd name="T5" fmla="*/ 0 h 11"/>
              </a:gdLst>
              <a:ahLst/>
              <a:cxnLst>
                <a:cxn ang="0">
                  <a:pos x="T0" y="T1"/>
                </a:cxn>
                <a:cxn ang="0">
                  <a:pos x="T2" y="T3"/>
                </a:cxn>
                <a:cxn ang="0">
                  <a:pos x="T4" y="T5"/>
                </a:cxn>
              </a:cxnLst>
              <a:rect l="0" t="0" r="r" b="b"/>
              <a:pathLst>
                <a:path w="1028" h="11">
                  <a:moveTo>
                    <a:pt x="0" y="11"/>
                  </a:moveTo>
                  <a:lnTo>
                    <a:pt x="76" y="0"/>
                  </a:lnTo>
                  <a:lnTo>
                    <a:pt x="1028" y="0"/>
                  </a:lnTo>
                </a:path>
              </a:pathLst>
            </a:custGeom>
            <a:noFill/>
            <a:ln w="28575"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6" name="Line 36"/>
            <p:cNvSpPr>
              <a:spLocks noChangeShapeType="1"/>
            </p:cNvSpPr>
            <p:nvPr/>
          </p:nvSpPr>
          <p:spPr bwMode="auto">
            <a:xfrm flipV="1">
              <a:off x="4195" y="1480"/>
              <a:ext cx="0" cy="190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8" name="Line 38"/>
            <p:cNvSpPr>
              <a:spLocks noChangeShapeType="1"/>
            </p:cNvSpPr>
            <p:nvPr/>
          </p:nvSpPr>
          <p:spPr bwMode="auto">
            <a:xfrm>
              <a:off x="4286" y="1933"/>
              <a:ext cx="681" cy="22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2" name="Rectangle 21"/>
          <p:cNvSpPr/>
          <p:nvPr/>
        </p:nvSpPr>
        <p:spPr>
          <a:xfrm>
            <a:off x="23690" y="-1948"/>
            <a:ext cx="5232523" cy="517065"/>
          </a:xfrm>
          <a:prstGeom prst="rect">
            <a:avLst/>
          </a:prstGeom>
        </p:spPr>
        <p:txBody>
          <a:bodyPr wrap="none">
            <a:spAutoFit/>
          </a:bodyPr>
          <a:lstStyle/>
          <a:p>
            <a:pPr marR="0" lvl="0" algn="just">
              <a:lnSpc>
                <a:spcPct val="115000"/>
              </a:lnSpc>
              <a:spcBef>
                <a:spcPts val="0"/>
              </a:spcBef>
              <a:spcAft>
                <a:spcPts val="1000"/>
              </a:spcAft>
            </a:pPr>
            <a:r>
              <a:rPr lang="en-US" sz="2400" smtClean="0">
                <a:latin typeface="Arial" panose="020B0604020202020204" pitchFamily="34" charset="0"/>
                <a:ea typeface="Calibri"/>
                <a:cs typeface="Arial" panose="020B0604020202020204" pitchFamily="34" charset="0"/>
              </a:rPr>
              <a:t>b) Các </a:t>
            </a:r>
            <a:r>
              <a:rPr lang="en-US" sz="2400">
                <a:latin typeface="Arial" panose="020B0604020202020204" pitchFamily="34" charset="0"/>
                <a:ea typeface="Calibri"/>
                <a:cs typeface="Arial" panose="020B0604020202020204" pitchFamily="34" charset="0"/>
              </a:rPr>
              <a:t>pha sinh trưởng của quần thể</a:t>
            </a:r>
          </a:p>
        </p:txBody>
      </p:sp>
      <p:sp>
        <p:nvSpPr>
          <p:cNvPr id="24" name="TextBox 23"/>
          <p:cNvSpPr txBox="1"/>
          <p:nvPr/>
        </p:nvSpPr>
        <p:spPr>
          <a:xfrm>
            <a:off x="1063692" y="2628900"/>
            <a:ext cx="1298508" cy="707886"/>
          </a:xfrm>
          <a:prstGeom prst="rect">
            <a:avLst/>
          </a:prstGeom>
          <a:noFill/>
        </p:spPr>
        <p:txBody>
          <a:bodyPr wrap="square" rtlCol="0">
            <a:spAutoFit/>
          </a:bodyPr>
          <a:lstStyle/>
          <a:p>
            <a:pPr algn="ctr"/>
            <a:r>
              <a:rPr lang="en-US" sz="2000">
                <a:solidFill>
                  <a:srgbClr val="0070C0"/>
                </a:solidFill>
                <a:latin typeface="Arial" panose="020B0604020202020204" pitchFamily="34" charset="0"/>
                <a:cs typeface="Arial" panose="020B0604020202020204" pitchFamily="34" charset="0"/>
              </a:rPr>
              <a:t>Pha </a:t>
            </a:r>
            <a:endParaRPr lang="en-US" sz="2000" smtClean="0">
              <a:solidFill>
                <a:srgbClr val="0070C0"/>
              </a:solidFill>
              <a:latin typeface="Arial" panose="020B0604020202020204" pitchFamily="34" charset="0"/>
              <a:cs typeface="Arial" panose="020B0604020202020204" pitchFamily="34" charset="0"/>
            </a:endParaRPr>
          </a:p>
          <a:p>
            <a:r>
              <a:rPr lang="en-US" sz="2000" smtClean="0">
                <a:solidFill>
                  <a:srgbClr val="0070C0"/>
                </a:solidFill>
                <a:latin typeface="Arial" panose="020B0604020202020204" pitchFamily="34" charset="0"/>
                <a:cs typeface="Arial" panose="020B0604020202020204" pitchFamily="34" charset="0"/>
              </a:rPr>
              <a:t>tiềm </a:t>
            </a:r>
            <a:r>
              <a:rPr lang="en-US" sz="2000">
                <a:solidFill>
                  <a:srgbClr val="0070C0"/>
                </a:solidFill>
                <a:latin typeface="Arial" panose="020B0604020202020204" pitchFamily="34" charset="0"/>
                <a:cs typeface="Arial" panose="020B0604020202020204" pitchFamily="34" charset="0"/>
              </a:rPr>
              <a:t>phát</a:t>
            </a:r>
          </a:p>
        </p:txBody>
      </p:sp>
      <p:sp>
        <p:nvSpPr>
          <p:cNvPr id="25" name="TextBox 24"/>
          <p:cNvSpPr txBox="1"/>
          <p:nvPr/>
        </p:nvSpPr>
        <p:spPr>
          <a:xfrm rot="18593230">
            <a:off x="2341981" y="1495102"/>
            <a:ext cx="866775" cy="1015663"/>
          </a:xfrm>
          <a:prstGeom prst="rect">
            <a:avLst/>
          </a:prstGeom>
          <a:noFill/>
        </p:spPr>
        <p:txBody>
          <a:bodyPr wrap="square" rtlCol="0">
            <a:spAutoFit/>
          </a:bodyPr>
          <a:lstStyle/>
          <a:p>
            <a:pPr algn="ctr"/>
            <a:r>
              <a:rPr lang="en-US" sz="2000">
                <a:solidFill>
                  <a:srgbClr val="0070C0"/>
                </a:solidFill>
                <a:latin typeface="Arial" panose="020B0604020202020204" pitchFamily="34" charset="0"/>
                <a:cs typeface="Arial" panose="020B0604020202020204" pitchFamily="34" charset="0"/>
              </a:rPr>
              <a:t>Pha </a:t>
            </a:r>
            <a:endParaRPr lang="en-US" sz="2000" smtClean="0">
              <a:solidFill>
                <a:srgbClr val="0070C0"/>
              </a:solidFill>
              <a:latin typeface="Arial" panose="020B0604020202020204" pitchFamily="34" charset="0"/>
              <a:cs typeface="Arial" panose="020B0604020202020204" pitchFamily="34" charset="0"/>
            </a:endParaRPr>
          </a:p>
          <a:p>
            <a:pPr algn="ctr"/>
            <a:r>
              <a:rPr lang="en-US" sz="2000" smtClean="0">
                <a:solidFill>
                  <a:srgbClr val="0070C0"/>
                </a:solidFill>
                <a:latin typeface="Arial" panose="020B0604020202020204" pitchFamily="34" charset="0"/>
                <a:cs typeface="Arial" panose="020B0604020202020204" pitchFamily="34" charset="0"/>
              </a:rPr>
              <a:t>lũy </a:t>
            </a:r>
            <a:r>
              <a:rPr lang="en-US" sz="2000">
                <a:solidFill>
                  <a:srgbClr val="0070C0"/>
                </a:solidFill>
                <a:latin typeface="Arial" panose="020B0604020202020204" pitchFamily="34" charset="0"/>
                <a:cs typeface="Arial" panose="020B0604020202020204" pitchFamily="34" charset="0"/>
              </a:rPr>
              <a:t>thừa</a:t>
            </a:r>
          </a:p>
        </p:txBody>
      </p:sp>
      <p:sp>
        <p:nvSpPr>
          <p:cNvPr id="26" name="TextBox 25"/>
          <p:cNvSpPr txBox="1"/>
          <p:nvPr/>
        </p:nvSpPr>
        <p:spPr>
          <a:xfrm>
            <a:off x="3998466" y="1085850"/>
            <a:ext cx="1982754" cy="400110"/>
          </a:xfrm>
          <a:prstGeom prst="rect">
            <a:avLst/>
          </a:prstGeom>
          <a:noFill/>
        </p:spPr>
        <p:txBody>
          <a:bodyPr wrap="square" rtlCol="0">
            <a:spAutoFit/>
          </a:bodyPr>
          <a:lstStyle/>
          <a:p>
            <a:pPr algn="ctr"/>
            <a:r>
              <a:rPr lang="en-US" sz="2000">
                <a:solidFill>
                  <a:srgbClr val="0070C0"/>
                </a:solidFill>
                <a:latin typeface="Arial" panose="020B0604020202020204" pitchFamily="34" charset="0"/>
                <a:cs typeface="Arial" panose="020B0604020202020204" pitchFamily="34" charset="0"/>
              </a:rPr>
              <a:t>Pha </a:t>
            </a:r>
            <a:r>
              <a:rPr lang="en-US" sz="2000" smtClean="0">
                <a:solidFill>
                  <a:srgbClr val="0070C0"/>
                </a:solidFill>
                <a:latin typeface="Arial" panose="020B0604020202020204" pitchFamily="34" charset="0"/>
                <a:cs typeface="Arial" panose="020B0604020202020204" pitchFamily="34" charset="0"/>
              </a:rPr>
              <a:t>cân </a:t>
            </a:r>
            <a:r>
              <a:rPr lang="en-US" sz="2000">
                <a:solidFill>
                  <a:srgbClr val="0070C0"/>
                </a:solidFill>
                <a:latin typeface="Arial" panose="020B0604020202020204" pitchFamily="34" charset="0"/>
                <a:cs typeface="Arial" panose="020B0604020202020204" pitchFamily="34" charset="0"/>
              </a:rPr>
              <a:t>bằng</a:t>
            </a:r>
          </a:p>
        </p:txBody>
      </p:sp>
      <p:sp>
        <p:nvSpPr>
          <p:cNvPr id="27" name="TextBox 26"/>
          <p:cNvSpPr txBox="1"/>
          <p:nvPr/>
        </p:nvSpPr>
        <p:spPr>
          <a:xfrm>
            <a:off x="6629400" y="1257300"/>
            <a:ext cx="1982754" cy="400110"/>
          </a:xfrm>
          <a:prstGeom prst="rect">
            <a:avLst/>
          </a:prstGeom>
          <a:noFill/>
        </p:spPr>
        <p:txBody>
          <a:bodyPr wrap="square" rtlCol="0">
            <a:spAutoFit/>
          </a:bodyPr>
          <a:lstStyle/>
          <a:p>
            <a:pPr algn="ctr"/>
            <a:r>
              <a:rPr lang="en-US" sz="2000">
                <a:solidFill>
                  <a:srgbClr val="0070C0"/>
                </a:solidFill>
                <a:latin typeface="Arial" panose="020B0604020202020204" pitchFamily="34" charset="0"/>
                <a:cs typeface="Arial" panose="020B0604020202020204" pitchFamily="34" charset="0"/>
              </a:rPr>
              <a:t>Pha suy vong</a:t>
            </a:r>
          </a:p>
        </p:txBody>
      </p:sp>
      <p:sp>
        <p:nvSpPr>
          <p:cNvPr id="2" name="Rectangle 1"/>
          <p:cNvSpPr/>
          <p:nvPr/>
        </p:nvSpPr>
        <p:spPr>
          <a:xfrm>
            <a:off x="1524000" y="4150882"/>
            <a:ext cx="6553200"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vi-VN" sz="2800"/>
              <a:t>Để thu được số lượng vi sinh vật tối đa thì nên dừng lại ở pha nào?</a:t>
            </a:r>
            <a:endParaRPr lang="en-US" sz="2800"/>
          </a:p>
        </p:txBody>
      </p:sp>
      <p:pic>
        <p:nvPicPr>
          <p:cNvPr id="30" name="Picture 5" descr="Hình ảnh có liên quan"/>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062" y="4077942"/>
            <a:ext cx="998538" cy="8614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D:\THSP\hinh- so do\5b689c8f1ce2603983988ee8b33cc0b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631" y="3820051"/>
            <a:ext cx="1114214" cy="1300419"/>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1676400" y="4150882"/>
            <a:ext cx="655320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a:t>Để thu được số lượng vi sinh vật tối đa thì nên dừng lại ở </a:t>
            </a:r>
            <a:r>
              <a:rPr lang="vi-VN" sz="2800">
                <a:solidFill>
                  <a:srgbClr val="FF0000"/>
                </a:solidFill>
              </a:rPr>
              <a:t>pha</a:t>
            </a:r>
            <a:r>
              <a:rPr lang="vi-VN" sz="2800"/>
              <a:t> </a:t>
            </a:r>
            <a:r>
              <a:rPr lang="en-US" sz="2800">
                <a:solidFill>
                  <a:srgbClr val="FF0000"/>
                </a:solidFill>
                <a:latin typeface="Arial" panose="020B0604020202020204" pitchFamily="34" charset="0"/>
                <a:cs typeface="Arial" panose="020B0604020202020204" pitchFamily="34" charset="0"/>
              </a:rPr>
              <a:t>cân bằng</a:t>
            </a:r>
            <a:endParaRPr lang="en-US" sz="2800">
              <a:solidFill>
                <a:srgbClr val="FF0000"/>
              </a:solidFill>
            </a:endParaRPr>
          </a:p>
        </p:txBody>
      </p:sp>
    </p:spTree>
    <p:extLst>
      <p:ext uri="{BB962C8B-B14F-4D97-AF65-F5344CB8AC3E}">
        <p14:creationId xmlns:p14="http://schemas.microsoft.com/office/powerpoint/2010/main" val="15309220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309" name="Group 53"/>
          <p:cNvGraphicFramePr>
            <a:graphicFrameLocks noGrp="1"/>
          </p:cNvGraphicFramePr>
          <p:nvPr>
            <p:ph/>
          </p:nvPr>
        </p:nvGraphicFramePr>
        <p:xfrm>
          <a:off x="0" y="1027510"/>
          <a:ext cx="9144000" cy="4083627"/>
        </p:xfrm>
        <a:graphic>
          <a:graphicData uri="http://schemas.openxmlformats.org/drawingml/2006/table">
            <a:tbl>
              <a:tblPr>
                <a:tableStyleId>{69C7853C-536D-4A76-A0AE-DD22124D55A5}</a:tableStyleId>
              </a:tblPr>
              <a:tblGrid>
                <a:gridCol w="2339752"/>
                <a:gridCol w="1944216"/>
                <a:gridCol w="4860032"/>
              </a:tblGrid>
              <a:tr h="61722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smtClean="0">
                          <a:ln>
                            <a:noFill/>
                          </a:ln>
                          <a:effectLst/>
                          <a:latin typeface="Times New Roman" pitchFamily="18" charset="0"/>
                          <a:cs typeface="Times New Roman" pitchFamily="18" charset="0"/>
                        </a:rPr>
                        <a:t>Các</a:t>
                      </a:r>
                      <a:r>
                        <a:rPr kumimoji="0" lang="en-US" sz="1800" b="1" u="none" strike="noStrike" cap="none" normalizeH="0" baseline="0" dirty="0" smtClean="0">
                          <a:ln>
                            <a:noFill/>
                          </a:ln>
                          <a:effectLst/>
                          <a:latin typeface="Times New Roman" pitchFamily="18" charset="0"/>
                          <a:cs typeface="Times New Roman" pitchFamily="18" charset="0"/>
                        </a:rPr>
                        <a:t> </a:t>
                      </a:r>
                      <a:r>
                        <a:rPr kumimoji="0" lang="en-US" sz="1800" b="1" u="none" strike="noStrike" cap="none" normalizeH="0" baseline="0" dirty="0" err="1" smtClean="0">
                          <a:ln>
                            <a:noFill/>
                          </a:ln>
                          <a:effectLst/>
                          <a:latin typeface="Times New Roman" pitchFamily="18" charset="0"/>
                          <a:cs typeface="Times New Roman" pitchFamily="18" charset="0"/>
                        </a:rPr>
                        <a:t>pha</a:t>
                      </a:r>
                      <a:r>
                        <a:rPr kumimoji="0" lang="en-US" sz="1800" b="1" u="none" strike="noStrike" cap="none" normalizeH="0" baseline="0" dirty="0" smtClean="0">
                          <a:ln>
                            <a:noFill/>
                          </a:ln>
                          <a:effectLst/>
                          <a:latin typeface="Times New Roman" pitchFamily="18" charset="0"/>
                          <a:cs typeface="Times New Roman" pitchFamily="18" charset="0"/>
                        </a:rPr>
                        <a:t> </a:t>
                      </a:r>
                      <a:r>
                        <a:rPr kumimoji="0" lang="en-US" sz="1800" b="1" u="none" strike="noStrike" cap="none" normalizeH="0" baseline="0" dirty="0" err="1" smtClean="0">
                          <a:ln>
                            <a:noFill/>
                          </a:ln>
                          <a:effectLst/>
                          <a:latin typeface="Times New Roman" pitchFamily="18" charset="0"/>
                          <a:cs typeface="Times New Roman" pitchFamily="18" charset="0"/>
                        </a:rPr>
                        <a:t>sinh</a:t>
                      </a:r>
                      <a:r>
                        <a:rPr kumimoji="0" lang="en-US" sz="1800" b="1" u="none" strike="noStrike" cap="none" normalizeH="0" baseline="0" dirty="0" smtClean="0">
                          <a:ln>
                            <a:noFill/>
                          </a:ln>
                          <a:effectLst/>
                          <a:latin typeface="Times New Roman" pitchFamily="18" charset="0"/>
                          <a:cs typeface="Times New Roman" pitchFamily="18" charset="0"/>
                        </a:rPr>
                        <a:t> </a:t>
                      </a:r>
                      <a:r>
                        <a:rPr kumimoji="0" lang="en-US" sz="1800" b="1" u="none" strike="noStrike" cap="none" normalizeH="0" baseline="0" dirty="0" err="1" smtClean="0">
                          <a:ln>
                            <a:noFill/>
                          </a:ln>
                          <a:effectLst/>
                          <a:latin typeface="Times New Roman" pitchFamily="18" charset="0"/>
                          <a:cs typeface="Times New Roman" pitchFamily="18" charset="0"/>
                        </a:rPr>
                        <a:t>trưởng</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smtClean="0">
                          <a:ln>
                            <a:noFill/>
                          </a:ln>
                          <a:effectLst/>
                          <a:latin typeface="Times New Roman" pitchFamily="18" charset="0"/>
                          <a:cs typeface="Times New Roman" pitchFamily="18" charset="0"/>
                        </a:rPr>
                        <a:t>Số lượng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smtClean="0">
                          <a:ln>
                            <a:noFill/>
                          </a:ln>
                          <a:effectLst/>
                          <a:latin typeface="Times New Roman" pitchFamily="18" charset="0"/>
                          <a:cs typeface="Times New Roman" pitchFamily="18" charset="0"/>
                        </a:rPr>
                        <a:t>vi sinh vật</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smtClean="0">
                          <a:ln>
                            <a:noFill/>
                          </a:ln>
                          <a:effectLst/>
                          <a:latin typeface="Times New Roman" pitchFamily="18" charset="0"/>
                          <a:cs typeface="Times New Roman" pitchFamily="18" charset="0"/>
                        </a:rPr>
                        <a:t>Nguyên</a:t>
                      </a:r>
                      <a:r>
                        <a:rPr kumimoji="0" lang="en-US" sz="1800" b="1" u="none" strike="noStrike" cap="none" normalizeH="0" baseline="0" dirty="0" smtClean="0">
                          <a:ln>
                            <a:noFill/>
                          </a:ln>
                          <a:effectLst/>
                          <a:latin typeface="Times New Roman" pitchFamily="18" charset="0"/>
                          <a:cs typeface="Times New Roman" pitchFamily="18" charset="0"/>
                        </a:rPr>
                        <a:t> </a:t>
                      </a:r>
                      <a:r>
                        <a:rPr kumimoji="0" lang="en-US" sz="1800" b="1" u="none" strike="noStrike" cap="none" normalizeH="0" baseline="0" dirty="0" err="1" smtClean="0">
                          <a:ln>
                            <a:noFill/>
                          </a:ln>
                          <a:effectLst/>
                          <a:latin typeface="Times New Roman" pitchFamily="18" charset="0"/>
                          <a:cs typeface="Times New Roman" pitchFamily="18" charset="0"/>
                        </a:rPr>
                        <a:t>nhân</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0" marB="34290" horzOverflow="overflow"/>
                </a:tc>
              </a:tr>
              <a:tr h="91974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smtClean="0">
                          <a:ln>
                            <a:noFill/>
                          </a:ln>
                          <a:effectLst/>
                          <a:latin typeface="Times New Roman" pitchFamily="18" charset="0"/>
                          <a:cs typeface="Times New Roman" pitchFamily="18" charset="0"/>
                        </a:rPr>
                        <a:t>Pha</a:t>
                      </a:r>
                      <a:r>
                        <a:rPr kumimoji="0" lang="en-US" sz="1800" b="1" u="none" strike="noStrike" cap="none" normalizeH="0" baseline="0" dirty="0" smtClean="0">
                          <a:ln>
                            <a:noFill/>
                          </a:ln>
                          <a:effectLst/>
                          <a:latin typeface="Times New Roman" pitchFamily="18" charset="0"/>
                          <a:cs typeface="Times New Roman" pitchFamily="18" charset="0"/>
                        </a:rPr>
                        <a:t> </a:t>
                      </a:r>
                      <a:r>
                        <a:rPr kumimoji="0" lang="en-US" sz="1800" b="1" u="none" strike="noStrike" cap="none" normalizeH="0" baseline="0" dirty="0" err="1" smtClean="0">
                          <a:ln>
                            <a:noFill/>
                          </a:ln>
                          <a:effectLst/>
                          <a:latin typeface="Times New Roman" pitchFamily="18" charset="0"/>
                          <a:cs typeface="Times New Roman" pitchFamily="18" charset="0"/>
                        </a:rPr>
                        <a:t>tiềm</a:t>
                      </a:r>
                      <a:r>
                        <a:rPr kumimoji="0" lang="en-US" sz="1800" b="1" u="none" strike="noStrike" cap="none" normalizeH="0" baseline="0" dirty="0" smtClean="0">
                          <a:ln>
                            <a:noFill/>
                          </a:ln>
                          <a:effectLst/>
                          <a:latin typeface="Times New Roman" pitchFamily="18" charset="0"/>
                          <a:cs typeface="Times New Roman" pitchFamily="18" charset="0"/>
                        </a:rPr>
                        <a:t> </a:t>
                      </a:r>
                      <a:r>
                        <a:rPr kumimoji="0" lang="en-US" sz="1800" b="1" u="none" strike="noStrike" cap="none" normalizeH="0" baseline="0" dirty="0" err="1" smtClean="0">
                          <a:ln>
                            <a:noFill/>
                          </a:ln>
                          <a:effectLst/>
                          <a:latin typeface="Times New Roman" pitchFamily="18" charset="0"/>
                          <a:cs typeface="Times New Roman" pitchFamily="18" charset="0"/>
                        </a:rPr>
                        <a:t>phát</a:t>
                      </a:r>
                      <a:r>
                        <a:rPr kumimoji="0" lang="en-US" sz="1800" b="1" u="none" strike="noStrike" cap="none" normalizeH="0" baseline="0" dirty="0" smtClean="0">
                          <a:ln>
                            <a:noFill/>
                          </a:ln>
                          <a:effectLst/>
                          <a:latin typeface="Times New Roman" pitchFamily="18" charset="0"/>
                          <a:cs typeface="Times New Roman" pitchFamily="18" charset="0"/>
                        </a:rPr>
                        <a:t> (</a:t>
                      </a:r>
                      <a:r>
                        <a:rPr kumimoji="0" lang="en-US" sz="1800" b="1" u="none" strike="noStrike" cap="none" normalizeH="0" baseline="0" dirty="0" err="1" smtClean="0">
                          <a:ln>
                            <a:noFill/>
                          </a:ln>
                          <a:effectLst/>
                          <a:latin typeface="Times New Roman" pitchFamily="18" charset="0"/>
                          <a:cs typeface="Times New Roman" pitchFamily="18" charset="0"/>
                        </a:rPr>
                        <a:t>pha</a:t>
                      </a:r>
                      <a:r>
                        <a:rPr kumimoji="0" lang="en-US" sz="1800" b="1" u="none" strike="noStrike" cap="none" normalizeH="0" baseline="0" dirty="0" smtClean="0">
                          <a:ln>
                            <a:noFill/>
                          </a:ln>
                          <a:effectLst/>
                          <a:latin typeface="Times New Roman" pitchFamily="18" charset="0"/>
                          <a:cs typeface="Times New Roman" pitchFamily="18" charset="0"/>
                        </a:rPr>
                        <a:t> lag)</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T="34290" marB="34290"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T="34290" marB="34290" horzOverflow="overflow"/>
                </a:tc>
              </a:tr>
              <a:tr h="8021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1" u="none" strike="noStrike" cap="none" normalizeH="0" baseline="0" dirty="0" err="1" smtClean="0">
                          <a:ln>
                            <a:noFill/>
                          </a:ln>
                          <a:effectLst/>
                          <a:latin typeface="Times New Roman" pitchFamily="18" charset="0"/>
                          <a:cs typeface="Times New Roman" pitchFamily="18" charset="0"/>
                        </a:rPr>
                        <a:t>Pha</a:t>
                      </a:r>
                      <a:r>
                        <a:rPr kumimoji="0" lang="fr-FR" sz="1800" b="1" u="none" strike="noStrike" cap="none" normalizeH="0" baseline="0" dirty="0" smtClean="0">
                          <a:ln>
                            <a:noFill/>
                          </a:ln>
                          <a:effectLst/>
                          <a:latin typeface="Times New Roman" pitchFamily="18" charset="0"/>
                          <a:cs typeface="Times New Roman" pitchFamily="18" charset="0"/>
                        </a:rPr>
                        <a:t> </a:t>
                      </a:r>
                      <a:r>
                        <a:rPr kumimoji="0" lang="fr-FR" sz="1800" b="1" u="none" strike="noStrike" cap="none" normalizeH="0" baseline="0" dirty="0" err="1" smtClean="0">
                          <a:ln>
                            <a:noFill/>
                          </a:ln>
                          <a:effectLst/>
                          <a:latin typeface="Times New Roman" pitchFamily="18" charset="0"/>
                          <a:cs typeface="Times New Roman" pitchFamily="18" charset="0"/>
                        </a:rPr>
                        <a:t>lũy</a:t>
                      </a:r>
                      <a:r>
                        <a:rPr kumimoji="0" lang="fr-FR" sz="1800" b="1" u="none" strike="noStrike" cap="none" normalizeH="0" baseline="0" dirty="0" smtClean="0">
                          <a:ln>
                            <a:noFill/>
                          </a:ln>
                          <a:effectLst/>
                          <a:latin typeface="Times New Roman" pitchFamily="18" charset="0"/>
                          <a:cs typeface="Times New Roman" pitchFamily="18" charset="0"/>
                        </a:rPr>
                        <a:t> </a:t>
                      </a:r>
                      <a:r>
                        <a:rPr kumimoji="0" lang="fr-FR" sz="1800" b="1" u="none" strike="noStrike" cap="none" normalizeH="0" baseline="0" dirty="0" err="1" smtClean="0">
                          <a:ln>
                            <a:noFill/>
                          </a:ln>
                          <a:effectLst/>
                          <a:latin typeface="Times New Roman" pitchFamily="18" charset="0"/>
                          <a:cs typeface="Times New Roman" pitchFamily="18" charset="0"/>
                        </a:rPr>
                        <a:t>thừa</a:t>
                      </a:r>
                      <a:r>
                        <a:rPr kumimoji="0" lang="fr-FR" sz="1800" b="1" u="none" strike="noStrike" cap="none" normalizeH="0" baseline="0" dirty="0" smtClean="0">
                          <a:ln>
                            <a:noFill/>
                          </a:ln>
                          <a:effectLst/>
                          <a:latin typeface="Times New Roman" pitchFamily="18" charset="0"/>
                          <a:cs typeface="Times New Roman" pitchFamily="18" charset="0"/>
                        </a:rPr>
                        <a:t> (</a:t>
                      </a:r>
                      <a:r>
                        <a:rPr kumimoji="0" lang="fr-FR" sz="1800" b="1" u="none" strike="noStrike" cap="none" normalizeH="0" baseline="0" dirty="0" err="1" smtClean="0">
                          <a:ln>
                            <a:noFill/>
                          </a:ln>
                          <a:effectLst/>
                          <a:latin typeface="Times New Roman" pitchFamily="18" charset="0"/>
                          <a:cs typeface="Times New Roman" pitchFamily="18" charset="0"/>
                        </a:rPr>
                        <a:t>pha</a:t>
                      </a:r>
                      <a:r>
                        <a:rPr kumimoji="0" lang="fr-FR" sz="1800" b="1" u="none" strike="noStrike" cap="none" normalizeH="0" baseline="0" dirty="0" smtClean="0">
                          <a:ln>
                            <a:noFill/>
                          </a:ln>
                          <a:effectLst/>
                          <a:latin typeface="Times New Roman" pitchFamily="18" charset="0"/>
                          <a:cs typeface="Times New Roman" pitchFamily="18" charset="0"/>
                        </a:rPr>
                        <a:t> log)</a:t>
                      </a:r>
                      <a:endParaRPr kumimoji="0" lang="fr-FR"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charset="0"/>
                      </a:endParaRPr>
                    </a:p>
                  </a:txBody>
                  <a:tcPr marT="34290" marB="34290"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charset="0"/>
                      </a:endParaRPr>
                    </a:p>
                  </a:txBody>
                  <a:tcPr marT="34290" marB="34290" horzOverflow="overflow"/>
                </a:tc>
              </a:tr>
              <a:tr h="85557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1" u="none" strike="noStrike" cap="none" normalizeH="0" baseline="0" dirty="0" err="1" smtClean="0">
                          <a:ln>
                            <a:noFill/>
                          </a:ln>
                          <a:effectLst/>
                          <a:latin typeface="Times New Roman" pitchFamily="18" charset="0"/>
                          <a:cs typeface="Times New Roman" pitchFamily="18" charset="0"/>
                        </a:rPr>
                        <a:t>Pha</a:t>
                      </a:r>
                      <a:r>
                        <a:rPr kumimoji="0" lang="fr-FR" sz="1800" b="1" u="none" strike="noStrike" cap="none" normalizeH="0" baseline="0" dirty="0" smtClean="0">
                          <a:ln>
                            <a:noFill/>
                          </a:ln>
                          <a:effectLst/>
                          <a:latin typeface="Times New Roman" pitchFamily="18" charset="0"/>
                          <a:cs typeface="Times New Roman" pitchFamily="18" charset="0"/>
                        </a:rPr>
                        <a:t> </a:t>
                      </a:r>
                      <a:r>
                        <a:rPr kumimoji="0" lang="fr-FR" sz="1800" b="1" u="none" strike="noStrike" cap="none" normalizeH="0" baseline="0" dirty="0" err="1" smtClean="0">
                          <a:ln>
                            <a:noFill/>
                          </a:ln>
                          <a:effectLst/>
                          <a:latin typeface="Times New Roman" pitchFamily="18" charset="0"/>
                          <a:cs typeface="Times New Roman" pitchFamily="18" charset="0"/>
                        </a:rPr>
                        <a:t>cân</a:t>
                      </a:r>
                      <a:r>
                        <a:rPr kumimoji="0" lang="fr-FR" sz="1800" b="1" u="none" strike="noStrike" cap="none" normalizeH="0" baseline="0" dirty="0" smtClean="0">
                          <a:ln>
                            <a:noFill/>
                          </a:ln>
                          <a:effectLst/>
                          <a:latin typeface="Times New Roman" pitchFamily="18" charset="0"/>
                          <a:cs typeface="Times New Roman" pitchFamily="18" charset="0"/>
                        </a:rPr>
                        <a:t> </a:t>
                      </a:r>
                      <a:r>
                        <a:rPr kumimoji="0" lang="fr-FR" sz="1800" b="1" u="none" strike="noStrike" cap="none" normalizeH="0" baseline="0" dirty="0" err="1" smtClean="0">
                          <a:ln>
                            <a:noFill/>
                          </a:ln>
                          <a:effectLst/>
                          <a:latin typeface="Times New Roman" pitchFamily="18" charset="0"/>
                          <a:cs typeface="Times New Roman" pitchFamily="18" charset="0"/>
                        </a:rPr>
                        <a:t>bằng</a:t>
                      </a:r>
                      <a:endParaRPr kumimoji="0" lang="fr-FR"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charset="0"/>
                      </a:endParaRPr>
                    </a:p>
                  </a:txBody>
                  <a:tcPr marT="34290" marB="34290"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charset="0"/>
                      </a:endParaRPr>
                    </a:p>
                  </a:txBody>
                  <a:tcPr marT="34290" marB="34290" horzOverflow="overflow"/>
                </a:tc>
              </a:tr>
              <a:tr h="8889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1800" b="1" u="none" strike="noStrike" cap="none" normalizeH="0" baseline="0" dirty="0" err="1" smtClean="0">
                          <a:ln>
                            <a:noFill/>
                          </a:ln>
                          <a:effectLst/>
                          <a:latin typeface="Times New Roman" pitchFamily="18" charset="0"/>
                          <a:cs typeface="Times New Roman" pitchFamily="18" charset="0"/>
                        </a:rPr>
                        <a:t>Pha</a:t>
                      </a:r>
                      <a:r>
                        <a:rPr kumimoji="0" lang="fr-FR" sz="1800" b="1" u="none" strike="noStrike" cap="none" normalizeH="0" baseline="0" dirty="0" smtClean="0">
                          <a:ln>
                            <a:noFill/>
                          </a:ln>
                          <a:effectLst/>
                          <a:latin typeface="Times New Roman" pitchFamily="18" charset="0"/>
                          <a:cs typeface="Times New Roman" pitchFamily="18" charset="0"/>
                        </a:rPr>
                        <a:t> </a:t>
                      </a:r>
                      <a:r>
                        <a:rPr kumimoji="0" lang="fr-FR" sz="1800" b="1" u="none" strike="noStrike" cap="none" normalizeH="0" baseline="0" dirty="0" err="1" smtClean="0">
                          <a:ln>
                            <a:noFill/>
                          </a:ln>
                          <a:effectLst/>
                          <a:latin typeface="Times New Roman" pitchFamily="18" charset="0"/>
                          <a:cs typeface="Times New Roman" pitchFamily="18" charset="0"/>
                        </a:rPr>
                        <a:t>suy</a:t>
                      </a:r>
                      <a:r>
                        <a:rPr kumimoji="0" lang="fr-FR" sz="1800" b="1" u="none" strike="noStrike" cap="none" normalizeH="0" baseline="0" dirty="0" smtClean="0">
                          <a:ln>
                            <a:noFill/>
                          </a:ln>
                          <a:effectLst/>
                          <a:latin typeface="Times New Roman" pitchFamily="18" charset="0"/>
                          <a:cs typeface="Times New Roman" pitchFamily="18" charset="0"/>
                        </a:rPr>
                        <a:t> </a:t>
                      </a:r>
                      <a:r>
                        <a:rPr kumimoji="0" lang="fr-FR" sz="1800" b="1" u="none" strike="noStrike" cap="none" normalizeH="0" baseline="0" dirty="0" err="1" smtClean="0">
                          <a:ln>
                            <a:noFill/>
                          </a:ln>
                          <a:effectLst/>
                          <a:latin typeface="Times New Roman" pitchFamily="18" charset="0"/>
                          <a:cs typeface="Times New Roman" pitchFamily="18" charset="0"/>
                        </a:rPr>
                        <a:t>vong</a:t>
                      </a:r>
                      <a:endParaRPr kumimoji="0" lang="fr-FR"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34290" marB="34290"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charset="0"/>
                      </a:endParaRPr>
                    </a:p>
                  </a:txBody>
                  <a:tcPr marT="34290" marB="34290"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charset="0"/>
                      </a:endParaRPr>
                    </a:p>
                  </a:txBody>
                  <a:tcPr marT="34290" marB="34290" horzOverflow="overflow"/>
                </a:tc>
              </a:tr>
            </a:tbl>
          </a:graphicData>
        </a:graphic>
      </p:graphicFrame>
      <p:sp>
        <p:nvSpPr>
          <p:cNvPr id="10243" name="Text Box 29"/>
          <p:cNvSpPr txBox="1">
            <a:spLocks noChangeArrowheads="1"/>
          </p:cNvSpPr>
          <p:nvPr/>
        </p:nvSpPr>
        <p:spPr bwMode="auto">
          <a:xfrm>
            <a:off x="304800" y="114300"/>
            <a:ext cx="2286000" cy="369332"/>
          </a:xfrm>
          <a:prstGeom prst="rect">
            <a:avLst/>
          </a:prstGeom>
          <a:noFill/>
          <a:ln w="9525">
            <a:noFill/>
            <a:miter lim="800000"/>
            <a:headEnd/>
            <a:tailEnd/>
          </a:ln>
        </p:spPr>
        <p:txBody>
          <a:bodyPr>
            <a:spAutoFit/>
          </a:bodyPr>
          <a:lstStyle/>
          <a:p>
            <a:pPr>
              <a:spcBef>
                <a:spcPct val="50000"/>
              </a:spcBef>
            </a:pPr>
            <a:endParaRPr lang="en-US"/>
          </a:p>
        </p:txBody>
      </p:sp>
      <p:sp>
        <p:nvSpPr>
          <p:cNvPr id="96286" name="Text Box 30"/>
          <p:cNvSpPr txBox="1">
            <a:spLocks noChangeArrowheads="1"/>
          </p:cNvSpPr>
          <p:nvPr/>
        </p:nvSpPr>
        <p:spPr bwMode="auto">
          <a:xfrm>
            <a:off x="2509838" y="1955007"/>
            <a:ext cx="1701800" cy="461665"/>
          </a:xfrm>
          <a:prstGeom prst="rect">
            <a:avLst/>
          </a:prstGeom>
          <a:no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Chưa tăng</a:t>
            </a:r>
          </a:p>
        </p:txBody>
      </p:sp>
      <p:sp>
        <p:nvSpPr>
          <p:cNvPr id="96287" name="Text Box 31"/>
          <p:cNvSpPr txBox="1">
            <a:spLocks noChangeArrowheads="1"/>
          </p:cNvSpPr>
          <p:nvPr/>
        </p:nvSpPr>
        <p:spPr bwMode="auto">
          <a:xfrm>
            <a:off x="4284663" y="1671637"/>
            <a:ext cx="4679950" cy="707886"/>
          </a:xfrm>
          <a:prstGeom prst="rect">
            <a:avLst/>
          </a:prstGeom>
          <a:noFill/>
          <a:ln w="9525">
            <a:noFill/>
            <a:miter lim="800000"/>
            <a:headEnd/>
            <a:tailEnd/>
          </a:ln>
        </p:spPr>
        <p:txBody>
          <a:bodyPr>
            <a:spAutoFit/>
          </a:bodyPr>
          <a:lstStyle/>
          <a:p>
            <a:pPr algn="just"/>
            <a:r>
              <a:rPr lang="en-US" sz="2000">
                <a:latin typeface="Times New Roman" pitchFamily="18" charset="0"/>
                <a:cs typeface="Times New Roman" pitchFamily="18" charset="0"/>
              </a:rPr>
              <a:t> Vi khuẩn thích nghi với môi trường. Enzim cảm ứng hình thành để phân giải cơ chất.</a:t>
            </a:r>
          </a:p>
        </p:txBody>
      </p:sp>
      <p:sp>
        <p:nvSpPr>
          <p:cNvPr id="10246" name="Text Box 32"/>
          <p:cNvSpPr txBox="1">
            <a:spLocks noChangeArrowheads="1"/>
          </p:cNvSpPr>
          <p:nvPr/>
        </p:nvSpPr>
        <p:spPr bwMode="auto">
          <a:xfrm>
            <a:off x="822325" y="200025"/>
            <a:ext cx="184731" cy="369332"/>
          </a:xfrm>
          <a:prstGeom prst="rect">
            <a:avLst/>
          </a:prstGeom>
          <a:noFill/>
          <a:ln w="9525">
            <a:noFill/>
            <a:miter lim="800000"/>
            <a:headEnd/>
            <a:tailEnd/>
          </a:ln>
        </p:spPr>
        <p:txBody>
          <a:bodyPr wrap="none">
            <a:spAutoFit/>
          </a:bodyPr>
          <a:lstStyle/>
          <a:p>
            <a:endParaRPr lang="en-US"/>
          </a:p>
        </p:txBody>
      </p:sp>
      <p:sp>
        <p:nvSpPr>
          <p:cNvPr id="96289" name="Text Box 33"/>
          <p:cNvSpPr txBox="1">
            <a:spLocks noChangeArrowheads="1"/>
          </p:cNvSpPr>
          <p:nvPr/>
        </p:nvSpPr>
        <p:spPr bwMode="auto">
          <a:xfrm>
            <a:off x="2438401" y="2625328"/>
            <a:ext cx="1846263" cy="830997"/>
          </a:xfrm>
          <a:prstGeom prst="rect">
            <a:avLst/>
          </a:prstGeom>
          <a:noFill/>
          <a:ln w="9525">
            <a:noFill/>
            <a:miter lim="800000"/>
            <a:headEnd/>
            <a:tailEnd/>
          </a:ln>
        </p:spPr>
        <p:txBody>
          <a:bodyPr>
            <a:spAutoFit/>
          </a:bodyPr>
          <a:lstStyle/>
          <a:p>
            <a:pPr>
              <a:spcBef>
                <a:spcPct val="50000"/>
              </a:spcBef>
            </a:pPr>
            <a:r>
              <a:rPr lang="fr-FR" sz="2400">
                <a:latin typeface="Times New Roman" pitchFamily="18" charset="0"/>
                <a:cs typeface="Times New Roman" pitchFamily="18" charset="0"/>
              </a:rPr>
              <a:t>Tăng theo cấp số nhân</a:t>
            </a:r>
            <a:endParaRPr lang="en-US" sz="2400">
              <a:latin typeface="Times New Roman" pitchFamily="18" charset="0"/>
              <a:cs typeface="Times New Roman" pitchFamily="18" charset="0"/>
            </a:endParaRPr>
          </a:p>
        </p:txBody>
      </p:sp>
      <p:sp>
        <p:nvSpPr>
          <p:cNvPr id="10248" name="Text Box 34"/>
          <p:cNvSpPr txBox="1">
            <a:spLocks noChangeArrowheads="1"/>
          </p:cNvSpPr>
          <p:nvPr/>
        </p:nvSpPr>
        <p:spPr bwMode="auto">
          <a:xfrm>
            <a:off x="0" y="285750"/>
            <a:ext cx="3581400" cy="369332"/>
          </a:xfrm>
          <a:prstGeom prst="rect">
            <a:avLst/>
          </a:prstGeom>
          <a:noFill/>
          <a:ln w="9525">
            <a:noFill/>
            <a:miter lim="800000"/>
            <a:headEnd/>
            <a:tailEnd/>
          </a:ln>
        </p:spPr>
        <p:txBody>
          <a:bodyPr>
            <a:spAutoFit/>
          </a:bodyPr>
          <a:lstStyle/>
          <a:p>
            <a:pPr>
              <a:spcBef>
                <a:spcPct val="50000"/>
              </a:spcBef>
            </a:pPr>
            <a:endParaRPr lang="en-US"/>
          </a:p>
        </p:txBody>
      </p:sp>
      <p:sp>
        <p:nvSpPr>
          <p:cNvPr id="10249" name="Text Box 35"/>
          <p:cNvSpPr txBox="1">
            <a:spLocks noChangeArrowheads="1"/>
          </p:cNvSpPr>
          <p:nvPr/>
        </p:nvSpPr>
        <p:spPr bwMode="auto">
          <a:xfrm>
            <a:off x="0" y="228600"/>
            <a:ext cx="2743200" cy="369332"/>
          </a:xfrm>
          <a:prstGeom prst="rect">
            <a:avLst/>
          </a:prstGeom>
          <a:noFill/>
          <a:ln w="9525">
            <a:noFill/>
            <a:miter lim="800000"/>
            <a:headEnd/>
            <a:tailEnd/>
          </a:ln>
        </p:spPr>
        <p:txBody>
          <a:bodyPr>
            <a:spAutoFit/>
          </a:bodyPr>
          <a:lstStyle/>
          <a:p>
            <a:pPr>
              <a:spcBef>
                <a:spcPct val="50000"/>
              </a:spcBef>
            </a:pPr>
            <a:endParaRPr lang="en-US"/>
          </a:p>
        </p:txBody>
      </p:sp>
      <p:sp>
        <p:nvSpPr>
          <p:cNvPr id="96292" name="Text Box 36"/>
          <p:cNvSpPr txBox="1">
            <a:spLocks noChangeArrowheads="1"/>
          </p:cNvSpPr>
          <p:nvPr/>
        </p:nvSpPr>
        <p:spPr bwMode="auto">
          <a:xfrm>
            <a:off x="4267200" y="2571750"/>
            <a:ext cx="4572000" cy="769441"/>
          </a:xfrm>
          <a:prstGeom prst="rect">
            <a:avLst/>
          </a:prstGeom>
          <a:noFill/>
          <a:ln w="9525">
            <a:noFill/>
            <a:miter lim="800000"/>
            <a:headEnd/>
            <a:tailEnd/>
          </a:ln>
        </p:spPr>
        <p:txBody>
          <a:bodyPr>
            <a:spAutoFit/>
          </a:bodyPr>
          <a:lstStyle/>
          <a:p>
            <a:r>
              <a:rPr lang="fr-FR" sz="2200">
                <a:latin typeface="Times New Roman" pitchFamily="18" charset="0"/>
                <a:cs typeface="Times New Roman" pitchFamily="18" charset="0"/>
              </a:rPr>
              <a:t>Quá trình TĐC diễn ra mạnh mẽ, tốc độ sinh trưởng cực đại </a:t>
            </a:r>
            <a:r>
              <a:rPr lang="fr-FR" sz="2200" smtClean="0">
                <a:latin typeface="Times New Roman" pitchFamily="18" charset="0"/>
                <a:cs typeface="Times New Roman" pitchFamily="18" charset="0"/>
              </a:rPr>
              <a:t>1</a:t>
            </a:r>
            <a:endParaRPr lang="fr-FR" sz="2200">
              <a:latin typeface="Times New Roman" pitchFamily="18" charset="0"/>
              <a:cs typeface="Times New Roman" pitchFamily="18" charset="0"/>
            </a:endParaRPr>
          </a:p>
        </p:txBody>
      </p:sp>
      <p:sp>
        <p:nvSpPr>
          <p:cNvPr id="96293" name="Text Box 37"/>
          <p:cNvSpPr txBox="1">
            <a:spLocks noChangeArrowheads="1"/>
          </p:cNvSpPr>
          <p:nvPr/>
        </p:nvSpPr>
        <p:spPr bwMode="auto">
          <a:xfrm>
            <a:off x="2484438" y="3651647"/>
            <a:ext cx="1655762" cy="461665"/>
          </a:xfrm>
          <a:prstGeom prst="rect">
            <a:avLst/>
          </a:prstGeom>
          <a:noFill/>
          <a:ln w="9525">
            <a:noFill/>
            <a:miter lim="800000"/>
            <a:headEnd/>
            <a:tailEnd/>
          </a:ln>
        </p:spPr>
        <p:txBody>
          <a:bodyPr>
            <a:spAutoFit/>
          </a:bodyPr>
          <a:lstStyle/>
          <a:p>
            <a:r>
              <a:rPr lang="fr-FR" sz="2400">
                <a:latin typeface="Times New Roman" pitchFamily="18" charset="0"/>
                <a:cs typeface="Times New Roman" pitchFamily="18" charset="0"/>
              </a:rPr>
              <a:t>Không đổi</a:t>
            </a:r>
          </a:p>
        </p:txBody>
      </p:sp>
      <p:sp>
        <p:nvSpPr>
          <p:cNvPr id="96294" name="Text Box 38"/>
          <p:cNvSpPr txBox="1">
            <a:spLocks noChangeArrowheads="1"/>
          </p:cNvSpPr>
          <p:nvPr/>
        </p:nvSpPr>
        <p:spPr bwMode="auto">
          <a:xfrm>
            <a:off x="4343400" y="3417153"/>
            <a:ext cx="4751388" cy="830997"/>
          </a:xfrm>
          <a:prstGeom prst="rect">
            <a:avLst/>
          </a:prstGeom>
          <a:noFill/>
          <a:ln w="9525">
            <a:noFill/>
            <a:miter lim="800000"/>
            <a:headEnd/>
            <a:tailEnd/>
          </a:ln>
        </p:spPr>
        <p:txBody>
          <a:bodyPr>
            <a:spAutoFit/>
          </a:bodyPr>
          <a:lstStyle/>
          <a:p>
            <a:r>
              <a:rPr lang="fr-FR" sz="2400">
                <a:latin typeface="Times New Roman" pitchFamily="18" charset="0"/>
                <a:cs typeface="Times New Roman" pitchFamily="18" charset="0"/>
              </a:rPr>
              <a:t>Số lượng TB sinh ra bằng số lượng TB chết đi</a:t>
            </a:r>
          </a:p>
        </p:txBody>
      </p:sp>
      <p:sp>
        <p:nvSpPr>
          <p:cNvPr id="96295" name="Text Box 39"/>
          <p:cNvSpPr txBox="1">
            <a:spLocks noChangeArrowheads="1"/>
          </p:cNvSpPr>
          <p:nvPr/>
        </p:nvSpPr>
        <p:spPr bwMode="auto">
          <a:xfrm>
            <a:off x="2438401" y="4439841"/>
            <a:ext cx="1846263" cy="461665"/>
          </a:xfrm>
          <a:prstGeom prst="rect">
            <a:avLst/>
          </a:prstGeom>
          <a:noFill/>
          <a:ln w="9525">
            <a:noFill/>
            <a:miter lim="800000"/>
            <a:headEnd/>
            <a:tailEnd/>
          </a:ln>
        </p:spPr>
        <p:txBody>
          <a:bodyPr>
            <a:spAutoFit/>
          </a:bodyPr>
          <a:lstStyle/>
          <a:p>
            <a:r>
              <a:rPr lang="fr-FR" sz="2400">
                <a:latin typeface="Times New Roman" pitchFamily="18" charset="0"/>
                <a:cs typeface="Times New Roman" pitchFamily="18" charset="0"/>
              </a:rPr>
              <a:t>Giảm dần</a:t>
            </a:r>
          </a:p>
        </p:txBody>
      </p:sp>
      <p:sp>
        <p:nvSpPr>
          <p:cNvPr id="96296" name="Text Box 40"/>
          <p:cNvSpPr txBox="1">
            <a:spLocks noChangeArrowheads="1"/>
          </p:cNvSpPr>
          <p:nvPr/>
        </p:nvSpPr>
        <p:spPr bwMode="auto">
          <a:xfrm>
            <a:off x="4343400" y="4248150"/>
            <a:ext cx="4751387" cy="830997"/>
          </a:xfrm>
          <a:prstGeom prst="rect">
            <a:avLst/>
          </a:prstGeom>
          <a:noFill/>
          <a:ln w="9525">
            <a:noFill/>
            <a:miter lim="800000"/>
            <a:headEnd/>
            <a:tailEnd/>
          </a:ln>
        </p:spPr>
        <p:txBody>
          <a:bodyPr>
            <a:spAutoFit/>
          </a:bodyPr>
          <a:lstStyle/>
          <a:p>
            <a:r>
              <a:rPr lang="fr-FR" sz="2400">
                <a:latin typeface="Times New Roman" pitchFamily="18" charset="0"/>
                <a:cs typeface="Times New Roman" pitchFamily="18" charset="0"/>
              </a:rPr>
              <a:t>Do chất dinh dưỡng cạn kiệt, chất độc hại tích lũy ngày càng nhiều</a:t>
            </a:r>
          </a:p>
        </p:txBody>
      </p:sp>
      <p:sp>
        <p:nvSpPr>
          <p:cNvPr id="18" name="TextBox 17"/>
          <p:cNvSpPr txBox="1"/>
          <p:nvPr/>
        </p:nvSpPr>
        <p:spPr>
          <a:xfrm>
            <a:off x="36514" y="19051"/>
            <a:ext cx="9107487" cy="523220"/>
          </a:xfrm>
          <a:prstGeom prst="rect">
            <a:avLst/>
          </a:prstGeom>
          <a:noFill/>
        </p:spPr>
        <p:txBody>
          <a:bodyPr>
            <a:spAutoFit/>
          </a:bodyPr>
          <a:lstStyle/>
          <a:p>
            <a:pPr algn="ctr">
              <a:defRPr/>
            </a:pPr>
            <a:r>
              <a:rPr lang="en-US" sz="2800" b="1" spc="-150">
                <a:solidFill>
                  <a:srgbClr val="FF0000"/>
                </a:solidFill>
                <a:latin typeface="Times New Roman" pitchFamily="18" charset="0"/>
                <a:cs typeface="Times New Roman" pitchFamily="18" charset="0"/>
              </a:rPr>
              <a:t>BÀI 25+26: SINH TRƯỞNG VÀ SINH SẢN Ở VI SINH VẬT</a:t>
            </a:r>
          </a:p>
        </p:txBody>
      </p:sp>
      <p:sp>
        <p:nvSpPr>
          <p:cNvPr id="10256" name="TextBox 3"/>
          <p:cNvSpPr txBox="1">
            <a:spLocks noChangeArrowheads="1"/>
          </p:cNvSpPr>
          <p:nvPr/>
        </p:nvSpPr>
        <p:spPr bwMode="auto">
          <a:xfrm>
            <a:off x="34925" y="357188"/>
            <a:ext cx="8713788" cy="461665"/>
          </a:xfrm>
          <a:prstGeom prst="rect">
            <a:avLst/>
          </a:prstGeom>
          <a:noFill/>
          <a:ln w="9525">
            <a:noFill/>
            <a:miter lim="800000"/>
            <a:headEnd/>
            <a:tailEnd/>
          </a:ln>
        </p:spPr>
        <p:txBody>
          <a:bodyPr>
            <a:spAutoFit/>
          </a:bodyPr>
          <a:lstStyle/>
          <a:p>
            <a:r>
              <a:rPr lang="en-US" sz="2400" b="1">
                <a:solidFill>
                  <a:srgbClr val="0070C0"/>
                </a:solidFill>
                <a:latin typeface="Times New Roman" pitchFamily="18" charset="0"/>
                <a:cs typeface="Times New Roman" pitchFamily="18" charset="0"/>
              </a:rPr>
              <a:t>II. Sự sinh trưởng của quần thể vi sinh vật.</a:t>
            </a:r>
          </a:p>
        </p:txBody>
      </p:sp>
      <p:sp>
        <p:nvSpPr>
          <p:cNvPr id="10257" name="TextBox 19"/>
          <p:cNvSpPr txBox="1">
            <a:spLocks noChangeArrowheads="1"/>
          </p:cNvSpPr>
          <p:nvPr/>
        </p:nvSpPr>
        <p:spPr bwMode="auto">
          <a:xfrm>
            <a:off x="323850" y="681038"/>
            <a:ext cx="3671888" cy="46166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 Nuôi cấy không liên tục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6286"/>
                                        </p:tgtEl>
                                        <p:attrNameLst>
                                          <p:attrName>style.visibility</p:attrName>
                                        </p:attrNameLst>
                                      </p:cBhvr>
                                      <p:to>
                                        <p:strVal val="visible"/>
                                      </p:to>
                                    </p:set>
                                    <p:animEffect transition="in" filter="box(in)">
                                      <p:cBhvr>
                                        <p:cTn id="7" dur="500"/>
                                        <p:tgtEl>
                                          <p:spTgt spid="962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6287"/>
                                        </p:tgtEl>
                                        <p:attrNameLst>
                                          <p:attrName>style.visibility</p:attrName>
                                        </p:attrNameLst>
                                      </p:cBhvr>
                                      <p:to>
                                        <p:strVal val="visible"/>
                                      </p:to>
                                    </p:set>
                                    <p:animEffect transition="in" filter="box(in)">
                                      <p:cBhvr>
                                        <p:cTn id="12" dur="500"/>
                                        <p:tgtEl>
                                          <p:spTgt spid="962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6289"/>
                                        </p:tgtEl>
                                        <p:attrNameLst>
                                          <p:attrName>style.visibility</p:attrName>
                                        </p:attrNameLst>
                                      </p:cBhvr>
                                      <p:to>
                                        <p:strVal val="visible"/>
                                      </p:to>
                                    </p:set>
                                    <p:animEffect transition="in" filter="box(in)">
                                      <p:cBhvr>
                                        <p:cTn id="17" dur="500"/>
                                        <p:tgtEl>
                                          <p:spTgt spid="962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6292"/>
                                        </p:tgtEl>
                                        <p:attrNameLst>
                                          <p:attrName>style.visibility</p:attrName>
                                        </p:attrNameLst>
                                      </p:cBhvr>
                                      <p:to>
                                        <p:strVal val="visible"/>
                                      </p:to>
                                    </p:set>
                                    <p:animEffect transition="in" filter="box(in)">
                                      <p:cBhvr>
                                        <p:cTn id="22" dur="500"/>
                                        <p:tgtEl>
                                          <p:spTgt spid="962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6293"/>
                                        </p:tgtEl>
                                        <p:attrNameLst>
                                          <p:attrName>style.visibility</p:attrName>
                                        </p:attrNameLst>
                                      </p:cBhvr>
                                      <p:to>
                                        <p:strVal val="visible"/>
                                      </p:to>
                                    </p:set>
                                    <p:animEffect transition="in" filter="box(in)">
                                      <p:cBhvr>
                                        <p:cTn id="27" dur="500"/>
                                        <p:tgtEl>
                                          <p:spTgt spid="962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6294"/>
                                        </p:tgtEl>
                                        <p:attrNameLst>
                                          <p:attrName>style.visibility</p:attrName>
                                        </p:attrNameLst>
                                      </p:cBhvr>
                                      <p:to>
                                        <p:strVal val="visible"/>
                                      </p:to>
                                    </p:set>
                                    <p:animEffect transition="in" filter="box(in)">
                                      <p:cBhvr>
                                        <p:cTn id="32" dur="500"/>
                                        <p:tgtEl>
                                          <p:spTgt spid="962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6295"/>
                                        </p:tgtEl>
                                        <p:attrNameLst>
                                          <p:attrName>style.visibility</p:attrName>
                                        </p:attrNameLst>
                                      </p:cBhvr>
                                      <p:to>
                                        <p:strVal val="visible"/>
                                      </p:to>
                                    </p:set>
                                    <p:animEffect transition="in" filter="box(in)">
                                      <p:cBhvr>
                                        <p:cTn id="37" dur="500"/>
                                        <p:tgtEl>
                                          <p:spTgt spid="9629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6296"/>
                                        </p:tgtEl>
                                        <p:attrNameLst>
                                          <p:attrName>style.visibility</p:attrName>
                                        </p:attrNameLst>
                                      </p:cBhvr>
                                      <p:to>
                                        <p:strVal val="visible"/>
                                      </p:to>
                                    </p:set>
                                    <p:animEffect transition="in" filter="box(in)">
                                      <p:cBhvr>
                                        <p:cTn id="42" dur="500"/>
                                        <p:tgtEl>
                                          <p:spTgt spid="96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86" grpId="0"/>
      <p:bldP spid="96287" grpId="0"/>
      <p:bldP spid="96289" grpId="0"/>
      <p:bldP spid="96292" grpId="0"/>
      <p:bldP spid="96293" grpId="0"/>
      <p:bldP spid="96294" grpId="0"/>
      <p:bldP spid="96295" grpId="0"/>
      <p:bldP spid="9629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nen 4"/>
          <p:cNvPicPr>
            <a:picLocks noChangeAspect="1" noChangeArrowheads="1"/>
          </p:cNvPicPr>
          <p:nvPr/>
        </p:nvPicPr>
        <p:blipFill>
          <a:blip r:embed="rId3" cstate="print"/>
          <a:srcRect/>
          <a:stretch>
            <a:fillRect/>
          </a:stretch>
        </p:blipFill>
        <p:spPr bwMode="auto">
          <a:xfrm>
            <a:off x="0" y="5160169"/>
            <a:ext cx="9144000" cy="58341"/>
          </a:xfrm>
          <a:prstGeom prst="rect">
            <a:avLst/>
          </a:prstGeom>
          <a:noFill/>
        </p:spPr>
      </p:pic>
      <p:grpSp>
        <p:nvGrpSpPr>
          <p:cNvPr id="2" name="Group 3"/>
          <p:cNvGrpSpPr>
            <a:grpSpLocks/>
          </p:cNvGrpSpPr>
          <p:nvPr/>
        </p:nvGrpSpPr>
        <p:grpSpPr bwMode="auto">
          <a:xfrm>
            <a:off x="5931651" y="3506391"/>
            <a:ext cx="1296988" cy="1079897"/>
            <a:chOff x="3152" y="2568"/>
            <a:chExt cx="817" cy="907"/>
          </a:xfrm>
        </p:grpSpPr>
        <p:sp>
          <p:nvSpPr>
            <p:cNvPr id="88068" name="Rectangle 4"/>
            <p:cNvSpPr>
              <a:spLocks noChangeArrowheads="1"/>
            </p:cNvSpPr>
            <p:nvPr/>
          </p:nvSpPr>
          <p:spPr bwMode="auto">
            <a:xfrm>
              <a:off x="3423" y="2568"/>
              <a:ext cx="318" cy="182"/>
            </a:xfrm>
            <a:prstGeom prst="rect">
              <a:avLst/>
            </a:prstGeom>
            <a:gradFill rotWithShape="1">
              <a:gsLst>
                <a:gs pos="0">
                  <a:srgbClr val="99FFCC">
                    <a:gamma/>
                    <a:shade val="46275"/>
                    <a:invGamma/>
                  </a:srgbClr>
                </a:gs>
                <a:gs pos="50000">
                  <a:srgbClr val="99FFCC"/>
                </a:gs>
                <a:gs pos="100000">
                  <a:srgbClr val="99FFCC">
                    <a:gamma/>
                    <a:shade val="46275"/>
                    <a:invGamma/>
                  </a:srgbClr>
                </a:gs>
              </a:gsLst>
              <a:lin ang="0" scaled="1"/>
            </a:gradFill>
            <a:ln w="9525">
              <a:solidFill>
                <a:schemeClr val="tx1"/>
              </a:solidFill>
              <a:miter lim="800000"/>
              <a:headEnd/>
              <a:tailEnd/>
            </a:ln>
            <a:effectLst/>
          </p:spPr>
          <p:txBody>
            <a:bodyPr wrap="none" anchor="ctr"/>
            <a:lstStyle/>
            <a:p>
              <a:endParaRPr lang="en-US">
                <a:solidFill>
                  <a:sysClr val="windowText" lastClr="000000"/>
                </a:solidFill>
                <a:latin typeface="Arial" pitchFamily="34" charset="0"/>
                <a:cs typeface="Arial" pitchFamily="34" charset="0"/>
              </a:endParaRPr>
            </a:p>
          </p:txBody>
        </p:sp>
        <p:sp>
          <p:nvSpPr>
            <p:cNvPr id="88069" name="Oval 5"/>
            <p:cNvSpPr>
              <a:spLocks noChangeArrowheads="1"/>
            </p:cNvSpPr>
            <p:nvPr/>
          </p:nvSpPr>
          <p:spPr bwMode="auto">
            <a:xfrm>
              <a:off x="3152" y="2704"/>
              <a:ext cx="817" cy="771"/>
            </a:xfrm>
            <a:prstGeom prst="ellipse">
              <a:avLst/>
            </a:prstGeom>
            <a:gradFill rotWithShape="1">
              <a:gsLst>
                <a:gs pos="0">
                  <a:srgbClr val="99FFCC">
                    <a:gamma/>
                    <a:shade val="46275"/>
                    <a:invGamma/>
                  </a:srgbClr>
                </a:gs>
                <a:gs pos="50000">
                  <a:srgbClr val="99FFCC"/>
                </a:gs>
                <a:gs pos="100000">
                  <a:srgbClr val="99FFCC">
                    <a:gamma/>
                    <a:shade val="46275"/>
                    <a:invGamma/>
                  </a:srgbClr>
                </a:gs>
              </a:gsLst>
              <a:lin ang="0" scaled="1"/>
            </a:gradFill>
            <a:ln w="9525">
              <a:solidFill>
                <a:schemeClr val="tx1"/>
              </a:solidFill>
              <a:round/>
              <a:headEnd/>
              <a:tailEnd/>
            </a:ln>
            <a:effectLst/>
          </p:spPr>
          <p:txBody>
            <a:bodyPr wrap="none" anchor="ctr"/>
            <a:lstStyle/>
            <a:p>
              <a:endParaRPr lang="en-US">
                <a:solidFill>
                  <a:sysClr val="windowText" lastClr="000000"/>
                </a:solidFill>
                <a:latin typeface="Arial" pitchFamily="34" charset="0"/>
                <a:cs typeface="Arial" pitchFamily="34" charset="0"/>
              </a:endParaRPr>
            </a:p>
          </p:txBody>
        </p:sp>
        <p:sp>
          <p:nvSpPr>
            <p:cNvPr id="88070" name="Oval 6"/>
            <p:cNvSpPr>
              <a:spLocks noChangeArrowheads="1"/>
            </p:cNvSpPr>
            <p:nvPr/>
          </p:nvSpPr>
          <p:spPr bwMode="auto">
            <a:xfrm>
              <a:off x="3424" y="2659"/>
              <a:ext cx="318" cy="91"/>
            </a:xfrm>
            <a:prstGeom prst="ellipse">
              <a:avLst/>
            </a:prstGeom>
            <a:gradFill rotWithShape="1">
              <a:gsLst>
                <a:gs pos="0">
                  <a:srgbClr val="99FFCC">
                    <a:gamma/>
                    <a:shade val="46275"/>
                    <a:invGamma/>
                  </a:srgbClr>
                </a:gs>
                <a:gs pos="50000">
                  <a:srgbClr val="99FFCC"/>
                </a:gs>
                <a:gs pos="100000">
                  <a:srgbClr val="99FFCC">
                    <a:gamma/>
                    <a:shade val="46275"/>
                    <a:invGamma/>
                  </a:srgbClr>
                </a:gs>
              </a:gsLst>
              <a:lin ang="0" scaled="1"/>
            </a:gradFill>
            <a:ln w="9525">
              <a:noFill/>
              <a:round/>
              <a:headEnd/>
              <a:tailEnd/>
            </a:ln>
            <a:effectLst/>
          </p:spPr>
          <p:txBody>
            <a:bodyPr wrap="none" anchor="ctr"/>
            <a:lstStyle/>
            <a:p>
              <a:endParaRPr lang="en-US">
                <a:solidFill>
                  <a:sysClr val="windowText" lastClr="000000"/>
                </a:solidFill>
                <a:latin typeface="Arial" pitchFamily="34" charset="0"/>
                <a:cs typeface="Arial" pitchFamily="34" charset="0"/>
              </a:endParaRPr>
            </a:p>
          </p:txBody>
        </p:sp>
      </p:grpSp>
      <p:sp>
        <p:nvSpPr>
          <p:cNvPr id="88071" name="Rectangle 7"/>
          <p:cNvSpPr>
            <a:spLocks noChangeArrowheads="1"/>
          </p:cNvSpPr>
          <p:nvPr/>
        </p:nvSpPr>
        <p:spPr bwMode="auto">
          <a:xfrm rot="-2966145">
            <a:off x="6968884" y="3514242"/>
            <a:ext cx="594121" cy="217488"/>
          </a:xfrm>
          <a:prstGeom prst="rect">
            <a:avLst/>
          </a:prstGeom>
          <a:gradFill rotWithShape="1">
            <a:gsLst>
              <a:gs pos="0">
                <a:srgbClr val="99FFCC">
                  <a:gamma/>
                  <a:shade val="46275"/>
                  <a:invGamma/>
                </a:srgbClr>
              </a:gs>
              <a:gs pos="50000">
                <a:srgbClr val="99FFCC"/>
              </a:gs>
              <a:gs pos="100000">
                <a:srgbClr val="99FFCC">
                  <a:gamma/>
                  <a:shade val="46275"/>
                  <a:invGamma/>
                </a:srgbClr>
              </a:gs>
            </a:gsLst>
            <a:lin ang="2700000" scaled="1"/>
          </a:gradFill>
          <a:ln w="9525">
            <a:solidFill>
              <a:schemeClr val="tx1"/>
            </a:solidFill>
            <a:miter lim="800000"/>
            <a:headEnd/>
            <a:tailEnd/>
          </a:ln>
          <a:effectLst/>
        </p:spPr>
        <p:txBody>
          <a:bodyPr wrap="none" lIns="74204" tIns="37102" rIns="74204" bIns="37102" anchor="ctr"/>
          <a:lstStyle/>
          <a:p>
            <a:endParaRPr lang="en-US">
              <a:solidFill>
                <a:sysClr val="windowText" lastClr="000000"/>
              </a:solidFill>
              <a:latin typeface="Arial" pitchFamily="34" charset="0"/>
              <a:cs typeface="Arial" pitchFamily="34" charset="0"/>
            </a:endParaRPr>
          </a:p>
        </p:txBody>
      </p:sp>
      <p:grpSp>
        <p:nvGrpSpPr>
          <p:cNvPr id="3" name="Group 8"/>
          <p:cNvGrpSpPr>
            <a:grpSpLocks/>
          </p:cNvGrpSpPr>
          <p:nvPr/>
        </p:nvGrpSpPr>
        <p:grpSpPr bwMode="auto">
          <a:xfrm>
            <a:off x="5644315" y="3020616"/>
            <a:ext cx="936625" cy="1404937"/>
            <a:chOff x="3605" y="2432"/>
            <a:chExt cx="590" cy="1180"/>
          </a:xfrm>
        </p:grpSpPr>
        <p:sp>
          <p:nvSpPr>
            <p:cNvPr id="88073" name="Rectangle 9"/>
            <p:cNvSpPr>
              <a:spLocks noChangeArrowheads="1"/>
            </p:cNvSpPr>
            <p:nvPr/>
          </p:nvSpPr>
          <p:spPr bwMode="auto">
            <a:xfrm>
              <a:off x="4150" y="2478"/>
              <a:ext cx="45" cy="1134"/>
            </a:xfrm>
            <a:prstGeom prst="rect">
              <a:avLst/>
            </a:prstGeom>
            <a:gradFill rotWithShape="1">
              <a:gsLst>
                <a:gs pos="0">
                  <a:srgbClr val="FFCCFF">
                    <a:gamma/>
                    <a:shade val="46275"/>
                    <a:invGamma/>
                  </a:srgbClr>
                </a:gs>
                <a:gs pos="50000">
                  <a:srgbClr val="FFCCFF"/>
                </a:gs>
                <a:gs pos="100000">
                  <a:srgbClr val="FFCCFF">
                    <a:gamma/>
                    <a:shade val="46275"/>
                    <a:invGamma/>
                  </a:srgbClr>
                </a:gs>
              </a:gsLst>
              <a:lin ang="0" scaled="1"/>
            </a:gradFill>
            <a:ln w="9525">
              <a:solidFill>
                <a:schemeClr val="tx1"/>
              </a:solidFill>
              <a:miter lim="800000"/>
              <a:headEnd/>
              <a:tailEnd/>
            </a:ln>
            <a:effectLst/>
          </p:spPr>
          <p:txBody>
            <a:bodyPr wrap="none" anchor="ctr"/>
            <a:lstStyle/>
            <a:p>
              <a:endParaRPr lang="en-US">
                <a:solidFill>
                  <a:sysClr val="windowText" lastClr="000000"/>
                </a:solidFill>
                <a:latin typeface="Arial" pitchFamily="34" charset="0"/>
                <a:cs typeface="Arial" pitchFamily="34" charset="0"/>
              </a:endParaRPr>
            </a:p>
          </p:txBody>
        </p:sp>
        <p:sp>
          <p:nvSpPr>
            <p:cNvPr id="88074" name="Rectangle 10"/>
            <p:cNvSpPr>
              <a:spLocks noChangeArrowheads="1"/>
            </p:cNvSpPr>
            <p:nvPr/>
          </p:nvSpPr>
          <p:spPr bwMode="auto">
            <a:xfrm>
              <a:off x="3605" y="2432"/>
              <a:ext cx="590" cy="46"/>
            </a:xfrm>
            <a:prstGeom prst="rect">
              <a:avLst/>
            </a:prstGeom>
            <a:gradFill rotWithShape="1">
              <a:gsLst>
                <a:gs pos="0">
                  <a:srgbClr val="FFCCFF">
                    <a:gamma/>
                    <a:shade val="46275"/>
                    <a:invGamma/>
                  </a:srgbClr>
                </a:gs>
                <a:gs pos="50000">
                  <a:srgbClr val="FFCCFF"/>
                </a:gs>
                <a:gs pos="100000">
                  <a:srgbClr val="FFCCFF">
                    <a:gamma/>
                    <a:shade val="46275"/>
                    <a:invGamma/>
                  </a:srgbClr>
                </a:gs>
              </a:gsLst>
              <a:lin ang="5400000" scaled="1"/>
            </a:gradFill>
            <a:ln w="9525">
              <a:solidFill>
                <a:schemeClr val="tx1"/>
              </a:solidFill>
              <a:miter lim="800000"/>
              <a:headEnd/>
              <a:tailEnd/>
            </a:ln>
            <a:effectLst/>
          </p:spPr>
          <p:txBody>
            <a:bodyPr wrap="none" anchor="ctr"/>
            <a:lstStyle/>
            <a:p>
              <a:endParaRPr lang="en-US">
                <a:solidFill>
                  <a:sysClr val="windowText" lastClr="000000"/>
                </a:solidFill>
                <a:latin typeface="Arial" pitchFamily="34" charset="0"/>
                <a:cs typeface="Arial" pitchFamily="34" charset="0"/>
              </a:endParaRPr>
            </a:p>
          </p:txBody>
        </p:sp>
        <p:sp>
          <p:nvSpPr>
            <p:cNvPr id="88075" name="Oval 11"/>
            <p:cNvSpPr>
              <a:spLocks noChangeArrowheads="1"/>
            </p:cNvSpPr>
            <p:nvPr/>
          </p:nvSpPr>
          <p:spPr bwMode="auto">
            <a:xfrm>
              <a:off x="3731" y="2432"/>
              <a:ext cx="101" cy="43"/>
            </a:xfrm>
            <a:prstGeom prst="ellipse">
              <a:avLst/>
            </a:prstGeom>
            <a:solidFill>
              <a:schemeClr val="bg1"/>
            </a:solidFill>
            <a:ln w="9525">
              <a:solidFill>
                <a:schemeClr val="tx1"/>
              </a:solidFill>
              <a:round/>
              <a:headEnd/>
              <a:tailEnd/>
            </a:ln>
            <a:effectLst/>
          </p:spPr>
          <p:txBody>
            <a:bodyPr wrap="none" anchor="ctr"/>
            <a:lstStyle/>
            <a:p>
              <a:endParaRPr lang="en-US">
                <a:solidFill>
                  <a:sysClr val="windowText" lastClr="000000"/>
                </a:solidFill>
                <a:latin typeface="Arial" pitchFamily="34" charset="0"/>
                <a:cs typeface="Arial" pitchFamily="34" charset="0"/>
              </a:endParaRPr>
            </a:p>
          </p:txBody>
        </p:sp>
        <p:sp>
          <p:nvSpPr>
            <p:cNvPr id="88076" name="Line 12"/>
            <p:cNvSpPr>
              <a:spLocks noChangeShapeType="1"/>
            </p:cNvSpPr>
            <p:nvPr/>
          </p:nvSpPr>
          <p:spPr bwMode="auto">
            <a:xfrm>
              <a:off x="4150" y="2478"/>
              <a:ext cx="45" cy="1"/>
            </a:xfrm>
            <a:prstGeom prst="line">
              <a:avLst/>
            </a:prstGeom>
            <a:noFill/>
            <a:ln w="28575">
              <a:solidFill>
                <a:srgbClr val="FFCCFF"/>
              </a:solidFill>
              <a:round/>
              <a:headEnd/>
              <a:tailEnd/>
            </a:ln>
            <a:effectLst/>
          </p:spPr>
          <p:txBody>
            <a:bodyPr wrap="none"/>
            <a:lstStyle/>
            <a:p>
              <a:endParaRPr lang="en-US">
                <a:solidFill>
                  <a:sysClr val="windowText" lastClr="000000"/>
                </a:solidFill>
                <a:latin typeface="Arial" pitchFamily="34" charset="0"/>
                <a:cs typeface="Arial" pitchFamily="34" charset="0"/>
              </a:endParaRPr>
            </a:p>
          </p:txBody>
        </p:sp>
      </p:grpSp>
      <p:grpSp>
        <p:nvGrpSpPr>
          <p:cNvPr id="4" name="Group 13"/>
          <p:cNvGrpSpPr>
            <a:grpSpLocks/>
          </p:cNvGrpSpPr>
          <p:nvPr/>
        </p:nvGrpSpPr>
        <p:grpSpPr bwMode="auto">
          <a:xfrm>
            <a:off x="6353921" y="1125141"/>
            <a:ext cx="2466974" cy="2431256"/>
            <a:chOff x="4003" y="572"/>
            <a:chExt cx="1554" cy="2042"/>
          </a:xfrm>
        </p:grpSpPr>
        <p:grpSp>
          <p:nvGrpSpPr>
            <p:cNvPr id="5" name="Group 14"/>
            <p:cNvGrpSpPr>
              <a:grpSpLocks/>
            </p:cNvGrpSpPr>
            <p:nvPr/>
          </p:nvGrpSpPr>
          <p:grpSpPr bwMode="auto">
            <a:xfrm>
              <a:off x="4559" y="572"/>
              <a:ext cx="590" cy="861"/>
              <a:chOff x="4649" y="709"/>
              <a:chExt cx="590" cy="861"/>
            </a:xfrm>
          </p:grpSpPr>
          <p:grpSp>
            <p:nvGrpSpPr>
              <p:cNvPr id="6" name="Group 15"/>
              <p:cNvGrpSpPr>
                <a:grpSpLocks/>
              </p:cNvGrpSpPr>
              <p:nvPr/>
            </p:nvGrpSpPr>
            <p:grpSpPr bwMode="auto">
              <a:xfrm>
                <a:off x="4649" y="709"/>
                <a:ext cx="590" cy="861"/>
                <a:chOff x="4649" y="709"/>
                <a:chExt cx="590" cy="861"/>
              </a:xfrm>
            </p:grpSpPr>
            <p:sp>
              <p:nvSpPr>
                <p:cNvPr id="88080" name="Freeform 16"/>
                <p:cNvSpPr>
                  <a:spLocks/>
                </p:cNvSpPr>
                <p:nvPr/>
              </p:nvSpPr>
              <p:spPr bwMode="auto">
                <a:xfrm>
                  <a:off x="4649" y="709"/>
                  <a:ext cx="590" cy="861"/>
                </a:xfrm>
                <a:custGeom>
                  <a:avLst/>
                  <a:gdLst/>
                  <a:ahLst/>
                  <a:cxnLst>
                    <a:cxn ang="0">
                      <a:pos x="0" y="226"/>
                    </a:cxn>
                    <a:cxn ang="0">
                      <a:pos x="0" y="816"/>
                    </a:cxn>
                    <a:cxn ang="0">
                      <a:pos x="13" y="839"/>
                    </a:cxn>
                    <a:cxn ang="0">
                      <a:pos x="45" y="861"/>
                    </a:cxn>
                    <a:cxn ang="0">
                      <a:pos x="544" y="861"/>
                    </a:cxn>
                    <a:cxn ang="0">
                      <a:pos x="571" y="839"/>
                    </a:cxn>
                    <a:cxn ang="0">
                      <a:pos x="590" y="816"/>
                    </a:cxn>
                    <a:cxn ang="0">
                      <a:pos x="590" y="226"/>
                    </a:cxn>
                    <a:cxn ang="0">
                      <a:pos x="363" y="136"/>
                    </a:cxn>
                    <a:cxn ang="0">
                      <a:pos x="363" y="45"/>
                    </a:cxn>
                    <a:cxn ang="0">
                      <a:pos x="408" y="45"/>
                    </a:cxn>
                    <a:cxn ang="0">
                      <a:pos x="408" y="0"/>
                    </a:cxn>
                    <a:cxn ang="0">
                      <a:pos x="181" y="0"/>
                    </a:cxn>
                    <a:cxn ang="0">
                      <a:pos x="181" y="45"/>
                    </a:cxn>
                    <a:cxn ang="0">
                      <a:pos x="227" y="45"/>
                    </a:cxn>
                    <a:cxn ang="0">
                      <a:pos x="227" y="136"/>
                    </a:cxn>
                    <a:cxn ang="0">
                      <a:pos x="0" y="226"/>
                    </a:cxn>
                  </a:cxnLst>
                  <a:rect l="0" t="0" r="r" b="b"/>
                  <a:pathLst>
                    <a:path w="590" h="861">
                      <a:moveTo>
                        <a:pt x="0" y="226"/>
                      </a:moveTo>
                      <a:lnTo>
                        <a:pt x="0" y="816"/>
                      </a:lnTo>
                      <a:lnTo>
                        <a:pt x="13" y="839"/>
                      </a:lnTo>
                      <a:lnTo>
                        <a:pt x="45" y="861"/>
                      </a:lnTo>
                      <a:lnTo>
                        <a:pt x="544" y="861"/>
                      </a:lnTo>
                      <a:lnTo>
                        <a:pt x="571" y="839"/>
                      </a:lnTo>
                      <a:lnTo>
                        <a:pt x="590" y="816"/>
                      </a:lnTo>
                      <a:lnTo>
                        <a:pt x="590" y="226"/>
                      </a:lnTo>
                      <a:lnTo>
                        <a:pt x="363" y="136"/>
                      </a:lnTo>
                      <a:lnTo>
                        <a:pt x="363" y="45"/>
                      </a:lnTo>
                      <a:lnTo>
                        <a:pt x="408" y="45"/>
                      </a:lnTo>
                      <a:lnTo>
                        <a:pt x="408" y="0"/>
                      </a:lnTo>
                      <a:lnTo>
                        <a:pt x="181" y="0"/>
                      </a:lnTo>
                      <a:lnTo>
                        <a:pt x="181" y="45"/>
                      </a:lnTo>
                      <a:lnTo>
                        <a:pt x="227" y="45"/>
                      </a:lnTo>
                      <a:lnTo>
                        <a:pt x="227" y="136"/>
                      </a:lnTo>
                      <a:lnTo>
                        <a:pt x="0" y="226"/>
                      </a:lnTo>
                      <a:close/>
                    </a:path>
                  </a:pathLst>
                </a:custGeom>
                <a:gradFill rotWithShape="1">
                  <a:gsLst>
                    <a:gs pos="0">
                      <a:srgbClr val="CCFFFF">
                        <a:gamma/>
                        <a:shade val="46275"/>
                        <a:invGamma/>
                      </a:srgbClr>
                    </a:gs>
                    <a:gs pos="50000">
                      <a:srgbClr val="CCFFFF"/>
                    </a:gs>
                    <a:gs pos="100000">
                      <a:srgbClr val="CCFFFF">
                        <a:gamma/>
                        <a:shade val="46275"/>
                        <a:invGamma/>
                      </a:srgbClr>
                    </a:gs>
                  </a:gsLst>
                  <a:lin ang="0" scaled="1"/>
                </a:gradFill>
                <a:ln w="9525" cap="flat" cmpd="sng">
                  <a:solidFill>
                    <a:schemeClr val="tx1"/>
                  </a:solidFill>
                  <a:prstDash val="solid"/>
                  <a:round/>
                  <a:headEnd/>
                  <a:tailEnd/>
                </a:ln>
                <a:effectLst/>
              </p:spPr>
              <p:txBody>
                <a:bodyPr wrap="none"/>
                <a:lstStyle/>
                <a:p>
                  <a:endParaRPr lang="en-US">
                    <a:solidFill>
                      <a:sysClr val="windowText" lastClr="000000"/>
                    </a:solidFill>
                  </a:endParaRPr>
                </a:p>
              </p:txBody>
            </p:sp>
            <p:sp>
              <p:nvSpPr>
                <p:cNvPr id="88081" name="Freeform 17"/>
                <p:cNvSpPr>
                  <a:spLocks/>
                </p:cNvSpPr>
                <p:nvPr/>
              </p:nvSpPr>
              <p:spPr bwMode="auto">
                <a:xfrm>
                  <a:off x="4662" y="1164"/>
                  <a:ext cx="564" cy="384"/>
                </a:xfrm>
                <a:custGeom>
                  <a:avLst/>
                  <a:gdLst/>
                  <a:ahLst/>
                  <a:cxnLst>
                    <a:cxn ang="0">
                      <a:pos x="0" y="0"/>
                    </a:cxn>
                    <a:cxn ang="0">
                      <a:pos x="0" y="360"/>
                    </a:cxn>
                    <a:cxn ang="0">
                      <a:pos x="72" y="384"/>
                    </a:cxn>
                    <a:cxn ang="0">
                      <a:pos x="504" y="384"/>
                    </a:cxn>
                    <a:cxn ang="0">
                      <a:pos x="564" y="354"/>
                    </a:cxn>
                    <a:cxn ang="0">
                      <a:pos x="564" y="6"/>
                    </a:cxn>
                    <a:cxn ang="0">
                      <a:pos x="0" y="0"/>
                    </a:cxn>
                  </a:cxnLst>
                  <a:rect l="0" t="0" r="r" b="b"/>
                  <a:pathLst>
                    <a:path w="564" h="384">
                      <a:moveTo>
                        <a:pt x="0" y="0"/>
                      </a:moveTo>
                      <a:lnTo>
                        <a:pt x="0" y="360"/>
                      </a:lnTo>
                      <a:lnTo>
                        <a:pt x="72" y="384"/>
                      </a:lnTo>
                      <a:lnTo>
                        <a:pt x="504" y="384"/>
                      </a:lnTo>
                      <a:lnTo>
                        <a:pt x="564" y="354"/>
                      </a:lnTo>
                      <a:lnTo>
                        <a:pt x="564" y="6"/>
                      </a:lnTo>
                      <a:lnTo>
                        <a:pt x="0" y="0"/>
                      </a:lnTo>
                      <a:close/>
                    </a:path>
                  </a:pathLst>
                </a:custGeom>
                <a:gradFill rotWithShape="1">
                  <a:gsLst>
                    <a:gs pos="0">
                      <a:srgbClr val="FF66FF">
                        <a:gamma/>
                        <a:shade val="46275"/>
                        <a:invGamma/>
                      </a:srgbClr>
                    </a:gs>
                    <a:gs pos="50000">
                      <a:srgbClr val="FF66FF"/>
                    </a:gs>
                    <a:gs pos="100000">
                      <a:srgbClr val="FF66FF">
                        <a:gamma/>
                        <a:shade val="46275"/>
                        <a:invGamma/>
                      </a:srgbClr>
                    </a:gs>
                  </a:gsLst>
                  <a:lin ang="0" scaled="1"/>
                </a:gradFill>
                <a:ln w="9525" cap="flat" cmpd="sng">
                  <a:solidFill>
                    <a:schemeClr val="tx1"/>
                  </a:solidFill>
                  <a:prstDash val="solid"/>
                  <a:round/>
                  <a:headEnd/>
                  <a:tailEnd/>
                </a:ln>
                <a:effectLst/>
              </p:spPr>
              <p:txBody>
                <a:bodyPr wrap="none"/>
                <a:lstStyle/>
                <a:p>
                  <a:endParaRPr lang="en-US">
                    <a:solidFill>
                      <a:sysClr val="windowText" lastClr="000000"/>
                    </a:solidFill>
                  </a:endParaRPr>
                </a:p>
              </p:txBody>
            </p:sp>
          </p:grpSp>
          <p:sp>
            <p:nvSpPr>
              <p:cNvPr id="88082" name="Line 18"/>
              <p:cNvSpPr>
                <a:spLocks noChangeShapeType="1"/>
              </p:cNvSpPr>
              <p:nvPr/>
            </p:nvSpPr>
            <p:spPr bwMode="auto">
              <a:xfrm>
                <a:off x="4876" y="754"/>
                <a:ext cx="136" cy="1"/>
              </a:xfrm>
              <a:prstGeom prst="line">
                <a:avLst/>
              </a:prstGeom>
              <a:noFill/>
              <a:ln w="19050">
                <a:solidFill>
                  <a:schemeClr val="tx1"/>
                </a:solidFill>
                <a:round/>
                <a:headEnd/>
                <a:tailEnd/>
              </a:ln>
              <a:effectLst/>
            </p:spPr>
            <p:txBody>
              <a:bodyPr wrap="none"/>
              <a:lstStyle/>
              <a:p>
                <a:endParaRPr lang="en-US">
                  <a:solidFill>
                    <a:sysClr val="windowText" lastClr="000000"/>
                  </a:solidFill>
                </a:endParaRPr>
              </a:p>
            </p:txBody>
          </p:sp>
        </p:grpSp>
        <p:sp>
          <p:nvSpPr>
            <p:cNvPr id="88084" name="Rectangle 20"/>
            <p:cNvSpPr>
              <a:spLocks noChangeArrowheads="1"/>
            </p:cNvSpPr>
            <p:nvPr/>
          </p:nvSpPr>
          <p:spPr bwMode="auto">
            <a:xfrm>
              <a:off x="4423" y="1434"/>
              <a:ext cx="1134" cy="227"/>
            </a:xfrm>
            <a:prstGeom prst="rect">
              <a:avLst/>
            </a:prstGeom>
            <a:gradFill rotWithShape="1">
              <a:gsLst>
                <a:gs pos="0">
                  <a:schemeClr val="folHlink">
                    <a:gamma/>
                    <a:shade val="46275"/>
                    <a:invGamma/>
                  </a:schemeClr>
                </a:gs>
                <a:gs pos="100000">
                  <a:schemeClr val="folHlink"/>
                </a:gs>
              </a:gsLst>
              <a:lin ang="0" scaled="1"/>
            </a:gradFill>
            <a:ln w="9525">
              <a:solidFill>
                <a:schemeClr val="folHlink"/>
              </a:solidFill>
              <a:miter lim="800000"/>
              <a:headEnd/>
              <a:tailEnd/>
            </a:ln>
            <a:effectLst/>
          </p:spPr>
          <p:txBody>
            <a:bodyPr wrap="none" anchor="ctr"/>
            <a:lstStyle/>
            <a:p>
              <a:endParaRPr lang="en-US">
                <a:solidFill>
                  <a:sysClr val="windowText" lastClr="000000"/>
                </a:solidFill>
              </a:endParaRPr>
            </a:p>
          </p:txBody>
        </p:sp>
        <p:sp>
          <p:nvSpPr>
            <p:cNvPr id="88083" name="Rectangle 19"/>
            <p:cNvSpPr>
              <a:spLocks noChangeArrowheads="1"/>
            </p:cNvSpPr>
            <p:nvPr/>
          </p:nvSpPr>
          <p:spPr bwMode="auto">
            <a:xfrm>
              <a:off x="4003" y="2341"/>
              <a:ext cx="325" cy="273"/>
            </a:xfrm>
            <a:prstGeom prst="rect">
              <a:avLst/>
            </a:prstGeom>
            <a:gradFill rotWithShape="1">
              <a:gsLst>
                <a:gs pos="0">
                  <a:srgbClr val="CCCC00">
                    <a:gamma/>
                    <a:shade val="46275"/>
                    <a:invGamma/>
                  </a:srgbClr>
                </a:gs>
                <a:gs pos="50000">
                  <a:srgbClr val="CCCC00"/>
                </a:gs>
                <a:gs pos="100000">
                  <a:srgbClr val="CCCC00">
                    <a:gamma/>
                    <a:shade val="46275"/>
                    <a:invGamma/>
                  </a:srgbClr>
                </a:gs>
              </a:gsLst>
              <a:lin ang="0" scaled="1"/>
            </a:gradFill>
            <a:ln w="9525">
              <a:solidFill>
                <a:schemeClr val="tx1"/>
              </a:solidFill>
              <a:miter lim="800000"/>
              <a:headEnd/>
              <a:tailEnd/>
            </a:ln>
            <a:effectLst/>
          </p:spPr>
          <p:txBody>
            <a:bodyPr wrap="none" anchor="ctr"/>
            <a:lstStyle/>
            <a:p>
              <a:endParaRPr lang="en-US">
                <a:solidFill>
                  <a:sysClr val="windowText" lastClr="000000"/>
                </a:solidFill>
              </a:endParaRPr>
            </a:p>
          </p:txBody>
        </p:sp>
      </p:grpSp>
      <p:grpSp>
        <p:nvGrpSpPr>
          <p:cNvPr id="7" name="Group 21"/>
          <p:cNvGrpSpPr>
            <a:grpSpLocks/>
          </p:cNvGrpSpPr>
          <p:nvPr/>
        </p:nvGrpSpPr>
        <p:grpSpPr bwMode="auto">
          <a:xfrm>
            <a:off x="5068052" y="4099324"/>
            <a:ext cx="3744913" cy="758428"/>
            <a:chOff x="3198" y="3111"/>
            <a:chExt cx="2359" cy="637"/>
          </a:xfrm>
        </p:grpSpPr>
        <p:grpSp>
          <p:nvGrpSpPr>
            <p:cNvPr id="8" name="Group 22"/>
            <p:cNvGrpSpPr>
              <a:grpSpLocks/>
            </p:cNvGrpSpPr>
            <p:nvPr/>
          </p:nvGrpSpPr>
          <p:grpSpPr bwMode="auto">
            <a:xfrm>
              <a:off x="3198" y="3112"/>
              <a:ext cx="907" cy="408"/>
              <a:chOff x="3651" y="3067"/>
              <a:chExt cx="907" cy="408"/>
            </a:xfrm>
          </p:grpSpPr>
          <p:sp>
            <p:nvSpPr>
              <p:cNvPr id="88087" name="Rectangle 23"/>
              <p:cNvSpPr>
                <a:spLocks noChangeArrowheads="1"/>
              </p:cNvSpPr>
              <p:nvPr/>
            </p:nvSpPr>
            <p:spPr bwMode="auto">
              <a:xfrm>
                <a:off x="4059" y="3430"/>
                <a:ext cx="499" cy="45"/>
              </a:xfrm>
              <a:prstGeom prst="rect">
                <a:avLst/>
              </a:prstGeom>
              <a:gradFill rotWithShape="1">
                <a:gsLst>
                  <a:gs pos="0">
                    <a:srgbClr val="99FFCC">
                      <a:gamma/>
                      <a:shade val="46275"/>
                      <a:invGamma/>
                    </a:srgbClr>
                  </a:gs>
                  <a:gs pos="50000">
                    <a:srgbClr val="99FFCC"/>
                  </a:gs>
                  <a:gs pos="100000">
                    <a:srgbClr val="99FFCC">
                      <a:gamma/>
                      <a:shade val="46275"/>
                      <a:invGamma/>
                    </a:srgbClr>
                  </a:gs>
                </a:gsLst>
                <a:lin ang="5400000" scaled="1"/>
              </a:gradFill>
              <a:ln w="9525">
                <a:solidFill>
                  <a:schemeClr val="tx1"/>
                </a:solidFill>
                <a:miter lim="800000"/>
                <a:headEnd/>
                <a:tailEnd/>
              </a:ln>
              <a:effectLst/>
            </p:spPr>
            <p:txBody>
              <a:bodyPr wrap="none" anchor="ctr"/>
              <a:lstStyle/>
              <a:p>
                <a:endParaRPr lang="en-US">
                  <a:solidFill>
                    <a:sysClr val="windowText" lastClr="000000"/>
                  </a:solidFill>
                </a:endParaRPr>
              </a:p>
            </p:txBody>
          </p:sp>
          <p:sp>
            <p:nvSpPr>
              <p:cNvPr id="88088" name="Rectangle 24"/>
              <p:cNvSpPr>
                <a:spLocks noChangeArrowheads="1"/>
              </p:cNvSpPr>
              <p:nvPr/>
            </p:nvSpPr>
            <p:spPr bwMode="auto">
              <a:xfrm>
                <a:off x="4014" y="3113"/>
                <a:ext cx="45" cy="362"/>
              </a:xfrm>
              <a:prstGeom prst="rect">
                <a:avLst/>
              </a:prstGeom>
              <a:gradFill rotWithShape="1">
                <a:gsLst>
                  <a:gs pos="0">
                    <a:srgbClr val="99FFCC">
                      <a:gamma/>
                      <a:shade val="46275"/>
                      <a:invGamma/>
                    </a:srgbClr>
                  </a:gs>
                  <a:gs pos="50000">
                    <a:srgbClr val="99FFCC"/>
                  </a:gs>
                  <a:gs pos="100000">
                    <a:srgbClr val="99FFCC">
                      <a:gamma/>
                      <a:shade val="46275"/>
                      <a:invGamma/>
                    </a:srgbClr>
                  </a:gs>
                </a:gsLst>
                <a:lin ang="0" scaled="1"/>
              </a:gradFill>
              <a:ln w="9525">
                <a:solidFill>
                  <a:schemeClr val="tx1"/>
                </a:solidFill>
                <a:miter lim="800000"/>
                <a:headEnd/>
                <a:tailEnd/>
              </a:ln>
              <a:effectLst/>
            </p:spPr>
            <p:txBody>
              <a:bodyPr wrap="none" anchor="ctr"/>
              <a:lstStyle/>
              <a:p>
                <a:endParaRPr lang="en-US">
                  <a:solidFill>
                    <a:sysClr val="windowText" lastClr="000000"/>
                  </a:solidFill>
                </a:endParaRPr>
              </a:p>
            </p:txBody>
          </p:sp>
          <p:sp>
            <p:nvSpPr>
              <p:cNvPr id="88089" name="Rectangle 25"/>
              <p:cNvSpPr>
                <a:spLocks noChangeArrowheads="1"/>
              </p:cNvSpPr>
              <p:nvPr/>
            </p:nvSpPr>
            <p:spPr bwMode="auto">
              <a:xfrm>
                <a:off x="3651" y="3067"/>
                <a:ext cx="408" cy="46"/>
              </a:xfrm>
              <a:prstGeom prst="rect">
                <a:avLst/>
              </a:prstGeom>
              <a:gradFill rotWithShape="1">
                <a:gsLst>
                  <a:gs pos="0">
                    <a:srgbClr val="99FFCC">
                      <a:gamma/>
                      <a:shade val="46275"/>
                      <a:invGamma/>
                    </a:srgbClr>
                  </a:gs>
                  <a:gs pos="50000">
                    <a:srgbClr val="99FFCC"/>
                  </a:gs>
                  <a:gs pos="100000">
                    <a:srgbClr val="99FFCC">
                      <a:gamma/>
                      <a:shade val="46275"/>
                      <a:invGamma/>
                    </a:srgbClr>
                  </a:gs>
                </a:gsLst>
                <a:lin ang="5400000" scaled="1"/>
              </a:gradFill>
              <a:ln w="9525">
                <a:solidFill>
                  <a:schemeClr val="tx1"/>
                </a:solidFill>
                <a:miter lim="800000"/>
                <a:headEnd/>
                <a:tailEnd/>
              </a:ln>
              <a:effectLst/>
            </p:spPr>
            <p:txBody>
              <a:bodyPr wrap="none" anchor="ctr"/>
              <a:lstStyle/>
              <a:p>
                <a:endParaRPr lang="en-US">
                  <a:solidFill>
                    <a:sysClr val="windowText" lastClr="000000"/>
                  </a:solidFill>
                </a:endParaRPr>
              </a:p>
            </p:txBody>
          </p:sp>
          <p:sp>
            <p:nvSpPr>
              <p:cNvPr id="88090" name="Line 26"/>
              <p:cNvSpPr>
                <a:spLocks noChangeShapeType="1"/>
              </p:cNvSpPr>
              <p:nvPr/>
            </p:nvSpPr>
            <p:spPr bwMode="auto">
              <a:xfrm>
                <a:off x="4014" y="3112"/>
                <a:ext cx="45" cy="1"/>
              </a:xfrm>
              <a:prstGeom prst="line">
                <a:avLst/>
              </a:prstGeom>
              <a:noFill/>
              <a:ln w="19050">
                <a:solidFill>
                  <a:srgbClr val="99FFCC"/>
                </a:solidFill>
                <a:round/>
                <a:headEnd/>
                <a:tailEnd/>
              </a:ln>
              <a:effectLst/>
            </p:spPr>
            <p:txBody>
              <a:bodyPr wrap="none"/>
              <a:lstStyle/>
              <a:p>
                <a:endParaRPr lang="en-US">
                  <a:solidFill>
                    <a:sysClr val="windowText" lastClr="000000"/>
                  </a:solidFill>
                </a:endParaRPr>
              </a:p>
            </p:txBody>
          </p:sp>
          <p:sp>
            <p:nvSpPr>
              <p:cNvPr id="88091" name="Line 27"/>
              <p:cNvSpPr>
                <a:spLocks noChangeShapeType="1"/>
              </p:cNvSpPr>
              <p:nvPr/>
            </p:nvSpPr>
            <p:spPr bwMode="auto">
              <a:xfrm>
                <a:off x="4059" y="3430"/>
                <a:ext cx="1" cy="45"/>
              </a:xfrm>
              <a:prstGeom prst="line">
                <a:avLst/>
              </a:prstGeom>
              <a:noFill/>
              <a:ln w="9525">
                <a:solidFill>
                  <a:srgbClr val="99FFCC"/>
                </a:solidFill>
                <a:round/>
                <a:headEnd/>
                <a:tailEnd/>
              </a:ln>
              <a:effectLst/>
            </p:spPr>
            <p:txBody>
              <a:bodyPr wrap="none"/>
              <a:lstStyle/>
              <a:p>
                <a:endParaRPr lang="en-US">
                  <a:solidFill>
                    <a:sysClr val="windowText" lastClr="000000"/>
                  </a:solidFill>
                </a:endParaRPr>
              </a:p>
            </p:txBody>
          </p:sp>
        </p:grpSp>
        <p:sp>
          <p:nvSpPr>
            <p:cNvPr id="88092" name="Freeform 28"/>
            <p:cNvSpPr>
              <a:spLocks/>
            </p:cNvSpPr>
            <p:nvPr/>
          </p:nvSpPr>
          <p:spPr bwMode="auto">
            <a:xfrm>
              <a:off x="3747" y="3111"/>
              <a:ext cx="806" cy="400"/>
            </a:xfrm>
            <a:custGeom>
              <a:avLst/>
              <a:gdLst/>
              <a:ahLst/>
              <a:cxnLst>
                <a:cxn ang="0">
                  <a:pos x="0" y="4"/>
                </a:cxn>
                <a:cxn ang="0">
                  <a:pos x="2" y="52"/>
                </a:cxn>
                <a:cxn ang="0">
                  <a:pos x="10" y="100"/>
                </a:cxn>
                <a:cxn ang="0">
                  <a:pos x="26" y="144"/>
                </a:cxn>
                <a:cxn ang="0">
                  <a:pos x="41" y="183"/>
                </a:cxn>
                <a:cxn ang="0">
                  <a:pos x="74" y="230"/>
                </a:cxn>
                <a:cxn ang="0">
                  <a:pos x="104" y="272"/>
                </a:cxn>
                <a:cxn ang="0">
                  <a:pos x="140" y="302"/>
                </a:cxn>
                <a:cxn ang="0">
                  <a:pos x="180" y="336"/>
                </a:cxn>
                <a:cxn ang="0">
                  <a:pos x="228" y="360"/>
                </a:cxn>
                <a:cxn ang="0">
                  <a:pos x="264" y="374"/>
                </a:cxn>
                <a:cxn ang="0">
                  <a:pos x="310" y="388"/>
                </a:cxn>
                <a:cxn ang="0">
                  <a:pos x="382" y="400"/>
                </a:cxn>
                <a:cxn ang="0">
                  <a:pos x="446" y="396"/>
                </a:cxn>
                <a:cxn ang="0">
                  <a:pos x="504" y="388"/>
                </a:cxn>
                <a:cxn ang="0">
                  <a:pos x="560" y="368"/>
                </a:cxn>
                <a:cxn ang="0">
                  <a:pos x="600" y="350"/>
                </a:cxn>
                <a:cxn ang="0">
                  <a:pos x="636" y="326"/>
                </a:cxn>
                <a:cxn ang="0">
                  <a:pos x="680" y="290"/>
                </a:cxn>
                <a:cxn ang="0">
                  <a:pos x="712" y="260"/>
                </a:cxn>
                <a:cxn ang="0">
                  <a:pos x="744" y="222"/>
                </a:cxn>
                <a:cxn ang="0">
                  <a:pos x="766" y="184"/>
                </a:cxn>
                <a:cxn ang="0">
                  <a:pos x="790" y="132"/>
                </a:cxn>
                <a:cxn ang="0">
                  <a:pos x="800" y="90"/>
                </a:cxn>
                <a:cxn ang="0">
                  <a:pos x="806" y="42"/>
                </a:cxn>
                <a:cxn ang="0">
                  <a:pos x="806" y="0"/>
                </a:cxn>
                <a:cxn ang="0">
                  <a:pos x="0" y="4"/>
                </a:cxn>
              </a:cxnLst>
              <a:rect l="0" t="0" r="r" b="b"/>
              <a:pathLst>
                <a:path w="806" h="400">
                  <a:moveTo>
                    <a:pt x="0" y="4"/>
                  </a:moveTo>
                  <a:lnTo>
                    <a:pt x="2" y="52"/>
                  </a:lnTo>
                  <a:lnTo>
                    <a:pt x="10" y="100"/>
                  </a:lnTo>
                  <a:lnTo>
                    <a:pt x="26" y="144"/>
                  </a:lnTo>
                  <a:lnTo>
                    <a:pt x="41" y="183"/>
                  </a:lnTo>
                  <a:lnTo>
                    <a:pt x="74" y="230"/>
                  </a:lnTo>
                  <a:lnTo>
                    <a:pt x="104" y="272"/>
                  </a:lnTo>
                  <a:lnTo>
                    <a:pt x="140" y="302"/>
                  </a:lnTo>
                  <a:lnTo>
                    <a:pt x="180" y="336"/>
                  </a:lnTo>
                  <a:lnTo>
                    <a:pt x="228" y="360"/>
                  </a:lnTo>
                  <a:lnTo>
                    <a:pt x="264" y="374"/>
                  </a:lnTo>
                  <a:lnTo>
                    <a:pt x="310" y="388"/>
                  </a:lnTo>
                  <a:lnTo>
                    <a:pt x="382" y="400"/>
                  </a:lnTo>
                  <a:lnTo>
                    <a:pt x="446" y="396"/>
                  </a:lnTo>
                  <a:lnTo>
                    <a:pt x="504" y="388"/>
                  </a:lnTo>
                  <a:lnTo>
                    <a:pt x="560" y="368"/>
                  </a:lnTo>
                  <a:lnTo>
                    <a:pt x="600" y="350"/>
                  </a:lnTo>
                  <a:lnTo>
                    <a:pt x="636" y="326"/>
                  </a:lnTo>
                  <a:lnTo>
                    <a:pt x="680" y="290"/>
                  </a:lnTo>
                  <a:lnTo>
                    <a:pt x="712" y="260"/>
                  </a:lnTo>
                  <a:lnTo>
                    <a:pt x="744" y="222"/>
                  </a:lnTo>
                  <a:lnTo>
                    <a:pt x="766" y="184"/>
                  </a:lnTo>
                  <a:lnTo>
                    <a:pt x="790" y="132"/>
                  </a:lnTo>
                  <a:lnTo>
                    <a:pt x="800" y="90"/>
                  </a:lnTo>
                  <a:lnTo>
                    <a:pt x="806" y="42"/>
                  </a:lnTo>
                  <a:lnTo>
                    <a:pt x="806" y="0"/>
                  </a:lnTo>
                  <a:lnTo>
                    <a:pt x="0" y="4"/>
                  </a:lnTo>
                  <a:close/>
                </a:path>
              </a:pathLst>
            </a:custGeom>
            <a:solidFill>
              <a:srgbClr val="FF66FF"/>
            </a:solidFill>
            <a:ln w="9525" cap="flat" cmpd="sng">
              <a:solidFill>
                <a:srgbClr val="FF66FF"/>
              </a:solidFill>
              <a:prstDash val="solid"/>
              <a:round/>
              <a:headEnd/>
              <a:tailEnd/>
            </a:ln>
            <a:effectLst/>
          </p:spPr>
          <p:txBody>
            <a:bodyPr wrap="none"/>
            <a:lstStyle/>
            <a:p>
              <a:endParaRPr lang="en-US">
                <a:solidFill>
                  <a:sysClr val="windowText" lastClr="000000"/>
                </a:solidFill>
              </a:endParaRPr>
            </a:p>
          </p:txBody>
        </p:sp>
        <p:sp>
          <p:nvSpPr>
            <p:cNvPr id="88093" name="Rectangle 29"/>
            <p:cNvSpPr>
              <a:spLocks noChangeArrowheads="1"/>
            </p:cNvSpPr>
            <p:nvPr/>
          </p:nvSpPr>
          <p:spPr bwMode="auto">
            <a:xfrm>
              <a:off x="3289" y="3521"/>
              <a:ext cx="2268" cy="227"/>
            </a:xfrm>
            <a:prstGeom prst="rect">
              <a:avLst/>
            </a:prstGeom>
            <a:gradFill rotWithShape="1">
              <a:gsLst>
                <a:gs pos="0">
                  <a:schemeClr val="folHlink"/>
                </a:gs>
                <a:gs pos="100000">
                  <a:schemeClr val="folHlink">
                    <a:gamma/>
                    <a:shade val="46275"/>
                    <a:invGamma/>
                  </a:schemeClr>
                </a:gs>
              </a:gsLst>
              <a:lin ang="0" scaled="1"/>
            </a:gradFill>
            <a:ln w="9525">
              <a:solidFill>
                <a:schemeClr val="folHlink"/>
              </a:solidFill>
              <a:miter lim="800000"/>
              <a:headEnd/>
              <a:tailEnd/>
            </a:ln>
            <a:effectLst/>
          </p:spPr>
          <p:txBody>
            <a:bodyPr wrap="none" anchor="ctr"/>
            <a:lstStyle/>
            <a:p>
              <a:endParaRPr lang="en-US">
                <a:solidFill>
                  <a:sysClr val="windowText" lastClr="000000"/>
                </a:solidFill>
              </a:endParaRPr>
            </a:p>
          </p:txBody>
        </p:sp>
      </p:grpSp>
      <p:sp>
        <p:nvSpPr>
          <p:cNvPr id="88094" name="Rectangle 30"/>
          <p:cNvSpPr>
            <a:spLocks noChangeArrowheads="1"/>
          </p:cNvSpPr>
          <p:nvPr/>
        </p:nvSpPr>
        <p:spPr bwMode="auto">
          <a:xfrm>
            <a:off x="8274803" y="1125143"/>
            <a:ext cx="720725" cy="3726656"/>
          </a:xfrm>
          <a:prstGeom prst="rect">
            <a:avLst/>
          </a:prstGeom>
          <a:gradFill rotWithShape="1">
            <a:gsLst>
              <a:gs pos="0">
                <a:schemeClr val="folHlink"/>
              </a:gs>
              <a:gs pos="100000">
                <a:schemeClr val="folHlink">
                  <a:gamma/>
                  <a:shade val="46275"/>
                  <a:invGamma/>
                </a:schemeClr>
              </a:gs>
            </a:gsLst>
            <a:lin ang="5400000" scaled="1"/>
          </a:gradFill>
          <a:ln w="9525">
            <a:solidFill>
              <a:srgbClr val="969696"/>
            </a:solidFill>
            <a:miter lim="800000"/>
            <a:headEnd/>
            <a:tailEnd/>
          </a:ln>
          <a:effectLst/>
        </p:spPr>
        <p:txBody>
          <a:bodyPr wrap="none" lIns="74204" tIns="37102" rIns="74204" bIns="37102" anchor="ctr"/>
          <a:lstStyle/>
          <a:p>
            <a:endParaRPr lang="en-US">
              <a:solidFill>
                <a:sysClr val="windowText" lastClr="000000"/>
              </a:solidFill>
            </a:endParaRPr>
          </a:p>
        </p:txBody>
      </p:sp>
      <p:graphicFrame>
        <p:nvGraphicFramePr>
          <p:cNvPr id="88095" name="Object 31"/>
          <p:cNvGraphicFramePr>
            <a:graphicFrameLocks noChangeAspect="1"/>
          </p:cNvGraphicFramePr>
          <p:nvPr>
            <p:extLst>
              <p:ext uri="{D42A27DB-BD31-4B8C-83A1-F6EECF244321}">
                <p14:modId xmlns:p14="http://schemas.microsoft.com/office/powerpoint/2010/main" val="3733862553"/>
              </p:ext>
            </p:extLst>
          </p:nvPr>
        </p:nvGraphicFramePr>
        <p:xfrm>
          <a:off x="6611541" y="3826027"/>
          <a:ext cx="165100" cy="123825"/>
        </p:xfrm>
        <a:graphic>
          <a:graphicData uri="http://schemas.openxmlformats.org/presentationml/2006/ole">
            <mc:AlternateContent xmlns:mc="http://schemas.openxmlformats.org/markup-compatibility/2006">
              <mc:Choice xmlns:v="urn:schemas-microsoft-com:vml" Requires="v">
                <p:oleObj spid="_x0000_s34824" name="SmartDraw" r:id="rId4" imgW="164592" imgH="164592" progId="">
                  <p:embed/>
                </p:oleObj>
              </mc:Choice>
              <mc:Fallback>
                <p:oleObj name="SmartDraw" r:id="rId4" imgW="164592" imgH="164592"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1541" y="3826027"/>
                        <a:ext cx="1651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32"/>
          <p:cNvGrpSpPr>
            <a:grpSpLocks/>
          </p:cNvGrpSpPr>
          <p:nvPr/>
        </p:nvGrpSpPr>
        <p:grpSpPr bwMode="auto">
          <a:xfrm>
            <a:off x="5290303" y="1885950"/>
            <a:ext cx="1938339" cy="2266952"/>
            <a:chOff x="2748" y="1344"/>
            <a:chExt cx="1221" cy="1904"/>
          </a:xfrm>
        </p:grpSpPr>
        <p:sp>
          <p:nvSpPr>
            <p:cNvPr id="88097" name="Rectangle 33"/>
            <p:cNvSpPr>
              <a:spLocks noChangeArrowheads="1"/>
            </p:cNvSpPr>
            <p:nvPr/>
          </p:nvSpPr>
          <p:spPr bwMode="auto">
            <a:xfrm>
              <a:off x="3606" y="1480"/>
              <a:ext cx="45" cy="1542"/>
            </a:xfrm>
            <a:prstGeom prst="rect">
              <a:avLst/>
            </a:prstGeom>
            <a:gradFill rotWithShape="1">
              <a:gsLst>
                <a:gs pos="0">
                  <a:srgbClr val="FFFFCC">
                    <a:gamma/>
                    <a:shade val="46275"/>
                    <a:invGamma/>
                  </a:srgbClr>
                </a:gs>
                <a:gs pos="50000">
                  <a:srgbClr val="FFFFCC"/>
                </a:gs>
                <a:gs pos="100000">
                  <a:srgbClr val="FFFFCC">
                    <a:gamma/>
                    <a:shade val="46275"/>
                    <a:invGamma/>
                  </a:srgbClr>
                </a:gs>
              </a:gsLst>
              <a:lin ang="0" scaled="1"/>
            </a:gradFill>
            <a:ln w="9525">
              <a:solidFill>
                <a:schemeClr val="tx1"/>
              </a:solidFill>
              <a:miter lim="800000"/>
              <a:headEnd/>
              <a:tailEnd/>
            </a:ln>
            <a:effectLst/>
          </p:spPr>
          <p:txBody>
            <a:bodyPr wrap="none" anchor="ctr"/>
            <a:lstStyle/>
            <a:p>
              <a:endParaRPr lang="en-US">
                <a:solidFill>
                  <a:sysClr val="windowText" lastClr="000000"/>
                </a:solidFill>
                <a:latin typeface="Arial" pitchFamily="34" charset="0"/>
                <a:cs typeface="Arial" pitchFamily="34" charset="0"/>
              </a:endParaRPr>
            </a:p>
          </p:txBody>
        </p:sp>
        <p:sp>
          <p:nvSpPr>
            <p:cNvPr id="88098" name="Rectangle 34"/>
            <p:cNvSpPr>
              <a:spLocks noChangeArrowheads="1"/>
            </p:cNvSpPr>
            <p:nvPr/>
          </p:nvSpPr>
          <p:spPr bwMode="auto">
            <a:xfrm>
              <a:off x="3606" y="1434"/>
              <a:ext cx="363" cy="46"/>
            </a:xfrm>
            <a:prstGeom prst="rect">
              <a:avLst/>
            </a:prstGeom>
            <a:gradFill rotWithShape="1">
              <a:gsLst>
                <a:gs pos="0">
                  <a:srgbClr val="FFFFCC">
                    <a:gamma/>
                    <a:shade val="46275"/>
                    <a:invGamma/>
                  </a:srgbClr>
                </a:gs>
                <a:gs pos="50000">
                  <a:srgbClr val="FFFFCC"/>
                </a:gs>
                <a:gs pos="100000">
                  <a:srgbClr val="FFFFCC">
                    <a:gamma/>
                    <a:shade val="46275"/>
                    <a:invGamma/>
                  </a:srgbClr>
                </a:gs>
              </a:gsLst>
              <a:lin ang="5400000" scaled="1"/>
            </a:gradFill>
            <a:ln w="9525">
              <a:solidFill>
                <a:schemeClr val="tx1"/>
              </a:solidFill>
              <a:miter lim="800000"/>
              <a:headEnd/>
              <a:tailEnd/>
            </a:ln>
            <a:effectLst/>
          </p:spPr>
          <p:txBody>
            <a:bodyPr wrap="none" anchor="ctr"/>
            <a:lstStyle/>
            <a:p>
              <a:endParaRPr lang="en-US">
                <a:solidFill>
                  <a:sysClr val="windowText" lastClr="000000"/>
                </a:solidFill>
                <a:latin typeface="Arial" pitchFamily="34" charset="0"/>
                <a:cs typeface="Arial" pitchFamily="34" charset="0"/>
              </a:endParaRPr>
            </a:p>
          </p:txBody>
        </p:sp>
        <p:sp>
          <p:nvSpPr>
            <p:cNvPr id="88099" name="Line 35"/>
            <p:cNvSpPr>
              <a:spLocks noChangeShapeType="1"/>
            </p:cNvSpPr>
            <p:nvPr/>
          </p:nvSpPr>
          <p:spPr bwMode="auto">
            <a:xfrm>
              <a:off x="3606" y="1480"/>
              <a:ext cx="45" cy="1"/>
            </a:xfrm>
            <a:prstGeom prst="line">
              <a:avLst/>
            </a:prstGeom>
            <a:noFill/>
            <a:ln w="19050">
              <a:solidFill>
                <a:srgbClr val="FFFFCC"/>
              </a:solidFill>
              <a:round/>
              <a:headEnd/>
              <a:tailEnd/>
            </a:ln>
            <a:effectLst/>
          </p:spPr>
          <p:txBody>
            <a:bodyPr wrap="none"/>
            <a:lstStyle/>
            <a:p>
              <a:endParaRPr lang="en-US">
                <a:solidFill>
                  <a:sysClr val="windowText" lastClr="000000"/>
                </a:solidFill>
                <a:latin typeface="Arial" pitchFamily="34" charset="0"/>
                <a:cs typeface="Arial" pitchFamily="34" charset="0"/>
              </a:endParaRPr>
            </a:p>
          </p:txBody>
        </p:sp>
        <p:sp>
          <p:nvSpPr>
            <p:cNvPr id="88100" name="Rectangle 36"/>
            <p:cNvSpPr>
              <a:spLocks noChangeArrowheads="1"/>
            </p:cNvSpPr>
            <p:nvPr/>
          </p:nvSpPr>
          <p:spPr bwMode="auto">
            <a:xfrm>
              <a:off x="3696" y="1434"/>
              <a:ext cx="137" cy="46"/>
            </a:xfrm>
            <a:prstGeom prst="rect">
              <a:avLst/>
            </a:prstGeom>
            <a:gradFill rotWithShape="1">
              <a:gsLst>
                <a:gs pos="0">
                  <a:schemeClr val="tx2"/>
                </a:gs>
                <a:gs pos="50000">
                  <a:schemeClr val="tx2">
                    <a:gamma/>
                    <a:tint val="0"/>
                    <a:invGamma/>
                  </a:schemeClr>
                </a:gs>
                <a:gs pos="100000">
                  <a:schemeClr val="tx2"/>
                </a:gs>
              </a:gsLst>
              <a:lin ang="5400000" scaled="1"/>
            </a:gradFill>
            <a:ln w="9525">
              <a:solidFill>
                <a:schemeClr val="tx1"/>
              </a:solidFill>
              <a:miter lim="800000"/>
              <a:headEnd/>
              <a:tailEnd/>
            </a:ln>
            <a:effectLst/>
          </p:spPr>
          <p:txBody>
            <a:bodyPr wrap="none" anchor="ctr"/>
            <a:lstStyle/>
            <a:p>
              <a:endParaRPr lang="en-US">
                <a:solidFill>
                  <a:sysClr val="windowText" lastClr="000000"/>
                </a:solidFill>
                <a:latin typeface="Arial" pitchFamily="34" charset="0"/>
                <a:cs typeface="Arial" pitchFamily="34" charset="0"/>
              </a:endParaRPr>
            </a:p>
          </p:txBody>
        </p:sp>
        <p:sp>
          <p:nvSpPr>
            <p:cNvPr id="88101" name="Rectangle 37"/>
            <p:cNvSpPr>
              <a:spLocks noChangeArrowheads="1"/>
            </p:cNvSpPr>
            <p:nvPr/>
          </p:nvSpPr>
          <p:spPr bwMode="auto">
            <a:xfrm>
              <a:off x="3742" y="1389"/>
              <a:ext cx="45" cy="45"/>
            </a:xfrm>
            <a:prstGeom prst="rect">
              <a:avLst/>
            </a:prstGeom>
            <a:gradFill rotWithShape="1">
              <a:gsLst>
                <a:gs pos="0">
                  <a:schemeClr val="tx2"/>
                </a:gs>
                <a:gs pos="50000">
                  <a:schemeClr val="tx2">
                    <a:gamma/>
                    <a:tint val="0"/>
                    <a:invGamma/>
                  </a:schemeClr>
                </a:gs>
                <a:gs pos="100000">
                  <a:schemeClr val="tx2"/>
                </a:gs>
              </a:gsLst>
              <a:lin ang="0" scaled="1"/>
            </a:gradFill>
            <a:ln w="9525">
              <a:solidFill>
                <a:schemeClr val="tx1"/>
              </a:solidFill>
              <a:miter lim="800000"/>
              <a:headEnd/>
              <a:tailEnd/>
            </a:ln>
            <a:effectLst/>
          </p:spPr>
          <p:txBody>
            <a:bodyPr wrap="none" anchor="ctr"/>
            <a:lstStyle/>
            <a:p>
              <a:endParaRPr lang="en-US">
                <a:solidFill>
                  <a:sysClr val="windowText" lastClr="000000"/>
                </a:solidFill>
                <a:latin typeface="Arial" pitchFamily="34" charset="0"/>
                <a:cs typeface="Arial" pitchFamily="34" charset="0"/>
              </a:endParaRPr>
            </a:p>
          </p:txBody>
        </p:sp>
        <p:sp>
          <p:nvSpPr>
            <p:cNvPr id="88102" name="Rectangle 38"/>
            <p:cNvSpPr>
              <a:spLocks noChangeArrowheads="1"/>
            </p:cNvSpPr>
            <p:nvPr/>
          </p:nvSpPr>
          <p:spPr bwMode="auto">
            <a:xfrm>
              <a:off x="3651" y="1344"/>
              <a:ext cx="227" cy="45"/>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lstStyle/>
            <a:p>
              <a:endParaRPr lang="en-US">
                <a:solidFill>
                  <a:sysClr val="windowText" lastClr="000000"/>
                </a:solidFill>
                <a:latin typeface="Arial" pitchFamily="34" charset="0"/>
                <a:cs typeface="Arial" pitchFamily="34" charset="0"/>
              </a:endParaRPr>
            </a:p>
          </p:txBody>
        </p:sp>
        <p:sp>
          <p:nvSpPr>
            <p:cNvPr id="56" name="Rectangle 37"/>
            <p:cNvSpPr>
              <a:spLocks noChangeArrowheads="1"/>
            </p:cNvSpPr>
            <p:nvPr/>
          </p:nvSpPr>
          <p:spPr bwMode="auto">
            <a:xfrm>
              <a:off x="2839" y="3163"/>
              <a:ext cx="45" cy="45"/>
            </a:xfrm>
            <a:prstGeom prst="rect">
              <a:avLst/>
            </a:prstGeom>
            <a:gradFill rotWithShape="1">
              <a:gsLst>
                <a:gs pos="0">
                  <a:schemeClr val="tx2"/>
                </a:gs>
                <a:gs pos="50000">
                  <a:schemeClr val="tx2">
                    <a:gamma/>
                    <a:tint val="0"/>
                    <a:invGamma/>
                  </a:schemeClr>
                </a:gs>
                <a:gs pos="100000">
                  <a:schemeClr val="tx2"/>
                </a:gs>
              </a:gsLst>
              <a:lin ang="0" scaled="1"/>
            </a:gradFill>
            <a:ln w="9525">
              <a:solidFill>
                <a:schemeClr val="tx1"/>
              </a:solidFill>
              <a:miter lim="800000"/>
              <a:headEnd/>
              <a:tailEnd/>
            </a:ln>
            <a:effectLst/>
          </p:spPr>
          <p:txBody>
            <a:bodyPr wrap="none" anchor="ctr"/>
            <a:lstStyle/>
            <a:p>
              <a:endParaRPr lang="en-US">
                <a:solidFill>
                  <a:sysClr val="windowText" lastClr="000000"/>
                </a:solidFill>
                <a:latin typeface="Arial" pitchFamily="34" charset="0"/>
                <a:cs typeface="Arial" pitchFamily="34" charset="0"/>
              </a:endParaRPr>
            </a:p>
          </p:txBody>
        </p:sp>
        <p:sp>
          <p:nvSpPr>
            <p:cNvPr id="57" name="Rectangle 38"/>
            <p:cNvSpPr>
              <a:spLocks noChangeArrowheads="1"/>
            </p:cNvSpPr>
            <p:nvPr/>
          </p:nvSpPr>
          <p:spPr bwMode="auto">
            <a:xfrm>
              <a:off x="2748" y="3118"/>
              <a:ext cx="227" cy="45"/>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lstStyle/>
            <a:p>
              <a:endParaRPr lang="en-US">
                <a:solidFill>
                  <a:sysClr val="windowText" lastClr="000000"/>
                </a:solidFill>
                <a:latin typeface="Arial" pitchFamily="34" charset="0"/>
                <a:cs typeface="Arial" pitchFamily="34" charset="0"/>
              </a:endParaRPr>
            </a:p>
          </p:txBody>
        </p:sp>
        <p:sp>
          <p:nvSpPr>
            <p:cNvPr id="58" name="Rectangle 36"/>
            <p:cNvSpPr>
              <a:spLocks noChangeArrowheads="1"/>
            </p:cNvSpPr>
            <p:nvPr/>
          </p:nvSpPr>
          <p:spPr bwMode="auto">
            <a:xfrm>
              <a:off x="2795" y="3202"/>
              <a:ext cx="137" cy="46"/>
            </a:xfrm>
            <a:prstGeom prst="rect">
              <a:avLst/>
            </a:prstGeom>
            <a:gradFill rotWithShape="1">
              <a:gsLst>
                <a:gs pos="0">
                  <a:schemeClr val="tx2"/>
                </a:gs>
                <a:gs pos="50000">
                  <a:schemeClr val="tx2">
                    <a:gamma/>
                    <a:tint val="0"/>
                    <a:invGamma/>
                  </a:schemeClr>
                </a:gs>
                <a:gs pos="100000">
                  <a:schemeClr val="tx2"/>
                </a:gs>
              </a:gsLst>
              <a:lin ang="5400000" scaled="1"/>
            </a:gradFill>
            <a:ln w="9525">
              <a:solidFill>
                <a:schemeClr val="tx1"/>
              </a:solidFill>
              <a:miter lim="800000"/>
              <a:headEnd/>
              <a:tailEnd/>
            </a:ln>
            <a:effectLst/>
          </p:spPr>
          <p:txBody>
            <a:bodyPr wrap="none" anchor="ctr"/>
            <a:lstStyle/>
            <a:p>
              <a:endParaRPr lang="en-US">
                <a:solidFill>
                  <a:sysClr val="windowText" lastClr="000000"/>
                </a:solidFill>
                <a:latin typeface="Arial" pitchFamily="34" charset="0"/>
                <a:cs typeface="Arial" pitchFamily="34" charset="0"/>
              </a:endParaRPr>
            </a:p>
          </p:txBody>
        </p:sp>
      </p:grpSp>
      <p:graphicFrame>
        <p:nvGraphicFramePr>
          <p:cNvPr id="88103" name="Object 39"/>
          <p:cNvGraphicFramePr>
            <a:graphicFrameLocks noChangeAspect="1"/>
          </p:cNvGraphicFramePr>
          <p:nvPr>
            <p:extLst>
              <p:ext uri="{D42A27DB-BD31-4B8C-83A1-F6EECF244321}">
                <p14:modId xmlns:p14="http://schemas.microsoft.com/office/powerpoint/2010/main" val="1101633560"/>
              </p:ext>
            </p:extLst>
          </p:nvPr>
        </p:nvGraphicFramePr>
        <p:xfrm>
          <a:off x="4974388" y="4101704"/>
          <a:ext cx="165100" cy="123825"/>
        </p:xfrm>
        <a:graphic>
          <a:graphicData uri="http://schemas.openxmlformats.org/presentationml/2006/ole">
            <mc:AlternateContent xmlns:mc="http://schemas.openxmlformats.org/markup-compatibility/2006">
              <mc:Choice xmlns:v="urn:schemas-microsoft-com:vml" Requires="v">
                <p:oleObj spid="_x0000_s34825" name="SmartDraw" r:id="rId6" imgW="164592" imgH="164592" progId="">
                  <p:embed/>
                </p:oleObj>
              </mc:Choice>
              <mc:Fallback>
                <p:oleObj name="SmartDraw" r:id="rId6" imgW="164592" imgH="164592"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4388" y="4101704"/>
                        <a:ext cx="1651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105" name="Text Box 41"/>
          <p:cNvSpPr txBox="1">
            <a:spLocks noChangeArrowheads="1"/>
          </p:cNvSpPr>
          <p:nvPr/>
        </p:nvSpPr>
        <p:spPr bwMode="auto">
          <a:xfrm>
            <a:off x="5684000" y="1010841"/>
            <a:ext cx="1371600" cy="567371"/>
          </a:xfrm>
          <a:prstGeom prst="rect">
            <a:avLst/>
          </a:prstGeom>
          <a:noFill/>
          <a:ln w="9525">
            <a:noFill/>
            <a:miter lim="800000"/>
            <a:headEnd/>
            <a:tailEnd/>
          </a:ln>
          <a:effectLst/>
        </p:spPr>
        <p:txBody>
          <a:bodyPr lIns="74204" tIns="37102" rIns="74204" bIns="37102">
            <a:spAutoFit/>
          </a:bodyPr>
          <a:lstStyle/>
          <a:p>
            <a:pPr eaLnBrk="0" hangingPunct="0">
              <a:spcBef>
                <a:spcPct val="50000"/>
              </a:spcBef>
            </a:pPr>
            <a:r>
              <a:rPr lang="en-US" sz="1600" b="1" dirty="0" smtClean="0">
                <a:solidFill>
                  <a:sysClr val="windowText" lastClr="000000"/>
                </a:solidFill>
                <a:latin typeface="Arial" pitchFamily="34" charset="0"/>
                <a:cs typeface="Arial" pitchFamily="34" charset="0"/>
              </a:rPr>
              <a:t>MT </a:t>
            </a:r>
            <a:r>
              <a:rPr lang="en-US" sz="1600" b="1" dirty="0" err="1" smtClean="0">
                <a:solidFill>
                  <a:sysClr val="windowText" lastClr="000000"/>
                </a:solidFill>
                <a:latin typeface="Arial" pitchFamily="34" charset="0"/>
                <a:cs typeface="Arial" pitchFamily="34" charset="0"/>
              </a:rPr>
              <a:t>dinh</a:t>
            </a:r>
            <a:r>
              <a:rPr lang="en-US" sz="1600" b="1" dirty="0" smtClean="0">
                <a:solidFill>
                  <a:sysClr val="windowText" lastClr="000000"/>
                </a:solidFill>
                <a:latin typeface="Arial" pitchFamily="34" charset="0"/>
                <a:cs typeface="Arial" pitchFamily="34" charset="0"/>
              </a:rPr>
              <a:t> </a:t>
            </a:r>
            <a:r>
              <a:rPr lang="en-US" sz="1600" b="1" dirty="0" err="1" smtClean="0">
                <a:solidFill>
                  <a:sysClr val="windowText" lastClr="000000"/>
                </a:solidFill>
                <a:latin typeface="Arial" pitchFamily="34" charset="0"/>
                <a:cs typeface="Arial" pitchFamily="34" charset="0"/>
              </a:rPr>
              <a:t>dưỡng</a:t>
            </a:r>
            <a:endParaRPr lang="en-US" sz="1600" b="1" dirty="0">
              <a:solidFill>
                <a:sysClr val="windowText" lastClr="000000"/>
              </a:solidFill>
              <a:latin typeface="Arial" pitchFamily="34" charset="0"/>
              <a:cs typeface="Arial" pitchFamily="34" charset="0"/>
            </a:endParaRPr>
          </a:p>
        </p:txBody>
      </p:sp>
      <p:sp>
        <p:nvSpPr>
          <p:cNvPr id="88106" name="Text Box 42"/>
          <p:cNvSpPr txBox="1">
            <a:spLocks noChangeArrowheads="1"/>
          </p:cNvSpPr>
          <p:nvPr/>
        </p:nvSpPr>
        <p:spPr bwMode="auto">
          <a:xfrm>
            <a:off x="7208000" y="3811193"/>
            <a:ext cx="814388" cy="813592"/>
          </a:xfrm>
          <a:prstGeom prst="rect">
            <a:avLst/>
          </a:prstGeom>
          <a:noFill/>
          <a:ln w="9525">
            <a:noFill/>
            <a:miter lim="800000"/>
            <a:headEnd/>
            <a:tailEnd/>
          </a:ln>
          <a:effectLst/>
        </p:spPr>
        <p:txBody>
          <a:bodyPr lIns="74204" tIns="37102" rIns="74204" bIns="37102">
            <a:spAutoFit/>
          </a:bodyPr>
          <a:lstStyle/>
          <a:p>
            <a:pPr eaLnBrk="0" hangingPunct="0">
              <a:spcBef>
                <a:spcPct val="50000"/>
              </a:spcBef>
            </a:pPr>
            <a:r>
              <a:rPr lang="en-US" sz="1600" b="1" dirty="0">
                <a:solidFill>
                  <a:sysClr val="windowText" lastClr="000000"/>
                </a:solidFill>
                <a:latin typeface="Arial" pitchFamily="34" charset="0"/>
                <a:cs typeface="Arial" pitchFamily="34" charset="0"/>
              </a:rPr>
              <a:t> </a:t>
            </a:r>
            <a:r>
              <a:rPr lang="en-US" sz="1600" b="1" dirty="0" err="1">
                <a:solidFill>
                  <a:sysClr val="windowText" lastClr="000000"/>
                </a:solidFill>
                <a:latin typeface="Arial" pitchFamily="34" charset="0"/>
                <a:cs typeface="Arial" pitchFamily="34" charset="0"/>
              </a:rPr>
              <a:t>Bình</a:t>
            </a:r>
            <a:r>
              <a:rPr lang="en-US" sz="1600" b="1" dirty="0">
                <a:solidFill>
                  <a:sysClr val="windowText" lastClr="000000"/>
                </a:solidFill>
                <a:latin typeface="Arial" pitchFamily="34" charset="0"/>
                <a:cs typeface="Arial" pitchFamily="34" charset="0"/>
              </a:rPr>
              <a:t> </a:t>
            </a:r>
            <a:r>
              <a:rPr lang="en-US" sz="1600" b="1" dirty="0" err="1" smtClean="0">
                <a:solidFill>
                  <a:sysClr val="windowText" lastClr="000000"/>
                </a:solidFill>
                <a:latin typeface="Arial" pitchFamily="34" charset="0"/>
                <a:cs typeface="Arial" pitchFamily="34" charset="0"/>
              </a:rPr>
              <a:t>nuôi</a:t>
            </a:r>
            <a:r>
              <a:rPr lang="en-US" sz="1600" b="1" dirty="0" smtClean="0">
                <a:solidFill>
                  <a:sysClr val="windowText" lastClr="000000"/>
                </a:solidFill>
                <a:latin typeface="Arial" pitchFamily="34" charset="0"/>
                <a:cs typeface="Arial" pitchFamily="34" charset="0"/>
              </a:rPr>
              <a:t> </a:t>
            </a:r>
            <a:r>
              <a:rPr lang="en-US" sz="1600" b="1" dirty="0">
                <a:solidFill>
                  <a:sysClr val="windowText" lastClr="000000"/>
                </a:solidFill>
                <a:latin typeface="Arial" pitchFamily="34" charset="0"/>
                <a:cs typeface="Arial" pitchFamily="34" charset="0"/>
              </a:rPr>
              <a:t>VSV</a:t>
            </a:r>
          </a:p>
        </p:txBody>
      </p:sp>
      <p:sp>
        <p:nvSpPr>
          <p:cNvPr id="88107" name="Rectangle 43"/>
          <p:cNvSpPr>
            <a:spLocks noChangeArrowheads="1"/>
          </p:cNvSpPr>
          <p:nvPr/>
        </p:nvSpPr>
        <p:spPr bwMode="auto">
          <a:xfrm>
            <a:off x="4778793" y="4424362"/>
            <a:ext cx="720725" cy="43219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lIns="74204" tIns="37102" rIns="74204" bIns="37102" anchor="ctr"/>
          <a:lstStyle/>
          <a:p>
            <a:r>
              <a:rPr lang="en-US" dirty="0" smtClean="0">
                <a:solidFill>
                  <a:sysClr val="windowText" lastClr="000000"/>
                </a:solidFill>
                <a:latin typeface="Arial" pitchFamily="34" charset="0"/>
                <a:cs typeface="Arial" pitchFamily="34" charset="0"/>
              </a:rPr>
              <a:t> </a:t>
            </a:r>
            <a:endParaRPr lang="en-US" dirty="0">
              <a:solidFill>
                <a:sysClr val="windowText" lastClr="000000"/>
              </a:solidFill>
              <a:latin typeface="Arial" pitchFamily="34" charset="0"/>
              <a:cs typeface="Arial" pitchFamily="34" charset="0"/>
            </a:endParaRPr>
          </a:p>
        </p:txBody>
      </p:sp>
      <p:sp>
        <p:nvSpPr>
          <p:cNvPr id="88108" name="Line 44"/>
          <p:cNvSpPr>
            <a:spLocks noChangeShapeType="1"/>
          </p:cNvSpPr>
          <p:nvPr/>
        </p:nvSpPr>
        <p:spPr bwMode="auto">
          <a:xfrm>
            <a:off x="6750800" y="1410891"/>
            <a:ext cx="457200" cy="285750"/>
          </a:xfrm>
          <a:prstGeom prst="line">
            <a:avLst/>
          </a:prstGeom>
          <a:noFill/>
          <a:ln w="9525">
            <a:solidFill>
              <a:schemeClr val="tx1"/>
            </a:solidFill>
            <a:round/>
            <a:headEnd/>
            <a:tailEnd type="triangle" w="med" len="med"/>
          </a:ln>
          <a:effectLst/>
        </p:spPr>
        <p:txBody>
          <a:bodyPr wrap="none" lIns="74204" tIns="37102" rIns="74204" bIns="37102"/>
          <a:lstStyle/>
          <a:p>
            <a:endParaRPr lang="en-US">
              <a:solidFill>
                <a:sysClr val="windowText" lastClr="000000"/>
              </a:solidFill>
              <a:latin typeface="Arial" pitchFamily="34" charset="0"/>
              <a:cs typeface="Arial" pitchFamily="34" charset="0"/>
            </a:endParaRPr>
          </a:p>
        </p:txBody>
      </p:sp>
      <p:sp>
        <p:nvSpPr>
          <p:cNvPr id="88109" name="Line 45"/>
          <p:cNvSpPr>
            <a:spLocks noChangeShapeType="1"/>
          </p:cNvSpPr>
          <p:nvPr/>
        </p:nvSpPr>
        <p:spPr bwMode="auto">
          <a:xfrm>
            <a:off x="5068050" y="2967038"/>
            <a:ext cx="431800" cy="53577"/>
          </a:xfrm>
          <a:prstGeom prst="line">
            <a:avLst/>
          </a:prstGeom>
          <a:noFill/>
          <a:ln w="9525">
            <a:solidFill>
              <a:schemeClr val="tx1"/>
            </a:solidFill>
            <a:round/>
            <a:headEnd/>
            <a:tailEnd type="triangle" w="med" len="med"/>
          </a:ln>
          <a:effectLst/>
        </p:spPr>
        <p:txBody>
          <a:bodyPr wrap="none" lIns="74204" tIns="37102" rIns="74204" bIns="37102"/>
          <a:lstStyle/>
          <a:p>
            <a:endParaRPr lang="en-US">
              <a:solidFill>
                <a:sysClr val="windowText" lastClr="000000"/>
              </a:solidFill>
              <a:latin typeface="Arial" pitchFamily="34" charset="0"/>
              <a:cs typeface="Arial" pitchFamily="34" charset="0"/>
            </a:endParaRPr>
          </a:p>
        </p:txBody>
      </p:sp>
      <p:sp>
        <p:nvSpPr>
          <p:cNvPr id="88110" name="Line 46"/>
          <p:cNvSpPr>
            <a:spLocks noChangeShapeType="1"/>
          </p:cNvSpPr>
          <p:nvPr/>
        </p:nvSpPr>
        <p:spPr bwMode="auto">
          <a:xfrm flipV="1">
            <a:off x="5212515" y="3074196"/>
            <a:ext cx="287337" cy="54769"/>
          </a:xfrm>
          <a:prstGeom prst="line">
            <a:avLst/>
          </a:prstGeom>
          <a:noFill/>
          <a:ln w="9525">
            <a:solidFill>
              <a:schemeClr val="tx1"/>
            </a:solidFill>
            <a:round/>
            <a:headEnd/>
            <a:tailEnd type="triangle" w="med" len="med"/>
          </a:ln>
          <a:effectLst/>
        </p:spPr>
        <p:txBody>
          <a:bodyPr wrap="none" lIns="74204" tIns="37102" rIns="74204" bIns="37102"/>
          <a:lstStyle/>
          <a:p>
            <a:endParaRPr lang="en-US">
              <a:solidFill>
                <a:sysClr val="windowText" lastClr="000000"/>
              </a:solidFill>
              <a:latin typeface="Arial" pitchFamily="34" charset="0"/>
              <a:cs typeface="Arial" pitchFamily="34" charset="0"/>
            </a:endParaRPr>
          </a:p>
        </p:txBody>
      </p:sp>
      <p:sp>
        <p:nvSpPr>
          <p:cNvPr id="88111" name="Line 47"/>
          <p:cNvSpPr>
            <a:spLocks noChangeShapeType="1"/>
          </p:cNvSpPr>
          <p:nvPr/>
        </p:nvSpPr>
        <p:spPr bwMode="auto">
          <a:xfrm flipV="1">
            <a:off x="7589002" y="3128963"/>
            <a:ext cx="142875" cy="161925"/>
          </a:xfrm>
          <a:prstGeom prst="line">
            <a:avLst/>
          </a:prstGeom>
          <a:noFill/>
          <a:ln w="9525">
            <a:solidFill>
              <a:schemeClr val="tx1"/>
            </a:solidFill>
            <a:round/>
            <a:headEnd/>
            <a:tailEnd type="triangle" w="med" len="med"/>
          </a:ln>
          <a:effectLst/>
        </p:spPr>
        <p:txBody>
          <a:bodyPr wrap="none" lIns="74204" tIns="37102" rIns="74204" bIns="37102"/>
          <a:lstStyle/>
          <a:p>
            <a:endParaRPr lang="en-US">
              <a:solidFill>
                <a:sysClr val="windowText" lastClr="000000"/>
              </a:solidFill>
              <a:latin typeface="Arial" pitchFamily="34" charset="0"/>
              <a:cs typeface="Arial" pitchFamily="34" charset="0"/>
            </a:endParaRPr>
          </a:p>
        </p:txBody>
      </p:sp>
      <p:sp>
        <p:nvSpPr>
          <p:cNvPr id="88112" name="Line 48"/>
          <p:cNvSpPr>
            <a:spLocks noChangeShapeType="1"/>
          </p:cNvSpPr>
          <p:nvPr/>
        </p:nvSpPr>
        <p:spPr bwMode="auto">
          <a:xfrm flipV="1">
            <a:off x="7660438" y="3236119"/>
            <a:ext cx="144462" cy="108346"/>
          </a:xfrm>
          <a:prstGeom prst="line">
            <a:avLst/>
          </a:prstGeom>
          <a:noFill/>
          <a:ln w="9525">
            <a:solidFill>
              <a:schemeClr val="tx1"/>
            </a:solidFill>
            <a:round/>
            <a:headEnd/>
            <a:tailEnd type="triangle" w="med" len="med"/>
          </a:ln>
          <a:effectLst/>
        </p:spPr>
        <p:txBody>
          <a:bodyPr wrap="none" lIns="74204" tIns="37102" rIns="74204" bIns="37102"/>
          <a:lstStyle/>
          <a:p>
            <a:endParaRPr lang="en-US">
              <a:solidFill>
                <a:sysClr val="windowText" lastClr="000000"/>
              </a:solidFill>
              <a:latin typeface="Arial" pitchFamily="34" charset="0"/>
              <a:cs typeface="Arial" pitchFamily="34" charset="0"/>
            </a:endParaRPr>
          </a:p>
        </p:txBody>
      </p:sp>
      <p:sp>
        <p:nvSpPr>
          <p:cNvPr id="88114" name="Line 50"/>
          <p:cNvSpPr>
            <a:spLocks noChangeShapeType="1"/>
          </p:cNvSpPr>
          <p:nvPr/>
        </p:nvSpPr>
        <p:spPr bwMode="auto">
          <a:xfrm>
            <a:off x="4491790" y="4154091"/>
            <a:ext cx="433387" cy="0"/>
          </a:xfrm>
          <a:prstGeom prst="line">
            <a:avLst/>
          </a:prstGeom>
          <a:noFill/>
          <a:ln w="9525">
            <a:solidFill>
              <a:schemeClr val="tx1"/>
            </a:solidFill>
            <a:round/>
            <a:headEnd/>
            <a:tailEnd type="triangle" w="med" len="med"/>
          </a:ln>
          <a:effectLst/>
        </p:spPr>
        <p:txBody>
          <a:bodyPr wrap="none" lIns="74204" tIns="37102" rIns="74204" bIns="37102"/>
          <a:lstStyle/>
          <a:p>
            <a:endParaRPr lang="en-US">
              <a:solidFill>
                <a:sysClr val="windowText" lastClr="000000"/>
              </a:solidFill>
              <a:latin typeface="Arial" pitchFamily="34" charset="0"/>
              <a:cs typeface="Arial" pitchFamily="34" charset="0"/>
            </a:endParaRPr>
          </a:p>
        </p:txBody>
      </p:sp>
      <p:sp>
        <p:nvSpPr>
          <p:cNvPr id="88132" name="Text Box 68"/>
          <p:cNvSpPr txBox="1">
            <a:spLocks noChangeArrowheads="1"/>
          </p:cNvSpPr>
          <p:nvPr/>
        </p:nvSpPr>
        <p:spPr bwMode="auto">
          <a:xfrm>
            <a:off x="6217400" y="1696641"/>
            <a:ext cx="609600" cy="303253"/>
          </a:xfrm>
          <a:prstGeom prst="rect">
            <a:avLst/>
          </a:prstGeom>
          <a:noFill/>
          <a:ln w="9525">
            <a:noFill/>
            <a:miter lim="800000"/>
            <a:headEnd/>
            <a:tailEnd/>
          </a:ln>
          <a:effectLst/>
        </p:spPr>
        <p:txBody>
          <a:bodyPr lIns="74204" tIns="37102" rIns="74204" bIns="37102">
            <a:spAutoFit/>
          </a:bodyPr>
          <a:lstStyle/>
          <a:p>
            <a:pPr>
              <a:spcBef>
                <a:spcPct val="50000"/>
              </a:spcBef>
            </a:pPr>
            <a:r>
              <a:rPr lang="en-US" sz="1500" dirty="0">
                <a:solidFill>
                  <a:sysClr val="windowText" lastClr="000000"/>
                </a:solidFill>
                <a:latin typeface="Arial" pitchFamily="34" charset="0"/>
                <a:cs typeface="Arial" pitchFamily="34" charset="0"/>
              </a:rPr>
              <a:t>Van</a:t>
            </a:r>
          </a:p>
        </p:txBody>
      </p:sp>
      <p:sp>
        <p:nvSpPr>
          <p:cNvPr id="11" name="Rectangle 10"/>
          <p:cNvSpPr/>
          <p:nvPr/>
        </p:nvSpPr>
        <p:spPr>
          <a:xfrm>
            <a:off x="21595" y="572980"/>
            <a:ext cx="4550406" cy="4026908"/>
          </a:xfrm>
          <a:prstGeom prst="rect">
            <a:avLst/>
          </a:prstGeom>
          <a:solidFill>
            <a:schemeClr val="bg1"/>
          </a:solidFill>
        </p:spPr>
        <p:txBody>
          <a:bodyPr wrap="square" lIns="74204" tIns="37102" rIns="74204" bIns="37102">
            <a:spAutoFit/>
          </a:bodyPr>
          <a:lstStyle/>
          <a:p>
            <a:pPr algn="just">
              <a:lnSpc>
                <a:spcPct val="107000"/>
              </a:lnSpc>
              <a:tabLst>
                <a:tab pos="37102" algn="l"/>
              </a:tabLst>
            </a:pPr>
            <a:r>
              <a:rPr lang="en-US" sz="2600" b="1" dirty="0" smtClean="0">
                <a:solidFill>
                  <a:srgbClr val="FF0000"/>
                </a:solidFill>
                <a:latin typeface="Arial" pitchFamily="34" charset="0"/>
                <a:ea typeface="Calibri" panose="020F0502020204030204" pitchFamily="34" charset="0"/>
                <a:cs typeface="Arial" pitchFamily="34" charset="0"/>
                <a:sym typeface="Wingdings" panose="05000000000000000000" pitchFamily="2" charset="2"/>
              </a:rPr>
              <a:t></a:t>
            </a:r>
            <a:r>
              <a:rPr lang="en-US" sz="2600" dirty="0" smtClean="0">
                <a:latin typeface="Arial" pitchFamily="34" charset="0"/>
                <a:cs typeface="Arial" pitchFamily="34" charset="0"/>
                <a:sym typeface="Wingdings" panose="05000000000000000000" pitchFamily="2" charset="2"/>
              </a:rPr>
              <a:t> </a:t>
            </a:r>
            <a:r>
              <a:rPr lang="en-US" sz="2600" dirty="0" smtClean="0">
                <a:latin typeface="Arial" pitchFamily="34" charset="0"/>
                <a:ea typeface="Calibri" panose="020F0502020204030204" pitchFamily="34" charset="0"/>
                <a:cs typeface="Arial" pitchFamily="34" charset="0"/>
              </a:rPr>
              <a:t>- </a:t>
            </a:r>
            <a:r>
              <a:rPr lang="en-US" sz="2600" dirty="0" err="1" smtClean="0">
                <a:latin typeface="Arial" pitchFamily="34" charset="0"/>
                <a:ea typeface="Calibri" panose="020F0502020204030204" pitchFamily="34" charset="0"/>
                <a:cs typeface="Arial" pitchFamily="34" charset="0"/>
              </a:rPr>
              <a:t>Môi</a:t>
            </a:r>
            <a:r>
              <a:rPr lang="en-US" sz="2600" dirty="0" smtClean="0">
                <a:latin typeface="Arial" pitchFamily="34" charset="0"/>
                <a:ea typeface="Calibri" panose="020F0502020204030204" pitchFamily="34" charset="0"/>
                <a:cs typeface="Arial" pitchFamily="34" charset="0"/>
              </a:rPr>
              <a:t> </a:t>
            </a:r>
            <a:r>
              <a:rPr lang="en-US" sz="2600" dirty="0" err="1" smtClean="0">
                <a:latin typeface="Arial" pitchFamily="34" charset="0"/>
                <a:ea typeface="Calibri" panose="020F0502020204030204" pitchFamily="34" charset="0"/>
                <a:cs typeface="Arial" pitchFamily="34" charset="0"/>
              </a:rPr>
              <a:t>trường</a:t>
            </a:r>
            <a:r>
              <a:rPr lang="en-US" sz="2600" dirty="0" smtClean="0">
                <a:latin typeface="Arial" pitchFamily="34" charset="0"/>
                <a:ea typeface="Calibri" panose="020F0502020204030204" pitchFamily="34" charset="0"/>
                <a:cs typeface="Arial" pitchFamily="34" charset="0"/>
              </a:rPr>
              <a:t> </a:t>
            </a:r>
            <a:r>
              <a:rPr lang="en-US" sz="2600" dirty="0" err="1" smtClean="0">
                <a:latin typeface="Arial" pitchFamily="34" charset="0"/>
                <a:ea typeface="Calibri" panose="020F0502020204030204" pitchFamily="34" charset="0"/>
                <a:cs typeface="Arial" pitchFamily="34" charset="0"/>
              </a:rPr>
              <a:t>nuôi</a:t>
            </a:r>
            <a:r>
              <a:rPr lang="en-US" sz="2600" dirty="0" smtClean="0">
                <a:latin typeface="Arial" pitchFamily="34" charset="0"/>
                <a:ea typeface="Calibri" panose="020F0502020204030204" pitchFamily="34" charset="0"/>
                <a:cs typeface="Arial" pitchFamily="34" charset="0"/>
              </a:rPr>
              <a:t> </a:t>
            </a:r>
            <a:r>
              <a:rPr lang="en-US" sz="2600" dirty="0" err="1" smtClean="0">
                <a:latin typeface="Arial" pitchFamily="34" charset="0"/>
                <a:ea typeface="Calibri" panose="020F0502020204030204" pitchFamily="34" charset="0"/>
                <a:cs typeface="Arial" pitchFamily="34" charset="0"/>
              </a:rPr>
              <a:t>cấy</a:t>
            </a:r>
            <a:r>
              <a:rPr lang="en-US" sz="2600" dirty="0" smtClean="0">
                <a:latin typeface="Arial" pitchFamily="34" charset="0"/>
                <a:ea typeface="Calibri" panose="020F0502020204030204" pitchFamily="34" charset="0"/>
                <a:cs typeface="Arial" pitchFamily="34" charset="0"/>
              </a:rPr>
              <a:t> li</a:t>
            </a:r>
            <a:r>
              <a:rPr lang="vi-VN" sz="2600" dirty="0" smtClean="0">
                <a:latin typeface="Arial" pitchFamily="34" charset="0"/>
                <a:ea typeface="Calibri" panose="020F0502020204030204" pitchFamily="34" charset="0"/>
                <a:cs typeface="Arial" pitchFamily="34" charset="0"/>
              </a:rPr>
              <a:t>ê</a:t>
            </a:r>
            <a:r>
              <a:rPr lang="en-US" sz="2600" dirty="0" smtClean="0">
                <a:latin typeface="Arial" pitchFamily="34" charset="0"/>
                <a:ea typeface="Calibri" panose="020F0502020204030204" pitchFamily="34" charset="0"/>
                <a:cs typeface="Arial" pitchFamily="34" charset="0"/>
              </a:rPr>
              <a:t>n </a:t>
            </a:r>
            <a:r>
              <a:rPr lang="en-US" sz="2600" dirty="0" err="1" smtClean="0">
                <a:latin typeface="Arial" pitchFamily="34" charset="0"/>
                <a:ea typeface="Calibri" panose="020F0502020204030204" pitchFamily="34" charset="0"/>
                <a:cs typeface="Arial" pitchFamily="34" charset="0"/>
              </a:rPr>
              <a:t>tục</a:t>
            </a:r>
            <a:r>
              <a:rPr lang="en-US" sz="2600" dirty="0" smtClean="0">
                <a:latin typeface="Arial" pitchFamily="34" charset="0"/>
                <a:ea typeface="Calibri" panose="020F0502020204030204" pitchFamily="34" charset="0"/>
                <a:cs typeface="Arial" pitchFamily="34" charset="0"/>
              </a:rPr>
              <a:t> </a:t>
            </a:r>
            <a:r>
              <a:rPr lang="en-US" sz="2600" dirty="0" err="1" smtClean="0">
                <a:latin typeface="Arial" pitchFamily="34" charset="0"/>
                <a:ea typeface="Calibri" panose="020F0502020204030204" pitchFamily="34" charset="0"/>
                <a:cs typeface="Arial" pitchFamily="34" charset="0"/>
              </a:rPr>
              <a:t>là</a:t>
            </a:r>
            <a:r>
              <a:rPr lang="en-US" sz="2600" dirty="0" smtClean="0">
                <a:latin typeface="Arial" pitchFamily="34" charset="0"/>
                <a:ea typeface="Calibri" panose="020F0502020204030204" pitchFamily="34" charset="0"/>
                <a:cs typeface="Arial" pitchFamily="34" charset="0"/>
              </a:rPr>
              <a:t> </a:t>
            </a:r>
            <a:r>
              <a:rPr lang="en-US" sz="2600" dirty="0" err="1" smtClean="0">
                <a:latin typeface="Arial" pitchFamily="34" charset="0"/>
                <a:ea typeface="Calibri" panose="020F0502020204030204" pitchFamily="34" charset="0"/>
                <a:cs typeface="Arial" pitchFamily="34" charset="0"/>
              </a:rPr>
              <a:t>môi</a:t>
            </a:r>
            <a:r>
              <a:rPr lang="en-US" sz="2600" dirty="0" smtClean="0">
                <a:latin typeface="Arial" pitchFamily="34" charset="0"/>
                <a:ea typeface="Calibri" panose="020F0502020204030204" pitchFamily="34" charset="0"/>
                <a:cs typeface="Arial" pitchFamily="34" charset="0"/>
              </a:rPr>
              <a:t> </a:t>
            </a:r>
            <a:r>
              <a:rPr lang="en-US" sz="2600" dirty="0" err="1" smtClean="0">
                <a:latin typeface="Arial" pitchFamily="34" charset="0"/>
                <a:ea typeface="Calibri" panose="020F0502020204030204" pitchFamily="34" charset="0"/>
                <a:cs typeface="Arial" pitchFamily="34" charset="0"/>
              </a:rPr>
              <a:t>trường</a:t>
            </a:r>
            <a:r>
              <a:rPr lang="en-US" sz="2600" dirty="0" smtClean="0">
                <a:latin typeface="Arial" pitchFamily="34" charset="0"/>
                <a:ea typeface="Calibri" panose="020F0502020204030204" pitchFamily="34" charset="0"/>
                <a:cs typeface="Arial" pitchFamily="34" charset="0"/>
              </a:rPr>
              <a:t> </a:t>
            </a:r>
            <a:r>
              <a:rPr lang="en-US" sz="2600" dirty="0" err="1" smtClean="0">
                <a:latin typeface="Arial" pitchFamily="34" charset="0"/>
                <a:ea typeface="Calibri" panose="020F0502020204030204" pitchFamily="34" charset="0"/>
                <a:cs typeface="Arial" pitchFamily="34" charset="0"/>
              </a:rPr>
              <a:t>nuôi</a:t>
            </a:r>
            <a:r>
              <a:rPr lang="en-US" sz="2600" dirty="0" smtClean="0">
                <a:latin typeface="Arial" pitchFamily="34" charset="0"/>
                <a:ea typeface="Calibri" panose="020F0502020204030204" pitchFamily="34" charset="0"/>
                <a:cs typeface="Arial" pitchFamily="34" charset="0"/>
              </a:rPr>
              <a:t> </a:t>
            </a:r>
            <a:r>
              <a:rPr lang="en-US" sz="2600" dirty="0" err="1" smtClean="0">
                <a:latin typeface="Arial" pitchFamily="34" charset="0"/>
                <a:ea typeface="Calibri" panose="020F0502020204030204" pitchFamily="34" charset="0"/>
                <a:cs typeface="Arial" pitchFamily="34" charset="0"/>
              </a:rPr>
              <a:t>cấy</a:t>
            </a:r>
            <a:r>
              <a:rPr lang="en-US" sz="2600" dirty="0" smtClean="0">
                <a:latin typeface="Arial" pitchFamily="34" charset="0"/>
                <a:ea typeface="Calibri" panose="020F0502020204030204" pitchFamily="34" charset="0"/>
                <a:cs typeface="Arial" pitchFamily="34" charset="0"/>
              </a:rPr>
              <a:t>  </a:t>
            </a:r>
            <a:r>
              <a:rPr lang="en-US" sz="2600" dirty="0" err="1" smtClean="0">
                <a:solidFill>
                  <a:srgbClr val="FF0000"/>
                </a:solidFill>
                <a:latin typeface="Arial" pitchFamily="34" charset="0"/>
                <a:ea typeface="Calibri" panose="020F0502020204030204" pitchFamily="34" charset="0"/>
                <a:cs typeface="Arial" pitchFamily="34" charset="0"/>
              </a:rPr>
              <a:t>thường</a:t>
            </a:r>
            <a:r>
              <a:rPr lang="en-US" sz="2600" dirty="0" smtClean="0">
                <a:solidFill>
                  <a:srgbClr val="FF0000"/>
                </a:solidFill>
                <a:latin typeface="Arial" pitchFamily="34" charset="0"/>
                <a:ea typeface="Calibri" panose="020F0502020204030204" pitchFamily="34" charset="0"/>
                <a:cs typeface="Arial" pitchFamily="34" charset="0"/>
              </a:rPr>
              <a:t> </a:t>
            </a:r>
            <a:r>
              <a:rPr lang="en-US" sz="2600" dirty="0" err="1" smtClean="0">
                <a:solidFill>
                  <a:srgbClr val="FF0000"/>
                </a:solidFill>
                <a:latin typeface="Arial" pitchFamily="34" charset="0"/>
                <a:ea typeface="Calibri" panose="020F0502020204030204" pitchFamily="34" charset="0"/>
                <a:cs typeface="Arial" pitchFamily="34" charset="0"/>
              </a:rPr>
              <a:t>xuyên</a:t>
            </a:r>
            <a:r>
              <a:rPr lang="en-US" sz="2600" dirty="0" smtClean="0">
                <a:solidFill>
                  <a:srgbClr val="FF0000"/>
                </a:solidFill>
                <a:latin typeface="Arial" pitchFamily="34" charset="0"/>
                <a:ea typeface="Calibri" panose="020F0502020204030204" pitchFamily="34" charset="0"/>
                <a:cs typeface="Arial" pitchFamily="34" charset="0"/>
              </a:rPr>
              <a:t> </a:t>
            </a:r>
            <a:r>
              <a:rPr lang="en-US" sz="2600" dirty="0" err="1" smtClean="0">
                <a:solidFill>
                  <a:srgbClr val="FF0000"/>
                </a:solidFill>
                <a:latin typeface="Arial" pitchFamily="34" charset="0"/>
                <a:ea typeface="Calibri" panose="020F0502020204030204" pitchFamily="34" charset="0"/>
                <a:cs typeface="Arial" pitchFamily="34" charset="0"/>
              </a:rPr>
              <a:t>bổ</a:t>
            </a:r>
            <a:r>
              <a:rPr lang="en-US" sz="2600" dirty="0" smtClean="0">
                <a:solidFill>
                  <a:srgbClr val="FF0000"/>
                </a:solidFill>
                <a:latin typeface="Arial" pitchFamily="34" charset="0"/>
                <a:ea typeface="Calibri" panose="020F0502020204030204" pitchFamily="34" charset="0"/>
                <a:cs typeface="Arial" pitchFamily="34" charset="0"/>
              </a:rPr>
              <a:t> sung </a:t>
            </a:r>
            <a:r>
              <a:rPr lang="en-US" sz="2600" dirty="0" err="1" smtClean="0">
                <a:solidFill>
                  <a:srgbClr val="FF0000"/>
                </a:solidFill>
                <a:latin typeface="Arial" pitchFamily="34" charset="0"/>
                <a:ea typeface="Calibri" panose="020F0502020204030204" pitchFamily="34" charset="0"/>
                <a:cs typeface="Arial" pitchFamily="34" charset="0"/>
              </a:rPr>
              <a:t>chất</a:t>
            </a:r>
            <a:r>
              <a:rPr lang="en-US" sz="2600" dirty="0" smtClean="0">
                <a:solidFill>
                  <a:srgbClr val="FF0000"/>
                </a:solidFill>
                <a:latin typeface="Arial" pitchFamily="34" charset="0"/>
                <a:ea typeface="Calibri" panose="020F0502020204030204" pitchFamily="34" charset="0"/>
                <a:cs typeface="Arial" pitchFamily="34" charset="0"/>
              </a:rPr>
              <a:t> </a:t>
            </a:r>
            <a:r>
              <a:rPr lang="en-US" sz="2600" dirty="0" err="1" smtClean="0">
                <a:solidFill>
                  <a:srgbClr val="FF0000"/>
                </a:solidFill>
                <a:latin typeface="Arial" pitchFamily="34" charset="0"/>
                <a:ea typeface="Calibri" panose="020F0502020204030204" pitchFamily="34" charset="0"/>
                <a:cs typeface="Arial" pitchFamily="34" charset="0"/>
              </a:rPr>
              <a:t>dinh</a:t>
            </a:r>
            <a:r>
              <a:rPr lang="en-US" sz="2600" dirty="0" smtClean="0">
                <a:solidFill>
                  <a:srgbClr val="FF0000"/>
                </a:solidFill>
                <a:latin typeface="Arial" pitchFamily="34" charset="0"/>
                <a:ea typeface="Calibri" panose="020F0502020204030204" pitchFamily="34" charset="0"/>
                <a:cs typeface="Arial" pitchFamily="34" charset="0"/>
              </a:rPr>
              <a:t> </a:t>
            </a:r>
            <a:r>
              <a:rPr lang="en-US" sz="2600" dirty="0" err="1" smtClean="0">
                <a:solidFill>
                  <a:srgbClr val="FF0000"/>
                </a:solidFill>
                <a:latin typeface="Arial" pitchFamily="34" charset="0"/>
                <a:ea typeface="Calibri" panose="020F0502020204030204" pitchFamily="34" charset="0"/>
                <a:cs typeface="Arial" pitchFamily="34" charset="0"/>
              </a:rPr>
              <a:t>dưỡng</a:t>
            </a:r>
            <a:r>
              <a:rPr lang="en-US" sz="2600" dirty="0" smtClean="0">
                <a:latin typeface="Arial" pitchFamily="34" charset="0"/>
                <a:ea typeface="Calibri" panose="020F0502020204030204" pitchFamily="34" charset="0"/>
                <a:cs typeface="Arial" pitchFamily="34" charset="0"/>
              </a:rPr>
              <a:t>, </a:t>
            </a:r>
            <a:r>
              <a:rPr lang="en-US" sz="2600" dirty="0" err="1" smtClean="0">
                <a:latin typeface="Arial" pitchFamily="34" charset="0"/>
                <a:ea typeface="Calibri" panose="020F0502020204030204" pitchFamily="34" charset="0"/>
                <a:cs typeface="Arial" pitchFamily="34" charset="0"/>
              </a:rPr>
              <a:t>đồng</a:t>
            </a:r>
            <a:r>
              <a:rPr lang="en-US" sz="2600" dirty="0" smtClean="0">
                <a:latin typeface="Arial" pitchFamily="34" charset="0"/>
                <a:ea typeface="Calibri" panose="020F0502020204030204" pitchFamily="34" charset="0"/>
                <a:cs typeface="Arial" pitchFamily="34" charset="0"/>
              </a:rPr>
              <a:t> </a:t>
            </a:r>
            <a:r>
              <a:rPr lang="en-US" sz="2600" dirty="0" err="1" smtClean="0">
                <a:latin typeface="Arial" pitchFamily="34" charset="0"/>
                <a:ea typeface="Calibri" panose="020F0502020204030204" pitchFamily="34" charset="0"/>
                <a:cs typeface="Arial" pitchFamily="34" charset="0"/>
              </a:rPr>
              <a:t>thời</a:t>
            </a:r>
            <a:r>
              <a:rPr lang="en-US" sz="2600" dirty="0" smtClean="0">
                <a:latin typeface="Arial" pitchFamily="34" charset="0"/>
                <a:ea typeface="Calibri" panose="020F0502020204030204" pitchFamily="34" charset="0"/>
                <a:cs typeface="Arial" pitchFamily="34" charset="0"/>
              </a:rPr>
              <a:t> </a:t>
            </a:r>
            <a:r>
              <a:rPr lang="en-US" sz="2600" dirty="0" err="1" smtClean="0">
                <a:solidFill>
                  <a:srgbClr val="FF0000"/>
                </a:solidFill>
                <a:latin typeface="Arial" pitchFamily="34" charset="0"/>
                <a:ea typeface="Calibri" panose="020F0502020204030204" pitchFamily="34" charset="0"/>
                <a:cs typeface="Arial" pitchFamily="34" charset="0"/>
              </a:rPr>
              <a:t>lấy</a:t>
            </a:r>
            <a:r>
              <a:rPr lang="en-US" sz="2600" dirty="0" smtClean="0">
                <a:solidFill>
                  <a:srgbClr val="FF0000"/>
                </a:solidFill>
                <a:latin typeface="Arial" pitchFamily="34" charset="0"/>
                <a:ea typeface="Calibri" panose="020F0502020204030204" pitchFamily="34" charset="0"/>
                <a:cs typeface="Arial" pitchFamily="34" charset="0"/>
              </a:rPr>
              <a:t> </a:t>
            </a:r>
            <a:r>
              <a:rPr lang="en-US" sz="2600" dirty="0" err="1" smtClean="0">
                <a:solidFill>
                  <a:srgbClr val="FF0000"/>
                </a:solidFill>
                <a:latin typeface="Arial" pitchFamily="34" charset="0"/>
                <a:ea typeface="Calibri" panose="020F0502020204030204" pitchFamily="34" charset="0"/>
                <a:cs typeface="Arial" pitchFamily="34" charset="0"/>
              </a:rPr>
              <a:t>ra</a:t>
            </a:r>
            <a:r>
              <a:rPr lang="en-US" sz="2600" dirty="0" smtClean="0">
                <a:solidFill>
                  <a:srgbClr val="FF0000"/>
                </a:solidFill>
                <a:latin typeface="Arial" pitchFamily="34" charset="0"/>
                <a:ea typeface="Calibri" panose="020F0502020204030204" pitchFamily="34" charset="0"/>
                <a:cs typeface="Arial" pitchFamily="34" charset="0"/>
              </a:rPr>
              <a:t> </a:t>
            </a:r>
            <a:r>
              <a:rPr lang="en-US" sz="2600" dirty="0" err="1" smtClean="0">
                <a:solidFill>
                  <a:srgbClr val="FF0000"/>
                </a:solidFill>
                <a:latin typeface="Arial" pitchFamily="34" charset="0"/>
                <a:ea typeface="Calibri" panose="020F0502020204030204" pitchFamily="34" charset="0"/>
                <a:cs typeface="Arial" pitchFamily="34" charset="0"/>
              </a:rPr>
              <a:t>một</a:t>
            </a:r>
            <a:r>
              <a:rPr lang="en-US" sz="2600" dirty="0" smtClean="0">
                <a:solidFill>
                  <a:srgbClr val="FF0000"/>
                </a:solidFill>
                <a:latin typeface="Arial" pitchFamily="34" charset="0"/>
                <a:ea typeface="Calibri" panose="020F0502020204030204" pitchFamily="34" charset="0"/>
                <a:cs typeface="Arial" pitchFamily="34" charset="0"/>
              </a:rPr>
              <a:t> </a:t>
            </a:r>
            <a:r>
              <a:rPr lang="en-US" sz="2600" dirty="0" err="1" smtClean="0">
                <a:solidFill>
                  <a:srgbClr val="FF0000"/>
                </a:solidFill>
                <a:latin typeface="Arial" pitchFamily="34" charset="0"/>
                <a:ea typeface="Calibri" panose="020F0502020204030204" pitchFamily="34" charset="0"/>
                <a:cs typeface="Arial" pitchFamily="34" charset="0"/>
              </a:rPr>
              <a:t>lượng</a:t>
            </a:r>
            <a:r>
              <a:rPr lang="en-US" sz="2600" dirty="0" smtClean="0">
                <a:solidFill>
                  <a:srgbClr val="FF0000"/>
                </a:solidFill>
                <a:latin typeface="Arial" pitchFamily="34" charset="0"/>
                <a:ea typeface="Calibri" panose="020F0502020204030204" pitchFamily="34" charset="0"/>
                <a:cs typeface="Arial" pitchFamily="34" charset="0"/>
              </a:rPr>
              <a:t> </a:t>
            </a:r>
            <a:r>
              <a:rPr lang="en-US" sz="2600" dirty="0" err="1" smtClean="0">
                <a:solidFill>
                  <a:srgbClr val="FF0000"/>
                </a:solidFill>
                <a:latin typeface="Arial" pitchFamily="34" charset="0"/>
                <a:ea typeface="Calibri" panose="020F0502020204030204" pitchFamily="34" charset="0"/>
                <a:cs typeface="Arial" pitchFamily="34" charset="0"/>
              </a:rPr>
              <a:t>dịch</a:t>
            </a:r>
            <a:r>
              <a:rPr lang="en-US" sz="2600" dirty="0" smtClean="0">
                <a:solidFill>
                  <a:srgbClr val="FF0000"/>
                </a:solidFill>
                <a:latin typeface="Arial" pitchFamily="34" charset="0"/>
                <a:ea typeface="Calibri" panose="020F0502020204030204" pitchFamily="34" charset="0"/>
                <a:cs typeface="Arial" pitchFamily="34" charset="0"/>
              </a:rPr>
              <a:t> </a:t>
            </a:r>
            <a:r>
              <a:rPr lang="en-US" sz="2600" dirty="0" err="1" smtClean="0">
                <a:solidFill>
                  <a:srgbClr val="FF0000"/>
                </a:solidFill>
                <a:latin typeface="Arial" pitchFamily="34" charset="0"/>
                <a:ea typeface="Calibri" panose="020F0502020204030204" pitchFamily="34" charset="0"/>
                <a:cs typeface="Arial" pitchFamily="34" charset="0"/>
              </a:rPr>
              <a:t>nuôi</a:t>
            </a:r>
            <a:r>
              <a:rPr lang="en-US" sz="2600" dirty="0" smtClean="0">
                <a:solidFill>
                  <a:srgbClr val="FF0000"/>
                </a:solidFill>
                <a:latin typeface="Arial" pitchFamily="34" charset="0"/>
                <a:ea typeface="Calibri" panose="020F0502020204030204" pitchFamily="34" charset="0"/>
                <a:cs typeface="Arial" pitchFamily="34" charset="0"/>
              </a:rPr>
              <a:t> </a:t>
            </a:r>
            <a:r>
              <a:rPr lang="en-US" sz="2600" dirty="0" err="1" smtClean="0">
                <a:solidFill>
                  <a:srgbClr val="FF0000"/>
                </a:solidFill>
                <a:latin typeface="Arial" pitchFamily="34" charset="0"/>
                <a:ea typeface="Calibri" panose="020F0502020204030204" pitchFamily="34" charset="0"/>
                <a:cs typeface="Arial" pitchFamily="34" charset="0"/>
              </a:rPr>
              <a:t>cấy</a:t>
            </a:r>
            <a:r>
              <a:rPr lang="en-US" sz="2600" dirty="0" smtClean="0">
                <a:solidFill>
                  <a:srgbClr val="FF0000"/>
                </a:solidFill>
                <a:latin typeface="Arial" pitchFamily="34" charset="0"/>
                <a:ea typeface="Calibri" panose="020F0502020204030204" pitchFamily="34" charset="0"/>
                <a:cs typeface="Arial" pitchFamily="34" charset="0"/>
              </a:rPr>
              <a:t> </a:t>
            </a:r>
            <a:r>
              <a:rPr lang="en-US" sz="2600" dirty="0" err="1" smtClean="0">
                <a:latin typeface="Arial" pitchFamily="34" charset="0"/>
                <a:ea typeface="Calibri" panose="020F0502020204030204" pitchFamily="34" charset="0"/>
                <a:cs typeface="Arial" pitchFamily="34" charset="0"/>
              </a:rPr>
              <a:t>tương</a:t>
            </a:r>
            <a:r>
              <a:rPr lang="en-US" sz="2600" dirty="0" smtClean="0">
                <a:latin typeface="Arial" pitchFamily="34" charset="0"/>
                <a:ea typeface="Calibri" panose="020F0502020204030204" pitchFamily="34" charset="0"/>
                <a:cs typeface="Arial" pitchFamily="34" charset="0"/>
              </a:rPr>
              <a:t> </a:t>
            </a:r>
            <a:r>
              <a:rPr lang="en-US" sz="2600" dirty="0" err="1" smtClean="0">
                <a:latin typeface="Arial" pitchFamily="34" charset="0"/>
                <a:ea typeface="Calibri" panose="020F0502020204030204" pitchFamily="34" charset="0"/>
                <a:cs typeface="Arial" pitchFamily="34" charset="0"/>
              </a:rPr>
              <a:t>đương</a:t>
            </a:r>
            <a:r>
              <a:rPr lang="en-US" sz="2600" dirty="0" smtClean="0">
                <a:latin typeface="Arial" pitchFamily="34" charset="0"/>
                <a:ea typeface="Calibri" panose="020F0502020204030204" pitchFamily="34" charset="0"/>
                <a:cs typeface="Arial" pitchFamily="34" charset="0"/>
              </a:rPr>
              <a:t>.</a:t>
            </a:r>
          </a:p>
          <a:p>
            <a:pPr algn="just">
              <a:lnSpc>
                <a:spcPct val="107000"/>
              </a:lnSpc>
              <a:tabLst>
                <a:tab pos="37102" algn="l"/>
              </a:tabLst>
            </a:pPr>
            <a:r>
              <a:rPr lang="vi-VN" sz="2600" dirty="0" smtClean="0">
                <a:solidFill>
                  <a:srgbClr val="000000"/>
                </a:solidFill>
                <a:latin typeface="Arial" pitchFamily="34" charset="0"/>
                <a:ea typeface="Calibri" panose="020F0502020204030204" pitchFamily="34" charset="0"/>
                <a:cs typeface="Arial" pitchFamily="34" charset="0"/>
              </a:rPr>
              <a:t>-</a:t>
            </a:r>
            <a:r>
              <a:rPr lang="en-US" sz="2600" dirty="0" smtClean="0">
                <a:solidFill>
                  <a:srgbClr val="000000"/>
                </a:solidFill>
                <a:latin typeface="Arial" pitchFamily="34" charset="0"/>
                <a:ea typeface="Calibri" panose="020F0502020204030204" pitchFamily="34" charset="0"/>
                <a:cs typeface="Arial" pitchFamily="34" charset="0"/>
              </a:rPr>
              <a:t> </a:t>
            </a:r>
            <a:r>
              <a:rPr lang="en-US" sz="2600" dirty="0" err="1" smtClean="0">
                <a:solidFill>
                  <a:srgbClr val="000000"/>
                </a:solidFill>
                <a:latin typeface="Arial" pitchFamily="34" charset="0"/>
                <a:ea typeface="Calibri" panose="020F0502020204030204" pitchFamily="34" charset="0"/>
                <a:cs typeface="Arial" pitchFamily="34" charset="0"/>
              </a:rPr>
              <a:t>Sinh</a:t>
            </a:r>
            <a:r>
              <a:rPr lang="en-US" sz="2600" dirty="0" smtClean="0">
                <a:solidFill>
                  <a:srgbClr val="000000"/>
                </a:solidFill>
                <a:latin typeface="Arial" pitchFamily="34" charset="0"/>
                <a:ea typeface="Calibri" panose="020F0502020204030204" pitchFamily="34" charset="0"/>
                <a:cs typeface="Arial" pitchFamily="34" charset="0"/>
              </a:rPr>
              <a:t> </a:t>
            </a:r>
            <a:r>
              <a:rPr lang="en-US" sz="2600" dirty="0" err="1" smtClean="0">
                <a:solidFill>
                  <a:srgbClr val="000000"/>
                </a:solidFill>
                <a:latin typeface="Arial" pitchFamily="34" charset="0"/>
                <a:ea typeface="Calibri" panose="020F0502020204030204" pitchFamily="34" charset="0"/>
                <a:cs typeface="Arial" pitchFamily="34" charset="0"/>
              </a:rPr>
              <a:t>trưởng</a:t>
            </a:r>
            <a:r>
              <a:rPr lang="en-US" sz="2600" dirty="0" smtClean="0">
                <a:solidFill>
                  <a:srgbClr val="000000"/>
                </a:solidFill>
                <a:latin typeface="Arial" pitchFamily="34" charset="0"/>
                <a:ea typeface="Calibri" panose="020F0502020204030204" pitchFamily="34" charset="0"/>
                <a:cs typeface="Arial" pitchFamily="34" charset="0"/>
              </a:rPr>
              <a:t> </a:t>
            </a:r>
            <a:r>
              <a:rPr lang="en-US" sz="2600" dirty="0" err="1" smtClean="0">
                <a:solidFill>
                  <a:srgbClr val="000000"/>
                </a:solidFill>
                <a:latin typeface="Arial" pitchFamily="34" charset="0"/>
                <a:ea typeface="Calibri" panose="020F0502020204030204" pitchFamily="34" charset="0"/>
                <a:cs typeface="Arial" pitchFamily="34" charset="0"/>
              </a:rPr>
              <a:t>của</a:t>
            </a:r>
            <a:r>
              <a:rPr lang="en-US" sz="2600" dirty="0" smtClean="0">
                <a:solidFill>
                  <a:srgbClr val="000000"/>
                </a:solidFill>
                <a:latin typeface="Arial" pitchFamily="34" charset="0"/>
                <a:ea typeface="Calibri" panose="020F0502020204030204" pitchFamily="34" charset="0"/>
                <a:cs typeface="Arial" pitchFamily="34" charset="0"/>
              </a:rPr>
              <a:t> VSV </a:t>
            </a:r>
            <a:r>
              <a:rPr lang="en-US" sz="2600" dirty="0" err="1" smtClean="0">
                <a:solidFill>
                  <a:srgbClr val="000000"/>
                </a:solidFill>
                <a:latin typeface="Arial" pitchFamily="34" charset="0"/>
                <a:ea typeface="Calibri" panose="020F0502020204030204" pitchFamily="34" charset="0"/>
                <a:cs typeface="Arial" pitchFamily="34" charset="0"/>
              </a:rPr>
              <a:t>chủ</a:t>
            </a:r>
            <a:r>
              <a:rPr lang="en-US" sz="2600" dirty="0" smtClean="0">
                <a:solidFill>
                  <a:srgbClr val="000000"/>
                </a:solidFill>
                <a:latin typeface="Arial" pitchFamily="34" charset="0"/>
                <a:ea typeface="Calibri" panose="020F0502020204030204" pitchFamily="34" charset="0"/>
                <a:cs typeface="Arial" pitchFamily="34" charset="0"/>
              </a:rPr>
              <a:t> </a:t>
            </a:r>
            <a:r>
              <a:rPr lang="en-US" sz="2600" dirty="0" err="1" smtClean="0">
                <a:solidFill>
                  <a:srgbClr val="000000"/>
                </a:solidFill>
                <a:latin typeface="Arial" pitchFamily="34" charset="0"/>
                <a:ea typeface="Calibri" panose="020F0502020204030204" pitchFamily="34" charset="0"/>
                <a:cs typeface="Arial" pitchFamily="34" charset="0"/>
              </a:rPr>
              <a:t>yếu</a:t>
            </a:r>
            <a:r>
              <a:rPr lang="en-US" sz="2600" dirty="0" smtClean="0">
                <a:solidFill>
                  <a:srgbClr val="000000"/>
                </a:solidFill>
                <a:latin typeface="Arial" pitchFamily="34" charset="0"/>
                <a:ea typeface="Calibri" panose="020F0502020204030204" pitchFamily="34" charset="0"/>
                <a:cs typeface="Arial" pitchFamily="34" charset="0"/>
              </a:rPr>
              <a:t> </a:t>
            </a:r>
            <a:r>
              <a:rPr lang="en-US" sz="2600" dirty="0" err="1" smtClean="0">
                <a:solidFill>
                  <a:srgbClr val="000000"/>
                </a:solidFill>
                <a:latin typeface="Arial" pitchFamily="34" charset="0"/>
                <a:ea typeface="Calibri" panose="020F0502020204030204" pitchFamily="34" charset="0"/>
                <a:cs typeface="Arial" pitchFamily="34" charset="0"/>
              </a:rPr>
              <a:t>là</a:t>
            </a:r>
            <a:r>
              <a:rPr lang="en-US" sz="2600" dirty="0" smtClean="0">
                <a:solidFill>
                  <a:srgbClr val="000000"/>
                </a:solidFill>
                <a:latin typeface="Arial" pitchFamily="34" charset="0"/>
                <a:ea typeface="Calibri" panose="020F0502020204030204" pitchFamily="34" charset="0"/>
                <a:cs typeface="Arial" pitchFamily="34" charset="0"/>
              </a:rPr>
              <a:t> </a:t>
            </a:r>
            <a:r>
              <a:rPr lang="en-US" sz="2600" dirty="0" smtClean="0">
                <a:solidFill>
                  <a:srgbClr val="FF0000"/>
                </a:solidFill>
                <a:latin typeface="Arial" pitchFamily="34" charset="0"/>
                <a:ea typeface="Calibri" panose="020F0502020204030204" pitchFamily="34" charset="0"/>
                <a:cs typeface="Arial" pitchFamily="34" charset="0"/>
              </a:rPr>
              <a:t>2 </a:t>
            </a:r>
            <a:r>
              <a:rPr lang="en-US" sz="2600" dirty="0" err="1" smtClean="0">
                <a:solidFill>
                  <a:srgbClr val="FF0000"/>
                </a:solidFill>
                <a:latin typeface="Arial" pitchFamily="34" charset="0"/>
                <a:ea typeface="Calibri" panose="020F0502020204030204" pitchFamily="34" charset="0"/>
                <a:cs typeface="Arial" pitchFamily="34" charset="0"/>
              </a:rPr>
              <a:t>pha</a:t>
            </a:r>
            <a:r>
              <a:rPr lang="en-US" sz="2600" dirty="0" smtClean="0">
                <a:solidFill>
                  <a:srgbClr val="FF0000"/>
                </a:solidFill>
                <a:latin typeface="Arial" pitchFamily="34" charset="0"/>
                <a:ea typeface="Calibri" panose="020F0502020204030204" pitchFamily="34" charset="0"/>
                <a:cs typeface="Arial" pitchFamily="34" charset="0"/>
              </a:rPr>
              <a:t>: </a:t>
            </a:r>
            <a:r>
              <a:rPr lang="en-US" sz="2600" dirty="0" err="1" smtClean="0">
                <a:solidFill>
                  <a:srgbClr val="FF0000"/>
                </a:solidFill>
                <a:latin typeface="Arial" pitchFamily="34" charset="0"/>
                <a:ea typeface="Calibri" panose="020F0502020204030204" pitchFamily="34" charset="0"/>
                <a:cs typeface="Arial" pitchFamily="34" charset="0"/>
              </a:rPr>
              <a:t>pha</a:t>
            </a:r>
            <a:r>
              <a:rPr lang="en-US" sz="2600" dirty="0" smtClean="0">
                <a:solidFill>
                  <a:srgbClr val="FF0000"/>
                </a:solidFill>
                <a:latin typeface="Arial" pitchFamily="34" charset="0"/>
                <a:ea typeface="Calibri" panose="020F0502020204030204" pitchFamily="34" charset="0"/>
                <a:cs typeface="Arial" pitchFamily="34" charset="0"/>
              </a:rPr>
              <a:t> </a:t>
            </a:r>
            <a:r>
              <a:rPr lang="en-US" sz="2600" dirty="0" err="1" smtClean="0">
                <a:solidFill>
                  <a:srgbClr val="000000"/>
                </a:solidFill>
                <a:latin typeface="Arial" pitchFamily="34" charset="0"/>
                <a:ea typeface="Calibri" panose="020F0502020204030204" pitchFamily="34" charset="0"/>
                <a:cs typeface="Arial" pitchFamily="34" charset="0"/>
              </a:rPr>
              <a:t>lũy</a:t>
            </a:r>
            <a:r>
              <a:rPr lang="en-US" sz="2600" dirty="0" smtClean="0">
                <a:solidFill>
                  <a:srgbClr val="000000"/>
                </a:solidFill>
                <a:latin typeface="Arial" pitchFamily="34" charset="0"/>
                <a:ea typeface="Calibri" panose="020F0502020204030204" pitchFamily="34" charset="0"/>
                <a:cs typeface="Arial" pitchFamily="34" charset="0"/>
              </a:rPr>
              <a:t> </a:t>
            </a:r>
            <a:r>
              <a:rPr lang="en-US" sz="2600" dirty="0" err="1" smtClean="0">
                <a:solidFill>
                  <a:srgbClr val="000000"/>
                </a:solidFill>
                <a:latin typeface="Arial" pitchFamily="34" charset="0"/>
                <a:ea typeface="Calibri" panose="020F0502020204030204" pitchFamily="34" charset="0"/>
                <a:cs typeface="Arial" pitchFamily="34" charset="0"/>
              </a:rPr>
              <a:t>thừa</a:t>
            </a:r>
            <a:r>
              <a:rPr lang="en-US" sz="2600" dirty="0" smtClean="0">
                <a:solidFill>
                  <a:srgbClr val="000000"/>
                </a:solidFill>
                <a:latin typeface="Arial" pitchFamily="34" charset="0"/>
                <a:ea typeface="Calibri" panose="020F0502020204030204" pitchFamily="34" charset="0"/>
                <a:cs typeface="Arial" pitchFamily="34" charset="0"/>
              </a:rPr>
              <a:t> </a:t>
            </a:r>
            <a:r>
              <a:rPr lang="en-US" sz="2600" dirty="0" err="1" smtClean="0">
                <a:solidFill>
                  <a:srgbClr val="000000"/>
                </a:solidFill>
                <a:latin typeface="Arial" pitchFamily="34" charset="0"/>
                <a:ea typeface="Calibri" panose="020F0502020204030204" pitchFamily="34" charset="0"/>
                <a:cs typeface="Arial" pitchFamily="34" charset="0"/>
              </a:rPr>
              <a:t>và</a:t>
            </a:r>
            <a:r>
              <a:rPr lang="en-US" sz="2600" dirty="0" smtClean="0">
                <a:solidFill>
                  <a:srgbClr val="000000"/>
                </a:solidFill>
                <a:latin typeface="Arial" pitchFamily="34" charset="0"/>
                <a:ea typeface="Calibri" panose="020F0502020204030204" pitchFamily="34" charset="0"/>
                <a:cs typeface="Arial" pitchFamily="34" charset="0"/>
              </a:rPr>
              <a:t> </a:t>
            </a:r>
            <a:r>
              <a:rPr lang="en-US" sz="2600" dirty="0" err="1" smtClean="0">
                <a:solidFill>
                  <a:srgbClr val="FF0000"/>
                </a:solidFill>
                <a:latin typeface="Arial" pitchFamily="34" charset="0"/>
                <a:ea typeface="Calibri" panose="020F0502020204030204" pitchFamily="34" charset="0"/>
                <a:cs typeface="Arial" pitchFamily="34" charset="0"/>
              </a:rPr>
              <a:t>pha</a:t>
            </a:r>
            <a:r>
              <a:rPr lang="en-US" sz="2600" dirty="0" smtClean="0">
                <a:solidFill>
                  <a:srgbClr val="FF0000"/>
                </a:solidFill>
                <a:latin typeface="Arial" pitchFamily="34" charset="0"/>
                <a:ea typeface="Calibri" panose="020F0502020204030204" pitchFamily="34" charset="0"/>
                <a:cs typeface="Arial" pitchFamily="34" charset="0"/>
              </a:rPr>
              <a:t> </a:t>
            </a:r>
            <a:r>
              <a:rPr lang="en-US" sz="2600" dirty="0" err="1" smtClean="0">
                <a:solidFill>
                  <a:srgbClr val="FF0000"/>
                </a:solidFill>
                <a:latin typeface="Arial" pitchFamily="34" charset="0"/>
                <a:ea typeface="Calibri" panose="020F0502020204030204" pitchFamily="34" charset="0"/>
                <a:cs typeface="Arial" pitchFamily="34" charset="0"/>
              </a:rPr>
              <a:t>cân</a:t>
            </a:r>
            <a:r>
              <a:rPr lang="en-US" sz="2600" dirty="0" smtClean="0">
                <a:solidFill>
                  <a:srgbClr val="FF0000"/>
                </a:solidFill>
                <a:latin typeface="Arial" pitchFamily="34" charset="0"/>
                <a:ea typeface="Calibri" panose="020F0502020204030204" pitchFamily="34" charset="0"/>
                <a:cs typeface="Arial" pitchFamily="34" charset="0"/>
              </a:rPr>
              <a:t> </a:t>
            </a:r>
            <a:r>
              <a:rPr lang="en-US" sz="2600" dirty="0" err="1" smtClean="0">
                <a:solidFill>
                  <a:srgbClr val="FF0000"/>
                </a:solidFill>
                <a:latin typeface="Arial" pitchFamily="34" charset="0"/>
                <a:ea typeface="Calibri" panose="020F0502020204030204" pitchFamily="34" charset="0"/>
                <a:cs typeface="Arial" pitchFamily="34" charset="0"/>
              </a:rPr>
              <a:t>bằng</a:t>
            </a:r>
            <a:endParaRPr lang="en-US" sz="2600" dirty="0">
              <a:solidFill>
                <a:srgbClr val="FF0000"/>
              </a:solidFill>
              <a:latin typeface="Arial" pitchFamily="34" charset="0"/>
              <a:cs typeface="Arial" pitchFamily="34" charset="0"/>
            </a:endParaRPr>
          </a:p>
        </p:txBody>
      </p:sp>
      <p:sp>
        <p:nvSpPr>
          <p:cNvPr id="55" name="Rectangle 54"/>
          <p:cNvSpPr/>
          <p:nvPr/>
        </p:nvSpPr>
        <p:spPr>
          <a:xfrm>
            <a:off x="249375" y="37802"/>
            <a:ext cx="3267699" cy="475038"/>
          </a:xfrm>
          <a:prstGeom prst="rect">
            <a:avLst/>
          </a:prstGeom>
        </p:spPr>
        <p:txBody>
          <a:bodyPr wrap="none" lIns="74204" tIns="37102" rIns="74204" bIns="37102">
            <a:spAutoFit/>
          </a:bodyPr>
          <a:lstStyle/>
          <a:p>
            <a:r>
              <a:rPr lang="en-US" sz="2600" b="1" dirty="0" smtClean="0">
                <a:solidFill>
                  <a:srgbClr val="00B0F0"/>
                </a:solidFill>
                <a:latin typeface="Arial" pitchFamily="34" charset="0"/>
                <a:ea typeface="Calibri" panose="020F0502020204030204" pitchFamily="34" charset="0"/>
                <a:cs typeface="Arial" pitchFamily="34" charset="0"/>
              </a:rPr>
              <a:t>2. </a:t>
            </a:r>
            <a:r>
              <a:rPr lang="en-US" sz="2600" b="1" u="sng" dirty="0" err="1">
                <a:solidFill>
                  <a:srgbClr val="00B0F0"/>
                </a:solidFill>
                <a:latin typeface="Arial" pitchFamily="34" charset="0"/>
                <a:ea typeface="Calibri" panose="020F0502020204030204" pitchFamily="34" charset="0"/>
                <a:cs typeface="Arial" pitchFamily="34" charset="0"/>
              </a:rPr>
              <a:t>Nuôi</a:t>
            </a:r>
            <a:r>
              <a:rPr lang="en-US" sz="2600" b="1" u="sng" dirty="0">
                <a:solidFill>
                  <a:srgbClr val="00B0F0"/>
                </a:solidFill>
                <a:latin typeface="Arial" pitchFamily="34" charset="0"/>
                <a:ea typeface="Calibri" panose="020F0502020204030204" pitchFamily="34" charset="0"/>
                <a:cs typeface="Arial" pitchFamily="34" charset="0"/>
              </a:rPr>
              <a:t> </a:t>
            </a:r>
            <a:r>
              <a:rPr lang="en-US" sz="2600" b="1" u="sng" dirty="0" err="1" smtClean="0">
                <a:solidFill>
                  <a:srgbClr val="00B0F0"/>
                </a:solidFill>
                <a:latin typeface="Arial" pitchFamily="34" charset="0"/>
                <a:ea typeface="Calibri" panose="020F0502020204030204" pitchFamily="34" charset="0"/>
                <a:cs typeface="Arial" pitchFamily="34" charset="0"/>
              </a:rPr>
              <a:t>cấy</a:t>
            </a:r>
            <a:r>
              <a:rPr lang="en-US" sz="2600" b="1" u="sng" dirty="0" smtClean="0">
                <a:solidFill>
                  <a:srgbClr val="00B0F0"/>
                </a:solidFill>
                <a:latin typeface="Arial" pitchFamily="34" charset="0"/>
                <a:ea typeface="Calibri" panose="020F0502020204030204" pitchFamily="34" charset="0"/>
                <a:cs typeface="Arial" pitchFamily="34" charset="0"/>
              </a:rPr>
              <a:t> </a:t>
            </a:r>
            <a:r>
              <a:rPr lang="en-US" sz="2600" b="1" u="sng" dirty="0" err="1" smtClean="0">
                <a:solidFill>
                  <a:srgbClr val="00B0F0"/>
                </a:solidFill>
                <a:latin typeface="Arial" pitchFamily="34" charset="0"/>
                <a:ea typeface="Calibri" panose="020F0502020204030204" pitchFamily="34" charset="0"/>
                <a:cs typeface="Arial" pitchFamily="34" charset="0"/>
              </a:rPr>
              <a:t>liên</a:t>
            </a:r>
            <a:r>
              <a:rPr lang="en-US" sz="2600" b="1" u="sng" dirty="0" smtClean="0">
                <a:solidFill>
                  <a:srgbClr val="00B0F0"/>
                </a:solidFill>
                <a:latin typeface="Arial" pitchFamily="34" charset="0"/>
                <a:ea typeface="Calibri" panose="020F0502020204030204" pitchFamily="34" charset="0"/>
                <a:cs typeface="Arial" pitchFamily="34" charset="0"/>
              </a:rPr>
              <a:t> </a:t>
            </a:r>
            <a:r>
              <a:rPr lang="en-US" sz="2600" b="1" u="sng" dirty="0" err="1">
                <a:solidFill>
                  <a:srgbClr val="00B0F0"/>
                </a:solidFill>
                <a:latin typeface="Arial" pitchFamily="34" charset="0"/>
                <a:ea typeface="Calibri" panose="020F0502020204030204" pitchFamily="34" charset="0"/>
                <a:cs typeface="Arial" pitchFamily="34" charset="0"/>
              </a:rPr>
              <a:t>tục</a:t>
            </a:r>
            <a:r>
              <a:rPr lang="en-US" sz="2600" b="1" u="sng" dirty="0">
                <a:solidFill>
                  <a:srgbClr val="00B0F0"/>
                </a:solidFill>
                <a:latin typeface="Arial" pitchFamily="34" charset="0"/>
                <a:ea typeface="Calibri" panose="020F0502020204030204" pitchFamily="34" charset="0"/>
                <a:cs typeface="Arial" pitchFamily="34" charset="0"/>
              </a:rPr>
              <a:t>.</a:t>
            </a:r>
            <a:endParaRPr lang="en-US" sz="2600" b="1" dirty="0">
              <a:solidFill>
                <a:srgbClr val="00B0F0"/>
              </a:solidFill>
              <a:latin typeface="Arial" pitchFamily="34" charset="0"/>
              <a:cs typeface="Arial" pitchFamily="34" charset="0"/>
            </a:endParaRPr>
          </a:p>
        </p:txBody>
      </p:sp>
      <p:sp>
        <p:nvSpPr>
          <p:cNvPr id="60" name="Rectangle 19"/>
          <p:cNvSpPr>
            <a:spLocks noChangeArrowheads="1"/>
          </p:cNvSpPr>
          <p:nvPr/>
        </p:nvSpPr>
        <p:spPr bwMode="auto">
          <a:xfrm>
            <a:off x="6353642" y="3234958"/>
            <a:ext cx="515938" cy="325040"/>
          </a:xfrm>
          <a:prstGeom prst="rect">
            <a:avLst/>
          </a:prstGeom>
          <a:gradFill rotWithShape="1">
            <a:gsLst>
              <a:gs pos="0">
                <a:srgbClr val="CCCC00">
                  <a:gamma/>
                  <a:shade val="46275"/>
                  <a:invGamma/>
                </a:srgbClr>
              </a:gs>
              <a:gs pos="50000">
                <a:srgbClr val="CCCC00"/>
              </a:gs>
              <a:gs pos="100000">
                <a:srgbClr val="CCCC00">
                  <a:gamma/>
                  <a:shade val="46275"/>
                  <a:invGamma/>
                </a:srgbClr>
              </a:gs>
            </a:gsLst>
            <a:lin ang="0" scaled="1"/>
          </a:gradFill>
          <a:ln w="9525">
            <a:solidFill>
              <a:schemeClr val="tx1"/>
            </a:solidFill>
            <a:miter lim="800000"/>
            <a:headEnd/>
            <a:tailEnd/>
          </a:ln>
          <a:effectLst/>
        </p:spPr>
        <p:txBody>
          <a:bodyPr wrap="none" lIns="74204" tIns="37102" rIns="74204" bIns="37102" anchor="ctr"/>
          <a:lstStyle/>
          <a:p>
            <a:endParaRPr lang="en-US">
              <a:solidFill>
                <a:sysClr val="windowText" lastClr="000000"/>
              </a:solidFill>
            </a:endParaRPr>
          </a:p>
        </p:txBody>
      </p:sp>
      <p:sp>
        <p:nvSpPr>
          <p:cNvPr id="88113" name="Text Box 49"/>
          <p:cNvSpPr txBox="1">
            <a:spLocks noChangeArrowheads="1"/>
          </p:cNvSpPr>
          <p:nvPr/>
        </p:nvSpPr>
        <p:spPr bwMode="auto">
          <a:xfrm>
            <a:off x="3243637" y="4024910"/>
            <a:ext cx="1371600" cy="567371"/>
          </a:xfrm>
          <a:prstGeom prst="rect">
            <a:avLst/>
          </a:prstGeom>
          <a:noFill/>
          <a:ln w="9525">
            <a:noFill/>
            <a:miter lim="800000"/>
            <a:headEnd/>
            <a:tailEnd/>
          </a:ln>
          <a:effectLst/>
        </p:spPr>
        <p:txBody>
          <a:bodyPr wrap="square" lIns="74204" tIns="37102" rIns="74204" bIns="37102">
            <a:spAutoFit/>
          </a:bodyPr>
          <a:lstStyle/>
          <a:p>
            <a:pPr eaLnBrk="0" hangingPunct="0">
              <a:spcBef>
                <a:spcPct val="50000"/>
              </a:spcBef>
            </a:pPr>
            <a:r>
              <a:rPr lang="fr-FR" sz="1600" b="1" dirty="0" err="1">
                <a:solidFill>
                  <a:sysClr val="windowText" lastClr="000000"/>
                </a:solidFill>
                <a:latin typeface="Arial" pitchFamily="34" charset="0"/>
                <a:cs typeface="Arial" pitchFamily="34" charset="0"/>
              </a:rPr>
              <a:t>Phần</a:t>
            </a:r>
            <a:r>
              <a:rPr lang="fr-FR" sz="1600" b="1" dirty="0">
                <a:solidFill>
                  <a:sysClr val="windowText" lastClr="000000"/>
                </a:solidFill>
                <a:latin typeface="Arial" pitchFamily="34" charset="0"/>
                <a:cs typeface="Arial" pitchFamily="34" charset="0"/>
              </a:rPr>
              <a:t> </a:t>
            </a:r>
            <a:r>
              <a:rPr lang="fr-FR" sz="1600" b="1" dirty="0" err="1">
                <a:solidFill>
                  <a:sysClr val="windowText" lastClr="000000"/>
                </a:solidFill>
                <a:latin typeface="Arial" pitchFamily="34" charset="0"/>
                <a:cs typeface="Arial" pitchFamily="34" charset="0"/>
              </a:rPr>
              <a:t>dịch</a:t>
            </a:r>
            <a:r>
              <a:rPr lang="fr-FR" sz="1600" b="1" dirty="0">
                <a:solidFill>
                  <a:sysClr val="windowText" lastClr="000000"/>
                </a:solidFill>
                <a:latin typeface="Arial" pitchFamily="34" charset="0"/>
                <a:cs typeface="Arial" pitchFamily="34" charset="0"/>
              </a:rPr>
              <a:t> </a:t>
            </a:r>
            <a:r>
              <a:rPr lang="fr-FR" sz="1600" b="1" dirty="0" err="1">
                <a:solidFill>
                  <a:sysClr val="windowText" lastClr="000000"/>
                </a:solidFill>
                <a:latin typeface="Arial" pitchFamily="34" charset="0"/>
                <a:cs typeface="Arial" pitchFamily="34" charset="0"/>
              </a:rPr>
              <a:t>lấy</a:t>
            </a:r>
            <a:r>
              <a:rPr lang="fr-FR" sz="1600" b="1" dirty="0">
                <a:solidFill>
                  <a:sysClr val="windowText" lastClr="000000"/>
                </a:solidFill>
                <a:latin typeface="Arial" pitchFamily="34" charset="0"/>
                <a:cs typeface="Arial" pitchFamily="34" charset="0"/>
              </a:rPr>
              <a:t> ra</a:t>
            </a:r>
            <a:r>
              <a:rPr lang="en-US" sz="1600" dirty="0">
                <a:solidFill>
                  <a:sysClr val="windowText" lastClr="000000"/>
                </a:solidFill>
                <a:latin typeface="Arial" pitchFamily="34" charset="0"/>
                <a:cs typeface="Arial" pitchFamily="34" charset="0"/>
              </a:rPr>
              <a:t>  </a:t>
            </a:r>
          </a:p>
        </p:txBody>
      </p:sp>
    </p:spTree>
    <p:extLst>
      <p:ext uri="{BB962C8B-B14F-4D97-AF65-F5344CB8AC3E}">
        <p14:creationId xmlns:p14="http://schemas.microsoft.com/office/powerpoint/2010/main" val="171910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88071"/>
                                        </p:tgtEl>
                                        <p:attrNameLst>
                                          <p:attrName>style.visibility</p:attrName>
                                        </p:attrNameLst>
                                      </p:cBhvr>
                                      <p:to>
                                        <p:strVal val="visible"/>
                                      </p:to>
                                    </p:set>
                                    <p:anim calcmode="lin" valueType="num">
                                      <p:cBhvr>
                                        <p:cTn id="16" dur="500" fill="hold"/>
                                        <p:tgtEl>
                                          <p:spTgt spid="88071"/>
                                        </p:tgtEl>
                                        <p:attrNameLst>
                                          <p:attrName>ppt_w</p:attrName>
                                        </p:attrNameLst>
                                      </p:cBhvr>
                                      <p:tavLst>
                                        <p:tav tm="0">
                                          <p:val>
                                            <p:fltVal val="0"/>
                                          </p:val>
                                        </p:tav>
                                        <p:tav tm="100000">
                                          <p:val>
                                            <p:strVal val="#ppt_w"/>
                                          </p:val>
                                        </p:tav>
                                      </p:tavLst>
                                    </p:anim>
                                    <p:anim calcmode="lin" valueType="num">
                                      <p:cBhvr>
                                        <p:cTn id="17" dur="500" fill="hold"/>
                                        <p:tgtEl>
                                          <p:spTgt spid="88071"/>
                                        </p:tgtEl>
                                        <p:attrNameLst>
                                          <p:attrName>ppt_h</p:attrName>
                                        </p:attrNameLst>
                                      </p:cBhvr>
                                      <p:tavLst>
                                        <p:tav tm="0">
                                          <p:val>
                                            <p:fltVal val="0"/>
                                          </p:val>
                                        </p:tav>
                                        <p:tav tm="100000">
                                          <p:val>
                                            <p:strVal val="#ppt_h"/>
                                          </p:val>
                                        </p:tav>
                                      </p:tavLst>
                                    </p:anim>
                                    <p:animEffect transition="in" filter="fade">
                                      <p:cBhvr>
                                        <p:cTn id="18" dur="500"/>
                                        <p:tgtEl>
                                          <p:spTgt spid="88071"/>
                                        </p:tgtEl>
                                      </p:cBhvr>
                                    </p:animEffect>
                                  </p:childTnLst>
                                </p:cTn>
                              </p:par>
                              <p:par>
                                <p:cTn id="19" presetID="53"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88094"/>
                                        </p:tgtEl>
                                        <p:attrNameLst>
                                          <p:attrName>style.visibility</p:attrName>
                                        </p:attrNameLst>
                                      </p:cBhvr>
                                      <p:to>
                                        <p:strVal val="visible"/>
                                      </p:to>
                                    </p:set>
                                    <p:anim calcmode="lin" valueType="num">
                                      <p:cBhvr>
                                        <p:cTn id="36" dur="500" fill="hold"/>
                                        <p:tgtEl>
                                          <p:spTgt spid="88094"/>
                                        </p:tgtEl>
                                        <p:attrNameLst>
                                          <p:attrName>ppt_w</p:attrName>
                                        </p:attrNameLst>
                                      </p:cBhvr>
                                      <p:tavLst>
                                        <p:tav tm="0">
                                          <p:val>
                                            <p:fltVal val="0"/>
                                          </p:val>
                                        </p:tav>
                                        <p:tav tm="100000">
                                          <p:val>
                                            <p:strVal val="#ppt_w"/>
                                          </p:val>
                                        </p:tav>
                                      </p:tavLst>
                                    </p:anim>
                                    <p:anim calcmode="lin" valueType="num">
                                      <p:cBhvr>
                                        <p:cTn id="37" dur="500" fill="hold"/>
                                        <p:tgtEl>
                                          <p:spTgt spid="88094"/>
                                        </p:tgtEl>
                                        <p:attrNameLst>
                                          <p:attrName>ppt_h</p:attrName>
                                        </p:attrNameLst>
                                      </p:cBhvr>
                                      <p:tavLst>
                                        <p:tav tm="0">
                                          <p:val>
                                            <p:fltVal val="0"/>
                                          </p:val>
                                        </p:tav>
                                        <p:tav tm="100000">
                                          <p:val>
                                            <p:strVal val="#ppt_h"/>
                                          </p:val>
                                        </p:tav>
                                      </p:tavLst>
                                    </p:anim>
                                    <p:animEffect transition="in" filter="fade">
                                      <p:cBhvr>
                                        <p:cTn id="38" dur="500"/>
                                        <p:tgtEl>
                                          <p:spTgt spid="88094"/>
                                        </p:tgtEl>
                                      </p:cBhvr>
                                    </p:animEffect>
                                  </p:childTnLst>
                                </p:cTn>
                              </p:par>
                              <p:par>
                                <p:cTn id="39" presetID="23" presetClass="entr" presetSubtype="16"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childTnLst>
                                </p:cTn>
                              </p:par>
                              <p:par>
                                <p:cTn id="43" presetID="53" presetClass="entr" presetSubtype="0" fill="hold" nodeType="withEffect">
                                  <p:stCondLst>
                                    <p:cond delay="0"/>
                                  </p:stCondLst>
                                  <p:childTnLst>
                                    <p:set>
                                      <p:cBhvr>
                                        <p:cTn id="44" dur="1" fill="hold">
                                          <p:stCondLst>
                                            <p:cond delay="0"/>
                                          </p:stCondLst>
                                        </p:cTn>
                                        <p:tgtEl>
                                          <p:spTgt spid="88095"/>
                                        </p:tgtEl>
                                        <p:attrNameLst>
                                          <p:attrName>style.visibility</p:attrName>
                                        </p:attrNameLst>
                                      </p:cBhvr>
                                      <p:to>
                                        <p:strVal val="visible"/>
                                      </p:to>
                                    </p:set>
                                    <p:anim calcmode="lin" valueType="num">
                                      <p:cBhvr>
                                        <p:cTn id="45" dur="500" fill="hold"/>
                                        <p:tgtEl>
                                          <p:spTgt spid="88095"/>
                                        </p:tgtEl>
                                        <p:attrNameLst>
                                          <p:attrName>ppt_w</p:attrName>
                                        </p:attrNameLst>
                                      </p:cBhvr>
                                      <p:tavLst>
                                        <p:tav tm="0">
                                          <p:val>
                                            <p:fltVal val="0"/>
                                          </p:val>
                                        </p:tav>
                                        <p:tav tm="100000">
                                          <p:val>
                                            <p:strVal val="#ppt_w"/>
                                          </p:val>
                                        </p:tav>
                                      </p:tavLst>
                                    </p:anim>
                                    <p:anim calcmode="lin" valueType="num">
                                      <p:cBhvr>
                                        <p:cTn id="46" dur="500" fill="hold"/>
                                        <p:tgtEl>
                                          <p:spTgt spid="88095"/>
                                        </p:tgtEl>
                                        <p:attrNameLst>
                                          <p:attrName>ppt_h</p:attrName>
                                        </p:attrNameLst>
                                      </p:cBhvr>
                                      <p:tavLst>
                                        <p:tav tm="0">
                                          <p:val>
                                            <p:fltVal val="0"/>
                                          </p:val>
                                        </p:tav>
                                        <p:tav tm="100000">
                                          <p:val>
                                            <p:strVal val="#ppt_h"/>
                                          </p:val>
                                        </p:tav>
                                      </p:tavLst>
                                    </p:anim>
                                    <p:animEffect transition="in" filter="fade">
                                      <p:cBhvr>
                                        <p:cTn id="47" dur="500"/>
                                        <p:tgtEl>
                                          <p:spTgt spid="88095"/>
                                        </p:tgtEl>
                                      </p:cBhvr>
                                    </p:animEffect>
                                  </p:childTnLst>
                                </p:cTn>
                              </p:par>
                              <p:par>
                                <p:cTn id="48" presetID="53"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0" fill="hold" nodeType="withEffect">
                                  <p:stCondLst>
                                    <p:cond delay="0"/>
                                  </p:stCondLst>
                                  <p:childTnLst>
                                    <p:set>
                                      <p:cBhvr>
                                        <p:cTn id="54" dur="1" fill="hold">
                                          <p:stCondLst>
                                            <p:cond delay="0"/>
                                          </p:stCondLst>
                                        </p:cTn>
                                        <p:tgtEl>
                                          <p:spTgt spid="88103"/>
                                        </p:tgtEl>
                                        <p:attrNameLst>
                                          <p:attrName>style.visibility</p:attrName>
                                        </p:attrNameLst>
                                      </p:cBhvr>
                                      <p:to>
                                        <p:strVal val="visible"/>
                                      </p:to>
                                    </p:set>
                                    <p:anim calcmode="lin" valueType="num">
                                      <p:cBhvr>
                                        <p:cTn id="55" dur="500" fill="hold"/>
                                        <p:tgtEl>
                                          <p:spTgt spid="88103"/>
                                        </p:tgtEl>
                                        <p:attrNameLst>
                                          <p:attrName>ppt_w</p:attrName>
                                        </p:attrNameLst>
                                      </p:cBhvr>
                                      <p:tavLst>
                                        <p:tav tm="0">
                                          <p:val>
                                            <p:fltVal val="0"/>
                                          </p:val>
                                        </p:tav>
                                        <p:tav tm="100000">
                                          <p:val>
                                            <p:strVal val="#ppt_w"/>
                                          </p:val>
                                        </p:tav>
                                      </p:tavLst>
                                    </p:anim>
                                    <p:anim calcmode="lin" valueType="num">
                                      <p:cBhvr>
                                        <p:cTn id="56" dur="500" fill="hold"/>
                                        <p:tgtEl>
                                          <p:spTgt spid="88103"/>
                                        </p:tgtEl>
                                        <p:attrNameLst>
                                          <p:attrName>ppt_h</p:attrName>
                                        </p:attrNameLst>
                                      </p:cBhvr>
                                      <p:tavLst>
                                        <p:tav tm="0">
                                          <p:val>
                                            <p:fltVal val="0"/>
                                          </p:val>
                                        </p:tav>
                                        <p:tav tm="100000">
                                          <p:val>
                                            <p:strVal val="#ppt_h"/>
                                          </p:val>
                                        </p:tav>
                                      </p:tavLst>
                                    </p:anim>
                                    <p:animEffect transition="in" filter="fade">
                                      <p:cBhvr>
                                        <p:cTn id="57" dur="500"/>
                                        <p:tgtEl>
                                          <p:spTgt spid="88103"/>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88105"/>
                                        </p:tgtEl>
                                        <p:attrNameLst>
                                          <p:attrName>style.visibility</p:attrName>
                                        </p:attrNameLst>
                                      </p:cBhvr>
                                      <p:to>
                                        <p:strVal val="visible"/>
                                      </p:to>
                                    </p:set>
                                    <p:anim calcmode="lin" valueType="num">
                                      <p:cBhvr>
                                        <p:cTn id="60" dur="500" fill="hold"/>
                                        <p:tgtEl>
                                          <p:spTgt spid="88105"/>
                                        </p:tgtEl>
                                        <p:attrNameLst>
                                          <p:attrName>ppt_w</p:attrName>
                                        </p:attrNameLst>
                                      </p:cBhvr>
                                      <p:tavLst>
                                        <p:tav tm="0">
                                          <p:val>
                                            <p:fltVal val="0"/>
                                          </p:val>
                                        </p:tav>
                                        <p:tav tm="100000">
                                          <p:val>
                                            <p:strVal val="#ppt_w"/>
                                          </p:val>
                                        </p:tav>
                                      </p:tavLst>
                                    </p:anim>
                                    <p:anim calcmode="lin" valueType="num">
                                      <p:cBhvr>
                                        <p:cTn id="61" dur="500" fill="hold"/>
                                        <p:tgtEl>
                                          <p:spTgt spid="88105"/>
                                        </p:tgtEl>
                                        <p:attrNameLst>
                                          <p:attrName>ppt_h</p:attrName>
                                        </p:attrNameLst>
                                      </p:cBhvr>
                                      <p:tavLst>
                                        <p:tav tm="0">
                                          <p:val>
                                            <p:fltVal val="0"/>
                                          </p:val>
                                        </p:tav>
                                        <p:tav tm="100000">
                                          <p:val>
                                            <p:strVal val="#ppt_h"/>
                                          </p:val>
                                        </p:tav>
                                      </p:tavLst>
                                    </p:anim>
                                    <p:animEffect transition="in" filter="fade">
                                      <p:cBhvr>
                                        <p:cTn id="62" dur="500"/>
                                        <p:tgtEl>
                                          <p:spTgt spid="88105"/>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88106"/>
                                        </p:tgtEl>
                                        <p:attrNameLst>
                                          <p:attrName>style.visibility</p:attrName>
                                        </p:attrNameLst>
                                      </p:cBhvr>
                                      <p:to>
                                        <p:strVal val="visible"/>
                                      </p:to>
                                    </p:set>
                                    <p:anim calcmode="lin" valueType="num">
                                      <p:cBhvr>
                                        <p:cTn id="65" dur="500" fill="hold"/>
                                        <p:tgtEl>
                                          <p:spTgt spid="88106"/>
                                        </p:tgtEl>
                                        <p:attrNameLst>
                                          <p:attrName>ppt_w</p:attrName>
                                        </p:attrNameLst>
                                      </p:cBhvr>
                                      <p:tavLst>
                                        <p:tav tm="0">
                                          <p:val>
                                            <p:fltVal val="0"/>
                                          </p:val>
                                        </p:tav>
                                        <p:tav tm="100000">
                                          <p:val>
                                            <p:strVal val="#ppt_w"/>
                                          </p:val>
                                        </p:tav>
                                      </p:tavLst>
                                    </p:anim>
                                    <p:anim calcmode="lin" valueType="num">
                                      <p:cBhvr>
                                        <p:cTn id="66" dur="500" fill="hold"/>
                                        <p:tgtEl>
                                          <p:spTgt spid="88106"/>
                                        </p:tgtEl>
                                        <p:attrNameLst>
                                          <p:attrName>ppt_h</p:attrName>
                                        </p:attrNameLst>
                                      </p:cBhvr>
                                      <p:tavLst>
                                        <p:tav tm="0">
                                          <p:val>
                                            <p:fltVal val="0"/>
                                          </p:val>
                                        </p:tav>
                                        <p:tav tm="100000">
                                          <p:val>
                                            <p:strVal val="#ppt_h"/>
                                          </p:val>
                                        </p:tav>
                                      </p:tavLst>
                                    </p:anim>
                                    <p:animEffect transition="in" filter="fade">
                                      <p:cBhvr>
                                        <p:cTn id="67" dur="500"/>
                                        <p:tgtEl>
                                          <p:spTgt spid="88106"/>
                                        </p:tgtEl>
                                      </p:cBhvr>
                                    </p:animEffect>
                                  </p:childTnLst>
                                </p:cTn>
                              </p:par>
                              <p:par>
                                <p:cTn id="68" presetID="53" presetClass="entr" presetSubtype="0" fill="hold" grpId="0" nodeType="withEffect">
                                  <p:stCondLst>
                                    <p:cond delay="0"/>
                                  </p:stCondLst>
                                  <p:childTnLst>
                                    <p:set>
                                      <p:cBhvr>
                                        <p:cTn id="69" dur="1" fill="hold">
                                          <p:stCondLst>
                                            <p:cond delay="0"/>
                                          </p:stCondLst>
                                        </p:cTn>
                                        <p:tgtEl>
                                          <p:spTgt spid="88107"/>
                                        </p:tgtEl>
                                        <p:attrNameLst>
                                          <p:attrName>style.visibility</p:attrName>
                                        </p:attrNameLst>
                                      </p:cBhvr>
                                      <p:to>
                                        <p:strVal val="visible"/>
                                      </p:to>
                                    </p:set>
                                    <p:anim calcmode="lin" valueType="num">
                                      <p:cBhvr>
                                        <p:cTn id="70" dur="500" fill="hold"/>
                                        <p:tgtEl>
                                          <p:spTgt spid="88107"/>
                                        </p:tgtEl>
                                        <p:attrNameLst>
                                          <p:attrName>ppt_w</p:attrName>
                                        </p:attrNameLst>
                                      </p:cBhvr>
                                      <p:tavLst>
                                        <p:tav tm="0">
                                          <p:val>
                                            <p:fltVal val="0"/>
                                          </p:val>
                                        </p:tav>
                                        <p:tav tm="100000">
                                          <p:val>
                                            <p:strVal val="#ppt_w"/>
                                          </p:val>
                                        </p:tav>
                                      </p:tavLst>
                                    </p:anim>
                                    <p:anim calcmode="lin" valueType="num">
                                      <p:cBhvr>
                                        <p:cTn id="71" dur="500" fill="hold"/>
                                        <p:tgtEl>
                                          <p:spTgt spid="88107"/>
                                        </p:tgtEl>
                                        <p:attrNameLst>
                                          <p:attrName>ppt_h</p:attrName>
                                        </p:attrNameLst>
                                      </p:cBhvr>
                                      <p:tavLst>
                                        <p:tav tm="0">
                                          <p:val>
                                            <p:fltVal val="0"/>
                                          </p:val>
                                        </p:tav>
                                        <p:tav tm="100000">
                                          <p:val>
                                            <p:strVal val="#ppt_h"/>
                                          </p:val>
                                        </p:tav>
                                      </p:tavLst>
                                    </p:anim>
                                    <p:animEffect transition="in" filter="fade">
                                      <p:cBhvr>
                                        <p:cTn id="72" dur="500"/>
                                        <p:tgtEl>
                                          <p:spTgt spid="88107"/>
                                        </p:tgtEl>
                                      </p:cBhvr>
                                    </p:animEffect>
                                  </p:childTnLst>
                                </p:cTn>
                              </p:par>
                              <p:par>
                                <p:cTn id="73" presetID="53" presetClass="entr" presetSubtype="0" fill="hold" grpId="0" nodeType="withEffect">
                                  <p:stCondLst>
                                    <p:cond delay="0"/>
                                  </p:stCondLst>
                                  <p:childTnLst>
                                    <p:set>
                                      <p:cBhvr>
                                        <p:cTn id="74" dur="1" fill="hold">
                                          <p:stCondLst>
                                            <p:cond delay="0"/>
                                          </p:stCondLst>
                                        </p:cTn>
                                        <p:tgtEl>
                                          <p:spTgt spid="88108"/>
                                        </p:tgtEl>
                                        <p:attrNameLst>
                                          <p:attrName>style.visibility</p:attrName>
                                        </p:attrNameLst>
                                      </p:cBhvr>
                                      <p:to>
                                        <p:strVal val="visible"/>
                                      </p:to>
                                    </p:set>
                                    <p:anim calcmode="lin" valueType="num">
                                      <p:cBhvr>
                                        <p:cTn id="75" dur="500" fill="hold"/>
                                        <p:tgtEl>
                                          <p:spTgt spid="88108"/>
                                        </p:tgtEl>
                                        <p:attrNameLst>
                                          <p:attrName>ppt_w</p:attrName>
                                        </p:attrNameLst>
                                      </p:cBhvr>
                                      <p:tavLst>
                                        <p:tav tm="0">
                                          <p:val>
                                            <p:fltVal val="0"/>
                                          </p:val>
                                        </p:tav>
                                        <p:tav tm="100000">
                                          <p:val>
                                            <p:strVal val="#ppt_w"/>
                                          </p:val>
                                        </p:tav>
                                      </p:tavLst>
                                    </p:anim>
                                    <p:anim calcmode="lin" valueType="num">
                                      <p:cBhvr>
                                        <p:cTn id="76" dur="500" fill="hold"/>
                                        <p:tgtEl>
                                          <p:spTgt spid="88108"/>
                                        </p:tgtEl>
                                        <p:attrNameLst>
                                          <p:attrName>ppt_h</p:attrName>
                                        </p:attrNameLst>
                                      </p:cBhvr>
                                      <p:tavLst>
                                        <p:tav tm="0">
                                          <p:val>
                                            <p:fltVal val="0"/>
                                          </p:val>
                                        </p:tav>
                                        <p:tav tm="100000">
                                          <p:val>
                                            <p:strVal val="#ppt_h"/>
                                          </p:val>
                                        </p:tav>
                                      </p:tavLst>
                                    </p:anim>
                                    <p:animEffect transition="in" filter="fade">
                                      <p:cBhvr>
                                        <p:cTn id="77" dur="500"/>
                                        <p:tgtEl>
                                          <p:spTgt spid="88108"/>
                                        </p:tgtEl>
                                      </p:cBhvr>
                                    </p:animEffect>
                                  </p:childTnLst>
                                </p:cTn>
                              </p:par>
                              <p:par>
                                <p:cTn id="78" presetID="53" presetClass="entr" presetSubtype="0" fill="hold" grpId="0" nodeType="withEffect">
                                  <p:stCondLst>
                                    <p:cond delay="0"/>
                                  </p:stCondLst>
                                  <p:childTnLst>
                                    <p:set>
                                      <p:cBhvr>
                                        <p:cTn id="79" dur="1" fill="hold">
                                          <p:stCondLst>
                                            <p:cond delay="0"/>
                                          </p:stCondLst>
                                        </p:cTn>
                                        <p:tgtEl>
                                          <p:spTgt spid="88109"/>
                                        </p:tgtEl>
                                        <p:attrNameLst>
                                          <p:attrName>style.visibility</p:attrName>
                                        </p:attrNameLst>
                                      </p:cBhvr>
                                      <p:to>
                                        <p:strVal val="visible"/>
                                      </p:to>
                                    </p:set>
                                    <p:anim calcmode="lin" valueType="num">
                                      <p:cBhvr>
                                        <p:cTn id="80" dur="500" fill="hold"/>
                                        <p:tgtEl>
                                          <p:spTgt spid="88109"/>
                                        </p:tgtEl>
                                        <p:attrNameLst>
                                          <p:attrName>ppt_w</p:attrName>
                                        </p:attrNameLst>
                                      </p:cBhvr>
                                      <p:tavLst>
                                        <p:tav tm="0">
                                          <p:val>
                                            <p:fltVal val="0"/>
                                          </p:val>
                                        </p:tav>
                                        <p:tav tm="100000">
                                          <p:val>
                                            <p:strVal val="#ppt_w"/>
                                          </p:val>
                                        </p:tav>
                                      </p:tavLst>
                                    </p:anim>
                                    <p:anim calcmode="lin" valueType="num">
                                      <p:cBhvr>
                                        <p:cTn id="81" dur="500" fill="hold"/>
                                        <p:tgtEl>
                                          <p:spTgt spid="88109"/>
                                        </p:tgtEl>
                                        <p:attrNameLst>
                                          <p:attrName>ppt_h</p:attrName>
                                        </p:attrNameLst>
                                      </p:cBhvr>
                                      <p:tavLst>
                                        <p:tav tm="0">
                                          <p:val>
                                            <p:fltVal val="0"/>
                                          </p:val>
                                        </p:tav>
                                        <p:tav tm="100000">
                                          <p:val>
                                            <p:strVal val="#ppt_h"/>
                                          </p:val>
                                        </p:tav>
                                      </p:tavLst>
                                    </p:anim>
                                    <p:animEffect transition="in" filter="fade">
                                      <p:cBhvr>
                                        <p:cTn id="82" dur="500"/>
                                        <p:tgtEl>
                                          <p:spTgt spid="88109"/>
                                        </p:tgtEl>
                                      </p:cBhvr>
                                    </p:animEffect>
                                  </p:childTnLst>
                                </p:cTn>
                              </p:par>
                              <p:par>
                                <p:cTn id="83" presetID="53" presetClass="entr" presetSubtype="0" fill="hold" grpId="0" nodeType="withEffect">
                                  <p:stCondLst>
                                    <p:cond delay="0"/>
                                  </p:stCondLst>
                                  <p:childTnLst>
                                    <p:set>
                                      <p:cBhvr>
                                        <p:cTn id="84" dur="1" fill="hold">
                                          <p:stCondLst>
                                            <p:cond delay="0"/>
                                          </p:stCondLst>
                                        </p:cTn>
                                        <p:tgtEl>
                                          <p:spTgt spid="88110"/>
                                        </p:tgtEl>
                                        <p:attrNameLst>
                                          <p:attrName>style.visibility</p:attrName>
                                        </p:attrNameLst>
                                      </p:cBhvr>
                                      <p:to>
                                        <p:strVal val="visible"/>
                                      </p:to>
                                    </p:set>
                                    <p:anim calcmode="lin" valueType="num">
                                      <p:cBhvr>
                                        <p:cTn id="85" dur="500" fill="hold"/>
                                        <p:tgtEl>
                                          <p:spTgt spid="88110"/>
                                        </p:tgtEl>
                                        <p:attrNameLst>
                                          <p:attrName>ppt_w</p:attrName>
                                        </p:attrNameLst>
                                      </p:cBhvr>
                                      <p:tavLst>
                                        <p:tav tm="0">
                                          <p:val>
                                            <p:fltVal val="0"/>
                                          </p:val>
                                        </p:tav>
                                        <p:tav tm="100000">
                                          <p:val>
                                            <p:strVal val="#ppt_w"/>
                                          </p:val>
                                        </p:tav>
                                      </p:tavLst>
                                    </p:anim>
                                    <p:anim calcmode="lin" valueType="num">
                                      <p:cBhvr>
                                        <p:cTn id="86" dur="500" fill="hold"/>
                                        <p:tgtEl>
                                          <p:spTgt spid="88110"/>
                                        </p:tgtEl>
                                        <p:attrNameLst>
                                          <p:attrName>ppt_h</p:attrName>
                                        </p:attrNameLst>
                                      </p:cBhvr>
                                      <p:tavLst>
                                        <p:tav tm="0">
                                          <p:val>
                                            <p:fltVal val="0"/>
                                          </p:val>
                                        </p:tav>
                                        <p:tav tm="100000">
                                          <p:val>
                                            <p:strVal val="#ppt_h"/>
                                          </p:val>
                                        </p:tav>
                                      </p:tavLst>
                                    </p:anim>
                                    <p:animEffect transition="in" filter="fade">
                                      <p:cBhvr>
                                        <p:cTn id="87" dur="500"/>
                                        <p:tgtEl>
                                          <p:spTgt spid="88110"/>
                                        </p:tgtEl>
                                      </p:cBhvr>
                                    </p:animEffect>
                                  </p:childTnLst>
                                </p:cTn>
                              </p:par>
                              <p:par>
                                <p:cTn id="88" presetID="53" presetClass="entr" presetSubtype="0" fill="hold" grpId="0" nodeType="withEffect">
                                  <p:stCondLst>
                                    <p:cond delay="0"/>
                                  </p:stCondLst>
                                  <p:childTnLst>
                                    <p:set>
                                      <p:cBhvr>
                                        <p:cTn id="89" dur="1" fill="hold">
                                          <p:stCondLst>
                                            <p:cond delay="0"/>
                                          </p:stCondLst>
                                        </p:cTn>
                                        <p:tgtEl>
                                          <p:spTgt spid="88113"/>
                                        </p:tgtEl>
                                        <p:attrNameLst>
                                          <p:attrName>style.visibility</p:attrName>
                                        </p:attrNameLst>
                                      </p:cBhvr>
                                      <p:to>
                                        <p:strVal val="visible"/>
                                      </p:to>
                                    </p:set>
                                    <p:anim calcmode="lin" valueType="num">
                                      <p:cBhvr>
                                        <p:cTn id="90" dur="500" fill="hold"/>
                                        <p:tgtEl>
                                          <p:spTgt spid="88113"/>
                                        </p:tgtEl>
                                        <p:attrNameLst>
                                          <p:attrName>ppt_w</p:attrName>
                                        </p:attrNameLst>
                                      </p:cBhvr>
                                      <p:tavLst>
                                        <p:tav tm="0">
                                          <p:val>
                                            <p:fltVal val="0"/>
                                          </p:val>
                                        </p:tav>
                                        <p:tav tm="100000">
                                          <p:val>
                                            <p:strVal val="#ppt_w"/>
                                          </p:val>
                                        </p:tav>
                                      </p:tavLst>
                                    </p:anim>
                                    <p:anim calcmode="lin" valueType="num">
                                      <p:cBhvr>
                                        <p:cTn id="91" dur="500" fill="hold"/>
                                        <p:tgtEl>
                                          <p:spTgt spid="88113"/>
                                        </p:tgtEl>
                                        <p:attrNameLst>
                                          <p:attrName>ppt_h</p:attrName>
                                        </p:attrNameLst>
                                      </p:cBhvr>
                                      <p:tavLst>
                                        <p:tav tm="0">
                                          <p:val>
                                            <p:fltVal val="0"/>
                                          </p:val>
                                        </p:tav>
                                        <p:tav tm="100000">
                                          <p:val>
                                            <p:strVal val="#ppt_h"/>
                                          </p:val>
                                        </p:tav>
                                      </p:tavLst>
                                    </p:anim>
                                    <p:animEffect transition="in" filter="fade">
                                      <p:cBhvr>
                                        <p:cTn id="92" dur="500"/>
                                        <p:tgtEl>
                                          <p:spTgt spid="88113"/>
                                        </p:tgtEl>
                                      </p:cBhvr>
                                    </p:animEffect>
                                  </p:childTnLst>
                                </p:cTn>
                              </p:par>
                              <p:par>
                                <p:cTn id="93" presetID="18" presetClass="entr" presetSubtype="6" fill="hold" grpId="0" nodeType="withEffect">
                                  <p:stCondLst>
                                    <p:cond delay="0"/>
                                  </p:stCondLst>
                                  <p:childTnLst>
                                    <p:set>
                                      <p:cBhvr>
                                        <p:cTn id="94" dur="1" fill="hold">
                                          <p:stCondLst>
                                            <p:cond delay="0"/>
                                          </p:stCondLst>
                                        </p:cTn>
                                        <p:tgtEl>
                                          <p:spTgt spid="88114"/>
                                        </p:tgtEl>
                                        <p:attrNameLst>
                                          <p:attrName>style.visibility</p:attrName>
                                        </p:attrNameLst>
                                      </p:cBhvr>
                                      <p:to>
                                        <p:strVal val="visible"/>
                                      </p:to>
                                    </p:set>
                                    <p:animEffect transition="in" filter="strips(downRight)">
                                      <p:cBhvr>
                                        <p:cTn id="95" dur="500"/>
                                        <p:tgtEl>
                                          <p:spTgt spid="88114"/>
                                        </p:tgtEl>
                                      </p:cBhvr>
                                    </p:animEffect>
                                  </p:childTnLst>
                                </p:cTn>
                              </p:par>
                              <p:par>
                                <p:cTn id="96" presetID="53" presetClass="entr" presetSubtype="0" fill="hold" grpId="0" nodeType="withEffect">
                                  <p:stCondLst>
                                    <p:cond delay="0"/>
                                  </p:stCondLst>
                                  <p:childTnLst>
                                    <p:set>
                                      <p:cBhvr>
                                        <p:cTn id="97" dur="1" fill="hold">
                                          <p:stCondLst>
                                            <p:cond delay="0"/>
                                          </p:stCondLst>
                                        </p:cTn>
                                        <p:tgtEl>
                                          <p:spTgt spid="88111"/>
                                        </p:tgtEl>
                                        <p:attrNameLst>
                                          <p:attrName>style.visibility</p:attrName>
                                        </p:attrNameLst>
                                      </p:cBhvr>
                                      <p:to>
                                        <p:strVal val="visible"/>
                                      </p:to>
                                    </p:set>
                                    <p:anim calcmode="lin" valueType="num">
                                      <p:cBhvr>
                                        <p:cTn id="98" dur="500" fill="hold"/>
                                        <p:tgtEl>
                                          <p:spTgt spid="88111"/>
                                        </p:tgtEl>
                                        <p:attrNameLst>
                                          <p:attrName>ppt_w</p:attrName>
                                        </p:attrNameLst>
                                      </p:cBhvr>
                                      <p:tavLst>
                                        <p:tav tm="0">
                                          <p:val>
                                            <p:fltVal val="0"/>
                                          </p:val>
                                        </p:tav>
                                        <p:tav tm="100000">
                                          <p:val>
                                            <p:strVal val="#ppt_w"/>
                                          </p:val>
                                        </p:tav>
                                      </p:tavLst>
                                    </p:anim>
                                    <p:anim calcmode="lin" valueType="num">
                                      <p:cBhvr>
                                        <p:cTn id="99" dur="500" fill="hold"/>
                                        <p:tgtEl>
                                          <p:spTgt spid="88111"/>
                                        </p:tgtEl>
                                        <p:attrNameLst>
                                          <p:attrName>ppt_h</p:attrName>
                                        </p:attrNameLst>
                                      </p:cBhvr>
                                      <p:tavLst>
                                        <p:tav tm="0">
                                          <p:val>
                                            <p:fltVal val="0"/>
                                          </p:val>
                                        </p:tav>
                                        <p:tav tm="100000">
                                          <p:val>
                                            <p:strVal val="#ppt_h"/>
                                          </p:val>
                                        </p:tav>
                                      </p:tavLst>
                                    </p:anim>
                                    <p:animEffect transition="in" filter="fade">
                                      <p:cBhvr>
                                        <p:cTn id="100" dur="500"/>
                                        <p:tgtEl>
                                          <p:spTgt spid="88111"/>
                                        </p:tgtEl>
                                      </p:cBhvr>
                                    </p:animEffect>
                                  </p:childTnLst>
                                </p:cTn>
                              </p:par>
                              <p:par>
                                <p:cTn id="101" presetID="53" presetClass="entr" presetSubtype="0" fill="hold" grpId="0" nodeType="withEffect">
                                  <p:stCondLst>
                                    <p:cond delay="0"/>
                                  </p:stCondLst>
                                  <p:childTnLst>
                                    <p:set>
                                      <p:cBhvr>
                                        <p:cTn id="102" dur="1" fill="hold">
                                          <p:stCondLst>
                                            <p:cond delay="0"/>
                                          </p:stCondLst>
                                        </p:cTn>
                                        <p:tgtEl>
                                          <p:spTgt spid="88112"/>
                                        </p:tgtEl>
                                        <p:attrNameLst>
                                          <p:attrName>style.visibility</p:attrName>
                                        </p:attrNameLst>
                                      </p:cBhvr>
                                      <p:to>
                                        <p:strVal val="visible"/>
                                      </p:to>
                                    </p:set>
                                    <p:anim calcmode="lin" valueType="num">
                                      <p:cBhvr>
                                        <p:cTn id="103" dur="500" fill="hold"/>
                                        <p:tgtEl>
                                          <p:spTgt spid="88112"/>
                                        </p:tgtEl>
                                        <p:attrNameLst>
                                          <p:attrName>ppt_w</p:attrName>
                                        </p:attrNameLst>
                                      </p:cBhvr>
                                      <p:tavLst>
                                        <p:tav tm="0">
                                          <p:val>
                                            <p:fltVal val="0"/>
                                          </p:val>
                                        </p:tav>
                                        <p:tav tm="100000">
                                          <p:val>
                                            <p:strVal val="#ppt_w"/>
                                          </p:val>
                                        </p:tav>
                                      </p:tavLst>
                                    </p:anim>
                                    <p:anim calcmode="lin" valueType="num">
                                      <p:cBhvr>
                                        <p:cTn id="104" dur="500" fill="hold"/>
                                        <p:tgtEl>
                                          <p:spTgt spid="88112"/>
                                        </p:tgtEl>
                                        <p:attrNameLst>
                                          <p:attrName>ppt_h</p:attrName>
                                        </p:attrNameLst>
                                      </p:cBhvr>
                                      <p:tavLst>
                                        <p:tav tm="0">
                                          <p:val>
                                            <p:fltVal val="0"/>
                                          </p:val>
                                        </p:tav>
                                        <p:tav tm="100000">
                                          <p:val>
                                            <p:strVal val="#ppt_h"/>
                                          </p:val>
                                        </p:tav>
                                      </p:tavLst>
                                    </p:anim>
                                    <p:animEffect transition="in" filter="fade">
                                      <p:cBhvr>
                                        <p:cTn id="105" dur="500"/>
                                        <p:tgtEl>
                                          <p:spTgt spid="88112"/>
                                        </p:tgtEl>
                                      </p:cBhvr>
                                    </p:animEffect>
                                  </p:childTnLst>
                                </p:cTn>
                              </p:par>
                              <p:par>
                                <p:cTn id="106" presetID="1" presetClass="entr" presetSubtype="0" fill="hold" grpId="0" nodeType="withEffect">
                                  <p:stCondLst>
                                    <p:cond delay="0"/>
                                  </p:stCondLst>
                                  <p:childTnLst>
                                    <p:set>
                                      <p:cBhvr>
                                        <p:cTn id="107" dur="1" fill="hold">
                                          <p:stCondLst>
                                            <p:cond delay="0"/>
                                          </p:stCondLst>
                                        </p:cTn>
                                        <p:tgtEl>
                                          <p:spTgt spid="88132"/>
                                        </p:tgtEl>
                                        <p:attrNameLst>
                                          <p:attrName>style.visibility</p:attrName>
                                        </p:attrNameLst>
                                      </p:cBhvr>
                                      <p:to>
                                        <p:strVal val="visible"/>
                                      </p:to>
                                    </p:set>
                                  </p:childTnLst>
                                </p:cTn>
                              </p:par>
                            </p:childTnLst>
                          </p:cTn>
                        </p:par>
                        <p:par>
                          <p:cTn id="108" fill="hold">
                            <p:stCondLst>
                              <p:cond delay="500"/>
                            </p:stCondLst>
                            <p:childTnLst>
                              <p:par>
                                <p:cTn id="109" presetID="0" presetClass="path" presetSubtype="0" repeatCount="indefinite" accel="50000" decel="50000" fill="hold" nodeType="afterEffect">
                                  <p:stCondLst>
                                    <p:cond delay="0"/>
                                  </p:stCondLst>
                                  <p:childTnLst>
                                    <p:animMotion origin="layout" path="M 3.88889E-6 4.07407E-6 L 0.00017 0.05833 " pathEditMode="relative" ptsTypes="AA">
                                      <p:cBhvr>
                                        <p:cTn id="110" dur="1000" fill="hold"/>
                                        <p:tgtEl>
                                          <p:spTgt spid="88095"/>
                                        </p:tgtEl>
                                        <p:attrNameLst>
                                          <p:attrName>ppt_x</p:attrName>
                                          <p:attrName>ppt_y</p:attrName>
                                        </p:attrNameLst>
                                      </p:cBhvr>
                                    </p:animMotion>
                                  </p:childTnLst>
                                </p:cTn>
                              </p:par>
                              <p:par>
                                <p:cTn id="111" presetID="0" presetClass="path" presetSubtype="0" repeatCount="indefinite" accel="50000" decel="50000" fill="hold" nodeType="withEffect">
                                  <p:stCondLst>
                                    <p:cond delay="0"/>
                                  </p:stCondLst>
                                  <p:childTnLst>
                                    <p:animMotion origin="layout" path="M 0.00017 0.0007 L 0.00121 0.11366 " pathEditMode="relative" rAng="0" ptsTypes="AA">
                                      <p:cBhvr>
                                        <p:cTn id="112" dur="2000" fill="hold"/>
                                        <p:tgtEl>
                                          <p:spTgt spid="88103"/>
                                        </p:tgtEl>
                                        <p:attrNameLst>
                                          <p:attrName>ppt_x</p:attrName>
                                          <p:attrName>ppt_y</p:attrName>
                                        </p:attrNameLst>
                                      </p:cBhvr>
                                      <p:rCtr x="100" y="5600"/>
                                    </p:animMotion>
                                  </p:childTnLst>
                                </p:cTn>
                              </p:par>
                            </p:childTnLst>
                          </p:cTn>
                        </p:par>
                        <p:par>
                          <p:cTn id="113" fill="hold">
                            <p:stCondLst>
                              <p:cond delay="2500"/>
                            </p:stCondLst>
                            <p:childTnLst>
                              <p:par>
                                <p:cTn id="114" presetID="18" presetClass="entr" presetSubtype="6" repeatCount="indefinite" fill="hold" grpId="1" nodeType="afterEffect">
                                  <p:stCondLst>
                                    <p:cond delay="0"/>
                                  </p:stCondLst>
                                  <p:childTnLst>
                                    <p:set>
                                      <p:cBhvr>
                                        <p:cTn id="115" dur="1" fill="hold">
                                          <p:stCondLst>
                                            <p:cond delay="0"/>
                                          </p:stCondLst>
                                        </p:cTn>
                                        <p:tgtEl>
                                          <p:spTgt spid="88109"/>
                                        </p:tgtEl>
                                        <p:attrNameLst>
                                          <p:attrName>style.visibility</p:attrName>
                                        </p:attrNameLst>
                                      </p:cBhvr>
                                      <p:to>
                                        <p:strVal val="visible"/>
                                      </p:to>
                                    </p:set>
                                    <p:animEffect transition="in" filter="strips(downRight)">
                                      <p:cBhvr>
                                        <p:cTn id="116" dur="2000"/>
                                        <p:tgtEl>
                                          <p:spTgt spid="88109"/>
                                        </p:tgtEl>
                                      </p:cBhvr>
                                    </p:animEffect>
                                  </p:childTnLst>
                                </p:cTn>
                              </p:par>
                              <p:par>
                                <p:cTn id="117" presetID="18" presetClass="entr" presetSubtype="6" repeatCount="indefinite" fill="hold" nodeType="withEffect">
                                  <p:stCondLst>
                                    <p:cond delay="0"/>
                                  </p:stCondLst>
                                  <p:childTnLst>
                                    <p:set>
                                      <p:cBhvr>
                                        <p:cTn id="118" dur="1" fill="hold">
                                          <p:stCondLst>
                                            <p:cond delay="0"/>
                                          </p:stCondLst>
                                        </p:cTn>
                                        <p:tgtEl>
                                          <p:spTgt spid="88110"/>
                                        </p:tgtEl>
                                        <p:attrNameLst>
                                          <p:attrName>style.visibility</p:attrName>
                                        </p:attrNameLst>
                                      </p:cBhvr>
                                      <p:to>
                                        <p:strVal val="visible"/>
                                      </p:to>
                                    </p:set>
                                    <p:animEffect transition="in" filter="strips(downRight)">
                                      <p:cBhvr>
                                        <p:cTn id="119" dur="2000"/>
                                        <p:tgtEl>
                                          <p:spTgt spid="88110"/>
                                        </p:tgtEl>
                                      </p:cBhvr>
                                    </p:animEffect>
                                  </p:childTnLst>
                                </p:cTn>
                              </p:par>
                            </p:childTnLst>
                          </p:cTn>
                        </p:par>
                        <p:par>
                          <p:cTn id="120" fill="hold">
                            <p:stCondLst>
                              <p:cond delay="4500"/>
                            </p:stCondLst>
                            <p:childTnLst>
                              <p:par>
                                <p:cTn id="121" presetID="18" presetClass="entr" presetSubtype="3" repeatCount="indefinite" fill="hold" grpId="1" nodeType="afterEffect">
                                  <p:stCondLst>
                                    <p:cond delay="0"/>
                                  </p:stCondLst>
                                  <p:childTnLst>
                                    <p:set>
                                      <p:cBhvr>
                                        <p:cTn id="122" dur="1" fill="hold">
                                          <p:stCondLst>
                                            <p:cond delay="0"/>
                                          </p:stCondLst>
                                        </p:cTn>
                                        <p:tgtEl>
                                          <p:spTgt spid="88111"/>
                                        </p:tgtEl>
                                        <p:attrNameLst>
                                          <p:attrName>style.visibility</p:attrName>
                                        </p:attrNameLst>
                                      </p:cBhvr>
                                      <p:to>
                                        <p:strVal val="visible"/>
                                      </p:to>
                                    </p:set>
                                    <p:animEffect transition="in" filter="strips(upRight)">
                                      <p:cBhvr>
                                        <p:cTn id="123" dur="2000"/>
                                        <p:tgtEl>
                                          <p:spTgt spid="88111"/>
                                        </p:tgtEl>
                                      </p:cBhvr>
                                    </p:animEffect>
                                  </p:childTnLst>
                                </p:cTn>
                              </p:par>
                            </p:childTnLst>
                          </p:cTn>
                        </p:par>
                        <p:par>
                          <p:cTn id="124" fill="hold">
                            <p:stCondLst>
                              <p:cond delay="6500"/>
                            </p:stCondLst>
                            <p:childTnLst>
                              <p:par>
                                <p:cTn id="125" presetID="18" presetClass="entr" presetSubtype="3" repeatCount="indefinite" fill="hold" grpId="1" nodeType="afterEffect">
                                  <p:stCondLst>
                                    <p:cond delay="0"/>
                                  </p:stCondLst>
                                  <p:childTnLst>
                                    <p:set>
                                      <p:cBhvr>
                                        <p:cTn id="126" dur="1" fill="hold">
                                          <p:stCondLst>
                                            <p:cond delay="0"/>
                                          </p:stCondLst>
                                        </p:cTn>
                                        <p:tgtEl>
                                          <p:spTgt spid="88112"/>
                                        </p:tgtEl>
                                        <p:attrNameLst>
                                          <p:attrName>style.visibility</p:attrName>
                                        </p:attrNameLst>
                                      </p:cBhvr>
                                      <p:to>
                                        <p:strVal val="visible"/>
                                      </p:to>
                                    </p:set>
                                    <p:animEffect transition="in" filter="strips(upRight)">
                                      <p:cBhvr>
                                        <p:cTn id="127" dur="2000"/>
                                        <p:tgtEl>
                                          <p:spTgt spid="88112"/>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nodeType="clickEffect">
                                  <p:stCondLst>
                                    <p:cond delay="0"/>
                                  </p:stCondLst>
                                  <p:childTnLst>
                                    <p:set>
                                      <p:cBhvr>
                                        <p:cTn id="131" dur="1" fill="hold">
                                          <p:stCondLst>
                                            <p:cond delay="0"/>
                                          </p:stCondLst>
                                        </p:cTn>
                                        <p:tgtEl>
                                          <p:spTgt spid="11">
                                            <p:txEl>
                                              <p:pRg st="0" end="0"/>
                                            </p:txEl>
                                          </p:spTgt>
                                        </p:tgtEl>
                                        <p:attrNameLst>
                                          <p:attrName>style.visibility</p:attrName>
                                        </p:attrNameLst>
                                      </p:cBhvr>
                                      <p:to>
                                        <p:strVal val="visible"/>
                                      </p:to>
                                    </p:set>
                                    <p:anim calcmode="lin" valueType="num">
                                      <p:cBhvr additive="base">
                                        <p:cTn id="13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nodeType="clickEffect">
                                  <p:stCondLst>
                                    <p:cond delay="0"/>
                                  </p:stCondLst>
                                  <p:childTnLst>
                                    <p:set>
                                      <p:cBhvr>
                                        <p:cTn id="137" dur="1" fill="hold">
                                          <p:stCondLst>
                                            <p:cond delay="0"/>
                                          </p:stCondLst>
                                        </p:cTn>
                                        <p:tgtEl>
                                          <p:spTgt spid="11">
                                            <p:txEl>
                                              <p:pRg st="1" end="1"/>
                                            </p:txEl>
                                          </p:spTgt>
                                        </p:tgtEl>
                                        <p:attrNameLst>
                                          <p:attrName>style.visibility</p:attrName>
                                        </p:attrNameLst>
                                      </p:cBhvr>
                                      <p:to>
                                        <p:strVal val="visible"/>
                                      </p:to>
                                    </p:set>
                                    <p:anim calcmode="lin" valueType="num">
                                      <p:cBhvr additive="base">
                                        <p:cTn id="138"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39"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animBg="1"/>
      <p:bldP spid="88094" grpId="0" animBg="1"/>
      <p:bldP spid="88105" grpId="0"/>
      <p:bldP spid="88106" grpId="0"/>
      <p:bldP spid="88107" grpId="0" animBg="1"/>
      <p:bldP spid="88108" grpId="0" animBg="1"/>
      <p:bldP spid="88109" grpId="0" animBg="1"/>
      <p:bldP spid="88109" grpId="1" animBg="1"/>
      <p:bldP spid="88110" grpId="0" animBg="1"/>
      <p:bldP spid="88111" grpId="0" animBg="1"/>
      <p:bldP spid="88111" grpId="1" animBg="1"/>
      <p:bldP spid="88112" grpId="0" animBg="1"/>
      <p:bldP spid="88112" grpId="1" animBg="1"/>
      <p:bldP spid="88114" grpId="0" animBg="1"/>
      <p:bldP spid="88132" grpId="0"/>
      <p:bldP spid="55" grpId="0"/>
      <p:bldP spid="60" grpId="0" animBg="1"/>
      <p:bldP spid="881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7160" name="Group 24"/>
          <p:cNvGrpSpPr>
            <a:grpSpLocks/>
          </p:cNvGrpSpPr>
          <p:nvPr/>
        </p:nvGrpSpPr>
        <p:grpSpPr bwMode="auto">
          <a:xfrm>
            <a:off x="6227764" y="2895601"/>
            <a:ext cx="1296987" cy="1079897"/>
            <a:chOff x="3152" y="2568"/>
            <a:chExt cx="817" cy="907"/>
          </a:xfrm>
        </p:grpSpPr>
        <p:sp>
          <p:nvSpPr>
            <p:cNvPr id="347161" name="Rectangle 25"/>
            <p:cNvSpPr>
              <a:spLocks noChangeArrowheads="1"/>
            </p:cNvSpPr>
            <p:nvPr/>
          </p:nvSpPr>
          <p:spPr bwMode="auto">
            <a:xfrm>
              <a:off x="3423" y="2568"/>
              <a:ext cx="318" cy="182"/>
            </a:xfrm>
            <a:prstGeom prst="rect">
              <a:avLst/>
            </a:prstGeom>
            <a:gradFill rotWithShape="1">
              <a:gsLst>
                <a:gs pos="0">
                  <a:srgbClr val="99FFCC">
                    <a:gamma/>
                    <a:shade val="46275"/>
                    <a:invGamma/>
                  </a:srgbClr>
                </a:gs>
                <a:gs pos="50000">
                  <a:srgbClr val="99FFCC"/>
                </a:gs>
                <a:gs pos="100000">
                  <a:srgbClr val="99FFCC">
                    <a:gamma/>
                    <a:shade val="4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162" name="Oval 26"/>
            <p:cNvSpPr>
              <a:spLocks noChangeArrowheads="1"/>
            </p:cNvSpPr>
            <p:nvPr/>
          </p:nvSpPr>
          <p:spPr bwMode="auto">
            <a:xfrm>
              <a:off x="3152" y="2704"/>
              <a:ext cx="817" cy="771"/>
            </a:xfrm>
            <a:prstGeom prst="ellipse">
              <a:avLst/>
            </a:prstGeom>
            <a:gradFill rotWithShape="1">
              <a:gsLst>
                <a:gs pos="0">
                  <a:srgbClr val="99FFCC">
                    <a:gamma/>
                    <a:shade val="46275"/>
                    <a:invGamma/>
                  </a:srgbClr>
                </a:gs>
                <a:gs pos="50000">
                  <a:srgbClr val="99FFCC"/>
                </a:gs>
                <a:gs pos="100000">
                  <a:srgbClr val="99FFCC">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163" name="Oval 27"/>
            <p:cNvSpPr>
              <a:spLocks noChangeArrowheads="1"/>
            </p:cNvSpPr>
            <p:nvPr/>
          </p:nvSpPr>
          <p:spPr bwMode="auto">
            <a:xfrm>
              <a:off x="3424" y="2659"/>
              <a:ext cx="318" cy="91"/>
            </a:xfrm>
            <a:prstGeom prst="ellipse">
              <a:avLst/>
            </a:prstGeom>
            <a:gradFill rotWithShape="1">
              <a:gsLst>
                <a:gs pos="0">
                  <a:srgbClr val="99FFCC">
                    <a:gamma/>
                    <a:shade val="46275"/>
                    <a:invGamma/>
                  </a:srgbClr>
                </a:gs>
                <a:gs pos="50000">
                  <a:srgbClr val="99FFCC"/>
                </a:gs>
                <a:gs pos="100000">
                  <a:srgbClr val="99FFCC">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7164" name="Rectangle 28"/>
          <p:cNvSpPr>
            <a:spLocks noChangeArrowheads="1"/>
          </p:cNvSpPr>
          <p:nvPr/>
        </p:nvSpPr>
        <p:spPr bwMode="auto">
          <a:xfrm rot="-2966145">
            <a:off x="7264996" y="2868415"/>
            <a:ext cx="594122" cy="217487"/>
          </a:xfrm>
          <a:prstGeom prst="rect">
            <a:avLst/>
          </a:prstGeom>
          <a:gradFill rotWithShape="1">
            <a:gsLst>
              <a:gs pos="0">
                <a:srgbClr val="99FFCC">
                  <a:gamma/>
                  <a:shade val="46275"/>
                  <a:invGamma/>
                </a:srgbClr>
              </a:gs>
              <a:gs pos="50000">
                <a:srgbClr val="99FFCC"/>
              </a:gs>
              <a:gs pos="100000">
                <a:srgbClr val="99FFCC">
                  <a:gamma/>
                  <a:shade val="46275"/>
                  <a:invGamma/>
                </a:srgb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7165" name="Group 29"/>
          <p:cNvGrpSpPr>
            <a:grpSpLocks/>
          </p:cNvGrpSpPr>
          <p:nvPr/>
        </p:nvGrpSpPr>
        <p:grpSpPr bwMode="auto">
          <a:xfrm>
            <a:off x="5940425" y="2409825"/>
            <a:ext cx="936625" cy="1404938"/>
            <a:chOff x="3605" y="2432"/>
            <a:chExt cx="590" cy="1180"/>
          </a:xfrm>
        </p:grpSpPr>
        <p:sp>
          <p:nvSpPr>
            <p:cNvPr id="347166" name="Rectangle 30"/>
            <p:cNvSpPr>
              <a:spLocks noChangeArrowheads="1"/>
            </p:cNvSpPr>
            <p:nvPr/>
          </p:nvSpPr>
          <p:spPr bwMode="auto">
            <a:xfrm>
              <a:off x="4150" y="2478"/>
              <a:ext cx="45" cy="1134"/>
            </a:xfrm>
            <a:prstGeom prst="rect">
              <a:avLst/>
            </a:prstGeom>
            <a:gradFill rotWithShape="1">
              <a:gsLst>
                <a:gs pos="0">
                  <a:srgbClr val="FFCCFF">
                    <a:gamma/>
                    <a:shade val="46275"/>
                    <a:invGamma/>
                  </a:srgbClr>
                </a:gs>
                <a:gs pos="50000">
                  <a:srgbClr val="FFCCFF"/>
                </a:gs>
                <a:gs pos="100000">
                  <a:srgbClr val="FFCCFF">
                    <a:gamma/>
                    <a:shade val="4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167" name="Rectangle 31"/>
            <p:cNvSpPr>
              <a:spLocks noChangeArrowheads="1"/>
            </p:cNvSpPr>
            <p:nvPr/>
          </p:nvSpPr>
          <p:spPr bwMode="auto">
            <a:xfrm>
              <a:off x="3605" y="2432"/>
              <a:ext cx="590" cy="46"/>
            </a:xfrm>
            <a:prstGeom prst="rect">
              <a:avLst/>
            </a:prstGeom>
            <a:gradFill rotWithShape="1">
              <a:gsLst>
                <a:gs pos="0">
                  <a:srgbClr val="FFCCFF">
                    <a:gamma/>
                    <a:shade val="46275"/>
                    <a:invGamma/>
                  </a:srgbClr>
                </a:gs>
                <a:gs pos="50000">
                  <a:srgbClr val="FFCCFF"/>
                </a:gs>
                <a:gs pos="100000">
                  <a:srgbClr val="FFCCFF">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168" name="Oval 32"/>
            <p:cNvSpPr>
              <a:spLocks noChangeArrowheads="1"/>
            </p:cNvSpPr>
            <p:nvPr/>
          </p:nvSpPr>
          <p:spPr bwMode="auto">
            <a:xfrm>
              <a:off x="3696" y="2432"/>
              <a:ext cx="136" cy="46"/>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169" name="Line 33"/>
            <p:cNvSpPr>
              <a:spLocks noChangeShapeType="1"/>
            </p:cNvSpPr>
            <p:nvPr/>
          </p:nvSpPr>
          <p:spPr bwMode="auto">
            <a:xfrm>
              <a:off x="4150" y="2478"/>
              <a:ext cx="45" cy="1"/>
            </a:xfrm>
            <a:prstGeom prst="line">
              <a:avLst/>
            </a:prstGeom>
            <a:noFill/>
            <a:ln w="28575">
              <a:solidFill>
                <a:srgbClr val="FF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47170" name="Group 34"/>
          <p:cNvGrpSpPr>
            <a:grpSpLocks/>
          </p:cNvGrpSpPr>
          <p:nvPr/>
        </p:nvGrpSpPr>
        <p:grpSpPr bwMode="auto">
          <a:xfrm>
            <a:off x="6657975" y="465535"/>
            <a:ext cx="2451100" cy="2430065"/>
            <a:chOff x="4013" y="572"/>
            <a:chExt cx="1544" cy="2041"/>
          </a:xfrm>
        </p:grpSpPr>
        <p:grpSp>
          <p:nvGrpSpPr>
            <p:cNvPr id="347171" name="Group 35"/>
            <p:cNvGrpSpPr>
              <a:grpSpLocks/>
            </p:cNvGrpSpPr>
            <p:nvPr/>
          </p:nvGrpSpPr>
          <p:grpSpPr bwMode="auto">
            <a:xfrm>
              <a:off x="4559" y="572"/>
              <a:ext cx="590" cy="861"/>
              <a:chOff x="4649" y="709"/>
              <a:chExt cx="590" cy="861"/>
            </a:xfrm>
          </p:grpSpPr>
          <p:grpSp>
            <p:nvGrpSpPr>
              <p:cNvPr id="347172" name="Group 36"/>
              <p:cNvGrpSpPr>
                <a:grpSpLocks/>
              </p:cNvGrpSpPr>
              <p:nvPr/>
            </p:nvGrpSpPr>
            <p:grpSpPr bwMode="auto">
              <a:xfrm>
                <a:off x="4649" y="709"/>
                <a:ext cx="590" cy="861"/>
                <a:chOff x="4649" y="709"/>
                <a:chExt cx="590" cy="861"/>
              </a:xfrm>
            </p:grpSpPr>
            <p:sp>
              <p:nvSpPr>
                <p:cNvPr id="347173" name="Freeform 37"/>
                <p:cNvSpPr>
                  <a:spLocks/>
                </p:cNvSpPr>
                <p:nvPr/>
              </p:nvSpPr>
              <p:spPr bwMode="auto">
                <a:xfrm>
                  <a:off x="4649" y="709"/>
                  <a:ext cx="590" cy="861"/>
                </a:xfrm>
                <a:custGeom>
                  <a:avLst/>
                  <a:gdLst>
                    <a:gd name="T0" fmla="*/ 0 w 590"/>
                    <a:gd name="T1" fmla="*/ 226 h 861"/>
                    <a:gd name="T2" fmla="*/ 0 w 590"/>
                    <a:gd name="T3" fmla="*/ 816 h 861"/>
                    <a:gd name="T4" fmla="*/ 13 w 590"/>
                    <a:gd name="T5" fmla="*/ 839 h 861"/>
                    <a:gd name="T6" fmla="*/ 45 w 590"/>
                    <a:gd name="T7" fmla="*/ 861 h 861"/>
                    <a:gd name="T8" fmla="*/ 544 w 590"/>
                    <a:gd name="T9" fmla="*/ 861 h 861"/>
                    <a:gd name="T10" fmla="*/ 571 w 590"/>
                    <a:gd name="T11" fmla="*/ 839 h 861"/>
                    <a:gd name="T12" fmla="*/ 590 w 590"/>
                    <a:gd name="T13" fmla="*/ 816 h 861"/>
                    <a:gd name="T14" fmla="*/ 590 w 590"/>
                    <a:gd name="T15" fmla="*/ 226 h 861"/>
                    <a:gd name="T16" fmla="*/ 363 w 590"/>
                    <a:gd name="T17" fmla="*/ 136 h 861"/>
                    <a:gd name="T18" fmla="*/ 363 w 590"/>
                    <a:gd name="T19" fmla="*/ 45 h 861"/>
                    <a:gd name="T20" fmla="*/ 408 w 590"/>
                    <a:gd name="T21" fmla="*/ 45 h 861"/>
                    <a:gd name="T22" fmla="*/ 408 w 590"/>
                    <a:gd name="T23" fmla="*/ 0 h 861"/>
                    <a:gd name="T24" fmla="*/ 181 w 590"/>
                    <a:gd name="T25" fmla="*/ 0 h 861"/>
                    <a:gd name="T26" fmla="*/ 181 w 590"/>
                    <a:gd name="T27" fmla="*/ 45 h 861"/>
                    <a:gd name="T28" fmla="*/ 227 w 590"/>
                    <a:gd name="T29" fmla="*/ 45 h 861"/>
                    <a:gd name="T30" fmla="*/ 227 w 590"/>
                    <a:gd name="T31" fmla="*/ 136 h 861"/>
                    <a:gd name="T32" fmla="*/ 0 w 590"/>
                    <a:gd name="T33" fmla="*/ 226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0" h="861">
                      <a:moveTo>
                        <a:pt x="0" y="226"/>
                      </a:moveTo>
                      <a:lnTo>
                        <a:pt x="0" y="816"/>
                      </a:lnTo>
                      <a:lnTo>
                        <a:pt x="13" y="839"/>
                      </a:lnTo>
                      <a:lnTo>
                        <a:pt x="45" y="861"/>
                      </a:lnTo>
                      <a:lnTo>
                        <a:pt x="544" y="861"/>
                      </a:lnTo>
                      <a:lnTo>
                        <a:pt x="571" y="839"/>
                      </a:lnTo>
                      <a:lnTo>
                        <a:pt x="590" y="816"/>
                      </a:lnTo>
                      <a:lnTo>
                        <a:pt x="590" y="226"/>
                      </a:lnTo>
                      <a:lnTo>
                        <a:pt x="363" y="136"/>
                      </a:lnTo>
                      <a:lnTo>
                        <a:pt x="363" y="45"/>
                      </a:lnTo>
                      <a:lnTo>
                        <a:pt x="408" y="45"/>
                      </a:lnTo>
                      <a:lnTo>
                        <a:pt x="408" y="0"/>
                      </a:lnTo>
                      <a:lnTo>
                        <a:pt x="181" y="0"/>
                      </a:lnTo>
                      <a:lnTo>
                        <a:pt x="181" y="45"/>
                      </a:lnTo>
                      <a:lnTo>
                        <a:pt x="227" y="45"/>
                      </a:lnTo>
                      <a:lnTo>
                        <a:pt x="227" y="136"/>
                      </a:lnTo>
                      <a:lnTo>
                        <a:pt x="0" y="226"/>
                      </a:lnTo>
                      <a:close/>
                    </a:path>
                  </a:pathLst>
                </a:custGeom>
                <a:gradFill rotWithShape="1">
                  <a:gsLst>
                    <a:gs pos="0">
                      <a:srgbClr val="CCFFFF">
                        <a:gamma/>
                        <a:shade val="46275"/>
                        <a:invGamma/>
                      </a:srgbClr>
                    </a:gs>
                    <a:gs pos="50000">
                      <a:srgbClr val="CCFFFF"/>
                    </a:gs>
                    <a:gs pos="100000">
                      <a:srgbClr val="CCFFFF">
                        <a:gamma/>
                        <a:shade val="46275"/>
                        <a:invGamma/>
                      </a:srgbClr>
                    </a:gs>
                  </a:gsLst>
                  <a:lin ang="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7174" name="Freeform 38"/>
                <p:cNvSpPr>
                  <a:spLocks/>
                </p:cNvSpPr>
                <p:nvPr/>
              </p:nvSpPr>
              <p:spPr bwMode="auto">
                <a:xfrm>
                  <a:off x="4662" y="1164"/>
                  <a:ext cx="564" cy="384"/>
                </a:xfrm>
                <a:custGeom>
                  <a:avLst/>
                  <a:gdLst>
                    <a:gd name="T0" fmla="*/ 0 w 564"/>
                    <a:gd name="T1" fmla="*/ 0 h 384"/>
                    <a:gd name="T2" fmla="*/ 0 w 564"/>
                    <a:gd name="T3" fmla="*/ 360 h 384"/>
                    <a:gd name="T4" fmla="*/ 72 w 564"/>
                    <a:gd name="T5" fmla="*/ 384 h 384"/>
                    <a:gd name="T6" fmla="*/ 504 w 564"/>
                    <a:gd name="T7" fmla="*/ 384 h 384"/>
                    <a:gd name="T8" fmla="*/ 564 w 564"/>
                    <a:gd name="T9" fmla="*/ 354 h 384"/>
                    <a:gd name="T10" fmla="*/ 564 w 564"/>
                    <a:gd name="T11" fmla="*/ 6 h 384"/>
                    <a:gd name="T12" fmla="*/ 0 w 564"/>
                    <a:gd name="T13" fmla="*/ 0 h 384"/>
                  </a:gdLst>
                  <a:ahLst/>
                  <a:cxnLst>
                    <a:cxn ang="0">
                      <a:pos x="T0" y="T1"/>
                    </a:cxn>
                    <a:cxn ang="0">
                      <a:pos x="T2" y="T3"/>
                    </a:cxn>
                    <a:cxn ang="0">
                      <a:pos x="T4" y="T5"/>
                    </a:cxn>
                    <a:cxn ang="0">
                      <a:pos x="T6" y="T7"/>
                    </a:cxn>
                    <a:cxn ang="0">
                      <a:pos x="T8" y="T9"/>
                    </a:cxn>
                    <a:cxn ang="0">
                      <a:pos x="T10" y="T11"/>
                    </a:cxn>
                    <a:cxn ang="0">
                      <a:pos x="T12" y="T13"/>
                    </a:cxn>
                  </a:cxnLst>
                  <a:rect l="0" t="0" r="r" b="b"/>
                  <a:pathLst>
                    <a:path w="564" h="384">
                      <a:moveTo>
                        <a:pt x="0" y="0"/>
                      </a:moveTo>
                      <a:lnTo>
                        <a:pt x="0" y="360"/>
                      </a:lnTo>
                      <a:lnTo>
                        <a:pt x="72" y="384"/>
                      </a:lnTo>
                      <a:lnTo>
                        <a:pt x="504" y="384"/>
                      </a:lnTo>
                      <a:lnTo>
                        <a:pt x="564" y="354"/>
                      </a:lnTo>
                      <a:lnTo>
                        <a:pt x="564" y="6"/>
                      </a:lnTo>
                      <a:lnTo>
                        <a:pt x="0" y="0"/>
                      </a:lnTo>
                      <a:close/>
                    </a:path>
                  </a:pathLst>
                </a:custGeom>
                <a:gradFill rotWithShape="1">
                  <a:gsLst>
                    <a:gs pos="0">
                      <a:srgbClr val="FF66FF">
                        <a:gamma/>
                        <a:shade val="46275"/>
                        <a:invGamma/>
                      </a:srgbClr>
                    </a:gs>
                    <a:gs pos="50000">
                      <a:srgbClr val="FF66FF"/>
                    </a:gs>
                    <a:gs pos="100000">
                      <a:srgbClr val="FF66FF">
                        <a:gamma/>
                        <a:shade val="46275"/>
                        <a:invGamma/>
                      </a:srgbClr>
                    </a:gs>
                  </a:gsLst>
                  <a:lin ang="0" scaled="1"/>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47175" name="Line 39"/>
              <p:cNvSpPr>
                <a:spLocks noChangeShapeType="1"/>
              </p:cNvSpPr>
              <p:nvPr/>
            </p:nvSpPr>
            <p:spPr bwMode="auto">
              <a:xfrm>
                <a:off x="4876" y="754"/>
                <a:ext cx="136" cy="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47176" name="Rectangle 40"/>
            <p:cNvSpPr>
              <a:spLocks noChangeArrowheads="1"/>
            </p:cNvSpPr>
            <p:nvPr/>
          </p:nvSpPr>
          <p:spPr bwMode="auto">
            <a:xfrm>
              <a:off x="4013" y="2341"/>
              <a:ext cx="318" cy="272"/>
            </a:xfrm>
            <a:prstGeom prst="rect">
              <a:avLst/>
            </a:prstGeom>
            <a:gradFill rotWithShape="1">
              <a:gsLst>
                <a:gs pos="0">
                  <a:srgbClr val="CCCC00">
                    <a:gamma/>
                    <a:shade val="46275"/>
                    <a:invGamma/>
                  </a:srgbClr>
                </a:gs>
                <a:gs pos="50000">
                  <a:srgbClr val="CCCC00"/>
                </a:gs>
                <a:gs pos="100000">
                  <a:srgbClr val="CCCC00">
                    <a:gamma/>
                    <a:shade val="4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177" name="Rectangle 41"/>
            <p:cNvSpPr>
              <a:spLocks noChangeArrowheads="1"/>
            </p:cNvSpPr>
            <p:nvPr/>
          </p:nvSpPr>
          <p:spPr bwMode="auto">
            <a:xfrm>
              <a:off x="4423" y="1434"/>
              <a:ext cx="1134" cy="227"/>
            </a:xfrm>
            <a:prstGeom prst="rect">
              <a:avLst/>
            </a:prstGeom>
            <a:gradFill rotWithShape="1">
              <a:gsLst>
                <a:gs pos="0">
                  <a:schemeClr val="folHlink">
                    <a:gamma/>
                    <a:shade val="46275"/>
                    <a:invGamma/>
                  </a:schemeClr>
                </a:gs>
                <a:gs pos="100000">
                  <a:schemeClr val="folHlink"/>
                </a:gs>
              </a:gsLst>
              <a:lin ang="0" scaled="1"/>
            </a:gra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7178" name="Group 42"/>
          <p:cNvGrpSpPr>
            <a:grpSpLocks/>
          </p:cNvGrpSpPr>
          <p:nvPr/>
        </p:nvGrpSpPr>
        <p:grpSpPr bwMode="auto">
          <a:xfrm>
            <a:off x="5364163" y="3488531"/>
            <a:ext cx="3744912" cy="758429"/>
            <a:chOff x="3198" y="3111"/>
            <a:chExt cx="2359" cy="637"/>
          </a:xfrm>
        </p:grpSpPr>
        <p:grpSp>
          <p:nvGrpSpPr>
            <p:cNvPr id="347179" name="Group 43"/>
            <p:cNvGrpSpPr>
              <a:grpSpLocks/>
            </p:cNvGrpSpPr>
            <p:nvPr/>
          </p:nvGrpSpPr>
          <p:grpSpPr bwMode="auto">
            <a:xfrm>
              <a:off x="3198" y="3112"/>
              <a:ext cx="907" cy="408"/>
              <a:chOff x="3651" y="3067"/>
              <a:chExt cx="907" cy="408"/>
            </a:xfrm>
          </p:grpSpPr>
          <p:sp>
            <p:nvSpPr>
              <p:cNvPr id="347180" name="Rectangle 44"/>
              <p:cNvSpPr>
                <a:spLocks noChangeArrowheads="1"/>
              </p:cNvSpPr>
              <p:nvPr/>
            </p:nvSpPr>
            <p:spPr bwMode="auto">
              <a:xfrm>
                <a:off x="4059" y="3430"/>
                <a:ext cx="499" cy="45"/>
              </a:xfrm>
              <a:prstGeom prst="rect">
                <a:avLst/>
              </a:prstGeom>
              <a:gradFill rotWithShape="1">
                <a:gsLst>
                  <a:gs pos="0">
                    <a:srgbClr val="99FFCC">
                      <a:gamma/>
                      <a:shade val="46275"/>
                      <a:invGamma/>
                    </a:srgbClr>
                  </a:gs>
                  <a:gs pos="50000">
                    <a:srgbClr val="99FFCC"/>
                  </a:gs>
                  <a:gs pos="100000">
                    <a:srgbClr val="99FFCC">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181" name="Rectangle 45"/>
              <p:cNvSpPr>
                <a:spLocks noChangeArrowheads="1"/>
              </p:cNvSpPr>
              <p:nvPr/>
            </p:nvSpPr>
            <p:spPr bwMode="auto">
              <a:xfrm>
                <a:off x="4014" y="3113"/>
                <a:ext cx="45" cy="362"/>
              </a:xfrm>
              <a:prstGeom prst="rect">
                <a:avLst/>
              </a:prstGeom>
              <a:gradFill rotWithShape="1">
                <a:gsLst>
                  <a:gs pos="0">
                    <a:srgbClr val="99FFCC">
                      <a:gamma/>
                      <a:shade val="46275"/>
                      <a:invGamma/>
                    </a:srgbClr>
                  </a:gs>
                  <a:gs pos="50000">
                    <a:srgbClr val="99FFCC"/>
                  </a:gs>
                  <a:gs pos="100000">
                    <a:srgbClr val="99FFCC">
                      <a:gamma/>
                      <a:shade val="4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182" name="Rectangle 46"/>
              <p:cNvSpPr>
                <a:spLocks noChangeArrowheads="1"/>
              </p:cNvSpPr>
              <p:nvPr/>
            </p:nvSpPr>
            <p:spPr bwMode="auto">
              <a:xfrm>
                <a:off x="3651" y="3067"/>
                <a:ext cx="408" cy="46"/>
              </a:xfrm>
              <a:prstGeom prst="rect">
                <a:avLst/>
              </a:prstGeom>
              <a:gradFill rotWithShape="1">
                <a:gsLst>
                  <a:gs pos="0">
                    <a:srgbClr val="99FFCC">
                      <a:gamma/>
                      <a:shade val="46275"/>
                      <a:invGamma/>
                    </a:srgbClr>
                  </a:gs>
                  <a:gs pos="50000">
                    <a:srgbClr val="99FFCC"/>
                  </a:gs>
                  <a:gs pos="100000">
                    <a:srgbClr val="99FFCC">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183" name="Line 47"/>
              <p:cNvSpPr>
                <a:spLocks noChangeShapeType="1"/>
              </p:cNvSpPr>
              <p:nvPr/>
            </p:nvSpPr>
            <p:spPr bwMode="auto">
              <a:xfrm>
                <a:off x="4014" y="3112"/>
                <a:ext cx="45" cy="1"/>
              </a:xfrm>
              <a:prstGeom prst="line">
                <a:avLst/>
              </a:prstGeom>
              <a:noFill/>
              <a:ln w="19050">
                <a:solidFill>
                  <a:srgbClr val="99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7184" name="Line 48"/>
              <p:cNvSpPr>
                <a:spLocks noChangeShapeType="1"/>
              </p:cNvSpPr>
              <p:nvPr/>
            </p:nvSpPr>
            <p:spPr bwMode="auto">
              <a:xfrm>
                <a:off x="4059" y="3430"/>
                <a:ext cx="1" cy="45"/>
              </a:xfrm>
              <a:prstGeom prst="line">
                <a:avLst/>
              </a:prstGeom>
              <a:noFill/>
              <a:ln w="9525">
                <a:solidFill>
                  <a:srgbClr val="99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347185" name="Freeform 49"/>
            <p:cNvSpPr>
              <a:spLocks/>
            </p:cNvSpPr>
            <p:nvPr/>
          </p:nvSpPr>
          <p:spPr bwMode="auto">
            <a:xfrm>
              <a:off x="3747" y="3111"/>
              <a:ext cx="806" cy="400"/>
            </a:xfrm>
            <a:custGeom>
              <a:avLst/>
              <a:gdLst>
                <a:gd name="T0" fmla="*/ 0 w 806"/>
                <a:gd name="T1" fmla="*/ 4 h 400"/>
                <a:gd name="T2" fmla="*/ 2 w 806"/>
                <a:gd name="T3" fmla="*/ 52 h 400"/>
                <a:gd name="T4" fmla="*/ 10 w 806"/>
                <a:gd name="T5" fmla="*/ 100 h 400"/>
                <a:gd name="T6" fmla="*/ 26 w 806"/>
                <a:gd name="T7" fmla="*/ 144 h 400"/>
                <a:gd name="T8" fmla="*/ 41 w 806"/>
                <a:gd name="T9" fmla="*/ 183 h 400"/>
                <a:gd name="T10" fmla="*/ 74 w 806"/>
                <a:gd name="T11" fmla="*/ 230 h 400"/>
                <a:gd name="T12" fmla="*/ 104 w 806"/>
                <a:gd name="T13" fmla="*/ 272 h 400"/>
                <a:gd name="T14" fmla="*/ 140 w 806"/>
                <a:gd name="T15" fmla="*/ 302 h 400"/>
                <a:gd name="T16" fmla="*/ 180 w 806"/>
                <a:gd name="T17" fmla="*/ 336 h 400"/>
                <a:gd name="T18" fmla="*/ 228 w 806"/>
                <a:gd name="T19" fmla="*/ 360 h 400"/>
                <a:gd name="T20" fmla="*/ 264 w 806"/>
                <a:gd name="T21" fmla="*/ 374 h 400"/>
                <a:gd name="T22" fmla="*/ 310 w 806"/>
                <a:gd name="T23" fmla="*/ 388 h 400"/>
                <a:gd name="T24" fmla="*/ 382 w 806"/>
                <a:gd name="T25" fmla="*/ 400 h 400"/>
                <a:gd name="T26" fmla="*/ 446 w 806"/>
                <a:gd name="T27" fmla="*/ 396 h 400"/>
                <a:gd name="T28" fmla="*/ 504 w 806"/>
                <a:gd name="T29" fmla="*/ 388 h 400"/>
                <a:gd name="T30" fmla="*/ 560 w 806"/>
                <a:gd name="T31" fmla="*/ 368 h 400"/>
                <a:gd name="T32" fmla="*/ 600 w 806"/>
                <a:gd name="T33" fmla="*/ 350 h 400"/>
                <a:gd name="T34" fmla="*/ 636 w 806"/>
                <a:gd name="T35" fmla="*/ 326 h 400"/>
                <a:gd name="T36" fmla="*/ 680 w 806"/>
                <a:gd name="T37" fmla="*/ 290 h 400"/>
                <a:gd name="T38" fmla="*/ 712 w 806"/>
                <a:gd name="T39" fmla="*/ 260 h 400"/>
                <a:gd name="T40" fmla="*/ 744 w 806"/>
                <a:gd name="T41" fmla="*/ 222 h 400"/>
                <a:gd name="T42" fmla="*/ 766 w 806"/>
                <a:gd name="T43" fmla="*/ 184 h 400"/>
                <a:gd name="T44" fmla="*/ 790 w 806"/>
                <a:gd name="T45" fmla="*/ 132 h 400"/>
                <a:gd name="T46" fmla="*/ 800 w 806"/>
                <a:gd name="T47" fmla="*/ 90 h 400"/>
                <a:gd name="T48" fmla="*/ 806 w 806"/>
                <a:gd name="T49" fmla="*/ 42 h 400"/>
                <a:gd name="T50" fmla="*/ 806 w 806"/>
                <a:gd name="T51" fmla="*/ 0 h 400"/>
                <a:gd name="T52" fmla="*/ 0 w 806"/>
                <a:gd name="T53" fmla="*/ 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06" h="400">
                  <a:moveTo>
                    <a:pt x="0" y="4"/>
                  </a:moveTo>
                  <a:lnTo>
                    <a:pt x="2" y="52"/>
                  </a:lnTo>
                  <a:lnTo>
                    <a:pt x="10" y="100"/>
                  </a:lnTo>
                  <a:lnTo>
                    <a:pt x="26" y="144"/>
                  </a:lnTo>
                  <a:lnTo>
                    <a:pt x="41" y="183"/>
                  </a:lnTo>
                  <a:lnTo>
                    <a:pt x="74" y="230"/>
                  </a:lnTo>
                  <a:lnTo>
                    <a:pt x="104" y="272"/>
                  </a:lnTo>
                  <a:lnTo>
                    <a:pt x="140" y="302"/>
                  </a:lnTo>
                  <a:lnTo>
                    <a:pt x="180" y="336"/>
                  </a:lnTo>
                  <a:lnTo>
                    <a:pt x="228" y="360"/>
                  </a:lnTo>
                  <a:lnTo>
                    <a:pt x="264" y="374"/>
                  </a:lnTo>
                  <a:lnTo>
                    <a:pt x="310" y="388"/>
                  </a:lnTo>
                  <a:lnTo>
                    <a:pt x="382" y="400"/>
                  </a:lnTo>
                  <a:lnTo>
                    <a:pt x="446" y="396"/>
                  </a:lnTo>
                  <a:lnTo>
                    <a:pt x="504" y="388"/>
                  </a:lnTo>
                  <a:lnTo>
                    <a:pt x="560" y="368"/>
                  </a:lnTo>
                  <a:lnTo>
                    <a:pt x="600" y="350"/>
                  </a:lnTo>
                  <a:lnTo>
                    <a:pt x="636" y="326"/>
                  </a:lnTo>
                  <a:lnTo>
                    <a:pt x="680" y="290"/>
                  </a:lnTo>
                  <a:lnTo>
                    <a:pt x="712" y="260"/>
                  </a:lnTo>
                  <a:lnTo>
                    <a:pt x="744" y="222"/>
                  </a:lnTo>
                  <a:lnTo>
                    <a:pt x="766" y="184"/>
                  </a:lnTo>
                  <a:lnTo>
                    <a:pt x="790" y="132"/>
                  </a:lnTo>
                  <a:lnTo>
                    <a:pt x="800" y="90"/>
                  </a:lnTo>
                  <a:lnTo>
                    <a:pt x="806" y="42"/>
                  </a:lnTo>
                  <a:lnTo>
                    <a:pt x="806" y="0"/>
                  </a:lnTo>
                  <a:lnTo>
                    <a:pt x="0" y="4"/>
                  </a:lnTo>
                  <a:close/>
                </a:path>
              </a:pathLst>
            </a:custGeom>
            <a:solidFill>
              <a:srgbClr val="FF66FF"/>
            </a:solidFill>
            <a:ln w="9525" cap="flat" cmpd="sng">
              <a:solidFill>
                <a:srgbClr val="FF66FF"/>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7186" name="Rectangle 50"/>
            <p:cNvSpPr>
              <a:spLocks noChangeArrowheads="1"/>
            </p:cNvSpPr>
            <p:nvPr/>
          </p:nvSpPr>
          <p:spPr bwMode="auto">
            <a:xfrm>
              <a:off x="3289" y="3521"/>
              <a:ext cx="2268" cy="227"/>
            </a:xfrm>
            <a:prstGeom prst="rect">
              <a:avLst/>
            </a:prstGeom>
            <a:gradFill rotWithShape="1">
              <a:gsLst>
                <a:gs pos="0">
                  <a:schemeClr val="folHlink"/>
                </a:gs>
                <a:gs pos="100000">
                  <a:schemeClr val="folHlink">
                    <a:gamma/>
                    <a:shade val="46275"/>
                    <a:invGamma/>
                  </a:schemeClr>
                </a:gs>
              </a:gsLst>
              <a:lin ang="0" scaled="1"/>
            </a:gra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47187" name="Rectangle 51"/>
          <p:cNvSpPr>
            <a:spLocks noChangeArrowheads="1"/>
          </p:cNvSpPr>
          <p:nvPr/>
        </p:nvSpPr>
        <p:spPr bwMode="auto">
          <a:xfrm>
            <a:off x="8459789" y="520304"/>
            <a:ext cx="720725" cy="3726656"/>
          </a:xfrm>
          <a:prstGeom prst="rect">
            <a:avLst/>
          </a:prstGeom>
          <a:gradFill rotWithShape="1">
            <a:gsLst>
              <a:gs pos="0">
                <a:schemeClr val="folHlink"/>
              </a:gs>
              <a:gs pos="100000">
                <a:schemeClr val="folHlink">
                  <a:gamma/>
                  <a:shade val="46275"/>
                  <a:invGamma/>
                </a:schemeClr>
              </a:gs>
            </a:gsLst>
            <a:lin ang="5400000" scaled="1"/>
          </a:gradFill>
          <a:ln w="9525">
            <a:solidFill>
              <a:srgbClr val="96969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347188" name="Object 52"/>
          <p:cNvGraphicFramePr>
            <a:graphicFrameLocks noChangeAspect="1"/>
          </p:cNvGraphicFramePr>
          <p:nvPr/>
        </p:nvGraphicFramePr>
        <p:xfrm>
          <a:off x="6875463" y="3203972"/>
          <a:ext cx="165100" cy="123825"/>
        </p:xfrm>
        <a:graphic>
          <a:graphicData uri="http://schemas.openxmlformats.org/presentationml/2006/ole">
            <mc:AlternateContent xmlns:mc="http://schemas.openxmlformats.org/markup-compatibility/2006">
              <mc:Choice xmlns:v="urn:schemas-microsoft-com:vml" Requires="v">
                <p:oleObj spid="_x0000_s3350" name="SmartDraw" r:id="rId3" imgW="164592" imgH="164592" progId="">
                  <p:embed/>
                </p:oleObj>
              </mc:Choice>
              <mc:Fallback>
                <p:oleObj name="SmartDraw" r:id="rId3" imgW="164592" imgH="164592" progId="">
                  <p:embed/>
                  <p:pic>
                    <p:nvPicPr>
                      <p:cNvPr id="0" name="Picture 2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463" y="3203972"/>
                        <a:ext cx="1651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47189" name="Group 53"/>
          <p:cNvGrpSpPr>
            <a:grpSpLocks/>
          </p:cNvGrpSpPr>
          <p:nvPr/>
        </p:nvGrpSpPr>
        <p:grpSpPr bwMode="auto">
          <a:xfrm>
            <a:off x="6948488" y="1275160"/>
            <a:ext cx="576262" cy="1997869"/>
            <a:chOff x="3606" y="1344"/>
            <a:chExt cx="363" cy="1678"/>
          </a:xfrm>
        </p:grpSpPr>
        <p:sp>
          <p:nvSpPr>
            <p:cNvPr id="347190" name="Rectangle 54"/>
            <p:cNvSpPr>
              <a:spLocks noChangeArrowheads="1"/>
            </p:cNvSpPr>
            <p:nvPr/>
          </p:nvSpPr>
          <p:spPr bwMode="auto">
            <a:xfrm>
              <a:off x="3606" y="1480"/>
              <a:ext cx="45" cy="1542"/>
            </a:xfrm>
            <a:prstGeom prst="rect">
              <a:avLst/>
            </a:prstGeom>
            <a:gradFill rotWithShape="1">
              <a:gsLst>
                <a:gs pos="0">
                  <a:srgbClr val="FFFFCC">
                    <a:gamma/>
                    <a:shade val="46275"/>
                    <a:invGamma/>
                  </a:srgbClr>
                </a:gs>
                <a:gs pos="50000">
                  <a:srgbClr val="FFFFCC"/>
                </a:gs>
                <a:gs pos="100000">
                  <a:srgbClr val="FFFFCC">
                    <a:gamma/>
                    <a:shade val="46275"/>
                    <a:invGamma/>
                  </a:srgb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191" name="Rectangle 55"/>
            <p:cNvSpPr>
              <a:spLocks noChangeArrowheads="1"/>
            </p:cNvSpPr>
            <p:nvPr/>
          </p:nvSpPr>
          <p:spPr bwMode="auto">
            <a:xfrm>
              <a:off x="3606" y="1434"/>
              <a:ext cx="363" cy="46"/>
            </a:xfrm>
            <a:prstGeom prst="rect">
              <a:avLst/>
            </a:prstGeom>
            <a:gradFill rotWithShape="1">
              <a:gsLst>
                <a:gs pos="0">
                  <a:srgbClr val="FFFFCC">
                    <a:gamma/>
                    <a:shade val="46275"/>
                    <a:invGamma/>
                  </a:srgbClr>
                </a:gs>
                <a:gs pos="50000">
                  <a:srgbClr val="FFFFCC"/>
                </a:gs>
                <a:gs pos="100000">
                  <a:srgbClr val="FFFFCC">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192" name="Line 56"/>
            <p:cNvSpPr>
              <a:spLocks noChangeShapeType="1"/>
            </p:cNvSpPr>
            <p:nvPr/>
          </p:nvSpPr>
          <p:spPr bwMode="auto">
            <a:xfrm>
              <a:off x="3606" y="1480"/>
              <a:ext cx="45" cy="1"/>
            </a:xfrm>
            <a:prstGeom prst="line">
              <a:avLst/>
            </a:prstGeom>
            <a:noFill/>
            <a:ln w="1905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7193" name="Rectangle 57"/>
            <p:cNvSpPr>
              <a:spLocks noChangeArrowheads="1"/>
            </p:cNvSpPr>
            <p:nvPr/>
          </p:nvSpPr>
          <p:spPr bwMode="auto">
            <a:xfrm>
              <a:off x="3696" y="1434"/>
              <a:ext cx="137" cy="46"/>
            </a:xfrm>
            <a:prstGeom prst="rect">
              <a:avLst/>
            </a:prstGeom>
            <a:gradFill rotWithShape="1">
              <a:gsLst>
                <a:gs pos="0">
                  <a:schemeClr val="tx2"/>
                </a:gs>
                <a:gs pos="50000">
                  <a:schemeClr val="tx2">
                    <a:gamma/>
                    <a:tint val="0"/>
                    <a:invGamma/>
                  </a:schemeClr>
                </a:gs>
                <a:gs pos="100000">
                  <a:schemeClr val="tx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194" name="Rectangle 58"/>
            <p:cNvSpPr>
              <a:spLocks noChangeArrowheads="1"/>
            </p:cNvSpPr>
            <p:nvPr/>
          </p:nvSpPr>
          <p:spPr bwMode="auto">
            <a:xfrm>
              <a:off x="3742" y="1389"/>
              <a:ext cx="45" cy="45"/>
            </a:xfrm>
            <a:prstGeom prst="rect">
              <a:avLst/>
            </a:prstGeom>
            <a:gradFill rotWithShape="1">
              <a:gsLst>
                <a:gs pos="0">
                  <a:schemeClr val="tx2"/>
                </a:gs>
                <a:gs pos="50000">
                  <a:schemeClr val="tx2">
                    <a:gamma/>
                    <a:tint val="0"/>
                    <a:invGamma/>
                  </a:schemeClr>
                </a:gs>
                <a:gs pos="100000">
                  <a:schemeClr val="tx2"/>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195" name="Rectangle 59"/>
            <p:cNvSpPr>
              <a:spLocks noChangeArrowheads="1"/>
            </p:cNvSpPr>
            <p:nvPr/>
          </p:nvSpPr>
          <p:spPr bwMode="auto">
            <a:xfrm>
              <a:off x="3651" y="1344"/>
              <a:ext cx="227" cy="45"/>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347196" name="Object 60"/>
          <p:cNvGraphicFramePr>
            <a:graphicFrameLocks noChangeAspect="1"/>
          </p:cNvGraphicFramePr>
          <p:nvPr/>
        </p:nvGraphicFramePr>
        <p:xfrm>
          <a:off x="5270500" y="3490913"/>
          <a:ext cx="165100" cy="123825"/>
        </p:xfrm>
        <a:graphic>
          <a:graphicData uri="http://schemas.openxmlformats.org/presentationml/2006/ole">
            <mc:AlternateContent xmlns:mc="http://schemas.openxmlformats.org/markup-compatibility/2006">
              <mc:Choice xmlns:v="urn:schemas-microsoft-com:vml" Requires="v">
                <p:oleObj spid="_x0000_s3351" name="SmartDraw" r:id="rId5" imgW="164592" imgH="164592" progId="">
                  <p:embed/>
                </p:oleObj>
              </mc:Choice>
              <mc:Fallback>
                <p:oleObj name="SmartDraw" r:id="rId5" imgW="164592" imgH="164592" progId="">
                  <p:embed/>
                  <p:pic>
                    <p:nvPicPr>
                      <p:cNvPr id="0" name="Picture 2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0500" y="3490913"/>
                        <a:ext cx="1651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7197" name="Text Box 61"/>
          <p:cNvSpPr txBox="1">
            <a:spLocks noChangeArrowheads="1"/>
          </p:cNvSpPr>
          <p:nvPr/>
        </p:nvSpPr>
        <p:spPr bwMode="auto">
          <a:xfrm>
            <a:off x="5435600" y="1815704"/>
            <a:ext cx="14414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latin typeface="VNI-Times" pitchFamily="2" charset="0"/>
              </a:rPr>
              <a:t>Khoâng khí ñi vaøo</a:t>
            </a:r>
          </a:p>
        </p:txBody>
      </p:sp>
      <p:sp>
        <p:nvSpPr>
          <p:cNvPr id="347198" name="Text Box 62"/>
          <p:cNvSpPr txBox="1">
            <a:spLocks noChangeArrowheads="1"/>
          </p:cNvSpPr>
          <p:nvPr/>
        </p:nvSpPr>
        <p:spPr bwMode="auto">
          <a:xfrm>
            <a:off x="6156325" y="573882"/>
            <a:ext cx="10096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latin typeface="VNI-Times" pitchFamily="2" charset="0"/>
              </a:rPr>
              <a:t> MT dinh döôõng</a:t>
            </a:r>
          </a:p>
        </p:txBody>
      </p:sp>
      <p:sp>
        <p:nvSpPr>
          <p:cNvPr id="347199" name="Text Box 63"/>
          <p:cNvSpPr txBox="1">
            <a:spLocks noChangeArrowheads="1"/>
          </p:cNvSpPr>
          <p:nvPr/>
        </p:nvSpPr>
        <p:spPr bwMode="auto">
          <a:xfrm>
            <a:off x="7451725" y="3327798"/>
            <a:ext cx="863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latin typeface="VNI-Times" pitchFamily="2" charset="0"/>
              </a:rPr>
              <a:t> Bình nuoâi</a:t>
            </a:r>
          </a:p>
        </p:txBody>
      </p:sp>
      <p:sp>
        <p:nvSpPr>
          <p:cNvPr id="347200" name="Rectangle 64"/>
          <p:cNvSpPr>
            <a:spLocks noChangeArrowheads="1"/>
          </p:cNvSpPr>
          <p:nvPr/>
        </p:nvSpPr>
        <p:spPr bwMode="auto">
          <a:xfrm>
            <a:off x="4787901" y="3813572"/>
            <a:ext cx="720725" cy="43219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7201" name="Line 65"/>
          <p:cNvSpPr>
            <a:spLocks noChangeShapeType="1"/>
          </p:cNvSpPr>
          <p:nvPr/>
        </p:nvSpPr>
        <p:spPr bwMode="auto">
          <a:xfrm>
            <a:off x="7019926" y="1113235"/>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7202" name="Line 66"/>
          <p:cNvSpPr>
            <a:spLocks noChangeShapeType="1"/>
          </p:cNvSpPr>
          <p:nvPr/>
        </p:nvSpPr>
        <p:spPr bwMode="auto">
          <a:xfrm>
            <a:off x="5364163" y="2356248"/>
            <a:ext cx="431800" cy="5357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7203" name="Line 67"/>
          <p:cNvSpPr>
            <a:spLocks noChangeShapeType="1"/>
          </p:cNvSpPr>
          <p:nvPr/>
        </p:nvSpPr>
        <p:spPr bwMode="auto">
          <a:xfrm flipV="1">
            <a:off x="5508625" y="2463404"/>
            <a:ext cx="287338" cy="547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7204" name="Line 68"/>
          <p:cNvSpPr>
            <a:spLocks noChangeShapeType="1"/>
          </p:cNvSpPr>
          <p:nvPr/>
        </p:nvSpPr>
        <p:spPr bwMode="auto">
          <a:xfrm flipV="1">
            <a:off x="7885114" y="2518172"/>
            <a:ext cx="142875" cy="161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7205" name="Line 69"/>
          <p:cNvSpPr>
            <a:spLocks noChangeShapeType="1"/>
          </p:cNvSpPr>
          <p:nvPr/>
        </p:nvSpPr>
        <p:spPr bwMode="auto">
          <a:xfrm flipV="1">
            <a:off x="7956551" y="2625328"/>
            <a:ext cx="144463" cy="10834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7209" name="Text Box 73"/>
          <p:cNvSpPr txBox="1">
            <a:spLocks noChangeArrowheads="1"/>
          </p:cNvSpPr>
          <p:nvPr/>
        </p:nvSpPr>
        <p:spPr bwMode="auto">
          <a:xfrm>
            <a:off x="2989263" y="3381376"/>
            <a:ext cx="1727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a:solidFill>
                  <a:srgbClr val="0000FF"/>
                </a:solidFill>
                <a:latin typeface="VNI-Times" pitchFamily="2" charset="0"/>
              </a:rPr>
              <a:t>Dòch nuoâi caáy</a:t>
            </a:r>
          </a:p>
        </p:txBody>
      </p:sp>
      <p:sp>
        <p:nvSpPr>
          <p:cNvPr id="347210" name="Line 74"/>
          <p:cNvSpPr>
            <a:spLocks noChangeShapeType="1"/>
          </p:cNvSpPr>
          <p:nvPr/>
        </p:nvSpPr>
        <p:spPr bwMode="auto">
          <a:xfrm>
            <a:off x="4643439" y="3598069"/>
            <a:ext cx="433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0" name="Rectangle 49"/>
          <p:cNvSpPr/>
          <p:nvPr/>
        </p:nvSpPr>
        <p:spPr>
          <a:xfrm>
            <a:off x="27708" y="-15095"/>
            <a:ext cx="8430492" cy="1083374"/>
          </a:xfrm>
          <a:prstGeom prst="rect">
            <a:avLst/>
          </a:prstGeom>
        </p:spPr>
        <p:txBody>
          <a:bodyPr wrap="square">
            <a:spAutoFit/>
          </a:bodyPr>
          <a:lstStyle/>
          <a:p>
            <a:pPr algn="just">
              <a:lnSpc>
                <a:spcPct val="115000"/>
              </a:lnSpc>
            </a:pPr>
            <a:r>
              <a:rPr lang="vi-VN" sz="2800" b="1" smtClean="0">
                <a:solidFill>
                  <a:srgbClr val="FF0000"/>
                </a:solidFill>
                <a:effectLst/>
                <a:latin typeface="Arial" panose="020B0604020202020204" pitchFamily="34" charset="0"/>
                <a:ea typeface="Calibri"/>
                <a:cs typeface="Arial" panose="020B0604020202020204" pitchFamily="34" charset="0"/>
              </a:rPr>
              <a:t>II. Sự sinh trưởng của quần thể vi khuẩn</a:t>
            </a:r>
          </a:p>
          <a:p>
            <a:pPr algn="just">
              <a:lnSpc>
                <a:spcPct val="115000"/>
              </a:lnSpc>
            </a:pPr>
            <a:r>
              <a:rPr lang="en-US" sz="2800" b="1" smtClean="0">
                <a:solidFill>
                  <a:srgbClr val="FF0000"/>
                </a:solidFill>
                <a:effectLst/>
                <a:latin typeface="Arial" panose="020B0604020202020204" pitchFamily="34" charset="0"/>
                <a:ea typeface="Calibri"/>
                <a:cs typeface="Arial" panose="020B0604020202020204" pitchFamily="34" charset="0"/>
              </a:rPr>
              <a:t>	</a:t>
            </a:r>
            <a:r>
              <a:rPr lang="en-US" sz="2800" smtClean="0">
                <a:solidFill>
                  <a:srgbClr val="0070C0"/>
                </a:solidFill>
                <a:effectLst/>
                <a:latin typeface="Arial" panose="020B0604020202020204" pitchFamily="34" charset="0"/>
                <a:ea typeface="Calibri"/>
                <a:cs typeface="Arial" panose="020B0604020202020204" pitchFamily="34" charset="0"/>
              </a:rPr>
              <a:t>2</a:t>
            </a:r>
            <a:r>
              <a:rPr lang="vi-VN" sz="2800" smtClean="0">
                <a:solidFill>
                  <a:srgbClr val="0070C0"/>
                </a:solidFill>
                <a:effectLst/>
                <a:latin typeface="Arial" panose="020B0604020202020204" pitchFamily="34" charset="0"/>
                <a:ea typeface="Calibri"/>
                <a:cs typeface="Arial" panose="020B0604020202020204" pitchFamily="34" charset="0"/>
              </a:rPr>
              <a:t>.Nuôi cấy liên tục</a:t>
            </a:r>
          </a:p>
        </p:txBody>
      </p:sp>
      <p:sp>
        <p:nvSpPr>
          <p:cNvPr id="51" name="Rectangle 50"/>
          <p:cNvSpPr/>
          <p:nvPr/>
        </p:nvSpPr>
        <p:spPr>
          <a:xfrm>
            <a:off x="1590583" y="752559"/>
            <a:ext cx="1920719" cy="517065"/>
          </a:xfrm>
          <a:prstGeom prst="rect">
            <a:avLst/>
          </a:prstGeom>
        </p:spPr>
        <p:txBody>
          <a:bodyPr wrap="none">
            <a:spAutoFit/>
          </a:bodyPr>
          <a:lstStyle/>
          <a:p>
            <a:pPr marR="0" lvl="0" algn="just">
              <a:lnSpc>
                <a:spcPct val="115000"/>
              </a:lnSpc>
              <a:spcBef>
                <a:spcPts val="0"/>
              </a:spcBef>
              <a:spcAft>
                <a:spcPts val="1000"/>
              </a:spcAft>
            </a:pPr>
            <a:r>
              <a:rPr lang="en-US" sz="2400" smtClean="0">
                <a:latin typeface="Arial" panose="020B0604020202020204" pitchFamily="34" charset="0"/>
                <a:ea typeface="Calibri"/>
                <a:cs typeface="Arial" panose="020B0604020202020204" pitchFamily="34" charset="0"/>
              </a:rPr>
              <a:t>b) Ứng </a:t>
            </a:r>
            <a:r>
              <a:rPr lang="en-US" sz="2400">
                <a:latin typeface="Arial" panose="020B0604020202020204" pitchFamily="34" charset="0"/>
                <a:ea typeface="Calibri"/>
                <a:cs typeface="Arial" panose="020B0604020202020204" pitchFamily="34" charset="0"/>
              </a:rPr>
              <a:t>dụng</a:t>
            </a:r>
            <a:endParaRPr lang="en-US">
              <a:latin typeface="Arial" panose="020B0604020202020204" pitchFamily="34" charset="0"/>
              <a:ea typeface="Calibri"/>
              <a:cs typeface="Arial" panose="020B0604020202020204" pitchFamily="34" charset="0"/>
            </a:endParaRPr>
          </a:p>
        </p:txBody>
      </p:sp>
      <p:sp>
        <p:nvSpPr>
          <p:cNvPr id="53" name="Rectangle 52"/>
          <p:cNvSpPr/>
          <p:nvPr/>
        </p:nvSpPr>
        <p:spPr>
          <a:xfrm>
            <a:off x="227948" y="1248104"/>
            <a:ext cx="3624916" cy="35183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400"/>
              <a:t>Ứng dụng vào sản xuất:</a:t>
            </a:r>
          </a:p>
        </p:txBody>
      </p:sp>
      <p:sp>
        <p:nvSpPr>
          <p:cNvPr id="54" name="TextBox 53"/>
          <p:cNvSpPr txBox="1"/>
          <p:nvPr/>
        </p:nvSpPr>
        <p:spPr>
          <a:xfrm>
            <a:off x="622300" y="1905707"/>
            <a:ext cx="4025901"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vi-VN" sz="2400"/>
              <a:t>Sinh khối để thu nhận các prôtêin đơn bào</a:t>
            </a:r>
            <a:endParaRPr lang="en-US" sz="2400"/>
          </a:p>
        </p:txBody>
      </p:sp>
      <p:sp>
        <p:nvSpPr>
          <p:cNvPr id="55" name="TextBox 54"/>
          <p:cNvSpPr txBox="1"/>
          <p:nvPr/>
        </p:nvSpPr>
        <p:spPr>
          <a:xfrm>
            <a:off x="653006" y="2800671"/>
            <a:ext cx="3962400" cy="8309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vi-VN" sz="2400"/>
              <a:t>Các hợp chất có hoạt tính sinh học</a:t>
            </a:r>
          </a:p>
        </p:txBody>
      </p:sp>
      <p:cxnSp>
        <p:nvCxnSpPr>
          <p:cNvPr id="56" name="Straight Connector 55"/>
          <p:cNvCxnSpPr/>
          <p:nvPr/>
        </p:nvCxnSpPr>
        <p:spPr>
          <a:xfrm>
            <a:off x="381000" y="1599934"/>
            <a:ext cx="0" cy="1512360"/>
          </a:xfrm>
          <a:prstGeom prst="line">
            <a:avLst/>
          </a:prstGeom>
        </p:spPr>
        <p:style>
          <a:lnRef idx="3">
            <a:schemeClr val="dk1"/>
          </a:lnRef>
          <a:fillRef idx="0">
            <a:schemeClr val="dk1"/>
          </a:fillRef>
          <a:effectRef idx="2">
            <a:schemeClr val="dk1"/>
          </a:effectRef>
          <a:fontRef idx="minor">
            <a:schemeClr val="tx1"/>
          </a:fontRef>
        </p:style>
      </p:cxnSp>
      <p:cxnSp>
        <p:nvCxnSpPr>
          <p:cNvPr id="57" name="Straight Arrow Connector 56"/>
          <p:cNvCxnSpPr>
            <a:endCxn id="54" idx="1"/>
          </p:cNvCxnSpPr>
          <p:nvPr/>
        </p:nvCxnSpPr>
        <p:spPr>
          <a:xfrm>
            <a:off x="381001" y="2217330"/>
            <a:ext cx="241299" cy="103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8" name="Straight Arrow Connector 57"/>
          <p:cNvCxnSpPr>
            <a:endCxn id="55" idx="1"/>
          </p:cNvCxnSpPr>
          <p:nvPr/>
        </p:nvCxnSpPr>
        <p:spPr>
          <a:xfrm>
            <a:off x="381000" y="3112294"/>
            <a:ext cx="272006" cy="103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10619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inh trưởng ở thực vậ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391"/>
            <a:ext cx="4572000" cy="23545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Kết quả hình ảnh cho sinh trưởng và phát triển chiều cao ở người"/>
          <p:cNvPicPr>
            <a:picLocks noChangeAspect="1" noChangeArrowheads="1"/>
          </p:cNvPicPr>
          <p:nvPr/>
        </p:nvPicPr>
        <p:blipFill rotWithShape="1">
          <a:blip r:embed="rId5">
            <a:extLst>
              <a:ext uri="{28A0092B-C50C-407E-A947-70E740481C1C}">
                <a14:useLocalDpi xmlns:a14="http://schemas.microsoft.com/office/drawing/2010/main" val="0"/>
              </a:ext>
            </a:extLst>
          </a:blip>
          <a:srcRect r="21272"/>
          <a:stretch/>
        </p:blipFill>
        <p:spPr bwMode="auto">
          <a:xfrm>
            <a:off x="4914446" y="52929"/>
            <a:ext cx="4000955" cy="2312042"/>
          </a:xfrm>
          <a:prstGeom prst="rect">
            <a:avLst/>
          </a:prstGeom>
          <a:noFill/>
          <a:extLst>
            <a:ext uri="{909E8E84-426E-40DD-AFC4-6F175D3DCCD1}">
              <a14:hiddenFill xmlns:a14="http://schemas.microsoft.com/office/drawing/2010/main">
                <a:solidFill>
                  <a:srgbClr val="FFFFFF"/>
                </a:solidFill>
              </a14:hiddenFill>
            </a:ext>
          </a:extLst>
        </p:spPr>
      </p:pic>
      <p:pic>
        <p:nvPicPr>
          <p:cNvPr id="2" name="Sinh truong cua vi sinh vat.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209800" y="2505075"/>
            <a:ext cx="4724400" cy="2657475"/>
          </a:xfrm>
          <a:prstGeom prst="rect">
            <a:avLst/>
          </a:prstGeom>
        </p:spPr>
      </p:pic>
      <p:sp>
        <p:nvSpPr>
          <p:cNvPr id="5" name="Oval 4"/>
          <p:cNvSpPr/>
          <p:nvPr/>
        </p:nvSpPr>
        <p:spPr>
          <a:xfrm>
            <a:off x="4731328" y="171450"/>
            <a:ext cx="4419600" cy="182880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2400">
                <a:solidFill>
                  <a:sysClr val="windowText" lastClr="000000"/>
                </a:solidFill>
                <a:latin typeface="Arial" panose="020B0604020202020204" pitchFamily="34" charset="0"/>
                <a:cs typeface="Arial" panose="020B0604020202020204" pitchFamily="34" charset="0"/>
              </a:rPr>
              <a:t>Sự sinh tr</a:t>
            </a:r>
            <a:r>
              <a:rPr lang="vi-VN" sz="2400">
                <a:solidFill>
                  <a:sysClr val="windowText" lastClr="000000"/>
                </a:solidFill>
                <a:latin typeface="Arial" panose="020B0604020202020204" pitchFamily="34" charset="0"/>
                <a:cs typeface="Arial" panose="020B0604020202020204" pitchFamily="34" charset="0"/>
              </a:rPr>
              <a:t>ưởng</a:t>
            </a:r>
            <a:r>
              <a:rPr lang="en-US" sz="2400">
                <a:solidFill>
                  <a:sysClr val="windowText" lastClr="000000"/>
                </a:solidFill>
                <a:latin typeface="Arial" panose="020B0604020202020204" pitchFamily="34" charset="0"/>
                <a:cs typeface="Arial" panose="020B0604020202020204" pitchFamily="34" charset="0"/>
              </a:rPr>
              <a:t> ở quần thể VSV có khác gì so với sinh tr</a:t>
            </a:r>
            <a:r>
              <a:rPr lang="vi-VN" sz="2400">
                <a:solidFill>
                  <a:sysClr val="windowText" lastClr="000000"/>
                </a:solidFill>
                <a:latin typeface="Arial" panose="020B0604020202020204" pitchFamily="34" charset="0"/>
                <a:cs typeface="Arial" panose="020B0604020202020204" pitchFamily="34" charset="0"/>
              </a:rPr>
              <a:t>ưởng</a:t>
            </a:r>
            <a:r>
              <a:rPr lang="en-US" sz="2400">
                <a:solidFill>
                  <a:sysClr val="windowText" lastClr="000000"/>
                </a:solidFill>
                <a:latin typeface="Arial" panose="020B0604020202020204" pitchFamily="34" charset="0"/>
                <a:cs typeface="Arial" panose="020B0604020202020204" pitchFamily="34" charset="0"/>
              </a:rPr>
              <a:t> ở SV bậc cao</a:t>
            </a:r>
          </a:p>
        </p:txBody>
      </p:sp>
      <p:pic>
        <p:nvPicPr>
          <p:cNvPr id="8" name="Picture 41" descr="FIL212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9309" y="742950"/>
            <a:ext cx="9906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762442"/>
      </p:ext>
    </p:extLst>
  </p:cSld>
  <p:clrMapOvr>
    <a:masterClrMapping/>
  </p:clrMapOvr>
  <p:timing>
    <p:tnLst>
      <p:par>
        <p:cTn id="1" dur="indefinite" restart="never" nodeType="tmRoot">
          <p:childTnLst>
            <p:video>
              <p:cMediaNode vol="80000">
                <p:cTn id="2" repeatCount="indefinite" fill="hold" display="0">
                  <p:stCondLst>
                    <p:cond delay="indefinite"/>
                  </p:st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5666" y="114303"/>
            <a:ext cx="8512125" cy="1136758"/>
          </a:xfrm>
          <a:prstGeom prst="rect">
            <a:avLst/>
          </a:prstGeom>
          <a:noFill/>
          <a:ln>
            <a:solidFill>
              <a:schemeClr val="accent1"/>
            </a:solidFill>
          </a:ln>
        </p:spPr>
        <p:txBody>
          <a:bodyPr wrap="square" lIns="74204" tIns="37102" rIns="74204" bIns="37102" rtlCol="0">
            <a:spAutoFit/>
          </a:bodyPr>
          <a:lstStyle/>
          <a:p>
            <a:pPr algn="just"/>
            <a:r>
              <a:rPr lang="en-US" sz="2300" dirty="0" err="1">
                <a:latin typeface="Arial" pitchFamily="34" charset="0"/>
                <a:cs typeface="Arial" pitchFamily="34" charset="0"/>
              </a:rPr>
              <a:t>Vì</a:t>
            </a:r>
            <a:r>
              <a:rPr lang="en-US" sz="2300" dirty="0">
                <a:latin typeface="Arial" pitchFamily="34" charset="0"/>
                <a:cs typeface="Arial" pitchFamily="34" charset="0"/>
              </a:rPr>
              <a:t> </a:t>
            </a:r>
            <a:r>
              <a:rPr lang="en-US" sz="2300" dirty="0" err="1">
                <a:latin typeface="Arial" pitchFamily="34" charset="0"/>
                <a:cs typeface="Arial" pitchFamily="34" charset="0"/>
              </a:rPr>
              <a:t>sao</a:t>
            </a:r>
            <a:r>
              <a:rPr lang="en-US" sz="2300" dirty="0">
                <a:latin typeface="Arial" pitchFamily="34" charset="0"/>
                <a:cs typeface="Arial" pitchFamily="34" charset="0"/>
              </a:rPr>
              <a:t>, </a:t>
            </a:r>
            <a:r>
              <a:rPr lang="en-US" sz="2300" dirty="0" err="1">
                <a:latin typeface="Arial" pitchFamily="34" charset="0"/>
                <a:cs typeface="Arial" pitchFamily="34" charset="0"/>
              </a:rPr>
              <a:t>quá</a:t>
            </a:r>
            <a:r>
              <a:rPr lang="en-US" sz="2300" dirty="0">
                <a:latin typeface="Arial" pitchFamily="34" charset="0"/>
                <a:cs typeface="Arial" pitchFamily="34" charset="0"/>
              </a:rPr>
              <a:t> </a:t>
            </a:r>
            <a:r>
              <a:rPr lang="en-US" sz="2300" dirty="0" err="1">
                <a:latin typeface="Arial" pitchFamily="34" charset="0"/>
                <a:cs typeface="Arial" pitchFamily="34" charset="0"/>
              </a:rPr>
              <a:t>trình</a:t>
            </a:r>
            <a:r>
              <a:rPr lang="en-US" sz="2300" dirty="0">
                <a:latin typeface="Arial" pitchFamily="34" charset="0"/>
                <a:cs typeface="Arial" pitchFamily="34" charset="0"/>
              </a:rPr>
              <a:t> </a:t>
            </a:r>
            <a:r>
              <a:rPr lang="en-US" sz="2300" dirty="0" err="1">
                <a:latin typeface="Arial" pitchFamily="34" charset="0"/>
                <a:cs typeface="Arial" pitchFamily="34" charset="0"/>
              </a:rPr>
              <a:t>sinh</a:t>
            </a:r>
            <a:r>
              <a:rPr lang="en-US" sz="2300" dirty="0">
                <a:latin typeface="Arial" pitchFamily="34" charset="0"/>
                <a:cs typeface="Arial" pitchFamily="34" charset="0"/>
              </a:rPr>
              <a:t> </a:t>
            </a:r>
            <a:r>
              <a:rPr lang="en-US" sz="2300" dirty="0" err="1">
                <a:latin typeface="Arial" pitchFamily="34" charset="0"/>
                <a:cs typeface="Arial" pitchFamily="34" charset="0"/>
              </a:rPr>
              <a:t>trưởng</a:t>
            </a:r>
            <a:r>
              <a:rPr lang="en-US" sz="2300" dirty="0">
                <a:latin typeface="Arial" pitchFamily="34" charset="0"/>
                <a:cs typeface="Arial" pitchFamily="34" charset="0"/>
              </a:rPr>
              <a:t> </a:t>
            </a:r>
            <a:r>
              <a:rPr lang="en-US" sz="2300" dirty="0" err="1">
                <a:latin typeface="Arial" pitchFamily="34" charset="0"/>
                <a:cs typeface="Arial" pitchFamily="34" charset="0"/>
              </a:rPr>
              <a:t>của</a:t>
            </a:r>
            <a:r>
              <a:rPr lang="en-US" sz="2300" dirty="0">
                <a:latin typeface="Arial" pitchFamily="34" charset="0"/>
                <a:cs typeface="Arial" pitchFamily="34" charset="0"/>
              </a:rPr>
              <a:t> vi </a:t>
            </a:r>
            <a:r>
              <a:rPr lang="en-US" sz="2300" dirty="0" err="1">
                <a:latin typeface="Arial" pitchFamily="34" charset="0"/>
                <a:cs typeface="Arial" pitchFamily="34" charset="0"/>
              </a:rPr>
              <a:t>sinh</a:t>
            </a:r>
            <a:r>
              <a:rPr lang="en-US" sz="2300" dirty="0">
                <a:latin typeface="Arial" pitchFamily="34" charset="0"/>
                <a:cs typeface="Arial" pitchFamily="34" charset="0"/>
              </a:rPr>
              <a:t> </a:t>
            </a:r>
            <a:r>
              <a:rPr lang="en-US" sz="2300" dirty="0" err="1">
                <a:latin typeface="Arial" pitchFamily="34" charset="0"/>
                <a:cs typeface="Arial" pitchFamily="34" charset="0"/>
              </a:rPr>
              <a:t>vật</a:t>
            </a:r>
            <a:r>
              <a:rPr lang="en-US" sz="2300" dirty="0">
                <a:latin typeface="Arial" pitchFamily="34" charset="0"/>
                <a:cs typeface="Arial" pitchFamily="34" charset="0"/>
              </a:rPr>
              <a:t> </a:t>
            </a:r>
            <a:r>
              <a:rPr lang="en-US" sz="2300" dirty="0" err="1">
                <a:latin typeface="Arial" pitchFamily="34" charset="0"/>
                <a:cs typeface="Arial" pitchFamily="34" charset="0"/>
              </a:rPr>
              <a:t>trong</a:t>
            </a:r>
            <a:r>
              <a:rPr lang="en-US" sz="2300" dirty="0">
                <a:latin typeface="Arial" pitchFamily="34" charset="0"/>
                <a:cs typeface="Arial" pitchFamily="34" charset="0"/>
              </a:rPr>
              <a:t> </a:t>
            </a:r>
            <a:r>
              <a:rPr lang="en-US" sz="2300" dirty="0" err="1">
                <a:latin typeface="Arial" pitchFamily="34" charset="0"/>
                <a:cs typeface="Arial" pitchFamily="34" charset="0"/>
              </a:rPr>
              <a:t>nuôi</a:t>
            </a:r>
            <a:r>
              <a:rPr lang="en-US" sz="2300" dirty="0">
                <a:latin typeface="Arial" pitchFamily="34" charset="0"/>
                <a:cs typeface="Arial" pitchFamily="34" charset="0"/>
              </a:rPr>
              <a:t> </a:t>
            </a:r>
            <a:r>
              <a:rPr lang="en-US" sz="2300" dirty="0" err="1">
                <a:latin typeface="Arial" pitchFamily="34" charset="0"/>
                <a:cs typeface="Arial" pitchFamily="34" charset="0"/>
              </a:rPr>
              <a:t>cấy</a:t>
            </a:r>
            <a:r>
              <a:rPr lang="en-US" sz="2300" dirty="0">
                <a:latin typeface="Arial" pitchFamily="34" charset="0"/>
                <a:cs typeface="Arial" pitchFamily="34" charset="0"/>
              </a:rPr>
              <a:t> </a:t>
            </a:r>
            <a:r>
              <a:rPr lang="en-US" sz="2300" dirty="0" err="1">
                <a:latin typeface="Arial" pitchFamily="34" charset="0"/>
                <a:cs typeface="Arial" pitchFamily="34" charset="0"/>
              </a:rPr>
              <a:t>không</a:t>
            </a:r>
            <a:r>
              <a:rPr lang="en-US" sz="2300" dirty="0">
                <a:latin typeface="Arial" pitchFamily="34" charset="0"/>
                <a:cs typeface="Arial" pitchFamily="34" charset="0"/>
              </a:rPr>
              <a:t> </a:t>
            </a:r>
            <a:r>
              <a:rPr lang="en-US" sz="2300" dirty="0" err="1">
                <a:latin typeface="Arial" pitchFamily="34" charset="0"/>
                <a:cs typeface="Arial" pitchFamily="34" charset="0"/>
              </a:rPr>
              <a:t>liên</a:t>
            </a:r>
            <a:r>
              <a:rPr lang="en-US" sz="2300" dirty="0">
                <a:latin typeface="Arial" pitchFamily="34" charset="0"/>
                <a:cs typeface="Arial" pitchFamily="34" charset="0"/>
              </a:rPr>
              <a:t> </a:t>
            </a:r>
            <a:r>
              <a:rPr lang="en-US" sz="2300" dirty="0" err="1">
                <a:latin typeface="Arial" pitchFamily="34" charset="0"/>
                <a:cs typeface="Arial" pitchFamily="34" charset="0"/>
              </a:rPr>
              <a:t>tục</a:t>
            </a:r>
            <a:r>
              <a:rPr lang="en-US" sz="2300" dirty="0">
                <a:latin typeface="Arial" pitchFamily="34" charset="0"/>
                <a:cs typeface="Arial" pitchFamily="34" charset="0"/>
              </a:rPr>
              <a:t> </a:t>
            </a:r>
            <a:r>
              <a:rPr lang="en-US" sz="2300" dirty="0" err="1">
                <a:latin typeface="Arial" pitchFamily="34" charset="0"/>
                <a:cs typeface="Arial" pitchFamily="34" charset="0"/>
              </a:rPr>
              <a:t>có</a:t>
            </a:r>
            <a:r>
              <a:rPr lang="en-US" sz="2300" dirty="0">
                <a:latin typeface="Arial" pitchFamily="34" charset="0"/>
                <a:cs typeface="Arial" pitchFamily="34" charset="0"/>
              </a:rPr>
              <a:t> </a:t>
            </a:r>
            <a:r>
              <a:rPr lang="en-US" sz="2300" dirty="0" err="1">
                <a:latin typeface="Arial" pitchFamily="34" charset="0"/>
                <a:cs typeface="Arial" pitchFamily="34" charset="0"/>
              </a:rPr>
              <a:t>pha</a:t>
            </a:r>
            <a:r>
              <a:rPr lang="en-US" sz="2300" dirty="0">
                <a:latin typeface="Arial" pitchFamily="34" charset="0"/>
                <a:cs typeface="Arial" pitchFamily="34" charset="0"/>
              </a:rPr>
              <a:t> </a:t>
            </a:r>
            <a:r>
              <a:rPr lang="en-US" sz="2300" dirty="0" err="1">
                <a:latin typeface="Arial" pitchFamily="34" charset="0"/>
                <a:cs typeface="Arial" pitchFamily="34" charset="0"/>
              </a:rPr>
              <a:t>tiềm</a:t>
            </a:r>
            <a:r>
              <a:rPr lang="en-US" sz="2300" dirty="0">
                <a:latin typeface="Arial" pitchFamily="34" charset="0"/>
                <a:cs typeface="Arial" pitchFamily="34" charset="0"/>
              </a:rPr>
              <a:t> </a:t>
            </a:r>
            <a:r>
              <a:rPr lang="en-US" sz="2300" dirty="0" err="1">
                <a:latin typeface="Arial" pitchFamily="34" charset="0"/>
                <a:cs typeface="Arial" pitchFamily="34" charset="0"/>
              </a:rPr>
              <a:t>phát</a:t>
            </a:r>
            <a:r>
              <a:rPr lang="en-US" sz="2300" dirty="0">
                <a:latin typeface="Arial" pitchFamily="34" charset="0"/>
                <a:cs typeface="Arial" pitchFamily="34" charset="0"/>
              </a:rPr>
              <a:t>, </a:t>
            </a:r>
            <a:r>
              <a:rPr lang="en-US" sz="2300" dirty="0" err="1">
                <a:latin typeface="Arial" pitchFamily="34" charset="0"/>
                <a:cs typeface="Arial" pitchFamily="34" charset="0"/>
              </a:rPr>
              <a:t>còn</a:t>
            </a:r>
            <a:r>
              <a:rPr lang="en-US" sz="2300" dirty="0">
                <a:latin typeface="Arial" pitchFamily="34" charset="0"/>
                <a:cs typeface="Arial" pitchFamily="34" charset="0"/>
              </a:rPr>
              <a:t> </a:t>
            </a:r>
            <a:r>
              <a:rPr lang="en-US" sz="2300" dirty="0" err="1">
                <a:latin typeface="Arial" pitchFamily="34" charset="0"/>
                <a:cs typeface="Arial" pitchFamily="34" charset="0"/>
              </a:rPr>
              <a:t>trong</a:t>
            </a:r>
            <a:r>
              <a:rPr lang="en-US" sz="2300" dirty="0">
                <a:latin typeface="Arial" pitchFamily="34" charset="0"/>
                <a:cs typeface="Arial" pitchFamily="34" charset="0"/>
              </a:rPr>
              <a:t> </a:t>
            </a:r>
            <a:r>
              <a:rPr lang="en-US" sz="2300" dirty="0" err="1">
                <a:latin typeface="Arial" pitchFamily="34" charset="0"/>
                <a:cs typeface="Arial" pitchFamily="34" charset="0"/>
              </a:rPr>
              <a:t>nuôi</a:t>
            </a:r>
            <a:r>
              <a:rPr lang="en-US" sz="2300" dirty="0">
                <a:latin typeface="Arial" pitchFamily="34" charset="0"/>
                <a:cs typeface="Arial" pitchFamily="34" charset="0"/>
              </a:rPr>
              <a:t> </a:t>
            </a:r>
            <a:r>
              <a:rPr lang="en-US" sz="2300" dirty="0" err="1">
                <a:latin typeface="Arial" pitchFamily="34" charset="0"/>
                <a:cs typeface="Arial" pitchFamily="34" charset="0"/>
              </a:rPr>
              <a:t>cấy</a:t>
            </a:r>
            <a:r>
              <a:rPr lang="en-US" sz="2300" dirty="0">
                <a:latin typeface="Arial" pitchFamily="34" charset="0"/>
                <a:cs typeface="Arial" pitchFamily="34" charset="0"/>
              </a:rPr>
              <a:t> </a:t>
            </a:r>
            <a:r>
              <a:rPr lang="en-US" sz="2300" dirty="0" err="1">
                <a:latin typeface="Arial" pitchFamily="34" charset="0"/>
                <a:cs typeface="Arial" pitchFamily="34" charset="0"/>
              </a:rPr>
              <a:t>liên</a:t>
            </a:r>
            <a:r>
              <a:rPr lang="en-US" sz="2300" dirty="0">
                <a:latin typeface="Arial" pitchFamily="34" charset="0"/>
                <a:cs typeface="Arial" pitchFamily="34" charset="0"/>
              </a:rPr>
              <a:t> </a:t>
            </a:r>
            <a:r>
              <a:rPr lang="en-US" sz="2300" dirty="0" err="1">
                <a:latin typeface="Arial" pitchFamily="34" charset="0"/>
                <a:cs typeface="Arial" pitchFamily="34" charset="0"/>
              </a:rPr>
              <a:t>tục</a:t>
            </a:r>
            <a:r>
              <a:rPr lang="en-US" sz="2300" dirty="0">
                <a:latin typeface="Arial" pitchFamily="34" charset="0"/>
                <a:cs typeface="Arial" pitchFamily="34" charset="0"/>
              </a:rPr>
              <a:t> </a:t>
            </a:r>
            <a:r>
              <a:rPr lang="en-US" sz="2300" dirty="0" err="1">
                <a:latin typeface="Arial" pitchFamily="34" charset="0"/>
                <a:cs typeface="Arial" pitchFamily="34" charset="0"/>
              </a:rPr>
              <a:t>thì</a:t>
            </a:r>
            <a:r>
              <a:rPr lang="en-US" sz="2300" dirty="0">
                <a:latin typeface="Arial" pitchFamily="34" charset="0"/>
                <a:cs typeface="Arial" pitchFamily="34" charset="0"/>
              </a:rPr>
              <a:t> </a:t>
            </a:r>
            <a:r>
              <a:rPr lang="en-US" sz="2300" dirty="0" err="1">
                <a:latin typeface="Arial" pitchFamily="34" charset="0"/>
                <a:cs typeface="Arial" pitchFamily="34" charset="0"/>
              </a:rPr>
              <a:t>không</a:t>
            </a:r>
            <a:r>
              <a:rPr lang="en-US" sz="2300" dirty="0">
                <a:latin typeface="Arial" pitchFamily="34" charset="0"/>
                <a:cs typeface="Arial" pitchFamily="34" charset="0"/>
              </a:rPr>
              <a:t> </a:t>
            </a:r>
            <a:r>
              <a:rPr lang="en-US" sz="2300" dirty="0" err="1">
                <a:latin typeface="Arial" pitchFamily="34" charset="0"/>
                <a:cs typeface="Arial" pitchFamily="34" charset="0"/>
              </a:rPr>
              <a:t>có</a:t>
            </a:r>
            <a:r>
              <a:rPr lang="en-US" sz="2300" dirty="0">
                <a:latin typeface="Arial" pitchFamily="34" charset="0"/>
                <a:cs typeface="Arial" pitchFamily="34" charset="0"/>
              </a:rPr>
              <a:t> </a:t>
            </a:r>
            <a:r>
              <a:rPr lang="en-US" sz="2300" dirty="0" err="1">
                <a:latin typeface="Arial" pitchFamily="34" charset="0"/>
                <a:cs typeface="Arial" pitchFamily="34" charset="0"/>
              </a:rPr>
              <a:t>pha</a:t>
            </a:r>
            <a:r>
              <a:rPr lang="en-US" sz="2300" dirty="0">
                <a:latin typeface="Arial" pitchFamily="34" charset="0"/>
                <a:cs typeface="Arial" pitchFamily="34" charset="0"/>
              </a:rPr>
              <a:t> </a:t>
            </a:r>
            <a:r>
              <a:rPr lang="en-US" sz="2300" dirty="0" err="1">
                <a:latin typeface="Arial" pitchFamily="34" charset="0"/>
                <a:cs typeface="Arial" pitchFamily="34" charset="0"/>
              </a:rPr>
              <a:t>này</a:t>
            </a:r>
            <a:r>
              <a:rPr lang="en-US" sz="2300" dirty="0">
                <a:latin typeface="Arial" pitchFamily="34" charset="0"/>
                <a:cs typeface="Arial" pitchFamily="34" charset="0"/>
              </a:rPr>
              <a:t>?</a:t>
            </a:r>
          </a:p>
        </p:txBody>
      </p:sp>
      <p:pic>
        <p:nvPicPr>
          <p:cNvPr id="6" name="Picture 5" descr="Dauhoi2"/>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15" y="319350"/>
            <a:ext cx="78321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48475" y="1371987"/>
            <a:ext cx="8847050" cy="1136758"/>
          </a:xfrm>
          <a:prstGeom prst="rect">
            <a:avLst/>
          </a:prstGeom>
        </p:spPr>
        <p:txBody>
          <a:bodyPr wrap="square" lIns="74204" tIns="37102" rIns="74204" bIns="37102">
            <a:spAutoFit/>
          </a:bodyPr>
          <a:lstStyle/>
          <a:p>
            <a:pPr marR="37102" algn="just">
              <a:tabLst>
                <a:tab pos="83479" algn="l"/>
              </a:tabLst>
            </a:pPr>
            <a:r>
              <a:rPr lang="en-US" sz="2300" dirty="0" smtClean="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Khi</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nuôi</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cấy</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không</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liên</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tục</a:t>
            </a:r>
            <a:r>
              <a:rPr lang="en-US" sz="2300" dirty="0">
                <a:solidFill>
                  <a:srgbClr val="C00000"/>
                </a:solidFill>
                <a:latin typeface="Arial" pitchFamily="34" charset="0"/>
                <a:ea typeface="Times New Roman" panose="02020603050405020304" pitchFamily="18" charset="0"/>
                <a:cs typeface="Arial" pitchFamily="34" charset="0"/>
              </a:rPr>
              <a:t>, vi </a:t>
            </a:r>
            <a:r>
              <a:rPr lang="en-US" sz="2300" dirty="0" err="1">
                <a:solidFill>
                  <a:srgbClr val="C00000"/>
                </a:solidFill>
                <a:latin typeface="Arial" pitchFamily="34" charset="0"/>
                <a:ea typeface="Times New Roman" panose="02020603050405020304" pitchFamily="18" charset="0"/>
                <a:cs typeface="Arial" pitchFamily="34" charset="0"/>
              </a:rPr>
              <a:t>sinh</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vật</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còn</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có</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thời</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gian</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để</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làm</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quen</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với</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môi</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trường</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còn</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trong</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nuôi</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cấy</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liên</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tục</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thì</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môi</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trường</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ổn</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định</a:t>
            </a:r>
            <a:r>
              <a:rPr lang="en-US" sz="2300" dirty="0">
                <a:solidFill>
                  <a:srgbClr val="C00000"/>
                </a:solidFill>
                <a:latin typeface="Arial" pitchFamily="34" charset="0"/>
                <a:ea typeface="Times New Roman" panose="02020603050405020304" pitchFamily="18" charset="0"/>
                <a:cs typeface="Arial" pitchFamily="34" charset="0"/>
              </a:rPr>
              <a:t>, vi </a:t>
            </a:r>
            <a:r>
              <a:rPr lang="en-US" sz="2300" dirty="0" err="1">
                <a:solidFill>
                  <a:srgbClr val="C00000"/>
                </a:solidFill>
                <a:latin typeface="Arial" pitchFamily="34" charset="0"/>
                <a:ea typeface="Times New Roman" panose="02020603050405020304" pitchFamily="18" charset="0"/>
                <a:cs typeface="Arial" pitchFamily="34" charset="0"/>
              </a:rPr>
              <a:t>sinh</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vật</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đã</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có</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enzim</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cảm</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ứng</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nên</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không</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có</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pha</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tiềm</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phát</a:t>
            </a:r>
            <a:r>
              <a:rPr lang="en-US" sz="2300" dirty="0">
                <a:solidFill>
                  <a:srgbClr val="C00000"/>
                </a:solidFill>
                <a:latin typeface="Arial" pitchFamily="34" charset="0"/>
                <a:ea typeface="Times New Roman" panose="02020603050405020304" pitchFamily="18" charset="0"/>
                <a:cs typeface="Arial" pitchFamily="34" charset="0"/>
              </a:rPr>
              <a:t>.</a:t>
            </a:r>
          </a:p>
        </p:txBody>
      </p:sp>
      <p:sp>
        <p:nvSpPr>
          <p:cNvPr id="8" name="TextBox 7"/>
          <p:cNvSpPr txBox="1"/>
          <p:nvPr/>
        </p:nvSpPr>
        <p:spPr>
          <a:xfrm>
            <a:off x="271351" y="2759451"/>
            <a:ext cx="8934087" cy="782815"/>
          </a:xfrm>
          <a:prstGeom prst="rect">
            <a:avLst/>
          </a:prstGeom>
          <a:noFill/>
          <a:ln>
            <a:solidFill>
              <a:schemeClr val="accent1"/>
            </a:solidFill>
          </a:ln>
        </p:spPr>
        <p:txBody>
          <a:bodyPr wrap="square" lIns="74204" tIns="37102" rIns="74204" bIns="37102" rtlCol="0">
            <a:spAutoFit/>
          </a:bodyPr>
          <a:lstStyle/>
          <a:p>
            <a:pPr algn="just"/>
            <a:r>
              <a:rPr lang="en-US" sz="2300" dirty="0" smtClean="0">
                <a:latin typeface="Arial" pitchFamily="34" charset="0"/>
                <a:cs typeface="Arial" pitchFamily="34" charset="0"/>
              </a:rPr>
              <a:t> </a:t>
            </a:r>
            <a:r>
              <a:rPr lang="en-US" sz="2300" dirty="0" err="1">
                <a:latin typeface="Arial" pitchFamily="34" charset="0"/>
                <a:cs typeface="Arial" pitchFamily="34" charset="0"/>
              </a:rPr>
              <a:t>Vì</a:t>
            </a:r>
            <a:r>
              <a:rPr lang="en-US" sz="2300" dirty="0">
                <a:latin typeface="Arial" pitchFamily="34" charset="0"/>
                <a:cs typeface="Arial" pitchFamily="34" charset="0"/>
              </a:rPr>
              <a:t> </a:t>
            </a:r>
            <a:r>
              <a:rPr lang="en-US" sz="2300" dirty="0" err="1">
                <a:latin typeface="Arial" pitchFamily="34" charset="0"/>
                <a:cs typeface="Arial" pitchFamily="34" charset="0"/>
              </a:rPr>
              <a:t>sao</a:t>
            </a:r>
            <a:r>
              <a:rPr lang="en-US" sz="2300" dirty="0">
                <a:latin typeface="Arial" pitchFamily="34" charset="0"/>
                <a:cs typeface="Arial" pitchFamily="34" charset="0"/>
              </a:rPr>
              <a:t>, </a:t>
            </a:r>
            <a:r>
              <a:rPr lang="en-US" sz="2300" dirty="0" err="1">
                <a:latin typeface="Arial" pitchFamily="34" charset="0"/>
                <a:cs typeface="Arial" pitchFamily="34" charset="0"/>
              </a:rPr>
              <a:t>trong</a:t>
            </a:r>
            <a:r>
              <a:rPr lang="en-US" sz="2300" dirty="0">
                <a:latin typeface="Arial" pitchFamily="34" charset="0"/>
                <a:cs typeface="Arial" pitchFamily="34" charset="0"/>
              </a:rPr>
              <a:t> </a:t>
            </a:r>
            <a:r>
              <a:rPr lang="en-US" sz="2300" dirty="0" err="1">
                <a:latin typeface="Arial" pitchFamily="34" charset="0"/>
                <a:cs typeface="Arial" pitchFamily="34" charset="0"/>
              </a:rPr>
              <a:t>nuôi</a:t>
            </a:r>
            <a:r>
              <a:rPr lang="en-US" sz="2300" dirty="0">
                <a:latin typeface="Arial" pitchFamily="34" charset="0"/>
                <a:cs typeface="Arial" pitchFamily="34" charset="0"/>
              </a:rPr>
              <a:t> </a:t>
            </a:r>
            <a:r>
              <a:rPr lang="en-US" sz="2300" dirty="0" err="1">
                <a:latin typeface="Arial" pitchFamily="34" charset="0"/>
                <a:cs typeface="Arial" pitchFamily="34" charset="0"/>
              </a:rPr>
              <a:t>cấy</a:t>
            </a:r>
            <a:r>
              <a:rPr lang="en-US" sz="2300" dirty="0">
                <a:latin typeface="Arial" pitchFamily="34" charset="0"/>
                <a:cs typeface="Arial" pitchFamily="34" charset="0"/>
              </a:rPr>
              <a:t> </a:t>
            </a:r>
            <a:r>
              <a:rPr lang="en-US" sz="2300" dirty="0" err="1">
                <a:latin typeface="Arial" pitchFamily="34" charset="0"/>
                <a:cs typeface="Arial" pitchFamily="34" charset="0"/>
              </a:rPr>
              <a:t>không</a:t>
            </a:r>
            <a:r>
              <a:rPr lang="en-US" sz="2300" dirty="0">
                <a:latin typeface="Arial" pitchFamily="34" charset="0"/>
                <a:cs typeface="Arial" pitchFamily="34" charset="0"/>
              </a:rPr>
              <a:t> </a:t>
            </a:r>
            <a:r>
              <a:rPr lang="en-US" sz="2300" dirty="0" err="1">
                <a:latin typeface="Arial" pitchFamily="34" charset="0"/>
                <a:cs typeface="Arial" pitchFamily="34" charset="0"/>
              </a:rPr>
              <a:t>liên</a:t>
            </a:r>
            <a:r>
              <a:rPr lang="en-US" sz="2300" dirty="0">
                <a:latin typeface="Arial" pitchFamily="34" charset="0"/>
                <a:cs typeface="Arial" pitchFamily="34" charset="0"/>
              </a:rPr>
              <a:t> </a:t>
            </a:r>
            <a:r>
              <a:rPr lang="en-US" sz="2300" dirty="0" err="1">
                <a:latin typeface="Arial" pitchFamily="34" charset="0"/>
                <a:cs typeface="Arial" pitchFamily="34" charset="0"/>
              </a:rPr>
              <a:t>tục</a:t>
            </a:r>
            <a:r>
              <a:rPr lang="en-US" sz="2300" dirty="0">
                <a:latin typeface="Arial" pitchFamily="34" charset="0"/>
                <a:cs typeface="Arial" pitchFamily="34" charset="0"/>
              </a:rPr>
              <a:t>, vi </a:t>
            </a:r>
            <a:r>
              <a:rPr lang="en-US" sz="2300" dirty="0" err="1">
                <a:latin typeface="Arial" pitchFamily="34" charset="0"/>
                <a:cs typeface="Arial" pitchFamily="34" charset="0"/>
              </a:rPr>
              <a:t>sinh</a:t>
            </a:r>
            <a:r>
              <a:rPr lang="en-US" sz="2300" dirty="0">
                <a:latin typeface="Arial" pitchFamily="34" charset="0"/>
                <a:cs typeface="Arial" pitchFamily="34" charset="0"/>
              </a:rPr>
              <a:t> </a:t>
            </a:r>
            <a:r>
              <a:rPr lang="en-US" sz="2300" dirty="0" err="1">
                <a:latin typeface="Arial" pitchFamily="34" charset="0"/>
                <a:cs typeface="Arial" pitchFamily="34" charset="0"/>
              </a:rPr>
              <a:t>vật</a:t>
            </a:r>
            <a:r>
              <a:rPr lang="en-US" sz="2300" dirty="0">
                <a:latin typeface="Arial" pitchFamily="34" charset="0"/>
                <a:cs typeface="Arial" pitchFamily="34" charset="0"/>
              </a:rPr>
              <a:t> </a:t>
            </a:r>
            <a:r>
              <a:rPr lang="en-US" sz="2300" dirty="0" err="1">
                <a:latin typeface="Arial" pitchFamily="34" charset="0"/>
                <a:cs typeface="Arial" pitchFamily="34" charset="0"/>
              </a:rPr>
              <a:t>tự</a:t>
            </a:r>
            <a:r>
              <a:rPr lang="en-US" sz="2300" dirty="0">
                <a:latin typeface="Arial" pitchFamily="34" charset="0"/>
                <a:cs typeface="Arial" pitchFamily="34" charset="0"/>
              </a:rPr>
              <a:t> </a:t>
            </a:r>
            <a:r>
              <a:rPr lang="en-US" sz="2300" dirty="0" err="1">
                <a:latin typeface="Arial" pitchFamily="34" charset="0"/>
                <a:cs typeface="Arial" pitchFamily="34" charset="0"/>
              </a:rPr>
              <a:t>phân</a:t>
            </a:r>
            <a:r>
              <a:rPr lang="en-US" sz="2300" dirty="0">
                <a:latin typeface="Arial" pitchFamily="34" charset="0"/>
                <a:cs typeface="Arial" pitchFamily="34" charset="0"/>
              </a:rPr>
              <a:t> </a:t>
            </a:r>
            <a:r>
              <a:rPr lang="en-US" sz="2300" dirty="0" err="1">
                <a:latin typeface="Arial" pitchFamily="34" charset="0"/>
                <a:cs typeface="Arial" pitchFamily="34" charset="0"/>
              </a:rPr>
              <a:t>hủy</a:t>
            </a:r>
            <a:r>
              <a:rPr lang="en-US" sz="2300" dirty="0">
                <a:latin typeface="Arial" pitchFamily="34" charset="0"/>
                <a:cs typeface="Arial" pitchFamily="34" charset="0"/>
              </a:rPr>
              <a:t> ở </a:t>
            </a:r>
            <a:r>
              <a:rPr lang="en-US" sz="2300" dirty="0" err="1">
                <a:latin typeface="Arial" pitchFamily="34" charset="0"/>
                <a:cs typeface="Arial" pitchFamily="34" charset="0"/>
              </a:rPr>
              <a:t>pha</a:t>
            </a:r>
            <a:r>
              <a:rPr lang="en-US" sz="2300" dirty="0">
                <a:latin typeface="Arial" pitchFamily="34" charset="0"/>
                <a:cs typeface="Arial" pitchFamily="34" charset="0"/>
              </a:rPr>
              <a:t> </a:t>
            </a:r>
            <a:r>
              <a:rPr lang="en-US" sz="2300" dirty="0" err="1">
                <a:latin typeface="Arial" pitchFamily="34" charset="0"/>
                <a:cs typeface="Arial" pitchFamily="34" charset="0"/>
              </a:rPr>
              <a:t>suy</a:t>
            </a:r>
            <a:r>
              <a:rPr lang="en-US" sz="2300" dirty="0">
                <a:latin typeface="Arial" pitchFamily="34" charset="0"/>
                <a:cs typeface="Arial" pitchFamily="34" charset="0"/>
              </a:rPr>
              <a:t> </a:t>
            </a:r>
            <a:r>
              <a:rPr lang="en-US" sz="2300" dirty="0" err="1">
                <a:latin typeface="Arial" pitchFamily="34" charset="0"/>
                <a:cs typeface="Arial" pitchFamily="34" charset="0"/>
              </a:rPr>
              <a:t>vong</a:t>
            </a:r>
            <a:r>
              <a:rPr lang="en-US" sz="2300" dirty="0">
                <a:latin typeface="Arial" pitchFamily="34" charset="0"/>
                <a:cs typeface="Arial" pitchFamily="34" charset="0"/>
              </a:rPr>
              <a:t>, </a:t>
            </a:r>
            <a:r>
              <a:rPr lang="en-US" sz="2300" dirty="0" err="1">
                <a:latin typeface="Arial" pitchFamily="34" charset="0"/>
                <a:cs typeface="Arial" pitchFamily="34" charset="0"/>
              </a:rPr>
              <a:t>còn</a:t>
            </a:r>
            <a:r>
              <a:rPr lang="en-US" sz="2300" dirty="0">
                <a:latin typeface="Arial" pitchFamily="34" charset="0"/>
                <a:cs typeface="Arial" pitchFamily="34" charset="0"/>
              </a:rPr>
              <a:t> </a:t>
            </a:r>
            <a:r>
              <a:rPr lang="en-US" sz="2300" dirty="0" err="1">
                <a:latin typeface="Arial" pitchFamily="34" charset="0"/>
                <a:cs typeface="Arial" pitchFamily="34" charset="0"/>
              </a:rPr>
              <a:t>trong</a:t>
            </a:r>
            <a:r>
              <a:rPr lang="en-US" sz="2300" dirty="0">
                <a:latin typeface="Arial" pitchFamily="34" charset="0"/>
                <a:cs typeface="Arial" pitchFamily="34" charset="0"/>
              </a:rPr>
              <a:t> </a:t>
            </a:r>
            <a:r>
              <a:rPr lang="en-US" sz="2300" dirty="0" err="1">
                <a:latin typeface="Arial" pitchFamily="34" charset="0"/>
                <a:cs typeface="Arial" pitchFamily="34" charset="0"/>
              </a:rPr>
              <a:t>nuôi</a:t>
            </a:r>
            <a:r>
              <a:rPr lang="en-US" sz="2300" dirty="0">
                <a:latin typeface="Arial" pitchFamily="34" charset="0"/>
                <a:cs typeface="Arial" pitchFamily="34" charset="0"/>
              </a:rPr>
              <a:t> </a:t>
            </a:r>
            <a:r>
              <a:rPr lang="en-US" sz="2300" dirty="0" err="1">
                <a:latin typeface="Arial" pitchFamily="34" charset="0"/>
                <a:cs typeface="Arial" pitchFamily="34" charset="0"/>
              </a:rPr>
              <a:t>cấy</a:t>
            </a:r>
            <a:r>
              <a:rPr lang="en-US" sz="2300" dirty="0">
                <a:latin typeface="Arial" pitchFamily="34" charset="0"/>
                <a:cs typeface="Arial" pitchFamily="34" charset="0"/>
              </a:rPr>
              <a:t> </a:t>
            </a:r>
            <a:r>
              <a:rPr lang="en-US" sz="2300" dirty="0" err="1">
                <a:latin typeface="Arial" pitchFamily="34" charset="0"/>
                <a:cs typeface="Arial" pitchFamily="34" charset="0"/>
              </a:rPr>
              <a:t>liên</a:t>
            </a:r>
            <a:r>
              <a:rPr lang="en-US" sz="2300" dirty="0">
                <a:latin typeface="Arial" pitchFamily="34" charset="0"/>
                <a:cs typeface="Arial" pitchFamily="34" charset="0"/>
              </a:rPr>
              <a:t> </a:t>
            </a:r>
            <a:r>
              <a:rPr lang="en-US" sz="2300" dirty="0" err="1">
                <a:latin typeface="Arial" pitchFamily="34" charset="0"/>
                <a:cs typeface="Arial" pitchFamily="34" charset="0"/>
              </a:rPr>
              <a:t>tục</a:t>
            </a:r>
            <a:r>
              <a:rPr lang="en-US" sz="2300" dirty="0">
                <a:latin typeface="Arial" pitchFamily="34" charset="0"/>
                <a:cs typeface="Arial" pitchFamily="34" charset="0"/>
              </a:rPr>
              <a:t> </a:t>
            </a:r>
            <a:r>
              <a:rPr lang="en-US" sz="2300" dirty="0" err="1">
                <a:latin typeface="Arial" pitchFamily="34" charset="0"/>
                <a:cs typeface="Arial" pitchFamily="34" charset="0"/>
              </a:rPr>
              <a:t>hiện</a:t>
            </a:r>
            <a:r>
              <a:rPr lang="en-US" sz="2300" dirty="0">
                <a:latin typeface="Arial" pitchFamily="34" charset="0"/>
                <a:cs typeface="Arial" pitchFamily="34" charset="0"/>
              </a:rPr>
              <a:t> </a:t>
            </a:r>
            <a:r>
              <a:rPr lang="en-US" sz="2300" dirty="0" err="1">
                <a:latin typeface="Arial" pitchFamily="34" charset="0"/>
                <a:cs typeface="Arial" pitchFamily="34" charset="0"/>
              </a:rPr>
              <a:t>tượng</a:t>
            </a:r>
            <a:r>
              <a:rPr lang="en-US" sz="2300" dirty="0">
                <a:latin typeface="Arial" pitchFamily="34" charset="0"/>
                <a:cs typeface="Arial" pitchFamily="34" charset="0"/>
              </a:rPr>
              <a:t> </a:t>
            </a:r>
            <a:r>
              <a:rPr lang="en-US" sz="2300" dirty="0" err="1">
                <a:latin typeface="Arial" pitchFamily="34" charset="0"/>
                <a:cs typeface="Arial" pitchFamily="34" charset="0"/>
              </a:rPr>
              <a:t>này</a:t>
            </a:r>
            <a:r>
              <a:rPr lang="en-US" sz="2300" dirty="0">
                <a:latin typeface="Arial" pitchFamily="34" charset="0"/>
                <a:cs typeface="Arial" pitchFamily="34" charset="0"/>
              </a:rPr>
              <a:t> </a:t>
            </a:r>
            <a:r>
              <a:rPr lang="en-US" sz="2300" dirty="0" err="1">
                <a:latin typeface="Arial" pitchFamily="34" charset="0"/>
                <a:cs typeface="Arial" pitchFamily="34" charset="0"/>
              </a:rPr>
              <a:t>không</a:t>
            </a:r>
            <a:r>
              <a:rPr lang="en-US" sz="2300" dirty="0">
                <a:latin typeface="Arial" pitchFamily="34" charset="0"/>
                <a:cs typeface="Arial" pitchFamily="34" charset="0"/>
              </a:rPr>
              <a:t> </a:t>
            </a:r>
            <a:r>
              <a:rPr lang="en-US" sz="2300" dirty="0" err="1">
                <a:latin typeface="Arial" pitchFamily="34" charset="0"/>
                <a:cs typeface="Arial" pitchFamily="34" charset="0"/>
              </a:rPr>
              <a:t>xảy</a:t>
            </a:r>
            <a:r>
              <a:rPr lang="en-US" sz="2300" dirty="0">
                <a:latin typeface="Arial" pitchFamily="34" charset="0"/>
                <a:cs typeface="Arial" pitchFamily="34" charset="0"/>
              </a:rPr>
              <a:t> </a:t>
            </a:r>
            <a:r>
              <a:rPr lang="en-US" sz="2300" dirty="0" err="1">
                <a:latin typeface="Arial" pitchFamily="34" charset="0"/>
                <a:cs typeface="Arial" pitchFamily="34" charset="0"/>
              </a:rPr>
              <a:t>ra</a:t>
            </a:r>
            <a:r>
              <a:rPr lang="en-US" sz="2300" dirty="0">
                <a:latin typeface="Arial" pitchFamily="34" charset="0"/>
                <a:cs typeface="Arial" pitchFamily="34" charset="0"/>
              </a:rPr>
              <a:t>?</a:t>
            </a:r>
          </a:p>
        </p:txBody>
      </p:sp>
      <p:pic>
        <p:nvPicPr>
          <p:cNvPr id="9" name="Picture 8" descr="Dauhoi2"/>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152" y="2634316"/>
            <a:ext cx="78321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1264" y="3608450"/>
            <a:ext cx="9155264" cy="1490701"/>
          </a:xfrm>
          <a:prstGeom prst="rect">
            <a:avLst/>
          </a:prstGeom>
          <a:solidFill>
            <a:schemeClr val="bg1"/>
          </a:solidFill>
        </p:spPr>
        <p:txBody>
          <a:bodyPr wrap="square" lIns="74204" tIns="37102" rIns="74204" bIns="37102">
            <a:spAutoFit/>
          </a:bodyPr>
          <a:lstStyle/>
          <a:p>
            <a:pPr algn="just"/>
            <a:r>
              <a:rPr lang="en-US" sz="2300" dirty="0" smtClean="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Trong</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nuôi</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cấy</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liên</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tục</a:t>
            </a:r>
            <a:r>
              <a:rPr lang="en-US" sz="2300" dirty="0">
                <a:solidFill>
                  <a:srgbClr val="C00000"/>
                </a:solidFill>
                <a:latin typeface="Arial" pitchFamily="34" charset="0"/>
                <a:ea typeface="Times New Roman" panose="02020603050405020304" pitchFamily="18" charset="0"/>
                <a:cs typeface="Arial" pitchFamily="34" charset="0"/>
              </a:rPr>
              <a:t> , </a:t>
            </a:r>
            <a:r>
              <a:rPr lang="en-US" sz="2300" dirty="0" err="1">
                <a:solidFill>
                  <a:srgbClr val="C00000"/>
                </a:solidFill>
                <a:latin typeface="Arial" pitchFamily="34" charset="0"/>
                <a:ea typeface="Times New Roman" panose="02020603050405020304" pitchFamily="18" charset="0"/>
                <a:cs typeface="Arial" pitchFamily="34" charset="0"/>
              </a:rPr>
              <a:t>các</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chất</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dinh</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dưỡng</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và</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các</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chất</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được</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tạo</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ra</a:t>
            </a:r>
            <a:r>
              <a:rPr lang="en-US" sz="2300" dirty="0">
                <a:solidFill>
                  <a:srgbClr val="C00000"/>
                </a:solidFill>
                <a:latin typeface="Arial" pitchFamily="34" charset="0"/>
                <a:ea typeface="Times New Roman" panose="02020603050405020304" pitchFamily="18" charset="0"/>
                <a:cs typeface="Arial" pitchFamily="34" charset="0"/>
              </a:rPr>
              <a:t> qua </a:t>
            </a:r>
            <a:r>
              <a:rPr lang="en-US" sz="2300" dirty="0" err="1">
                <a:solidFill>
                  <a:srgbClr val="C00000"/>
                </a:solidFill>
                <a:latin typeface="Arial" pitchFamily="34" charset="0"/>
                <a:ea typeface="Times New Roman" panose="02020603050405020304" pitchFamily="18" charset="0"/>
                <a:cs typeface="Arial" pitchFamily="34" charset="0"/>
              </a:rPr>
              <a:t>quá</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trình</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chuyển</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hóa</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luôn</a:t>
            </a:r>
            <a:r>
              <a:rPr lang="en-US" sz="2300" dirty="0">
                <a:solidFill>
                  <a:srgbClr val="C00000"/>
                </a:solidFill>
                <a:latin typeface="Arial" pitchFamily="34" charset="0"/>
                <a:ea typeface="Times New Roman" panose="02020603050405020304" pitchFamily="18" charset="0"/>
                <a:cs typeface="Arial" pitchFamily="34" charset="0"/>
              </a:rPr>
              <a:t> ở </a:t>
            </a:r>
            <a:r>
              <a:rPr lang="en-US" sz="2300" dirty="0" err="1">
                <a:solidFill>
                  <a:srgbClr val="C00000"/>
                </a:solidFill>
                <a:latin typeface="Arial" pitchFamily="34" charset="0"/>
                <a:ea typeface="Times New Roman" panose="02020603050405020304" pitchFamily="18" charset="0"/>
                <a:cs typeface="Arial" pitchFamily="34" charset="0"/>
              </a:rPr>
              <a:t>trạng</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thái</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ổn</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định</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bổ</a:t>
            </a:r>
            <a:r>
              <a:rPr lang="en-US" sz="2300" dirty="0">
                <a:solidFill>
                  <a:srgbClr val="C00000"/>
                </a:solidFill>
                <a:latin typeface="Arial" pitchFamily="34" charset="0"/>
                <a:ea typeface="Times New Roman" panose="02020603050405020304" pitchFamily="18" charset="0"/>
                <a:cs typeface="Arial" pitchFamily="34" charset="0"/>
              </a:rPr>
              <a:t> sung </a:t>
            </a:r>
            <a:r>
              <a:rPr lang="en-US" sz="2300" dirty="0" err="1">
                <a:solidFill>
                  <a:srgbClr val="C00000"/>
                </a:solidFill>
                <a:latin typeface="Arial" pitchFamily="34" charset="0"/>
                <a:ea typeface="Times New Roman" panose="02020603050405020304" pitchFamily="18" charset="0"/>
                <a:cs typeface="Arial" pitchFamily="34" charset="0"/>
              </a:rPr>
              <a:t>chất</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dinh</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dưỡng</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đồng</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thời</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lấy</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ra</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một</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lượng</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dịch</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nuôi</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cấy</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tương</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đương</a:t>
            </a:r>
            <a:r>
              <a:rPr lang="en-US" sz="2300" dirty="0">
                <a:solidFill>
                  <a:srgbClr val="C00000"/>
                </a:solidFill>
                <a:latin typeface="Arial" pitchFamily="34" charset="0"/>
                <a:ea typeface="Times New Roman" panose="02020603050405020304" pitchFamily="18" charset="0"/>
                <a:cs typeface="Arial" pitchFamily="34" charset="0"/>
              </a:rPr>
              <a:t> ) </a:t>
            </a:r>
            <a:r>
              <a:rPr lang="en-US" sz="2300" dirty="0" err="1">
                <a:solidFill>
                  <a:srgbClr val="C00000"/>
                </a:solidFill>
                <a:latin typeface="Arial" pitchFamily="34" charset="0"/>
                <a:ea typeface="Times New Roman" panose="02020603050405020304" pitchFamily="18" charset="0"/>
                <a:cs typeface="Arial" pitchFamily="34" charset="0"/>
              </a:rPr>
              <a:t>nên</a:t>
            </a:r>
            <a:r>
              <a:rPr lang="en-US" sz="2300" dirty="0">
                <a:solidFill>
                  <a:srgbClr val="C00000"/>
                </a:solidFill>
                <a:latin typeface="Arial" pitchFamily="34" charset="0"/>
                <a:ea typeface="Times New Roman" panose="02020603050405020304" pitchFamily="18" charset="0"/>
                <a:cs typeface="Arial" pitchFamily="34" charset="0"/>
              </a:rPr>
              <a:t> vi </a:t>
            </a:r>
            <a:r>
              <a:rPr lang="en-US" sz="2300" dirty="0" err="1">
                <a:solidFill>
                  <a:srgbClr val="C00000"/>
                </a:solidFill>
                <a:latin typeface="Arial" pitchFamily="34" charset="0"/>
                <a:ea typeface="Times New Roman" panose="02020603050405020304" pitchFamily="18" charset="0"/>
                <a:cs typeface="Arial" pitchFamily="34" charset="0"/>
              </a:rPr>
              <a:t>sinh</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vật</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không</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tự</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phân</a:t>
            </a:r>
            <a:r>
              <a:rPr lang="en-US" sz="2300" dirty="0">
                <a:solidFill>
                  <a:srgbClr val="C00000"/>
                </a:solidFill>
                <a:latin typeface="Arial" pitchFamily="34" charset="0"/>
                <a:ea typeface="Times New Roman" panose="02020603050405020304" pitchFamily="18" charset="0"/>
                <a:cs typeface="Arial" pitchFamily="34" charset="0"/>
              </a:rPr>
              <a:t> </a:t>
            </a:r>
            <a:r>
              <a:rPr lang="en-US" sz="2300" dirty="0" err="1">
                <a:solidFill>
                  <a:srgbClr val="C00000"/>
                </a:solidFill>
                <a:latin typeface="Arial" pitchFamily="34" charset="0"/>
                <a:ea typeface="Times New Roman" panose="02020603050405020304" pitchFamily="18" charset="0"/>
                <a:cs typeface="Arial" pitchFamily="34" charset="0"/>
              </a:rPr>
              <a:t>hủy</a:t>
            </a:r>
            <a:r>
              <a:rPr lang="en-US" sz="2300" dirty="0">
                <a:solidFill>
                  <a:srgbClr val="C00000"/>
                </a:solidFill>
                <a:latin typeface="Arial" pitchFamily="34" charset="0"/>
                <a:ea typeface="Times New Roman" panose="02020603050405020304" pitchFamily="18" charset="0"/>
                <a:cs typeface="Arial" pitchFamily="34" charset="0"/>
              </a:rPr>
              <a:t>.</a:t>
            </a:r>
            <a:endParaRPr lang="en-US" sz="23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4119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08" y="-15095"/>
            <a:ext cx="8430492" cy="1083374"/>
          </a:xfrm>
          <a:prstGeom prst="rect">
            <a:avLst/>
          </a:prstGeom>
        </p:spPr>
        <p:txBody>
          <a:bodyPr wrap="square">
            <a:spAutoFit/>
          </a:bodyPr>
          <a:lstStyle/>
          <a:p>
            <a:pPr algn="just">
              <a:lnSpc>
                <a:spcPct val="115000"/>
              </a:lnSpc>
            </a:pPr>
            <a:r>
              <a:rPr lang="vi-VN" sz="2800" b="1" smtClean="0">
                <a:solidFill>
                  <a:srgbClr val="FF0000"/>
                </a:solidFill>
                <a:effectLst/>
                <a:latin typeface="Arial" panose="020B0604020202020204" pitchFamily="34" charset="0"/>
                <a:ea typeface="Calibri"/>
                <a:cs typeface="Arial" panose="020B0604020202020204" pitchFamily="34" charset="0"/>
              </a:rPr>
              <a:t>II. Sự sinh trưởng của quần thể vi khuẩn</a:t>
            </a:r>
          </a:p>
          <a:p>
            <a:pPr algn="just">
              <a:lnSpc>
                <a:spcPct val="115000"/>
              </a:lnSpc>
            </a:pPr>
            <a:r>
              <a:rPr lang="en-US" sz="2800" b="1" smtClean="0">
                <a:solidFill>
                  <a:srgbClr val="FF0000"/>
                </a:solidFill>
                <a:effectLst/>
                <a:latin typeface="Arial" panose="020B0604020202020204" pitchFamily="34" charset="0"/>
                <a:ea typeface="Calibri"/>
                <a:cs typeface="Arial" panose="020B0604020202020204" pitchFamily="34" charset="0"/>
              </a:rPr>
              <a:t>	</a:t>
            </a:r>
            <a:r>
              <a:rPr lang="en-US" sz="2800" smtClean="0">
                <a:solidFill>
                  <a:srgbClr val="0070C0"/>
                </a:solidFill>
                <a:effectLst/>
                <a:latin typeface="Arial" panose="020B0604020202020204" pitchFamily="34" charset="0"/>
                <a:ea typeface="Calibri"/>
                <a:cs typeface="Arial" panose="020B0604020202020204" pitchFamily="34" charset="0"/>
              </a:rPr>
              <a:t>2</a:t>
            </a:r>
            <a:r>
              <a:rPr lang="vi-VN" sz="2800" smtClean="0">
                <a:solidFill>
                  <a:srgbClr val="0070C0"/>
                </a:solidFill>
                <a:effectLst/>
                <a:latin typeface="Arial" panose="020B0604020202020204" pitchFamily="34" charset="0"/>
                <a:ea typeface="Calibri"/>
                <a:cs typeface="Arial" panose="020B0604020202020204" pitchFamily="34" charset="0"/>
              </a:rPr>
              <a:t>.Nuôi cấy liên tục</a:t>
            </a:r>
          </a:p>
        </p:txBody>
      </p:sp>
      <p:sp>
        <p:nvSpPr>
          <p:cNvPr id="5" name="Rectangle 4"/>
          <p:cNvSpPr/>
          <p:nvPr/>
        </p:nvSpPr>
        <p:spPr>
          <a:xfrm>
            <a:off x="1590583" y="752559"/>
            <a:ext cx="1920719" cy="517065"/>
          </a:xfrm>
          <a:prstGeom prst="rect">
            <a:avLst/>
          </a:prstGeom>
        </p:spPr>
        <p:txBody>
          <a:bodyPr wrap="none">
            <a:spAutoFit/>
          </a:bodyPr>
          <a:lstStyle/>
          <a:p>
            <a:pPr marR="0" lvl="0" algn="just">
              <a:lnSpc>
                <a:spcPct val="115000"/>
              </a:lnSpc>
              <a:spcBef>
                <a:spcPts val="0"/>
              </a:spcBef>
              <a:spcAft>
                <a:spcPts val="1000"/>
              </a:spcAft>
            </a:pPr>
            <a:r>
              <a:rPr lang="en-US" sz="2400" smtClean="0">
                <a:latin typeface="Arial" panose="020B0604020202020204" pitchFamily="34" charset="0"/>
                <a:ea typeface="Calibri"/>
                <a:cs typeface="Arial" panose="020B0604020202020204" pitchFamily="34" charset="0"/>
              </a:rPr>
              <a:t>b) Ứng </a:t>
            </a:r>
            <a:r>
              <a:rPr lang="en-US" sz="2400">
                <a:latin typeface="Arial" panose="020B0604020202020204" pitchFamily="34" charset="0"/>
                <a:ea typeface="Calibri"/>
                <a:cs typeface="Arial" panose="020B0604020202020204" pitchFamily="34" charset="0"/>
              </a:rPr>
              <a:t>dụng</a:t>
            </a:r>
            <a:endParaRPr lang="en-US">
              <a:latin typeface="Arial" panose="020B0604020202020204" pitchFamily="34" charset="0"/>
              <a:ea typeface="Calibri"/>
              <a:cs typeface="Arial" panose="020B0604020202020204" pitchFamily="34" charset="0"/>
            </a:endParaRPr>
          </a:p>
        </p:txBody>
      </p:sp>
      <p:pic>
        <p:nvPicPr>
          <p:cNvPr id="6" name="Picture 2" descr="Spirulina_2 VK lam sợi xoắ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1170212"/>
            <a:ext cx="4849092" cy="237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41234" y="4229100"/>
            <a:ext cx="5015345" cy="830997"/>
          </a:xfrm>
          <a:prstGeom prst="rect">
            <a:avLst/>
          </a:prstGeom>
        </p:spPr>
        <p:txBody>
          <a:bodyPr wrap="square">
            <a:spAutoFit/>
          </a:bodyPr>
          <a:lstStyle/>
          <a:p>
            <a:pPr>
              <a:spcBef>
                <a:spcPct val="50000"/>
              </a:spcBef>
            </a:pPr>
            <a:r>
              <a:rPr lang="en-US" sz="2400" b="1">
                <a:latin typeface="Arial" panose="020B0604020202020204" pitchFamily="34" charset="0"/>
                <a:cs typeface="Arial" panose="020B0604020202020204" pitchFamily="34" charset="0"/>
              </a:rPr>
              <a:t>Sản xuất các Prôtêin đơn bào (các VSV đơn bào giàu Prôtêin) </a:t>
            </a:r>
          </a:p>
        </p:txBody>
      </p:sp>
      <p:sp>
        <p:nvSpPr>
          <p:cNvPr id="8" name="Rectangle 7"/>
          <p:cNvSpPr/>
          <p:nvPr/>
        </p:nvSpPr>
        <p:spPr>
          <a:xfrm>
            <a:off x="646697" y="3558654"/>
            <a:ext cx="3611117" cy="461665"/>
          </a:xfrm>
          <a:prstGeom prst="rect">
            <a:avLst/>
          </a:prstGeom>
        </p:spPr>
        <p:txBody>
          <a:bodyPr wrap="none">
            <a:spAutoFit/>
          </a:bodyPr>
          <a:lstStyle/>
          <a:p>
            <a:pPr>
              <a:spcBef>
                <a:spcPct val="50000"/>
              </a:spcBef>
            </a:pPr>
            <a:r>
              <a:rPr lang="en-US" sz="2400" b="1">
                <a:latin typeface="Arial" panose="020B0604020202020204" pitchFamily="34" charset="0"/>
                <a:cs typeface="Arial" panose="020B0604020202020204" pitchFamily="34" charset="0"/>
              </a:rPr>
              <a:t>Vi khuẩn lam hình xoắn</a:t>
            </a:r>
          </a:p>
        </p:txBody>
      </p:sp>
      <p:cxnSp>
        <p:nvCxnSpPr>
          <p:cNvPr id="10" name="Straight Arrow Connector 9"/>
          <p:cNvCxnSpPr>
            <a:stCxn id="8" idx="2"/>
          </p:cNvCxnSpPr>
          <p:nvPr/>
        </p:nvCxnSpPr>
        <p:spPr>
          <a:xfrm rot="5400000">
            <a:off x="2347866" y="4124709"/>
            <a:ext cx="208781"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4100" name="Picture 4" descr="Khám phá khả năng kỳ lạ của nấm mố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872" y="1119033"/>
            <a:ext cx="2629090" cy="19718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voer.edu.vn/file/15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3276" y="2029891"/>
            <a:ext cx="1990725" cy="15287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876801" y="3569712"/>
            <a:ext cx="4330032" cy="461665"/>
          </a:xfrm>
          <a:prstGeom prst="rect">
            <a:avLst/>
          </a:prstGeom>
        </p:spPr>
        <p:txBody>
          <a:bodyPr wrap="none">
            <a:spAutoFit/>
          </a:bodyPr>
          <a:lstStyle/>
          <a:p>
            <a:r>
              <a:rPr lang="en-US" sz="2400">
                <a:latin typeface="Arial" panose="020B0604020202020204" pitchFamily="34" charset="0"/>
                <a:cs typeface="Arial" panose="020B0604020202020204" pitchFamily="34" charset="0"/>
              </a:rPr>
              <a:t>Nấm</a:t>
            </a:r>
            <a:r>
              <a:rPr lang="en-US" sz="2400" i="1">
                <a:latin typeface="Arial" panose="020B0604020202020204" pitchFamily="34" charset="0"/>
                <a:cs typeface="Arial" panose="020B0604020202020204" pitchFamily="34" charset="0"/>
              </a:rPr>
              <a:t> Penicillium chrysogenum</a:t>
            </a:r>
            <a:endParaRPr lang="en-US" sz="2400">
              <a:latin typeface="Arial" panose="020B0604020202020204" pitchFamily="34" charset="0"/>
              <a:cs typeface="Arial" panose="020B0604020202020204" pitchFamily="34" charset="0"/>
            </a:endParaRPr>
          </a:p>
        </p:txBody>
      </p:sp>
      <p:cxnSp>
        <p:nvCxnSpPr>
          <p:cNvPr id="15" name="Straight Arrow Connector 14"/>
          <p:cNvCxnSpPr/>
          <p:nvPr/>
        </p:nvCxnSpPr>
        <p:spPr>
          <a:xfrm>
            <a:off x="7391400" y="3857104"/>
            <a:ext cx="0" cy="32419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5897760" y="4230807"/>
            <a:ext cx="3222357" cy="830997"/>
          </a:xfrm>
          <a:prstGeom prst="rect">
            <a:avLst/>
          </a:prstGeom>
        </p:spPr>
        <p:txBody>
          <a:bodyPr wrap="none">
            <a:spAutoFit/>
          </a:bodyPr>
          <a:lstStyle/>
          <a:p>
            <a:pPr algn="ctr" eaLnBrk="0" hangingPunct="0">
              <a:spcBef>
                <a:spcPct val="50000"/>
              </a:spcBef>
            </a:pPr>
            <a:r>
              <a:rPr lang="en-US" sz="2400" b="1">
                <a:latin typeface="Arial" panose="020B0604020202020204" pitchFamily="34" charset="0"/>
                <a:cs typeface="Arial" panose="020B0604020202020204" pitchFamily="34" charset="0"/>
              </a:rPr>
              <a:t>Sản xuất </a:t>
            </a:r>
            <a:endParaRPr lang="en-US" sz="2400" b="1" smtClean="0">
              <a:latin typeface="Arial" panose="020B0604020202020204" pitchFamily="34" charset="0"/>
              <a:cs typeface="Arial" panose="020B0604020202020204" pitchFamily="34" charset="0"/>
            </a:endParaRPr>
          </a:p>
          <a:p>
            <a:pPr eaLnBrk="0" hangingPunct="0"/>
            <a:r>
              <a:rPr lang="en-US" sz="2400" b="1" smtClean="0">
                <a:latin typeface="Arial" panose="020B0604020202020204" pitchFamily="34" charset="0"/>
                <a:cs typeface="Arial" panose="020B0604020202020204" pitchFamily="34" charset="0"/>
              </a:rPr>
              <a:t>kháng </a:t>
            </a:r>
            <a:r>
              <a:rPr lang="en-US" sz="2400" b="1">
                <a:latin typeface="Arial" panose="020B0604020202020204" pitchFamily="34" charset="0"/>
                <a:cs typeface="Arial" panose="020B0604020202020204" pitchFamily="34" charset="0"/>
              </a:rPr>
              <a:t>sinh penicillin</a:t>
            </a:r>
          </a:p>
        </p:txBody>
      </p:sp>
    </p:spTree>
    <p:extLst>
      <p:ext uri="{BB962C8B-B14F-4D97-AF65-F5344CB8AC3E}">
        <p14:creationId xmlns:p14="http://schemas.microsoft.com/office/powerpoint/2010/main" val="312224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050"/>
            <a:ext cx="8430492" cy="448521"/>
          </a:xfrm>
          <a:prstGeom prst="rect">
            <a:avLst/>
          </a:prstGeom>
        </p:spPr>
        <p:txBody>
          <a:bodyPr wrap="square">
            <a:spAutoFit/>
          </a:bodyPr>
          <a:lstStyle/>
          <a:p>
            <a:pPr algn="just">
              <a:lnSpc>
                <a:spcPct val="115000"/>
              </a:lnSpc>
            </a:pPr>
            <a:r>
              <a:rPr lang="vi-VN" sz="2200" b="1">
                <a:solidFill>
                  <a:srgbClr val="FF0000"/>
                </a:solidFill>
                <a:latin typeface="Arial" panose="020B0604020202020204" pitchFamily="34" charset="0"/>
                <a:ea typeface="Calibri"/>
                <a:cs typeface="Arial" panose="020B0604020202020204" pitchFamily="34" charset="0"/>
              </a:rPr>
              <a:t>III. Sinh sản của vi sinh vật</a:t>
            </a:r>
            <a:r>
              <a:rPr lang="en-US" sz="2200" b="1" smtClean="0">
                <a:solidFill>
                  <a:srgbClr val="FF0000"/>
                </a:solidFill>
                <a:effectLst/>
                <a:latin typeface="Arial" panose="020B0604020202020204" pitchFamily="34" charset="0"/>
                <a:ea typeface="Calibri"/>
                <a:cs typeface="Arial" panose="020B0604020202020204" pitchFamily="34" charset="0"/>
              </a:rPr>
              <a:t>	</a:t>
            </a:r>
            <a:endParaRPr lang="vi-VN" sz="2200" smtClean="0">
              <a:solidFill>
                <a:srgbClr val="0070C0"/>
              </a:solidFill>
              <a:effectLst/>
              <a:latin typeface="Arial" panose="020B0604020202020204" pitchFamily="34" charset="0"/>
              <a:ea typeface="Calibri"/>
              <a:cs typeface="Arial" panose="020B0604020202020204" pitchFamily="34" charset="0"/>
            </a:endParaRPr>
          </a:p>
        </p:txBody>
      </p:sp>
      <p:sp>
        <p:nvSpPr>
          <p:cNvPr id="5" name="TextBox 4"/>
          <p:cNvSpPr txBox="1"/>
          <p:nvPr/>
        </p:nvSpPr>
        <p:spPr>
          <a:xfrm>
            <a:off x="2480557" y="404569"/>
            <a:ext cx="4032896" cy="43088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sv-SE" sz="2200">
                <a:latin typeface="Arial" panose="020B0604020202020204" pitchFamily="34" charset="0"/>
                <a:cs typeface="Arial" panose="020B0604020202020204" pitchFamily="34" charset="0"/>
              </a:rPr>
              <a:t>Sinh sản của vi sinh vật</a:t>
            </a:r>
            <a:endParaRPr lang="en-US" sz="2200">
              <a:latin typeface="Arial" panose="020B0604020202020204" pitchFamily="34" charset="0"/>
              <a:cs typeface="Arial" panose="020B0604020202020204" pitchFamily="34" charset="0"/>
            </a:endParaRPr>
          </a:p>
        </p:txBody>
      </p:sp>
      <p:sp>
        <p:nvSpPr>
          <p:cNvPr id="6" name="TextBox 5"/>
          <p:cNvSpPr txBox="1"/>
          <p:nvPr/>
        </p:nvSpPr>
        <p:spPr>
          <a:xfrm>
            <a:off x="5778005" y="1075565"/>
            <a:ext cx="2527795" cy="76944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vi-VN" sz="2200"/>
              <a:t>Sinh sản của VSV nhân </a:t>
            </a:r>
            <a:r>
              <a:rPr lang="en-US" sz="2200">
                <a:latin typeface="Arial" panose="020B0604020202020204" pitchFamily="34" charset="0"/>
                <a:cs typeface="Arial" panose="020B0604020202020204" pitchFamily="34" charset="0"/>
              </a:rPr>
              <a:t>thực</a:t>
            </a:r>
          </a:p>
        </p:txBody>
      </p:sp>
      <p:sp>
        <p:nvSpPr>
          <p:cNvPr id="7" name="Rectangle 6"/>
          <p:cNvSpPr/>
          <p:nvPr/>
        </p:nvSpPr>
        <p:spPr>
          <a:xfrm>
            <a:off x="952108" y="1084095"/>
            <a:ext cx="2261001" cy="76944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200">
                <a:latin typeface="Arial" panose="020B0604020202020204" pitchFamily="34" charset="0"/>
                <a:cs typeface="Arial" panose="020B0604020202020204" pitchFamily="34" charset="0"/>
              </a:rPr>
              <a:t>Sinh sản của VSV nhân </a:t>
            </a:r>
            <a:r>
              <a:rPr lang="en-US" sz="2200" smtClean="0">
                <a:latin typeface="Arial" panose="020B0604020202020204" pitchFamily="34" charset="0"/>
                <a:cs typeface="Arial" panose="020B0604020202020204" pitchFamily="34" charset="0"/>
              </a:rPr>
              <a:t>s</a:t>
            </a:r>
            <a:r>
              <a:rPr lang="vi-VN" sz="2200">
                <a:latin typeface="Arial" panose="020B0604020202020204" pitchFamily="34" charset="0"/>
                <a:cs typeface="Arial" panose="020B0604020202020204" pitchFamily="34" charset="0"/>
              </a:rPr>
              <a:t>ơ</a:t>
            </a:r>
            <a:endParaRPr lang="en-US" sz="2200">
              <a:latin typeface="Arial" panose="020B0604020202020204" pitchFamily="34" charset="0"/>
              <a:cs typeface="Arial" panose="020B0604020202020204" pitchFamily="34" charset="0"/>
            </a:endParaRPr>
          </a:p>
        </p:txBody>
      </p:sp>
      <p:sp>
        <p:nvSpPr>
          <p:cNvPr id="13" name="TextBox 12"/>
          <p:cNvSpPr txBox="1"/>
          <p:nvPr/>
        </p:nvSpPr>
        <p:spPr>
          <a:xfrm>
            <a:off x="41356" y="2195289"/>
            <a:ext cx="926910"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200">
                <a:latin typeface="Arial" panose="020B0604020202020204" pitchFamily="34" charset="0"/>
                <a:cs typeface="Arial" panose="020B0604020202020204" pitchFamily="34" charset="0"/>
              </a:rPr>
              <a:t>Phân đôi</a:t>
            </a:r>
          </a:p>
        </p:txBody>
      </p:sp>
      <p:sp>
        <p:nvSpPr>
          <p:cNvPr id="14" name="TextBox 13"/>
          <p:cNvSpPr txBox="1"/>
          <p:nvPr/>
        </p:nvSpPr>
        <p:spPr>
          <a:xfrm>
            <a:off x="1143000" y="2195289"/>
            <a:ext cx="1406620" cy="144655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200">
                <a:latin typeface="Arial" panose="020B0604020202020204" pitchFamily="34" charset="0"/>
                <a:cs typeface="Arial" panose="020B0604020202020204" pitchFamily="34" charset="0"/>
              </a:rPr>
              <a:t>Nảy chồi </a:t>
            </a:r>
            <a:r>
              <a:rPr lang="en-US" sz="2200" smtClean="0">
                <a:latin typeface="Arial" panose="020B0604020202020204" pitchFamily="34" charset="0"/>
                <a:cs typeface="Arial" panose="020B0604020202020204" pitchFamily="34" charset="0"/>
              </a:rPr>
              <a:t>và </a:t>
            </a:r>
          </a:p>
          <a:p>
            <a:pPr algn="ctr"/>
            <a:r>
              <a:rPr lang="en-US" sz="2200" smtClean="0">
                <a:latin typeface="Arial" panose="020B0604020202020204" pitchFamily="34" charset="0"/>
                <a:cs typeface="Arial" panose="020B0604020202020204" pitchFamily="34" charset="0"/>
              </a:rPr>
              <a:t>phân </a:t>
            </a:r>
            <a:r>
              <a:rPr lang="en-US" sz="2200">
                <a:latin typeface="Arial" panose="020B0604020202020204" pitchFamily="34" charset="0"/>
                <a:cs typeface="Arial" panose="020B0604020202020204" pitchFamily="34" charset="0"/>
              </a:rPr>
              <a:t>nhánh</a:t>
            </a:r>
          </a:p>
        </p:txBody>
      </p:sp>
      <p:sp>
        <p:nvSpPr>
          <p:cNvPr id="16" name="TextBox 15"/>
          <p:cNvSpPr txBox="1"/>
          <p:nvPr/>
        </p:nvSpPr>
        <p:spPr>
          <a:xfrm>
            <a:off x="2757616" y="2195289"/>
            <a:ext cx="1154399" cy="110799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200">
                <a:latin typeface="Arial" panose="020B0604020202020204" pitchFamily="34" charset="0"/>
                <a:cs typeface="Arial" panose="020B0604020202020204" pitchFamily="34" charset="0"/>
              </a:rPr>
              <a:t>Tạo thành bào tử</a:t>
            </a:r>
          </a:p>
        </p:txBody>
      </p:sp>
      <p:sp>
        <p:nvSpPr>
          <p:cNvPr id="17" name="TextBox 16"/>
          <p:cNvSpPr txBox="1"/>
          <p:nvPr/>
        </p:nvSpPr>
        <p:spPr>
          <a:xfrm>
            <a:off x="1772373" y="3990038"/>
            <a:ext cx="1305489" cy="76944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200">
                <a:latin typeface="Arial" panose="020B0604020202020204" pitchFamily="34" charset="0"/>
                <a:cs typeface="Arial" panose="020B0604020202020204" pitchFamily="34" charset="0"/>
              </a:rPr>
              <a:t>Ngoại bào tử</a:t>
            </a:r>
          </a:p>
        </p:txBody>
      </p:sp>
      <p:sp>
        <p:nvSpPr>
          <p:cNvPr id="18" name="TextBox 17"/>
          <p:cNvSpPr txBox="1"/>
          <p:nvPr/>
        </p:nvSpPr>
        <p:spPr>
          <a:xfrm>
            <a:off x="3249618" y="4005965"/>
            <a:ext cx="1169982" cy="76944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vi-VN" sz="2200">
                <a:latin typeface="Arial" panose="020B0604020202020204" pitchFamily="34" charset="0"/>
                <a:cs typeface="Arial" panose="020B0604020202020204" pitchFamily="34" charset="0"/>
              </a:rPr>
              <a:t>Bào tử đốt</a:t>
            </a:r>
          </a:p>
        </p:txBody>
      </p:sp>
      <p:sp>
        <p:nvSpPr>
          <p:cNvPr id="19" name="TextBox 18"/>
          <p:cNvSpPr txBox="1"/>
          <p:nvPr/>
        </p:nvSpPr>
        <p:spPr>
          <a:xfrm>
            <a:off x="5511004" y="2227992"/>
            <a:ext cx="1194596"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200" smtClean="0">
                <a:latin typeface="Arial" panose="020B0604020202020204" pitchFamily="34" charset="0"/>
                <a:cs typeface="Arial" panose="020B0604020202020204" pitchFamily="34" charset="0"/>
              </a:rPr>
              <a:t>Bằng bào </a:t>
            </a:r>
            <a:r>
              <a:rPr lang="en-US" sz="2200">
                <a:latin typeface="Arial" panose="020B0604020202020204" pitchFamily="34" charset="0"/>
                <a:cs typeface="Arial" panose="020B0604020202020204" pitchFamily="34" charset="0"/>
              </a:rPr>
              <a:t>tử</a:t>
            </a:r>
          </a:p>
        </p:txBody>
      </p:sp>
      <p:sp>
        <p:nvSpPr>
          <p:cNvPr id="20" name="TextBox 19"/>
          <p:cNvSpPr txBox="1"/>
          <p:nvPr/>
        </p:nvSpPr>
        <p:spPr>
          <a:xfrm>
            <a:off x="8172764" y="2190750"/>
            <a:ext cx="934842"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200" smtClean="0">
                <a:latin typeface="Arial" panose="020B0604020202020204" pitchFamily="34" charset="0"/>
                <a:cs typeface="Arial" panose="020B0604020202020204" pitchFamily="34" charset="0"/>
              </a:rPr>
              <a:t>Phân </a:t>
            </a:r>
            <a:r>
              <a:rPr lang="vi-VN" sz="2200" smtClean="0">
                <a:latin typeface="Arial" panose="020B0604020202020204" pitchFamily="34" charset="0"/>
                <a:cs typeface="Arial" panose="020B0604020202020204" pitchFamily="34" charset="0"/>
              </a:rPr>
              <a:t>đôi</a:t>
            </a:r>
            <a:endParaRPr lang="en-US" sz="2200">
              <a:latin typeface="Arial" panose="020B0604020202020204" pitchFamily="34" charset="0"/>
              <a:cs typeface="Arial" panose="020B0604020202020204" pitchFamily="34" charset="0"/>
            </a:endParaRPr>
          </a:p>
        </p:txBody>
      </p:sp>
      <p:sp>
        <p:nvSpPr>
          <p:cNvPr id="21" name="TextBox 20"/>
          <p:cNvSpPr txBox="1"/>
          <p:nvPr/>
        </p:nvSpPr>
        <p:spPr>
          <a:xfrm>
            <a:off x="6985096" y="2200697"/>
            <a:ext cx="939705"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200" smtClean="0">
                <a:latin typeface="Arial" panose="020B0604020202020204" pitchFamily="34" charset="0"/>
                <a:cs typeface="Arial" panose="020B0604020202020204" pitchFamily="34" charset="0"/>
              </a:rPr>
              <a:t>Nảy </a:t>
            </a:r>
            <a:r>
              <a:rPr lang="en-US" sz="2200">
                <a:latin typeface="Arial" panose="020B0604020202020204" pitchFamily="34" charset="0"/>
                <a:cs typeface="Arial" panose="020B0604020202020204" pitchFamily="34" charset="0"/>
              </a:rPr>
              <a:t>chồi</a:t>
            </a:r>
          </a:p>
        </p:txBody>
      </p:sp>
      <p:sp>
        <p:nvSpPr>
          <p:cNvPr id="2" name="Rectangle 1"/>
          <p:cNvSpPr/>
          <p:nvPr/>
        </p:nvSpPr>
        <p:spPr>
          <a:xfrm>
            <a:off x="5062404" y="3333750"/>
            <a:ext cx="1414596"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US" sz="2200">
                <a:latin typeface="Arial" panose="020B0604020202020204" pitchFamily="34" charset="0"/>
                <a:cs typeface="Arial" panose="020B0604020202020204" pitchFamily="34" charset="0"/>
              </a:rPr>
              <a:t>Sinh sản vô tính</a:t>
            </a:r>
          </a:p>
        </p:txBody>
      </p:sp>
      <p:sp>
        <p:nvSpPr>
          <p:cNvPr id="3" name="Rectangle 2"/>
          <p:cNvSpPr/>
          <p:nvPr/>
        </p:nvSpPr>
        <p:spPr>
          <a:xfrm>
            <a:off x="6717108" y="3333750"/>
            <a:ext cx="1436293" cy="76944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r>
              <a:rPr lang="en-US" sz="2200">
                <a:latin typeface="Arial" panose="020B0604020202020204" pitchFamily="34" charset="0"/>
                <a:cs typeface="Arial" panose="020B0604020202020204" pitchFamily="34" charset="0"/>
              </a:rPr>
              <a:t>Sinh sản hữu tính</a:t>
            </a:r>
          </a:p>
        </p:txBody>
      </p:sp>
      <p:sp>
        <p:nvSpPr>
          <p:cNvPr id="8" name="Rectangle 7"/>
          <p:cNvSpPr/>
          <p:nvPr/>
        </p:nvSpPr>
        <p:spPr>
          <a:xfrm>
            <a:off x="4800601" y="4352075"/>
            <a:ext cx="968853" cy="7694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en-US" sz="2200">
                <a:latin typeface="Arial" panose="020B0604020202020204" pitchFamily="34" charset="0"/>
                <a:cs typeface="Arial" panose="020B0604020202020204" pitchFamily="34" charset="0"/>
              </a:rPr>
              <a:t>Bào tử kín</a:t>
            </a:r>
          </a:p>
        </p:txBody>
      </p:sp>
      <p:sp>
        <p:nvSpPr>
          <p:cNvPr id="9" name="Rectangle 8"/>
          <p:cNvSpPr/>
          <p:nvPr/>
        </p:nvSpPr>
        <p:spPr>
          <a:xfrm>
            <a:off x="6070783" y="4368566"/>
            <a:ext cx="1213278" cy="7694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ctr"/>
            <a:r>
              <a:rPr lang="en-US" sz="2200">
                <a:latin typeface="Arial" panose="020B0604020202020204" pitchFamily="34" charset="0"/>
                <a:cs typeface="Arial" panose="020B0604020202020204" pitchFamily="34" charset="0"/>
              </a:rPr>
              <a:t>Bào tử trần</a:t>
            </a:r>
          </a:p>
        </p:txBody>
      </p:sp>
      <p:cxnSp>
        <p:nvCxnSpPr>
          <p:cNvPr id="32" name="Straight Arrow Connector 31"/>
          <p:cNvCxnSpPr>
            <a:stCxn id="16" idx="2"/>
            <a:endCxn id="17" idx="0"/>
          </p:cNvCxnSpPr>
          <p:nvPr/>
        </p:nvCxnSpPr>
        <p:spPr>
          <a:xfrm rot="5400000">
            <a:off x="2536591" y="3191812"/>
            <a:ext cx="686753" cy="90969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5" name="Straight Arrow Connector 34"/>
          <p:cNvCxnSpPr>
            <a:stCxn id="16" idx="2"/>
            <a:endCxn id="18" idx="0"/>
          </p:cNvCxnSpPr>
          <p:nvPr/>
        </p:nvCxnSpPr>
        <p:spPr>
          <a:xfrm rot="16200000" flipH="1">
            <a:off x="3233372" y="3404728"/>
            <a:ext cx="702680" cy="49979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3" name="Straight Arrow Connector 42"/>
          <p:cNvCxnSpPr>
            <a:stCxn id="19" idx="2"/>
            <a:endCxn id="2" idx="0"/>
          </p:cNvCxnSpPr>
          <p:nvPr/>
        </p:nvCxnSpPr>
        <p:spPr>
          <a:xfrm rot="5400000">
            <a:off x="5770844" y="2996291"/>
            <a:ext cx="336317" cy="33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5" name="Straight Arrow Connector 44"/>
          <p:cNvCxnSpPr>
            <a:stCxn id="19" idx="2"/>
            <a:endCxn id="3" idx="0"/>
          </p:cNvCxnSpPr>
          <p:nvPr/>
        </p:nvCxnSpPr>
        <p:spPr>
          <a:xfrm rot="16200000" flipH="1">
            <a:off x="6603620" y="2502114"/>
            <a:ext cx="336317" cy="132695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9" name="Straight Arrow Connector 48"/>
          <p:cNvCxnSpPr>
            <a:stCxn id="2" idx="2"/>
            <a:endCxn id="9" idx="0"/>
          </p:cNvCxnSpPr>
          <p:nvPr/>
        </p:nvCxnSpPr>
        <p:spPr>
          <a:xfrm rot="16200000" flipH="1">
            <a:off x="6090875" y="3782018"/>
            <a:ext cx="265375" cy="9077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1" name="Straight Arrow Connector 50"/>
          <p:cNvCxnSpPr>
            <a:stCxn id="2" idx="2"/>
            <a:endCxn id="8" idx="0"/>
          </p:cNvCxnSpPr>
          <p:nvPr/>
        </p:nvCxnSpPr>
        <p:spPr>
          <a:xfrm rot="5400000">
            <a:off x="5402923" y="3985296"/>
            <a:ext cx="248884" cy="4846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6" name="Straight Arrow Connector 105"/>
          <p:cNvCxnSpPr/>
          <p:nvPr/>
        </p:nvCxnSpPr>
        <p:spPr>
          <a:xfrm flipH="1">
            <a:off x="2082607" y="683382"/>
            <a:ext cx="2414398" cy="39218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endCxn id="6" idx="0"/>
          </p:cNvCxnSpPr>
          <p:nvPr/>
        </p:nvCxnSpPr>
        <p:spPr>
          <a:xfrm>
            <a:off x="4497006" y="683382"/>
            <a:ext cx="2544897" cy="39218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0" name="Straight Arrow Connector 109"/>
          <p:cNvCxnSpPr>
            <a:endCxn id="13" idx="0"/>
          </p:cNvCxnSpPr>
          <p:nvPr/>
        </p:nvCxnSpPr>
        <p:spPr>
          <a:xfrm rot="10800000" flipV="1">
            <a:off x="504811" y="1569765"/>
            <a:ext cx="1577796" cy="62552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12" name="Straight Arrow Connector 111"/>
          <p:cNvCxnSpPr>
            <a:endCxn id="14" idx="0"/>
          </p:cNvCxnSpPr>
          <p:nvPr/>
        </p:nvCxnSpPr>
        <p:spPr>
          <a:xfrm rot="5400000">
            <a:off x="1651698" y="1764378"/>
            <a:ext cx="625524" cy="23629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14" name="Straight Arrow Connector 113"/>
          <p:cNvCxnSpPr>
            <a:endCxn id="16" idx="0"/>
          </p:cNvCxnSpPr>
          <p:nvPr/>
        </p:nvCxnSpPr>
        <p:spPr>
          <a:xfrm>
            <a:off x="2082607" y="1569766"/>
            <a:ext cx="1252209" cy="625523"/>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16" name="Straight Arrow Connector 115"/>
          <p:cNvCxnSpPr>
            <a:stCxn id="6" idx="2"/>
            <a:endCxn id="19" idx="0"/>
          </p:cNvCxnSpPr>
          <p:nvPr/>
        </p:nvCxnSpPr>
        <p:spPr>
          <a:xfrm rot="5400000">
            <a:off x="6383610" y="1569699"/>
            <a:ext cx="382986" cy="93360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8" name="Straight Arrow Connector 117"/>
          <p:cNvCxnSpPr>
            <a:stCxn id="6" idx="2"/>
            <a:endCxn id="21" idx="0"/>
          </p:cNvCxnSpPr>
          <p:nvPr/>
        </p:nvCxnSpPr>
        <p:spPr>
          <a:xfrm rot="16200000" flipH="1">
            <a:off x="7070581" y="1816328"/>
            <a:ext cx="355691" cy="41304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20" name="Straight Arrow Connector 119"/>
          <p:cNvCxnSpPr>
            <a:stCxn id="6" idx="2"/>
            <a:endCxn id="20" idx="0"/>
          </p:cNvCxnSpPr>
          <p:nvPr/>
        </p:nvCxnSpPr>
        <p:spPr>
          <a:xfrm rot="16200000" flipH="1">
            <a:off x="7668172" y="1218737"/>
            <a:ext cx="345744" cy="159828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6633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09600" y="586978"/>
            <a:ext cx="7239000" cy="369332"/>
          </a:xfrm>
          <a:prstGeom prst="rect">
            <a:avLst/>
          </a:prstGeom>
          <a:noFill/>
          <a:ln w="9525" algn="ctr">
            <a:noFill/>
            <a:miter lim="800000"/>
            <a:headEnd/>
            <a:tailEnd/>
          </a:ln>
        </p:spPr>
        <p:txBody>
          <a:bodyPr anchor="b">
            <a:spAutoFit/>
          </a:bodyPr>
          <a:lstStyle/>
          <a:p>
            <a:pPr>
              <a:spcBef>
                <a:spcPct val="50000"/>
              </a:spcBef>
            </a:pPr>
            <a:endParaRPr lang="vi-VN"/>
          </a:p>
        </p:txBody>
      </p:sp>
      <p:sp>
        <p:nvSpPr>
          <p:cNvPr id="18435" name="TextBox 20"/>
          <p:cNvSpPr txBox="1">
            <a:spLocks noChangeArrowheads="1"/>
          </p:cNvSpPr>
          <p:nvPr/>
        </p:nvSpPr>
        <p:spPr bwMode="auto">
          <a:xfrm>
            <a:off x="433389" y="461963"/>
            <a:ext cx="5145961" cy="523220"/>
          </a:xfrm>
          <a:prstGeom prst="rect">
            <a:avLst/>
          </a:prstGeom>
          <a:noFill/>
          <a:ln w="9525">
            <a:noFill/>
            <a:miter lim="800000"/>
            <a:headEnd/>
            <a:tailEnd/>
          </a:ln>
        </p:spPr>
        <p:txBody>
          <a:bodyPr wrap="none">
            <a:spAutoFit/>
          </a:bodyPr>
          <a:lstStyle/>
          <a:p>
            <a:r>
              <a:rPr lang="en-US" sz="2800">
                <a:latin typeface="Times New Roman" pitchFamily="18" charset="0"/>
                <a:cs typeface="Times New Roman" pitchFamily="18" charset="0"/>
              </a:rPr>
              <a:t>1. Sinh sản của vi sinh vật nhân sơ</a:t>
            </a:r>
          </a:p>
        </p:txBody>
      </p:sp>
      <p:sp>
        <p:nvSpPr>
          <p:cNvPr id="18436" name="TextBox 3"/>
          <p:cNvSpPr txBox="1">
            <a:spLocks noChangeArrowheads="1"/>
          </p:cNvSpPr>
          <p:nvPr/>
        </p:nvSpPr>
        <p:spPr bwMode="auto">
          <a:xfrm>
            <a:off x="34925" y="133350"/>
            <a:ext cx="8713788" cy="461665"/>
          </a:xfrm>
          <a:prstGeom prst="rect">
            <a:avLst/>
          </a:prstGeom>
          <a:noFill/>
          <a:ln w="9525">
            <a:noFill/>
            <a:miter lim="800000"/>
            <a:headEnd/>
            <a:tailEnd/>
          </a:ln>
        </p:spPr>
        <p:txBody>
          <a:bodyPr>
            <a:spAutoFit/>
          </a:bodyPr>
          <a:lstStyle/>
          <a:p>
            <a:r>
              <a:rPr lang="en-US" sz="2400" b="1">
                <a:solidFill>
                  <a:srgbClr val="0070C0"/>
                </a:solidFill>
                <a:latin typeface="Times New Roman" pitchFamily="18" charset="0"/>
                <a:cs typeface="Times New Roman" pitchFamily="18" charset="0"/>
              </a:rPr>
              <a:t>III. Giới thiệu các hình thức sinh sản của vi sinh vật.</a:t>
            </a:r>
          </a:p>
        </p:txBody>
      </p:sp>
      <p:pic>
        <p:nvPicPr>
          <p:cNvPr id="11" name="Picture 12" descr="nostoc"/>
          <p:cNvPicPr>
            <a:picLocks noChangeAspect="1" noChangeArrowheads="1"/>
          </p:cNvPicPr>
          <p:nvPr/>
        </p:nvPicPr>
        <p:blipFill>
          <a:blip r:embed="rId2"/>
          <a:srcRect/>
          <a:stretch>
            <a:fillRect/>
          </a:stretch>
        </p:blipFill>
        <p:spPr bwMode="auto">
          <a:xfrm>
            <a:off x="34925" y="889397"/>
            <a:ext cx="2089150" cy="3240881"/>
          </a:xfrm>
          <a:prstGeom prst="rect">
            <a:avLst/>
          </a:prstGeom>
          <a:noFill/>
          <a:ln w="9525">
            <a:noFill/>
            <a:miter lim="800000"/>
            <a:headEnd/>
            <a:tailEnd/>
          </a:ln>
        </p:spPr>
      </p:pic>
      <p:pic>
        <p:nvPicPr>
          <p:cNvPr id="12" name="Picture 14" descr="120px-Rhomicrobium[1]"/>
          <p:cNvPicPr>
            <a:picLocks noChangeAspect="1" noChangeArrowheads="1"/>
          </p:cNvPicPr>
          <p:nvPr/>
        </p:nvPicPr>
        <p:blipFill>
          <a:blip r:embed="rId3"/>
          <a:srcRect/>
          <a:stretch>
            <a:fillRect/>
          </a:stretch>
        </p:blipFill>
        <p:spPr bwMode="auto">
          <a:xfrm>
            <a:off x="2124075" y="916781"/>
            <a:ext cx="2209800" cy="3213497"/>
          </a:xfrm>
          <a:prstGeom prst="rect">
            <a:avLst/>
          </a:prstGeom>
          <a:noFill/>
          <a:ln w="9525">
            <a:noFill/>
            <a:miter lim="800000"/>
            <a:headEnd/>
            <a:tailEnd/>
          </a:ln>
        </p:spPr>
      </p:pic>
      <p:pic>
        <p:nvPicPr>
          <p:cNvPr id="13" name="Picture 23" descr="Streptomyces1"/>
          <p:cNvPicPr>
            <a:picLocks noChangeAspect="1" noChangeArrowheads="1"/>
          </p:cNvPicPr>
          <p:nvPr/>
        </p:nvPicPr>
        <p:blipFill>
          <a:blip r:embed="rId4"/>
          <a:srcRect/>
          <a:stretch>
            <a:fillRect/>
          </a:stretch>
        </p:blipFill>
        <p:spPr bwMode="auto">
          <a:xfrm>
            <a:off x="4545014" y="916781"/>
            <a:ext cx="2187575" cy="3238500"/>
          </a:xfrm>
          <a:prstGeom prst="rect">
            <a:avLst/>
          </a:prstGeom>
          <a:noFill/>
          <a:ln w="9525">
            <a:noFill/>
            <a:miter lim="800000"/>
            <a:headEnd/>
            <a:tailEnd/>
          </a:ln>
        </p:spPr>
      </p:pic>
      <p:pic>
        <p:nvPicPr>
          <p:cNvPr id="14" name="Picture 1"/>
          <p:cNvPicPr>
            <a:picLocks noChangeAspect="1" noChangeArrowheads="1"/>
          </p:cNvPicPr>
          <p:nvPr/>
        </p:nvPicPr>
        <p:blipFill>
          <a:blip r:embed="rId5">
            <a:lum bright="6000"/>
          </a:blip>
          <a:srcRect/>
          <a:stretch>
            <a:fillRect/>
          </a:stretch>
        </p:blipFill>
        <p:spPr bwMode="auto">
          <a:xfrm>
            <a:off x="6804026" y="889397"/>
            <a:ext cx="2176463" cy="3243263"/>
          </a:xfrm>
          <a:prstGeom prst="rect">
            <a:avLst/>
          </a:prstGeom>
          <a:noFill/>
          <a:ln w="9525">
            <a:noFill/>
            <a:miter lim="800000"/>
            <a:headEnd/>
            <a:tailEnd/>
          </a:ln>
        </p:spPr>
      </p:pic>
      <p:sp>
        <p:nvSpPr>
          <p:cNvPr id="15" name="Text Box 13"/>
          <p:cNvSpPr txBox="1">
            <a:spLocks noChangeArrowheads="1"/>
          </p:cNvSpPr>
          <p:nvPr/>
        </p:nvSpPr>
        <p:spPr bwMode="auto">
          <a:xfrm>
            <a:off x="0" y="4208859"/>
            <a:ext cx="2133600" cy="830997"/>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Times New Roman" pitchFamily="18" charset="0"/>
                <a:cs typeface="Times New Roman" pitchFamily="18" charset="0"/>
              </a:rPr>
              <a:t>Phân đôi ở vi khuẩn lam</a:t>
            </a:r>
          </a:p>
        </p:txBody>
      </p:sp>
      <p:sp>
        <p:nvSpPr>
          <p:cNvPr id="16" name="Text Box 15"/>
          <p:cNvSpPr txBox="1">
            <a:spLocks noChangeArrowheads="1"/>
          </p:cNvSpPr>
          <p:nvPr/>
        </p:nvSpPr>
        <p:spPr bwMode="auto">
          <a:xfrm>
            <a:off x="1905000" y="4208859"/>
            <a:ext cx="2571750" cy="830997"/>
          </a:xfrm>
          <a:prstGeom prst="rect">
            <a:avLst/>
          </a:prstGeom>
          <a:noFill/>
          <a:ln w="9525">
            <a:noFill/>
            <a:miter lim="800000"/>
            <a:headEnd/>
            <a:tailEnd/>
          </a:ln>
        </p:spPr>
        <p:txBody>
          <a:bodyPr>
            <a:spAutoFit/>
          </a:bodyPr>
          <a:lstStyle/>
          <a:p>
            <a:pPr algn="ctr">
              <a:spcBef>
                <a:spcPct val="50000"/>
              </a:spcBef>
            </a:pPr>
            <a:r>
              <a:rPr lang="en-US" sz="2400">
                <a:solidFill>
                  <a:srgbClr val="002060"/>
                </a:solidFill>
                <a:latin typeface="Times New Roman" pitchFamily="18" charset="0"/>
                <a:cs typeface="Times New Roman" pitchFamily="18" charset="0"/>
              </a:rPr>
              <a:t>Nảy chồi ở vi khuẩn lưu huỳnh</a:t>
            </a:r>
          </a:p>
        </p:txBody>
      </p:sp>
      <p:sp>
        <p:nvSpPr>
          <p:cNvPr id="17" name="TextBox 18"/>
          <p:cNvSpPr txBox="1">
            <a:spLocks noChangeArrowheads="1"/>
          </p:cNvSpPr>
          <p:nvPr/>
        </p:nvSpPr>
        <p:spPr bwMode="auto">
          <a:xfrm>
            <a:off x="6858001" y="4238625"/>
            <a:ext cx="2322513" cy="830997"/>
          </a:xfrm>
          <a:prstGeom prst="rect">
            <a:avLst/>
          </a:prstGeom>
          <a:noFill/>
          <a:ln w="9525">
            <a:noFill/>
            <a:miter lim="800000"/>
            <a:headEnd/>
            <a:tailEnd/>
          </a:ln>
        </p:spPr>
        <p:txBody>
          <a:bodyPr>
            <a:spAutoFit/>
          </a:bodyPr>
          <a:lstStyle/>
          <a:p>
            <a:pPr algn="ctr"/>
            <a:r>
              <a:rPr lang="en-US" sz="2400">
                <a:latin typeface="Times New Roman" pitchFamily="18" charset="0"/>
              </a:rPr>
              <a:t>Ngoại bào tử ở</a:t>
            </a:r>
          </a:p>
          <a:p>
            <a:pPr algn="ctr"/>
            <a:r>
              <a:rPr lang="en-US" sz="2400">
                <a:latin typeface="Times New Roman" pitchFamily="18" charset="0"/>
              </a:rPr>
              <a:t> VK metan</a:t>
            </a:r>
          </a:p>
        </p:txBody>
      </p:sp>
      <p:sp>
        <p:nvSpPr>
          <p:cNvPr id="18" name="Text Box 17"/>
          <p:cNvSpPr txBox="1">
            <a:spLocks noChangeArrowheads="1"/>
          </p:cNvSpPr>
          <p:nvPr/>
        </p:nvSpPr>
        <p:spPr bwMode="auto">
          <a:xfrm>
            <a:off x="4932363" y="4208859"/>
            <a:ext cx="1727200" cy="830997"/>
          </a:xfrm>
          <a:prstGeom prst="rect">
            <a:avLst/>
          </a:prstGeom>
          <a:noFill/>
          <a:ln w="9525">
            <a:noFill/>
            <a:miter lim="800000"/>
            <a:headEnd/>
            <a:tailEnd/>
          </a:ln>
        </p:spPr>
        <p:txBody>
          <a:bodyPr>
            <a:spAutoFit/>
          </a:bodyPr>
          <a:lstStyle/>
          <a:p>
            <a:pPr algn="ctr">
              <a:spcBef>
                <a:spcPct val="50000"/>
              </a:spcBef>
            </a:pPr>
            <a:r>
              <a:rPr lang="en-US" sz="2400">
                <a:solidFill>
                  <a:srgbClr val="0070C0"/>
                </a:solidFill>
                <a:latin typeface="Times New Roman" pitchFamily="18" charset="0"/>
                <a:cs typeface="Times New Roman" pitchFamily="18" charset="0"/>
              </a:rPr>
              <a:t>Bào tử đốt ở xạ khuẩn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343400" y="1737122"/>
            <a:ext cx="4267200" cy="3318853"/>
            <a:chOff x="528" y="960"/>
            <a:chExt cx="4848" cy="4324"/>
          </a:xfrm>
        </p:grpSpPr>
        <p:pic>
          <p:nvPicPr>
            <p:cNvPr id="19463" name="Picture 5" descr="Vi khuan sinh noi bao tu (clostridium)"/>
            <p:cNvPicPr>
              <a:picLocks noChangeAspect="1" noChangeArrowheads="1"/>
            </p:cNvPicPr>
            <p:nvPr/>
          </p:nvPicPr>
          <p:blipFill>
            <a:blip r:embed="rId2"/>
            <a:srcRect/>
            <a:stretch>
              <a:fillRect/>
            </a:stretch>
          </p:blipFill>
          <p:spPr bwMode="auto">
            <a:xfrm>
              <a:off x="528" y="960"/>
              <a:ext cx="4848" cy="3024"/>
            </a:xfrm>
            <a:prstGeom prst="rect">
              <a:avLst/>
            </a:prstGeom>
            <a:noFill/>
            <a:ln w="9525">
              <a:solidFill>
                <a:srgbClr val="FF3300"/>
              </a:solidFill>
              <a:miter lim="800000"/>
              <a:headEnd/>
              <a:tailEnd/>
            </a:ln>
          </p:spPr>
        </p:pic>
        <p:sp>
          <p:nvSpPr>
            <p:cNvPr id="19464" name="Text Box 6"/>
            <p:cNvSpPr txBox="1">
              <a:spLocks noChangeArrowheads="1"/>
            </p:cNvSpPr>
            <p:nvPr/>
          </p:nvSpPr>
          <p:spPr bwMode="auto">
            <a:xfrm>
              <a:off x="1489" y="4041"/>
              <a:ext cx="2502" cy="1243"/>
            </a:xfrm>
            <a:prstGeom prst="rect">
              <a:avLst/>
            </a:prstGeom>
            <a:noFill/>
            <a:ln w="9525">
              <a:noFill/>
              <a:miter lim="800000"/>
              <a:headEnd/>
              <a:tailEnd/>
            </a:ln>
          </p:spPr>
          <p:txBody>
            <a:bodyPr>
              <a:spAutoFit/>
            </a:bodyPr>
            <a:lstStyle/>
            <a:p>
              <a:pPr algn="ctr">
                <a:spcBef>
                  <a:spcPct val="50000"/>
                </a:spcBef>
              </a:pPr>
              <a:r>
                <a:rPr lang="en-US" sz="2800">
                  <a:latin typeface="Times New Roman" pitchFamily="18" charset="0"/>
                  <a:cs typeface="Times New Roman" pitchFamily="18" charset="0"/>
                </a:rPr>
                <a:t>Nội bào tử ở vi khuẩn</a:t>
              </a:r>
            </a:p>
          </p:txBody>
        </p:sp>
        <p:sp>
          <p:nvSpPr>
            <p:cNvPr id="19465" name="Line 7"/>
            <p:cNvSpPr>
              <a:spLocks noChangeShapeType="1"/>
            </p:cNvSpPr>
            <p:nvPr/>
          </p:nvSpPr>
          <p:spPr bwMode="auto">
            <a:xfrm flipH="1">
              <a:off x="2208" y="2448"/>
              <a:ext cx="240" cy="1728"/>
            </a:xfrm>
            <a:prstGeom prst="line">
              <a:avLst/>
            </a:prstGeom>
            <a:noFill/>
            <a:ln w="9525">
              <a:solidFill>
                <a:srgbClr val="FF0000"/>
              </a:solidFill>
              <a:round/>
              <a:headEnd/>
              <a:tailEnd/>
            </a:ln>
          </p:spPr>
          <p:txBody>
            <a:bodyPr/>
            <a:lstStyle/>
            <a:p>
              <a:endParaRPr lang="en-US"/>
            </a:p>
          </p:txBody>
        </p:sp>
      </p:grpSp>
      <p:sp>
        <p:nvSpPr>
          <p:cNvPr id="9" name="Rounded Rectangle 8"/>
          <p:cNvSpPr/>
          <p:nvPr/>
        </p:nvSpPr>
        <p:spPr>
          <a:xfrm>
            <a:off x="0" y="1600200"/>
            <a:ext cx="4191000" cy="188595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fr-FR" sz="2400" dirty="0" err="1">
                <a:latin typeface="Times New Roman" pitchFamily="18" charset="0"/>
                <a:cs typeface="Times New Roman" pitchFamily="18" charset="0"/>
              </a:rPr>
              <a:t>Khác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với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các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loại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trên</a:t>
            </a:r>
            <a:r>
              <a:rPr lang="fr-FR" sz="2400" dirty="0">
                <a:latin typeface="Times New Roman" pitchFamily="18" charset="0"/>
                <a:cs typeface="Times New Roman" pitchFamily="18" charset="0"/>
              </a:rPr>
              <a:t>, khi </a:t>
            </a:r>
            <a:r>
              <a:rPr lang="fr-FR" sz="2400" dirty="0" err="1">
                <a:latin typeface="Times New Roman" pitchFamily="18" charset="0"/>
                <a:cs typeface="Times New Roman" pitchFamily="18" charset="0"/>
              </a:rPr>
              <a:t>gặp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đk</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bất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lợi</a:t>
            </a:r>
            <a:r>
              <a:rPr lang="fr-FR" sz="2400" dirty="0">
                <a:latin typeface="Times New Roman" pitchFamily="18" charset="0"/>
                <a:cs typeface="Times New Roman" pitchFamily="18" charset="0"/>
              </a:rPr>
              <a:t> TBVK </a:t>
            </a:r>
            <a:r>
              <a:rPr lang="fr-FR" sz="2400" dirty="0" err="1">
                <a:latin typeface="Times New Roman" pitchFamily="18" charset="0"/>
                <a:cs typeface="Times New Roman" pitchFamily="18" charset="0"/>
              </a:rPr>
              <a:t>sinh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dưỡng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hình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thành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bên</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trong</a:t>
            </a:r>
            <a:r>
              <a:rPr lang="fr-FR" sz="2400" dirty="0">
                <a:latin typeface="Times New Roman" pitchFamily="18" charset="0"/>
                <a:cs typeface="Times New Roman" pitchFamily="18" charset="0"/>
              </a:rPr>
              <a:t> 1nội </a:t>
            </a:r>
            <a:r>
              <a:rPr lang="fr-FR" sz="2400" dirty="0" err="1">
                <a:latin typeface="Times New Roman" pitchFamily="18" charset="0"/>
                <a:cs typeface="Times New Roman" pitchFamily="18" charset="0"/>
              </a:rPr>
              <a:t>bào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tử</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Đây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không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phải</a:t>
            </a:r>
            <a:r>
              <a:rPr lang="fr-FR" sz="2400" dirty="0">
                <a:latin typeface="Times New Roman" pitchFamily="18" charset="0"/>
                <a:cs typeface="Times New Roman" pitchFamily="18" charset="0"/>
              </a:rPr>
              <a:t> là </a:t>
            </a:r>
            <a:r>
              <a:rPr lang="fr-FR" sz="2400" dirty="0" err="1">
                <a:latin typeface="Times New Roman" pitchFamily="18" charset="0"/>
                <a:cs typeface="Times New Roman" pitchFamily="18" charset="0"/>
              </a:rPr>
              <a:t>hình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thức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sinh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sản</a:t>
            </a:r>
            <a:r>
              <a:rPr lang="fr-FR"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p>
        </p:txBody>
      </p:sp>
      <p:sp>
        <p:nvSpPr>
          <p:cNvPr id="19461" name="TextBox 20"/>
          <p:cNvSpPr txBox="1">
            <a:spLocks noChangeArrowheads="1"/>
          </p:cNvSpPr>
          <p:nvPr/>
        </p:nvSpPr>
        <p:spPr bwMode="auto">
          <a:xfrm>
            <a:off x="361951" y="685801"/>
            <a:ext cx="5145961" cy="523220"/>
          </a:xfrm>
          <a:prstGeom prst="rect">
            <a:avLst/>
          </a:prstGeom>
          <a:noFill/>
          <a:ln w="9525">
            <a:noFill/>
            <a:miter lim="800000"/>
            <a:headEnd/>
            <a:tailEnd/>
          </a:ln>
        </p:spPr>
        <p:txBody>
          <a:bodyPr wrap="none">
            <a:spAutoFit/>
          </a:bodyPr>
          <a:lstStyle/>
          <a:p>
            <a:r>
              <a:rPr lang="en-US" sz="2800">
                <a:latin typeface="Times New Roman" pitchFamily="18" charset="0"/>
                <a:cs typeface="Times New Roman" pitchFamily="18" charset="0"/>
              </a:rPr>
              <a:t>1. Sinh sản của vi sinh vật nhân sơ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91" name="Picture 7" descr="Cac loai bao tu"/>
          <p:cNvPicPr>
            <a:picLocks noChangeAspect="1" noChangeArrowheads="1"/>
          </p:cNvPicPr>
          <p:nvPr/>
        </p:nvPicPr>
        <p:blipFill>
          <a:blip r:embed="rId3"/>
          <a:srcRect/>
          <a:stretch>
            <a:fillRect/>
          </a:stretch>
        </p:blipFill>
        <p:spPr bwMode="auto">
          <a:xfrm>
            <a:off x="1828800" y="837009"/>
            <a:ext cx="5334000" cy="1943100"/>
          </a:xfrm>
          <a:prstGeom prst="rect">
            <a:avLst/>
          </a:prstGeom>
          <a:noFill/>
          <a:ln w="9525">
            <a:noFill/>
            <a:miter lim="800000"/>
            <a:headEnd/>
            <a:tailEnd/>
          </a:ln>
        </p:spPr>
      </p:pic>
      <p:pic>
        <p:nvPicPr>
          <p:cNvPr id="118793" name="Picture 9" descr="Moc tuong (Aspergillus)"/>
          <p:cNvPicPr>
            <a:picLocks noChangeAspect="1" noChangeArrowheads="1"/>
          </p:cNvPicPr>
          <p:nvPr/>
        </p:nvPicPr>
        <p:blipFill>
          <a:blip r:embed="rId4"/>
          <a:srcRect/>
          <a:stretch>
            <a:fillRect/>
          </a:stretch>
        </p:blipFill>
        <p:spPr bwMode="auto">
          <a:xfrm>
            <a:off x="4876801" y="2706290"/>
            <a:ext cx="2379663" cy="1909763"/>
          </a:xfrm>
          <a:prstGeom prst="rect">
            <a:avLst/>
          </a:prstGeom>
          <a:noFill/>
          <a:ln w="9525">
            <a:noFill/>
            <a:miter lim="800000"/>
            <a:headEnd/>
            <a:tailEnd/>
          </a:ln>
        </p:spPr>
      </p:pic>
      <p:graphicFrame>
        <p:nvGraphicFramePr>
          <p:cNvPr id="118794" name="Object 10"/>
          <p:cNvGraphicFramePr>
            <a:graphicFrameLocks noGrp="1" noChangeAspect="1"/>
          </p:cNvGraphicFramePr>
          <p:nvPr>
            <p:ph sz="half" idx="2"/>
          </p:nvPr>
        </p:nvGraphicFramePr>
        <p:xfrm>
          <a:off x="2057401" y="2706290"/>
          <a:ext cx="2409825" cy="1909763"/>
        </p:xfrm>
        <a:graphic>
          <a:graphicData uri="http://schemas.openxmlformats.org/presentationml/2006/ole">
            <mc:AlternateContent xmlns:mc="http://schemas.openxmlformats.org/markup-compatibility/2006">
              <mc:Choice xmlns:v="urn:schemas-microsoft-com:vml" Requires="v">
                <p:oleObj spid="_x0000_s35845" name="Bitmap Image" r:id="rId5" imgW="2409524" imgH="2886478" progId="PBrush">
                  <p:embed/>
                </p:oleObj>
              </mc:Choice>
              <mc:Fallback>
                <p:oleObj name="Bitmap Image" r:id="rId5" imgW="2409524" imgH="2886478" progId="PBrush">
                  <p:embed/>
                  <p:pic>
                    <p:nvPicPr>
                      <p:cNvPr id="0" name="Object 1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1" y="2706290"/>
                        <a:ext cx="2409825" cy="190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797" name="Text Box 13"/>
          <p:cNvSpPr txBox="1">
            <a:spLocks noChangeArrowheads="1"/>
          </p:cNvSpPr>
          <p:nvPr/>
        </p:nvSpPr>
        <p:spPr bwMode="auto">
          <a:xfrm>
            <a:off x="7467600" y="2776538"/>
            <a:ext cx="1447800" cy="2308324"/>
          </a:xfrm>
          <a:prstGeom prst="rect">
            <a:avLst/>
          </a:prstGeom>
          <a:solidFill>
            <a:schemeClr val="bg1"/>
          </a:solidFill>
          <a:ln w="9525">
            <a:noFill/>
            <a:miter lim="800000"/>
            <a:headEnd/>
            <a:tailEnd/>
          </a:ln>
        </p:spPr>
        <p:txBody>
          <a:bodyPr>
            <a:spAutoFit/>
          </a:bodyPr>
          <a:lstStyle/>
          <a:p>
            <a:pPr algn="ctr">
              <a:spcBef>
                <a:spcPct val="50000"/>
              </a:spcBef>
            </a:pPr>
            <a:r>
              <a:rPr lang="en-US" sz="2400">
                <a:latin typeface="Times New Roman" pitchFamily="18" charset="0"/>
                <a:cs typeface="Times New Roman" pitchFamily="18" charset="0"/>
              </a:rPr>
              <a:t>Sinh sản vô tính bằng bào tử trần ở nấm mốc tương</a:t>
            </a:r>
          </a:p>
        </p:txBody>
      </p:sp>
      <p:sp>
        <p:nvSpPr>
          <p:cNvPr id="118798" name="Text Box 14"/>
          <p:cNvSpPr txBox="1">
            <a:spLocks noChangeArrowheads="1"/>
          </p:cNvSpPr>
          <p:nvPr/>
        </p:nvSpPr>
        <p:spPr bwMode="auto">
          <a:xfrm>
            <a:off x="152400" y="2838450"/>
            <a:ext cx="1676400" cy="1938992"/>
          </a:xfrm>
          <a:prstGeom prst="rect">
            <a:avLst/>
          </a:prstGeom>
          <a:solidFill>
            <a:schemeClr val="bg1"/>
          </a:solidFill>
          <a:ln w="9525">
            <a:noFill/>
            <a:miter lim="800000"/>
            <a:headEnd/>
            <a:tailEnd/>
          </a:ln>
        </p:spPr>
        <p:txBody>
          <a:bodyPr>
            <a:spAutoFit/>
          </a:bodyPr>
          <a:lstStyle/>
          <a:p>
            <a:pPr algn="ctr">
              <a:spcBef>
                <a:spcPct val="50000"/>
              </a:spcBef>
            </a:pPr>
            <a:r>
              <a:rPr lang="en-US" sz="2400">
                <a:latin typeface="Times New Roman" pitchFamily="18" charset="0"/>
                <a:cs typeface="Times New Roman" pitchFamily="18" charset="0"/>
              </a:rPr>
              <a:t>Sinh sản vô tính bằng bào tử kín ở nấm mốc trắng</a:t>
            </a:r>
          </a:p>
        </p:txBody>
      </p:sp>
      <p:sp>
        <p:nvSpPr>
          <p:cNvPr id="118799" name="Rectangle 15"/>
          <p:cNvSpPr>
            <a:spLocks noChangeArrowheads="1"/>
          </p:cNvSpPr>
          <p:nvPr/>
        </p:nvSpPr>
        <p:spPr bwMode="auto">
          <a:xfrm>
            <a:off x="684213" y="571500"/>
            <a:ext cx="4102100" cy="400050"/>
          </a:xfrm>
          <a:prstGeom prst="rect">
            <a:avLst/>
          </a:prstGeom>
          <a:noFill/>
          <a:ln w="9525">
            <a:noFill/>
            <a:miter lim="800000"/>
            <a:headEnd/>
            <a:tailEnd/>
          </a:ln>
        </p:spPr>
        <p:txBody>
          <a:bodyPr/>
          <a:lstStyle/>
          <a:p>
            <a:pPr>
              <a:lnSpc>
                <a:spcPct val="90000"/>
              </a:lnSpc>
              <a:spcBef>
                <a:spcPct val="20000"/>
              </a:spcBef>
            </a:pPr>
            <a:r>
              <a:rPr lang="en-US" sz="2800">
                <a:latin typeface="Times New Roman" pitchFamily="18" charset="0"/>
                <a:cs typeface="Times New Roman" pitchFamily="18" charset="0"/>
              </a:rPr>
              <a:t>Sinh sản bằng bào tử</a:t>
            </a:r>
            <a:endParaRPr lang="en-US" sz="2000">
              <a:latin typeface="Arial" charset="0"/>
            </a:endParaRPr>
          </a:p>
        </p:txBody>
      </p:sp>
      <p:sp>
        <p:nvSpPr>
          <p:cNvPr id="20490" name="TextBox 12"/>
          <p:cNvSpPr txBox="1">
            <a:spLocks noChangeArrowheads="1"/>
          </p:cNvSpPr>
          <p:nvPr/>
        </p:nvSpPr>
        <p:spPr bwMode="auto">
          <a:xfrm>
            <a:off x="419100" y="133350"/>
            <a:ext cx="5448928" cy="523220"/>
          </a:xfrm>
          <a:prstGeom prst="rect">
            <a:avLst/>
          </a:prstGeom>
          <a:noFill/>
          <a:ln w="9525">
            <a:noFill/>
            <a:miter lim="800000"/>
            <a:headEnd/>
            <a:tailEnd/>
          </a:ln>
        </p:spPr>
        <p:txBody>
          <a:bodyPr wrap="none">
            <a:spAutoFit/>
          </a:bodyPr>
          <a:lstStyle/>
          <a:p>
            <a:r>
              <a:rPr lang="en-US" sz="2800">
                <a:latin typeface="Times New Roman" pitchFamily="18" charset="0"/>
                <a:cs typeface="Times New Roman" pitchFamily="18" charset="0"/>
              </a:rPr>
              <a:t>2. Sinh sản của vi sinh vật nhân thực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8799"/>
                                        </p:tgtEl>
                                        <p:attrNameLst>
                                          <p:attrName>style.visibility</p:attrName>
                                        </p:attrNameLst>
                                      </p:cBhvr>
                                      <p:to>
                                        <p:strVal val="visible"/>
                                      </p:to>
                                    </p:set>
                                    <p:animEffect transition="in" filter="box(in)">
                                      <p:cBhvr>
                                        <p:cTn id="7" dur="500"/>
                                        <p:tgtEl>
                                          <p:spTgt spid="1187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8791"/>
                                        </p:tgtEl>
                                        <p:attrNameLst>
                                          <p:attrName>style.visibility</p:attrName>
                                        </p:attrNameLst>
                                      </p:cBhvr>
                                      <p:to>
                                        <p:strVal val="visible"/>
                                      </p:to>
                                    </p:set>
                                    <p:animEffect transition="in" filter="checkerboard(across)">
                                      <p:cBhvr>
                                        <p:cTn id="12" dur="500"/>
                                        <p:tgtEl>
                                          <p:spTgt spid="1187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8798"/>
                                        </p:tgtEl>
                                        <p:attrNameLst>
                                          <p:attrName>style.visibility</p:attrName>
                                        </p:attrNameLst>
                                      </p:cBhvr>
                                      <p:to>
                                        <p:strVal val="visible"/>
                                      </p:to>
                                    </p:set>
                                    <p:animEffect transition="in" filter="box(in)">
                                      <p:cBhvr>
                                        <p:cTn id="17" dur="500"/>
                                        <p:tgtEl>
                                          <p:spTgt spid="1187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18794"/>
                                        </p:tgtEl>
                                        <p:attrNameLst>
                                          <p:attrName>style.visibility</p:attrName>
                                        </p:attrNameLst>
                                      </p:cBhvr>
                                      <p:to>
                                        <p:strVal val="visible"/>
                                      </p:to>
                                    </p:set>
                                    <p:animEffect transition="in" filter="diamond(in)">
                                      <p:cBhvr>
                                        <p:cTn id="22" dur="2000"/>
                                        <p:tgtEl>
                                          <p:spTgt spid="1187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8797"/>
                                        </p:tgtEl>
                                        <p:attrNameLst>
                                          <p:attrName>style.visibility</p:attrName>
                                        </p:attrNameLst>
                                      </p:cBhvr>
                                      <p:to>
                                        <p:strVal val="visible"/>
                                      </p:to>
                                    </p:set>
                                    <p:animEffect transition="in" filter="checkerboard(across)">
                                      <p:cBhvr>
                                        <p:cTn id="27" dur="500"/>
                                        <p:tgtEl>
                                          <p:spTgt spid="11879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118793"/>
                                        </p:tgtEl>
                                        <p:attrNameLst>
                                          <p:attrName>style.visibility</p:attrName>
                                        </p:attrNameLst>
                                      </p:cBhvr>
                                      <p:to>
                                        <p:strVal val="visible"/>
                                      </p:to>
                                    </p:set>
                                    <p:animEffect transition="in" filter="diamond(in)">
                                      <p:cBhvr>
                                        <p:cTn id="32" dur="2000"/>
                                        <p:tgtEl>
                                          <p:spTgt spid="118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7" grpId="0" animBg="1"/>
      <p:bldP spid="118798" grpId="0" animBg="1"/>
      <p:bldP spid="11879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09600" y="810816"/>
            <a:ext cx="7239000" cy="369332"/>
          </a:xfrm>
          <a:prstGeom prst="rect">
            <a:avLst/>
          </a:prstGeom>
          <a:noFill/>
          <a:ln w="9525" algn="ctr">
            <a:noFill/>
            <a:miter lim="800000"/>
            <a:headEnd/>
            <a:tailEnd/>
          </a:ln>
        </p:spPr>
        <p:txBody>
          <a:bodyPr anchor="b">
            <a:spAutoFit/>
          </a:bodyPr>
          <a:lstStyle/>
          <a:p>
            <a:pPr>
              <a:spcBef>
                <a:spcPct val="50000"/>
              </a:spcBef>
            </a:pPr>
            <a:endParaRPr lang="vi-VN"/>
          </a:p>
        </p:txBody>
      </p:sp>
      <p:grpSp>
        <p:nvGrpSpPr>
          <p:cNvPr id="2" name="Group 12"/>
          <p:cNvGrpSpPr>
            <a:grpSpLocks/>
          </p:cNvGrpSpPr>
          <p:nvPr/>
        </p:nvGrpSpPr>
        <p:grpSpPr bwMode="auto">
          <a:xfrm>
            <a:off x="838200" y="1371600"/>
            <a:ext cx="7086600" cy="3200400"/>
            <a:chOff x="384" y="720"/>
            <a:chExt cx="5376" cy="3600"/>
          </a:xfrm>
        </p:grpSpPr>
        <p:pic>
          <p:nvPicPr>
            <p:cNvPr id="21513" name="Picture 6" descr="Nam men nay choi">
              <a:hlinkClick r:id="rId2" action="ppaction://hlinksldjump"/>
            </p:cNvPr>
            <p:cNvPicPr>
              <a:picLocks noChangeAspect="1" noChangeArrowheads="1"/>
            </p:cNvPicPr>
            <p:nvPr/>
          </p:nvPicPr>
          <p:blipFill>
            <a:blip r:embed="rId3"/>
            <a:srcRect/>
            <a:stretch>
              <a:fillRect/>
            </a:stretch>
          </p:blipFill>
          <p:spPr bwMode="auto">
            <a:xfrm>
              <a:off x="384" y="720"/>
              <a:ext cx="2592" cy="2160"/>
            </a:xfrm>
            <a:prstGeom prst="rect">
              <a:avLst/>
            </a:prstGeom>
            <a:noFill/>
            <a:ln w="9525">
              <a:noFill/>
              <a:miter lim="800000"/>
              <a:headEnd/>
              <a:tailEnd/>
            </a:ln>
          </p:spPr>
        </p:pic>
        <p:pic>
          <p:nvPicPr>
            <p:cNvPr id="21514" name="Picture 7" descr="Nam men 1 (Saccharomyces)">
              <a:hlinkClick r:id="rId2" action="ppaction://hlinksldjump"/>
            </p:cNvPr>
            <p:cNvPicPr>
              <a:picLocks noChangeAspect="1" noChangeArrowheads="1"/>
            </p:cNvPicPr>
            <p:nvPr/>
          </p:nvPicPr>
          <p:blipFill>
            <a:blip r:embed="rId4"/>
            <a:srcRect/>
            <a:stretch>
              <a:fillRect/>
            </a:stretch>
          </p:blipFill>
          <p:spPr bwMode="auto">
            <a:xfrm>
              <a:off x="3264" y="720"/>
              <a:ext cx="2496" cy="2016"/>
            </a:xfrm>
            <a:prstGeom prst="rect">
              <a:avLst/>
            </a:prstGeom>
            <a:noFill/>
            <a:ln w="9525">
              <a:noFill/>
              <a:miter lim="800000"/>
              <a:headEnd/>
              <a:tailEnd/>
            </a:ln>
          </p:spPr>
        </p:pic>
        <p:pic>
          <p:nvPicPr>
            <p:cNvPr id="21515" name="Picture 9" descr="Nam men"/>
            <p:cNvPicPr>
              <a:picLocks noChangeAspect="1" noChangeArrowheads="1"/>
            </p:cNvPicPr>
            <p:nvPr/>
          </p:nvPicPr>
          <p:blipFill>
            <a:blip r:embed="rId5"/>
            <a:srcRect/>
            <a:stretch>
              <a:fillRect/>
            </a:stretch>
          </p:blipFill>
          <p:spPr bwMode="auto">
            <a:xfrm>
              <a:off x="3264" y="2736"/>
              <a:ext cx="2496" cy="1584"/>
            </a:xfrm>
            <a:prstGeom prst="rect">
              <a:avLst/>
            </a:prstGeom>
            <a:noFill/>
            <a:ln w="9525">
              <a:noFill/>
              <a:miter lim="800000"/>
              <a:headEnd/>
              <a:tailEnd/>
            </a:ln>
          </p:spPr>
        </p:pic>
      </p:grpSp>
      <p:sp>
        <p:nvSpPr>
          <p:cNvPr id="14" name="Text Box 8"/>
          <p:cNvSpPr txBox="1">
            <a:spLocks noChangeArrowheads="1"/>
          </p:cNvSpPr>
          <p:nvPr/>
        </p:nvSpPr>
        <p:spPr bwMode="auto">
          <a:xfrm>
            <a:off x="1219200" y="3600451"/>
            <a:ext cx="2590800" cy="830997"/>
          </a:xfrm>
          <a:prstGeom prst="rect">
            <a:avLst/>
          </a:prstGeom>
          <a:noFill/>
          <a:ln w="9525">
            <a:solidFill>
              <a:schemeClr val="tx1"/>
            </a:solidFill>
            <a:miter lim="800000"/>
            <a:headEnd/>
            <a:tailEnd/>
          </a:ln>
        </p:spPr>
        <p:txBody>
          <a:bodyPr>
            <a:spAutoFit/>
          </a:bodyPr>
          <a:lstStyle/>
          <a:p>
            <a:pPr>
              <a:spcBef>
                <a:spcPct val="50000"/>
              </a:spcBef>
            </a:pPr>
            <a:r>
              <a:rPr lang="en-US" sz="2400">
                <a:latin typeface="Times New Roman" pitchFamily="18" charset="0"/>
                <a:cs typeface="Times New Roman" pitchFamily="18" charset="0"/>
              </a:rPr>
              <a:t>Hiện tượng nảy chồi của nấm men </a:t>
            </a:r>
          </a:p>
        </p:txBody>
      </p:sp>
      <p:sp>
        <p:nvSpPr>
          <p:cNvPr id="21511" name="TextBox 12"/>
          <p:cNvSpPr txBox="1">
            <a:spLocks noChangeArrowheads="1"/>
          </p:cNvSpPr>
          <p:nvPr/>
        </p:nvSpPr>
        <p:spPr bwMode="auto">
          <a:xfrm>
            <a:off x="419100" y="627460"/>
            <a:ext cx="5448928" cy="523220"/>
          </a:xfrm>
          <a:prstGeom prst="rect">
            <a:avLst/>
          </a:prstGeom>
          <a:noFill/>
          <a:ln w="9525">
            <a:noFill/>
            <a:miter lim="800000"/>
            <a:headEnd/>
            <a:tailEnd/>
          </a:ln>
        </p:spPr>
        <p:txBody>
          <a:bodyPr wrap="none">
            <a:spAutoFit/>
          </a:bodyPr>
          <a:lstStyle/>
          <a:p>
            <a:r>
              <a:rPr lang="en-US" sz="2800">
                <a:latin typeface="Times New Roman" pitchFamily="18" charset="0"/>
                <a:cs typeface="Times New Roman" pitchFamily="18" charset="0"/>
              </a:rPr>
              <a:t>2. Sinh sản của vi sinh vật nhân thực</a:t>
            </a:r>
          </a:p>
        </p:txBody>
      </p:sp>
      <p:sp>
        <p:nvSpPr>
          <p:cNvPr id="15" name="Rectangle 15"/>
          <p:cNvSpPr>
            <a:spLocks noChangeArrowheads="1"/>
          </p:cNvSpPr>
          <p:nvPr/>
        </p:nvSpPr>
        <p:spPr bwMode="auto">
          <a:xfrm>
            <a:off x="684213" y="983456"/>
            <a:ext cx="4679950" cy="400050"/>
          </a:xfrm>
          <a:prstGeom prst="rect">
            <a:avLst/>
          </a:prstGeom>
          <a:noFill/>
          <a:ln w="9525">
            <a:noFill/>
            <a:miter lim="800000"/>
            <a:headEnd/>
            <a:tailEnd/>
          </a:ln>
        </p:spPr>
        <p:txBody>
          <a:bodyPr/>
          <a:lstStyle/>
          <a:p>
            <a:pPr>
              <a:lnSpc>
                <a:spcPct val="90000"/>
              </a:lnSpc>
              <a:spcBef>
                <a:spcPct val="20000"/>
              </a:spcBef>
            </a:pPr>
            <a:r>
              <a:rPr lang="en-US" sz="2800">
                <a:latin typeface="Times New Roman" pitchFamily="18" charset="0"/>
                <a:cs typeface="Times New Roman" pitchFamily="18" charset="0"/>
              </a:rPr>
              <a:t>Sinh sản bằng cách nảy chồi</a:t>
            </a:r>
            <a:endParaRPr lang="en-US" sz="20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Text Placeholder 2" descr="schizosaccharomyces_pombe"/>
          <p:cNvPicPr>
            <a:picLocks noGrp="1" noChangeAspect="1" noChangeArrowheads="1"/>
          </p:cNvPicPr>
          <p:nvPr>
            <p:ph type="body" idx="4294967295"/>
          </p:nvPr>
        </p:nvPicPr>
        <p:blipFill>
          <a:blip r:embed="rId2">
            <a:lum bright="18000" contrast="-48000"/>
          </a:blip>
          <a:srcRect/>
          <a:stretch>
            <a:fillRect/>
          </a:stretch>
        </p:blipFill>
        <p:spPr>
          <a:xfrm>
            <a:off x="241935001" y="725562113"/>
            <a:ext cx="2147483647" cy="1610612735"/>
          </a:xfrm>
        </p:spPr>
      </p:pic>
      <p:grpSp>
        <p:nvGrpSpPr>
          <p:cNvPr id="2" name="Group 4"/>
          <p:cNvGrpSpPr>
            <a:grpSpLocks/>
          </p:cNvGrpSpPr>
          <p:nvPr/>
        </p:nvGrpSpPr>
        <p:grpSpPr bwMode="auto">
          <a:xfrm>
            <a:off x="4859338" y="1194197"/>
            <a:ext cx="3903662" cy="2969419"/>
            <a:chOff x="960" y="1584"/>
            <a:chExt cx="3744" cy="2409"/>
          </a:xfrm>
        </p:grpSpPr>
        <p:pic>
          <p:nvPicPr>
            <p:cNvPr id="22539" name="Picture 5" descr="Sinh san phan doi o trung co"/>
            <p:cNvPicPr>
              <a:picLocks noChangeAspect="1" noChangeArrowheads="1"/>
            </p:cNvPicPr>
            <p:nvPr/>
          </p:nvPicPr>
          <p:blipFill>
            <a:blip r:embed="rId3"/>
            <a:srcRect/>
            <a:stretch>
              <a:fillRect/>
            </a:stretch>
          </p:blipFill>
          <p:spPr bwMode="auto">
            <a:xfrm>
              <a:off x="960" y="1584"/>
              <a:ext cx="3744" cy="2409"/>
            </a:xfrm>
            <a:prstGeom prst="rect">
              <a:avLst/>
            </a:prstGeom>
            <a:noFill/>
            <a:ln w="9525">
              <a:noFill/>
              <a:miter lim="800000"/>
              <a:headEnd/>
              <a:tailEnd/>
            </a:ln>
          </p:spPr>
        </p:pic>
        <p:sp>
          <p:nvSpPr>
            <p:cNvPr id="22540" name="Line 6"/>
            <p:cNvSpPr>
              <a:spLocks noChangeShapeType="1"/>
            </p:cNvSpPr>
            <p:nvPr/>
          </p:nvSpPr>
          <p:spPr bwMode="auto">
            <a:xfrm flipH="1">
              <a:off x="2592" y="2496"/>
              <a:ext cx="384" cy="528"/>
            </a:xfrm>
            <a:prstGeom prst="line">
              <a:avLst/>
            </a:prstGeom>
            <a:noFill/>
            <a:ln w="57150">
              <a:solidFill>
                <a:srgbClr val="FF0000"/>
              </a:solidFill>
              <a:round/>
              <a:headEnd/>
              <a:tailEnd/>
            </a:ln>
          </p:spPr>
          <p:txBody>
            <a:bodyPr anchor="b"/>
            <a:lstStyle/>
            <a:p>
              <a:endParaRPr lang="en-US"/>
            </a:p>
          </p:txBody>
        </p:sp>
      </p:grpSp>
      <p:pic>
        <p:nvPicPr>
          <p:cNvPr id="23557" name="Picture 2" descr="schizosaccharomyces_pombe"/>
          <p:cNvPicPr>
            <a:picLocks noChangeAspect="1" noChangeArrowheads="1"/>
          </p:cNvPicPr>
          <p:nvPr/>
        </p:nvPicPr>
        <p:blipFill>
          <a:blip r:embed="rId2">
            <a:lum bright="18000" contrast="-48000"/>
          </a:blip>
          <a:srcRect/>
          <a:stretch>
            <a:fillRect/>
          </a:stretch>
        </p:blipFill>
        <p:spPr bwMode="auto">
          <a:xfrm>
            <a:off x="395289" y="1195387"/>
            <a:ext cx="3889375" cy="2969419"/>
          </a:xfrm>
          <a:prstGeom prst="rect">
            <a:avLst/>
          </a:prstGeom>
          <a:noFill/>
          <a:ln w="9525">
            <a:noFill/>
            <a:miter lim="800000"/>
            <a:headEnd/>
            <a:tailEnd/>
          </a:ln>
        </p:spPr>
      </p:pic>
      <p:sp>
        <p:nvSpPr>
          <p:cNvPr id="23558" name="TextBox 1"/>
          <p:cNvSpPr txBox="1">
            <a:spLocks noChangeArrowheads="1"/>
          </p:cNvSpPr>
          <p:nvPr/>
        </p:nvSpPr>
        <p:spPr bwMode="auto">
          <a:xfrm>
            <a:off x="1116013" y="4164806"/>
            <a:ext cx="2303462" cy="830997"/>
          </a:xfrm>
          <a:prstGeom prst="rect">
            <a:avLst/>
          </a:prstGeom>
          <a:noFill/>
          <a:ln w="9525">
            <a:noFill/>
            <a:miter lim="800000"/>
            <a:headEnd/>
            <a:tailEnd/>
          </a:ln>
        </p:spPr>
        <p:txBody>
          <a:bodyPr>
            <a:spAutoFit/>
          </a:bodyPr>
          <a:lstStyle/>
          <a:p>
            <a:pPr algn="ctr">
              <a:spcBef>
                <a:spcPct val="50000"/>
              </a:spcBef>
            </a:pPr>
            <a:r>
              <a:rPr lang="en-US" sz="2400">
                <a:latin typeface="Times New Roman" pitchFamily="18" charset="0"/>
                <a:cs typeface="Times New Roman" pitchFamily="18" charset="0"/>
              </a:rPr>
              <a:t>Phân đôi ở nấm men rượu rum</a:t>
            </a:r>
          </a:p>
        </p:txBody>
      </p:sp>
      <p:sp>
        <p:nvSpPr>
          <p:cNvPr id="23559" name="TextBox 9"/>
          <p:cNvSpPr txBox="1">
            <a:spLocks noChangeArrowheads="1"/>
          </p:cNvSpPr>
          <p:nvPr/>
        </p:nvSpPr>
        <p:spPr bwMode="auto">
          <a:xfrm>
            <a:off x="5580064" y="4219575"/>
            <a:ext cx="2160587" cy="830997"/>
          </a:xfrm>
          <a:prstGeom prst="rect">
            <a:avLst/>
          </a:prstGeom>
          <a:noFill/>
          <a:ln w="9525">
            <a:noFill/>
            <a:miter lim="800000"/>
            <a:headEnd/>
            <a:tailEnd/>
          </a:ln>
        </p:spPr>
        <p:txBody>
          <a:bodyPr>
            <a:spAutoFit/>
          </a:bodyPr>
          <a:lstStyle/>
          <a:p>
            <a:pPr algn="ctr">
              <a:spcBef>
                <a:spcPct val="50000"/>
              </a:spcBef>
            </a:pPr>
            <a:r>
              <a:rPr lang="en-US" sz="2400">
                <a:latin typeface="Times New Roman" pitchFamily="18" charset="0"/>
                <a:cs typeface="Times New Roman" pitchFamily="18" charset="0"/>
              </a:rPr>
              <a:t>Phân đôi ở Trùng đế giày</a:t>
            </a:r>
          </a:p>
        </p:txBody>
      </p:sp>
      <p:sp>
        <p:nvSpPr>
          <p:cNvPr id="22537" name="TextBox 12"/>
          <p:cNvSpPr txBox="1">
            <a:spLocks noChangeArrowheads="1"/>
          </p:cNvSpPr>
          <p:nvPr/>
        </p:nvSpPr>
        <p:spPr bwMode="auto">
          <a:xfrm>
            <a:off x="419100" y="438150"/>
            <a:ext cx="5448928" cy="523220"/>
          </a:xfrm>
          <a:prstGeom prst="rect">
            <a:avLst/>
          </a:prstGeom>
          <a:noFill/>
          <a:ln w="9525">
            <a:noFill/>
            <a:miter lim="800000"/>
            <a:headEnd/>
            <a:tailEnd/>
          </a:ln>
        </p:spPr>
        <p:txBody>
          <a:bodyPr wrap="none">
            <a:spAutoFit/>
          </a:bodyPr>
          <a:lstStyle/>
          <a:p>
            <a:r>
              <a:rPr lang="en-US" sz="2800">
                <a:latin typeface="Times New Roman" pitchFamily="18" charset="0"/>
                <a:cs typeface="Times New Roman" pitchFamily="18" charset="0"/>
              </a:rPr>
              <a:t>2. Sinh sản của vi sinh vật nhân thực</a:t>
            </a:r>
          </a:p>
        </p:txBody>
      </p:sp>
      <p:sp>
        <p:nvSpPr>
          <p:cNvPr id="12" name="Rectangle 15"/>
          <p:cNvSpPr>
            <a:spLocks noChangeArrowheads="1"/>
          </p:cNvSpPr>
          <p:nvPr/>
        </p:nvSpPr>
        <p:spPr bwMode="auto">
          <a:xfrm>
            <a:off x="684213" y="794147"/>
            <a:ext cx="4679950" cy="400050"/>
          </a:xfrm>
          <a:prstGeom prst="rect">
            <a:avLst/>
          </a:prstGeom>
          <a:noFill/>
          <a:ln w="9525">
            <a:noFill/>
            <a:miter lim="800000"/>
            <a:headEnd/>
            <a:tailEnd/>
          </a:ln>
        </p:spPr>
        <p:txBody>
          <a:bodyPr/>
          <a:lstStyle/>
          <a:p>
            <a:pPr>
              <a:lnSpc>
                <a:spcPct val="90000"/>
              </a:lnSpc>
              <a:spcBef>
                <a:spcPct val="20000"/>
              </a:spcBef>
            </a:pPr>
            <a:r>
              <a:rPr lang="en-US" sz="2800">
                <a:latin typeface="Times New Roman" pitchFamily="18" charset="0"/>
                <a:cs typeface="Times New Roman" pitchFamily="18" charset="0"/>
              </a:rPr>
              <a:t>Sinh sản bằng cách phân đôi</a:t>
            </a:r>
            <a:endParaRPr lang="en-US" sz="20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fade">
                                      <p:cBhvr>
                                        <p:cTn id="12" dur="500"/>
                                        <p:tgtEl>
                                          <p:spTgt spid="2355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558"/>
                                        </p:tgtEl>
                                        <p:attrNameLst>
                                          <p:attrName>style.visibility</p:attrName>
                                        </p:attrNameLst>
                                      </p:cBhvr>
                                      <p:to>
                                        <p:strVal val="visible"/>
                                      </p:to>
                                    </p:set>
                                    <p:animEffect transition="in" filter="fade">
                                      <p:cBhvr>
                                        <p:cTn id="15" dur="500"/>
                                        <p:tgtEl>
                                          <p:spTgt spid="2355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559"/>
                                        </p:tgtEl>
                                        <p:attrNameLst>
                                          <p:attrName>style.visibility</p:attrName>
                                        </p:attrNameLst>
                                      </p:cBhvr>
                                      <p:to>
                                        <p:strVal val="visible"/>
                                      </p:to>
                                    </p:set>
                                    <p:animEffect transition="in" filter="fade">
                                      <p:cBhvr>
                                        <p:cTn id="23"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59"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3510" y="1200150"/>
            <a:ext cx="8521890" cy="3724096"/>
          </a:xfrm>
          <a:prstGeom prst="rect">
            <a:avLst/>
          </a:prstGeom>
        </p:spPr>
        <p:txBody>
          <a:bodyPr wrap="square">
            <a:spAutoFit/>
          </a:bodyPr>
          <a:lstStyle/>
          <a:p>
            <a:pPr algn="just">
              <a:spcAft>
                <a:spcPts val="1200"/>
              </a:spcAft>
            </a:pPr>
            <a:r>
              <a:rPr lang="en-US" sz="2800" b="1" smtClean="0">
                <a:solidFill>
                  <a:srgbClr val="0070C0"/>
                </a:solidFill>
                <a:latin typeface="Arial" panose="020B0604020202020204" pitchFamily="34" charset="0"/>
                <a:cs typeface="Arial" panose="020B0604020202020204" pitchFamily="34" charset="0"/>
              </a:rPr>
              <a:t>Câu 1</a:t>
            </a:r>
            <a:r>
              <a:rPr lang="en-US" sz="2800" smtClean="0">
                <a:latin typeface="Arial" panose="020B0604020202020204" pitchFamily="34" charset="0"/>
                <a:cs typeface="Arial" panose="020B0604020202020204" pitchFamily="34" charset="0"/>
              </a:rPr>
              <a:t>: Thời </a:t>
            </a:r>
            <a:r>
              <a:rPr lang="en-US" sz="2800">
                <a:latin typeface="Arial" panose="020B0604020202020204" pitchFamily="34" charset="0"/>
                <a:cs typeface="Arial" panose="020B0604020202020204" pitchFamily="34" charset="0"/>
              </a:rPr>
              <a:t>gian </a:t>
            </a:r>
            <a:r>
              <a:rPr lang="en-US" sz="2800" smtClean="0">
                <a:latin typeface="Arial" panose="020B0604020202020204" pitchFamily="34" charset="0"/>
                <a:cs typeface="Arial" panose="020B0604020202020204" pitchFamily="34" charset="0"/>
              </a:rPr>
              <a:t>cần </a:t>
            </a:r>
            <a:r>
              <a:rPr lang="en-US" sz="2800">
                <a:latin typeface="Arial" panose="020B0604020202020204" pitchFamily="34" charset="0"/>
                <a:cs typeface="Arial" panose="020B0604020202020204" pitchFamily="34" charset="0"/>
              </a:rPr>
              <a:t>thiết </a:t>
            </a:r>
            <a:r>
              <a:rPr lang="en-US" sz="2800" smtClean="0">
                <a:latin typeface="Arial" panose="020B0604020202020204" pitchFamily="34" charset="0"/>
                <a:cs typeface="Arial" panose="020B0604020202020204" pitchFamily="34" charset="0"/>
              </a:rPr>
              <a:t>để một </a:t>
            </a:r>
            <a:r>
              <a:rPr lang="en-US" sz="2800">
                <a:latin typeface="Arial" panose="020B0604020202020204" pitchFamily="34" charset="0"/>
                <a:cs typeface="Arial" panose="020B0604020202020204" pitchFamily="34" charset="0"/>
              </a:rPr>
              <a:t>tế bào </a:t>
            </a:r>
            <a:r>
              <a:rPr lang="en-US" sz="2800" smtClean="0">
                <a:latin typeface="Arial" panose="020B0604020202020204" pitchFamily="34" charset="0"/>
                <a:cs typeface="Arial" panose="020B0604020202020204" pitchFamily="34" charset="0"/>
              </a:rPr>
              <a:t>vi </a:t>
            </a:r>
            <a:r>
              <a:rPr lang="en-US" sz="2800">
                <a:latin typeface="Arial" panose="020B0604020202020204" pitchFamily="34" charset="0"/>
                <a:cs typeface="Arial" panose="020B0604020202020204" pitchFamily="34" charset="0"/>
              </a:rPr>
              <a:t>sinh </a:t>
            </a:r>
            <a:r>
              <a:rPr lang="en-US" sz="2800" smtClean="0">
                <a:latin typeface="Arial" panose="020B0604020202020204" pitchFamily="34" charset="0"/>
                <a:cs typeface="Arial" panose="020B0604020202020204" pitchFamily="34" charset="0"/>
              </a:rPr>
              <a:t>vật  </a:t>
            </a:r>
            <a:r>
              <a:rPr lang="en-US" sz="2800">
                <a:latin typeface="Arial" panose="020B0604020202020204" pitchFamily="34" charset="0"/>
                <a:cs typeface="Arial" panose="020B0604020202020204" pitchFamily="34" charset="0"/>
              </a:rPr>
              <a:t>phân chia </a:t>
            </a:r>
            <a:r>
              <a:rPr lang="vi-VN" sz="2800">
                <a:latin typeface="Arial" panose="020B0604020202020204" pitchFamily="34" charset="0"/>
                <a:cs typeface="Arial" panose="020B0604020202020204" pitchFamily="34" charset="0"/>
              </a:rPr>
              <a:t>hoặc số tế bào trong quần thể tăng lên gấp </a:t>
            </a:r>
            <a:r>
              <a:rPr lang="vi-VN" sz="2800" smtClean="0">
                <a:latin typeface="Arial" panose="020B0604020202020204" pitchFamily="34" charset="0"/>
                <a:cs typeface="Arial" panose="020B0604020202020204" pitchFamily="34" charset="0"/>
              </a:rPr>
              <a:t>đôi</a:t>
            </a:r>
            <a:r>
              <a:rPr lang="en-US" sz="2800" smtClean="0">
                <a:latin typeface="Arial" panose="020B0604020202020204" pitchFamily="34" charset="0"/>
                <a:cs typeface="Arial" panose="020B0604020202020204" pitchFamily="34" charset="0"/>
              </a:rPr>
              <a:t> được </a:t>
            </a:r>
            <a:r>
              <a:rPr lang="en-US" sz="2800">
                <a:latin typeface="Arial" panose="020B0604020202020204" pitchFamily="34" charset="0"/>
                <a:cs typeface="Arial" panose="020B0604020202020204" pitchFamily="34" charset="0"/>
              </a:rPr>
              <a:t>gọi </a:t>
            </a:r>
            <a:r>
              <a:rPr lang="en-US" sz="2800" smtClean="0">
                <a:latin typeface="Arial" panose="020B0604020202020204" pitchFamily="34" charset="0"/>
                <a:cs typeface="Arial" panose="020B0604020202020204" pitchFamily="34" charset="0"/>
              </a:rPr>
              <a:t>là  </a:t>
            </a:r>
            <a:endParaRPr lang="en-US" sz="2800">
              <a:latin typeface="Arial" panose="020B0604020202020204" pitchFamily="34" charset="0"/>
              <a:cs typeface="Arial" panose="020B0604020202020204" pitchFamily="34" charset="0"/>
            </a:endParaRPr>
          </a:p>
          <a:p>
            <a:pPr>
              <a:spcAft>
                <a:spcPts val="1200"/>
              </a:spcAft>
            </a:pPr>
            <a:r>
              <a:rPr lang="en-US" sz="2800" smtClean="0">
                <a:latin typeface="Arial" panose="020B0604020202020204" pitchFamily="34" charset="0"/>
                <a:cs typeface="Arial" panose="020B0604020202020204" pitchFamily="34" charset="0"/>
              </a:rPr>
              <a:t>	A. Thời gian một thế </a:t>
            </a:r>
            <a:r>
              <a:rPr lang="en-US" sz="2800">
                <a:latin typeface="Arial" panose="020B0604020202020204" pitchFamily="34" charset="0"/>
                <a:cs typeface="Arial" panose="020B0604020202020204" pitchFamily="34" charset="0"/>
              </a:rPr>
              <a:t>hệ </a:t>
            </a:r>
          </a:p>
          <a:p>
            <a:pPr>
              <a:spcAft>
                <a:spcPts val="1200"/>
              </a:spcAft>
            </a:pPr>
            <a:r>
              <a:rPr lang="en-US" sz="2800" smtClean="0">
                <a:latin typeface="Arial" panose="020B0604020202020204" pitchFamily="34" charset="0"/>
                <a:cs typeface="Arial" panose="020B0604020202020204" pitchFamily="34" charset="0"/>
              </a:rPr>
              <a:t>	B. Thời gian </a:t>
            </a:r>
            <a:r>
              <a:rPr lang="en-US" sz="2800">
                <a:latin typeface="Arial" panose="020B0604020202020204" pitchFamily="34" charset="0"/>
                <a:cs typeface="Arial" panose="020B0604020202020204" pitchFamily="34" charset="0"/>
              </a:rPr>
              <a:t>sinh trưởng </a:t>
            </a:r>
          </a:p>
          <a:p>
            <a:pPr>
              <a:spcAft>
                <a:spcPts val="1200"/>
              </a:spcAft>
            </a:pPr>
            <a:r>
              <a:rPr lang="en-US" sz="2800" smtClean="0">
                <a:latin typeface="Arial" panose="020B0604020202020204" pitchFamily="34" charset="0"/>
                <a:cs typeface="Arial" panose="020B0604020202020204" pitchFamily="34" charset="0"/>
              </a:rPr>
              <a:t>	C. Thời gian sinh trưởng và </a:t>
            </a:r>
            <a:r>
              <a:rPr lang="en-US" sz="2800">
                <a:latin typeface="Arial" panose="020B0604020202020204" pitchFamily="34" charset="0"/>
                <a:cs typeface="Arial" panose="020B0604020202020204" pitchFamily="34" charset="0"/>
              </a:rPr>
              <a:t>phát triển </a:t>
            </a:r>
          </a:p>
          <a:p>
            <a:pPr>
              <a:spcAft>
                <a:spcPts val="1200"/>
              </a:spcAft>
            </a:pPr>
            <a:r>
              <a:rPr lang="en-US" sz="2800" smtClean="0">
                <a:latin typeface="Arial" panose="020B0604020202020204" pitchFamily="34" charset="0"/>
                <a:cs typeface="Arial" panose="020B0604020202020204" pitchFamily="34" charset="0"/>
              </a:rPr>
              <a:t>	D. Thời gian tiềm </a:t>
            </a:r>
            <a:r>
              <a:rPr lang="en-US" sz="2800">
                <a:latin typeface="Arial" panose="020B0604020202020204" pitchFamily="34" charset="0"/>
                <a:cs typeface="Arial" panose="020B0604020202020204" pitchFamily="34" charset="0"/>
              </a:rPr>
              <a:t>phát </a:t>
            </a:r>
          </a:p>
        </p:txBody>
      </p:sp>
      <p:sp>
        <p:nvSpPr>
          <p:cNvPr id="7" name="Donut 6"/>
          <p:cNvSpPr/>
          <p:nvPr/>
        </p:nvSpPr>
        <p:spPr>
          <a:xfrm>
            <a:off x="1219200" y="2647950"/>
            <a:ext cx="457200" cy="457200"/>
          </a:xfrm>
          <a:prstGeom prst="donut">
            <a:avLst>
              <a:gd name="adj" fmla="val 910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3542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0" y="1028700"/>
            <a:ext cx="9067800" cy="39433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fr-FR" sz="2800" b="1" err="1" smtClean="0">
                <a:solidFill>
                  <a:srgbClr val="0070C0"/>
                </a:solidFill>
                <a:latin typeface="Arial" panose="020B0604020202020204" pitchFamily="34" charset="0"/>
                <a:cs typeface="Arial" panose="020B0604020202020204" pitchFamily="34" charset="0"/>
              </a:rPr>
              <a:t>Câu</a:t>
            </a:r>
            <a:r>
              <a:rPr lang="fr-FR" sz="2800" b="1" smtClean="0">
                <a:solidFill>
                  <a:srgbClr val="0070C0"/>
                </a:solidFill>
                <a:latin typeface="Arial" panose="020B0604020202020204" pitchFamily="34" charset="0"/>
                <a:cs typeface="Arial" panose="020B0604020202020204" pitchFamily="34" charset="0"/>
              </a:rPr>
              <a:t> 2</a:t>
            </a:r>
            <a:r>
              <a:rPr lang="fr-FR" sz="2800" smtClean="0">
                <a:latin typeface="Arial" panose="020B0604020202020204" pitchFamily="34" charset="0"/>
                <a:cs typeface="Arial" panose="020B0604020202020204" pitchFamily="34" charset="0"/>
              </a:rPr>
              <a:t>. </a:t>
            </a:r>
            <a:r>
              <a:rPr lang="fr-FR" sz="2800" dirty="0" err="1" smtClean="0">
                <a:latin typeface="Arial" panose="020B0604020202020204" pitchFamily="34" charset="0"/>
                <a:cs typeface="Arial" panose="020B0604020202020204" pitchFamily="34" charset="0"/>
              </a:rPr>
              <a:t>Quần</a:t>
            </a:r>
            <a:r>
              <a:rPr lang="fr-FR"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thể</a:t>
            </a:r>
            <a:r>
              <a:rPr lang="fr-FR" sz="2800" dirty="0" smtClean="0">
                <a:latin typeface="Arial" panose="020B0604020202020204" pitchFamily="34" charset="0"/>
                <a:cs typeface="Arial" panose="020B0604020202020204" pitchFamily="34" charset="0"/>
              </a:rPr>
              <a:t> vi </a:t>
            </a:r>
            <a:r>
              <a:rPr lang="fr-FR" sz="2800" dirty="0" err="1" smtClean="0">
                <a:latin typeface="Arial" panose="020B0604020202020204" pitchFamily="34" charset="0"/>
                <a:cs typeface="Arial" panose="020B0604020202020204" pitchFamily="34" charset="0"/>
              </a:rPr>
              <a:t>khuẩn</a:t>
            </a:r>
            <a:r>
              <a:rPr lang="fr-FR" sz="2800" dirty="0" smtClean="0">
                <a:latin typeface="Arial" panose="020B0604020202020204" pitchFamily="34" charset="0"/>
                <a:cs typeface="Arial" panose="020B0604020202020204" pitchFamily="34" charset="0"/>
              </a:rPr>
              <a:t> </a:t>
            </a:r>
            <a:r>
              <a:rPr lang="fr-FR" sz="2800" dirty="0" err="1" smtClean="0">
                <a:latin typeface="Arial" panose="020B0604020202020204" pitchFamily="34" charset="0"/>
                <a:cs typeface="Arial" panose="020B0604020202020204" pitchFamily="34" charset="0"/>
              </a:rPr>
              <a:t>trong</a:t>
            </a:r>
            <a:r>
              <a:rPr lang="fr-FR" sz="2800" dirty="0" smtClean="0">
                <a:latin typeface="Arial" panose="020B0604020202020204" pitchFamily="34" charset="0"/>
                <a:cs typeface="Arial" panose="020B0604020202020204" pitchFamily="34" charset="0"/>
              </a:rPr>
              <a:t> </a:t>
            </a:r>
            <a:r>
              <a:rPr lang="fr-FR" sz="2800" dirty="0" err="1" smtClean="0">
                <a:latin typeface="Arial" panose="020B0604020202020204" pitchFamily="34" charset="0"/>
                <a:cs typeface="Arial" panose="020B0604020202020204" pitchFamily="34" charset="0"/>
              </a:rPr>
              <a:t>nuôi</a:t>
            </a:r>
            <a:r>
              <a:rPr lang="fr-FR" sz="2800" dirty="0" smtClean="0">
                <a:latin typeface="Arial" panose="020B0604020202020204" pitchFamily="34" charset="0"/>
                <a:cs typeface="Arial" panose="020B0604020202020204" pitchFamily="34" charset="0"/>
              </a:rPr>
              <a:t> </a:t>
            </a:r>
            <a:r>
              <a:rPr lang="fr-FR" sz="2800" dirty="0" err="1" smtClean="0">
                <a:latin typeface="Arial" panose="020B0604020202020204" pitchFamily="34" charset="0"/>
                <a:cs typeface="Arial" panose="020B0604020202020204" pitchFamily="34" charset="0"/>
              </a:rPr>
              <a:t>cấy</a:t>
            </a:r>
            <a:r>
              <a:rPr lang="fr-FR" sz="2800" dirty="0" smtClean="0">
                <a:latin typeface="Arial" panose="020B0604020202020204" pitchFamily="34" charset="0"/>
                <a:cs typeface="Arial" panose="020B0604020202020204" pitchFamily="34" charset="0"/>
              </a:rPr>
              <a:t> </a:t>
            </a:r>
            <a:r>
              <a:rPr lang="fr-FR" sz="2800" dirty="0" err="1" smtClean="0">
                <a:latin typeface="Arial" panose="020B0604020202020204" pitchFamily="34" charset="0"/>
                <a:cs typeface="Arial" panose="020B0604020202020204" pitchFamily="34" charset="0"/>
              </a:rPr>
              <a:t>không</a:t>
            </a:r>
            <a:r>
              <a:rPr lang="fr-FR" sz="2800" dirty="0" smtClean="0">
                <a:latin typeface="Arial" panose="020B0604020202020204" pitchFamily="34" charset="0"/>
                <a:cs typeface="Arial" panose="020B0604020202020204" pitchFamily="34" charset="0"/>
              </a:rPr>
              <a:t> </a:t>
            </a:r>
            <a:r>
              <a:rPr lang="fr-FR" sz="2800" dirty="0" err="1" smtClean="0">
                <a:latin typeface="Arial" panose="020B0604020202020204" pitchFamily="34" charset="0"/>
                <a:cs typeface="Arial" panose="020B0604020202020204" pitchFamily="34" charset="0"/>
              </a:rPr>
              <a:t>liên</a:t>
            </a:r>
            <a:r>
              <a:rPr lang="fr-FR" sz="2800" dirty="0" smtClean="0">
                <a:latin typeface="Arial" panose="020B0604020202020204" pitchFamily="34" charset="0"/>
                <a:cs typeface="Arial" panose="020B0604020202020204" pitchFamily="34" charset="0"/>
              </a:rPr>
              <a:t> </a:t>
            </a:r>
            <a:r>
              <a:rPr lang="fr-FR" sz="2800" dirty="0" err="1" smtClean="0">
                <a:latin typeface="Arial" panose="020B0604020202020204" pitchFamily="34" charset="0"/>
                <a:cs typeface="Arial" panose="020B0604020202020204" pitchFamily="34" charset="0"/>
              </a:rPr>
              <a:t>tục</a:t>
            </a:r>
            <a:r>
              <a:rPr lang="fr-FR" sz="2800" dirty="0" smtClean="0">
                <a:latin typeface="Arial" panose="020B0604020202020204" pitchFamily="34" charset="0"/>
                <a:cs typeface="Arial" panose="020B0604020202020204" pitchFamily="34" charset="0"/>
              </a:rPr>
              <a:t> </a:t>
            </a:r>
            <a:r>
              <a:rPr lang="fr-FR" sz="2800" dirty="0" err="1" smtClean="0">
                <a:latin typeface="Arial" panose="020B0604020202020204" pitchFamily="34" charset="0"/>
                <a:cs typeface="Arial" panose="020B0604020202020204" pitchFamily="34" charset="0"/>
              </a:rPr>
              <a:t>sinh</a:t>
            </a:r>
            <a:r>
              <a:rPr lang="fr-FR" sz="2800" dirty="0" smtClean="0">
                <a:latin typeface="Arial" panose="020B0604020202020204" pitchFamily="34" charset="0"/>
                <a:cs typeface="Arial" panose="020B0604020202020204" pitchFamily="34" charset="0"/>
              </a:rPr>
              <a:t> </a:t>
            </a:r>
            <a:r>
              <a:rPr lang="fr-FR" sz="2800" dirty="0" err="1" smtClean="0">
                <a:latin typeface="Arial" panose="020B0604020202020204" pitchFamily="34" charset="0"/>
                <a:cs typeface="Arial" panose="020B0604020202020204" pitchFamily="34" charset="0"/>
              </a:rPr>
              <a:t>trưởng</a:t>
            </a:r>
            <a:r>
              <a:rPr lang="fr-FR" sz="2800" dirty="0" smtClean="0">
                <a:latin typeface="Arial" panose="020B0604020202020204" pitchFamily="34" charset="0"/>
                <a:cs typeface="Arial" panose="020B0604020202020204" pitchFamily="34" charset="0"/>
              </a:rPr>
              <a:t> </a:t>
            </a:r>
            <a:r>
              <a:rPr lang="fr-FR" sz="2800" dirty="0" err="1" smtClean="0">
                <a:latin typeface="Arial" panose="020B0604020202020204" pitchFamily="34" charset="0"/>
                <a:cs typeface="Arial" panose="020B0604020202020204" pitchFamily="34" charset="0"/>
              </a:rPr>
              <a:t>gồm</a:t>
            </a:r>
            <a:r>
              <a:rPr lang="fr-FR" sz="2800" dirty="0" smtClean="0">
                <a:latin typeface="Arial" panose="020B0604020202020204" pitchFamily="34" charset="0"/>
                <a:cs typeface="Arial" panose="020B0604020202020204" pitchFamily="34" charset="0"/>
              </a:rPr>
              <a:t> </a:t>
            </a:r>
            <a:r>
              <a:rPr lang="fr-FR" sz="2800" dirty="0" err="1" smtClean="0">
                <a:latin typeface="Arial" panose="020B0604020202020204" pitchFamily="34" charset="0"/>
                <a:cs typeface="Arial" panose="020B0604020202020204" pitchFamily="34" charset="0"/>
              </a:rPr>
              <a:t>các</a:t>
            </a:r>
            <a:r>
              <a:rPr lang="fr-FR" sz="2800" dirty="0" smtClean="0">
                <a:latin typeface="Arial" panose="020B0604020202020204" pitchFamily="34" charset="0"/>
                <a:cs typeface="Arial" panose="020B0604020202020204" pitchFamily="34" charset="0"/>
              </a:rPr>
              <a:t> </a:t>
            </a:r>
            <a:r>
              <a:rPr lang="fr-FR" sz="2800" dirty="0" err="1" smtClean="0">
                <a:latin typeface="Arial" panose="020B0604020202020204" pitchFamily="34" charset="0"/>
                <a:cs typeface="Arial" panose="020B0604020202020204" pitchFamily="34" charset="0"/>
              </a:rPr>
              <a:t>pha</a:t>
            </a:r>
            <a:r>
              <a:rPr lang="fr-FR" sz="2800" dirty="0" smtClean="0">
                <a:latin typeface="Arial" panose="020B0604020202020204" pitchFamily="34" charset="0"/>
                <a:cs typeface="Arial" panose="020B0604020202020204" pitchFamily="34" charset="0"/>
              </a:rPr>
              <a:t> </a:t>
            </a:r>
            <a:r>
              <a:rPr lang="fr-FR" sz="2800" dirty="0" err="1" smtClean="0">
                <a:latin typeface="Arial" panose="020B0604020202020204" pitchFamily="34" charset="0"/>
                <a:cs typeface="Arial" panose="020B0604020202020204" pitchFamily="34" charset="0"/>
              </a:rPr>
              <a:t>theo</a:t>
            </a:r>
            <a:r>
              <a:rPr lang="fr-FR" sz="2800" dirty="0" smtClean="0">
                <a:latin typeface="Arial" panose="020B0604020202020204" pitchFamily="34" charset="0"/>
                <a:cs typeface="Arial" panose="020B0604020202020204" pitchFamily="34" charset="0"/>
              </a:rPr>
              <a:t> </a:t>
            </a:r>
            <a:r>
              <a:rPr lang="fr-FR" sz="2800" dirty="0" err="1" smtClean="0">
                <a:latin typeface="Arial" panose="020B0604020202020204" pitchFamily="34" charset="0"/>
                <a:cs typeface="Arial" panose="020B0604020202020204" pitchFamily="34" charset="0"/>
              </a:rPr>
              <a:t>trình</a:t>
            </a:r>
            <a:r>
              <a:rPr lang="fr-FR" sz="2800" dirty="0" smtClean="0">
                <a:latin typeface="Arial" panose="020B0604020202020204" pitchFamily="34" charset="0"/>
                <a:cs typeface="Arial" panose="020B0604020202020204" pitchFamily="34" charset="0"/>
              </a:rPr>
              <a:t> </a:t>
            </a:r>
            <a:r>
              <a:rPr lang="fr-FR" sz="2800" dirty="0" err="1" smtClean="0">
                <a:latin typeface="Arial" panose="020B0604020202020204" pitchFamily="34" charset="0"/>
                <a:cs typeface="Arial" panose="020B0604020202020204" pitchFamily="34" charset="0"/>
              </a:rPr>
              <a:t>tự</a:t>
            </a:r>
            <a:r>
              <a:rPr lang="fr-FR" sz="2800" dirty="0" smtClean="0">
                <a:latin typeface="Arial" panose="020B0604020202020204" pitchFamily="34" charset="0"/>
                <a:cs typeface="Arial" panose="020B0604020202020204" pitchFamily="34" charset="0"/>
              </a:rPr>
              <a:t>:</a:t>
            </a:r>
            <a:endParaRPr lang="en-US" sz="2800" dirty="0" smtClean="0">
              <a:latin typeface="Arial" panose="020B0604020202020204" pitchFamily="34" charset="0"/>
              <a:cs typeface="Arial" panose="020B0604020202020204" pitchFamily="34" charset="0"/>
            </a:endParaRPr>
          </a:p>
          <a:p>
            <a:pPr>
              <a:spcBef>
                <a:spcPts val="1200"/>
              </a:spcBef>
              <a:buFont typeface="Arial" charset="0"/>
              <a:buNone/>
            </a:pPr>
            <a:r>
              <a:rPr lang="en-US" sz="2800" smtClean="0">
                <a:latin typeface="Arial" panose="020B0604020202020204" pitchFamily="34" charset="0"/>
                <a:cs typeface="Arial" panose="020B0604020202020204" pitchFamily="34" charset="0"/>
              </a:rPr>
              <a:t>		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tiềm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phát</a:t>
            </a:r>
            <a:r>
              <a:rPr lang="en-US"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sym typeface="Wingdings" pitchFamily="2" charset="2"/>
              </a:rPr>
              <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lũy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thừa</a:t>
            </a:r>
            <a:r>
              <a:rPr lang="en-US"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sym typeface="Wingdings" pitchFamily="2" charset="2"/>
              </a:rPr>
              <a:t></a:t>
            </a:r>
            <a:r>
              <a:rPr lang="en-US" sz="2800" dirty="0" smtClean="0">
                <a:latin typeface="Arial" panose="020B0604020202020204" pitchFamily="34" charset="0"/>
                <a:cs typeface="Arial" panose="020B0604020202020204" pitchFamily="34" charset="0"/>
              </a:rPr>
              <a:t> </a:t>
            </a:r>
            <a:r>
              <a:rPr lang="en-US" sz="2800" err="1" smtClean="0">
                <a:latin typeface="Arial" panose="020B0604020202020204" pitchFamily="34" charset="0"/>
                <a:cs typeface="Arial" panose="020B0604020202020204" pitchFamily="34" charset="0"/>
              </a:rPr>
              <a:t>pha</a:t>
            </a:r>
            <a:r>
              <a:rPr lang="en-US" sz="2800" smtClean="0">
                <a:latin typeface="Arial" panose="020B0604020202020204" pitchFamily="34" charset="0"/>
                <a:cs typeface="Arial" panose="020B0604020202020204" pitchFamily="34" charset="0"/>
              </a:rPr>
              <a:t> suy</a:t>
            </a:r>
            <a:r>
              <a:rPr lang="en-US" sz="280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vong 	     </a:t>
            </a:r>
            <a:r>
              <a:rPr lang="en-US" sz="2800" smtClean="0">
                <a:latin typeface="Arial" panose="020B0604020202020204" pitchFamily="34" charset="0"/>
                <a:cs typeface="Arial" panose="020B0604020202020204" pitchFamily="34" charset="0"/>
                <a:sym typeface="Wingdings" pitchFamily="2" charset="2"/>
              </a:rPr>
              <a:t></a:t>
            </a:r>
            <a:r>
              <a:rPr lang="en-US" sz="280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bằng</a:t>
            </a:r>
            <a:endParaRPr lang="en-US" sz="2800" dirty="0" smtClean="0">
              <a:latin typeface="Arial" panose="020B0604020202020204" pitchFamily="34" charset="0"/>
              <a:cs typeface="Arial" panose="020B0604020202020204" pitchFamily="34" charset="0"/>
            </a:endParaRPr>
          </a:p>
          <a:p>
            <a:pPr>
              <a:spcBef>
                <a:spcPts val="1200"/>
              </a:spcBef>
              <a:buFont typeface="Arial" charset="0"/>
              <a:buNone/>
            </a:pPr>
            <a:r>
              <a:rPr lang="en-US" sz="2800" smtClean="0">
                <a:latin typeface="Arial" panose="020B0604020202020204" pitchFamily="34" charset="0"/>
                <a:cs typeface="Arial" panose="020B0604020202020204" pitchFamily="34" charset="0"/>
              </a:rPr>
              <a:t>		B</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tiềm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phát</a:t>
            </a:r>
            <a:r>
              <a:rPr lang="en-US"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sym typeface="Wingdings" pitchFamily="2" charset="2"/>
              </a:rPr>
              <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lũy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thừa</a:t>
            </a:r>
            <a:r>
              <a:rPr lang="en-US"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sym typeface="Wingdings" pitchFamily="2" charset="2"/>
              </a:rPr>
              <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cân</a:t>
            </a:r>
            <a:r>
              <a:rPr lang="en-US" sz="2800" dirty="0" smtClean="0">
                <a:latin typeface="Arial" panose="020B0604020202020204" pitchFamily="34" charset="0"/>
                <a:cs typeface="Arial" panose="020B0604020202020204" pitchFamily="34" charset="0"/>
              </a:rPr>
              <a:t> </a:t>
            </a:r>
            <a:r>
              <a:rPr lang="en-US" sz="2800" err="1" smtClean="0">
                <a:latin typeface="Arial" panose="020B0604020202020204" pitchFamily="34" charset="0"/>
                <a:cs typeface="Arial" panose="020B0604020202020204" pitchFamily="34" charset="0"/>
              </a:rPr>
              <a:t>bằng</a:t>
            </a:r>
            <a:r>
              <a:rPr lang="en-US" sz="2800" smtClean="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sym typeface="Wingdings" pitchFamily="2" charset="2"/>
              </a:rPr>
              <a:t></a:t>
            </a:r>
            <a:r>
              <a:rPr lang="en-US" sz="280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suy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vong</a:t>
            </a:r>
            <a:endParaRPr lang="en-US" sz="2800" dirty="0" smtClean="0">
              <a:latin typeface="Arial" panose="020B0604020202020204" pitchFamily="34" charset="0"/>
              <a:cs typeface="Arial" panose="020B0604020202020204" pitchFamily="34" charset="0"/>
            </a:endParaRPr>
          </a:p>
          <a:p>
            <a:pPr>
              <a:spcBef>
                <a:spcPts val="1200"/>
              </a:spcBef>
              <a:buFont typeface="Arial" charset="0"/>
              <a:buNone/>
            </a:pPr>
            <a:r>
              <a:rPr lang="en-US" sz="2800" smtClean="0">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    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cân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bằng</a:t>
            </a:r>
            <a:r>
              <a:rPr lang="en-US"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sym typeface="Wingdings" pitchFamily="2" charset="2"/>
              </a:rPr>
              <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tiềm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phát</a:t>
            </a:r>
            <a:r>
              <a:rPr lang="en-US"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sym typeface="Wingdings" pitchFamily="2" charset="2"/>
              </a:rPr>
              <a:t></a:t>
            </a:r>
            <a:r>
              <a:rPr lang="en-US" sz="2800" dirty="0" smtClean="0">
                <a:latin typeface="Arial" panose="020B0604020202020204" pitchFamily="34" charset="0"/>
                <a:cs typeface="Arial" panose="020B0604020202020204" pitchFamily="34" charset="0"/>
              </a:rPr>
              <a:t> </a:t>
            </a:r>
            <a:r>
              <a:rPr lang="en-US" sz="2800" err="1" smtClean="0">
                <a:latin typeface="Arial" panose="020B0604020202020204" pitchFamily="34" charset="0"/>
                <a:cs typeface="Arial" panose="020B0604020202020204" pitchFamily="34" charset="0"/>
              </a:rPr>
              <a:t>pha</a:t>
            </a:r>
            <a:r>
              <a:rPr lang="en-US" sz="2800" smtClean="0">
                <a:latin typeface="Arial" panose="020B0604020202020204" pitchFamily="34" charset="0"/>
                <a:cs typeface="Arial" panose="020B0604020202020204" pitchFamily="34" charset="0"/>
              </a:rPr>
              <a:t> suy vong 	     </a:t>
            </a:r>
            <a:r>
              <a:rPr lang="en-US" sz="2800" smtClean="0">
                <a:latin typeface="Arial" panose="020B0604020202020204" pitchFamily="34" charset="0"/>
                <a:cs typeface="Arial" panose="020B0604020202020204" pitchFamily="34" charset="0"/>
                <a:sym typeface="Wingdings" pitchFamily="2" charset="2"/>
              </a:rPr>
              <a:t></a:t>
            </a:r>
            <a:r>
              <a:rPr lang="en-US" sz="280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lũy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thừa</a:t>
            </a:r>
            <a:endParaRPr lang="en-US" sz="2800" dirty="0" smtClean="0">
              <a:latin typeface="Arial" panose="020B0604020202020204" pitchFamily="34" charset="0"/>
              <a:cs typeface="Arial" panose="020B0604020202020204" pitchFamily="34" charset="0"/>
            </a:endParaRPr>
          </a:p>
          <a:p>
            <a:pPr>
              <a:spcBef>
                <a:spcPts val="1200"/>
              </a:spcBef>
              <a:buFont typeface="Arial" charset="0"/>
              <a:buNone/>
            </a:pPr>
            <a:r>
              <a:rPr lang="en-US" sz="2800" smtClean="0">
                <a:latin typeface="Arial" panose="020B0604020202020204" pitchFamily="34" charset="0"/>
                <a:cs typeface="Arial" panose="020B0604020202020204" pitchFamily="34" charset="0"/>
              </a:rPr>
              <a:t>		D</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tiềm</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phát</a:t>
            </a:r>
            <a:r>
              <a:rPr lang="en-US"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sym typeface="Wingdings" pitchFamily="2" charset="2"/>
              </a:rPr>
              <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suy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vong</a:t>
            </a:r>
            <a:r>
              <a:rPr lang="en-US" sz="280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sym typeface="Wingdings" pitchFamily="2" charset="2"/>
              </a:rPr>
              <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lũy</a:t>
            </a:r>
            <a:r>
              <a:rPr lang="en-US" sz="2800" dirty="0" smtClean="0">
                <a:latin typeface="Arial" panose="020B0604020202020204" pitchFamily="34" charset="0"/>
                <a:cs typeface="Arial" panose="020B0604020202020204" pitchFamily="34" charset="0"/>
              </a:rPr>
              <a:t> </a:t>
            </a:r>
            <a:r>
              <a:rPr lang="en-US" sz="2800" err="1" smtClean="0">
                <a:latin typeface="Arial" panose="020B0604020202020204" pitchFamily="34" charset="0"/>
                <a:cs typeface="Arial" panose="020B0604020202020204" pitchFamily="34" charset="0"/>
              </a:rPr>
              <a:t>thừa</a:t>
            </a:r>
            <a:r>
              <a:rPr lang="en-US" sz="2800" smtClean="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sym typeface="Wingdings" pitchFamily="2" charset="2"/>
              </a:rPr>
              <a:t></a:t>
            </a:r>
            <a:r>
              <a:rPr lang="en-US" sz="280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pha</a:t>
            </a:r>
            <a:r>
              <a:rPr lang="en-US" sz="2800" dirty="0" smtClean="0">
                <a:latin typeface="Arial" panose="020B0604020202020204" pitchFamily="34" charset="0"/>
                <a:cs typeface="Arial" panose="020B0604020202020204" pitchFamily="34" charset="0"/>
              </a:rPr>
              <a:t> </a:t>
            </a:r>
            <a:r>
              <a:rPr lang="en-US" sz="2800" err="1" smtClean="0">
                <a:latin typeface="Arial" panose="020B0604020202020204" pitchFamily="34" charset="0"/>
                <a:cs typeface="Arial" panose="020B0604020202020204" pitchFamily="34" charset="0"/>
              </a:rPr>
              <a:t>cân</a:t>
            </a:r>
            <a:r>
              <a:rPr lang="en-US" sz="2800" smtClean="0">
                <a:latin typeface="Arial" panose="020B0604020202020204" pitchFamily="34" charset="0"/>
                <a:cs typeface="Arial" panose="020B0604020202020204" pitchFamily="34" charset="0"/>
              </a:rPr>
              <a:t> bằng</a:t>
            </a:r>
            <a:endParaRPr lang="en-US" sz="2800" dirty="0" smtClean="0">
              <a:latin typeface="Arial" panose="020B0604020202020204" pitchFamily="34" charset="0"/>
              <a:cs typeface="Arial" panose="020B0604020202020204" pitchFamily="34" charset="0"/>
            </a:endParaRPr>
          </a:p>
        </p:txBody>
      </p:sp>
      <p:sp>
        <p:nvSpPr>
          <p:cNvPr id="7" name="Donut 6"/>
          <p:cNvSpPr/>
          <p:nvPr/>
        </p:nvSpPr>
        <p:spPr>
          <a:xfrm>
            <a:off x="914400" y="3105150"/>
            <a:ext cx="457200" cy="457200"/>
          </a:xfrm>
          <a:prstGeom prst="donut">
            <a:avLst>
              <a:gd name="adj" fmla="val 910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07010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709" y="-15095"/>
            <a:ext cx="4572000" cy="1083374"/>
          </a:xfrm>
          <a:prstGeom prst="rect">
            <a:avLst/>
          </a:prstGeom>
        </p:spPr>
        <p:txBody>
          <a:bodyPr>
            <a:spAutoFit/>
          </a:bodyPr>
          <a:lstStyle/>
          <a:p>
            <a:pPr algn="just">
              <a:lnSpc>
                <a:spcPct val="115000"/>
              </a:lnSpc>
            </a:pPr>
            <a:r>
              <a:rPr lang="en-US" sz="2800" b="1" smtClean="0">
                <a:solidFill>
                  <a:srgbClr val="FF0000"/>
                </a:solidFill>
                <a:effectLst/>
                <a:latin typeface="Arial" panose="020B0604020202020204" pitchFamily="34" charset="0"/>
                <a:ea typeface="Calibri"/>
                <a:cs typeface="Arial" panose="020B0604020202020204" pitchFamily="34" charset="0"/>
              </a:rPr>
              <a:t>I. Khái niệm sinh trưởng</a:t>
            </a:r>
            <a:endParaRPr lang="en-US" sz="2800">
              <a:solidFill>
                <a:srgbClr val="FF0000"/>
              </a:solidFill>
              <a:latin typeface="Arial" panose="020B0604020202020204" pitchFamily="34" charset="0"/>
              <a:ea typeface="Calibri"/>
              <a:cs typeface="Arial" panose="020B0604020202020204" pitchFamily="34" charset="0"/>
            </a:endParaRPr>
          </a:p>
          <a:p>
            <a:pPr algn="just">
              <a:lnSpc>
                <a:spcPct val="115000"/>
              </a:lnSpc>
              <a:spcAft>
                <a:spcPts val="1000"/>
              </a:spcAft>
            </a:pPr>
            <a:r>
              <a:rPr lang="en-US" sz="2800" smtClean="0">
                <a:solidFill>
                  <a:srgbClr val="0070C0"/>
                </a:solidFill>
                <a:effectLst/>
                <a:latin typeface="Arial" panose="020B0604020202020204" pitchFamily="34" charset="0"/>
                <a:ea typeface="Calibri"/>
                <a:cs typeface="Arial" panose="020B0604020202020204" pitchFamily="34" charset="0"/>
              </a:rPr>
              <a:t>	1. Khái niệm</a:t>
            </a:r>
            <a:endParaRPr lang="en-US" sz="2800">
              <a:solidFill>
                <a:srgbClr val="0070C0"/>
              </a:solidFill>
              <a:latin typeface="Arial" panose="020B0604020202020204" pitchFamily="34" charset="0"/>
              <a:ea typeface="Calibri"/>
              <a:cs typeface="Arial" panose="020B0604020202020204" pitchFamily="34" charset="0"/>
            </a:endParaRPr>
          </a:p>
        </p:txBody>
      </p:sp>
      <p:sp>
        <p:nvSpPr>
          <p:cNvPr id="5" name="Rectangle 4"/>
          <p:cNvSpPr/>
          <p:nvPr/>
        </p:nvSpPr>
        <p:spPr>
          <a:xfrm>
            <a:off x="914400" y="914400"/>
            <a:ext cx="7848600" cy="941796"/>
          </a:xfrm>
          <a:prstGeom prst="rect">
            <a:avLst/>
          </a:prstGeom>
        </p:spPr>
        <p:txBody>
          <a:bodyPr wrap="square">
            <a:spAutoFit/>
          </a:bodyPr>
          <a:lstStyle/>
          <a:p>
            <a:pPr algn="just">
              <a:lnSpc>
                <a:spcPct val="115000"/>
              </a:lnSpc>
              <a:spcAft>
                <a:spcPts val="1000"/>
              </a:spcAft>
            </a:pPr>
            <a:r>
              <a:rPr lang="en-US" sz="2400">
                <a:latin typeface="Arial" panose="020B0604020202020204" pitchFamily="34" charset="0"/>
                <a:ea typeface="Calibri"/>
                <a:cs typeface="Arial" panose="020B0604020202020204" pitchFamily="34" charset="0"/>
              </a:rPr>
              <a:t>	</a:t>
            </a:r>
            <a:r>
              <a:rPr lang="en-US" sz="2400" smtClean="0">
                <a:effectLst/>
                <a:latin typeface="Arial" panose="020B0604020202020204" pitchFamily="34" charset="0"/>
                <a:ea typeface="Calibri"/>
                <a:cs typeface="Arial" panose="020B0604020202020204" pitchFamily="34" charset="0"/>
              </a:rPr>
              <a:t>Sự sinh trưởng của quần thể VSV là sự tăng số lượng tế bào trong quần thể.</a:t>
            </a:r>
            <a:endParaRPr lang="en-US">
              <a:latin typeface="Arial" panose="020B0604020202020204" pitchFamily="34" charset="0"/>
              <a:ea typeface="Calibri"/>
              <a:cs typeface="Arial" panose="020B0604020202020204" pitchFamily="34" charset="0"/>
            </a:endParaRPr>
          </a:p>
        </p:txBody>
      </p:sp>
      <p:pic>
        <p:nvPicPr>
          <p:cNvPr id="6" name="Picture 2" descr="Kết quả hình ảnh cho suy 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6" y="941301"/>
            <a:ext cx="750145" cy="6588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THSP\hinh- so do\write-us.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056" y="89296"/>
            <a:ext cx="1046945" cy="825104"/>
          </a:xfrm>
          <a:prstGeom prst="rect">
            <a:avLst/>
          </a:prstGeom>
          <a:noFill/>
          <a:extLst>
            <a:ext uri="{909E8E84-426E-40DD-AFC4-6F175D3DCCD1}">
              <a14:hiddenFill xmlns:a14="http://schemas.microsoft.com/office/drawing/2010/main">
                <a:solidFill>
                  <a:srgbClr val="FFFFFF"/>
                </a:solidFill>
              </a14:hiddenFill>
            </a:ext>
          </a:extLst>
        </p:spPr>
      </p:pic>
      <p:pic>
        <p:nvPicPr>
          <p:cNvPr id="8" name="Sinh truong cua vi sinh vat.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893454" y="1582140"/>
            <a:ext cx="5412509" cy="3044537"/>
          </a:xfrm>
          <a:prstGeom prst="rect">
            <a:avLst/>
          </a:prstGeom>
        </p:spPr>
      </p:pic>
    </p:spTree>
    <p:extLst>
      <p:ext uri="{BB962C8B-B14F-4D97-AF65-F5344CB8AC3E}">
        <p14:creationId xmlns:p14="http://schemas.microsoft.com/office/powerpoint/2010/main" val="303217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repeatCount="indefinite" fill="hold" display="0">
                  <p:stCondLst>
                    <p:cond delay="indefinite"/>
                  </p:stCondLst>
                </p:cTn>
                <p:tgtEl>
                  <p:spTgt spid="8"/>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42950"/>
            <a:ext cx="8229600" cy="4154984"/>
          </a:xfrm>
          <a:prstGeom prst="rect">
            <a:avLst/>
          </a:prstGeom>
        </p:spPr>
        <p:txBody>
          <a:bodyPr wrap="square">
            <a:spAutoFit/>
          </a:bodyPr>
          <a:lstStyle/>
          <a:p>
            <a:pPr algn="just">
              <a:spcAft>
                <a:spcPts val="1200"/>
              </a:spcAft>
            </a:pPr>
            <a:r>
              <a:rPr lang="pt-BR" sz="3200" b="1">
                <a:solidFill>
                  <a:srgbClr val="0070C0"/>
                </a:solidFill>
                <a:latin typeface="Arial" panose="020B0604020202020204" pitchFamily="34" charset="0"/>
                <a:cs typeface="Arial" panose="020B0604020202020204" pitchFamily="34" charset="0"/>
              </a:rPr>
              <a:t>Câu 3</a:t>
            </a:r>
            <a:r>
              <a:rPr lang="pt-BR" sz="3200" b="1" smtClean="0">
                <a:solidFill>
                  <a:srgbClr val="0070C0"/>
                </a:solidFill>
                <a:latin typeface="Arial" panose="020B0604020202020204" pitchFamily="34" charset="0"/>
                <a:cs typeface="Arial" panose="020B0604020202020204" pitchFamily="34" charset="0"/>
              </a:rPr>
              <a:t>: </a:t>
            </a:r>
            <a:r>
              <a:rPr lang="pt-BR" sz="3200">
                <a:latin typeface="Arial" panose="020B0604020202020204" pitchFamily="34" charset="0"/>
                <a:cs typeface="Arial" panose="020B0604020202020204" pitchFamily="34" charset="0"/>
              </a:rPr>
              <a:t>Trong điều kiện  nuôi cấy không liên tục, số lượng vi sinh vật đạt cực đại và không đổi theo thời gian ở pha </a:t>
            </a:r>
            <a:r>
              <a:rPr lang="pt-BR" sz="3200" smtClean="0">
                <a:latin typeface="Arial" panose="020B0604020202020204" pitchFamily="34" charset="0"/>
                <a:cs typeface="Arial" panose="020B0604020202020204" pitchFamily="34" charset="0"/>
              </a:rPr>
              <a:t>nào?</a:t>
            </a:r>
            <a:endParaRPr lang="en-US" sz="3200">
              <a:latin typeface="Arial" panose="020B0604020202020204" pitchFamily="34" charset="0"/>
              <a:cs typeface="Arial" panose="020B0604020202020204" pitchFamily="34" charset="0"/>
            </a:endParaRPr>
          </a:p>
          <a:p>
            <a:pPr marL="800100" lvl="1" indent="-342900">
              <a:spcAft>
                <a:spcPts val="1200"/>
              </a:spcAft>
              <a:buAutoNum type="alphaUcPeriod"/>
            </a:pPr>
            <a:r>
              <a:rPr lang="en-US" sz="3200" smtClean="0">
                <a:latin typeface="Arial" panose="020B0604020202020204" pitchFamily="34" charset="0"/>
                <a:cs typeface="Arial" panose="020B0604020202020204" pitchFamily="34" charset="0"/>
              </a:rPr>
              <a:t> Pha </a:t>
            </a:r>
            <a:r>
              <a:rPr lang="en-US" sz="3200">
                <a:latin typeface="Arial" panose="020B0604020202020204" pitchFamily="34" charset="0"/>
                <a:cs typeface="Arial" panose="020B0604020202020204" pitchFamily="34" charset="0"/>
              </a:rPr>
              <a:t>tiềm </a:t>
            </a:r>
            <a:r>
              <a:rPr lang="en-US" sz="3200" smtClean="0">
                <a:latin typeface="Arial" panose="020B0604020202020204" pitchFamily="34" charset="0"/>
                <a:cs typeface="Arial" panose="020B0604020202020204" pitchFamily="34" charset="0"/>
              </a:rPr>
              <a:t>phát</a:t>
            </a:r>
          </a:p>
          <a:p>
            <a:pPr marL="800100" lvl="1" indent="-342900">
              <a:spcAft>
                <a:spcPts val="1200"/>
              </a:spcAft>
              <a:buAutoNum type="alphaUcPeriod"/>
            </a:pPr>
            <a:r>
              <a:rPr lang="en-US" sz="3200">
                <a:latin typeface="Arial" panose="020B0604020202020204" pitchFamily="34" charset="0"/>
                <a:cs typeface="Arial" panose="020B0604020202020204" pitchFamily="34" charset="0"/>
              </a:rPr>
              <a:t> Pha lũy </a:t>
            </a:r>
            <a:r>
              <a:rPr lang="en-US" sz="3200" smtClean="0">
                <a:latin typeface="Arial" panose="020B0604020202020204" pitchFamily="34" charset="0"/>
                <a:cs typeface="Arial" panose="020B0604020202020204" pitchFamily="34" charset="0"/>
              </a:rPr>
              <a:t>thừa</a:t>
            </a:r>
          </a:p>
          <a:p>
            <a:pPr marL="800100" lvl="1" indent="-342900">
              <a:spcAft>
                <a:spcPts val="1200"/>
              </a:spcAft>
              <a:buAutoNum type="alphaUcPeriod"/>
            </a:pPr>
            <a:r>
              <a:rPr lang="en-US" sz="3200">
                <a:latin typeface="Arial" panose="020B0604020202020204" pitchFamily="34" charset="0"/>
                <a:cs typeface="Arial" panose="020B0604020202020204" pitchFamily="34" charset="0"/>
              </a:rPr>
              <a:t> Pha cân </a:t>
            </a:r>
            <a:r>
              <a:rPr lang="en-US" sz="3200" smtClean="0">
                <a:latin typeface="Arial" panose="020B0604020202020204" pitchFamily="34" charset="0"/>
                <a:cs typeface="Arial" panose="020B0604020202020204" pitchFamily="34" charset="0"/>
              </a:rPr>
              <a:t>bằng</a:t>
            </a:r>
          </a:p>
          <a:p>
            <a:pPr marL="800100" lvl="1" indent="-342900">
              <a:spcAft>
                <a:spcPts val="1200"/>
              </a:spcAft>
              <a:buAutoNum type="alphaUcPeriod"/>
            </a:pPr>
            <a:r>
              <a:rPr lang="en-US" sz="3200">
                <a:latin typeface="Arial" panose="020B0604020202020204" pitchFamily="34" charset="0"/>
                <a:cs typeface="Arial" panose="020B0604020202020204" pitchFamily="34" charset="0"/>
              </a:rPr>
              <a:t> </a:t>
            </a:r>
            <a:r>
              <a:rPr lang="en-US" sz="3200" smtClean="0">
                <a:latin typeface="Arial" panose="020B0604020202020204" pitchFamily="34" charset="0"/>
                <a:cs typeface="Arial" panose="020B0604020202020204" pitchFamily="34" charset="0"/>
              </a:rPr>
              <a:t>Pha suy vong</a:t>
            </a:r>
            <a:endParaRPr lang="en-US" sz="3200">
              <a:latin typeface="Arial" panose="020B0604020202020204" pitchFamily="34" charset="0"/>
              <a:cs typeface="Arial" panose="020B0604020202020204" pitchFamily="34" charset="0"/>
            </a:endParaRPr>
          </a:p>
        </p:txBody>
      </p:sp>
      <p:sp>
        <p:nvSpPr>
          <p:cNvPr id="6" name="Donut 5"/>
          <p:cNvSpPr/>
          <p:nvPr/>
        </p:nvSpPr>
        <p:spPr>
          <a:xfrm>
            <a:off x="1066800" y="3105150"/>
            <a:ext cx="457200" cy="457200"/>
          </a:xfrm>
          <a:prstGeom prst="donut">
            <a:avLst>
              <a:gd name="adj" fmla="val 910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1929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76350"/>
            <a:ext cx="8382000" cy="3662541"/>
          </a:xfrm>
          <a:prstGeom prst="rect">
            <a:avLst/>
          </a:prstGeom>
        </p:spPr>
        <p:txBody>
          <a:bodyPr wrap="square">
            <a:spAutoFit/>
          </a:bodyPr>
          <a:lstStyle/>
          <a:p>
            <a:r>
              <a:rPr lang="it-IT" sz="3200" b="1">
                <a:solidFill>
                  <a:srgbClr val="0070C0"/>
                </a:solidFill>
                <a:latin typeface="Arial" panose="020B0604020202020204" pitchFamily="34" charset="0"/>
                <a:cs typeface="Arial" panose="020B0604020202020204" pitchFamily="34" charset="0"/>
              </a:rPr>
              <a:t>Câu </a:t>
            </a:r>
            <a:r>
              <a:rPr lang="it-IT" sz="3200" b="1" smtClean="0">
                <a:solidFill>
                  <a:srgbClr val="0070C0"/>
                </a:solidFill>
                <a:latin typeface="Arial" panose="020B0604020202020204" pitchFamily="34" charset="0"/>
                <a:cs typeface="Arial" panose="020B0604020202020204" pitchFamily="34" charset="0"/>
              </a:rPr>
              <a:t>4. </a:t>
            </a:r>
            <a:r>
              <a:rPr lang="it-IT" sz="3200" smtClean="0">
                <a:latin typeface="Arial" panose="020B0604020202020204" pitchFamily="34" charset="0"/>
                <a:cs typeface="Arial" panose="020B0604020202020204" pitchFamily="34" charset="0"/>
              </a:rPr>
              <a:t>Đ</a:t>
            </a:r>
            <a:r>
              <a:rPr lang="vi-VN" sz="3200" smtClean="0">
                <a:latin typeface="Arial" panose="020B0604020202020204" pitchFamily="34" charset="0"/>
                <a:cs typeface="Arial" panose="020B0604020202020204" pitchFamily="34" charset="0"/>
              </a:rPr>
              <a:t>ặc đ</a:t>
            </a:r>
            <a:r>
              <a:rPr lang="en-US" sz="3200" smtClean="0">
                <a:latin typeface="Arial" panose="020B0604020202020204" pitchFamily="34" charset="0"/>
                <a:cs typeface="Arial" panose="020B0604020202020204" pitchFamily="34" charset="0"/>
              </a:rPr>
              <a:t>ểm số l</a:t>
            </a:r>
            <a:r>
              <a:rPr lang="vi-VN" sz="3200" smtClean="0">
                <a:latin typeface="Arial" panose="020B0604020202020204" pitchFamily="34" charset="0"/>
                <a:cs typeface="Arial" panose="020B0604020202020204" pitchFamily="34" charset="0"/>
              </a:rPr>
              <a:t>ượng </a:t>
            </a:r>
            <a:r>
              <a:rPr lang="en-US" sz="3200" smtClean="0">
                <a:latin typeface="Arial" panose="020B0604020202020204" pitchFamily="34" charset="0"/>
                <a:cs typeface="Arial" panose="020B0604020202020204" pitchFamily="34" charset="0"/>
              </a:rPr>
              <a:t>tế bào </a:t>
            </a:r>
            <a:r>
              <a:rPr lang="it-IT" sz="3200" smtClean="0">
                <a:latin typeface="Arial" panose="020B0604020202020204" pitchFamily="34" charset="0"/>
                <a:cs typeface="Arial" panose="020B0604020202020204" pitchFamily="34" charset="0"/>
              </a:rPr>
              <a:t>ở </a:t>
            </a:r>
            <a:r>
              <a:rPr lang="it-IT" sz="3200">
                <a:latin typeface="Arial" panose="020B0604020202020204" pitchFamily="34" charset="0"/>
                <a:cs typeface="Arial" panose="020B0604020202020204" pitchFamily="34" charset="0"/>
              </a:rPr>
              <a:t>pha </a:t>
            </a:r>
            <a:endParaRPr lang="it-IT" sz="3200" smtClean="0">
              <a:latin typeface="Arial" panose="020B0604020202020204" pitchFamily="34" charset="0"/>
              <a:cs typeface="Arial" panose="020B0604020202020204" pitchFamily="34" charset="0"/>
            </a:endParaRPr>
          </a:p>
          <a:p>
            <a:pPr>
              <a:spcAft>
                <a:spcPts val="1200"/>
              </a:spcAft>
            </a:pPr>
            <a:r>
              <a:rPr lang="it-IT" sz="3200" smtClean="0">
                <a:latin typeface="Arial" panose="020B0604020202020204" pitchFamily="34" charset="0"/>
                <a:cs typeface="Arial" panose="020B0604020202020204" pitchFamily="34" charset="0"/>
              </a:rPr>
              <a:t>suy </a:t>
            </a:r>
            <a:r>
              <a:rPr lang="it-IT" sz="3200">
                <a:latin typeface="Arial" panose="020B0604020202020204" pitchFamily="34" charset="0"/>
                <a:cs typeface="Arial" panose="020B0604020202020204" pitchFamily="34" charset="0"/>
              </a:rPr>
              <a:t>vong trong </a:t>
            </a:r>
            <a:r>
              <a:rPr lang="it-IT" sz="3200" smtClean="0">
                <a:latin typeface="Arial" panose="020B0604020202020204" pitchFamily="34" charset="0"/>
                <a:cs typeface="Arial" panose="020B0604020202020204" pitchFamily="34" charset="0"/>
              </a:rPr>
              <a:t>quần thể không liên tục </a:t>
            </a:r>
            <a:r>
              <a:rPr lang="it-IT" sz="3200">
                <a:latin typeface="Arial" panose="020B0604020202020204" pitchFamily="34" charset="0"/>
                <a:cs typeface="Arial" panose="020B0604020202020204" pitchFamily="34" charset="0"/>
              </a:rPr>
              <a:t>là </a:t>
            </a:r>
            <a:r>
              <a:rPr lang="it-IT" sz="3200" smtClean="0">
                <a:latin typeface="Arial" panose="020B0604020202020204" pitchFamily="34" charset="0"/>
                <a:cs typeface="Arial" panose="020B0604020202020204" pitchFamily="34" charset="0"/>
              </a:rPr>
              <a:t>:</a:t>
            </a:r>
          </a:p>
          <a:p>
            <a:pPr>
              <a:spcAft>
                <a:spcPts val="1200"/>
              </a:spcAft>
            </a:pPr>
            <a:r>
              <a:rPr lang="it-IT" sz="3200" smtClean="0">
                <a:latin typeface="Arial" panose="020B0604020202020204" pitchFamily="34" charset="0"/>
                <a:cs typeface="Arial" panose="020B0604020202020204" pitchFamily="34" charset="0"/>
              </a:rPr>
              <a:t>	A</a:t>
            </a:r>
            <a:r>
              <a:rPr lang="it-IT" sz="3200">
                <a:latin typeface="Arial" panose="020B0604020202020204" pitchFamily="34" charset="0"/>
                <a:cs typeface="Arial" panose="020B0604020202020204" pitchFamily="34" charset="0"/>
              </a:rPr>
              <a:t>. </a:t>
            </a:r>
            <a:r>
              <a:rPr lang="it-IT" sz="3200" smtClean="0">
                <a:latin typeface="Arial" panose="020B0604020202020204" pitchFamily="34" charset="0"/>
                <a:cs typeface="Arial" panose="020B0604020202020204" pitchFamily="34" charset="0"/>
              </a:rPr>
              <a:t>Số tế bào </a:t>
            </a:r>
            <a:r>
              <a:rPr lang="vi-VN" sz="3200" smtClean="0">
                <a:latin typeface="Arial" panose="020B0604020202020204" pitchFamily="34" charset="0"/>
                <a:cs typeface="Arial" panose="020B0604020202020204" pitchFamily="34" charset="0"/>
              </a:rPr>
              <a:t>đạ</a:t>
            </a:r>
            <a:r>
              <a:rPr lang="en-US" sz="3200" smtClean="0">
                <a:latin typeface="Arial" panose="020B0604020202020204" pitchFamily="34" charset="0"/>
                <a:cs typeface="Arial" panose="020B0604020202020204" pitchFamily="34" charset="0"/>
              </a:rPr>
              <a:t>t c</a:t>
            </a:r>
            <a:r>
              <a:rPr lang="vi-VN" sz="3200" smtClean="0">
                <a:latin typeface="Arial" panose="020B0604020202020204" pitchFamily="34" charset="0"/>
                <a:cs typeface="Arial" panose="020B0604020202020204" pitchFamily="34" charset="0"/>
              </a:rPr>
              <a:t>ự</a:t>
            </a:r>
            <a:r>
              <a:rPr lang="en-US" sz="3200">
                <a:latin typeface="Arial" panose="020B0604020202020204" pitchFamily="34" charset="0"/>
                <a:cs typeface="Arial" panose="020B0604020202020204" pitchFamily="34" charset="0"/>
              </a:rPr>
              <a:t>c </a:t>
            </a:r>
            <a:r>
              <a:rPr lang="vi-VN" sz="3200" smtClean="0">
                <a:latin typeface="Arial" panose="020B0604020202020204" pitchFamily="34" charset="0"/>
                <a:cs typeface="Arial" panose="020B0604020202020204" pitchFamily="34" charset="0"/>
              </a:rPr>
              <a:t>đ</a:t>
            </a:r>
            <a:r>
              <a:rPr lang="en-US" sz="3200" smtClean="0">
                <a:latin typeface="Arial" panose="020B0604020202020204" pitchFamily="34" charset="0"/>
                <a:cs typeface="Arial" panose="020B0604020202020204" pitchFamily="34" charset="0"/>
              </a:rPr>
              <a:t>ại.</a:t>
            </a:r>
            <a:endParaRPr lang="en-US" sz="3200">
              <a:latin typeface="Arial" panose="020B0604020202020204" pitchFamily="34" charset="0"/>
              <a:cs typeface="Arial" panose="020B0604020202020204" pitchFamily="34" charset="0"/>
            </a:endParaRPr>
          </a:p>
          <a:p>
            <a:pPr>
              <a:spcAft>
                <a:spcPts val="1200"/>
              </a:spcAft>
            </a:pPr>
            <a:r>
              <a:rPr lang="it-IT" sz="3200" smtClean="0">
                <a:latin typeface="Arial" panose="020B0604020202020204" pitchFamily="34" charset="0"/>
                <a:cs typeface="Arial" panose="020B0604020202020204" pitchFamily="34" charset="0"/>
              </a:rPr>
              <a:t>	B. Số tế bào giảm dần.</a:t>
            </a:r>
            <a:endParaRPr lang="en-US" sz="3200">
              <a:latin typeface="Arial" panose="020B0604020202020204" pitchFamily="34" charset="0"/>
              <a:cs typeface="Arial" panose="020B0604020202020204" pitchFamily="34" charset="0"/>
            </a:endParaRPr>
          </a:p>
          <a:p>
            <a:pPr>
              <a:spcAft>
                <a:spcPts val="1200"/>
              </a:spcAft>
            </a:pPr>
            <a:r>
              <a:rPr lang="it-IT" sz="3200" smtClean="0">
                <a:latin typeface="Arial" panose="020B0604020202020204" pitchFamily="34" charset="0"/>
                <a:cs typeface="Arial" panose="020B0604020202020204" pitchFamily="34" charset="0"/>
              </a:rPr>
              <a:t>	C. Số tế bào t</a:t>
            </a:r>
            <a:r>
              <a:rPr lang="vi-VN" sz="3200" smtClean="0">
                <a:latin typeface="Arial" panose="020B0604020202020204" pitchFamily="34" charset="0"/>
                <a:cs typeface="Arial" panose="020B0604020202020204" pitchFamily="34" charset="0"/>
              </a:rPr>
              <a:t>ăng</a:t>
            </a:r>
            <a:r>
              <a:rPr lang="en-US" sz="3200" smtClean="0">
                <a:latin typeface="Arial" panose="020B0604020202020204" pitchFamily="34" charset="0"/>
                <a:cs typeface="Arial" panose="020B0604020202020204" pitchFamily="34" charset="0"/>
              </a:rPr>
              <a:t> lên rất nhanh.</a:t>
            </a:r>
          </a:p>
          <a:p>
            <a:pPr>
              <a:spcAft>
                <a:spcPts val="1200"/>
              </a:spcAft>
            </a:pPr>
            <a:r>
              <a:rPr lang="en-US" sz="3200" smtClean="0">
                <a:latin typeface="Arial" panose="020B0604020202020204" pitchFamily="34" charset="0"/>
                <a:cs typeface="Arial" panose="020B0604020202020204" pitchFamily="34" charset="0"/>
              </a:rPr>
              <a:t>	D</a:t>
            </a:r>
            <a:r>
              <a:rPr lang="en-US" sz="3200">
                <a:latin typeface="Arial" panose="020B0604020202020204" pitchFamily="34" charset="0"/>
                <a:cs typeface="Arial" panose="020B0604020202020204" pitchFamily="34" charset="0"/>
              </a:rPr>
              <a:t>. </a:t>
            </a:r>
            <a:r>
              <a:rPr lang="en-US" sz="3200" smtClean="0">
                <a:latin typeface="Arial" panose="020B0604020202020204" pitchFamily="34" charset="0"/>
                <a:cs typeface="Arial" panose="020B0604020202020204" pitchFamily="34" charset="0"/>
              </a:rPr>
              <a:t>Số tế bào ch</a:t>
            </a:r>
            <a:r>
              <a:rPr lang="vi-VN" sz="3200" smtClean="0">
                <a:latin typeface="Arial" panose="020B0604020202020204" pitchFamily="34" charset="0"/>
                <a:cs typeface="Arial" panose="020B0604020202020204" pitchFamily="34" charset="0"/>
              </a:rPr>
              <a:t>ưa</a:t>
            </a:r>
            <a:r>
              <a:rPr lang="en-US" sz="3200" smtClean="0">
                <a:latin typeface="Arial" panose="020B0604020202020204" pitchFamily="34" charset="0"/>
                <a:cs typeface="Arial" panose="020B0604020202020204" pitchFamily="34" charset="0"/>
              </a:rPr>
              <a:t> t</a:t>
            </a:r>
            <a:r>
              <a:rPr lang="vi-VN" sz="3200" smtClean="0">
                <a:latin typeface="Arial" panose="020B0604020202020204" pitchFamily="34" charset="0"/>
                <a:cs typeface="Arial" panose="020B0604020202020204" pitchFamily="34" charset="0"/>
              </a:rPr>
              <a:t>ăng</a:t>
            </a:r>
            <a:r>
              <a:rPr lang="en-US" sz="3200" smtClean="0">
                <a:latin typeface="Arial" panose="020B0604020202020204" pitchFamily="34" charset="0"/>
                <a:cs typeface="Arial" panose="020B0604020202020204" pitchFamily="34" charset="0"/>
              </a:rPr>
              <a:t>.</a:t>
            </a:r>
            <a:r>
              <a:rPr lang="it-IT" sz="3200" smtClean="0">
                <a:latin typeface="Arial" panose="020B0604020202020204" pitchFamily="34" charset="0"/>
                <a:cs typeface="Arial" panose="020B0604020202020204" pitchFamily="34" charset="0"/>
              </a:rPr>
              <a:t> </a:t>
            </a:r>
            <a:endParaRPr lang="en-US" sz="3200">
              <a:latin typeface="Arial" panose="020B0604020202020204" pitchFamily="34" charset="0"/>
              <a:cs typeface="Arial" panose="020B0604020202020204" pitchFamily="34" charset="0"/>
            </a:endParaRPr>
          </a:p>
        </p:txBody>
      </p:sp>
      <p:sp>
        <p:nvSpPr>
          <p:cNvPr id="6" name="Donut 5"/>
          <p:cNvSpPr/>
          <p:nvPr/>
        </p:nvSpPr>
        <p:spPr>
          <a:xfrm>
            <a:off x="1219200" y="3105150"/>
            <a:ext cx="457200" cy="457200"/>
          </a:xfrm>
          <a:prstGeom prst="donut">
            <a:avLst>
              <a:gd name="adj" fmla="val 910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07010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2900" y="929754"/>
            <a:ext cx="8534400" cy="12001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a:solidFill>
                  <a:srgbClr val="FF0000"/>
                </a:solidFill>
              </a:rPr>
              <a:t>Câu 1: </a:t>
            </a:r>
            <a:r>
              <a:rPr lang="vi-VN" sz="2800"/>
              <a:t>Ở vi khuẩn Lactic (trong điều kiện nuôi cấy thích hợp) thì thời gian thế hệ là 100 phút. Số lượng tế bào VK Lactic tạo ra sau 20 giờ là bao nhiêu ?</a:t>
            </a:r>
            <a:endParaRPr lang="en-US" sz="2800"/>
          </a:p>
        </p:txBody>
      </p:sp>
      <p:sp>
        <p:nvSpPr>
          <p:cNvPr id="7" name="TextBox 6"/>
          <p:cNvSpPr txBox="1"/>
          <p:nvPr/>
        </p:nvSpPr>
        <p:spPr>
          <a:xfrm>
            <a:off x="3276600" y="2337158"/>
            <a:ext cx="1828800" cy="523220"/>
          </a:xfrm>
          <a:prstGeom prst="rect">
            <a:avLst/>
          </a:prstGeom>
          <a:noFill/>
        </p:spPr>
        <p:txBody>
          <a:bodyPr wrap="square" rtlCol="0">
            <a:spAutoFit/>
          </a:bodyPr>
          <a:lstStyle/>
          <a:p>
            <a:r>
              <a:rPr lang="en-US" sz="2800" b="1" smtClean="0">
                <a:solidFill>
                  <a:srgbClr val="FF0000"/>
                </a:solidFill>
                <a:latin typeface="Arial" panose="020B0604020202020204" pitchFamily="34" charset="0"/>
                <a:cs typeface="Arial" panose="020B0604020202020204" pitchFamily="34" charset="0"/>
              </a:rPr>
              <a:t>Giải</a:t>
            </a:r>
            <a:endParaRPr lang="en-US" sz="2800" b="1">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914400" y="2857500"/>
            <a:ext cx="7315200" cy="1815882"/>
          </a:xfrm>
          <a:prstGeom prst="rect">
            <a:avLst/>
          </a:prstGeom>
          <a:noFill/>
        </p:spPr>
        <p:txBody>
          <a:bodyPr wrap="square" rtlCol="0">
            <a:spAutoFit/>
          </a:bodyPr>
          <a:lstStyle/>
          <a:p>
            <a:pPr marL="457200" indent="-457200">
              <a:buFont typeface="Wingdings" panose="05000000000000000000" pitchFamily="2" charset="2"/>
              <a:buChar char="Ø"/>
            </a:pPr>
            <a:r>
              <a:rPr lang="en-US" sz="2800" smtClean="0">
                <a:latin typeface="Arial" panose="020B0604020202020204" pitchFamily="34" charset="0"/>
                <a:cs typeface="Arial" panose="020B0604020202020204" pitchFamily="34" charset="0"/>
              </a:rPr>
              <a:t>Số </a:t>
            </a:r>
            <a:r>
              <a:rPr lang="en-US" sz="2800">
                <a:latin typeface="Arial" panose="020B0604020202020204" pitchFamily="34" charset="0"/>
                <a:cs typeface="Arial" panose="020B0604020202020204" pitchFamily="34" charset="0"/>
              </a:rPr>
              <a:t>lần phân chia: </a:t>
            </a:r>
            <a:endParaRPr lang="en-US" sz="2800" smtClean="0">
              <a:latin typeface="Arial" panose="020B0604020202020204" pitchFamily="34" charset="0"/>
              <a:cs typeface="Arial" panose="020B0604020202020204" pitchFamily="34" charset="0"/>
            </a:endParaRPr>
          </a:p>
          <a:p>
            <a:r>
              <a:rPr lang="en-US" sz="2800" smtClean="0">
                <a:latin typeface="Arial" panose="020B0604020202020204" pitchFamily="34" charset="0"/>
                <a:cs typeface="Arial" panose="020B0604020202020204" pitchFamily="34" charset="0"/>
              </a:rPr>
              <a:t>	n</a:t>
            </a:r>
            <a:r>
              <a:rPr lang="en-US" sz="2800">
                <a:latin typeface="Arial" panose="020B0604020202020204" pitchFamily="34" charset="0"/>
                <a:cs typeface="Arial" panose="020B0604020202020204" pitchFamily="34" charset="0"/>
              </a:rPr>
              <a:t>= 1200: 100 = 12 (lần)</a:t>
            </a:r>
          </a:p>
          <a:p>
            <a:pPr marL="457200" indent="-457200">
              <a:buFont typeface="Wingdings" panose="05000000000000000000" pitchFamily="2" charset="2"/>
              <a:buChar char="Ø"/>
            </a:pPr>
            <a:r>
              <a:rPr lang="en-US" sz="2800">
                <a:latin typeface="Arial" panose="020B0604020202020204" pitchFamily="34" charset="0"/>
                <a:cs typeface="Arial" panose="020B0604020202020204" pitchFamily="34" charset="0"/>
              </a:rPr>
              <a:t>Số tế bào tạo ra là: </a:t>
            </a:r>
            <a:endParaRPr lang="en-US" sz="2800" smtClean="0">
              <a:latin typeface="Arial" panose="020B0604020202020204" pitchFamily="34" charset="0"/>
              <a:cs typeface="Arial" panose="020B0604020202020204" pitchFamily="34" charset="0"/>
            </a:endParaRPr>
          </a:p>
          <a:p>
            <a:r>
              <a:rPr lang="en-US" sz="2800" smtClean="0">
                <a:latin typeface="Arial" panose="020B0604020202020204" pitchFamily="34" charset="0"/>
                <a:cs typeface="Arial" panose="020B0604020202020204" pitchFamily="34" charset="0"/>
              </a:rPr>
              <a:t>	2</a:t>
            </a:r>
            <a:r>
              <a:rPr lang="en-US" sz="2800" baseline="30000" smtClean="0">
                <a:latin typeface="Arial" panose="020B0604020202020204" pitchFamily="34" charset="0"/>
                <a:cs typeface="Arial" panose="020B0604020202020204" pitchFamily="34" charset="0"/>
              </a:rPr>
              <a:t>n </a:t>
            </a:r>
            <a:r>
              <a:rPr lang="en-US" sz="2800">
                <a:latin typeface="Arial" panose="020B0604020202020204" pitchFamily="34" charset="0"/>
                <a:cs typeface="Arial" panose="020B0604020202020204" pitchFamily="34" charset="0"/>
              </a:rPr>
              <a:t>= 2</a:t>
            </a:r>
            <a:r>
              <a:rPr lang="en-US" sz="2800" baseline="30000">
                <a:latin typeface="Arial" panose="020B0604020202020204" pitchFamily="34" charset="0"/>
                <a:cs typeface="Arial" panose="020B0604020202020204" pitchFamily="34" charset="0"/>
              </a:rPr>
              <a:t>12</a:t>
            </a:r>
            <a:r>
              <a:rPr lang="en-US" sz="2800">
                <a:latin typeface="Arial" panose="020B0604020202020204" pitchFamily="34" charset="0"/>
                <a:cs typeface="Arial" panose="020B0604020202020204" pitchFamily="34" charset="0"/>
              </a:rPr>
              <a:t> = 4096 (tb</a:t>
            </a:r>
            <a:r>
              <a:rPr lang="en-US" sz="2800" smtClean="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90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1028700"/>
            <a:ext cx="8382000" cy="18158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800" b="1" smtClean="0">
                <a:solidFill>
                  <a:srgbClr val="FF0000"/>
                </a:solidFill>
                <a:latin typeface="Arial" panose="020B0604020202020204" pitchFamily="34" charset="0"/>
                <a:cs typeface="Arial" panose="020B0604020202020204" pitchFamily="34" charset="0"/>
              </a:rPr>
              <a:t>Câu 2: </a:t>
            </a:r>
            <a:r>
              <a:rPr lang="en-US" sz="2800" smtClean="0">
                <a:latin typeface="Arial" panose="020B0604020202020204" pitchFamily="34" charset="0"/>
                <a:cs typeface="Arial" panose="020B0604020202020204" pitchFamily="34" charset="0"/>
              </a:rPr>
              <a:t>Trong </a:t>
            </a:r>
            <a:r>
              <a:rPr lang="en-US" sz="2800">
                <a:latin typeface="Arial" panose="020B0604020202020204" pitchFamily="34" charset="0"/>
                <a:cs typeface="Arial" panose="020B0604020202020204" pitchFamily="34" charset="0"/>
              </a:rPr>
              <a:t>thời  gian 100 phút , từ  một tế  bào  vi khuẩn  đã  phân bào tạo ra tất cả 32 tế bào mới. Hãy cho biết thời gian cần thiết cho một thế hệ của tế bào trên là  bao nhiêu ?</a:t>
            </a:r>
          </a:p>
        </p:txBody>
      </p:sp>
      <p:sp>
        <p:nvSpPr>
          <p:cNvPr id="5" name="Rectangle 4"/>
          <p:cNvSpPr/>
          <p:nvPr/>
        </p:nvSpPr>
        <p:spPr>
          <a:xfrm>
            <a:off x="419100" y="3086100"/>
            <a:ext cx="7734300" cy="1815882"/>
          </a:xfrm>
          <a:prstGeom prst="rect">
            <a:avLst/>
          </a:prstGeom>
        </p:spPr>
        <p:txBody>
          <a:bodyPr wrap="square">
            <a:spAutoFit/>
          </a:bodyPr>
          <a:lstStyle/>
          <a:p>
            <a:pPr marL="457200" indent="-457200">
              <a:buFont typeface="Wingdings" panose="05000000000000000000" pitchFamily="2" charset="2"/>
              <a:buChar char="Ø"/>
            </a:pPr>
            <a:r>
              <a:rPr lang="en-US" sz="2800">
                <a:latin typeface="Arial" panose="020B0604020202020204" pitchFamily="34" charset="0"/>
                <a:cs typeface="Arial" panose="020B0604020202020204" pitchFamily="34" charset="0"/>
              </a:rPr>
              <a:t>Số lần phân chia: </a:t>
            </a:r>
            <a:endParaRPr lang="en-US" sz="2800" smtClean="0">
              <a:latin typeface="Arial" panose="020B0604020202020204" pitchFamily="34" charset="0"/>
              <a:cs typeface="Arial" panose="020B0604020202020204" pitchFamily="34" charset="0"/>
            </a:endParaRPr>
          </a:p>
          <a:p>
            <a:r>
              <a:rPr lang="en-US" sz="2800" smtClean="0">
                <a:latin typeface="Arial" panose="020B0604020202020204" pitchFamily="34" charset="0"/>
                <a:cs typeface="Arial" panose="020B0604020202020204" pitchFamily="34" charset="0"/>
              </a:rPr>
              <a:t>	2</a:t>
            </a:r>
            <a:r>
              <a:rPr lang="en-US" sz="2800" baseline="30000" smtClean="0">
                <a:latin typeface="Arial" panose="020B0604020202020204" pitchFamily="34" charset="0"/>
                <a:cs typeface="Arial" panose="020B0604020202020204" pitchFamily="34" charset="0"/>
              </a:rPr>
              <a:t>n</a:t>
            </a:r>
            <a:r>
              <a:rPr lang="en-US" sz="2800" smtClean="0">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 32 </a:t>
            </a:r>
            <a:r>
              <a:rPr lang="en-US" sz="2800">
                <a:latin typeface="Arial" panose="020B0604020202020204" pitchFamily="34" charset="0"/>
                <a:cs typeface="Arial" panose="020B0604020202020204" pitchFamily="34" charset="0"/>
                <a:sym typeface="Wingdings"/>
              </a:rPr>
              <a:t></a:t>
            </a:r>
            <a:r>
              <a:rPr lang="en-US" sz="2800">
                <a:latin typeface="Arial" panose="020B0604020202020204" pitchFamily="34" charset="0"/>
                <a:cs typeface="Arial" panose="020B0604020202020204" pitchFamily="34" charset="0"/>
              </a:rPr>
              <a:t> n=5 (lần)</a:t>
            </a:r>
          </a:p>
          <a:p>
            <a:pPr marL="457200" indent="-457200">
              <a:buFont typeface="Wingdings" panose="05000000000000000000" pitchFamily="2" charset="2"/>
              <a:buChar char="Ø"/>
            </a:pPr>
            <a:r>
              <a:rPr lang="en-US" sz="2800">
                <a:latin typeface="Arial" panose="020B0604020202020204" pitchFamily="34" charset="0"/>
                <a:cs typeface="Arial" panose="020B0604020202020204" pitchFamily="34" charset="0"/>
              </a:rPr>
              <a:t>Thời gian thế hệ là: </a:t>
            </a:r>
            <a:endParaRPr lang="en-US" sz="2800" smtClean="0">
              <a:latin typeface="Arial" panose="020B0604020202020204" pitchFamily="34" charset="0"/>
              <a:cs typeface="Arial" panose="020B0604020202020204" pitchFamily="34" charset="0"/>
            </a:endParaRPr>
          </a:p>
          <a:p>
            <a:r>
              <a:rPr lang="en-US" sz="2800" smtClean="0">
                <a:latin typeface="Arial" panose="020B0604020202020204" pitchFamily="34" charset="0"/>
                <a:cs typeface="Arial" panose="020B0604020202020204" pitchFamily="34" charset="0"/>
              </a:rPr>
              <a:t>	g</a:t>
            </a:r>
            <a:r>
              <a:rPr lang="en-US" sz="2800">
                <a:latin typeface="Arial" panose="020B0604020202020204" pitchFamily="34" charset="0"/>
                <a:cs typeface="Arial" panose="020B0604020202020204" pitchFamily="34" charset="0"/>
              </a:rPr>
              <a:t>= t : n = 100 : 5 = 20 (phút</a:t>
            </a:r>
            <a:r>
              <a:rPr lang="en-US" sz="2800" smtClean="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
        <p:nvSpPr>
          <p:cNvPr id="6" name="TextBox 5"/>
          <p:cNvSpPr txBox="1"/>
          <p:nvPr/>
        </p:nvSpPr>
        <p:spPr>
          <a:xfrm>
            <a:off x="3276600" y="2533366"/>
            <a:ext cx="1828800" cy="523220"/>
          </a:xfrm>
          <a:prstGeom prst="rect">
            <a:avLst/>
          </a:prstGeom>
          <a:noFill/>
        </p:spPr>
        <p:txBody>
          <a:bodyPr wrap="square" rtlCol="0">
            <a:spAutoFit/>
          </a:bodyPr>
          <a:lstStyle/>
          <a:p>
            <a:r>
              <a:rPr lang="en-US" sz="2800" b="1" smtClean="0">
                <a:solidFill>
                  <a:srgbClr val="FF0000"/>
                </a:solidFill>
                <a:latin typeface="Arial" panose="020B0604020202020204" pitchFamily="34" charset="0"/>
                <a:cs typeface="Arial" panose="020B0604020202020204" pitchFamily="34" charset="0"/>
              </a:rPr>
              <a:t>Giải</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27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1944743"/>
            <a:ext cx="1828800" cy="523220"/>
          </a:xfrm>
          <a:prstGeom prst="rect">
            <a:avLst/>
          </a:prstGeom>
          <a:noFill/>
        </p:spPr>
        <p:txBody>
          <a:bodyPr wrap="square" rtlCol="0">
            <a:spAutoFit/>
          </a:bodyPr>
          <a:lstStyle/>
          <a:p>
            <a:r>
              <a:rPr lang="en-US" sz="2800" b="1" smtClean="0">
                <a:solidFill>
                  <a:srgbClr val="FF0000"/>
                </a:solidFill>
                <a:latin typeface="Arial" panose="020B0604020202020204" pitchFamily="34" charset="0"/>
                <a:cs typeface="Arial" panose="020B0604020202020204" pitchFamily="34" charset="0"/>
              </a:rPr>
              <a:t>Giải</a:t>
            </a:r>
            <a:endParaRPr lang="en-US" sz="2800" b="1">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457200" y="972762"/>
            <a:ext cx="8305800" cy="954107"/>
          </a:xfrm>
          <a:prstGeom prst="rect">
            <a:avLst/>
          </a:prstGeom>
        </p:spPr>
        <p:txBody>
          <a:bodyPr wrap="square">
            <a:spAutoFit/>
          </a:bodyPr>
          <a:lstStyle/>
          <a:p>
            <a:pPr algn="just"/>
            <a:r>
              <a:rPr lang="en-US" sz="2800" b="1" smtClean="0">
                <a:solidFill>
                  <a:srgbClr val="FF0000"/>
                </a:solidFill>
                <a:latin typeface="Arial" panose="020B0604020202020204" pitchFamily="34" charset="0"/>
                <a:cs typeface="Arial" panose="020B0604020202020204" pitchFamily="34" charset="0"/>
              </a:rPr>
              <a:t>Câu 3: </a:t>
            </a:r>
            <a:r>
              <a:rPr lang="en-US" sz="2800" smtClean="0">
                <a:latin typeface="Arial" panose="020B0604020202020204" pitchFamily="34" charset="0"/>
                <a:cs typeface="Arial" panose="020B0604020202020204" pitchFamily="34" charset="0"/>
              </a:rPr>
              <a:t>Số </a:t>
            </a:r>
            <a:r>
              <a:rPr lang="en-US" sz="2800">
                <a:latin typeface="Arial" panose="020B0604020202020204" pitchFamily="34" charset="0"/>
                <a:cs typeface="Arial" panose="020B0604020202020204" pitchFamily="34" charset="0"/>
              </a:rPr>
              <a:t>lượng tế bào tạo ra từ 8 vi khuẩn </a:t>
            </a:r>
            <a:r>
              <a:rPr lang="en-US" sz="2800" i="1">
                <a:latin typeface="Arial" panose="020B0604020202020204" pitchFamily="34" charset="0"/>
                <a:cs typeface="Arial" panose="020B0604020202020204" pitchFamily="34" charset="0"/>
              </a:rPr>
              <a:t>E. Coli </a:t>
            </a:r>
            <a:r>
              <a:rPr lang="en-US" sz="2800">
                <a:latin typeface="Arial" panose="020B0604020202020204" pitchFamily="34" charset="0"/>
                <a:cs typeface="Arial" panose="020B0604020202020204" pitchFamily="34" charset="0"/>
              </a:rPr>
              <a:t>đều phân bào 4 lần là bao nhiêu?</a:t>
            </a:r>
          </a:p>
        </p:txBody>
      </p:sp>
      <p:sp>
        <p:nvSpPr>
          <p:cNvPr id="6" name="Rectangle 5"/>
          <p:cNvSpPr/>
          <p:nvPr/>
        </p:nvSpPr>
        <p:spPr>
          <a:xfrm>
            <a:off x="1295400" y="2457450"/>
            <a:ext cx="6705600" cy="1815882"/>
          </a:xfrm>
          <a:prstGeom prst="rect">
            <a:avLst/>
          </a:prstGeom>
        </p:spPr>
        <p:txBody>
          <a:bodyPr wrap="square">
            <a:spAutoFit/>
          </a:bodyPr>
          <a:lstStyle/>
          <a:p>
            <a:pPr marL="457200" indent="-457200">
              <a:buFont typeface="Wingdings" panose="05000000000000000000" pitchFamily="2" charset="2"/>
              <a:buChar char="Ø"/>
            </a:pPr>
            <a:r>
              <a:rPr lang="en-US" sz="2800">
                <a:latin typeface="Arial" panose="020B0604020202020204" pitchFamily="34" charset="0"/>
                <a:cs typeface="Arial" panose="020B0604020202020204" pitchFamily="34" charset="0"/>
              </a:rPr>
              <a:t>Số lần phân </a:t>
            </a:r>
            <a:r>
              <a:rPr lang="en-US" sz="2800" smtClean="0">
                <a:latin typeface="Arial" panose="020B0604020202020204" pitchFamily="34" charset="0"/>
                <a:cs typeface="Arial" panose="020B0604020202020204" pitchFamily="34" charset="0"/>
              </a:rPr>
              <a:t>chia:</a:t>
            </a:r>
          </a:p>
          <a:p>
            <a:r>
              <a:rPr lang="en-US" sz="2800" smtClean="0">
                <a:latin typeface="Arial" panose="020B0604020202020204" pitchFamily="34" charset="0"/>
                <a:cs typeface="Arial" panose="020B0604020202020204" pitchFamily="34" charset="0"/>
              </a:rPr>
              <a:t>	2</a:t>
            </a:r>
            <a:r>
              <a:rPr lang="en-US" sz="2800" baseline="30000" smtClean="0">
                <a:latin typeface="Arial" panose="020B0604020202020204" pitchFamily="34" charset="0"/>
                <a:cs typeface="Arial" panose="020B0604020202020204" pitchFamily="34" charset="0"/>
              </a:rPr>
              <a:t>n</a:t>
            </a:r>
            <a:r>
              <a:rPr lang="en-US" sz="2800" smtClean="0">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 2</a:t>
            </a:r>
            <a:r>
              <a:rPr lang="en-US" sz="2800" baseline="30000">
                <a:latin typeface="Arial" panose="020B0604020202020204" pitchFamily="34" charset="0"/>
                <a:cs typeface="Arial" panose="020B0604020202020204" pitchFamily="34" charset="0"/>
              </a:rPr>
              <a:t>4</a:t>
            </a:r>
            <a:r>
              <a:rPr lang="en-US" sz="2800">
                <a:latin typeface="Arial" panose="020B0604020202020204" pitchFamily="34" charset="0"/>
                <a:cs typeface="Arial" panose="020B0604020202020204" pitchFamily="34" charset="0"/>
              </a:rPr>
              <a:t> = 16 (lần)</a:t>
            </a:r>
          </a:p>
          <a:p>
            <a:pPr marL="457200" indent="-457200">
              <a:buFont typeface="Wingdings" panose="05000000000000000000" pitchFamily="2" charset="2"/>
              <a:buChar char="Ø"/>
            </a:pPr>
            <a:r>
              <a:rPr lang="en-US" sz="2800" smtClean="0">
                <a:latin typeface="Arial" panose="020B0604020202020204" pitchFamily="34" charset="0"/>
                <a:cs typeface="Arial" panose="020B0604020202020204" pitchFamily="34" charset="0"/>
              </a:rPr>
              <a:t>Số </a:t>
            </a:r>
            <a:r>
              <a:rPr lang="en-US" sz="2800">
                <a:latin typeface="Arial" panose="020B0604020202020204" pitchFamily="34" charset="0"/>
                <a:cs typeface="Arial" panose="020B0604020202020204" pitchFamily="34" charset="0"/>
              </a:rPr>
              <a:t>tế bào tạo ra là: </a:t>
            </a:r>
            <a:endParaRPr lang="en-US" sz="2800" smtClean="0">
              <a:latin typeface="Arial" panose="020B0604020202020204" pitchFamily="34" charset="0"/>
              <a:cs typeface="Arial" panose="020B0604020202020204" pitchFamily="34" charset="0"/>
            </a:endParaRPr>
          </a:p>
          <a:p>
            <a:r>
              <a:rPr lang="en-US" sz="2800" smtClean="0">
                <a:latin typeface="Arial" panose="020B0604020202020204" pitchFamily="34" charset="0"/>
                <a:cs typeface="Arial" panose="020B0604020202020204" pitchFamily="34" charset="0"/>
              </a:rPr>
              <a:t>	N </a:t>
            </a:r>
            <a:r>
              <a:rPr lang="en-US" sz="2800">
                <a:latin typeface="Arial" panose="020B0604020202020204" pitchFamily="34" charset="0"/>
                <a:cs typeface="Arial" panose="020B0604020202020204" pitchFamily="34" charset="0"/>
              </a:rPr>
              <a:t>= N</a:t>
            </a:r>
            <a:r>
              <a:rPr lang="en-US" sz="2800" baseline="-25000">
                <a:latin typeface="Arial" panose="020B0604020202020204" pitchFamily="34" charset="0"/>
                <a:cs typeface="Arial" panose="020B0604020202020204" pitchFamily="34" charset="0"/>
              </a:rPr>
              <a:t>o</a:t>
            </a:r>
            <a:r>
              <a:rPr lang="en-US" sz="2800">
                <a:latin typeface="Arial" panose="020B0604020202020204" pitchFamily="34" charset="0"/>
                <a:cs typeface="Arial" panose="020B0604020202020204" pitchFamily="34" charset="0"/>
              </a:rPr>
              <a:t> x 2</a:t>
            </a:r>
            <a:r>
              <a:rPr lang="en-US" sz="2800" baseline="30000">
                <a:latin typeface="Arial" panose="020B0604020202020204" pitchFamily="34" charset="0"/>
                <a:cs typeface="Arial" panose="020B0604020202020204" pitchFamily="34" charset="0"/>
              </a:rPr>
              <a:t>n</a:t>
            </a:r>
            <a:r>
              <a:rPr lang="en-US" sz="2800">
                <a:latin typeface="Arial" panose="020B0604020202020204" pitchFamily="34" charset="0"/>
                <a:cs typeface="Arial" panose="020B0604020202020204" pitchFamily="34" charset="0"/>
              </a:rPr>
              <a:t> = 8 x 16 = 128 (tb</a:t>
            </a:r>
            <a:r>
              <a:rPr lang="en-US" sz="2800" smtClean="0">
                <a:latin typeface="Arial" panose="020B0604020202020204" pitchFamily="34" charset="0"/>
                <a:cs typeface="Arial" panose="020B0604020202020204" pitchFamily="34" charset="0"/>
              </a:rPr>
              <a:t>)</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22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a:off x="2026693" y="207275"/>
            <a:ext cx="4724400" cy="514350"/>
          </a:xfrm>
          <a:prstGeom prst="roundRect">
            <a:avLst>
              <a:gd name="adj" fmla="val 16667"/>
            </a:avLst>
          </a:prstGeom>
          <a:gradFill rotWithShape="1">
            <a:gsLst>
              <a:gs pos="0">
                <a:schemeClr val="bg1"/>
              </a:gs>
              <a:gs pos="100000">
                <a:srgbClr val="3366FF"/>
              </a:gs>
            </a:gsLst>
            <a:lin ang="5400000" scaled="1"/>
          </a:gradFill>
          <a:ln w="9525">
            <a:round/>
            <a:headEnd/>
            <a:tailEnd/>
          </a:ln>
          <a:effectLst/>
          <a:scene3d>
            <a:camera prst="legacyObliqueTopRight"/>
            <a:lightRig rig="legacyFlat3" dir="b"/>
          </a:scene3d>
          <a:sp3d extrusionH="4302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altLang="en-US" sz="3200" b="1"/>
              <a:t>Giải đáp ô chữ bí ẩn</a:t>
            </a:r>
          </a:p>
        </p:txBody>
      </p:sp>
      <p:grpSp>
        <p:nvGrpSpPr>
          <p:cNvPr id="61443" name="Group 3"/>
          <p:cNvGrpSpPr>
            <a:grpSpLocks/>
          </p:cNvGrpSpPr>
          <p:nvPr/>
        </p:nvGrpSpPr>
        <p:grpSpPr bwMode="auto">
          <a:xfrm>
            <a:off x="1219200" y="971550"/>
            <a:ext cx="5943600" cy="342900"/>
            <a:chOff x="768" y="816"/>
            <a:chExt cx="3744" cy="288"/>
          </a:xfrm>
        </p:grpSpPr>
        <p:sp>
          <p:nvSpPr>
            <p:cNvPr id="61444" name="Rectangle 4"/>
            <p:cNvSpPr>
              <a:spLocks noChangeArrowheads="1"/>
            </p:cNvSpPr>
            <p:nvPr/>
          </p:nvSpPr>
          <p:spPr bwMode="auto">
            <a:xfrm>
              <a:off x="768" y="8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T</a:t>
              </a:r>
            </a:p>
          </p:txBody>
        </p:sp>
        <p:sp>
          <p:nvSpPr>
            <p:cNvPr id="61445" name="Rectangle 5"/>
            <p:cNvSpPr>
              <a:spLocks noChangeArrowheads="1"/>
            </p:cNvSpPr>
            <p:nvPr/>
          </p:nvSpPr>
          <p:spPr bwMode="auto">
            <a:xfrm>
              <a:off x="4224" y="8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Ệ</a:t>
              </a:r>
            </a:p>
          </p:txBody>
        </p:sp>
        <p:sp>
          <p:nvSpPr>
            <p:cNvPr id="61446" name="Rectangle 6"/>
            <p:cNvSpPr>
              <a:spLocks noChangeArrowheads="1"/>
            </p:cNvSpPr>
            <p:nvPr/>
          </p:nvSpPr>
          <p:spPr bwMode="auto">
            <a:xfrm>
              <a:off x="3936" y="8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H</a:t>
              </a:r>
            </a:p>
          </p:txBody>
        </p:sp>
        <p:sp>
          <p:nvSpPr>
            <p:cNvPr id="61447" name="Rectangle 7"/>
            <p:cNvSpPr>
              <a:spLocks noChangeArrowheads="1"/>
            </p:cNvSpPr>
            <p:nvPr/>
          </p:nvSpPr>
          <p:spPr bwMode="auto">
            <a:xfrm>
              <a:off x="3648" y="8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Ế</a:t>
              </a:r>
            </a:p>
          </p:txBody>
        </p:sp>
        <p:sp>
          <p:nvSpPr>
            <p:cNvPr id="61448" name="Rectangle 8"/>
            <p:cNvSpPr>
              <a:spLocks noChangeArrowheads="1"/>
            </p:cNvSpPr>
            <p:nvPr/>
          </p:nvSpPr>
          <p:spPr bwMode="auto">
            <a:xfrm>
              <a:off x="1056" y="8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H</a:t>
              </a:r>
            </a:p>
          </p:txBody>
        </p:sp>
        <p:sp>
          <p:nvSpPr>
            <p:cNvPr id="61449" name="Rectangle 9"/>
            <p:cNvSpPr>
              <a:spLocks noChangeArrowheads="1"/>
            </p:cNvSpPr>
            <p:nvPr/>
          </p:nvSpPr>
          <p:spPr bwMode="auto">
            <a:xfrm>
              <a:off x="1344" y="8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Ờ</a:t>
              </a:r>
            </a:p>
          </p:txBody>
        </p:sp>
        <p:sp>
          <p:nvSpPr>
            <p:cNvPr id="61450" name="Rectangle 10"/>
            <p:cNvSpPr>
              <a:spLocks noChangeArrowheads="1"/>
            </p:cNvSpPr>
            <p:nvPr/>
          </p:nvSpPr>
          <p:spPr bwMode="auto">
            <a:xfrm>
              <a:off x="1632" y="8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I</a:t>
              </a:r>
            </a:p>
          </p:txBody>
        </p:sp>
        <p:sp>
          <p:nvSpPr>
            <p:cNvPr id="61451" name="Rectangle 11"/>
            <p:cNvSpPr>
              <a:spLocks noChangeArrowheads="1"/>
            </p:cNvSpPr>
            <p:nvPr/>
          </p:nvSpPr>
          <p:spPr bwMode="auto">
            <a:xfrm>
              <a:off x="1920" y="8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G</a:t>
              </a:r>
            </a:p>
          </p:txBody>
        </p:sp>
        <p:sp>
          <p:nvSpPr>
            <p:cNvPr id="61452" name="Rectangle 12"/>
            <p:cNvSpPr>
              <a:spLocks noChangeArrowheads="1"/>
            </p:cNvSpPr>
            <p:nvPr/>
          </p:nvSpPr>
          <p:spPr bwMode="auto">
            <a:xfrm>
              <a:off x="2208" y="8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I</a:t>
              </a:r>
            </a:p>
          </p:txBody>
        </p:sp>
        <p:sp>
          <p:nvSpPr>
            <p:cNvPr id="61453" name="Rectangle 13"/>
            <p:cNvSpPr>
              <a:spLocks noChangeArrowheads="1"/>
            </p:cNvSpPr>
            <p:nvPr/>
          </p:nvSpPr>
          <p:spPr bwMode="auto">
            <a:xfrm>
              <a:off x="2496" y="8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A</a:t>
              </a:r>
            </a:p>
          </p:txBody>
        </p:sp>
        <p:sp>
          <p:nvSpPr>
            <p:cNvPr id="61454" name="Rectangle 14"/>
            <p:cNvSpPr>
              <a:spLocks noChangeArrowheads="1"/>
            </p:cNvSpPr>
            <p:nvPr/>
          </p:nvSpPr>
          <p:spPr bwMode="auto">
            <a:xfrm>
              <a:off x="2784" y="8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N</a:t>
              </a:r>
            </a:p>
          </p:txBody>
        </p:sp>
        <p:sp>
          <p:nvSpPr>
            <p:cNvPr id="61455" name="Rectangle 15"/>
            <p:cNvSpPr>
              <a:spLocks noChangeArrowheads="1"/>
            </p:cNvSpPr>
            <p:nvPr/>
          </p:nvSpPr>
          <p:spPr bwMode="auto">
            <a:xfrm>
              <a:off x="3072" y="8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T</a:t>
              </a:r>
            </a:p>
          </p:txBody>
        </p:sp>
        <p:sp>
          <p:nvSpPr>
            <p:cNvPr id="61456" name="Rectangle 16"/>
            <p:cNvSpPr>
              <a:spLocks noChangeArrowheads="1"/>
            </p:cNvSpPr>
            <p:nvPr/>
          </p:nvSpPr>
          <p:spPr bwMode="auto">
            <a:xfrm>
              <a:off x="3360" y="816"/>
              <a:ext cx="288" cy="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H</a:t>
              </a:r>
            </a:p>
          </p:txBody>
        </p:sp>
      </p:grpSp>
      <p:grpSp>
        <p:nvGrpSpPr>
          <p:cNvPr id="61457" name="Group 17"/>
          <p:cNvGrpSpPr>
            <a:grpSpLocks/>
          </p:cNvGrpSpPr>
          <p:nvPr/>
        </p:nvGrpSpPr>
        <p:grpSpPr bwMode="auto">
          <a:xfrm>
            <a:off x="3962400" y="1314450"/>
            <a:ext cx="3200400" cy="342900"/>
            <a:chOff x="2496" y="1104"/>
            <a:chExt cx="2016" cy="288"/>
          </a:xfrm>
        </p:grpSpPr>
        <p:sp>
          <p:nvSpPr>
            <p:cNvPr id="61458" name="Rectangle 18"/>
            <p:cNvSpPr>
              <a:spLocks noChangeArrowheads="1"/>
            </p:cNvSpPr>
            <p:nvPr/>
          </p:nvSpPr>
          <p:spPr bwMode="auto">
            <a:xfrm>
              <a:off x="2496" y="1104"/>
              <a:ext cx="288" cy="288"/>
            </a:xfrm>
            <a:prstGeom prst="rect">
              <a:avLst/>
            </a:prstGeom>
            <a:solidFill>
              <a:srgbClr val="FAA4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L</a:t>
              </a:r>
            </a:p>
          </p:txBody>
        </p:sp>
        <p:sp>
          <p:nvSpPr>
            <p:cNvPr id="61459" name="Rectangle 19"/>
            <p:cNvSpPr>
              <a:spLocks noChangeArrowheads="1"/>
            </p:cNvSpPr>
            <p:nvPr/>
          </p:nvSpPr>
          <p:spPr bwMode="auto">
            <a:xfrm>
              <a:off x="2784" y="1104"/>
              <a:ext cx="288" cy="288"/>
            </a:xfrm>
            <a:prstGeom prst="rect">
              <a:avLst/>
            </a:prstGeom>
            <a:solidFill>
              <a:srgbClr val="FAA4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U</a:t>
              </a:r>
            </a:p>
          </p:txBody>
        </p:sp>
        <p:sp>
          <p:nvSpPr>
            <p:cNvPr id="61460" name="Rectangle 20"/>
            <p:cNvSpPr>
              <a:spLocks noChangeArrowheads="1"/>
            </p:cNvSpPr>
            <p:nvPr/>
          </p:nvSpPr>
          <p:spPr bwMode="auto">
            <a:xfrm>
              <a:off x="3072" y="1104"/>
              <a:ext cx="288" cy="288"/>
            </a:xfrm>
            <a:prstGeom prst="rect">
              <a:avLst/>
            </a:prstGeom>
            <a:solidFill>
              <a:srgbClr val="FAA4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Y</a:t>
              </a:r>
            </a:p>
          </p:txBody>
        </p:sp>
        <p:sp>
          <p:nvSpPr>
            <p:cNvPr id="61461" name="Rectangle 21"/>
            <p:cNvSpPr>
              <a:spLocks noChangeArrowheads="1"/>
            </p:cNvSpPr>
            <p:nvPr/>
          </p:nvSpPr>
          <p:spPr bwMode="auto">
            <a:xfrm>
              <a:off x="3360" y="1104"/>
              <a:ext cx="288" cy="288"/>
            </a:xfrm>
            <a:prstGeom prst="rect">
              <a:avLst/>
            </a:prstGeom>
            <a:solidFill>
              <a:srgbClr val="FAA4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T</a:t>
              </a:r>
            </a:p>
          </p:txBody>
        </p:sp>
        <p:sp>
          <p:nvSpPr>
            <p:cNvPr id="61462" name="Rectangle 22"/>
            <p:cNvSpPr>
              <a:spLocks noChangeArrowheads="1"/>
            </p:cNvSpPr>
            <p:nvPr/>
          </p:nvSpPr>
          <p:spPr bwMode="auto">
            <a:xfrm>
              <a:off x="3648" y="1104"/>
              <a:ext cx="288" cy="288"/>
            </a:xfrm>
            <a:prstGeom prst="rect">
              <a:avLst/>
            </a:prstGeom>
            <a:solidFill>
              <a:srgbClr val="FAA4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H</a:t>
              </a:r>
            </a:p>
          </p:txBody>
        </p:sp>
        <p:sp>
          <p:nvSpPr>
            <p:cNvPr id="61463" name="Rectangle 23"/>
            <p:cNvSpPr>
              <a:spLocks noChangeArrowheads="1"/>
            </p:cNvSpPr>
            <p:nvPr/>
          </p:nvSpPr>
          <p:spPr bwMode="auto">
            <a:xfrm>
              <a:off x="3936" y="1104"/>
              <a:ext cx="288" cy="288"/>
            </a:xfrm>
            <a:prstGeom prst="rect">
              <a:avLst/>
            </a:prstGeom>
            <a:solidFill>
              <a:srgbClr val="FAA4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Ừ</a:t>
              </a:r>
            </a:p>
          </p:txBody>
        </p:sp>
        <p:sp>
          <p:nvSpPr>
            <p:cNvPr id="61464" name="Rectangle 24"/>
            <p:cNvSpPr>
              <a:spLocks noChangeArrowheads="1"/>
            </p:cNvSpPr>
            <p:nvPr/>
          </p:nvSpPr>
          <p:spPr bwMode="auto">
            <a:xfrm>
              <a:off x="4224" y="1104"/>
              <a:ext cx="288" cy="288"/>
            </a:xfrm>
            <a:prstGeom prst="rect">
              <a:avLst/>
            </a:prstGeom>
            <a:solidFill>
              <a:srgbClr val="FAA4A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A</a:t>
              </a:r>
            </a:p>
          </p:txBody>
        </p:sp>
      </p:grpSp>
      <p:grpSp>
        <p:nvGrpSpPr>
          <p:cNvPr id="61465" name="Group 25"/>
          <p:cNvGrpSpPr>
            <a:grpSpLocks/>
          </p:cNvGrpSpPr>
          <p:nvPr/>
        </p:nvGrpSpPr>
        <p:grpSpPr bwMode="auto">
          <a:xfrm>
            <a:off x="3505200" y="1657350"/>
            <a:ext cx="5486400" cy="342900"/>
            <a:chOff x="2208" y="1392"/>
            <a:chExt cx="3456" cy="288"/>
          </a:xfrm>
        </p:grpSpPr>
        <p:sp>
          <p:nvSpPr>
            <p:cNvPr id="61466" name="Rectangle 26"/>
            <p:cNvSpPr>
              <a:spLocks noChangeArrowheads="1"/>
            </p:cNvSpPr>
            <p:nvPr/>
          </p:nvSpPr>
          <p:spPr bwMode="auto">
            <a:xfrm>
              <a:off x="5376" y="1392"/>
              <a:ext cx="288" cy="288"/>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C</a:t>
              </a:r>
            </a:p>
          </p:txBody>
        </p:sp>
        <p:sp>
          <p:nvSpPr>
            <p:cNvPr id="61467" name="Rectangle 27"/>
            <p:cNvSpPr>
              <a:spLocks noChangeArrowheads="1"/>
            </p:cNvSpPr>
            <p:nvPr/>
          </p:nvSpPr>
          <p:spPr bwMode="auto">
            <a:xfrm>
              <a:off x="5088" y="1392"/>
              <a:ext cx="288" cy="288"/>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Ụ</a:t>
              </a:r>
            </a:p>
          </p:txBody>
        </p:sp>
        <p:sp>
          <p:nvSpPr>
            <p:cNvPr id="61468" name="Rectangle 28"/>
            <p:cNvSpPr>
              <a:spLocks noChangeArrowheads="1"/>
            </p:cNvSpPr>
            <p:nvPr/>
          </p:nvSpPr>
          <p:spPr bwMode="auto">
            <a:xfrm>
              <a:off x="4800" y="1392"/>
              <a:ext cx="288" cy="288"/>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T</a:t>
              </a:r>
            </a:p>
          </p:txBody>
        </p:sp>
        <p:sp>
          <p:nvSpPr>
            <p:cNvPr id="61469" name="Rectangle 29"/>
            <p:cNvSpPr>
              <a:spLocks noChangeArrowheads="1"/>
            </p:cNvSpPr>
            <p:nvPr/>
          </p:nvSpPr>
          <p:spPr bwMode="auto">
            <a:xfrm>
              <a:off x="2208" y="1392"/>
              <a:ext cx="288" cy="288"/>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K</a:t>
              </a:r>
            </a:p>
          </p:txBody>
        </p:sp>
        <p:sp>
          <p:nvSpPr>
            <p:cNvPr id="61470" name="Rectangle 30"/>
            <p:cNvSpPr>
              <a:spLocks noChangeArrowheads="1"/>
            </p:cNvSpPr>
            <p:nvPr/>
          </p:nvSpPr>
          <p:spPr bwMode="auto">
            <a:xfrm>
              <a:off x="2496" y="1392"/>
              <a:ext cx="288" cy="288"/>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H</a:t>
              </a:r>
            </a:p>
          </p:txBody>
        </p:sp>
        <p:sp>
          <p:nvSpPr>
            <p:cNvPr id="61471" name="Rectangle 31"/>
            <p:cNvSpPr>
              <a:spLocks noChangeArrowheads="1"/>
            </p:cNvSpPr>
            <p:nvPr/>
          </p:nvSpPr>
          <p:spPr bwMode="auto">
            <a:xfrm>
              <a:off x="2784" y="1392"/>
              <a:ext cx="288" cy="288"/>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Ô</a:t>
              </a:r>
            </a:p>
          </p:txBody>
        </p:sp>
        <p:sp>
          <p:nvSpPr>
            <p:cNvPr id="61472" name="Rectangle 32"/>
            <p:cNvSpPr>
              <a:spLocks noChangeArrowheads="1"/>
            </p:cNvSpPr>
            <p:nvPr/>
          </p:nvSpPr>
          <p:spPr bwMode="auto">
            <a:xfrm>
              <a:off x="3072" y="1392"/>
              <a:ext cx="288" cy="288"/>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N</a:t>
              </a:r>
            </a:p>
          </p:txBody>
        </p:sp>
        <p:sp>
          <p:nvSpPr>
            <p:cNvPr id="61473" name="Rectangle 33"/>
            <p:cNvSpPr>
              <a:spLocks noChangeArrowheads="1"/>
            </p:cNvSpPr>
            <p:nvPr/>
          </p:nvSpPr>
          <p:spPr bwMode="auto">
            <a:xfrm>
              <a:off x="3360" y="1392"/>
              <a:ext cx="288" cy="288"/>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G</a:t>
              </a:r>
            </a:p>
          </p:txBody>
        </p:sp>
        <p:sp>
          <p:nvSpPr>
            <p:cNvPr id="61474" name="Rectangle 34"/>
            <p:cNvSpPr>
              <a:spLocks noChangeArrowheads="1"/>
            </p:cNvSpPr>
            <p:nvPr/>
          </p:nvSpPr>
          <p:spPr bwMode="auto">
            <a:xfrm>
              <a:off x="3648" y="1392"/>
              <a:ext cx="288" cy="288"/>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L</a:t>
              </a:r>
            </a:p>
          </p:txBody>
        </p:sp>
        <p:sp>
          <p:nvSpPr>
            <p:cNvPr id="61475" name="Rectangle 35"/>
            <p:cNvSpPr>
              <a:spLocks noChangeArrowheads="1"/>
            </p:cNvSpPr>
            <p:nvPr/>
          </p:nvSpPr>
          <p:spPr bwMode="auto">
            <a:xfrm>
              <a:off x="3936" y="1392"/>
              <a:ext cx="288" cy="288"/>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I</a:t>
              </a:r>
            </a:p>
          </p:txBody>
        </p:sp>
        <p:sp>
          <p:nvSpPr>
            <p:cNvPr id="61476" name="Rectangle 36"/>
            <p:cNvSpPr>
              <a:spLocks noChangeArrowheads="1"/>
            </p:cNvSpPr>
            <p:nvPr/>
          </p:nvSpPr>
          <p:spPr bwMode="auto">
            <a:xfrm>
              <a:off x="4224" y="1392"/>
              <a:ext cx="288" cy="288"/>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Ê</a:t>
              </a:r>
            </a:p>
          </p:txBody>
        </p:sp>
        <p:sp>
          <p:nvSpPr>
            <p:cNvPr id="61477" name="Rectangle 37"/>
            <p:cNvSpPr>
              <a:spLocks noChangeArrowheads="1"/>
            </p:cNvSpPr>
            <p:nvPr/>
          </p:nvSpPr>
          <p:spPr bwMode="auto">
            <a:xfrm>
              <a:off x="4512" y="1392"/>
              <a:ext cx="288" cy="288"/>
            </a:xfrm>
            <a:prstGeom prst="rect">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N</a:t>
              </a:r>
            </a:p>
          </p:txBody>
        </p:sp>
      </p:grpSp>
      <p:grpSp>
        <p:nvGrpSpPr>
          <p:cNvPr id="61478" name="Group 38"/>
          <p:cNvGrpSpPr>
            <a:grpSpLocks/>
          </p:cNvGrpSpPr>
          <p:nvPr/>
        </p:nvGrpSpPr>
        <p:grpSpPr bwMode="auto">
          <a:xfrm>
            <a:off x="3962400" y="2000250"/>
            <a:ext cx="3657600" cy="342900"/>
            <a:chOff x="2496" y="1680"/>
            <a:chExt cx="2304" cy="288"/>
          </a:xfrm>
        </p:grpSpPr>
        <p:sp>
          <p:nvSpPr>
            <p:cNvPr id="61479" name="Rectangle 39"/>
            <p:cNvSpPr>
              <a:spLocks noChangeArrowheads="1"/>
            </p:cNvSpPr>
            <p:nvPr/>
          </p:nvSpPr>
          <p:spPr bwMode="auto">
            <a:xfrm>
              <a:off x="2496" y="1680"/>
              <a:ext cx="288" cy="288"/>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T</a:t>
              </a:r>
            </a:p>
          </p:txBody>
        </p:sp>
        <p:sp>
          <p:nvSpPr>
            <p:cNvPr id="61480" name="Rectangle 40"/>
            <p:cNvSpPr>
              <a:spLocks noChangeArrowheads="1"/>
            </p:cNvSpPr>
            <p:nvPr/>
          </p:nvSpPr>
          <p:spPr bwMode="auto">
            <a:xfrm>
              <a:off x="2784" y="1680"/>
              <a:ext cx="288" cy="288"/>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I</a:t>
              </a:r>
            </a:p>
          </p:txBody>
        </p:sp>
        <p:sp>
          <p:nvSpPr>
            <p:cNvPr id="61481" name="Rectangle 41"/>
            <p:cNvSpPr>
              <a:spLocks noChangeArrowheads="1"/>
            </p:cNvSpPr>
            <p:nvPr/>
          </p:nvSpPr>
          <p:spPr bwMode="auto">
            <a:xfrm>
              <a:off x="3072" y="1680"/>
              <a:ext cx="288" cy="288"/>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Ề</a:t>
              </a:r>
            </a:p>
          </p:txBody>
        </p:sp>
        <p:sp>
          <p:nvSpPr>
            <p:cNvPr id="61482" name="Rectangle 42"/>
            <p:cNvSpPr>
              <a:spLocks noChangeArrowheads="1"/>
            </p:cNvSpPr>
            <p:nvPr/>
          </p:nvSpPr>
          <p:spPr bwMode="auto">
            <a:xfrm>
              <a:off x="3360" y="1680"/>
              <a:ext cx="288" cy="288"/>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M</a:t>
              </a:r>
            </a:p>
          </p:txBody>
        </p:sp>
        <p:sp>
          <p:nvSpPr>
            <p:cNvPr id="61483" name="Rectangle 43"/>
            <p:cNvSpPr>
              <a:spLocks noChangeArrowheads="1"/>
            </p:cNvSpPr>
            <p:nvPr/>
          </p:nvSpPr>
          <p:spPr bwMode="auto">
            <a:xfrm>
              <a:off x="3648" y="1680"/>
              <a:ext cx="288" cy="288"/>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P</a:t>
              </a:r>
            </a:p>
          </p:txBody>
        </p:sp>
        <p:sp>
          <p:nvSpPr>
            <p:cNvPr id="61484" name="Rectangle 44"/>
            <p:cNvSpPr>
              <a:spLocks noChangeArrowheads="1"/>
            </p:cNvSpPr>
            <p:nvPr/>
          </p:nvSpPr>
          <p:spPr bwMode="auto">
            <a:xfrm>
              <a:off x="3936" y="1680"/>
              <a:ext cx="288" cy="288"/>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H</a:t>
              </a:r>
            </a:p>
          </p:txBody>
        </p:sp>
        <p:sp>
          <p:nvSpPr>
            <p:cNvPr id="61485" name="Rectangle 45"/>
            <p:cNvSpPr>
              <a:spLocks noChangeArrowheads="1"/>
            </p:cNvSpPr>
            <p:nvPr/>
          </p:nvSpPr>
          <p:spPr bwMode="auto">
            <a:xfrm>
              <a:off x="4224" y="1680"/>
              <a:ext cx="288" cy="288"/>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Á</a:t>
              </a:r>
            </a:p>
          </p:txBody>
        </p:sp>
        <p:sp>
          <p:nvSpPr>
            <p:cNvPr id="61486" name="Rectangle 46"/>
            <p:cNvSpPr>
              <a:spLocks noChangeArrowheads="1"/>
            </p:cNvSpPr>
            <p:nvPr/>
          </p:nvSpPr>
          <p:spPr bwMode="auto">
            <a:xfrm>
              <a:off x="4512" y="1680"/>
              <a:ext cx="288" cy="288"/>
            </a:xfrm>
            <a:prstGeom prst="rect">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T</a:t>
              </a:r>
            </a:p>
          </p:txBody>
        </p:sp>
      </p:grpSp>
      <p:grpSp>
        <p:nvGrpSpPr>
          <p:cNvPr id="61487" name="Group 47"/>
          <p:cNvGrpSpPr>
            <a:grpSpLocks/>
          </p:cNvGrpSpPr>
          <p:nvPr/>
        </p:nvGrpSpPr>
        <p:grpSpPr bwMode="auto">
          <a:xfrm>
            <a:off x="4419600" y="2343150"/>
            <a:ext cx="3200400" cy="342900"/>
            <a:chOff x="2880" y="1296"/>
            <a:chExt cx="2016" cy="288"/>
          </a:xfrm>
        </p:grpSpPr>
        <p:sp>
          <p:nvSpPr>
            <p:cNvPr id="61488" name="Rectangle 48"/>
            <p:cNvSpPr>
              <a:spLocks noChangeArrowheads="1"/>
            </p:cNvSpPr>
            <p:nvPr/>
          </p:nvSpPr>
          <p:spPr bwMode="auto">
            <a:xfrm>
              <a:off x="2880" y="1296"/>
              <a:ext cx="288" cy="288"/>
            </a:xfrm>
            <a:prstGeom prst="rect">
              <a:avLst/>
            </a:prstGeom>
            <a:solidFill>
              <a:srgbClr val="8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C</a:t>
              </a:r>
            </a:p>
          </p:txBody>
        </p:sp>
        <p:sp>
          <p:nvSpPr>
            <p:cNvPr id="61489" name="Rectangle 49"/>
            <p:cNvSpPr>
              <a:spLocks noChangeArrowheads="1"/>
            </p:cNvSpPr>
            <p:nvPr/>
          </p:nvSpPr>
          <p:spPr bwMode="auto">
            <a:xfrm>
              <a:off x="3168" y="1296"/>
              <a:ext cx="288" cy="288"/>
            </a:xfrm>
            <a:prstGeom prst="rect">
              <a:avLst/>
            </a:prstGeom>
            <a:solidFill>
              <a:srgbClr val="8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Â</a:t>
              </a:r>
            </a:p>
          </p:txBody>
        </p:sp>
        <p:sp>
          <p:nvSpPr>
            <p:cNvPr id="61490" name="Rectangle 50"/>
            <p:cNvSpPr>
              <a:spLocks noChangeArrowheads="1"/>
            </p:cNvSpPr>
            <p:nvPr/>
          </p:nvSpPr>
          <p:spPr bwMode="auto">
            <a:xfrm>
              <a:off x="3456" y="1296"/>
              <a:ext cx="288" cy="288"/>
            </a:xfrm>
            <a:prstGeom prst="rect">
              <a:avLst/>
            </a:prstGeom>
            <a:solidFill>
              <a:srgbClr val="8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N</a:t>
              </a:r>
            </a:p>
          </p:txBody>
        </p:sp>
        <p:sp>
          <p:nvSpPr>
            <p:cNvPr id="61491" name="Rectangle 51"/>
            <p:cNvSpPr>
              <a:spLocks noChangeArrowheads="1"/>
            </p:cNvSpPr>
            <p:nvPr/>
          </p:nvSpPr>
          <p:spPr bwMode="auto">
            <a:xfrm>
              <a:off x="3744" y="1296"/>
              <a:ext cx="288" cy="288"/>
            </a:xfrm>
            <a:prstGeom prst="rect">
              <a:avLst/>
            </a:prstGeom>
            <a:solidFill>
              <a:srgbClr val="8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B</a:t>
              </a:r>
            </a:p>
          </p:txBody>
        </p:sp>
        <p:sp>
          <p:nvSpPr>
            <p:cNvPr id="61492" name="Rectangle 52"/>
            <p:cNvSpPr>
              <a:spLocks noChangeArrowheads="1"/>
            </p:cNvSpPr>
            <p:nvPr/>
          </p:nvSpPr>
          <p:spPr bwMode="auto">
            <a:xfrm>
              <a:off x="4032" y="1296"/>
              <a:ext cx="288" cy="288"/>
            </a:xfrm>
            <a:prstGeom prst="rect">
              <a:avLst/>
            </a:prstGeom>
            <a:solidFill>
              <a:srgbClr val="8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Ằ</a:t>
              </a:r>
            </a:p>
          </p:txBody>
        </p:sp>
        <p:sp>
          <p:nvSpPr>
            <p:cNvPr id="61493" name="Rectangle 53"/>
            <p:cNvSpPr>
              <a:spLocks noChangeArrowheads="1"/>
            </p:cNvSpPr>
            <p:nvPr/>
          </p:nvSpPr>
          <p:spPr bwMode="auto">
            <a:xfrm>
              <a:off x="4320" y="1296"/>
              <a:ext cx="288" cy="288"/>
            </a:xfrm>
            <a:prstGeom prst="rect">
              <a:avLst/>
            </a:prstGeom>
            <a:solidFill>
              <a:srgbClr val="8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N</a:t>
              </a:r>
            </a:p>
          </p:txBody>
        </p:sp>
        <p:sp>
          <p:nvSpPr>
            <p:cNvPr id="61494" name="Rectangle 54"/>
            <p:cNvSpPr>
              <a:spLocks noChangeArrowheads="1"/>
            </p:cNvSpPr>
            <p:nvPr/>
          </p:nvSpPr>
          <p:spPr bwMode="auto">
            <a:xfrm>
              <a:off x="4608" y="1296"/>
              <a:ext cx="288" cy="288"/>
            </a:xfrm>
            <a:prstGeom prst="rect">
              <a:avLst/>
            </a:prstGeom>
            <a:solidFill>
              <a:srgbClr val="8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G</a:t>
              </a:r>
            </a:p>
          </p:txBody>
        </p:sp>
      </p:grpSp>
      <p:grpSp>
        <p:nvGrpSpPr>
          <p:cNvPr id="61495" name="Group 55"/>
          <p:cNvGrpSpPr>
            <a:grpSpLocks/>
          </p:cNvGrpSpPr>
          <p:nvPr/>
        </p:nvGrpSpPr>
        <p:grpSpPr bwMode="auto">
          <a:xfrm>
            <a:off x="2133600" y="2686050"/>
            <a:ext cx="6400800" cy="342900"/>
            <a:chOff x="1344" y="2256"/>
            <a:chExt cx="4032" cy="288"/>
          </a:xfrm>
        </p:grpSpPr>
        <p:sp>
          <p:nvSpPr>
            <p:cNvPr id="61496" name="Rectangle 56"/>
            <p:cNvSpPr>
              <a:spLocks noChangeArrowheads="1"/>
            </p:cNvSpPr>
            <p:nvPr/>
          </p:nvSpPr>
          <p:spPr bwMode="auto">
            <a:xfrm>
              <a:off x="1632" y="2256"/>
              <a:ext cx="288" cy="288"/>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U</a:t>
              </a:r>
            </a:p>
          </p:txBody>
        </p:sp>
        <p:sp>
          <p:nvSpPr>
            <p:cNvPr id="61497" name="Rectangle 57"/>
            <p:cNvSpPr>
              <a:spLocks noChangeArrowheads="1"/>
            </p:cNvSpPr>
            <p:nvPr/>
          </p:nvSpPr>
          <p:spPr bwMode="auto">
            <a:xfrm>
              <a:off x="5088" y="2256"/>
              <a:ext cx="288" cy="288"/>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C</a:t>
              </a:r>
            </a:p>
          </p:txBody>
        </p:sp>
        <p:sp>
          <p:nvSpPr>
            <p:cNvPr id="61498" name="Rectangle 58"/>
            <p:cNvSpPr>
              <a:spLocks noChangeArrowheads="1"/>
            </p:cNvSpPr>
            <p:nvPr/>
          </p:nvSpPr>
          <p:spPr bwMode="auto">
            <a:xfrm>
              <a:off x="4800" y="2256"/>
              <a:ext cx="288" cy="288"/>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Ụ</a:t>
              </a:r>
            </a:p>
          </p:txBody>
        </p:sp>
        <p:sp>
          <p:nvSpPr>
            <p:cNvPr id="61499" name="Rectangle 59"/>
            <p:cNvSpPr>
              <a:spLocks noChangeArrowheads="1"/>
            </p:cNvSpPr>
            <p:nvPr/>
          </p:nvSpPr>
          <p:spPr bwMode="auto">
            <a:xfrm>
              <a:off x="4512" y="2256"/>
              <a:ext cx="288" cy="288"/>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T</a:t>
              </a:r>
            </a:p>
          </p:txBody>
        </p:sp>
        <p:sp>
          <p:nvSpPr>
            <p:cNvPr id="61500" name="Rectangle 60"/>
            <p:cNvSpPr>
              <a:spLocks noChangeArrowheads="1"/>
            </p:cNvSpPr>
            <p:nvPr/>
          </p:nvSpPr>
          <p:spPr bwMode="auto">
            <a:xfrm>
              <a:off x="1920" y="2256"/>
              <a:ext cx="288" cy="288"/>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Ô</a:t>
              </a:r>
            </a:p>
          </p:txBody>
        </p:sp>
        <p:sp>
          <p:nvSpPr>
            <p:cNvPr id="61501" name="Rectangle 61"/>
            <p:cNvSpPr>
              <a:spLocks noChangeArrowheads="1"/>
            </p:cNvSpPr>
            <p:nvPr/>
          </p:nvSpPr>
          <p:spPr bwMode="auto">
            <a:xfrm>
              <a:off x="2208" y="2256"/>
              <a:ext cx="288" cy="288"/>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I</a:t>
              </a:r>
            </a:p>
          </p:txBody>
        </p:sp>
        <p:sp>
          <p:nvSpPr>
            <p:cNvPr id="61502" name="Rectangle 62"/>
            <p:cNvSpPr>
              <a:spLocks noChangeArrowheads="1"/>
            </p:cNvSpPr>
            <p:nvPr/>
          </p:nvSpPr>
          <p:spPr bwMode="auto">
            <a:xfrm>
              <a:off x="2496" y="2256"/>
              <a:ext cx="288" cy="288"/>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C</a:t>
              </a:r>
            </a:p>
          </p:txBody>
        </p:sp>
        <p:sp>
          <p:nvSpPr>
            <p:cNvPr id="61503" name="Rectangle 63"/>
            <p:cNvSpPr>
              <a:spLocks noChangeArrowheads="1"/>
            </p:cNvSpPr>
            <p:nvPr/>
          </p:nvSpPr>
          <p:spPr bwMode="auto">
            <a:xfrm>
              <a:off x="2784" y="2256"/>
              <a:ext cx="288" cy="288"/>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Ấ</a:t>
              </a:r>
            </a:p>
          </p:txBody>
        </p:sp>
        <p:sp>
          <p:nvSpPr>
            <p:cNvPr id="61504" name="Rectangle 64"/>
            <p:cNvSpPr>
              <a:spLocks noChangeArrowheads="1"/>
            </p:cNvSpPr>
            <p:nvPr/>
          </p:nvSpPr>
          <p:spPr bwMode="auto">
            <a:xfrm>
              <a:off x="3072" y="2256"/>
              <a:ext cx="288" cy="288"/>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Y</a:t>
              </a:r>
            </a:p>
          </p:txBody>
        </p:sp>
        <p:sp>
          <p:nvSpPr>
            <p:cNvPr id="61505" name="Rectangle 65"/>
            <p:cNvSpPr>
              <a:spLocks noChangeArrowheads="1"/>
            </p:cNvSpPr>
            <p:nvPr/>
          </p:nvSpPr>
          <p:spPr bwMode="auto">
            <a:xfrm>
              <a:off x="3360" y="2256"/>
              <a:ext cx="288" cy="288"/>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L</a:t>
              </a:r>
            </a:p>
          </p:txBody>
        </p:sp>
        <p:sp>
          <p:nvSpPr>
            <p:cNvPr id="61506" name="Rectangle 66"/>
            <p:cNvSpPr>
              <a:spLocks noChangeArrowheads="1"/>
            </p:cNvSpPr>
            <p:nvPr/>
          </p:nvSpPr>
          <p:spPr bwMode="auto">
            <a:xfrm>
              <a:off x="3648" y="2256"/>
              <a:ext cx="288" cy="288"/>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I</a:t>
              </a:r>
            </a:p>
          </p:txBody>
        </p:sp>
        <p:sp>
          <p:nvSpPr>
            <p:cNvPr id="61507" name="Rectangle 67"/>
            <p:cNvSpPr>
              <a:spLocks noChangeArrowheads="1"/>
            </p:cNvSpPr>
            <p:nvPr/>
          </p:nvSpPr>
          <p:spPr bwMode="auto">
            <a:xfrm>
              <a:off x="3936" y="2256"/>
              <a:ext cx="288" cy="288"/>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Ê</a:t>
              </a:r>
            </a:p>
          </p:txBody>
        </p:sp>
        <p:sp>
          <p:nvSpPr>
            <p:cNvPr id="61508" name="Rectangle 68"/>
            <p:cNvSpPr>
              <a:spLocks noChangeArrowheads="1"/>
            </p:cNvSpPr>
            <p:nvPr/>
          </p:nvSpPr>
          <p:spPr bwMode="auto">
            <a:xfrm>
              <a:off x="4224" y="2256"/>
              <a:ext cx="288" cy="288"/>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N</a:t>
              </a:r>
            </a:p>
          </p:txBody>
        </p:sp>
        <p:sp>
          <p:nvSpPr>
            <p:cNvPr id="61509" name="Rectangle 69"/>
            <p:cNvSpPr>
              <a:spLocks noChangeArrowheads="1"/>
            </p:cNvSpPr>
            <p:nvPr/>
          </p:nvSpPr>
          <p:spPr bwMode="auto">
            <a:xfrm>
              <a:off x="1344" y="2256"/>
              <a:ext cx="288" cy="288"/>
            </a:xfrm>
            <a:prstGeom prst="rect">
              <a:avLst/>
            </a:prstGeom>
            <a:solidFill>
              <a:srgbClr val="99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N</a:t>
              </a:r>
            </a:p>
          </p:txBody>
        </p:sp>
      </p:grpSp>
      <p:grpSp>
        <p:nvGrpSpPr>
          <p:cNvPr id="61510" name="Group 70"/>
          <p:cNvGrpSpPr>
            <a:grpSpLocks/>
          </p:cNvGrpSpPr>
          <p:nvPr/>
        </p:nvGrpSpPr>
        <p:grpSpPr bwMode="auto">
          <a:xfrm>
            <a:off x="2133600" y="3028950"/>
            <a:ext cx="3657600" cy="342900"/>
            <a:chOff x="1344" y="2544"/>
            <a:chExt cx="2304" cy="288"/>
          </a:xfrm>
        </p:grpSpPr>
        <p:grpSp>
          <p:nvGrpSpPr>
            <p:cNvPr id="61511" name="Group 71"/>
            <p:cNvGrpSpPr>
              <a:grpSpLocks/>
            </p:cNvGrpSpPr>
            <p:nvPr/>
          </p:nvGrpSpPr>
          <p:grpSpPr bwMode="auto">
            <a:xfrm>
              <a:off x="1344" y="2544"/>
              <a:ext cx="2016" cy="288"/>
              <a:chOff x="2880" y="1296"/>
              <a:chExt cx="2016" cy="288"/>
            </a:xfrm>
          </p:grpSpPr>
          <p:sp>
            <p:nvSpPr>
              <p:cNvPr id="61512" name="Rectangle 72"/>
              <p:cNvSpPr>
                <a:spLocks noChangeArrowheads="1"/>
              </p:cNvSpPr>
              <p:nvPr/>
            </p:nvSpPr>
            <p:spPr bwMode="auto">
              <a:xfrm>
                <a:off x="2880" y="1296"/>
                <a:ext cx="288" cy="288"/>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D</a:t>
                </a:r>
              </a:p>
            </p:txBody>
          </p:sp>
          <p:sp>
            <p:nvSpPr>
              <p:cNvPr id="61513" name="Rectangle 73"/>
              <p:cNvSpPr>
                <a:spLocks noChangeArrowheads="1"/>
              </p:cNvSpPr>
              <p:nvPr/>
            </p:nvSpPr>
            <p:spPr bwMode="auto">
              <a:xfrm>
                <a:off x="3168" y="1296"/>
                <a:ext cx="288" cy="288"/>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I</a:t>
                </a:r>
              </a:p>
            </p:txBody>
          </p:sp>
          <p:sp>
            <p:nvSpPr>
              <p:cNvPr id="61514" name="Rectangle 74"/>
              <p:cNvSpPr>
                <a:spLocks noChangeArrowheads="1"/>
              </p:cNvSpPr>
              <p:nvPr/>
            </p:nvSpPr>
            <p:spPr bwMode="auto">
              <a:xfrm>
                <a:off x="3456" y="1296"/>
                <a:ext cx="288" cy="288"/>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T</a:t>
                </a:r>
              </a:p>
            </p:txBody>
          </p:sp>
          <p:sp>
            <p:nvSpPr>
              <p:cNvPr id="61515" name="Rectangle 75"/>
              <p:cNvSpPr>
                <a:spLocks noChangeArrowheads="1"/>
              </p:cNvSpPr>
              <p:nvPr/>
            </p:nvSpPr>
            <p:spPr bwMode="auto">
              <a:xfrm>
                <a:off x="3744" y="1296"/>
                <a:ext cx="288" cy="288"/>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R</a:t>
                </a:r>
              </a:p>
            </p:txBody>
          </p:sp>
          <p:sp>
            <p:nvSpPr>
              <p:cNvPr id="61516" name="Rectangle 76"/>
              <p:cNvSpPr>
                <a:spLocks noChangeArrowheads="1"/>
              </p:cNvSpPr>
              <p:nvPr/>
            </p:nvSpPr>
            <p:spPr bwMode="auto">
              <a:xfrm>
                <a:off x="4032" y="1296"/>
                <a:ext cx="288" cy="288"/>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U</a:t>
                </a:r>
              </a:p>
            </p:txBody>
          </p:sp>
          <p:sp>
            <p:nvSpPr>
              <p:cNvPr id="61517" name="Rectangle 77"/>
              <p:cNvSpPr>
                <a:spLocks noChangeArrowheads="1"/>
              </p:cNvSpPr>
              <p:nvPr/>
            </p:nvSpPr>
            <p:spPr bwMode="auto">
              <a:xfrm>
                <a:off x="4320" y="1296"/>
                <a:ext cx="288" cy="288"/>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Y</a:t>
                </a:r>
              </a:p>
            </p:txBody>
          </p:sp>
          <p:sp>
            <p:nvSpPr>
              <p:cNvPr id="61518" name="Rectangle 78"/>
              <p:cNvSpPr>
                <a:spLocks noChangeArrowheads="1"/>
              </p:cNvSpPr>
              <p:nvPr/>
            </p:nvSpPr>
            <p:spPr bwMode="auto">
              <a:xfrm>
                <a:off x="4608" y="1296"/>
                <a:ext cx="288" cy="288"/>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Ề</a:t>
                </a:r>
              </a:p>
            </p:txBody>
          </p:sp>
        </p:grpSp>
        <p:sp>
          <p:nvSpPr>
            <p:cNvPr id="61519" name="Rectangle 79"/>
            <p:cNvSpPr>
              <a:spLocks noChangeArrowheads="1"/>
            </p:cNvSpPr>
            <p:nvPr/>
          </p:nvSpPr>
          <p:spPr bwMode="auto">
            <a:xfrm>
              <a:off x="3360" y="2544"/>
              <a:ext cx="288" cy="288"/>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N</a:t>
              </a:r>
            </a:p>
          </p:txBody>
        </p:sp>
      </p:grpSp>
      <p:grpSp>
        <p:nvGrpSpPr>
          <p:cNvPr id="61520" name="Group 80"/>
          <p:cNvGrpSpPr>
            <a:grpSpLocks/>
          </p:cNvGrpSpPr>
          <p:nvPr/>
        </p:nvGrpSpPr>
        <p:grpSpPr bwMode="auto">
          <a:xfrm>
            <a:off x="3048000" y="3371850"/>
            <a:ext cx="3200400" cy="342900"/>
            <a:chOff x="2880" y="1296"/>
            <a:chExt cx="2016" cy="288"/>
          </a:xfrm>
        </p:grpSpPr>
        <p:sp>
          <p:nvSpPr>
            <p:cNvPr id="61521" name="Rectangle 81"/>
            <p:cNvSpPr>
              <a:spLocks noChangeArrowheads="1"/>
            </p:cNvSpPr>
            <p:nvPr/>
          </p:nvSpPr>
          <p:spPr bwMode="auto">
            <a:xfrm>
              <a:off x="2880" y="1296"/>
              <a:ext cx="288" cy="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S</a:t>
              </a:r>
            </a:p>
          </p:txBody>
        </p:sp>
        <p:sp>
          <p:nvSpPr>
            <p:cNvPr id="61522" name="Rectangle 82"/>
            <p:cNvSpPr>
              <a:spLocks noChangeArrowheads="1"/>
            </p:cNvSpPr>
            <p:nvPr/>
          </p:nvSpPr>
          <p:spPr bwMode="auto">
            <a:xfrm>
              <a:off x="3168" y="1296"/>
              <a:ext cx="288" cy="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U</a:t>
              </a:r>
            </a:p>
          </p:txBody>
        </p:sp>
        <p:sp>
          <p:nvSpPr>
            <p:cNvPr id="61523" name="Rectangle 83"/>
            <p:cNvSpPr>
              <a:spLocks noChangeArrowheads="1"/>
            </p:cNvSpPr>
            <p:nvPr/>
          </p:nvSpPr>
          <p:spPr bwMode="auto">
            <a:xfrm>
              <a:off x="3456" y="1296"/>
              <a:ext cx="288" cy="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Y</a:t>
              </a:r>
            </a:p>
          </p:txBody>
        </p:sp>
        <p:sp>
          <p:nvSpPr>
            <p:cNvPr id="61524" name="Rectangle 84"/>
            <p:cNvSpPr>
              <a:spLocks noChangeArrowheads="1"/>
            </p:cNvSpPr>
            <p:nvPr/>
          </p:nvSpPr>
          <p:spPr bwMode="auto">
            <a:xfrm>
              <a:off x="3744" y="1296"/>
              <a:ext cx="288" cy="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V</a:t>
              </a:r>
            </a:p>
          </p:txBody>
        </p:sp>
        <p:sp>
          <p:nvSpPr>
            <p:cNvPr id="61525" name="Rectangle 85"/>
            <p:cNvSpPr>
              <a:spLocks noChangeArrowheads="1"/>
            </p:cNvSpPr>
            <p:nvPr/>
          </p:nvSpPr>
          <p:spPr bwMode="auto">
            <a:xfrm>
              <a:off x="4032" y="1296"/>
              <a:ext cx="288" cy="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O</a:t>
              </a:r>
            </a:p>
          </p:txBody>
        </p:sp>
        <p:sp>
          <p:nvSpPr>
            <p:cNvPr id="61526" name="Rectangle 86"/>
            <p:cNvSpPr>
              <a:spLocks noChangeArrowheads="1"/>
            </p:cNvSpPr>
            <p:nvPr/>
          </p:nvSpPr>
          <p:spPr bwMode="auto">
            <a:xfrm>
              <a:off x="4320" y="1296"/>
              <a:ext cx="288" cy="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N</a:t>
              </a:r>
            </a:p>
          </p:txBody>
        </p:sp>
        <p:sp>
          <p:nvSpPr>
            <p:cNvPr id="61527" name="Rectangle 87"/>
            <p:cNvSpPr>
              <a:spLocks noChangeArrowheads="1"/>
            </p:cNvSpPr>
            <p:nvPr/>
          </p:nvSpPr>
          <p:spPr bwMode="auto">
            <a:xfrm>
              <a:off x="4608" y="1296"/>
              <a:ext cx="288" cy="2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G</a:t>
              </a:r>
            </a:p>
          </p:txBody>
        </p:sp>
      </p:grpSp>
      <p:grpSp>
        <p:nvGrpSpPr>
          <p:cNvPr id="61528" name="Group 88"/>
          <p:cNvGrpSpPr>
            <a:grpSpLocks/>
          </p:cNvGrpSpPr>
          <p:nvPr/>
        </p:nvGrpSpPr>
        <p:grpSpPr bwMode="auto">
          <a:xfrm>
            <a:off x="4419600" y="3714750"/>
            <a:ext cx="4572000" cy="342900"/>
            <a:chOff x="2736" y="3120"/>
            <a:chExt cx="2880" cy="288"/>
          </a:xfrm>
        </p:grpSpPr>
        <p:grpSp>
          <p:nvGrpSpPr>
            <p:cNvPr id="61529" name="Group 89"/>
            <p:cNvGrpSpPr>
              <a:grpSpLocks/>
            </p:cNvGrpSpPr>
            <p:nvPr/>
          </p:nvGrpSpPr>
          <p:grpSpPr bwMode="auto">
            <a:xfrm>
              <a:off x="2736" y="3120"/>
              <a:ext cx="2304" cy="288"/>
              <a:chOff x="2496" y="1680"/>
              <a:chExt cx="2304" cy="288"/>
            </a:xfrm>
          </p:grpSpPr>
          <p:sp>
            <p:nvSpPr>
              <p:cNvPr id="61530" name="Rectangle 90"/>
              <p:cNvSpPr>
                <a:spLocks noChangeArrowheads="1"/>
              </p:cNvSpPr>
              <p:nvPr/>
            </p:nvSpPr>
            <p:spPr bwMode="auto">
              <a:xfrm>
                <a:off x="2496" y="1680"/>
                <a:ext cx="288" cy="288"/>
              </a:xfrm>
              <a:prstGeom prst="rect">
                <a:avLst/>
              </a:prstGeom>
              <a:solidFill>
                <a:srgbClr val="0066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S</a:t>
                </a:r>
              </a:p>
            </p:txBody>
          </p:sp>
          <p:sp>
            <p:nvSpPr>
              <p:cNvPr id="61531" name="Rectangle 91"/>
              <p:cNvSpPr>
                <a:spLocks noChangeArrowheads="1"/>
              </p:cNvSpPr>
              <p:nvPr/>
            </p:nvSpPr>
            <p:spPr bwMode="auto">
              <a:xfrm>
                <a:off x="2784" y="1680"/>
                <a:ext cx="288" cy="288"/>
              </a:xfrm>
              <a:prstGeom prst="rect">
                <a:avLst/>
              </a:prstGeom>
              <a:solidFill>
                <a:srgbClr val="0066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I</a:t>
                </a:r>
              </a:p>
            </p:txBody>
          </p:sp>
          <p:sp>
            <p:nvSpPr>
              <p:cNvPr id="61532" name="Rectangle 92"/>
              <p:cNvSpPr>
                <a:spLocks noChangeArrowheads="1"/>
              </p:cNvSpPr>
              <p:nvPr/>
            </p:nvSpPr>
            <p:spPr bwMode="auto">
              <a:xfrm>
                <a:off x="3072" y="1680"/>
                <a:ext cx="288" cy="288"/>
              </a:xfrm>
              <a:prstGeom prst="rect">
                <a:avLst/>
              </a:prstGeom>
              <a:solidFill>
                <a:srgbClr val="0066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N</a:t>
                </a:r>
              </a:p>
            </p:txBody>
          </p:sp>
          <p:sp>
            <p:nvSpPr>
              <p:cNvPr id="61533" name="Rectangle 93"/>
              <p:cNvSpPr>
                <a:spLocks noChangeArrowheads="1"/>
              </p:cNvSpPr>
              <p:nvPr/>
            </p:nvSpPr>
            <p:spPr bwMode="auto">
              <a:xfrm>
                <a:off x="3360" y="1680"/>
                <a:ext cx="288" cy="288"/>
              </a:xfrm>
              <a:prstGeom prst="rect">
                <a:avLst/>
              </a:prstGeom>
              <a:solidFill>
                <a:srgbClr val="0066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H</a:t>
                </a:r>
              </a:p>
            </p:txBody>
          </p:sp>
          <p:sp>
            <p:nvSpPr>
              <p:cNvPr id="61534" name="Rectangle 94"/>
              <p:cNvSpPr>
                <a:spLocks noChangeArrowheads="1"/>
              </p:cNvSpPr>
              <p:nvPr/>
            </p:nvSpPr>
            <p:spPr bwMode="auto">
              <a:xfrm>
                <a:off x="3648" y="1680"/>
                <a:ext cx="288" cy="288"/>
              </a:xfrm>
              <a:prstGeom prst="rect">
                <a:avLst/>
              </a:prstGeom>
              <a:solidFill>
                <a:srgbClr val="0066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T</a:t>
                </a:r>
              </a:p>
            </p:txBody>
          </p:sp>
          <p:sp>
            <p:nvSpPr>
              <p:cNvPr id="61535" name="Rectangle 95"/>
              <p:cNvSpPr>
                <a:spLocks noChangeArrowheads="1"/>
              </p:cNvSpPr>
              <p:nvPr/>
            </p:nvSpPr>
            <p:spPr bwMode="auto">
              <a:xfrm>
                <a:off x="3936" y="1680"/>
                <a:ext cx="288" cy="288"/>
              </a:xfrm>
              <a:prstGeom prst="rect">
                <a:avLst/>
              </a:prstGeom>
              <a:solidFill>
                <a:srgbClr val="0066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R</a:t>
                </a:r>
              </a:p>
            </p:txBody>
          </p:sp>
          <p:sp>
            <p:nvSpPr>
              <p:cNvPr id="61536" name="Rectangle 96"/>
              <p:cNvSpPr>
                <a:spLocks noChangeArrowheads="1"/>
              </p:cNvSpPr>
              <p:nvPr/>
            </p:nvSpPr>
            <p:spPr bwMode="auto">
              <a:xfrm>
                <a:off x="4224" y="1680"/>
                <a:ext cx="288" cy="288"/>
              </a:xfrm>
              <a:prstGeom prst="rect">
                <a:avLst/>
              </a:prstGeom>
              <a:solidFill>
                <a:srgbClr val="0066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7" name="Rectangle 97"/>
              <p:cNvSpPr>
                <a:spLocks noChangeArrowheads="1"/>
              </p:cNvSpPr>
              <p:nvPr/>
            </p:nvSpPr>
            <p:spPr bwMode="auto">
              <a:xfrm>
                <a:off x="4512" y="1680"/>
                <a:ext cx="288" cy="288"/>
              </a:xfrm>
              <a:prstGeom prst="rect">
                <a:avLst/>
              </a:prstGeom>
              <a:solidFill>
                <a:srgbClr val="0066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538" name="Rectangle 98"/>
            <p:cNvSpPr>
              <a:spLocks noChangeArrowheads="1"/>
            </p:cNvSpPr>
            <p:nvPr/>
          </p:nvSpPr>
          <p:spPr bwMode="auto">
            <a:xfrm>
              <a:off x="5040" y="3120"/>
              <a:ext cx="288" cy="288"/>
            </a:xfrm>
            <a:prstGeom prst="rect">
              <a:avLst/>
            </a:prstGeom>
            <a:solidFill>
              <a:srgbClr val="0066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N</a:t>
              </a:r>
            </a:p>
          </p:txBody>
        </p:sp>
        <p:sp>
          <p:nvSpPr>
            <p:cNvPr id="61539" name="Rectangle 99"/>
            <p:cNvSpPr>
              <a:spLocks noChangeArrowheads="1"/>
            </p:cNvSpPr>
            <p:nvPr/>
          </p:nvSpPr>
          <p:spPr bwMode="auto">
            <a:xfrm>
              <a:off x="5328" y="3120"/>
              <a:ext cx="288" cy="288"/>
            </a:xfrm>
            <a:prstGeom prst="rect">
              <a:avLst/>
            </a:prstGeom>
            <a:solidFill>
              <a:srgbClr val="0066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G</a:t>
              </a:r>
            </a:p>
          </p:txBody>
        </p:sp>
      </p:grpSp>
      <p:grpSp>
        <p:nvGrpSpPr>
          <p:cNvPr id="61540" name="Group 100"/>
          <p:cNvGrpSpPr>
            <a:grpSpLocks/>
          </p:cNvGrpSpPr>
          <p:nvPr/>
        </p:nvGrpSpPr>
        <p:grpSpPr bwMode="auto">
          <a:xfrm>
            <a:off x="4419600" y="4057650"/>
            <a:ext cx="3200400" cy="342900"/>
            <a:chOff x="2880" y="1296"/>
            <a:chExt cx="2016" cy="288"/>
          </a:xfrm>
        </p:grpSpPr>
        <p:sp>
          <p:nvSpPr>
            <p:cNvPr id="61541" name="Rectangle 101"/>
            <p:cNvSpPr>
              <a:spLocks noChangeArrowheads="1"/>
            </p:cNvSpPr>
            <p:nvPr/>
          </p:nvSpPr>
          <p:spPr bwMode="auto">
            <a:xfrm>
              <a:off x="2880" y="1296"/>
              <a:ext cx="288" cy="288"/>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V</a:t>
              </a:r>
            </a:p>
          </p:txBody>
        </p:sp>
        <p:sp>
          <p:nvSpPr>
            <p:cNvPr id="61542" name="Rectangle 102"/>
            <p:cNvSpPr>
              <a:spLocks noChangeArrowheads="1"/>
            </p:cNvSpPr>
            <p:nvPr/>
          </p:nvSpPr>
          <p:spPr bwMode="auto">
            <a:xfrm>
              <a:off x="3168" y="1296"/>
              <a:ext cx="288" cy="288"/>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I</a:t>
              </a:r>
            </a:p>
          </p:txBody>
        </p:sp>
        <p:sp>
          <p:nvSpPr>
            <p:cNvPr id="61543" name="Rectangle 103"/>
            <p:cNvSpPr>
              <a:spLocks noChangeArrowheads="1"/>
            </p:cNvSpPr>
            <p:nvPr/>
          </p:nvSpPr>
          <p:spPr bwMode="auto">
            <a:xfrm>
              <a:off x="3456" y="1296"/>
              <a:ext cx="288" cy="288"/>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K</a:t>
              </a:r>
            </a:p>
          </p:txBody>
        </p:sp>
        <p:sp>
          <p:nvSpPr>
            <p:cNvPr id="61544" name="Rectangle 104"/>
            <p:cNvSpPr>
              <a:spLocks noChangeArrowheads="1"/>
            </p:cNvSpPr>
            <p:nvPr/>
          </p:nvSpPr>
          <p:spPr bwMode="auto">
            <a:xfrm>
              <a:off x="3744" y="1296"/>
              <a:ext cx="288" cy="288"/>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H</a:t>
              </a:r>
            </a:p>
          </p:txBody>
        </p:sp>
        <p:sp>
          <p:nvSpPr>
            <p:cNvPr id="61545" name="Rectangle 105"/>
            <p:cNvSpPr>
              <a:spLocks noChangeArrowheads="1"/>
            </p:cNvSpPr>
            <p:nvPr/>
          </p:nvSpPr>
          <p:spPr bwMode="auto">
            <a:xfrm>
              <a:off x="4032" y="1296"/>
              <a:ext cx="288" cy="288"/>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U</a:t>
              </a:r>
            </a:p>
          </p:txBody>
        </p:sp>
        <p:sp>
          <p:nvSpPr>
            <p:cNvPr id="61546" name="Rectangle 106"/>
            <p:cNvSpPr>
              <a:spLocks noChangeArrowheads="1"/>
            </p:cNvSpPr>
            <p:nvPr/>
          </p:nvSpPr>
          <p:spPr bwMode="auto">
            <a:xfrm>
              <a:off x="4320" y="1296"/>
              <a:ext cx="288" cy="288"/>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Ẩ</a:t>
              </a:r>
            </a:p>
          </p:txBody>
        </p:sp>
        <p:sp>
          <p:nvSpPr>
            <p:cNvPr id="61547" name="Rectangle 107"/>
            <p:cNvSpPr>
              <a:spLocks noChangeArrowheads="1"/>
            </p:cNvSpPr>
            <p:nvPr/>
          </p:nvSpPr>
          <p:spPr bwMode="auto">
            <a:xfrm>
              <a:off x="4608" y="1296"/>
              <a:ext cx="288" cy="288"/>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t>N</a:t>
              </a:r>
            </a:p>
          </p:txBody>
        </p:sp>
      </p:grpSp>
      <p:grpSp>
        <p:nvGrpSpPr>
          <p:cNvPr id="61548" name="Group 108"/>
          <p:cNvGrpSpPr>
            <a:grpSpLocks/>
          </p:cNvGrpSpPr>
          <p:nvPr/>
        </p:nvGrpSpPr>
        <p:grpSpPr bwMode="auto">
          <a:xfrm rot="5400000">
            <a:off x="2933700" y="2457450"/>
            <a:ext cx="3429000" cy="457200"/>
            <a:chOff x="2736" y="3120"/>
            <a:chExt cx="2880" cy="288"/>
          </a:xfrm>
        </p:grpSpPr>
        <p:grpSp>
          <p:nvGrpSpPr>
            <p:cNvPr id="61549" name="Group 109"/>
            <p:cNvGrpSpPr>
              <a:grpSpLocks/>
            </p:cNvGrpSpPr>
            <p:nvPr/>
          </p:nvGrpSpPr>
          <p:grpSpPr bwMode="auto">
            <a:xfrm>
              <a:off x="2736" y="3120"/>
              <a:ext cx="2304" cy="288"/>
              <a:chOff x="2496" y="1680"/>
              <a:chExt cx="2304" cy="288"/>
            </a:xfrm>
          </p:grpSpPr>
          <p:sp>
            <p:nvSpPr>
              <p:cNvPr id="61550" name="Rectangle 110"/>
              <p:cNvSpPr>
                <a:spLocks noChangeArrowheads="1"/>
              </p:cNvSpPr>
              <p:nvPr/>
            </p:nvSpPr>
            <p:spPr bwMode="auto">
              <a:xfrm>
                <a:off x="2496" y="1680"/>
                <a:ext cx="288"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en-US" b="1">
                    <a:solidFill>
                      <a:schemeClr val="bg1"/>
                    </a:solidFill>
                  </a:rPr>
                  <a:t>N</a:t>
                </a:r>
              </a:p>
            </p:txBody>
          </p:sp>
          <p:sp>
            <p:nvSpPr>
              <p:cNvPr id="61551" name="Rectangle 111"/>
              <p:cNvSpPr>
                <a:spLocks noChangeArrowheads="1"/>
              </p:cNvSpPr>
              <p:nvPr/>
            </p:nvSpPr>
            <p:spPr bwMode="auto">
              <a:xfrm>
                <a:off x="2784" y="1680"/>
                <a:ext cx="288"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en-US" b="1">
                    <a:solidFill>
                      <a:schemeClr val="bg1"/>
                    </a:solidFill>
                  </a:rPr>
                  <a:t>U</a:t>
                </a:r>
              </a:p>
            </p:txBody>
          </p:sp>
          <p:sp>
            <p:nvSpPr>
              <p:cNvPr id="61552" name="Rectangle 112"/>
              <p:cNvSpPr>
                <a:spLocks noChangeArrowheads="1"/>
              </p:cNvSpPr>
              <p:nvPr/>
            </p:nvSpPr>
            <p:spPr bwMode="auto">
              <a:xfrm>
                <a:off x="3072" y="1680"/>
                <a:ext cx="288"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en-US" b="1">
                    <a:solidFill>
                      <a:schemeClr val="bg1"/>
                    </a:solidFill>
                  </a:rPr>
                  <a:t>Ô</a:t>
                </a:r>
              </a:p>
            </p:txBody>
          </p:sp>
          <p:sp>
            <p:nvSpPr>
              <p:cNvPr id="61553" name="Rectangle 113"/>
              <p:cNvSpPr>
                <a:spLocks noChangeArrowheads="1"/>
              </p:cNvSpPr>
              <p:nvPr/>
            </p:nvSpPr>
            <p:spPr bwMode="auto">
              <a:xfrm>
                <a:off x="3360" y="1680"/>
                <a:ext cx="288"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en-US" b="1">
                    <a:solidFill>
                      <a:schemeClr val="bg1"/>
                    </a:solidFill>
                  </a:rPr>
                  <a:t>I</a:t>
                </a:r>
              </a:p>
            </p:txBody>
          </p:sp>
          <p:sp>
            <p:nvSpPr>
              <p:cNvPr id="61554" name="Rectangle 114"/>
              <p:cNvSpPr>
                <a:spLocks noChangeArrowheads="1"/>
              </p:cNvSpPr>
              <p:nvPr/>
            </p:nvSpPr>
            <p:spPr bwMode="auto">
              <a:xfrm>
                <a:off x="3648" y="1680"/>
                <a:ext cx="288"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en-US" b="1">
                    <a:solidFill>
                      <a:schemeClr val="bg1"/>
                    </a:solidFill>
                  </a:rPr>
                  <a:t>C</a:t>
                </a:r>
              </a:p>
            </p:txBody>
          </p:sp>
          <p:sp>
            <p:nvSpPr>
              <p:cNvPr id="61555" name="Rectangle 115"/>
              <p:cNvSpPr>
                <a:spLocks noChangeArrowheads="1"/>
              </p:cNvSpPr>
              <p:nvPr/>
            </p:nvSpPr>
            <p:spPr bwMode="auto">
              <a:xfrm>
                <a:off x="3936" y="1680"/>
                <a:ext cx="288"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en-US" b="1">
                    <a:solidFill>
                      <a:schemeClr val="bg1"/>
                    </a:solidFill>
                  </a:rPr>
                  <a:t>Ấ</a:t>
                </a:r>
              </a:p>
            </p:txBody>
          </p:sp>
          <p:sp>
            <p:nvSpPr>
              <p:cNvPr id="61556" name="Rectangle 116"/>
              <p:cNvSpPr>
                <a:spLocks noChangeArrowheads="1"/>
              </p:cNvSpPr>
              <p:nvPr/>
            </p:nvSpPr>
            <p:spPr bwMode="auto">
              <a:xfrm>
                <a:off x="4224" y="1680"/>
                <a:ext cx="288"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en-US" b="1">
                    <a:solidFill>
                      <a:schemeClr val="bg1"/>
                    </a:solidFill>
                  </a:rPr>
                  <a:t>Y</a:t>
                </a:r>
              </a:p>
            </p:txBody>
          </p:sp>
          <p:sp>
            <p:nvSpPr>
              <p:cNvPr id="61557" name="Rectangle 117"/>
              <p:cNvSpPr>
                <a:spLocks noChangeArrowheads="1"/>
              </p:cNvSpPr>
              <p:nvPr/>
            </p:nvSpPr>
            <p:spPr bwMode="auto">
              <a:xfrm>
                <a:off x="4512" y="1680"/>
                <a:ext cx="288"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en-US" b="1">
                    <a:solidFill>
                      <a:schemeClr val="bg1"/>
                    </a:solidFill>
                  </a:rPr>
                  <a:t>V</a:t>
                </a:r>
              </a:p>
            </p:txBody>
          </p:sp>
        </p:grpSp>
        <p:sp>
          <p:nvSpPr>
            <p:cNvPr id="61558" name="Rectangle 118"/>
            <p:cNvSpPr>
              <a:spLocks noChangeArrowheads="1"/>
            </p:cNvSpPr>
            <p:nvPr/>
          </p:nvSpPr>
          <p:spPr bwMode="auto">
            <a:xfrm>
              <a:off x="5040" y="3120"/>
              <a:ext cx="288"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en-US" b="1">
                  <a:solidFill>
                    <a:schemeClr val="bg1"/>
                  </a:solidFill>
                </a:rPr>
                <a:t>S</a:t>
              </a:r>
            </a:p>
          </p:txBody>
        </p:sp>
        <p:sp>
          <p:nvSpPr>
            <p:cNvPr id="61559" name="Rectangle 119"/>
            <p:cNvSpPr>
              <a:spLocks noChangeArrowheads="1"/>
            </p:cNvSpPr>
            <p:nvPr/>
          </p:nvSpPr>
          <p:spPr bwMode="auto">
            <a:xfrm>
              <a:off x="5328" y="3120"/>
              <a:ext cx="288" cy="28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n-US" altLang="en-US" b="1">
                  <a:solidFill>
                    <a:schemeClr val="bg1"/>
                  </a:solidFill>
                </a:rPr>
                <a:t>V</a:t>
              </a:r>
            </a:p>
          </p:txBody>
        </p:sp>
      </p:grpSp>
      <p:sp>
        <p:nvSpPr>
          <p:cNvPr id="61560" name="Oval 120"/>
          <p:cNvSpPr>
            <a:spLocks noChangeArrowheads="1"/>
          </p:cNvSpPr>
          <p:nvPr/>
        </p:nvSpPr>
        <p:spPr bwMode="auto">
          <a:xfrm>
            <a:off x="381000" y="971550"/>
            <a:ext cx="457200" cy="34290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1</a:t>
            </a:r>
          </a:p>
        </p:txBody>
      </p:sp>
      <p:sp>
        <p:nvSpPr>
          <p:cNvPr id="61561" name="Oval 121"/>
          <p:cNvSpPr>
            <a:spLocks noChangeArrowheads="1"/>
          </p:cNvSpPr>
          <p:nvPr/>
        </p:nvSpPr>
        <p:spPr bwMode="auto">
          <a:xfrm>
            <a:off x="381000" y="1314450"/>
            <a:ext cx="457200" cy="34290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2</a:t>
            </a:r>
          </a:p>
        </p:txBody>
      </p:sp>
      <p:sp>
        <p:nvSpPr>
          <p:cNvPr id="61562" name="Oval 122"/>
          <p:cNvSpPr>
            <a:spLocks noChangeArrowheads="1"/>
          </p:cNvSpPr>
          <p:nvPr/>
        </p:nvSpPr>
        <p:spPr bwMode="auto">
          <a:xfrm>
            <a:off x="381000" y="1657350"/>
            <a:ext cx="457200" cy="34290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3</a:t>
            </a:r>
          </a:p>
        </p:txBody>
      </p:sp>
      <p:sp>
        <p:nvSpPr>
          <p:cNvPr id="61563" name="Oval 123"/>
          <p:cNvSpPr>
            <a:spLocks noChangeArrowheads="1"/>
          </p:cNvSpPr>
          <p:nvPr/>
        </p:nvSpPr>
        <p:spPr bwMode="auto">
          <a:xfrm>
            <a:off x="381000" y="2000250"/>
            <a:ext cx="457200" cy="34290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4</a:t>
            </a:r>
          </a:p>
        </p:txBody>
      </p:sp>
      <p:sp>
        <p:nvSpPr>
          <p:cNvPr id="61564" name="Oval 124"/>
          <p:cNvSpPr>
            <a:spLocks noChangeArrowheads="1"/>
          </p:cNvSpPr>
          <p:nvPr/>
        </p:nvSpPr>
        <p:spPr bwMode="auto">
          <a:xfrm>
            <a:off x="381000" y="2343150"/>
            <a:ext cx="457200" cy="34290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5</a:t>
            </a:r>
          </a:p>
        </p:txBody>
      </p:sp>
      <p:sp>
        <p:nvSpPr>
          <p:cNvPr id="61565" name="Oval 125"/>
          <p:cNvSpPr>
            <a:spLocks noChangeArrowheads="1"/>
          </p:cNvSpPr>
          <p:nvPr/>
        </p:nvSpPr>
        <p:spPr bwMode="auto">
          <a:xfrm>
            <a:off x="381000" y="2686050"/>
            <a:ext cx="457200" cy="34290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6</a:t>
            </a:r>
          </a:p>
        </p:txBody>
      </p:sp>
      <p:sp>
        <p:nvSpPr>
          <p:cNvPr id="61566" name="Oval 126"/>
          <p:cNvSpPr>
            <a:spLocks noChangeArrowheads="1"/>
          </p:cNvSpPr>
          <p:nvPr/>
        </p:nvSpPr>
        <p:spPr bwMode="auto">
          <a:xfrm>
            <a:off x="381000" y="3028950"/>
            <a:ext cx="457200" cy="34290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7</a:t>
            </a:r>
          </a:p>
        </p:txBody>
      </p:sp>
      <p:sp>
        <p:nvSpPr>
          <p:cNvPr id="61567" name="Oval 127"/>
          <p:cNvSpPr>
            <a:spLocks noChangeArrowheads="1"/>
          </p:cNvSpPr>
          <p:nvPr/>
        </p:nvSpPr>
        <p:spPr bwMode="auto">
          <a:xfrm>
            <a:off x="381000" y="3371850"/>
            <a:ext cx="457200" cy="34290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8</a:t>
            </a:r>
          </a:p>
        </p:txBody>
      </p:sp>
      <p:sp>
        <p:nvSpPr>
          <p:cNvPr id="61568" name="Oval 128"/>
          <p:cNvSpPr>
            <a:spLocks noChangeArrowheads="1"/>
          </p:cNvSpPr>
          <p:nvPr/>
        </p:nvSpPr>
        <p:spPr bwMode="auto">
          <a:xfrm>
            <a:off x="381000" y="3714750"/>
            <a:ext cx="457200" cy="34290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9</a:t>
            </a:r>
          </a:p>
        </p:txBody>
      </p:sp>
      <p:sp>
        <p:nvSpPr>
          <p:cNvPr id="61569" name="Oval 129"/>
          <p:cNvSpPr>
            <a:spLocks noChangeArrowheads="1"/>
          </p:cNvSpPr>
          <p:nvPr/>
        </p:nvSpPr>
        <p:spPr bwMode="auto">
          <a:xfrm>
            <a:off x="381000" y="4057650"/>
            <a:ext cx="457200" cy="342900"/>
          </a:xfrm>
          <a:prstGeom prst="ellipse">
            <a:avLst/>
          </a:prstGeom>
          <a:solidFill>
            <a:srgbClr val="FF00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10</a:t>
            </a:r>
          </a:p>
        </p:txBody>
      </p:sp>
      <p:sp>
        <p:nvSpPr>
          <p:cNvPr id="61570" name="Rectangle 130"/>
          <p:cNvSpPr>
            <a:spLocks noChangeArrowheads="1"/>
          </p:cNvSpPr>
          <p:nvPr/>
        </p:nvSpPr>
        <p:spPr bwMode="auto">
          <a:xfrm>
            <a:off x="152400" y="10287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1</a:t>
            </a:r>
          </a:p>
        </p:txBody>
      </p:sp>
      <p:sp>
        <p:nvSpPr>
          <p:cNvPr id="61571" name="Rectangle 131"/>
          <p:cNvSpPr>
            <a:spLocks noChangeArrowheads="1"/>
          </p:cNvSpPr>
          <p:nvPr/>
        </p:nvSpPr>
        <p:spPr bwMode="auto">
          <a:xfrm>
            <a:off x="152400" y="13716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2</a:t>
            </a:r>
          </a:p>
        </p:txBody>
      </p:sp>
      <p:sp>
        <p:nvSpPr>
          <p:cNvPr id="61572" name="Rectangle 132"/>
          <p:cNvSpPr>
            <a:spLocks noChangeArrowheads="1"/>
          </p:cNvSpPr>
          <p:nvPr/>
        </p:nvSpPr>
        <p:spPr bwMode="auto">
          <a:xfrm>
            <a:off x="152400" y="17145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3</a:t>
            </a:r>
          </a:p>
        </p:txBody>
      </p:sp>
      <p:sp>
        <p:nvSpPr>
          <p:cNvPr id="61573" name="Rectangle 133"/>
          <p:cNvSpPr>
            <a:spLocks noChangeArrowheads="1"/>
          </p:cNvSpPr>
          <p:nvPr/>
        </p:nvSpPr>
        <p:spPr bwMode="auto">
          <a:xfrm>
            <a:off x="152400" y="20574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4</a:t>
            </a:r>
          </a:p>
        </p:txBody>
      </p:sp>
      <p:sp>
        <p:nvSpPr>
          <p:cNvPr id="61574" name="Rectangle 134"/>
          <p:cNvSpPr>
            <a:spLocks noChangeArrowheads="1"/>
          </p:cNvSpPr>
          <p:nvPr/>
        </p:nvSpPr>
        <p:spPr bwMode="auto">
          <a:xfrm>
            <a:off x="152400" y="24003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5</a:t>
            </a:r>
          </a:p>
        </p:txBody>
      </p:sp>
      <p:sp>
        <p:nvSpPr>
          <p:cNvPr id="61575" name="Rectangle 135"/>
          <p:cNvSpPr>
            <a:spLocks noChangeArrowheads="1"/>
          </p:cNvSpPr>
          <p:nvPr/>
        </p:nvSpPr>
        <p:spPr bwMode="auto">
          <a:xfrm>
            <a:off x="152400" y="27432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6</a:t>
            </a:r>
          </a:p>
        </p:txBody>
      </p:sp>
      <p:sp>
        <p:nvSpPr>
          <p:cNvPr id="61576" name="Rectangle 136"/>
          <p:cNvSpPr>
            <a:spLocks noChangeArrowheads="1"/>
          </p:cNvSpPr>
          <p:nvPr/>
        </p:nvSpPr>
        <p:spPr bwMode="auto">
          <a:xfrm>
            <a:off x="152400" y="30861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7</a:t>
            </a:r>
          </a:p>
        </p:txBody>
      </p:sp>
      <p:sp>
        <p:nvSpPr>
          <p:cNvPr id="61577" name="Rectangle 137"/>
          <p:cNvSpPr>
            <a:spLocks noChangeArrowheads="1"/>
          </p:cNvSpPr>
          <p:nvPr/>
        </p:nvSpPr>
        <p:spPr bwMode="auto">
          <a:xfrm>
            <a:off x="152400" y="34290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8</a:t>
            </a:r>
          </a:p>
        </p:txBody>
      </p:sp>
      <p:sp>
        <p:nvSpPr>
          <p:cNvPr id="61578" name="Rectangle 138"/>
          <p:cNvSpPr>
            <a:spLocks noChangeArrowheads="1"/>
          </p:cNvSpPr>
          <p:nvPr/>
        </p:nvSpPr>
        <p:spPr bwMode="auto">
          <a:xfrm>
            <a:off x="152400" y="37719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9</a:t>
            </a:r>
          </a:p>
        </p:txBody>
      </p:sp>
      <p:sp>
        <p:nvSpPr>
          <p:cNvPr id="61579" name="Rectangle 139"/>
          <p:cNvSpPr>
            <a:spLocks noChangeArrowheads="1"/>
          </p:cNvSpPr>
          <p:nvPr/>
        </p:nvSpPr>
        <p:spPr bwMode="auto">
          <a:xfrm>
            <a:off x="152400" y="4114800"/>
            <a:ext cx="228600" cy="228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10</a:t>
            </a:r>
          </a:p>
        </p:txBody>
      </p:sp>
      <p:sp>
        <p:nvSpPr>
          <p:cNvPr id="61580" name="Rectangle 140"/>
          <p:cNvSpPr>
            <a:spLocks noChangeArrowheads="1"/>
          </p:cNvSpPr>
          <p:nvPr/>
        </p:nvSpPr>
        <p:spPr bwMode="auto">
          <a:xfrm>
            <a:off x="7239001" y="3771900"/>
            <a:ext cx="360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Ư</a:t>
            </a:r>
          </a:p>
        </p:txBody>
      </p:sp>
      <p:sp>
        <p:nvSpPr>
          <p:cNvPr id="61581" name="Rectangle 141"/>
          <p:cNvSpPr>
            <a:spLocks noChangeArrowheads="1"/>
          </p:cNvSpPr>
          <p:nvPr/>
        </p:nvSpPr>
        <p:spPr bwMode="auto">
          <a:xfrm>
            <a:off x="7696201" y="3771900"/>
            <a:ext cx="360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Ơ</a:t>
            </a:r>
          </a:p>
        </p:txBody>
      </p:sp>
      <p:sp>
        <p:nvSpPr>
          <p:cNvPr id="61582" name="Oval 142"/>
          <p:cNvSpPr>
            <a:spLocks noChangeArrowheads="1"/>
          </p:cNvSpPr>
          <p:nvPr/>
        </p:nvSpPr>
        <p:spPr bwMode="auto">
          <a:xfrm>
            <a:off x="0" y="4457700"/>
            <a:ext cx="1066800" cy="4000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bg1"/>
                </a:solidFill>
              </a:rPr>
              <a:t>Từ khoá</a:t>
            </a:r>
          </a:p>
        </p:txBody>
      </p:sp>
      <p:grpSp>
        <p:nvGrpSpPr>
          <p:cNvPr id="61583" name="Group 143"/>
          <p:cNvGrpSpPr>
            <a:grpSpLocks/>
          </p:cNvGrpSpPr>
          <p:nvPr/>
        </p:nvGrpSpPr>
        <p:grpSpPr bwMode="auto">
          <a:xfrm>
            <a:off x="4419600" y="4057650"/>
            <a:ext cx="3200400" cy="342900"/>
            <a:chOff x="2880" y="1296"/>
            <a:chExt cx="2016" cy="288"/>
          </a:xfrm>
        </p:grpSpPr>
        <p:sp>
          <p:nvSpPr>
            <p:cNvPr id="61584" name="Rectangle 144"/>
            <p:cNvSpPr>
              <a:spLocks noChangeArrowheads="1"/>
            </p:cNvSpPr>
            <p:nvPr/>
          </p:nvSpPr>
          <p:spPr bwMode="auto">
            <a:xfrm>
              <a:off x="2880"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5" name="Rectangle 145"/>
            <p:cNvSpPr>
              <a:spLocks noChangeArrowheads="1"/>
            </p:cNvSpPr>
            <p:nvPr/>
          </p:nvSpPr>
          <p:spPr bwMode="auto">
            <a:xfrm>
              <a:off x="3168"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6" name="Rectangle 146"/>
            <p:cNvSpPr>
              <a:spLocks noChangeArrowheads="1"/>
            </p:cNvSpPr>
            <p:nvPr/>
          </p:nvSpPr>
          <p:spPr bwMode="auto">
            <a:xfrm>
              <a:off x="3456"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7" name="Rectangle 147"/>
            <p:cNvSpPr>
              <a:spLocks noChangeArrowheads="1"/>
            </p:cNvSpPr>
            <p:nvPr/>
          </p:nvSpPr>
          <p:spPr bwMode="auto">
            <a:xfrm>
              <a:off x="3744"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8" name="Rectangle 148"/>
            <p:cNvSpPr>
              <a:spLocks noChangeArrowheads="1"/>
            </p:cNvSpPr>
            <p:nvPr/>
          </p:nvSpPr>
          <p:spPr bwMode="auto">
            <a:xfrm>
              <a:off x="4032"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9" name="Rectangle 149"/>
            <p:cNvSpPr>
              <a:spLocks noChangeArrowheads="1"/>
            </p:cNvSpPr>
            <p:nvPr/>
          </p:nvSpPr>
          <p:spPr bwMode="auto">
            <a:xfrm>
              <a:off x="4320"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0" name="Rectangle 150"/>
            <p:cNvSpPr>
              <a:spLocks noChangeArrowheads="1"/>
            </p:cNvSpPr>
            <p:nvPr/>
          </p:nvSpPr>
          <p:spPr bwMode="auto">
            <a:xfrm>
              <a:off x="4608"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591" name="Group 151"/>
          <p:cNvGrpSpPr>
            <a:grpSpLocks/>
          </p:cNvGrpSpPr>
          <p:nvPr/>
        </p:nvGrpSpPr>
        <p:grpSpPr bwMode="auto">
          <a:xfrm>
            <a:off x="3048000" y="3371850"/>
            <a:ext cx="3200400" cy="342900"/>
            <a:chOff x="2880" y="1296"/>
            <a:chExt cx="2016" cy="288"/>
          </a:xfrm>
        </p:grpSpPr>
        <p:sp>
          <p:nvSpPr>
            <p:cNvPr id="61592" name="Rectangle 152"/>
            <p:cNvSpPr>
              <a:spLocks noChangeArrowheads="1"/>
            </p:cNvSpPr>
            <p:nvPr/>
          </p:nvSpPr>
          <p:spPr bwMode="auto">
            <a:xfrm>
              <a:off x="2880"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3" name="Rectangle 153"/>
            <p:cNvSpPr>
              <a:spLocks noChangeArrowheads="1"/>
            </p:cNvSpPr>
            <p:nvPr/>
          </p:nvSpPr>
          <p:spPr bwMode="auto">
            <a:xfrm>
              <a:off x="3168"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4" name="Rectangle 154"/>
            <p:cNvSpPr>
              <a:spLocks noChangeArrowheads="1"/>
            </p:cNvSpPr>
            <p:nvPr/>
          </p:nvSpPr>
          <p:spPr bwMode="auto">
            <a:xfrm>
              <a:off x="3456"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5" name="Rectangle 155"/>
            <p:cNvSpPr>
              <a:spLocks noChangeArrowheads="1"/>
            </p:cNvSpPr>
            <p:nvPr/>
          </p:nvSpPr>
          <p:spPr bwMode="auto">
            <a:xfrm>
              <a:off x="3744"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6" name="Rectangle 156"/>
            <p:cNvSpPr>
              <a:spLocks noChangeArrowheads="1"/>
            </p:cNvSpPr>
            <p:nvPr/>
          </p:nvSpPr>
          <p:spPr bwMode="auto">
            <a:xfrm>
              <a:off x="4032"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7" name="Rectangle 157"/>
            <p:cNvSpPr>
              <a:spLocks noChangeArrowheads="1"/>
            </p:cNvSpPr>
            <p:nvPr/>
          </p:nvSpPr>
          <p:spPr bwMode="auto">
            <a:xfrm>
              <a:off x="4320"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8" name="Rectangle 158"/>
            <p:cNvSpPr>
              <a:spLocks noChangeArrowheads="1"/>
            </p:cNvSpPr>
            <p:nvPr/>
          </p:nvSpPr>
          <p:spPr bwMode="auto">
            <a:xfrm>
              <a:off x="4608"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599" name="Group 159"/>
          <p:cNvGrpSpPr>
            <a:grpSpLocks/>
          </p:cNvGrpSpPr>
          <p:nvPr/>
        </p:nvGrpSpPr>
        <p:grpSpPr bwMode="auto">
          <a:xfrm>
            <a:off x="4419600" y="3714750"/>
            <a:ext cx="4572000" cy="342900"/>
            <a:chOff x="2736" y="3120"/>
            <a:chExt cx="2880" cy="288"/>
          </a:xfrm>
        </p:grpSpPr>
        <p:grpSp>
          <p:nvGrpSpPr>
            <p:cNvPr id="61600" name="Group 160"/>
            <p:cNvGrpSpPr>
              <a:grpSpLocks/>
            </p:cNvGrpSpPr>
            <p:nvPr/>
          </p:nvGrpSpPr>
          <p:grpSpPr bwMode="auto">
            <a:xfrm>
              <a:off x="2736" y="3120"/>
              <a:ext cx="2304" cy="288"/>
              <a:chOff x="2496" y="1680"/>
              <a:chExt cx="2304" cy="288"/>
            </a:xfrm>
          </p:grpSpPr>
          <p:sp>
            <p:nvSpPr>
              <p:cNvPr id="61601" name="Rectangle 161"/>
              <p:cNvSpPr>
                <a:spLocks noChangeArrowheads="1"/>
              </p:cNvSpPr>
              <p:nvPr/>
            </p:nvSpPr>
            <p:spPr bwMode="auto">
              <a:xfrm>
                <a:off x="2496" y="168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2" name="Rectangle 162"/>
              <p:cNvSpPr>
                <a:spLocks noChangeArrowheads="1"/>
              </p:cNvSpPr>
              <p:nvPr/>
            </p:nvSpPr>
            <p:spPr bwMode="auto">
              <a:xfrm>
                <a:off x="2784" y="168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3" name="Rectangle 163"/>
              <p:cNvSpPr>
                <a:spLocks noChangeArrowheads="1"/>
              </p:cNvSpPr>
              <p:nvPr/>
            </p:nvSpPr>
            <p:spPr bwMode="auto">
              <a:xfrm>
                <a:off x="3072" y="168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4" name="Rectangle 164"/>
              <p:cNvSpPr>
                <a:spLocks noChangeArrowheads="1"/>
              </p:cNvSpPr>
              <p:nvPr/>
            </p:nvSpPr>
            <p:spPr bwMode="auto">
              <a:xfrm>
                <a:off x="3360" y="168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5" name="Rectangle 165"/>
              <p:cNvSpPr>
                <a:spLocks noChangeArrowheads="1"/>
              </p:cNvSpPr>
              <p:nvPr/>
            </p:nvSpPr>
            <p:spPr bwMode="auto">
              <a:xfrm>
                <a:off x="3648" y="168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6" name="Rectangle 166"/>
              <p:cNvSpPr>
                <a:spLocks noChangeArrowheads="1"/>
              </p:cNvSpPr>
              <p:nvPr/>
            </p:nvSpPr>
            <p:spPr bwMode="auto">
              <a:xfrm>
                <a:off x="3936" y="168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7" name="Rectangle 167"/>
              <p:cNvSpPr>
                <a:spLocks noChangeArrowheads="1"/>
              </p:cNvSpPr>
              <p:nvPr/>
            </p:nvSpPr>
            <p:spPr bwMode="auto">
              <a:xfrm>
                <a:off x="4224" y="168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8" name="Rectangle 168"/>
              <p:cNvSpPr>
                <a:spLocks noChangeArrowheads="1"/>
              </p:cNvSpPr>
              <p:nvPr/>
            </p:nvSpPr>
            <p:spPr bwMode="auto">
              <a:xfrm>
                <a:off x="4512" y="168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609" name="Rectangle 169"/>
            <p:cNvSpPr>
              <a:spLocks noChangeArrowheads="1"/>
            </p:cNvSpPr>
            <p:nvPr/>
          </p:nvSpPr>
          <p:spPr bwMode="auto">
            <a:xfrm>
              <a:off x="5040" y="312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0" name="Rectangle 170"/>
            <p:cNvSpPr>
              <a:spLocks noChangeArrowheads="1"/>
            </p:cNvSpPr>
            <p:nvPr/>
          </p:nvSpPr>
          <p:spPr bwMode="auto">
            <a:xfrm>
              <a:off x="5328" y="312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611" name="Group 171"/>
          <p:cNvGrpSpPr>
            <a:grpSpLocks/>
          </p:cNvGrpSpPr>
          <p:nvPr/>
        </p:nvGrpSpPr>
        <p:grpSpPr bwMode="auto">
          <a:xfrm>
            <a:off x="2133600" y="3028950"/>
            <a:ext cx="3657600" cy="342900"/>
            <a:chOff x="1344" y="2544"/>
            <a:chExt cx="2304" cy="288"/>
          </a:xfrm>
        </p:grpSpPr>
        <p:grpSp>
          <p:nvGrpSpPr>
            <p:cNvPr id="61612" name="Group 172"/>
            <p:cNvGrpSpPr>
              <a:grpSpLocks/>
            </p:cNvGrpSpPr>
            <p:nvPr/>
          </p:nvGrpSpPr>
          <p:grpSpPr bwMode="auto">
            <a:xfrm>
              <a:off x="1344" y="2544"/>
              <a:ext cx="2016" cy="288"/>
              <a:chOff x="2880" y="1296"/>
              <a:chExt cx="2016" cy="288"/>
            </a:xfrm>
          </p:grpSpPr>
          <p:sp>
            <p:nvSpPr>
              <p:cNvPr id="61613" name="Rectangle 173"/>
              <p:cNvSpPr>
                <a:spLocks noChangeArrowheads="1"/>
              </p:cNvSpPr>
              <p:nvPr/>
            </p:nvSpPr>
            <p:spPr bwMode="auto">
              <a:xfrm>
                <a:off x="2880"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4" name="Rectangle 174"/>
              <p:cNvSpPr>
                <a:spLocks noChangeArrowheads="1"/>
              </p:cNvSpPr>
              <p:nvPr/>
            </p:nvSpPr>
            <p:spPr bwMode="auto">
              <a:xfrm>
                <a:off x="3168"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5" name="Rectangle 175"/>
              <p:cNvSpPr>
                <a:spLocks noChangeArrowheads="1"/>
              </p:cNvSpPr>
              <p:nvPr/>
            </p:nvSpPr>
            <p:spPr bwMode="auto">
              <a:xfrm>
                <a:off x="3456"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6" name="Rectangle 176"/>
              <p:cNvSpPr>
                <a:spLocks noChangeArrowheads="1"/>
              </p:cNvSpPr>
              <p:nvPr/>
            </p:nvSpPr>
            <p:spPr bwMode="auto">
              <a:xfrm>
                <a:off x="3744"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7" name="Rectangle 177"/>
              <p:cNvSpPr>
                <a:spLocks noChangeArrowheads="1"/>
              </p:cNvSpPr>
              <p:nvPr/>
            </p:nvSpPr>
            <p:spPr bwMode="auto">
              <a:xfrm>
                <a:off x="4032"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8" name="Rectangle 178"/>
              <p:cNvSpPr>
                <a:spLocks noChangeArrowheads="1"/>
              </p:cNvSpPr>
              <p:nvPr/>
            </p:nvSpPr>
            <p:spPr bwMode="auto">
              <a:xfrm>
                <a:off x="4320"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9" name="Rectangle 179"/>
              <p:cNvSpPr>
                <a:spLocks noChangeArrowheads="1"/>
              </p:cNvSpPr>
              <p:nvPr/>
            </p:nvSpPr>
            <p:spPr bwMode="auto">
              <a:xfrm>
                <a:off x="4608"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620" name="Rectangle 180"/>
            <p:cNvSpPr>
              <a:spLocks noChangeArrowheads="1"/>
            </p:cNvSpPr>
            <p:nvPr/>
          </p:nvSpPr>
          <p:spPr bwMode="auto">
            <a:xfrm>
              <a:off x="3360" y="2544"/>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621" name="Group 181"/>
          <p:cNvGrpSpPr>
            <a:grpSpLocks/>
          </p:cNvGrpSpPr>
          <p:nvPr/>
        </p:nvGrpSpPr>
        <p:grpSpPr bwMode="auto">
          <a:xfrm>
            <a:off x="2133600" y="2686050"/>
            <a:ext cx="6400800" cy="342900"/>
            <a:chOff x="1344" y="2256"/>
            <a:chExt cx="4032" cy="288"/>
          </a:xfrm>
        </p:grpSpPr>
        <p:sp>
          <p:nvSpPr>
            <p:cNvPr id="61622" name="Rectangle 182"/>
            <p:cNvSpPr>
              <a:spLocks noChangeArrowheads="1"/>
            </p:cNvSpPr>
            <p:nvPr/>
          </p:nvSpPr>
          <p:spPr bwMode="auto">
            <a:xfrm>
              <a:off x="1632" y="225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3" name="Rectangle 183"/>
            <p:cNvSpPr>
              <a:spLocks noChangeArrowheads="1"/>
            </p:cNvSpPr>
            <p:nvPr/>
          </p:nvSpPr>
          <p:spPr bwMode="auto">
            <a:xfrm>
              <a:off x="5088" y="225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4" name="Rectangle 184"/>
            <p:cNvSpPr>
              <a:spLocks noChangeArrowheads="1"/>
            </p:cNvSpPr>
            <p:nvPr/>
          </p:nvSpPr>
          <p:spPr bwMode="auto">
            <a:xfrm>
              <a:off x="4800" y="225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5" name="Rectangle 185"/>
            <p:cNvSpPr>
              <a:spLocks noChangeArrowheads="1"/>
            </p:cNvSpPr>
            <p:nvPr/>
          </p:nvSpPr>
          <p:spPr bwMode="auto">
            <a:xfrm>
              <a:off x="4512" y="225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6" name="Rectangle 186"/>
            <p:cNvSpPr>
              <a:spLocks noChangeArrowheads="1"/>
            </p:cNvSpPr>
            <p:nvPr/>
          </p:nvSpPr>
          <p:spPr bwMode="auto">
            <a:xfrm>
              <a:off x="1920" y="225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7" name="Rectangle 187"/>
            <p:cNvSpPr>
              <a:spLocks noChangeArrowheads="1"/>
            </p:cNvSpPr>
            <p:nvPr/>
          </p:nvSpPr>
          <p:spPr bwMode="auto">
            <a:xfrm>
              <a:off x="2208" y="225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8" name="Rectangle 188"/>
            <p:cNvSpPr>
              <a:spLocks noChangeArrowheads="1"/>
            </p:cNvSpPr>
            <p:nvPr/>
          </p:nvSpPr>
          <p:spPr bwMode="auto">
            <a:xfrm>
              <a:off x="2496" y="225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9" name="Rectangle 189"/>
            <p:cNvSpPr>
              <a:spLocks noChangeArrowheads="1"/>
            </p:cNvSpPr>
            <p:nvPr/>
          </p:nvSpPr>
          <p:spPr bwMode="auto">
            <a:xfrm>
              <a:off x="2784" y="225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0" name="Rectangle 190"/>
            <p:cNvSpPr>
              <a:spLocks noChangeArrowheads="1"/>
            </p:cNvSpPr>
            <p:nvPr/>
          </p:nvSpPr>
          <p:spPr bwMode="auto">
            <a:xfrm>
              <a:off x="3072" y="225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1" name="Rectangle 191"/>
            <p:cNvSpPr>
              <a:spLocks noChangeArrowheads="1"/>
            </p:cNvSpPr>
            <p:nvPr/>
          </p:nvSpPr>
          <p:spPr bwMode="auto">
            <a:xfrm>
              <a:off x="3360" y="225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2" name="Rectangle 192"/>
            <p:cNvSpPr>
              <a:spLocks noChangeArrowheads="1"/>
            </p:cNvSpPr>
            <p:nvPr/>
          </p:nvSpPr>
          <p:spPr bwMode="auto">
            <a:xfrm>
              <a:off x="3648" y="225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3" name="Rectangle 193"/>
            <p:cNvSpPr>
              <a:spLocks noChangeArrowheads="1"/>
            </p:cNvSpPr>
            <p:nvPr/>
          </p:nvSpPr>
          <p:spPr bwMode="auto">
            <a:xfrm>
              <a:off x="3936" y="225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4" name="Rectangle 194"/>
            <p:cNvSpPr>
              <a:spLocks noChangeArrowheads="1"/>
            </p:cNvSpPr>
            <p:nvPr/>
          </p:nvSpPr>
          <p:spPr bwMode="auto">
            <a:xfrm>
              <a:off x="4224" y="225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5" name="Rectangle 195"/>
            <p:cNvSpPr>
              <a:spLocks noChangeArrowheads="1"/>
            </p:cNvSpPr>
            <p:nvPr/>
          </p:nvSpPr>
          <p:spPr bwMode="auto">
            <a:xfrm>
              <a:off x="1344" y="225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636" name="Group 196"/>
          <p:cNvGrpSpPr>
            <a:grpSpLocks/>
          </p:cNvGrpSpPr>
          <p:nvPr/>
        </p:nvGrpSpPr>
        <p:grpSpPr bwMode="auto">
          <a:xfrm>
            <a:off x="4419600" y="2343150"/>
            <a:ext cx="3200400" cy="342900"/>
            <a:chOff x="2880" y="1296"/>
            <a:chExt cx="2016" cy="288"/>
          </a:xfrm>
        </p:grpSpPr>
        <p:sp>
          <p:nvSpPr>
            <p:cNvPr id="61637" name="Rectangle 197"/>
            <p:cNvSpPr>
              <a:spLocks noChangeArrowheads="1"/>
            </p:cNvSpPr>
            <p:nvPr/>
          </p:nvSpPr>
          <p:spPr bwMode="auto">
            <a:xfrm>
              <a:off x="2880"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8" name="Rectangle 198"/>
            <p:cNvSpPr>
              <a:spLocks noChangeArrowheads="1"/>
            </p:cNvSpPr>
            <p:nvPr/>
          </p:nvSpPr>
          <p:spPr bwMode="auto">
            <a:xfrm>
              <a:off x="3168"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9" name="Rectangle 199"/>
            <p:cNvSpPr>
              <a:spLocks noChangeArrowheads="1"/>
            </p:cNvSpPr>
            <p:nvPr/>
          </p:nvSpPr>
          <p:spPr bwMode="auto">
            <a:xfrm>
              <a:off x="3456"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0" name="Rectangle 200"/>
            <p:cNvSpPr>
              <a:spLocks noChangeArrowheads="1"/>
            </p:cNvSpPr>
            <p:nvPr/>
          </p:nvSpPr>
          <p:spPr bwMode="auto">
            <a:xfrm>
              <a:off x="3744"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1" name="Rectangle 201"/>
            <p:cNvSpPr>
              <a:spLocks noChangeArrowheads="1"/>
            </p:cNvSpPr>
            <p:nvPr/>
          </p:nvSpPr>
          <p:spPr bwMode="auto">
            <a:xfrm>
              <a:off x="4032"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2" name="Rectangle 202"/>
            <p:cNvSpPr>
              <a:spLocks noChangeArrowheads="1"/>
            </p:cNvSpPr>
            <p:nvPr/>
          </p:nvSpPr>
          <p:spPr bwMode="auto">
            <a:xfrm>
              <a:off x="4320"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3" name="Rectangle 203"/>
            <p:cNvSpPr>
              <a:spLocks noChangeArrowheads="1"/>
            </p:cNvSpPr>
            <p:nvPr/>
          </p:nvSpPr>
          <p:spPr bwMode="auto">
            <a:xfrm>
              <a:off x="4608"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644" name="Group 204"/>
          <p:cNvGrpSpPr>
            <a:grpSpLocks/>
          </p:cNvGrpSpPr>
          <p:nvPr/>
        </p:nvGrpSpPr>
        <p:grpSpPr bwMode="auto">
          <a:xfrm>
            <a:off x="3962400" y="2000250"/>
            <a:ext cx="3657600" cy="342900"/>
            <a:chOff x="2496" y="1680"/>
            <a:chExt cx="2304" cy="288"/>
          </a:xfrm>
        </p:grpSpPr>
        <p:sp>
          <p:nvSpPr>
            <p:cNvPr id="61645" name="Rectangle 205"/>
            <p:cNvSpPr>
              <a:spLocks noChangeArrowheads="1"/>
            </p:cNvSpPr>
            <p:nvPr/>
          </p:nvSpPr>
          <p:spPr bwMode="auto">
            <a:xfrm>
              <a:off x="2496" y="168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6" name="Rectangle 206"/>
            <p:cNvSpPr>
              <a:spLocks noChangeArrowheads="1"/>
            </p:cNvSpPr>
            <p:nvPr/>
          </p:nvSpPr>
          <p:spPr bwMode="auto">
            <a:xfrm>
              <a:off x="2784" y="168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7" name="Rectangle 207"/>
            <p:cNvSpPr>
              <a:spLocks noChangeArrowheads="1"/>
            </p:cNvSpPr>
            <p:nvPr/>
          </p:nvSpPr>
          <p:spPr bwMode="auto">
            <a:xfrm>
              <a:off x="3072" y="168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8" name="Rectangle 208"/>
            <p:cNvSpPr>
              <a:spLocks noChangeArrowheads="1"/>
            </p:cNvSpPr>
            <p:nvPr/>
          </p:nvSpPr>
          <p:spPr bwMode="auto">
            <a:xfrm>
              <a:off x="3360" y="168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49" name="Rectangle 209"/>
            <p:cNvSpPr>
              <a:spLocks noChangeArrowheads="1"/>
            </p:cNvSpPr>
            <p:nvPr/>
          </p:nvSpPr>
          <p:spPr bwMode="auto">
            <a:xfrm>
              <a:off x="3648" y="168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0" name="Rectangle 210"/>
            <p:cNvSpPr>
              <a:spLocks noChangeArrowheads="1"/>
            </p:cNvSpPr>
            <p:nvPr/>
          </p:nvSpPr>
          <p:spPr bwMode="auto">
            <a:xfrm>
              <a:off x="3936" y="168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1" name="Rectangle 211"/>
            <p:cNvSpPr>
              <a:spLocks noChangeArrowheads="1"/>
            </p:cNvSpPr>
            <p:nvPr/>
          </p:nvSpPr>
          <p:spPr bwMode="auto">
            <a:xfrm>
              <a:off x="4224" y="168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2" name="Rectangle 212"/>
            <p:cNvSpPr>
              <a:spLocks noChangeArrowheads="1"/>
            </p:cNvSpPr>
            <p:nvPr/>
          </p:nvSpPr>
          <p:spPr bwMode="auto">
            <a:xfrm>
              <a:off x="4512" y="1680"/>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653" name="Group 213"/>
          <p:cNvGrpSpPr>
            <a:grpSpLocks/>
          </p:cNvGrpSpPr>
          <p:nvPr/>
        </p:nvGrpSpPr>
        <p:grpSpPr bwMode="auto">
          <a:xfrm>
            <a:off x="1219200" y="971550"/>
            <a:ext cx="5943600" cy="342900"/>
            <a:chOff x="1152" y="1008"/>
            <a:chExt cx="3744" cy="288"/>
          </a:xfrm>
        </p:grpSpPr>
        <p:sp>
          <p:nvSpPr>
            <p:cNvPr id="61654" name="Rectangle 214"/>
            <p:cNvSpPr>
              <a:spLocks noChangeArrowheads="1"/>
            </p:cNvSpPr>
            <p:nvPr/>
          </p:nvSpPr>
          <p:spPr bwMode="auto">
            <a:xfrm>
              <a:off x="1152" y="100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5" name="Rectangle 215"/>
            <p:cNvSpPr>
              <a:spLocks noChangeArrowheads="1"/>
            </p:cNvSpPr>
            <p:nvPr/>
          </p:nvSpPr>
          <p:spPr bwMode="auto">
            <a:xfrm>
              <a:off x="4608" y="100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6" name="Rectangle 216"/>
            <p:cNvSpPr>
              <a:spLocks noChangeArrowheads="1"/>
            </p:cNvSpPr>
            <p:nvPr/>
          </p:nvSpPr>
          <p:spPr bwMode="auto">
            <a:xfrm>
              <a:off x="4320" y="100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7" name="Rectangle 217"/>
            <p:cNvSpPr>
              <a:spLocks noChangeArrowheads="1"/>
            </p:cNvSpPr>
            <p:nvPr/>
          </p:nvSpPr>
          <p:spPr bwMode="auto">
            <a:xfrm>
              <a:off x="4032" y="100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8" name="Rectangle 218"/>
            <p:cNvSpPr>
              <a:spLocks noChangeArrowheads="1"/>
            </p:cNvSpPr>
            <p:nvPr/>
          </p:nvSpPr>
          <p:spPr bwMode="auto">
            <a:xfrm>
              <a:off x="1440" y="100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9" name="Rectangle 219"/>
            <p:cNvSpPr>
              <a:spLocks noChangeArrowheads="1"/>
            </p:cNvSpPr>
            <p:nvPr/>
          </p:nvSpPr>
          <p:spPr bwMode="auto">
            <a:xfrm>
              <a:off x="1728" y="100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0" name="Rectangle 220"/>
            <p:cNvSpPr>
              <a:spLocks noChangeArrowheads="1"/>
            </p:cNvSpPr>
            <p:nvPr/>
          </p:nvSpPr>
          <p:spPr bwMode="auto">
            <a:xfrm>
              <a:off x="2016" y="100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1" name="Rectangle 221"/>
            <p:cNvSpPr>
              <a:spLocks noChangeArrowheads="1"/>
            </p:cNvSpPr>
            <p:nvPr/>
          </p:nvSpPr>
          <p:spPr bwMode="auto">
            <a:xfrm>
              <a:off x="2304" y="100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2" name="Rectangle 222"/>
            <p:cNvSpPr>
              <a:spLocks noChangeArrowheads="1"/>
            </p:cNvSpPr>
            <p:nvPr/>
          </p:nvSpPr>
          <p:spPr bwMode="auto">
            <a:xfrm>
              <a:off x="2592" y="100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3" name="Rectangle 223"/>
            <p:cNvSpPr>
              <a:spLocks noChangeArrowheads="1"/>
            </p:cNvSpPr>
            <p:nvPr/>
          </p:nvSpPr>
          <p:spPr bwMode="auto">
            <a:xfrm>
              <a:off x="2880" y="100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4" name="Rectangle 224"/>
            <p:cNvSpPr>
              <a:spLocks noChangeArrowheads="1"/>
            </p:cNvSpPr>
            <p:nvPr/>
          </p:nvSpPr>
          <p:spPr bwMode="auto">
            <a:xfrm>
              <a:off x="3168" y="100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5" name="Rectangle 225"/>
            <p:cNvSpPr>
              <a:spLocks noChangeArrowheads="1"/>
            </p:cNvSpPr>
            <p:nvPr/>
          </p:nvSpPr>
          <p:spPr bwMode="auto">
            <a:xfrm>
              <a:off x="3456" y="100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6" name="Rectangle 226"/>
            <p:cNvSpPr>
              <a:spLocks noChangeArrowheads="1"/>
            </p:cNvSpPr>
            <p:nvPr/>
          </p:nvSpPr>
          <p:spPr bwMode="auto">
            <a:xfrm>
              <a:off x="3744" y="100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667" name="Group 227"/>
          <p:cNvGrpSpPr>
            <a:grpSpLocks/>
          </p:cNvGrpSpPr>
          <p:nvPr/>
        </p:nvGrpSpPr>
        <p:grpSpPr bwMode="auto">
          <a:xfrm>
            <a:off x="3505200" y="1657350"/>
            <a:ext cx="5486400" cy="342900"/>
            <a:chOff x="1920" y="1728"/>
            <a:chExt cx="3456" cy="288"/>
          </a:xfrm>
        </p:grpSpPr>
        <p:sp>
          <p:nvSpPr>
            <p:cNvPr id="61668" name="Rectangle 228"/>
            <p:cNvSpPr>
              <a:spLocks noChangeArrowheads="1"/>
            </p:cNvSpPr>
            <p:nvPr/>
          </p:nvSpPr>
          <p:spPr bwMode="auto">
            <a:xfrm>
              <a:off x="5088" y="172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9" name="Rectangle 229"/>
            <p:cNvSpPr>
              <a:spLocks noChangeArrowheads="1"/>
            </p:cNvSpPr>
            <p:nvPr/>
          </p:nvSpPr>
          <p:spPr bwMode="auto">
            <a:xfrm>
              <a:off x="4800" y="172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0" name="Rectangle 230"/>
            <p:cNvSpPr>
              <a:spLocks noChangeArrowheads="1"/>
            </p:cNvSpPr>
            <p:nvPr/>
          </p:nvSpPr>
          <p:spPr bwMode="auto">
            <a:xfrm>
              <a:off x="4512" y="172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1" name="Rectangle 231"/>
            <p:cNvSpPr>
              <a:spLocks noChangeArrowheads="1"/>
            </p:cNvSpPr>
            <p:nvPr/>
          </p:nvSpPr>
          <p:spPr bwMode="auto">
            <a:xfrm>
              <a:off x="1920" y="172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2" name="Rectangle 232"/>
            <p:cNvSpPr>
              <a:spLocks noChangeArrowheads="1"/>
            </p:cNvSpPr>
            <p:nvPr/>
          </p:nvSpPr>
          <p:spPr bwMode="auto">
            <a:xfrm>
              <a:off x="2208" y="172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3" name="Rectangle 233"/>
            <p:cNvSpPr>
              <a:spLocks noChangeArrowheads="1"/>
            </p:cNvSpPr>
            <p:nvPr/>
          </p:nvSpPr>
          <p:spPr bwMode="auto">
            <a:xfrm>
              <a:off x="2496" y="172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4" name="Rectangle 234"/>
            <p:cNvSpPr>
              <a:spLocks noChangeArrowheads="1"/>
            </p:cNvSpPr>
            <p:nvPr/>
          </p:nvSpPr>
          <p:spPr bwMode="auto">
            <a:xfrm>
              <a:off x="2784" y="172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5" name="Rectangle 235"/>
            <p:cNvSpPr>
              <a:spLocks noChangeArrowheads="1"/>
            </p:cNvSpPr>
            <p:nvPr/>
          </p:nvSpPr>
          <p:spPr bwMode="auto">
            <a:xfrm>
              <a:off x="3072" y="172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6" name="Rectangle 236"/>
            <p:cNvSpPr>
              <a:spLocks noChangeArrowheads="1"/>
            </p:cNvSpPr>
            <p:nvPr/>
          </p:nvSpPr>
          <p:spPr bwMode="auto">
            <a:xfrm>
              <a:off x="3360" y="172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7" name="Rectangle 237"/>
            <p:cNvSpPr>
              <a:spLocks noChangeArrowheads="1"/>
            </p:cNvSpPr>
            <p:nvPr/>
          </p:nvSpPr>
          <p:spPr bwMode="auto">
            <a:xfrm>
              <a:off x="3648" y="172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8" name="Rectangle 238"/>
            <p:cNvSpPr>
              <a:spLocks noChangeArrowheads="1"/>
            </p:cNvSpPr>
            <p:nvPr/>
          </p:nvSpPr>
          <p:spPr bwMode="auto">
            <a:xfrm>
              <a:off x="3936" y="172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9" name="Rectangle 239"/>
            <p:cNvSpPr>
              <a:spLocks noChangeArrowheads="1"/>
            </p:cNvSpPr>
            <p:nvPr/>
          </p:nvSpPr>
          <p:spPr bwMode="auto">
            <a:xfrm>
              <a:off x="4224" y="1728"/>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680" name="Group 240"/>
          <p:cNvGrpSpPr>
            <a:grpSpLocks/>
          </p:cNvGrpSpPr>
          <p:nvPr/>
        </p:nvGrpSpPr>
        <p:grpSpPr bwMode="auto">
          <a:xfrm>
            <a:off x="3962400" y="1314450"/>
            <a:ext cx="3200400" cy="342900"/>
            <a:chOff x="2880" y="1296"/>
            <a:chExt cx="2016" cy="288"/>
          </a:xfrm>
        </p:grpSpPr>
        <p:sp>
          <p:nvSpPr>
            <p:cNvPr id="61681" name="Rectangle 241"/>
            <p:cNvSpPr>
              <a:spLocks noChangeArrowheads="1"/>
            </p:cNvSpPr>
            <p:nvPr/>
          </p:nvSpPr>
          <p:spPr bwMode="auto">
            <a:xfrm>
              <a:off x="2880"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2" name="Rectangle 242"/>
            <p:cNvSpPr>
              <a:spLocks noChangeArrowheads="1"/>
            </p:cNvSpPr>
            <p:nvPr/>
          </p:nvSpPr>
          <p:spPr bwMode="auto">
            <a:xfrm>
              <a:off x="3168"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3" name="Rectangle 243"/>
            <p:cNvSpPr>
              <a:spLocks noChangeArrowheads="1"/>
            </p:cNvSpPr>
            <p:nvPr/>
          </p:nvSpPr>
          <p:spPr bwMode="auto">
            <a:xfrm>
              <a:off x="3456"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4" name="Rectangle 244"/>
            <p:cNvSpPr>
              <a:spLocks noChangeArrowheads="1"/>
            </p:cNvSpPr>
            <p:nvPr/>
          </p:nvSpPr>
          <p:spPr bwMode="auto">
            <a:xfrm>
              <a:off x="3744"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5" name="Rectangle 245"/>
            <p:cNvSpPr>
              <a:spLocks noChangeArrowheads="1"/>
            </p:cNvSpPr>
            <p:nvPr/>
          </p:nvSpPr>
          <p:spPr bwMode="auto">
            <a:xfrm>
              <a:off x="4032"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6" name="Rectangle 246"/>
            <p:cNvSpPr>
              <a:spLocks noChangeArrowheads="1"/>
            </p:cNvSpPr>
            <p:nvPr/>
          </p:nvSpPr>
          <p:spPr bwMode="auto">
            <a:xfrm>
              <a:off x="4320"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7" name="Rectangle 247"/>
            <p:cNvSpPr>
              <a:spLocks noChangeArrowheads="1"/>
            </p:cNvSpPr>
            <p:nvPr/>
          </p:nvSpPr>
          <p:spPr bwMode="auto">
            <a:xfrm>
              <a:off x="4608" y="1296"/>
              <a:ext cx="288" cy="28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688" name="AutoShape 248"/>
          <p:cNvSpPr>
            <a:spLocks noChangeArrowheads="1"/>
          </p:cNvSpPr>
          <p:nvPr/>
        </p:nvSpPr>
        <p:spPr bwMode="auto">
          <a:xfrm>
            <a:off x="1066800" y="4457700"/>
            <a:ext cx="8077200" cy="628650"/>
          </a:xfrm>
          <a:prstGeom prst="roundRect">
            <a:avLst>
              <a:gd name="adj" fmla="val 16667"/>
            </a:avLst>
          </a:prstGeom>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ltLang="en-US" sz="2400">
                <a:solidFill>
                  <a:srgbClr val="FF0000"/>
                </a:solidFill>
                <a:latin typeface="Arial" panose="020B0604020202020204" pitchFamily="34" charset="0"/>
                <a:cs typeface="Arial" panose="020B0604020202020204" pitchFamily="34" charset="0"/>
              </a:rPr>
              <a:t>Câu 1. T</a:t>
            </a:r>
            <a:r>
              <a:rPr lang="en-US" altLang="en-US" sz="2400" smtClean="0">
                <a:solidFill>
                  <a:srgbClr val="FF0000"/>
                </a:solidFill>
                <a:latin typeface="Arial" panose="020B0604020202020204" pitchFamily="34" charset="0"/>
                <a:cs typeface="Arial" panose="020B0604020202020204" pitchFamily="34" charset="0"/>
              </a:rPr>
              <a:t>ừ </a:t>
            </a:r>
            <a:r>
              <a:rPr lang="en-US" altLang="en-US" sz="2400">
                <a:solidFill>
                  <a:srgbClr val="FF0000"/>
                </a:solidFill>
                <a:latin typeface="Arial" panose="020B0604020202020204" pitchFamily="34" charset="0"/>
                <a:cs typeface="Arial" panose="020B0604020202020204" pitchFamily="34" charset="0"/>
              </a:rPr>
              <a:t>chỉ thời gian </a:t>
            </a:r>
          </a:p>
          <a:p>
            <a:pPr algn="ctr"/>
            <a:r>
              <a:rPr lang="en-US" altLang="en-US" sz="2400">
                <a:solidFill>
                  <a:srgbClr val="FF0000"/>
                </a:solidFill>
                <a:latin typeface="Arial" panose="020B0604020202020204" pitchFamily="34" charset="0"/>
                <a:cs typeface="Arial" panose="020B0604020202020204" pitchFamily="34" charset="0"/>
              </a:rPr>
              <a:t>để số tế bào trong quần thể vi sinh vật tăng gấp đôi</a:t>
            </a:r>
          </a:p>
        </p:txBody>
      </p:sp>
      <p:sp>
        <p:nvSpPr>
          <p:cNvPr id="61689" name="AutoShape 249"/>
          <p:cNvSpPr>
            <a:spLocks noChangeArrowheads="1"/>
          </p:cNvSpPr>
          <p:nvPr/>
        </p:nvSpPr>
        <p:spPr bwMode="auto">
          <a:xfrm>
            <a:off x="1066800" y="4457700"/>
            <a:ext cx="8077200" cy="628650"/>
          </a:xfrm>
          <a:prstGeom prst="roundRect">
            <a:avLst>
              <a:gd name="adj" fmla="val 16667"/>
            </a:avLst>
          </a:prstGeom>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ltLang="en-US" sz="2400">
                <a:solidFill>
                  <a:srgbClr val="FF0000"/>
                </a:solidFill>
                <a:latin typeface="Arial" panose="020B0604020202020204" pitchFamily="34" charset="0"/>
                <a:cs typeface="Arial" panose="020B0604020202020204" pitchFamily="34" charset="0"/>
              </a:rPr>
              <a:t>Câu 2. Pha mà có s</a:t>
            </a:r>
            <a:r>
              <a:rPr lang="vi-VN" altLang="en-US" sz="2400" smtClean="0">
                <a:solidFill>
                  <a:srgbClr val="FF0000"/>
                </a:solidFill>
                <a:latin typeface="Arial" panose="020B0604020202020204" pitchFamily="34" charset="0"/>
                <a:cs typeface="Arial" panose="020B0604020202020204" pitchFamily="34" charset="0"/>
              </a:rPr>
              <a:t>ố </a:t>
            </a:r>
            <a:r>
              <a:rPr lang="vi-VN" altLang="en-US" sz="2400">
                <a:solidFill>
                  <a:srgbClr val="FF0000"/>
                </a:solidFill>
                <a:latin typeface="Arial" panose="020B0604020202020204" pitchFamily="34" charset="0"/>
                <a:cs typeface="Arial" panose="020B0604020202020204" pitchFamily="34" charset="0"/>
              </a:rPr>
              <a:t>lượng tế bào trong quần thể tăng lên </a:t>
            </a:r>
            <a:endParaRPr lang="en-US" altLang="en-US" sz="2400" smtClean="0">
              <a:solidFill>
                <a:srgbClr val="FF0000"/>
              </a:solidFill>
              <a:latin typeface="Arial" panose="020B0604020202020204" pitchFamily="34" charset="0"/>
              <a:cs typeface="Arial" panose="020B0604020202020204" pitchFamily="34" charset="0"/>
            </a:endParaRPr>
          </a:p>
          <a:p>
            <a:pPr algn="ctr"/>
            <a:r>
              <a:rPr lang="vi-VN" altLang="en-US" sz="2400" smtClean="0">
                <a:solidFill>
                  <a:srgbClr val="FF0000"/>
                </a:solidFill>
                <a:latin typeface="Arial" panose="020B0604020202020204" pitchFamily="34" charset="0"/>
                <a:cs typeface="Arial" panose="020B0604020202020204" pitchFamily="34" charset="0"/>
              </a:rPr>
              <a:t>rất </a:t>
            </a:r>
            <a:r>
              <a:rPr lang="vi-VN" altLang="en-US" sz="2400">
                <a:solidFill>
                  <a:srgbClr val="FF0000"/>
                </a:solidFill>
                <a:latin typeface="Arial" panose="020B0604020202020204" pitchFamily="34" charset="0"/>
                <a:cs typeface="Arial" panose="020B0604020202020204" pitchFamily="34" charset="0"/>
              </a:rPr>
              <a:t>nhanh</a:t>
            </a:r>
            <a:r>
              <a:rPr lang="en-US" altLang="en-US" sz="2400" smtClean="0">
                <a:solidFill>
                  <a:srgbClr val="FF0000"/>
                </a:solidFill>
                <a:latin typeface="Arial" panose="020B0604020202020204" pitchFamily="34" charset="0"/>
                <a:cs typeface="Arial" panose="020B0604020202020204" pitchFamily="34" charset="0"/>
              </a:rPr>
              <a:t> trong môi </a:t>
            </a:r>
            <a:r>
              <a:rPr lang="en-US" altLang="en-US" sz="2400">
                <a:solidFill>
                  <a:srgbClr val="FF0000"/>
                </a:solidFill>
                <a:latin typeface="Arial" panose="020B0604020202020204" pitchFamily="34" charset="0"/>
                <a:cs typeface="Arial" panose="020B0604020202020204" pitchFamily="34" charset="0"/>
              </a:rPr>
              <a:t>trường nuôi cấy không liên tục</a:t>
            </a:r>
          </a:p>
        </p:txBody>
      </p:sp>
      <p:sp>
        <p:nvSpPr>
          <p:cNvPr id="61690" name="AutoShape 250"/>
          <p:cNvSpPr>
            <a:spLocks noChangeArrowheads="1"/>
          </p:cNvSpPr>
          <p:nvPr/>
        </p:nvSpPr>
        <p:spPr bwMode="auto">
          <a:xfrm>
            <a:off x="1219200" y="4429125"/>
            <a:ext cx="7772400" cy="657225"/>
          </a:xfrm>
          <a:prstGeom prst="roundRect">
            <a:avLst>
              <a:gd name="adj" fmla="val 16667"/>
            </a:avLst>
          </a:prstGeom>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ltLang="en-US" sz="2400">
                <a:solidFill>
                  <a:srgbClr val="FF0000"/>
                </a:solidFill>
                <a:latin typeface="Arial" panose="020B0604020202020204" pitchFamily="34" charset="0"/>
                <a:cs typeface="Arial" panose="020B0604020202020204" pitchFamily="34" charset="0"/>
              </a:rPr>
              <a:t>Câu 3. T</a:t>
            </a:r>
            <a:r>
              <a:rPr lang="en-US" altLang="en-US" sz="2400" smtClean="0">
                <a:solidFill>
                  <a:srgbClr val="FF0000"/>
                </a:solidFill>
                <a:latin typeface="Arial" panose="020B0604020202020204" pitchFamily="34" charset="0"/>
                <a:cs typeface="Arial" panose="020B0604020202020204" pitchFamily="34" charset="0"/>
              </a:rPr>
              <a:t>ên </a:t>
            </a:r>
            <a:r>
              <a:rPr lang="en-US" altLang="en-US" sz="2400">
                <a:solidFill>
                  <a:srgbClr val="FF0000"/>
                </a:solidFill>
                <a:latin typeface="Arial" panose="020B0604020202020204" pitchFamily="34" charset="0"/>
                <a:cs typeface="Arial" panose="020B0604020202020204" pitchFamily="34" charset="0"/>
              </a:rPr>
              <a:t>gọi một quá trình nuôi cấy</a:t>
            </a:r>
          </a:p>
          <a:p>
            <a:pPr algn="ctr"/>
            <a:r>
              <a:rPr lang="en-US" altLang="en-US" sz="2400">
                <a:solidFill>
                  <a:srgbClr val="FF0000"/>
                </a:solidFill>
                <a:latin typeface="Arial" panose="020B0604020202020204" pitchFamily="34" charset="0"/>
                <a:cs typeface="Arial" panose="020B0604020202020204" pitchFamily="34" charset="0"/>
              </a:rPr>
              <a:t> vi sinh vật không có bổ sung thêm chất dinh dưỡng</a:t>
            </a:r>
          </a:p>
        </p:txBody>
      </p:sp>
      <p:sp>
        <p:nvSpPr>
          <p:cNvPr id="61691" name="AutoShape 251"/>
          <p:cNvSpPr>
            <a:spLocks noChangeArrowheads="1"/>
          </p:cNvSpPr>
          <p:nvPr/>
        </p:nvSpPr>
        <p:spPr bwMode="auto">
          <a:xfrm>
            <a:off x="1295400" y="4514850"/>
            <a:ext cx="7620000" cy="614363"/>
          </a:xfrm>
          <a:prstGeom prst="roundRect">
            <a:avLst>
              <a:gd name="adj" fmla="val 16667"/>
            </a:avLst>
          </a:prstGeom>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ltLang="en-US" sz="2400">
                <a:solidFill>
                  <a:srgbClr val="FF0000"/>
                </a:solidFill>
                <a:latin typeface="Arial" panose="020B0604020202020204" pitchFamily="34" charset="0"/>
                <a:cs typeface="Arial" panose="020B0604020202020204" pitchFamily="34" charset="0"/>
              </a:rPr>
              <a:t>Câu 4. T</a:t>
            </a:r>
            <a:r>
              <a:rPr lang="en-US" altLang="en-US" sz="2400" smtClean="0">
                <a:solidFill>
                  <a:srgbClr val="FF0000"/>
                </a:solidFill>
                <a:latin typeface="Arial" panose="020B0604020202020204" pitchFamily="34" charset="0"/>
                <a:cs typeface="Arial" panose="020B0604020202020204" pitchFamily="34" charset="0"/>
              </a:rPr>
              <a:t>ên chỉ giai </a:t>
            </a:r>
            <a:r>
              <a:rPr lang="en-US" altLang="en-US" sz="2400">
                <a:solidFill>
                  <a:srgbClr val="FF0000"/>
                </a:solidFill>
                <a:latin typeface="Arial" panose="020B0604020202020204" pitchFamily="34" charset="0"/>
                <a:cs typeface="Arial" panose="020B0604020202020204" pitchFamily="34" charset="0"/>
              </a:rPr>
              <a:t>đoạn đầu tiên của sinh trưởng </a:t>
            </a:r>
            <a:endParaRPr lang="en-US" altLang="en-US" sz="2400" smtClean="0">
              <a:solidFill>
                <a:srgbClr val="FF0000"/>
              </a:solidFill>
              <a:latin typeface="Arial" panose="020B0604020202020204" pitchFamily="34" charset="0"/>
              <a:cs typeface="Arial" panose="020B0604020202020204" pitchFamily="34" charset="0"/>
            </a:endParaRPr>
          </a:p>
          <a:p>
            <a:pPr algn="ctr"/>
            <a:r>
              <a:rPr lang="en-US" altLang="en-US" sz="2400" smtClean="0">
                <a:solidFill>
                  <a:srgbClr val="FF0000"/>
                </a:solidFill>
                <a:latin typeface="Arial" panose="020B0604020202020204" pitchFamily="34" charset="0"/>
                <a:cs typeface="Arial" panose="020B0604020202020204" pitchFamily="34" charset="0"/>
              </a:rPr>
              <a:t>vi </a:t>
            </a:r>
            <a:r>
              <a:rPr lang="en-US" altLang="en-US" sz="2400">
                <a:solidFill>
                  <a:srgbClr val="FF0000"/>
                </a:solidFill>
                <a:latin typeface="Arial" panose="020B0604020202020204" pitchFamily="34" charset="0"/>
                <a:cs typeface="Arial" panose="020B0604020202020204" pitchFamily="34" charset="0"/>
              </a:rPr>
              <a:t>sinh </a:t>
            </a:r>
            <a:r>
              <a:rPr lang="en-US" altLang="en-US" sz="2400" smtClean="0">
                <a:solidFill>
                  <a:srgbClr val="FF0000"/>
                </a:solidFill>
                <a:latin typeface="Arial" panose="020B0604020202020204" pitchFamily="34" charset="0"/>
                <a:cs typeface="Arial" panose="020B0604020202020204" pitchFamily="34" charset="0"/>
              </a:rPr>
              <a:t>vật trong </a:t>
            </a:r>
            <a:r>
              <a:rPr lang="en-US" altLang="en-US" sz="2400">
                <a:solidFill>
                  <a:srgbClr val="FF0000"/>
                </a:solidFill>
                <a:latin typeface="Arial" panose="020B0604020202020204" pitchFamily="34" charset="0"/>
                <a:cs typeface="Arial" panose="020B0604020202020204" pitchFamily="34" charset="0"/>
              </a:rPr>
              <a:t>môi trường nuôi cấy không liên tục</a:t>
            </a:r>
          </a:p>
        </p:txBody>
      </p:sp>
      <p:sp>
        <p:nvSpPr>
          <p:cNvPr id="61692" name="AutoShape 252"/>
          <p:cNvSpPr>
            <a:spLocks noChangeArrowheads="1"/>
          </p:cNvSpPr>
          <p:nvPr/>
        </p:nvSpPr>
        <p:spPr bwMode="auto">
          <a:xfrm>
            <a:off x="1297782" y="4475319"/>
            <a:ext cx="7693819" cy="628650"/>
          </a:xfrm>
          <a:prstGeom prst="roundRect">
            <a:avLst>
              <a:gd name="adj" fmla="val 16667"/>
            </a:avLst>
          </a:prstGeom>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ltLang="en-US" sz="2400">
                <a:solidFill>
                  <a:srgbClr val="FF0000"/>
                </a:solidFill>
                <a:latin typeface="Arial" panose="020B0604020202020204" pitchFamily="34" charset="0"/>
                <a:cs typeface="Arial" panose="020B0604020202020204" pitchFamily="34" charset="0"/>
              </a:rPr>
              <a:t>Câu 5. Ở pha này, số lượng tế bào sinh ra </a:t>
            </a:r>
          </a:p>
          <a:p>
            <a:pPr algn="ctr"/>
            <a:r>
              <a:rPr lang="en-US" altLang="en-US" sz="2400">
                <a:solidFill>
                  <a:srgbClr val="FF0000"/>
                </a:solidFill>
                <a:latin typeface="Arial" panose="020B0604020202020204" pitchFamily="34" charset="0"/>
                <a:cs typeface="Arial" panose="020B0604020202020204" pitchFamily="34" charset="0"/>
              </a:rPr>
              <a:t>và số lượng tế bào chết đi tương đương nhau</a:t>
            </a:r>
          </a:p>
        </p:txBody>
      </p:sp>
      <p:sp>
        <p:nvSpPr>
          <p:cNvPr id="61693" name="AutoShape 253"/>
          <p:cNvSpPr>
            <a:spLocks noChangeArrowheads="1"/>
          </p:cNvSpPr>
          <p:nvPr/>
        </p:nvSpPr>
        <p:spPr bwMode="auto">
          <a:xfrm>
            <a:off x="1066801" y="4429125"/>
            <a:ext cx="8110537" cy="688786"/>
          </a:xfrm>
          <a:prstGeom prst="roundRect">
            <a:avLst>
              <a:gd name="adj" fmla="val 16667"/>
            </a:avLst>
          </a:prstGeom>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ltLang="en-US" sz="2400">
                <a:solidFill>
                  <a:srgbClr val="FF0000"/>
                </a:solidFill>
                <a:latin typeface="Arial" panose="020B0604020202020204" pitchFamily="34" charset="0"/>
                <a:cs typeface="Arial" panose="020B0604020202020204" pitchFamily="34" charset="0"/>
              </a:rPr>
              <a:t>Câu 6. Đây là quá trình nuôi cấy vi sinh vật </a:t>
            </a:r>
            <a:r>
              <a:rPr lang="en-US" altLang="en-US" sz="2400" smtClean="0">
                <a:solidFill>
                  <a:srgbClr val="FF0000"/>
                </a:solidFill>
                <a:latin typeface="Arial" panose="020B0604020202020204" pitchFamily="34" charset="0"/>
                <a:cs typeface="Arial" panose="020B0604020202020204" pitchFamily="34" charset="0"/>
              </a:rPr>
              <a:t>có </a:t>
            </a:r>
            <a:r>
              <a:rPr lang="en-US" altLang="en-US" sz="2400">
                <a:solidFill>
                  <a:srgbClr val="FF0000"/>
                </a:solidFill>
                <a:latin typeface="Arial" panose="020B0604020202020204" pitchFamily="34" charset="0"/>
                <a:cs typeface="Arial" panose="020B0604020202020204" pitchFamily="34" charset="0"/>
              </a:rPr>
              <a:t>bổ sung </a:t>
            </a:r>
            <a:r>
              <a:rPr lang="en-US" altLang="en-US" sz="2400" smtClean="0">
                <a:solidFill>
                  <a:srgbClr val="FF0000"/>
                </a:solidFill>
                <a:latin typeface="Arial" panose="020B0604020202020204" pitchFamily="34" charset="0"/>
                <a:cs typeface="Arial" panose="020B0604020202020204" pitchFamily="34" charset="0"/>
              </a:rPr>
              <a:t>chất </a:t>
            </a:r>
          </a:p>
          <a:p>
            <a:pPr algn="ctr"/>
            <a:r>
              <a:rPr lang="en-US" altLang="en-US" sz="2400" smtClean="0">
                <a:solidFill>
                  <a:srgbClr val="FF0000"/>
                </a:solidFill>
                <a:latin typeface="Arial" panose="020B0604020202020204" pitchFamily="34" charset="0"/>
                <a:cs typeface="Arial" panose="020B0604020202020204" pitchFamily="34" charset="0"/>
              </a:rPr>
              <a:t>dinh </a:t>
            </a:r>
            <a:r>
              <a:rPr lang="en-US" altLang="en-US" sz="2400">
                <a:solidFill>
                  <a:srgbClr val="FF0000"/>
                </a:solidFill>
                <a:latin typeface="Arial" panose="020B0604020202020204" pitchFamily="34" charset="0"/>
                <a:cs typeface="Arial" panose="020B0604020202020204" pitchFamily="34" charset="0"/>
              </a:rPr>
              <a:t>dưỡng và lấy </a:t>
            </a:r>
            <a:r>
              <a:rPr lang="en-US" altLang="en-US" sz="2400" smtClean="0">
                <a:solidFill>
                  <a:srgbClr val="FF0000"/>
                </a:solidFill>
                <a:latin typeface="Arial" panose="020B0604020202020204" pitchFamily="34" charset="0"/>
                <a:cs typeface="Arial" panose="020B0604020202020204" pitchFamily="34" charset="0"/>
              </a:rPr>
              <a:t>ra l</a:t>
            </a:r>
            <a:r>
              <a:rPr lang="vi-VN" altLang="en-US" sz="2400" smtClean="0">
                <a:solidFill>
                  <a:srgbClr val="FF0000"/>
                </a:solidFill>
                <a:latin typeface="Arial" panose="020B0604020202020204" pitchFamily="34" charset="0"/>
                <a:cs typeface="Arial" panose="020B0604020202020204" pitchFamily="34" charset="0"/>
              </a:rPr>
              <a:t>ượng</a:t>
            </a:r>
            <a:r>
              <a:rPr lang="en-US" altLang="en-US" sz="2400">
                <a:solidFill>
                  <a:srgbClr val="FF0000"/>
                </a:solidFill>
                <a:latin typeface="Arial" panose="020B0604020202020204" pitchFamily="34" charset="0"/>
                <a:cs typeface="Arial" panose="020B0604020202020204" pitchFamily="34" charset="0"/>
              </a:rPr>
              <a:t> dịch nuôi </a:t>
            </a:r>
            <a:r>
              <a:rPr lang="en-US" altLang="en-US" sz="2400" smtClean="0">
                <a:solidFill>
                  <a:srgbClr val="FF0000"/>
                </a:solidFill>
                <a:latin typeface="Arial" panose="020B0604020202020204" pitchFamily="34" charset="0"/>
                <a:cs typeface="Arial" panose="020B0604020202020204" pitchFamily="34" charset="0"/>
              </a:rPr>
              <a:t>cấy t</a:t>
            </a:r>
            <a:r>
              <a:rPr lang="vi-VN" altLang="en-US" sz="2400" smtClean="0">
                <a:solidFill>
                  <a:srgbClr val="FF0000"/>
                </a:solidFill>
                <a:latin typeface="Arial" panose="020B0604020202020204" pitchFamily="34" charset="0"/>
                <a:cs typeface="Arial" panose="020B0604020202020204" pitchFamily="34" charset="0"/>
              </a:rPr>
              <a:t>ương</a:t>
            </a:r>
            <a:r>
              <a:rPr lang="en-US" altLang="en-US" sz="2400" smtClean="0">
                <a:solidFill>
                  <a:srgbClr val="FF0000"/>
                </a:solidFill>
                <a:latin typeface="Arial" panose="020B0604020202020204" pitchFamily="34" charset="0"/>
                <a:cs typeface="Arial" panose="020B0604020202020204" pitchFamily="34" charset="0"/>
              </a:rPr>
              <a:t> </a:t>
            </a:r>
            <a:r>
              <a:rPr lang="vi-VN" altLang="en-US" sz="2400">
                <a:solidFill>
                  <a:srgbClr val="FF0000"/>
                </a:solidFill>
                <a:latin typeface="Arial" panose="020B0604020202020204" pitchFamily="34" charset="0"/>
                <a:cs typeface="Arial" panose="020B0604020202020204" pitchFamily="34" charset="0"/>
              </a:rPr>
              <a:t>đương</a:t>
            </a:r>
            <a:r>
              <a:rPr lang="en-US" altLang="en-US" sz="2400" smtClean="0">
                <a:solidFill>
                  <a:srgbClr val="FF0000"/>
                </a:solidFill>
                <a:latin typeface="Arial" panose="020B0604020202020204" pitchFamily="34" charset="0"/>
                <a:cs typeface="Arial" panose="020B0604020202020204" pitchFamily="34" charset="0"/>
              </a:rPr>
              <a:t> </a:t>
            </a:r>
            <a:endParaRPr lang="en-US" altLang="en-US" sz="2400">
              <a:solidFill>
                <a:srgbClr val="FF0000"/>
              </a:solidFill>
              <a:latin typeface="Arial" panose="020B0604020202020204" pitchFamily="34" charset="0"/>
              <a:cs typeface="Arial" panose="020B0604020202020204" pitchFamily="34" charset="0"/>
            </a:endParaRPr>
          </a:p>
        </p:txBody>
      </p:sp>
      <p:sp>
        <p:nvSpPr>
          <p:cNvPr id="61694" name="AutoShape 254"/>
          <p:cNvSpPr>
            <a:spLocks noChangeArrowheads="1"/>
          </p:cNvSpPr>
          <p:nvPr/>
        </p:nvSpPr>
        <p:spPr bwMode="auto">
          <a:xfrm>
            <a:off x="1302224" y="4452849"/>
            <a:ext cx="7543800" cy="641338"/>
          </a:xfrm>
          <a:prstGeom prst="roundRect">
            <a:avLst>
              <a:gd name="adj" fmla="val 16667"/>
            </a:avLst>
          </a:prstGeom>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ltLang="en-US" sz="2400">
                <a:solidFill>
                  <a:srgbClr val="FF0000"/>
                </a:solidFill>
                <a:latin typeface="Arial" panose="020B0604020202020204" pitchFamily="34" charset="0"/>
                <a:cs typeface="Arial" panose="020B0604020202020204" pitchFamily="34" charset="0"/>
              </a:rPr>
              <a:t>Câu 7. H</a:t>
            </a:r>
            <a:r>
              <a:rPr lang="en-US" altLang="en-US" sz="2400" smtClean="0">
                <a:solidFill>
                  <a:srgbClr val="FF0000"/>
                </a:solidFill>
                <a:latin typeface="Arial" panose="020B0604020202020204" pitchFamily="34" charset="0"/>
                <a:cs typeface="Arial" panose="020B0604020202020204" pitchFamily="34" charset="0"/>
              </a:rPr>
              <a:t>iện </a:t>
            </a:r>
            <a:r>
              <a:rPr lang="en-US" altLang="en-US" sz="2400">
                <a:solidFill>
                  <a:srgbClr val="FF0000"/>
                </a:solidFill>
                <a:latin typeface="Arial" panose="020B0604020202020204" pitchFamily="34" charset="0"/>
                <a:cs typeface="Arial" panose="020B0604020202020204" pitchFamily="34" charset="0"/>
              </a:rPr>
              <a:t>tượng bố mẹ</a:t>
            </a:r>
          </a:p>
          <a:p>
            <a:pPr algn="ctr"/>
            <a:r>
              <a:rPr lang="en-US" altLang="en-US" sz="2400">
                <a:solidFill>
                  <a:srgbClr val="FF0000"/>
                </a:solidFill>
                <a:latin typeface="Arial" panose="020B0604020202020204" pitchFamily="34" charset="0"/>
                <a:cs typeface="Arial" panose="020B0604020202020204" pitchFamily="34" charset="0"/>
              </a:rPr>
              <a:t> truyền cho con các đặc điểm của cơ thể</a:t>
            </a:r>
          </a:p>
        </p:txBody>
      </p:sp>
      <p:sp>
        <p:nvSpPr>
          <p:cNvPr id="61695" name="AutoShape 255"/>
          <p:cNvSpPr>
            <a:spLocks noChangeArrowheads="1"/>
          </p:cNvSpPr>
          <p:nvPr/>
        </p:nvSpPr>
        <p:spPr bwMode="auto">
          <a:xfrm>
            <a:off x="1163402" y="4426139"/>
            <a:ext cx="7900987" cy="685800"/>
          </a:xfrm>
          <a:prstGeom prst="roundRect">
            <a:avLst>
              <a:gd name="adj" fmla="val 8333"/>
            </a:avLst>
          </a:prstGeom>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ltLang="en-US" sz="2400">
                <a:solidFill>
                  <a:srgbClr val="FF0000"/>
                </a:solidFill>
                <a:latin typeface="Arial" panose="020B0604020202020204" pitchFamily="34" charset="0"/>
                <a:cs typeface="Arial" panose="020B0604020202020204" pitchFamily="34" charset="0"/>
              </a:rPr>
              <a:t>Câu 8. T</a:t>
            </a:r>
            <a:r>
              <a:rPr lang="en-US" altLang="en-US" sz="2400" smtClean="0">
                <a:solidFill>
                  <a:srgbClr val="FF0000"/>
                </a:solidFill>
                <a:latin typeface="Arial" panose="020B0604020202020204" pitchFamily="34" charset="0"/>
                <a:cs typeface="Arial" panose="020B0604020202020204" pitchFamily="34" charset="0"/>
              </a:rPr>
              <a:t>ên </a:t>
            </a:r>
            <a:r>
              <a:rPr lang="en-US" altLang="en-US" sz="2400">
                <a:solidFill>
                  <a:srgbClr val="FF0000"/>
                </a:solidFill>
                <a:latin typeface="Arial" panose="020B0604020202020204" pitchFamily="34" charset="0"/>
                <a:cs typeface="Arial" panose="020B0604020202020204" pitchFamily="34" charset="0"/>
              </a:rPr>
              <a:t>gọi giai đoạn cuối cùng </a:t>
            </a:r>
            <a:r>
              <a:rPr lang="en-US" altLang="en-US" sz="2400" smtClean="0">
                <a:solidFill>
                  <a:srgbClr val="FF0000"/>
                </a:solidFill>
                <a:latin typeface="Arial" panose="020B0604020202020204" pitchFamily="34" charset="0"/>
                <a:cs typeface="Arial" panose="020B0604020202020204" pitchFamily="34" charset="0"/>
              </a:rPr>
              <a:t>trong </a:t>
            </a:r>
            <a:r>
              <a:rPr lang="en-US" altLang="en-US" sz="2400">
                <a:solidFill>
                  <a:srgbClr val="FF0000"/>
                </a:solidFill>
                <a:latin typeface="Arial" panose="020B0604020202020204" pitchFamily="34" charset="0"/>
                <a:cs typeface="Arial" panose="020B0604020202020204" pitchFamily="34" charset="0"/>
              </a:rPr>
              <a:t>sự </a:t>
            </a:r>
            <a:r>
              <a:rPr lang="en-US" altLang="en-US" sz="2400" smtClean="0">
                <a:solidFill>
                  <a:srgbClr val="FF0000"/>
                </a:solidFill>
                <a:latin typeface="Arial" panose="020B0604020202020204" pitchFamily="34" charset="0"/>
                <a:cs typeface="Arial" panose="020B0604020202020204" pitchFamily="34" charset="0"/>
              </a:rPr>
              <a:t>sinh </a:t>
            </a:r>
            <a:r>
              <a:rPr lang="en-US" altLang="en-US" sz="2400">
                <a:solidFill>
                  <a:srgbClr val="FF0000"/>
                </a:solidFill>
                <a:latin typeface="Arial" panose="020B0604020202020204" pitchFamily="34" charset="0"/>
                <a:cs typeface="Arial" panose="020B0604020202020204" pitchFamily="34" charset="0"/>
              </a:rPr>
              <a:t>trưởng </a:t>
            </a:r>
            <a:endParaRPr lang="en-US" altLang="en-US" sz="2400" smtClean="0">
              <a:solidFill>
                <a:srgbClr val="FF0000"/>
              </a:solidFill>
              <a:latin typeface="Arial" panose="020B0604020202020204" pitchFamily="34" charset="0"/>
              <a:cs typeface="Arial" panose="020B0604020202020204" pitchFamily="34" charset="0"/>
            </a:endParaRPr>
          </a:p>
          <a:p>
            <a:pPr algn="ctr"/>
            <a:r>
              <a:rPr lang="en-US" altLang="en-US" sz="2400" smtClean="0">
                <a:solidFill>
                  <a:srgbClr val="FF0000"/>
                </a:solidFill>
                <a:latin typeface="Arial" panose="020B0604020202020204" pitchFamily="34" charset="0"/>
                <a:cs typeface="Arial" panose="020B0604020202020204" pitchFamily="34" charset="0"/>
              </a:rPr>
              <a:t>vi </a:t>
            </a:r>
            <a:r>
              <a:rPr lang="en-US" altLang="en-US" sz="2400">
                <a:solidFill>
                  <a:srgbClr val="FF0000"/>
                </a:solidFill>
                <a:latin typeface="Arial" panose="020B0604020202020204" pitchFamily="34" charset="0"/>
                <a:cs typeface="Arial" panose="020B0604020202020204" pitchFamily="34" charset="0"/>
              </a:rPr>
              <a:t>sinh vật </a:t>
            </a:r>
            <a:r>
              <a:rPr lang="en-US" altLang="en-US" sz="2400" smtClean="0">
                <a:solidFill>
                  <a:srgbClr val="FF0000"/>
                </a:solidFill>
                <a:latin typeface="Arial" panose="020B0604020202020204" pitchFamily="34" charset="0"/>
                <a:cs typeface="Arial" panose="020B0604020202020204" pitchFamily="34" charset="0"/>
              </a:rPr>
              <a:t>ở </a:t>
            </a:r>
            <a:r>
              <a:rPr lang="en-US" altLang="en-US" sz="2400">
                <a:solidFill>
                  <a:srgbClr val="FF0000"/>
                </a:solidFill>
                <a:latin typeface="Arial" panose="020B0604020202020204" pitchFamily="34" charset="0"/>
                <a:cs typeface="Arial" panose="020B0604020202020204" pitchFamily="34" charset="0"/>
              </a:rPr>
              <a:t>môi trường nuôi cấy không liên tục</a:t>
            </a:r>
          </a:p>
        </p:txBody>
      </p:sp>
      <p:sp>
        <p:nvSpPr>
          <p:cNvPr id="61696" name="AutoShape 256"/>
          <p:cNvSpPr>
            <a:spLocks noChangeArrowheads="1"/>
          </p:cNvSpPr>
          <p:nvPr/>
        </p:nvSpPr>
        <p:spPr bwMode="auto">
          <a:xfrm>
            <a:off x="1123950" y="4418169"/>
            <a:ext cx="7867650" cy="685800"/>
          </a:xfrm>
          <a:prstGeom prst="roundRect">
            <a:avLst>
              <a:gd name="adj" fmla="val 16667"/>
            </a:avLst>
          </a:prstGeom>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ltLang="en-US" sz="2400">
                <a:solidFill>
                  <a:srgbClr val="FF0000"/>
                </a:solidFill>
                <a:latin typeface="Arial" panose="020B0604020202020204" pitchFamily="34" charset="0"/>
                <a:cs typeface="Arial" panose="020B0604020202020204" pitchFamily="34" charset="0"/>
              </a:rPr>
              <a:t>Câu 9. H</a:t>
            </a:r>
            <a:r>
              <a:rPr lang="en-US" altLang="en-US" sz="2400" smtClean="0">
                <a:solidFill>
                  <a:srgbClr val="FF0000"/>
                </a:solidFill>
                <a:latin typeface="Arial" panose="020B0604020202020204" pitchFamily="34" charset="0"/>
                <a:cs typeface="Arial" panose="020B0604020202020204" pitchFamily="34" charset="0"/>
              </a:rPr>
              <a:t>oạt </a:t>
            </a:r>
            <a:r>
              <a:rPr lang="en-US" altLang="en-US" sz="2400">
                <a:solidFill>
                  <a:srgbClr val="FF0000"/>
                </a:solidFill>
                <a:latin typeface="Arial" panose="020B0604020202020204" pitchFamily="34" charset="0"/>
                <a:cs typeface="Arial" panose="020B0604020202020204" pitchFamily="34" charset="0"/>
              </a:rPr>
              <a:t>động này là </a:t>
            </a:r>
          </a:p>
          <a:p>
            <a:pPr algn="ctr"/>
            <a:r>
              <a:rPr lang="en-US" altLang="en-US" sz="2400">
                <a:solidFill>
                  <a:srgbClr val="FF0000"/>
                </a:solidFill>
                <a:latin typeface="Arial" panose="020B0604020202020204" pitchFamily="34" charset="0"/>
                <a:cs typeface="Arial" panose="020B0604020202020204" pitchFamily="34" charset="0"/>
              </a:rPr>
              <a:t>sự gia tăng số lượng tế bào vi sinh vật</a:t>
            </a:r>
          </a:p>
        </p:txBody>
      </p:sp>
      <p:sp>
        <p:nvSpPr>
          <p:cNvPr id="61697" name="AutoShape 257"/>
          <p:cNvSpPr>
            <a:spLocks noChangeArrowheads="1"/>
          </p:cNvSpPr>
          <p:nvPr/>
        </p:nvSpPr>
        <p:spPr bwMode="auto">
          <a:xfrm>
            <a:off x="1219200" y="4440907"/>
            <a:ext cx="7696200" cy="648374"/>
          </a:xfrm>
          <a:prstGeom prst="roundRect">
            <a:avLst>
              <a:gd name="adj" fmla="val 16667"/>
            </a:avLst>
          </a:prstGeom>
          <a:solidFill>
            <a:srgbClr val="CC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a:solidFill>
                  <a:srgbClr val="FF0000"/>
                </a:solidFill>
                <a:latin typeface="Arial" panose="020B0604020202020204" pitchFamily="34" charset="0"/>
                <a:cs typeface="Arial" panose="020B0604020202020204" pitchFamily="34" charset="0"/>
              </a:rPr>
              <a:t>Câu 10. Đại diện chủ yếu của giới Khởi sinh</a:t>
            </a:r>
          </a:p>
        </p:txBody>
      </p:sp>
      <p:pic>
        <p:nvPicPr>
          <p:cNvPr id="61699" name="Picture 259" descr="thumb_2007032611402263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25531" y="112594"/>
            <a:ext cx="137160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728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582"/>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548"/>
                                        </p:tgtEl>
                                        <p:attrNameLst>
                                          <p:attrName>style.visibility</p:attrName>
                                        </p:attrNameLst>
                                      </p:cBhvr>
                                      <p:to>
                                        <p:strVal val="visible"/>
                                      </p:to>
                                    </p:set>
                                    <p:animEffect transition="in" filter="box(in)">
                                      <p:cBhvr>
                                        <p:cTn id="7" dur="500"/>
                                        <p:tgtEl>
                                          <p:spTgt spid="61548"/>
                                        </p:tgtEl>
                                      </p:cBhvr>
                                    </p:animEffect>
                                  </p:childTnLst>
                                </p:cTn>
                              </p:par>
                            </p:childTnLst>
                          </p:cTn>
                        </p:par>
                      </p:childTnLst>
                    </p:cTn>
                  </p:par>
                </p:childTnLst>
              </p:cTn>
              <p:nextCondLst>
                <p:cond evt="onClick" delay="0">
                  <p:tgtEl>
                    <p:spTgt spid="61582"/>
                  </p:tgtEl>
                </p:cond>
              </p:nextCondLst>
            </p:seq>
            <p:seq concurrent="1" nextAc="seek">
              <p:cTn id="8" restart="whenNotActive" fill="hold" evtFilter="cancelBubble" nodeType="interactiveSeq">
                <p:stCondLst>
                  <p:cond evt="onClick" delay="0">
                    <p:tgtEl>
                      <p:spTgt spid="6157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p:cTn id="12" dur="500"/>
                                        <p:tgtEl>
                                          <p:spTgt spid="61653"/>
                                        </p:tgtEl>
                                      </p:cBhvr>
                                    </p:animEffect>
                                    <p:set>
                                      <p:cBhvr>
                                        <p:cTn id="13" dur="1" fill="hold">
                                          <p:stCondLst>
                                            <p:cond delay="499"/>
                                          </p:stCondLst>
                                        </p:cTn>
                                        <p:tgtEl>
                                          <p:spTgt spid="61653"/>
                                        </p:tgtEl>
                                        <p:attrNameLst>
                                          <p:attrName>style.visibility</p:attrName>
                                        </p:attrNameLst>
                                      </p:cBhvr>
                                      <p:to>
                                        <p:strVal val="hidden"/>
                                      </p:to>
                                    </p:set>
                                  </p:childTnLst>
                                </p:cTn>
                              </p:par>
                            </p:childTnLst>
                          </p:cTn>
                        </p:par>
                      </p:childTnLst>
                    </p:cTn>
                  </p:par>
                </p:childTnLst>
              </p:cTn>
              <p:nextCondLst>
                <p:cond evt="onClick" delay="0">
                  <p:tgtEl>
                    <p:spTgt spid="61570"/>
                  </p:tgtEl>
                </p:cond>
              </p:nextCondLst>
            </p:seq>
            <p:seq concurrent="1" nextAc="seek">
              <p:cTn id="14" restart="whenNotActive" fill="hold" evtFilter="cancelBubble" nodeType="interactiveSeq">
                <p:stCondLst>
                  <p:cond evt="onClick" delay="0">
                    <p:tgtEl>
                      <p:spTgt spid="61571"/>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3" presetClass="exit" presetSubtype="10" fill="hold" nodeType="clickEffect">
                                  <p:stCondLst>
                                    <p:cond delay="0"/>
                                  </p:stCondLst>
                                  <p:childTnLst>
                                    <p:animEffect transition="out" filter="blinds(horizontal)">
                                      <p:cBhvr>
                                        <p:cTn id="18" dur="500"/>
                                        <p:tgtEl>
                                          <p:spTgt spid="61680"/>
                                        </p:tgtEl>
                                      </p:cBhvr>
                                    </p:animEffect>
                                    <p:set>
                                      <p:cBhvr>
                                        <p:cTn id="19" dur="1" fill="hold">
                                          <p:stCondLst>
                                            <p:cond delay="499"/>
                                          </p:stCondLst>
                                        </p:cTn>
                                        <p:tgtEl>
                                          <p:spTgt spid="61680"/>
                                        </p:tgtEl>
                                        <p:attrNameLst>
                                          <p:attrName>style.visibility</p:attrName>
                                        </p:attrNameLst>
                                      </p:cBhvr>
                                      <p:to>
                                        <p:strVal val="hidden"/>
                                      </p:to>
                                    </p:set>
                                  </p:childTnLst>
                                </p:cTn>
                              </p:par>
                            </p:childTnLst>
                          </p:cTn>
                        </p:par>
                      </p:childTnLst>
                    </p:cTn>
                  </p:par>
                </p:childTnLst>
              </p:cTn>
              <p:nextCondLst>
                <p:cond evt="onClick" delay="0">
                  <p:tgtEl>
                    <p:spTgt spid="61571"/>
                  </p:tgtEl>
                </p:cond>
              </p:nextCondLst>
            </p:seq>
            <p:seq concurrent="1" nextAc="seek">
              <p:cTn id="20" restart="whenNotActive" fill="hold" evtFilter="cancelBubble" nodeType="interactiveSeq">
                <p:stCondLst>
                  <p:cond evt="onClick" delay="0">
                    <p:tgtEl>
                      <p:spTgt spid="6157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8" presetClass="exit" presetSubtype="16" fill="hold" nodeType="clickEffect">
                                  <p:stCondLst>
                                    <p:cond delay="0"/>
                                  </p:stCondLst>
                                  <p:childTnLst>
                                    <p:animEffect transition="out" filter="diamond(in)">
                                      <p:cBhvr>
                                        <p:cTn id="24" dur="2000"/>
                                        <p:tgtEl>
                                          <p:spTgt spid="61667"/>
                                        </p:tgtEl>
                                      </p:cBhvr>
                                    </p:animEffect>
                                    <p:set>
                                      <p:cBhvr>
                                        <p:cTn id="25" dur="1" fill="hold">
                                          <p:stCondLst>
                                            <p:cond delay="1999"/>
                                          </p:stCondLst>
                                        </p:cTn>
                                        <p:tgtEl>
                                          <p:spTgt spid="61667"/>
                                        </p:tgtEl>
                                        <p:attrNameLst>
                                          <p:attrName>style.visibility</p:attrName>
                                        </p:attrNameLst>
                                      </p:cBhvr>
                                      <p:to>
                                        <p:strVal val="hidden"/>
                                      </p:to>
                                    </p:set>
                                  </p:childTnLst>
                                </p:cTn>
                              </p:par>
                            </p:childTnLst>
                          </p:cTn>
                        </p:par>
                      </p:childTnLst>
                    </p:cTn>
                  </p:par>
                </p:childTnLst>
              </p:cTn>
              <p:nextCondLst>
                <p:cond evt="onClick" delay="0">
                  <p:tgtEl>
                    <p:spTgt spid="61572"/>
                  </p:tgtEl>
                </p:cond>
              </p:nextCondLst>
            </p:seq>
            <p:seq concurrent="1" nextAc="seek">
              <p:cTn id="26" restart="whenNotActive" fill="hold" evtFilter="cancelBubble" nodeType="interactiveSeq">
                <p:stCondLst>
                  <p:cond evt="onClick" delay="0">
                    <p:tgtEl>
                      <p:spTgt spid="6157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 presetClass="exit" presetSubtype="4" fill="hold" nodeType="clickEffect">
                                  <p:stCondLst>
                                    <p:cond delay="0"/>
                                  </p:stCondLst>
                                  <p:childTnLst>
                                    <p:anim calcmode="lin" valueType="num">
                                      <p:cBhvr additive="base">
                                        <p:cTn id="30" dur="500"/>
                                        <p:tgtEl>
                                          <p:spTgt spid="61644"/>
                                        </p:tgtEl>
                                        <p:attrNameLst>
                                          <p:attrName>ppt_x</p:attrName>
                                        </p:attrNameLst>
                                      </p:cBhvr>
                                      <p:tavLst>
                                        <p:tav tm="0">
                                          <p:val>
                                            <p:strVal val="ppt_x"/>
                                          </p:val>
                                        </p:tav>
                                        <p:tav tm="100000">
                                          <p:val>
                                            <p:strVal val="ppt_x"/>
                                          </p:val>
                                        </p:tav>
                                      </p:tavLst>
                                    </p:anim>
                                    <p:anim calcmode="lin" valueType="num">
                                      <p:cBhvr additive="base">
                                        <p:cTn id="31" dur="500"/>
                                        <p:tgtEl>
                                          <p:spTgt spid="61644"/>
                                        </p:tgtEl>
                                        <p:attrNameLst>
                                          <p:attrName>ppt_y</p:attrName>
                                        </p:attrNameLst>
                                      </p:cBhvr>
                                      <p:tavLst>
                                        <p:tav tm="0">
                                          <p:val>
                                            <p:strVal val="ppt_y"/>
                                          </p:val>
                                        </p:tav>
                                        <p:tav tm="100000">
                                          <p:val>
                                            <p:strVal val="1+ppt_h/2"/>
                                          </p:val>
                                        </p:tav>
                                      </p:tavLst>
                                    </p:anim>
                                    <p:set>
                                      <p:cBhvr>
                                        <p:cTn id="32" dur="1" fill="hold">
                                          <p:stCondLst>
                                            <p:cond delay="499"/>
                                          </p:stCondLst>
                                        </p:cTn>
                                        <p:tgtEl>
                                          <p:spTgt spid="61644"/>
                                        </p:tgtEl>
                                        <p:attrNameLst>
                                          <p:attrName>style.visibility</p:attrName>
                                        </p:attrNameLst>
                                      </p:cBhvr>
                                      <p:to>
                                        <p:strVal val="hidden"/>
                                      </p:to>
                                    </p:set>
                                  </p:childTnLst>
                                </p:cTn>
                              </p:par>
                            </p:childTnLst>
                          </p:cTn>
                        </p:par>
                      </p:childTnLst>
                    </p:cTn>
                  </p:par>
                </p:childTnLst>
              </p:cTn>
              <p:nextCondLst>
                <p:cond evt="onClick" delay="0">
                  <p:tgtEl>
                    <p:spTgt spid="61573"/>
                  </p:tgtEl>
                </p:cond>
              </p:nextCondLst>
            </p:seq>
            <p:seq concurrent="1" nextAc="seek">
              <p:cTn id="33" restart="whenNotActive" fill="hold" evtFilter="cancelBubble" nodeType="interactiveSeq">
                <p:stCondLst>
                  <p:cond evt="onClick" delay="0">
                    <p:tgtEl>
                      <p:spTgt spid="61574"/>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7" presetClass="exit" presetSubtype="4" fill="hold" nodeType="clickEffect">
                                  <p:stCondLst>
                                    <p:cond delay="0"/>
                                  </p:stCondLst>
                                  <p:childTnLst>
                                    <p:anim calcmode="lin" valueType="num">
                                      <p:cBhvr additive="base">
                                        <p:cTn id="37" dur="5000"/>
                                        <p:tgtEl>
                                          <p:spTgt spid="61636"/>
                                        </p:tgtEl>
                                        <p:attrNameLst>
                                          <p:attrName>ppt_x</p:attrName>
                                        </p:attrNameLst>
                                      </p:cBhvr>
                                      <p:tavLst>
                                        <p:tav tm="0">
                                          <p:val>
                                            <p:strVal val="ppt_x"/>
                                          </p:val>
                                        </p:tav>
                                        <p:tav tm="100000">
                                          <p:val>
                                            <p:strVal val="ppt_x"/>
                                          </p:val>
                                        </p:tav>
                                      </p:tavLst>
                                    </p:anim>
                                    <p:anim calcmode="lin" valueType="num">
                                      <p:cBhvr additive="base">
                                        <p:cTn id="38" dur="5000"/>
                                        <p:tgtEl>
                                          <p:spTgt spid="61636"/>
                                        </p:tgtEl>
                                        <p:attrNameLst>
                                          <p:attrName>ppt_y</p:attrName>
                                        </p:attrNameLst>
                                      </p:cBhvr>
                                      <p:tavLst>
                                        <p:tav tm="0">
                                          <p:val>
                                            <p:strVal val="ppt_y"/>
                                          </p:val>
                                        </p:tav>
                                        <p:tav tm="100000">
                                          <p:val>
                                            <p:strVal val="1+ppt_h/2"/>
                                          </p:val>
                                        </p:tav>
                                      </p:tavLst>
                                    </p:anim>
                                    <p:set>
                                      <p:cBhvr>
                                        <p:cTn id="39" dur="1" fill="hold">
                                          <p:stCondLst>
                                            <p:cond delay="4999"/>
                                          </p:stCondLst>
                                        </p:cTn>
                                        <p:tgtEl>
                                          <p:spTgt spid="61636"/>
                                        </p:tgtEl>
                                        <p:attrNameLst>
                                          <p:attrName>style.visibility</p:attrName>
                                        </p:attrNameLst>
                                      </p:cBhvr>
                                      <p:to>
                                        <p:strVal val="hidden"/>
                                      </p:to>
                                    </p:set>
                                  </p:childTnLst>
                                </p:cTn>
                              </p:par>
                            </p:childTnLst>
                          </p:cTn>
                        </p:par>
                      </p:childTnLst>
                    </p:cTn>
                  </p:par>
                </p:childTnLst>
              </p:cTn>
              <p:nextCondLst>
                <p:cond evt="onClick" delay="0">
                  <p:tgtEl>
                    <p:spTgt spid="61574"/>
                  </p:tgtEl>
                </p:cond>
              </p:nextCondLst>
            </p:seq>
            <p:seq concurrent="1" nextAc="seek">
              <p:cTn id="40" restart="whenNotActive" fill="hold" evtFilter="cancelBubble" nodeType="interactiveSeq">
                <p:stCondLst>
                  <p:cond evt="onClick" delay="0">
                    <p:tgtEl>
                      <p:spTgt spid="61575"/>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2" presetClass="exit" presetSubtype="4" fill="hold" nodeType="clickEffect">
                                  <p:stCondLst>
                                    <p:cond delay="0"/>
                                  </p:stCondLst>
                                  <p:childTnLst>
                                    <p:anim calcmode="lin" valueType="num">
                                      <p:cBhvr additive="base">
                                        <p:cTn id="44" dur="500"/>
                                        <p:tgtEl>
                                          <p:spTgt spid="61621"/>
                                        </p:tgtEl>
                                        <p:attrNameLst>
                                          <p:attrName>ppt_x</p:attrName>
                                        </p:attrNameLst>
                                      </p:cBhvr>
                                      <p:tavLst>
                                        <p:tav tm="0">
                                          <p:val>
                                            <p:strVal val="ppt_x"/>
                                          </p:val>
                                        </p:tav>
                                        <p:tav tm="100000">
                                          <p:val>
                                            <p:strVal val="ppt_x"/>
                                          </p:val>
                                        </p:tav>
                                      </p:tavLst>
                                    </p:anim>
                                    <p:anim calcmode="lin" valueType="num">
                                      <p:cBhvr additive="base">
                                        <p:cTn id="45" dur="500"/>
                                        <p:tgtEl>
                                          <p:spTgt spid="61621"/>
                                        </p:tgtEl>
                                        <p:attrNameLst>
                                          <p:attrName>ppt_y</p:attrName>
                                        </p:attrNameLst>
                                      </p:cBhvr>
                                      <p:tavLst>
                                        <p:tav tm="0">
                                          <p:val>
                                            <p:strVal val="ppt_y"/>
                                          </p:val>
                                        </p:tav>
                                        <p:tav tm="100000">
                                          <p:val>
                                            <p:strVal val="1+ppt_h/2"/>
                                          </p:val>
                                        </p:tav>
                                      </p:tavLst>
                                    </p:anim>
                                    <p:set>
                                      <p:cBhvr>
                                        <p:cTn id="46" dur="1" fill="hold">
                                          <p:stCondLst>
                                            <p:cond delay="499"/>
                                          </p:stCondLst>
                                        </p:cTn>
                                        <p:tgtEl>
                                          <p:spTgt spid="61621"/>
                                        </p:tgtEl>
                                        <p:attrNameLst>
                                          <p:attrName>style.visibility</p:attrName>
                                        </p:attrNameLst>
                                      </p:cBhvr>
                                      <p:to>
                                        <p:strVal val="hidden"/>
                                      </p:to>
                                    </p:set>
                                  </p:childTnLst>
                                </p:cTn>
                              </p:par>
                            </p:childTnLst>
                          </p:cTn>
                        </p:par>
                      </p:childTnLst>
                    </p:cTn>
                  </p:par>
                </p:childTnLst>
              </p:cTn>
              <p:nextCondLst>
                <p:cond evt="onClick" delay="0">
                  <p:tgtEl>
                    <p:spTgt spid="61575"/>
                  </p:tgtEl>
                </p:cond>
              </p:nextCondLst>
            </p:seq>
            <p:seq concurrent="1" nextAc="seek">
              <p:cTn id="47" restart="whenNotActive" fill="hold" evtFilter="cancelBubble" nodeType="interactiveSeq">
                <p:stCondLst>
                  <p:cond evt="onClick" delay="0">
                    <p:tgtEl>
                      <p:spTgt spid="61576"/>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5" presetClass="exit" presetSubtype="10" fill="hold" nodeType="clickEffect">
                                  <p:stCondLst>
                                    <p:cond delay="0"/>
                                  </p:stCondLst>
                                  <p:childTnLst>
                                    <p:animEffect transition="out" filter="checkerboard(across)">
                                      <p:cBhvr>
                                        <p:cTn id="51" dur="500"/>
                                        <p:tgtEl>
                                          <p:spTgt spid="61611"/>
                                        </p:tgtEl>
                                      </p:cBhvr>
                                    </p:animEffect>
                                    <p:set>
                                      <p:cBhvr>
                                        <p:cTn id="52" dur="1" fill="hold">
                                          <p:stCondLst>
                                            <p:cond delay="499"/>
                                          </p:stCondLst>
                                        </p:cTn>
                                        <p:tgtEl>
                                          <p:spTgt spid="61611"/>
                                        </p:tgtEl>
                                        <p:attrNameLst>
                                          <p:attrName>style.visibility</p:attrName>
                                        </p:attrNameLst>
                                      </p:cBhvr>
                                      <p:to>
                                        <p:strVal val="hidden"/>
                                      </p:to>
                                    </p:set>
                                  </p:childTnLst>
                                </p:cTn>
                              </p:par>
                            </p:childTnLst>
                          </p:cTn>
                        </p:par>
                      </p:childTnLst>
                    </p:cTn>
                  </p:par>
                </p:childTnLst>
              </p:cTn>
              <p:nextCondLst>
                <p:cond evt="onClick" delay="0">
                  <p:tgtEl>
                    <p:spTgt spid="61576"/>
                  </p:tgtEl>
                </p:cond>
              </p:nextCondLst>
            </p:seq>
            <p:seq concurrent="1" nextAc="seek">
              <p:cTn id="53" restart="whenNotActive" fill="hold" evtFilter="cancelBubble" nodeType="interactiveSeq">
                <p:stCondLst>
                  <p:cond evt="onClick" delay="0">
                    <p:tgtEl>
                      <p:spTgt spid="61567"/>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61695"/>
                                        </p:tgtEl>
                                        <p:attrNameLst>
                                          <p:attrName>style.visibility</p:attrName>
                                        </p:attrNameLst>
                                      </p:cBhvr>
                                      <p:to>
                                        <p:strVal val="visible"/>
                                      </p:to>
                                    </p:set>
                                    <p:animEffect transition="in" filter="box(in)">
                                      <p:cBhvr>
                                        <p:cTn id="58" dur="500"/>
                                        <p:tgtEl>
                                          <p:spTgt spid="6169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xit" presetSubtype="16" fill="hold" grpId="1" nodeType="clickEffect">
                                  <p:stCondLst>
                                    <p:cond delay="0"/>
                                  </p:stCondLst>
                                  <p:childTnLst>
                                    <p:animEffect transition="out" filter="box(in)">
                                      <p:cBhvr>
                                        <p:cTn id="62" dur="500"/>
                                        <p:tgtEl>
                                          <p:spTgt spid="61695"/>
                                        </p:tgtEl>
                                      </p:cBhvr>
                                    </p:animEffect>
                                    <p:set>
                                      <p:cBhvr>
                                        <p:cTn id="63" dur="1" fill="hold">
                                          <p:stCondLst>
                                            <p:cond delay="499"/>
                                          </p:stCondLst>
                                        </p:cTn>
                                        <p:tgtEl>
                                          <p:spTgt spid="61695"/>
                                        </p:tgtEl>
                                        <p:attrNameLst>
                                          <p:attrName>style.visibility</p:attrName>
                                        </p:attrNameLst>
                                      </p:cBhvr>
                                      <p:to>
                                        <p:strVal val="hidden"/>
                                      </p:to>
                                    </p:set>
                                  </p:childTnLst>
                                </p:cTn>
                              </p:par>
                            </p:childTnLst>
                          </p:cTn>
                        </p:par>
                      </p:childTnLst>
                    </p:cTn>
                  </p:par>
                </p:childTnLst>
              </p:cTn>
              <p:nextCondLst>
                <p:cond evt="onClick" delay="0">
                  <p:tgtEl>
                    <p:spTgt spid="61567"/>
                  </p:tgtEl>
                </p:cond>
              </p:nextCondLst>
            </p:seq>
            <p:seq concurrent="1" nextAc="seek">
              <p:cTn id="64" restart="whenNotActive" fill="hold" evtFilter="cancelBubble" nodeType="interactiveSeq">
                <p:stCondLst>
                  <p:cond evt="onClick" delay="0">
                    <p:tgtEl>
                      <p:spTgt spid="61578"/>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8" presetClass="exit" presetSubtype="16" fill="hold" nodeType="clickEffect">
                                  <p:stCondLst>
                                    <p:cond delay="0"/>
                                  </p:stCondLst>
                                  <p:childTnLst>
                                    <p:animEffect transition="out" filter="diamond(in)">
                                      <p:cBhvr>
                                        <p:cTn id="68" dur="2000"/>
                                        <p:tgtEl>
                                          <p:spTgt spid="61599"/>
                                        </p:tgtEl>
                                      </p:cBhvr>
                                    </p:animEffect>
                                    <p:set>
                                      <p:cBhvr>
                                        <p:cTn id="69" dur="1" fill="hold">
                                          <p:stCondLst>
                                            <p:cond delay="1999"/>
                                          </p:stCondLst>
                                        </p:cTn>
                                        <p:tgtEl>
                                          <p:spTgt spid="61599"/>
                                        </p:tgtEl>
                                        <p:attrNameLst>
                                          <p:attrName>style.visibility</p:attrName>
                                        </p:attrNameLst>
                                      </p:cBhvr>
                                      <p:to>
                                        <p:strVal val="hidden"/>
                                      </p:to>
                                    </p:set>
                                  </p:childTnLst>
                                </p:cTn>
                              </p:par>
                            </p:childTnLst>
                          </p:cTn>
                        </p:par>
                      </p:childTnLst>
                    </p:cTn>
                  </p:par>
                </p:childTnLst>
              </p:cTn>
              <p:nextCondLst>
                <p:cond evt="onClick" delay="0">
                  <p:tgtEl>
                    <p:spTgt spid="61578"/>
                  </p:tgtEl>
                </p:cond>
              </p:nextCondLst>
            </p:seq>
            <p:seq concurrent="1" nextAc="seek">
              <p:cTn id="70" restart="whenNotActive" fill="hold" evtFilter="cancelBubble" nodeType="interactiveSeq">
                <p:stCondLst>
                  <p:cond evt="onClick" delay="0">
                    <p:tgtEl>
                      <p:spTgt spid="61579"/>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3" presetClass="exit" presetSubtype="10" fill="hold" nodeType="clickEffect">
                                  <p:stCondLst>
                                    <p:cond delay="0"/>
                                  </p:stCondLst>
                                  <p:childTnLst>
                                    <p:animEffect transition="out" filter="blinds(horizontal)">
                                      <p:cBhvr>
                                        <p:cTn id="74" dur="500"/>
                                        <p:tgtEl>
                                          <p:spTgt spid="61583"/>
                                        </p:tgtEl>
                                      </p:cBhvr>
                                    </p:animEffect>
                                    <p:set>
                                      <p:cBhvr>
                                        <p:cTn id="75" dur="1" fill="hold">
                                          <p:stCondLst>
                                            <p:cond delay="499"/>
                                          </p:stCondLst>
                                        </p:cTn>
                                        <p:tgtEl>
                                          <p:spTgt spid="61583"/>
                                        </p:tgtEl>
                                        <p:attrNameLst>
                                          <p:attrName>style.visibility</p:attrName>
                                        </p:attrNameLst>
                                      </p:cBhvr>
                                      <p:to>
                                        <p:strVal val="hidden"/>
                                      </p:to>
                                    </p:set>
                                  </p:childTnLst>
                                </p:cTn>
                              </p:par>
                            </p:childTnLst>
                          </p:cTn>
                        </p:par>
                      </p:childTnLst>
                    </p:cTn>
                  </p:par>
                </p:childTnLst>
              </p:cTn>
              <p:nextCondLst>
                <p:cond evt="onClick" delay="0">
                  <p:tgtEl>
                    <p:spTgt spid="61579"/>
                  </p:tgtEl>
                </p:cond>
              </p:nextCondLst>
            </p:seq>
            <p:seq concurrent="1" nextAc="seek">
              <p:cTn id="76" restart="whenNotActive" fill="hold" evtFilter="cancelBubble" nodeType="interactiveSeq">
                <p:stCondLst>
                  <p:cond evt="onClick" delay="0">
                    <p:tgtEl>
                      <p:spTgt spid="61560"/>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61688"/>
                                        </p:tgtEl>
                                        <p:attrNameLst>
                                          <p:attrName>style.visibility</p:attrName>
                                        </p:attrNameLst>
                                      </p:cBhvr>
                                      <p:to>
                                        <p:strVal val="visible"/>
                                      </p:to>
                                    </p:set>
                                    <p:animEffect transition="in" filter="blinds(horizontal)">
                                      <p:cBhvr>
                                        <p:cTn id="81" dur="500"/>
                                        <p:tgtEl>
                                          <p:spTgt spid="6168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xit" presetSubtype="10" fill="hold" grpId="1" nodeType="clickEffect">
                                  <p:stCondLst>
                                    <p:cond delay="0"/>
                                  </p:stCondLst>
                                  <p:childTnLst>
                                    <p:animEffect transition="out" filter="blinds(horizontal)">
                                      <p:cBhvr>
                                        <p:cTn id="85" dur="500"/>
                                        <p:tgtEl>
                                          <p:spTgt spid="61688"/>
                                        </p:tgtEl>
                                      </p:cBhvr>
                                    </p:animEffect>
                                    <p:set>
                                      <p:cBhvr>
                                        <p:cTn id="86" dur="1" fill="hold">
                                          <p:stCondLst>
                                            <p:cond delay="499"/>
                                          </p:stCondLst>
                                        </p:cTn>
                                        <p:tgtEl>
                                          <p:spTgt spid="61688"/>
                                        </p:tgtEl>
                                        <p:attrNameLst>
                                          <p:attrName>style.visibility</p:attrName>
                                        </p:attrNameLst>
                                      </p:cBhvr>
                                      <p:to>
                                        <p:strVal val="hidden"/>
                                      </p:to>
                                    </p:set>
                                  </p:childTnLst>
                                </p:cTn>
                              </p:par>
                            </p:childTnLst>
                          </p:cTn>
                        </p:par>
                      </p:childTnLst>
                    </p:cTn>
                  </p:par>
                </p:childTnLst>
              </p:cTn>
              <p:nextCondLst>
                <p:cond evt="onClick" delay="0">
                  <p:tgtEl>
                    <p:spTgt spid="61560"/>
                  </p:tgtEl>
                </p:cond>
              </p:nextCondLst>
            </p:seq>
            <p:seq concurrent="1" nextAc="seek">
              <p:cTn id="87" restart="whenNotActive" fill="hold" evtFilter="cancelBubble" nodeType="interactiveSeq">
                <p:stCondLst>
                  <p:cond evt="onClick" delay="0">
                    <p:tgtEl>
                      <p:spTgt spid="61561"/>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1689"/>
                                        </p:tgtEl>
                                        <p:attrNameLst>
                                          <p:attrName>style.visibility</p:attrName>
                                        </p:attrNameLst>
                                      </p:cBhvr>
                                      <p:to>
                                        <p:strVal val="visible"/>
                                      </p:to>
                                    </p:set>
                                    <p:animEffect transition="in" filter="box(in)">
                                      <p:cBhvr>
                                        <p:cTn id="92" dur="500"/>
                                        <p:tgtEl>
                                          <p:spTgt spid="6168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xit" presetSubtype="16" fill="hold" grpId="1" nodeType="clickEffect">
                                  <p:stCondLst>
                                    <p:cond delay="0"/>
                                  </p:stCondLst>
                                  <p:childTnLst>
                                    <p:animEffect transition="out" filter="box(in)">
                                      <p:cBhvr>
                                        <p:cTn id="96" dur="500"/>
                                        <p:tgtEl>
                                          <p:spTgt spid="61689"/>
                                        </p:tgtEl>
                                      </p:cBhvr>
                                    </p:animEffect>
                                    <p:set>
                                      <p:cBhvr>
                                        <p:cTn id="97" dur="1" fill="hold">
                                          <p:stCondLst>
                                            <p:cond delay="499"/>
                                          </p:stCondLst>
                                        </p:cTn>
                                        <p:tgtEl>
                                          <p:spTgt spid="61689"/>
                                        </p:tgtEl>
                                        <p:attrNameLst>
                                          <p:attrName>style.visibility</p:attrName>
                                        </p:attrNameLst>
                                      </p:cBhvr>
                                      <p:to>
                                        <p:strVal val="hidden"/>
                                      </p:to>
                                    </p:set>
                                  </p:childTnLst>
                                </p:cTn>
                              </p:par>
                            </p:childTnLst>
                          </p:cTn>
                        </p:par>
                      </p:childTnLst>
                    </p:cTn>
                  </p:par>
                </p:childTnLst>
              </p:cTn>
              <p:nextCondLst>
                <p:cond evt="onClick" delay="0">
                  <p:tgtEl>
                    <p:spTgt spid="61561"/>
                  </p:tgtEl>
                </p:cond>
              </p:nextCondLst>
            </p:seq>
            <p:seq concurrent="1" nextAc="seek">
              <p:cTn id="98" restart="whenNotActive" fill="hold" evtFilter="cancelBubble" nodeType="interactiveSeq">
                <p:stCondLst>
                  <p:cond evt="onClick" delay="0">
                    <p:tgtEl>
                      <p:spTgt spid="61562"/>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4" presetClass="entr" presetSubtype="16" fill="hold" grpId="0" nodeType="clickEffect">
                                  <p:stCondLst>
                                    <p:cond delay="0"/>
                                  </p:stCondLst>
                                  <p:childTnLst>
                                    <p:set>
                                      <p:cBhvr>
                                        <p:cTn id="102" dur="1" fill="hold">
                                          <p:stCondLst>
                                            <p:cond delay="0"/>
                                          </p:stCondLst>
                                        </p:cTn>
                                        <p:tgtEl>
                                          <p:spTgt spid="61690"/>
                                        </p:tgtEl>
                                        <p:attrNameLst>
                                          <p:attrName>style.visibility</p:attrName>
                                        </p:attrNameLst>
                                      </p:cBhvr>
                                      <p:to>
                                        <p:strVal val="visible"/>
                                      </p:to>
                                    </p:set>
                                    <p:animEffect transition="in" filter="box(in)">
                                      <p:cBhvr>
                                        <p:cTn id="103" dur="500"/>
                                        <p:tgtEl>
                                          <p:spTgt spid="61690"/>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xit" presetSubtype="16" fill="hold" grpId="1" nodeType="clickEffect">
                                  <p:stCondLst>
                                    <p:cond delay="0"/>
                                  </p:stCondLst>
                                  <p:childTnLst>
                                    <p:animEffect transition="out" filter="box(in)">
                                      <p:cBhvr>
                                        <p:cTn id="107" dur="500"/>
                                        <p:tgtEl>
                                          <p:spTgt spid="61690"/>
                                        </p:tgtEl>
                                      </p:cBhvr>
                                    </p:animEffect>
                                    <p:set>
                                      <p:cBhvr>
                                        <p:cTn id="108" dur="1" fill="hold">
                                          <p:stCondLst>
                                            <p:cond delay="499"/>
                                          </p:stCondLst>
                                        </p:cTn>
                                        <p:tgtEl>
                                          <p:spTgt spid="61690"/>
                                        </p:tgtEl>
                                        <p:attrNameLst>
                                          <p:attrName>style.visibility</p:attrName>
                                        </p:attrNameLst>
                                      </p:cBhvr>
                                      <p:to>
                                        <p:strVal val="hidden"/>
                                      </p:to>
                                    </p:set>
                                  </p:childTnLst>
                                </p:cTn>
                              </p:par>
                            </p:childTnLst>
                          </p:cTn>
                        </p:par>
                      </p:childTnLst>
                    </p:cTn>
                  </p:par>
                </p:childTnLst>
              </p:cTn>
              <p:nextCondLst>
                <p:cond evt="onClick" delay="0">
                  <p:tgtEl>
                    <p:spTgt spid="61562"/>
                  </p:tgtEl>
                </p:cond>
              </p:nextCondLst>
            </p:seq>
            <p:seq concurrent="1" nextAc="seek">
              <p:cTn id="109" restart="whenNotActive" fill="hold" evtFilter="cancelBubble" nodeType="interactiveSeq">
                <p:stCondLst>
                  <p:cond evt="onClick" delay="0">
                    <p:tgtEl>
                      <p:spTgt spid="61563"/>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4" presetClass="entr" presetSubtype="16" fill="hold" grpId="0" nodeType="clickEffect">
                                  <p:stCondLst>
                                    <p:cond delay="0"/>
                                  </p:stCondLst>
                                  <p:childTnLst>
                                    <p:set>
                                      <p:cBhvr>
                                        <p:cTn id="113" dur="1" fill="hold">
                                          <p:stCondLst>
                                            <p:cond delay="0"/>
                                          </p:stCondLst>
                                        </p:cTn>
                                        <p:tgtEl>
                                          <p:spTgt spid="61691"/>
                                        </p:tgtEl>
                                        <p:attrNameLst>
                                          <p:attrName>style.visibility</p:attrName>
                                        </p:attrNameLst>
                                      </p:cBhvr>
                                      <p:to>
                                        <p:strVal val="visible"/>
                                      </p:to>
                                    </p:set>
                                    <p:animEffect transition="in" filter="box(in)">
                                      <p:cBhvr>
                                        <p:cTn id="114" dur="500"/>
                                        <p:tgtEl>
                                          <p:spTgt spid="61691"/>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 presetClass="exit" presetSubtype="16" fill="hold" grpId="1" nodeType="clickEffect">
                                  <p:stCondLst>
                                    <p:cond delay="0"/>
                                  </p:stCondLst>
                                  <p:childTnLst>
                                    <p:animEffect transition="out" filter="box(in)">
                                      <p:cBhvr>
                                        <p:cTn id="118" dur="500"/>
                                        <p:tgtEl>
                                          <p:spTgt spid="61691"/>
                                        </p:tgtEl>
                                      </p:cBhvr>
                                    </p:animEffect>
                                    <p:set>
                                      <p:cBhvr>
                                        <p:cTn id="119" dur="1" fill="hold">
                                          <p:stCondLst>
                                            <p:cond delay="499"/>
                                          </p:stCondLst>
                                        </p:cTn>
                                        <p:tgtEl>
                                          <p:spTgt spid="61691"/>
                                        </p:tgtEl>
                                        <p:attrNameLst>
                                          <p:attrName>style.visibility</p:attrName>
                                        </p:attrNameLst>
                                      </p:cBhvr>
                                      <p:to>
                                        <p:strVal val="hidden"/>
                                      </p:to>
                                    </p:set>
                                  </p:childTnLst>
                                </p:cTn>
                              </p:par>
                            </p:childTnLst>
                          </p:cTn>
                        </p:par>
                      </p:childTnLst>
                    </p:cTn>
                  </p:par>
                </p:childTnLst>
              </p:cTn>
              <p:nextCondLst>
                <p:cond evt="onClick" delay="0">
                  <p:tgtEl>
                    <p:spTgt spid="61563"/>
                  </p:tgtEl>
                </p:cond>
              </p:nextCondLst>
            </p:seq>
            <p:seq concurrent="1" nextAc="seek">
              <p:cTn id="120" restart="whenNotActive" fill="hold" evtFilter="cancelBubble" nodeType="interactiveSeq">
                <p:stCondLst>
                  <p:cond evt="onClick" delay="0">
                    <p:tgtEl>
                      <p:spTgt spid="61564"/>
                    </p:tgtEl>
                  </p:cond>
                </p:stCondLst>
                <p:endSync evt="end" delay="0">
                  <p:rtn val="all"/>
                </p:endSync>
                <p:childTnLst>
                  <p:par>
                    <p:cTn id="121" fill="hold" nodeType="clickPar">
                      <p:stCondLst>
                        <p:cond delay="0"/>
                      </p:stCondLst>
                      <p:childTnLst>
                        <p:par>
                          <p:cTn id="122" fill="hold" nodeType="withGroup">
                            <p:stCondLst>
                              <p:cond delay="0"/>
                            </p:stCondLst>
                            <p:childTnLst>
                              <p:par>
                                <p:cTn id="123" presetID="4" presetClass="entr" presetSubtype="16" fill="hold" grpId="0" nodeType="clickEffect">
                                  <p:stCondLst>
                                    <p:cond delay="0"/>
                                  </p:stCondLst>
                                  <p:childTnLst>
                                    <p:set>
                                      <p:cBhvr>
                                        <p:cTn id="124" dur="1" fill="hold">
                                          <p:stCondLst>
                                            <p:cond delay="0"/>
                                          </p:stCondLst>
                                        </p:cTn>
                                        <p:tgtEl>
                                          <p:spTgt spid="61692"/>
                                        </p:tgtEl>
                                        <p:attrNameLst>
                                          <p:attrName>style.visibility</p:attrName>
                                        </p:attrNameLst>
                                      </p:cBhvr>
                                      <p:to>
                                        <p:strVal val="visible"/>
                                      </p:to>
                                    </p:set>
                                    <p:animEffect transition="in" filter="box(in)">
                                      <p:cBhvr>
                                        <p:cTn id="125" dur="500"/>
                                        <p:tgtEl>
                                          <p:spTgt spid="61692"/>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4" presetClass="exit" presetSubtype="16" fill="hold" grpId="1" nodeType="clickEffect">
                                  <p:stCondLst>
                                    <p:cond delay="0"/>
                                  </p:stCondLst>
                                  <p:childTnLst>
                                    <p:animEffect transition="out" filter="box(in)">
                                      <p:cBhvr>
                                        <p:cTn id="129" dur="500"/>
                                        <p:tgtEl>
                                          <p:spTgt spid="61692"/>
                                        </p:tgtEl>
                                      </p:cBhvr>
                                    </p:animEffect>
                                    <p:set>
                                      <p:cBhvr>
                                        <p:cTn id="130" dur="1" fill="hold">
                                          <p:stCondLst>
                                            <p:cond delay="499"/>
                                          </p:stCondLst>
                                        </p:cTn>
                                        <p:tgtEl>
                                          <p:spTgt spid="61692"/>
                                        </p:tgtEl>
                                        <p:attrNameLst>
                                          <p:attrName>style.visibility</p:attrName>
                                        </p:attrNameLst>
                                      </p:cBhvr>
                                      <p:to>
                                        <p:strVal val="hidden"/>
                                      </p:to>
                                    </p:set>
                                  </p:childTnLst>
                                </p:cTn>
                              </p:par>
                            </p:childTnLst>
                          </p:cTn>
                        </p:par>
                      </p:childTnLst>
                    </p:cTn>
                  </p:par>
                </p:childTnLst>
              </p:cTn>
              <p:nextCondLst>
                <p:cond evt="onClick" delay="0">
                  <p:tgtEl>
                    <p:spTgt spid="61564"/>
                  </p:tgtEl>
                </p:cond>
              </p:nextCondLst>
            </p:seq>
            <p:seq concurrent="1" nextAc="seek">
              <p:cTn id="131" restart="whenNotActive" fill="hold" evtFilter="cancelBubble" nodeType="interactiveSeq">
                <p:stCondLst>
                  <p:cond evt="onClick" delay="0">
                    <p:tgtEl>
                      <p:spTgt spid="61565"/>
                    </p:tgtEl>
                  </p:cond>
                </p:stCondLst>
                <p:endSync evt="end" delay="0">
                  <p:rtn val="all"/>
                </p:endSync>
                <p:childTnLst>
                  <p:par>
                    <p:cTn id="132" fill="hold" nodeType="clickPar">
                      <p:stCondLst>
                        <p:cond delay="0"/>
                      </p:stCondLst>
                      <p:childTnLst>
                        <p:par>
                          <p:cTn id="133" fill="hold" nodeType="withGroup">
                            <p:stCondLst>
                              <p:cond delay="0"/>
                            </p:stCondLst>
                            <p:childTnLst>
                              <p:par>
                                <p:cTn id="134" presetID="4" presetClass="entr" presetSubtype="16" fill="hold" grpId="0" nodeType="clickEffect">
                                  <p:stCondLst>
                                    <p:cond delay="0"/>
                                  </p:stCondLst>
                                  <p:childTnLst>
                                    <p:set>
                                      <p:cBhvr>
                                        <p:cTn id="135" dur="1" fill="hold">
                                          <p:stCondLst>
                                            <p:cond delay="0"/>
                                          </p:stCondLst>
                                        </p:cTn>
                                        <p:tgtEl>
                                          <p:spTgt spid="61693"/>
                                        </p:tgtEl>
                                        <p:attrNameLst>
                                          <p:attrName>style.visibility</p:attrName>
                                        </p:attrNameLst>
                                      </p:cBhvr>
                                      <p:to>
                                        <p:strVal val="visible"/>
                                      </p:to>
                                    </p:set>
                                    <p:animEffect transition="in" filter="box(in)">
                                      <p:cBhvr>
                                        <p:cTn id="136" dur="500"/>
                                        <p:tgtEl>
                                          <p:spTgt spid="61693"/>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4" presetClass="exit" presetSubtype="16" fill="hold" grpId="1" nodeType="clickEffect">
                                  <p:stCondLst>
                                    <p:cond delay="0"/>
                                  </p:stCondLst>
                                  <p:childTnLst>
                                    <p:animEffect transition="out" filter="box(in)">
                                      <p:cBhvr>
                                        <p:cTn id="140" dur="500"/>
                                        <p:tgtEl>
                                          <p:spTgt spid="61693"/>
                                        </p:tgtEl>
                                      </p:cBhvr>
                                    </p:animEffect>
                                    <p:set>
                                      <p:cBhvr>
                                        <p:cTn id="141" dur="1" fill="hold">
                                          <p:stCondLst>
                                            <p:cond delay="499"/>
                                          </p:stCondLst>
                                        </p:cTn>
                                        <p:tgtEl>
                                          <p:spTgt spid="61693"/>
                                        </p:tgtEl>
                                        <p:attrNameLst>
                                          <p:attrName>style.visibility</p:attrName>
                                        </p:attrNameLst>
                                      </p:cBhvr>
                                      <p:to>
                                        <p:strVal val="hidden"/>
                                      </p:to>
                                    </p:set>
                                  </p:childTnLst>
                                </p:cTn>
                              </p:par>
                            </p:childTnLst>
                          </p:cTn>
                        </p:par>
                      </p:childTnLst>
                    </p:cTn>
                  </p:par>
                </p:childTnLst>
              </p:cTn>
              <p:nextCondLst>
                <p:cond evt="onClick" delay="0">
                  <p:tgtEl>
                    <p:spTgt spid="61565"/>
                  </p:tgtEl>
                </p:cond>
              </p:nextCondLst>
            </p:seq>
            <p:seq concurrent="1" nextAc="seek">
              <p:cTn id="142" restart="whenNotActive" fill="hold" evtFilter="cancelBubble" nodeType="interactiveSeq">
                <p:stCondLst>
                  <p:cond evt="onClick" delay="0">
                    <p:tgtEl>
                      <p:spTgt spid="61566"/>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4" presetClass="entr" presetSubtype="16" fill="hold" grpId="0" nodeType="clickEffect">
                                  <p:stCondLst>
                                    <p:cond delay="0"/>
                                  </p:stCondLst>
                                  <p:childTnLst>
                                    <p:set>
                                      <p:cBhvr>
                                        <p:cTn id="146" dur="1" fill="hold">
                                          <p:stCondLst>
                                            <p:cond delay="0"/>
                                          </p:stCondLst>
                                        </p:cTn>
                                        <p:tgtEl>
                                          <p:spTgt spid="61694"/>
                                        </p:tgtEl>
                                        <p:attrNameLst>
                                          <p:attrName>style.visibility</p:attrName>
                                        </p:attrNameLst>
                                      </p:cBhvr>
                                      <p:to>
                                        <p:strVal val="visible"/>
                                      </p:to>
                                    </p:set>
                                    <p:animEffect transition="in" filter="box(in)">
                                      <p:cBhvr>
                                        <p:cTn id="147" dur="500"/>
                                        <p:tgtEl>
                                          <p:spTgt spid="61694"/>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4" presetClass="exit" presetSubtype="16" fill="hold" grpId="1" nodeType="clickEffect">
                                  <p:stCondLst>
                                    <p:cond delay="0"/>
                                  </p:stCondLst>
                                  <p:childTnLst>
                                    <p:animEffect transition="out" filter="box(in)">
                                      <p:cBhvr>
                                        <p:cTn id="151" dur="500"/>
                                        <p:tgtEl>
                                          <p:spTgt spid="61694"/>
                                        </p:tgtEl>
                                      </p:cBhvr>
                                    </p:animEffect>
                                    <p:set>
                                      <p:cBhvr>
                                        <p:cTn id="152" dur="1" fill="hold">
                                          <p:stCondLst>
                                            <p:cond delay="499"/>
                                          </p:stCondLst>
                                        </p:cTn>
                                        <p:tgtEl>
                                          <p:spTgt spid="61694"/>
                                        </p:tgtEl>
                                        <p:attrNameLst>
                                          <p:attrName>style.visibility</p:attrName>
                                        </p:attrNameLst>
                                      </p:cBhvr>
                                      <p:to>
                                        <p:strVal val="hidden"/>
                                      </p:to>
                                    </p:set>
                                  </p:childTnLst>
                                </p:cTn>
                              </p:par>
                            </p:childTnLst>
                          </p:cTn>
                        </p:par>
                      </p:childTnLst>
                    </p:cTn>
                  </p:par>
                </p:childTnLst>
              </p:cTn>
              <p:nextCondLst>
                <p:cond evt="onClick" delay="0">
                  <p:tgtEl>
                    <p:spTgt spid="61566"/>
                  </p:tgtEl>
                </p:cond>
              </p:nextCondLst>
            </p:seq>
            <p:seq concurrent="1" nextAc="seek">
              <p:cTn id="153" restart="whenNotActive" fill="hold" evtFilter="cancelBubble" nodeType="interactiveSeq">
                <p:stCondLst>
                  <p:cond evt="onClick" delay="0">
                    <p:tgtEl>
                      <p:spTgt spid="61568"/>
                    </p:tgtEl>
                  </p:cond>
                </p:stCondLst>
                <p:endSync evt="end" delay="0">
                  <p:rtn val="all"/>
                </p:endSync>
                <p:childTnLst>
                  <p:par>
                    <p:cTn id="154" fill="hold" nodeType="clickPar">
                      <p:stCondLst>
                        <p:cond delay="0"/>
                      </p:stCondLst>
                      <p:childTnLst>
                        <p:par>
                          <p:cTn id="155" fill="hold" nodeType="withGroup">
                            <p:stCondLst>
                              <p:cond delay="0"/>
                            </p:stCondLst>
                            <p:childTnLst>
                              <p:par>
                                <p:cTn id="156" presetID="4" presetClass="entr" presetSubtype="16" fill="hold" grpId="0" nodeType="clickEffect">
                                  <p:stCondLst>
                                    <p:cond delay="0"/>
                                  </p:stCondLst>
                                  <p:childTnLst>
                                    <p:set>
                                      <p:cBhvr>
                                        <p:cTn id="157" dur="1" fill="hold">
                                          <p:stCondLst>
                                            <p:cond delay="0"/>
                                          </p:stCondLst>
                                        </p:cTn>
                                        <p:tgtEl>
                                          <p:spTgt spid="61696"/>
                                        </p:tgtEl>
                                        <p:attrNameLst>
                                          <p:attrName>style.visibility</p:attrName>
                                        </p:attrNameLst>
                                      </p:cBhvr>
                                      <p:to>
                                        <p:strVal val="visible"/>
                                      </p:to>
                                    </p:set>
                                    <p:animEffect transition="in" filter="box(in)">
                                      <p:cBhvr>
                                        <p:cTn id="158" dur="500"/>
                                        <p:tgtEl>
                                          <p:spTgt spid="61696"/>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4" presetClass="exit" presetSubtype="16" fill="hold" grpId="1" nodeType="clickEffect">
                                  <p:stCondLst>
                                    <p:cond delay="0"/>
                                  </p:stCondLst>
                                  <p:childTnLst>
                                    <p:animEffect transition="out" filter="box(in)">
                                      <p:cBhvr>
                                        <p:cTn id="162" dur="500"/>
                                        <p:tgtEl>
                                          <p:spTgt spid="61696"/>
                                        </p:tgtEl>
                                      </p:cBhvr>
                                    </p:animEffect>
                                    <p:set>
                                      <p:cBhvr>
                                        <p:cTn id="163" dur="1" fill="hold">
                                          <p:stCondLst>
                                            <p:cond delay="499"/>
                                          </p:stCondLst>
                                        </p:cTn>
                                        <p:tgtEl>
                                          <p:spTgt spid="61696"/>
                                        </p:tgtEl>
                                        <p:attrNameLst>
                                          <p:attrName>style.visibility</p:attrName>
                                        </p:attrNameLst>
                                      </p:cBhvr>
                                      <p:to>
                                        <p:strVal val="hidden"/>
                                      </p:to>
                                    </p:set>
                                  </p:childTnLst>
                                </p:cTn>
                              </p:par>
                            </p:childTnLst>
                          </p:cTn>
                        </p:par>
                      </p:childTnLst>
                    </p:cTn>
                  </p:par>
                </p:childTnLst>
              </p:cTn>
              <p:nextCondLst>
                <p:cond evt="onClick" delay="0">
                  <p:tgtEl>
                    <p:spTgt spid="61568"/>
                  </p:tgtEl>
                </p:cond>
              </p:nextCondLst>
            </p:seq>
            <p:seq concurrent="1" nextAc="seek">
              <p:cTn id="164" restart="whenNotActive" fill="hold" evtFilter="cancelBubble" nodeType="interactiveSeq">
                <p:stCondLst>
                  <p:cond evt="onClick" delay="0">
                    <p:tgtEl>
                      <p:spTgt spid="61569"/>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4" presetClass="entr" presetSubtype="16" fill="hold" grpId="0" nodeType="clickEffect">
                                  <p:stCondLst>
                                    <p:cond delay="0"/>
                                  </p:stCondLst>
                                  <p:childTnLst>
                                    <p:set>
                                      <p:cBhvr>
                                        <p:cTn id="168" dur="1" fill="hold">
                                          <p:stCondLst>
                                            <p:cond delay="0"/>
                                          </p:stCondLst>
                                        </p:cTn>
                                        <p:tgtEl>
                                          <p:spTgt spid="61697"/>
                                        </p:tgtEl>
                                        <p:attrNameLst>
                                          <p:attrName>style.visibility</p:attrName>
                                        </p:attrNameLst>
                                      </p:cBhvr>
                                      <p:to>
                                        <p:strVal val="visible"/>
                                      </p:to>
                                    </p:set>
                                    <p:animEffect transition="in" filter="box(in)">
                                      <p:cBhvr>
                                        <p:cTn id="169" dur="500"/>
                                        <p:tgtEl>
                                          <p:spTgt spid="61697"/>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4" presetClass="exit" presetSubtype="16" fill="hold" grpId="1" nodeType="clickEffect">
                                  <p:stCondLst>
                                    <p:cond delay="0"/>
                                  </p:stCondLst>
                                  <p:childTnLst>
                                    <p:animEffect transition="out" filter="box(in)">
                                      <p:cBhvr>
                                        <p:cTn id="173" dur="500"/>
                                        <p:tgtEl>
                                          <p:spTgt spid="61697"/>
                                        </p:tgtEl>
                                      </p:cBhvr>
                                    </p:animEffect>
                                    <p:set>
                                      <p:cBhvr>
                                        <p:cTn id="174" dur="1" fill="hold">
                                          <p:stCondLst>
                                            <p:cond delay="499"/>
                                          </p:stCondLst>
                                        </p:cTn>
                                        <p:tgtEl>
                                          <p:spTgt spid="61697"/>
                                        </p:tgtEl>
                                        <p:attrNameLst>
                                          <p:attrName>style.visibility</p:attrName>
                                        </p:attrNameLst>
                                      </p:cBhvr>
                                      <p:to>
                                        <p:strVal val="hidden"/>
                                      </p:to>
                                    </p:set>
                                  </p:childTnLst>
                                </p:cTn>
                              </p:par>
                            </p:childTnLst>
                          </p:cTn>
                        </p:par>
                      </p:childTnLst>
                    </p:cTn>
                  </p:par>
                </p:childTnLst>
              </p:cTn>
              <p:nextCondLst>
                <p:cond evt="onClick" delay="0">
                  <p:tgtEl>
                    <p:spTgt spid="61569"/>
                  </p:tgtEl>
                </p:cond>
              </p:nextCondLst>
            </p:seq>
            <p:seq concurrent="1" nextAc="seek">
              <p:cTn id="175" restart="whenNotActive" fill="hold" evtFilter="cancelBubble" nodeType="interactiveSeq">
                <p:stCondLst>
                  <p:cond evt="onClick" delay="0">
                    <p:tgtEl>
                      <p:spTgt spid="61577"/>
                    </p:tgtEl>
                  </p:cond>
                </p:stCondLst>
                <p:endSync evt="end" delay="0">
                  <p:rtn val="all"/>
                </p:endSync>
                <p:childTnLst>
                  <p:par>
                    <p:cTn id="176" fill="hold" nodeType="clickPar">
                      <p:stCondLst>
                        <p:cond delay="0"/>
                      </p:stCondLst>
                      <p:childTnLst>
                        <p:par>
                          <p:cTn id="177" fill="hold" nodeType="withGroup">
                            <p:stCondLst>
                              <p:cond delay="0"/>
                            </p:stCondLst>
                            <p:childTnLst>
                              <p:par>
                                <p:cTn id="178" presetID="4" presetClass="exit" presetSubtype="16" fill="hold" nodeType="clickEffect">
                                  <p:stCondLst>
                                    <p:cond delay="0"/>
                                  </p:stCondLst>
                                  <p:childTnLst>
                                    <p:animEffect transition="out" filter="box(in)">
                                      <p:cBhvr>
                                        <p:cTn id="179" dur="500"/>
                                        <p:tgtEl>
                                          <p:spTgt spid="61591"/>
                                        </p:tgtEl>
                                      </p:cBhvr>
                                    </p:animEffect>
                                    <p:set>
                                      <p:cBhvr>
                                        <p:cTn id="180" dur="1" fill="hold">
                                          <p:stCondLst>
                                            <p:cond delay="499"/>
                                          </p:stCondLst>
                                        </p:cTn>
                                        <p:tgtEl>
                                          <p:spTgt spid="61591"/>
                                        </p:tgtEl>
                                        <p:attrNameLst>
                                          <p:attrName>style.visibility</p:attrName>
                                        </p:attrNameLst>
                                      </p:cBhvr>
                                      <p:to>
                                        <p:strVal val="hidden"/>
                                      </p:to>
                                    </p:set>
                                  </p:childTnLst>
                                </p:cTn>
                              </p:par>
                            </p:childTnLst>
                          </p:cTn>
                        </p:par>
                      </p:childTnLst>
                    </p:cTn>
                  </p:par>
                </p:childTnLst>
              </p:cTn>
              <p:nextCondLst>
                <p:cond evt="onClick" delay="0">
                  <p:tgtEl>
                    <p:spTgt spid="61577"/>
                  </p:tgtEl>
                </p:cond>
              </p:nextCondLst>
            </p:seq>
          </p:childTnLst>
        </p:cTn>
      </p:par>
    </p:tnLst>
    <p:bldLst>
      <p:bldP spid="61688" grpId="0" animBg="1"/>
      <p:bldP spid="61688" grpId="1" animBg="1"/>
      <p:bldP spid="61689" grpId="0" animBg="1"/>
      <p:bldP spid="61689" grpId="1" animBg="1"/>
      <p:bldP spid="61690" grpId="0" animBg="1"/>
      <p:bldP spid="61690" grpId="1" animBg="1"/>
      <p:bldP spid="61691" grpId="0" animBg="1"/>
      <p:bldP spid="61691" grpId="1" animBg="1"/>
      <p:bldP spid="61692" grpId="0" animBg="1"/>
      <p:bldP spid="61692" grpId="1" animBg="1"/>
      <p:bldP spid="61693" grpId="0" animBg="1"/>
      <p:bldP spid="61693" grpId="1" animBg="1"/>
      <p:bldP spid="61694" grpId="0" animBg="1"/>
      <p:bldP spid="61694" grpId="1" animBg="1"/>
      <p:bldP spid="61695" grpId="0" animBg="1"/>
      <p:bldP spid="61695" grpId="1" animBg="1"/>
      <p:bldP spid="61696" grpId="0" animBg="1"/>
      <p:bldP spid="61696" grpId="1" animBg="1"/>
      <p:bldP spid="61697" grpId="0" animBg="1"/>
      <p:bldP spid="6169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226" name="Group 2"/>
          <p:cNvGrpSpPr>
            <a:grpSpLocks/>
          </p:cNvGrpSpPr>
          <p:nvPr/>
        </p:nvGrpSpPr>
        <p:grpSpPr bwMode="auto">
          <a:xfrm>
            <a:off x="1200150" y="1428750"/>
            <a:ext cx="2552700" cy="628650"/>
            <a:chOff x="1632" y="393"/>
            <a:chExt cx="720" cy="567"/>
          </a:xfrm>
        </p:grpSpPr>
        <p:sp>
          <p:nvSpPr>
            <p:cNvPr id="9285" name="Line 3"/>
            <p:cNvSpPr>
              <a:spLocks noChangeShapeType="1"/>
            </p:cNvSpPr>
            <p:nvPr/>
          </p:nvSpPr>
          <p:spPr bwMode="auto">
            <a:xfrm>
              <a:off x="2016" y="39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6" name="Line 4"/>
            <p:cNvSpPr>
              <a:spLocks noChangeShapeType="1"/>
            </p:cNvSpPr>
            <p:nvPr/>
          </p:nvSpPr>
          <p:spPr bwMode="auto">
            <a:xfrm flipH="1">
              <a:off x="1632" y="768"/>
              <a:ext cx="38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7" name="Line 5"/>
            <p:cNvSpPr>
              <a:spLocks noChangeShapeType="1"/>
            </p:cNvSpPr>
            <p:nvPr/>
          </p:nvSpPr>
          <p:spPr bwMode="auto">
            <a:xfrm>
              <a:off x="2016" y="768"/>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8230" name="Oval 6"/>
          <p:cNvSpPr>
            <a:spLocks noChangeArrowheads="1"/>
          </p:cNvSpPr>
          <p:nvPr/>
        </p:nvSpPr>
        <p:spPr bwMode="auto">
          <a:xfrm>
            <a:off x="2438400" y="1228725"/>
            <a:ext cx="228600" cy="1714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grpSp>
        <p:nvGrpSpPr>
          <p:cNvPr id="308231" name="Group 7"/>
          <p:cNvGrpSpPr>
            <a:grpSpLocks/>
          </p:cNvGrpSpPr>
          <p:nvPr/>
        </p:nvGrpSpPr>
        <p:grpSpPr bwMode="auto">
          <a:xfrm>
            <a:off x="1066800" y="2114550"/>
            <a:ext cx="2781300" cy="171450"/>
            <a:chOff x="876" y="912"/>
            <a:chExt cx="1752" cy="144"/>
          </a:xfrm>
        </p:grpSpPr>
        <p:sp>
          <p:nvSpPr>
            <p:cNvPr id="9283" name="Oval 8"/>
            <p:cNvSpPr>
              <a:spLocks noChangeArrowheads="1"/>
            </p:cNvSpPr>
            <p:nvPr/>
          </p:nvSpPr>
          <p:spPr bwMode="auto">
            <a:xfrm>
              <a:off x="876" y="912"/>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84" name="Oval 9"/>
            <p:cNvSpPr>
              <a:spLocks noChangeArrowheads="1"/>
            </p:cNvSpPr>
            <p:nvPr/>
          </p:nvSpPr>
          <p:spPr bwMode="auto">
            <a:xfrm>
              <a:off x="2484" y="912"/>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grpSp>
      <p:grpSp>
        <p:nvGrpSpPr>
          <p:cNvPr id="308234" name="Group 10"/>
          <p:cNvGrpSpPr>
            <a:grpSpLocks/>
          </p:cNvGrpSpPr>
          <p:nvPr/>
        </p:nvGrpSpPr>
        <p:grpSpPr bwMode="auto">
          <a:xfrm>
            <a:off x="4972050" y="2800350"/>
            <a:ext cx="1163638" cy="514350"/>
            <a:chOff x="2333" y="192"/>
            <a:chExt cx="733" cy="432"/>
          </a:xfrm>
        </p:grpSpPr>
        <p:sp>
          <p:nvSpPr>
            <p:cNvPr id="9281" name="AutoShape 11"/>
            <p:cNvSpPr>
              <a:spLocks/>
            </p:cNvSpPr>
            <p:nvPr/>
          </p:nvSpPr>
          <p:spPr bwMode="auto">
            <a:xfrm>
              <a:off x="2333" y="192"/>
              <a:ext cx="96" cy="384"/>
            </a:xfrm>
            <a:prstGeom prst="rightBrace">
              <a:avLst>
                <a:gd name="adj1" fmla="val 33333"/>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82" name="Rectangle 12"/>
            <p:cNvSpPr>
              <a:spLocks noChangeArrowheads="1"/>
            </p:cNvSpPr>
            <p:nvPr/>
          </p:nvSpPr>
          <p:spPr bwMode="auto">
            <a:xfrm>
              <a:off x="2586" y="192"/>
              <a:ext cx="48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en-US" altLang="en-US" sz="2800">
                  <a:solidFill>
                    <a:srgbClr val="FF3300"/>
                  </a:solidFill>
                  <a:latin typeface="Arial" charset="0"/>
                </a:rPr>
                <a:t>20 phút</a:t>
              </a:r>
            </a:p>
          </p:txBody>
        </p:sp>
      </p:grpSp>
      <p:grpSp>
        <p:nvGrpSpPr>
          <p:cNvPr id="308237" name="Group 13"/>
          <p:cNvGrpSpPr>
            <a:grpSpLocks/>
          </p:cNvGrpSpPr>
          <p:nvPr/>
        </p:nvGrpSpPr>
        <p:grpSpPr bwMode="auto">
          <a:xfrm>
            <a:off x="76200" y="3186112"/>
            <a:ext cx="4686300" cy="185738"/>
            <a:chOff x="252" y="1812"/>
            <a:chExt cx="2952" cy="156"/>
          </a:xfrm>
        </p:grpSpPr>
        <p:sp>
          <p:nvSpPr>
            <p:cNvPr id="9273" name="Oval 14"/>
            <p:cNvSpPr>
              <a:spLocks noChangeArrowheads="1"/>
            </p:cNvSpPr>
            <p:nvPr/>
          </p:nvSpPr>
          <p:spPr bwMode="auto">
            <a:xfrm>
              <a:off x="1032" y="1812"/>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74" name="Oval 15"/>
            <p:cNvSpPr>
              <a:spLocks noChangeArrowheads="1"/>
            </p:cNvSpPr>
            <p:nvPr/>
          </p:nvSpPr>
          <p:spPr bwMode="auto">
            <a:xfrm>
              <a:off x="252" y="1824"/>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75" name="Oval 16"/>
            <p:cNvSpPr>
              <a:spLocks noChangeArrowheads="1"/>
            </p:cNvSpPr>
            <p:nvPr/>
          </p:nvSpPr>
          <p:spPr bwMode="auto">
            <a:xfrm>
              <a:off x="624" y="1824"/>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76" name="Oval 17"/>
            <p:cNvSpPr>
              <a:spLocks noChangeArrowheads="1"/>
            </p:cNvSpPr>
            <p:nvPr/>
          </p:nvSpPr>
          <p:spPr bwMode="auto">
            <a:xfrm>
              <a:off x="1464" y="1812"/>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77" name="Oval 18"/>
            <p:cNvSpPr>
              <a:spLocks noChangeArrowheads="1"/>
            </p:cNvSpPr>
            <p:nvPr/>
          </p:nvSpPr>
          <p:spPr bwMode="auto">
            <a:xfrm>
              <a:off x="2676" y="1824"/>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78" name="Oval 19"/>
            <p:cNvSpPr>
              <a:spLocks noChangeArrowheads="1"/>
            </p:cNvSpPr>
            <p:nvPr/>
          </p:nvSpPr>
          <p:spPr bwMode="auto">
            <a:xfrm>
              <a:off x="1860" y="1824"/>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79" name="Oval 20"/>
            <p:cNvSpPr>
              <a:spLocks noChangeArrowheads="1"/>
            </p:cNvSpPr>
            <p:nvPr/>
          </p:nvSpPr>
          <p:spPr bwMode="auto">
            <a:xfrm>
              <a:off x="2292" y="1824"/>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80" name="Oval 21"/>
            <p:cNvSpPr>
              <a:spLocks noChangeArrowheads="1"/>
            </p:cNvSpPr>
            <p:nvPr/>
          </p:nvSpPr>
          <p:spPr bwMode="auto">
            <a:xfrm>
              <a:off x="3060" y="1824"/>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grpSp>
      <p:grpSp>
        <p:nvGrpSpPr>
          <p:cNvPr id="308246" name="Group 22"/>
          <p:cNvGrpSpPr>
            <a:grpSpLocks/>
          </p:cNvGrpSpPr>
          <p:nvPr/>
        </p:nvGrpSpPr>
        <p:grpSpPr bwMode="auto">
          <a:xfrm>
            <a:off x="95250" y="2871787"/>
            <a:ext cx="4591050" cy="271463"/>
            <a:chOff x="264" y="1548"/>
            <a:chExt cx="2892" cy="228"/>
          </a:xfrm>
        </p:grpSpPr>
        <p:grpSp>
          <p:nvGrpSpPr>
            <p:cNvPr id="9257" name="Group 23"/>
            <p:cNvGrpSpPr>
              <a:grpSpLocks/>
            </p:cNvGrpSpPr>
            <p:nvPr/>
          </p:nvGrpSpPr>
          <p:grpSpPr bwMode="auto">
            <a:xfrm>
              <a:off x="1920" y="1572"/>
              <a:ext cx="444" cy="204"/>
              <a:chOff x="1632" y="393"/>
              <a:chExt cx="720" cy="567"/>
            </a:xfrm>
          </p:grpSpPr>
          <p:sp>
            <p:nvSpPr>
              <p:cNvPr id="9270" name="Line 24"/>
              <p:cNvSpPr>
                <a:spLocks noChangeShapeType="1"/>
              </p:cNvSpPr>
              <p:nvPr/>
            </p:nvSpPr>
            <p:spPr bwMode="auto">
              <a:xfrm>
                <a:off x="2016" y="39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1" name="Line 25"/>
              <p:cNvSpPr>
                <a:spLocks noChangeShapeType="1"/>
              </p:cNvSpPr>
              <p:nvPr/>
            </p:nvSpPr>
            <p:spPr bwMode="auto">
              <a:xfrm flipH="1">
                <a:off x="1632" y="768"/>
                <a:ext cx="38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2" name="Line 26"/>
              <p:cNvSpPr>
                <a:spLocks noChangeShapeType="1"/>
              </p:cNvSpPr>
              <p:nvPr/>
            </p:nvSpPr>
            <p:spPr bwMode="auto">
              <a:xfrm>
                <a:off x="2016" y="768"/>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58" name="Group 27"/>
            <p:cNvGrpSpPr>
              <a:grpSpLocks/>
            </p:cNvGrpSpPr>
            <p:nvPr/>
          </p:nvGrpSpPr>
          <p:grpSpPr bwMode="auto">
            <a:xfrm>
              <a:off x="1080" y="1548"/>
              <a:ext cx="444" cy="204"/>
              <a:chOff x="1632" y="393"/>
              <a:chExt cx="720" cy="567"/>
            </a:xfrm>
          </p:grpSpPr>
          <p:sp>
            <p:nvSpPr>
              <p:cNvPr id="9267" name="Line 28"/>
              <p:cNvSpPr>
                <a:spLocks noChangeShapeType="1"/>
              </p:cNvSpPr>
              <p:nvPr/>
            </p:nvSpPr>
            <p:spPr bwMode="auto">
              <a:xfrm>
                <a:off x="2016" y="39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8" name="Line 29"/>
              <p:cNvSpPr>
                <a:spLocks noChangeShapeType="1"/>
              </p:cNvSpPr>
              <p:nvPr/>
            </p:nvSpPr>
            <p:spPr bwMode="auto">
              <a:xfrm flipH="1">
                <a:off x="1632" y="768"/>
                <a:ext cx="38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9" name="Line 30"/>
              <p:cNvSpPr>
                <a:spLocks noChangeShapeType="1"/>
              </p:cNvSpPr>
              <p:nvPr/>
            </p:nvSpPr>
            <p:spPr bwMode="auto">
              <a:xfrm>
                <a:off x="2016" y="768"/>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59" name="Group 31"/>
            <p:cNvGrpSpPr>
              <a:grpSpLocks/>
            </p:cNvGrpSpPr>
            <p:nvPr/>
          </p:nvGrpSpPr>
          <p:grpSpPr bwMode="auto">
            <a:xfrm>
              <a:off x="264" y="1572"/>
              <a:ext cx="444" cy="204"/>
              <a:chOff x="1632" y="393"/>
              <a:chExt cx="720" cy="567"/>
            </a:xfrm>
          </p:grpSpPr>
          <p:sp>
            <p:nvSpPr>
              <p:cNvPr id="9264" name="Line 32"/>
              <p:cNvSpPr>
                <a:spLocks noChangeShapeType="1"/>
              </p:cNvSpPr>
              <p:nvPr/>
            </p:nvSpPr>
            <p:spPr bwMode="auto">
              <a:xfrm>
                <a:off x="2016" y="39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5" name="Line 33"/>
              <p:cNvSpPr>
                <a:spLocks noChangeShapeType="1"/>
              </p:cNvSpPr>
              <p:nvPr/>
            </p:nvSpPr>
            <p:spPr bwMode="auto">
              <a:xfrm flipH="1">
                <a:off x="1632" y="768"/>
                <a:ext cx="38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6" name="Line 34"/>
              <p:cNvSpPr>
                <a:spLocks noChangeShapeType="1"/>
              </p:cNvSpPr>
              <p:nvPr/>
            </p:nvSpPr>
            <p:spPr bwMode="auto">
              <a:xfrm>
                <a:off x="2016" y="768"/>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60" name="Group 35"/>
            <p:cNvGrpSpPr>
              <a:grpSpLocks/>
            </p:cNvGrpSpPr>
            <p:nvPr/>
          </p:nvGrpSpPr>
          <p:grpSpPr bwMode="auto">
            <a:xfrm>
              <a:off x="2712" y="1572"/>
              <a:ext cx="444" cy="204"/>
              <a:chOff x="1632" y="393"/>
              <a:chExt cx="720" cy="567"/>
            </a:xfrm>
          </p:grpSpPr>
          <p:sp>
            <p:nvSpPr>
              <p:cNvPr id="9261" name="Line 36"/>
              <p:cNvSpPr>
                <a:spLocks noChangeShapeType="1"/>
              </p:cNvSpPr>
              <p:nvPr/>
            </p:nvSpPr>
            <p:spPr bwMode="auto">
              <a:xfrm>
                <a:off x="2016" y="39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2" name="Line 37"/>
              <p:cNvSpPr>
                <a:spLocks noChangeShapeType="1"/>
              </p:cNvSpPr>
              <p:nvPr/>
            </p:nvSpPr>
            <p:spPr bwMode="auto">
              <a:xfrm flipH="1">
                <a:off x="1632" y="768"/>
                <a:ext cx="38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3" name="Line 38"/>
              <p:cNvSpPr>
                <a:spLocks noChangeShapeType="1"/>
              </p:cNvSpPr>
              <p:nvPr/>
            </p:nvSpPr>
            <p:spPr bwMode="auto">
              <a:xfrm>
                <a:off x="2016" y="768"/>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08263" name="Group 39"/>
          <p:cNvGrpSpPr>
            <a:grpSpLocks/>
          </p:cNvGrpSpPr>
          <p:nvPr/>
        </p:nvGrpSpPr>
        <p:grpSpPr bwMode="auto">
          <a:xfrm>
            <a:off x="361950" y="2657475"/>
            <a:ext cx="4095750" cy="200025"/>
            <a:chOff x="432" y="1368"/>
            <a:chExt cx="2580" cy="168"/>
          </a:xfrm>
        </p:grpSpPr>
        <p:sp>
          <p:nvSpPr>
            <p:cNvPr id="9253" name="Oval 40"/>
            <p:cNvSpPr>
              <a:spLocks noChangeArrowheads="1"/>
            </p:cNvSpPr>
            <p:nvPr/>
          </p:nvSpPr>
          <p:spPr bwMode="auto">
            <a:xfrm>
              <a:off x="2088" y="1392"/>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54" name="Oval 41"/>
            <p:cNvSpPr>
              <a:spLocks noChangeArrowheads="1"/>
            </p:cNvSpPr>
            <p:nvPr/>
          </p:nvSpPr>
          <p:spPr bwMode="auto">
            <a:xfrm>
              <a:off x="432" y="1380"/>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55" name="Oval 42"/>
            <p:cNvSpPr>
              <a:spLocks noChangeArrowheads="1"/>
            </p:cNvSpPr>
            <p:nvPr/>
          </p:nvSpPr>
          <p:spPr bwMode="auto">
            <a:xfrm>
              <a:off x="1248" y="1368"/>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56" name="Oval 43"/>
            <p:cNvSpPr>
              <a:spLocks noChangeArrowheads="1"/>
            </p:cNvSpPr>
            <p:nvPr/>
          </p:nvSpPr>
          <p:spPr bwMode="auto">
            <a:xfrm>
              <a:off x="2868" y="1392"/>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grpSp>
      <p:grpSp>
        <p:nvGrpSpPr>
          <p:cNvPr id="308268" name="Group 44"/>
          <p:cNvGrpSpPr>
            <a:grpSpLocks/>
          </p:cNvGrpSpPr>
          <p:nvPr/>
        </p:nvGrpSpPr>
        <p:grpSpPr bwMode="auto">
          <a:xfrm>
            <a:off x="476250" y="2314575"/>
            <a:ext cx="3886200" cy="300038"/>
            <a:chOff x="504" y="1080"/>
            <a:chExt cx="2448" cy="252"/>
          </a:xfrm>
        </p:grpSpPr>
        <p:grpSp>
          <p:nvGrpSpPr>
            <p:cNvPr id="9245" name="Group 45"/>
            <p:cNvGrpSpPr>
              <a:grpSpLocks/>
            </p:cNvGrpSpPr>
            <p:nvPr/>
          </p:nvGrpSpPr>
          <p:grpSpPr bwMode="auto">
            <a:xfrm>
              <a:off x="2112" y="1080"/>
              <a:ext cx="840" cy="240"/>
              <a:chOff x="1632" y="393"/>
              <a:chExt cx="720" cy="567"/>
            </a:xfrm>
          </p:grpSpPr>
          <p:sp>
            <p:nvSpPr>
              <p:cNvPr id="9250" name="Line 46"/>
              <p:cNvSpPr>
                <a:spLocks noChangeShapeType="1"/>
              </p:cNvSpPr>
              <p:nvPr/>
            </p:nvSpPr>
            <p:spPr bwMode="auto">
              <a:xfrm>
                <a:off x="2016" y="39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1" name="Line 47"/>
              <p:cNvSpPr>
                <a:spLocks noChangeShapeType="1"/>
              </p:cNvSpPr>
              <p:nvPr/>
            </p:nvSpPr>
            <p:spPr bwMode="auto">
              <a:xfrm flipH="1">
                <a:off x="1632" y="768"/>
                <a:ext cx="38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2" name="Line 48"/>
              <p:cNvSpPr>
                <a:spLocks noChangeShapeType="1"/>
              </p:cNvSpPr>
              <p:nvPr/>
            </p:nvSpPr>
            <p:spPr bwMode="auto">
              <a:xfrm>
                <a:off x="2016" y="768"/>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46" name="Group 49"/>
            <p:cNvGrpSpPr>
              <a:grpSpLocks/>
            </p:cNvGrpSpPr>
            <p:nvPr/>
          </p:nvGrpSpPr>
          <p:grpSpPr bwMode="auto">
            <a:xfrm>
              <a:off x="504" y="1092"/>
              <a:ext cx="840" cy="240"/>
              <a:chOff x="1632" y="393"/>
              <a:chExt cx="720" cy="567"/>
            </a:xfrm>
          </p:grpSpPr>
          <p:sp>
            <p:nvSpPr>
              <p:cNvPr id="9247" name="Line 50"/>
              <p:cNvSpPr>
                <a:spLocks noChangeShapeType="1"/>
              </p:cNvSpPr>
              <p:nvPr/>
            </p:nvSpPr>
            <p:spPr bwMode="auto">
              <a:xfrm>
                <a:off x="2016" y="39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8" name="Line 51"/>
              <p:cNvSpPr>
                <a:spLocks noChangeShapeType="1"/>
              </p:cNvSpPr>
              <p:nvPr/>
            </p:nvSpPr>
            <p:spPr bwMode="auto">
              <a:xfrm flipH="1">
                <a:off x="1632" y="768"/>
                <a:ext cx="38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9" name="Line 52"/>
              <p:cNvSpPr>
                <a:spLocks noChangeShapeType="1"/>
              </p:cNvSpPr>
              <p:nvPr/>
            </p:nvSpPr>
            <p:spPr bwMode="auto">
              <a:xfrm>
                <a:off x="2016" y="768"/>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08277" name="Group 53"/>
          <p:cNvGrpSpPr>
            <a:grpSpLocks/>
          </p:cNvGrpSpPr>
          <p:nvPr/>
        </p:nvGrpSpPr>
        <p:grpSpPr bwMode="auto">
          <a:xfrm>
            <a:off x="4648200" y="2114550"/>
            <a:ext cx="1163638" cy="514350"/>
            <a:chOff x="2333" y="192"/>
            <a:chExt cx="733" cy="432"/>
          </a:xfrm>
        </p:grpSpPr>
        <p:sp>
          <p:nvSpPr>
            <p:cNvPr id="9243" name="AutoShape 54"/>
            <p:cNvSpPr>
              <a:spLocks/>
            </p:cNvSpPr>
            <p:nvPr/>
          </p:nvSpPr>
          <p:spPr bwMode="auto">
            <a:xfrm>
              <a:off x="2333" y="192"/>
              <a:ext cx="96" cy="384"/>
            </a:xfrm>
            <a:prstGeom prst="rightBrace">
              <a:avLst>
                <a:gd name="adj1" fmla="val 33333"/>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44" name="Rectangle 55"/>
            <p:cNvSpPr>
              <a:spLocks noChangeArrowheads="1"/>
            </p:cNvSpPr>
            <p:nvPr/>
          </p:nvSpPr>
          <p:spPr bwMode="auto">
            <a:xfrm>
              <a:off x="2586" y="192"/>
              <a:ext cx="48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en-US" altLang="en-US" sz="2800">
                  <a:solidFill>
                    <a:srgbClr val="FF3300"/>
                  </a:solidFill>
                  <a:latin typeface="Arial" charset="0"/>
                </a:rPr>
                <a:t>20 phút</a:t>
              </a:r>
            </a:p>
          </p:txBody>
        </p:sp>
      </p:grpSp>
      <p:sp>
        <p:nvSpPr>
          <p:cNvPr id="308283" name="Rectangle 59"/>
          <p:cNvSpPr>
            <a:spLocks noChangeArrowheads="1"/>
          </p:cNvSpPr>
          <p:nvPr/>
        </p:nvSpPr>
        <p:spPr bwMode="auto">
          <a:xfrm>
            <a:off x="471170" y="930294"/>
            <a:ext cx="7620000" cy="34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en-US" altLang="en-US" sz="2800" i="1">
                <a:solidFill>
                  <a:schemeClr val="accent4"/>
                </a:solidFill>
                <a:latin typeface="Arial" panose="020B0604020202020204" pitchFamily="34" charset="0"/>
                <a:cs typeface="Arial" panose="020B0604020202020204" pitchFamily="34" charset="0"/>
              </a:rPr>
              <a:t>Tốc độ </a:t>
            </a:r>
            <a:r>
              <a:rPr lang="en-US" altLang="en-US" sz="2800" i="1" smtClean="0">
                <a:solidFill>
                  <a:schemeClr val="accent4"/>
                </a:solidFill>
                <a:latin typeface="Arial" panose="020B0604020202020204" pitchFamily="34" charset="0"/>
                <a:cs typeface="Arial" panose="020B0604020202020204" pitchFamily="34" charset="0"/>
              </a:rPr>
              <a:t>sinh trưởng của vi </a:t>
            </a:r>
            <a:r>
              <a:rPr lang="en-US" altLang="en-US" sz="2800" i="1">
                <a:solidFill>
                  <a:schemeClr val="accent4"/>
                </a:solidFill>
                <a:latin typeface="Arial" panose="020B0604020202020204" pitchFamily="34" charset="0"/>
                <a:cs typeface="Arial" panose="020B0604020202020204" pitchFamily="34" charset="0"/>
              </a:rPr>
              <a:t>khuẩn E.Coli </a:t>
            </a:r>
          </a:p>
        </p:txBody>
      </p:sp>
      <p:grpSp>
        <p:nvGrpSpPr>
          <p:cNvPr id="308284" name="Group 60"/>
          <p:cNvGrpSpPr>
            <a:grpSpLocks/>
          </p:cNvGrpSpPr>
          <p:nvPr/>
        </p:nvGrpSpPr>
        <p:grpSpPr bwMode="auto">
          <a:xfrm>
            <a:off x="4305300" y="1314450"/>
            <a:ext cx="1163638" cy="685800"/>
            <a:chOff x="2333" y="192"/>
            <a:chExt cx="733" cy="432"/>
          </a:xfrm>
        </p:grpSpPr>
        <p:sp>
          <p:nvSpPr>
            <p:cNvPr id="9239" name="AutoShape 61"/>
            <p:cNvSpPr>
              <a:spLocks/>
            </p:cNvSpPr>
            <p:nvPr/>
          </p:nvSpPr>
          <p:spPr bwMode="auto">
            <a:xfrm>
              <a:off x="2333" y="192"/>
              <a:ext cx="96" cy="384"/>
            </a:xfrm>
            <a:prstGeom prst="rightBrace">
              <a:avLst>
                <a:gd name="adj1" fmla="val 33333"/>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40" name="Rectangle 62"/>
            <p:cNvSpPr>
              <a:spLocks noChangeArrowheads="1"/>
            </p:cNvSpPr>
            <p:nvPr/>
          </p:nvSpPr>
          <p:spPr bwMode="auto">
            <a:xfrm>
              <a:off x="2586" y="192"/>
              <a:ext cx="48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en-US" altLang="en-US" sz="2800">
                  <a:solidFill>
                    <a:srgbClr val="FF3300"/>
                  </a:solidFill>
                  <a:latin typeface="Arial" charset="0"/>
                </a:rPr>
                <a:t>20 phút</a:t>
              </a:r>
            </a:p>
          </p:txBody>
        </p:sp>
      </p:grpSp>
      <p:sp>
        <p:nvSpPr>
          <p:cNvPr id="308294" name="Text Box 70"/>
          <p:cNvSpPr txBox="1">
            <a:spLocks noChangeArrowheads="1"/>
          </p:cNvSpPr>
          <p:nvPr/>
        </p:nvSpPr>
        <p:spPr bwMode="auto">
          <a:xfrm>
            <a:off x="609600" y="3714750"/>
            <a:ext cx="84391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just" eaLnBrk="1" hangingPunct="1"/>
            <a:r>
              <a:rPr lang="en-US" altLang="en-US" sz="2800" smtClean="0">
                <a:solidFill>
                  <a:srgbClr val="0070C0"/>
                </a:solidFill>
                <a:latin typeface="Arial" charset="0"/>
              </a:rPr>
              <a:t>	Thời </a:t>
            </a:r>
            <a:r>
              <a:rPr lang="en-US" altLang="en-US" sz="2800">
                <a:solidFill>
                  <a:srgbClr val="0070C0"/>
                </a:solidFill>
                <a:latin typeface="Arial" charset="0"/>
              </a:rPr>
              <a:t>gian thế hệ </a:t>
            </a:r>
            <a:r>
              <a:rPr lang="en-US" altLang="en-US" sz="2800">
                <a:latin typeface="Arial" charset="0"/>
              </a:rPr>
              <a:t>là thời gian từ khi sinh ra một </a:t>
            </a:r>
            <a:r>
              <a:rPr lang="en-US" altLang="en-US" sz="2800" smtClean="0">
                <a:latin typeface="Arial" charset="0"/>
              </a:rPr>
              <a:t>tế </a:t>
            </a:r>
            <a:r>
              <a:rPr lang="en-US" altLang="en-US" sz="2800">
                <a:latin typeface="Arial" charset="0"/>
              </a:rPr>
              <a:t>bào cho đến khi tế bào đó phân chia hoặc số tế bào trong quần </a:t>
            </a:r>
            <a:r>
              <a:rPr lang="en-US" altLang="en-US" sz="2800" smtClean="0">
                <a:latin typeface="Arial" charset="0"/>
              </a:rPr>
              <a:t>thể t</a:t>
            </a:r>
            <a:r>
              <a:rPr lang="vi-VN" altLang="en-US" sz="2800" smtClean="0">
                <a:latin typeface="Arial" charset="0"/>
              </a:rPr>
              <a:t>ăng</a:t>
            </a:r>
            <a:r>
              <a:rPr lang="en-US" altLang="en-US" sz="2800">
                <a:latin typeface="Arial" charset="0"/>
              </a:rPr>
              <a:t> lên </a:t>
            </a:r>
            <a:r>
              <a:rPr lang="en-US" altLang="en-US" sz="2800" smtClean="0">
                <a:latin typeface="Arial" charset="0"/>
              </a:rPr>
              <a:t>gấp </a:t>
            </a:r>
            <a:r>
              <a:rPr lang="vi-VN" altLang="en-US" sz="2800">
                <a:latin typeface="Arial" charset="0"/>
              </a:rPr>
              <a:t>đôi</a:t>
            </a:r>
            <a:r>
              <a:rPr lang="en-US" altLang="en-US" sz="2800" smtClean="0">
                <a:latin typeface="Arial" charset="0"/>
              </a:rPr>
              <a:t>. Kí </a:t>
            </a:r>
            <a:r>
              <a:rPr lang="en-US" altLang="en-US" sz="2800">
                <a:latin typeface="Arial" charset="0"/>
              </a:rPr>
              <a:t>hiệu: </a:t>
            </a:r>
            <a:r>
              <a:rPr lang="en-US" altLang="en-US" sz="2800" smtClean="0">
                <a:latin typeface="Arial" charset="0"/>
              </a:rPr>
              <a:t>g.</a:t>
            </a:r>
            <a:endParaRPr lang="en-US" altLang="en-US" sz="2800">
              <a:latin typeface="Arial" charset="0"/>
            </a:endParaRPr>
          </a:p>
        </p:txBody>
      </p:sp>
      <p:sp>
        <p:nvSpPr>
          <p:cNvPr id="72" name="Rectangle 71"/>
          <p:cNvSpPr/>
          <p:nvPr/>
        </p:nvSpPr>
        <p:spPr>
          <a:xfrm>
            <a:off x="27709" y="-15587"/>
            <a:ext cx="4572000" cy="1083374"/>
          </a:xfrm>
          <a:prstGeom prst="rect">
            <a:avLst/>
          </a:prstGeom>
        </p:spPr>
        <p:txBody>
          <a:bodyPr>
            <a:spAutoFit/>
          </a:bodyPr>
          <a:lstStyle/>
          <a:p>
            <a:pPr algn="just">
              <a:lnSpc>
                <a:spcPct val="115000"/>
              </a:lnSpc>
            </a:pPr>
            <a:r>
              <a:rPr lang="en-US" sz="2800" b="1" smtClean="0">
                <a:solidFill>
                  <a:srgbClr val="FF0000"/>
                </a:solidFill>
                <a:effectLst/>
                <a:latin typeface="Arial" panose="020B0604020202020204" pitchFamily="34" charset="0"/>
                <a:ea typeface="Calibri"/>
                <a:cs typeface="Arial" panose="020B0604020202020204" pitchFamily="34" charset="0"/>
              </a:rPr>
              <a:t>I. Khái niệm sinh trưởng</a:t>
            </a:r>
            <a:endParaRPr lang="en-US" sz="2800">
              <a:solidFill>
                <a:srgbClr val="FF0000"/>
              </a:solidFill>
              <a:latin typeface="Arial" panose="020B0604020202020204" pitchFamily="34" charset="0"/>
              <a:ea typeface="Calibri"/>
              <a:cs typeface="Arial" panose="020B0604020202020204" pitchFamily="34" charset="0"/>
            </a:endParaRPr>
          </a:p>
          <a:p>
            <a:pPr algn="just">
              <a:lnSpc>
                <a:spcPct val="115000"/>
              </a:lnSpc>
              <a:spcAft>
                <a:spcPts val="1000"/>
              </a:spcAft>
            </a:pPr>
            <a:r>
              <a:rPr lang="en-US" sz="2800" smtClean="0">
                <a:solidFill>
                  <a:srgbClr val="0070C0"/>
                </a:solidFill>
                <a:effectLst/>
                <a:latin typeface="Arial" panose="020B0604020202020204" pitchFamily="34" charset="0"/>
                <a:ea typeface="Calibri"/>
                <a:cs typeface="Arial" panose="020B0604020202020204" pitchFamily="34" charset="0"/>
              </a:rPr>
              <a:t>	2. Thời gian thế hệ</a:t>
            </a:r>
          </a:p>
        </p:txBody>
      </p:sp>
    </p:spTree>
    <p:extLst>
      <p:ext uri="{BB962C8B-B14F-4D97-AF65-F5344CB8AC3E}">
        <p14:creationId xmlns:p14="http://schemas.microsoft.com/office/powerpoint/2010/main" val="15274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08230"/>
                                        </p:tgtEl>
                                        <p:attrNameLst>
                                          <p:attrName>style.visibility</p:attrName>
                                        </p:attrNameLst>
                                      </p:cBhvr>
                                      <p:to>
                                        <p:strVal val="visible"/>
                                      </p:to>
                                    </p:set>
                                    <p:animEffect transition="in" filter="barn(inHorizontal)">
                                      <p:cBhvr>
                                        <p:cTn id="7" dur="500"/>
                                        <p:tgtEl>
                                          <p:spTgt spid="308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08284"/>
                                        </p:tgtEl>
                                        <p:attrNameLst>
                                          <p:attrName>style.visibility</p:attrName>
                                        </p:attrNameLst>
                                      </p:cBhvr>
                                      <p:to>
                                        <p:strVal val="visible"/>
                                      </p:to>
                                    </p:set>
                                    <p:animEffect transition="in" filter="diamond(in)">
                                      <p:cBhvr>
                                        <p:cTn id="12" dur="2000"/>
                                        <p:tgtEl>
                                          <p:spTgt spid="3082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08277"/>
                                        </p:tgtEl>
                                        <p:attrNameLst>
                                          <p:attrName>style.visibility</p:attrName>
                                        </p:attrNameLst>
                                      </p:cBhvr>
                                      <p:to>
                                        <p:strVal val="visible"/>
                                      </p:to>
                                    </p:set>
                                    <p:animEffect transition="in" filter="diamond(in)">
                                      <p:cBhvr>
                                        <p:cTn id="17" dur="2000"/>
                                        <p:tgtEl>
                                          <p:spTgt spid="308277"/>
                                        </p:tgtEl>
                                      </p:cBhvr>
                                    </p:animEffect>
                                  </p:childTnLst>
                                </p:cTn>
                              </p:par>
                            </p:childTnLst>
                          </p:cTn>
                        </p:par>
                        <p:par>
                          <p:cTn id="18" fill="hold" nodeType="afterGroup">
                            <p:stCondLst>
                              <p:cond delay="2000"/>
                            </p:stCondLst>
                            <p:childTnLst>
                              <p:par>
                                <p:cTn id="19" presetID="47" presetClass="entr" presetSubtype="0" fill="hold" nodeType="afterEffect">
                                  <p:stCondLst>
                                    <p:cond delay="0"/>
                                  </p:stCondLst>
                                  <p:childTnLst>
                                    <p:set>
                                      <p:cBhvr>
                                        <p:cTn id="20" dur="1" fill="hold">
                                          <p:stCondLst>
                                            <p:cond delay="0"/>
                                          </p:stCondLst>
                                        </p:cTn>
                                        <p:tgtEl>
                                          <p:spTgt spid="308268"/>
                                        </p:tgtEl>
                                        <p:attrNameLst>
                                          <p:attrName>style.visibility</p:attrName>
                                        </p:attrNameLst>
                                      </p:cBhvr>
                                      <p:to>
                                        <p:strVal val="visible"/>
                                      </p:to>
                                    </p:set>
                                    <p:animEffect transition="in" filter="fade">
                                      <p:cBhvr>
                                        <p:cTn id="21" dur="1000"/>
                                        <p:tgtEl>
                                          <p:spTgt spid="308268"/>
                                        </p:tgtEl>
                                      </p:cBhvr>
                                    </p:animEffect>
                                    <p:anim calcmode="lin" valueType="num">
                                      <p:cBhvr>
                                        <p:cTn id="22" dur="1000" fill="hold"/>
                                        <p:tgtEl>
                                          <p:spTgt spid="308268"/>
                                        </p:tgtEl>
                                        <p:attrNameLst>
                                          <p:attrName>ppt_x</p:attrName>
                                        </p:attrNameLst>
                                      </p:cBhvr>
                                      <p:tavLst>
                                        <p:tav tm="0">
                                          <p:val>
                                            <p:strVal val="#ppt_x"/>
                                          </p:val>
                                        </p:tav>
                                        <p:tav tm="100000">
                                          <p:val>
                                            <p:strVal val="#ppt_x"/>
                                          </p:val>
                                        </p:tav>
                                      </p:tavLst>
                                    </p:anim>
                                    <p:anim calcmode="lin" valueType="num">
                                      <p:cBhvr>
                                        <p:cTn id="23" dur="1000" fill="hold"/>
                                        <p:tgtEl>
                                          <p:spTgt spid="308268"/>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22" presetClass="entr" presetSubtype="4" fill="hold" nodeType="afterEffect">
                                  <p:stCondLst>
                                    <p:cond delay="0"/>
                                  </p:stCondLst>
                                  <p:childTnLst>
                                    <p:set>
                                      <p:cBhvr>
                                        <p:cTn id="26" dur="1" fill="hold">
                                          <p:stCondLst>
                                            <p:cond delay="0"/>
                                          </p:stCondLst>
                                        </p:cTn>
                                        <p:tgtEl>
                                          <p:spTgt spid="308263"/>
                                        </p:tgtEl>
                                        <p:attrNameLst>
                                          <p:attrName>style.visibility</p:attrName>
                                        </p:attrNameLst>
                                      </p:cBhvr>
                                      <p:to>
                                        <p:strVal val="visible"/>
                                      </p:to>
                                    </p:set>
                                    <p:animEffect transition="in" filter="wipe(down)">
                                      <p:cBhvr>
                                        <p:cTn id="27" dur="500"/>
                                        <p:tgtEl>
                                          <p:spTgt spid="3082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308234"/>
                                        </p:tgtEl>
                                        <p:attrNameLst>
                                          <p:attrName>style.visibility</p:attrName>
                                        </p:attrNameLst>
                                      </p:cBhvr>
                                      <p:to>
                                        <p:strVal val="visible"/>
                                      </p:to>
                                    </p:set>
                                    <p:animEffect transition="in" filter="diamond(in)">
                                      <p:cBhvr>
                                        <p:cTn id="32" dur="2000"/>
                                        <p:tgtEl>
                                          <p:spTgt spid="308234"/>
                                        </p:tgtEl>
                                      </p:cBhvr>
                                    </p:animEffect>
                                  </p:childTnLst>
                                </p:cTn>
                              </p:par>
                            </p:childTnLst>
                          </p:cTn>
                        </p:par>
                        <p:par>
                          <p:cTn id="33" fill="hold" nodeType="afterGroup">
                            <p:stCondLst>
                              <p:cond delay="2000"/>
                            </p:stCondLst>
                            <p:childTnLst>
                              <p:par>
                                <p:cTn id="34" presetID="47" presetClass="entr" presetSubtype="0" fill="hold" nodeType="afterEffect">
                                  <p:stCondLst>
                                    <p:cond delay="0"/>
                                  </p:stCondLst>
                                  <p:childTnLst>
                                    <p:set>
                                      <p:cBhvr>
                                        <p:cTn id="35" dur="1" fill="hold">
                                          <p:stCondLst>
                                            <p:cond delay="0"/>
                                          </p:stCondLst>
                                        </p:cTn>
                                        <p:tgtEl>
                                          <p:spTgt spid="308246"/>
                                        </p:tgtEl>
                                        <p:attrNameLst>
                                          <p:attrName>style.visibility</p:attrName>
                                        </p:attrNameLst>
                                      </p:cBhvr>
                                      <p:to>
                                        <p:strVal val="visible"/>
                                      </p:to>
                                    </p:set>
                                    <p:animEffect transition="in" filter="fade">
                                      <p:cBhvr>
                                        <p:cTn id="36" dur="1000"/>
                                        <p:tgtEl>
                                          <p:spTgt spid="308246"/>
                                        </p:tgtEl>
                                      </p:cBhvr>
                                    </p:animEffect>
                                    <p:anim calcmode="lin" valueType="num">
                                      <p:cBhvr>
                                        <p:cTn id="37" dur="1000" fill="hold"/>
                                        <p:tgtEl>
                                          <p:spTgt spid="308246"/>
                                        </p:tgtEl>
                                        <p:attrNameLst>
                                          <p:attrName>ppt_x</p:attrName>
                                        </p:attrNameLst>
                                      </p:cBhvr>
                                      <p:tavLst>
                                        <p:tav tm="0">
                                          <p:val>
                                            <p:strVal val="#ppt_x"/>
                                          </p:val>
                                        </p:tav>
                                        <p:tav tm="100000">
                                          <p:val>
                                            <p:strVal val="#ppt_x"/>
                                          </p:val>
                                        </p:tav>
                                      </p:tavLst>
                                    </p:anim>
                                    <p:anim calcmode="lin" valueType="num">
                                      <p:cBhvr>
                                        <p:cTn id="38" dur="1000" fill="hold"/>
                                        <p:tgtEl>
                                          <p:spTgt spid="308246"/>
                                        </p:tgtEl>
                                        <p:attrNameLst>
                                          <p:attrName>ppt_y</p:attrName>
                                        </p:attrNameLst>
                                      </p:cBhvr>
                                      <p:tavLst>
                                        <p:tav tm="0">
                                          <p:val>
                                            <p:strVal val="#ppt_y-.1"/>
                                          </p:val>
                                        </p:tav>
                                        <p:tav tm="100000">
                                          <p:val>
                                            <p:strVal val="#ppt_y"/>
                                          </p:val>
                                        </p:tav>
                                      </p:tavLst>
                                    </p:anim>
                                  </p:childTnLst>
                                </p:cTn>
                              </p:par>
                            </p:childTnLst>
                          </p:cTn>
                        </p:par>
                        <p:par>
                          <p:cTn id="39" fill="hold" nodeType="afterGroup">
                            <p:stCondLst>
                              <p:cond delay="3000"/>
                            </p:stCondLst>
                            <p:childTnLst>
                              <p:par>
                                <p:cTn id="40" presetID="22" presetClass="entr" presetSubtype="4" fill="hold" nodeType="afterEffect">
                                  <p:stCondLst>
                                    <p:cond delay="0"/>
                                  </p:stCondLst>
                                  <p:childTnLst>
                                    <p:set>
                                      <p:cBhvr>
                                        <p:cTn id="41" dur="1" fill="hold">
                                          <p:stCondLst>
                                            <p:cond delay="0"/>
                                          </p:stCondLst>
                                        </p:cTn>
                                        <p:tgtEl>
                                          <p:spTgt spid="308237"/>
                                        </p:tgtEl>
                                        <p:attrNameLst>
                                          <p:attrName>style.visibility</p:attrName>
                                        </p:attrNameLst>
                                      </p:cBhvr>
                                      <p:to>
                                        <p:strVal val="visible"/>
                                      </p:to>
                                    </p:set>
                                    <p:animEffect transition="in" filter="wipe(down)">
                                      <p:cBhvr>
                                        <p:cTn id="42" dur="500"/>
                                        <p:tgtEl>
                                          <p:spTgt spid="308237"/>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308294"/>
                                        </p:tgtEl>
                                        <p:attrNameLst>
                                          <p:attrName>style.visibility</p:attrName>
                                        </p:attrNameLst>
                                      </p:cBhvr>
                                      <p:to>
                                        <p:strVal val="visible"/>
                                      </p:to>
                                    </p:set>
                                    <p:anim calcmode="lin" valueType="num">
                                      <p:cBhvr additive="base">
                                        <p:cTn id="45" dur="500" fill="hold"/>
                                        <p:tgtEl>
                                          <p:spTgt spid="308294"/>
                                        </p:tgtEl>
                                        <p:attrNameLst>
                                          <p:attrName>ppt_x</p:attrName>
                                        </p:attrNameLst>
                                      </p:cBhvr>
                                      <p:tavLst>
                                        <p:tav tm="0">
                                          <p:val>
                                            <p:strVal val="#ppt_x"/>
                                          </p:val>
                                        </p:tav>
                                        <p:tav tm="100000">
                                          <p:val>
                                            <p:strVal val="#ppt_x"/>
                                          </p:val>
                                        </p:tav>
                                      </p:tavLst>
                                    </p:anim>
                                    <p:anim calcmode="lin" valueType="num">
                                      <p:cBhvr additive="base">
                                        <p:cTn id="46" dur="500" fill="hold"/>
                                        <p:tgtEl>
                                          <p:spTgt spid="308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0" grpId="0" animBg="1"/>
      <p:bldP spid="3082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226" name="Group 2"/>
          <p:cNvGrpSpPr>
            <a:grpSpLocks/>
          </p:cNvGrpSpPr>
          <p:nvPr/>
        </p:nvGrpSpPr>
        <p:grpSpPr bwMode="auto">
          <a:xfrm>
            <a:off x="1200150" y="1428750"/>
            <a:ext cx="2552700" cy="628650"/>
            <a:chOff x="1632" y="393"/>
            <a:chExt cx="720" cy="567"/>
          </a:xfrm>
        </p:grpSpPr>
        <p:sp>
          <p:nvSpPr>
            <p:cNvPr id="9285" name="Line 3"/>
            <p:cNvSpPr>
              <a:spLocks noChangeShapeType="1"/>
            </p:cNvSpPr>
            <p:nvPr/>
          </p:nvSpPr>
          <p:spPr bwMode="auto">
            <a:xfrm>
              <a:off x="2016" y="39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6" name="Line 4"/>
            <p:cNvSpPr>
              <a:spLocks noChangeShapeType="1"/>
            </p:cNvSpPr>
            <p:nvPr/>
          </p:nvSpPr>
          <p:spPr bwMode="auto">
            <a:xfrm flipH="1">
              <a:off x="1632" y="768"/>
              <a:ext cx="38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7" name="Line 5"/>
            <p:cNvSpPr>
              <a:spLocks noChangeShapeType="1"/>
            </p:cNvSpPr>
            <p:nvPr/>
          </p:nvSpPr>
          <p:spPr bwMode="auto">
            <a:xfrm>
              <a:off x="2016" y="768"/>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8230" name="Oval 6"/>
          <p:cNvSpPr>
            <a:spLocks noChangeArrowheads="1"/>
          </p:cNvSpPr>
          <p:nvPr/>
        </p:nvSpPr>
        <p:spPr bwMode="auto">
          <a:xfrm>
            <a:off x="2438400" y="1228725"/>
            <a:ext cx="228600" cy="171450"/>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grpSp>
        <p:nvGrpSpPr>
          <p:cNvPr id="308231" name="Group 7"/>
          <p:cNvGrpSpPr>
            <a:grpSpLocks/>
          </p:cNvGrpSpPr>
          <p:nvPr/>
        </p:nvGrpSpPr>
        <p:grpSpPr bwMode="auto">
          <a:xfrm>
            <a:off x="1066800" y="2114550"/>
            <a:ext cx="2781300" cy="171450"/>
            <a:chOff x="876" y="912"/>
            <a:chExt cx="1752" cy="144"/>
          </a:xfrm>
        </p:grpSpPr>
        <p:sp>
          <p:nvSpPr>
            <p:cNvPr id="9283" name="Oval 8"/>
            <p:cNvSpPr>
              <a:spLocks noChangeArrowheads="1"/>
            </p:cNvSpPr>
            <p:nvPr/>
          </p:nvSpPr>
          <p:spPr bwMode="auto">
            <a:xfrm>
              <a:off x="876" y="912"/>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84" name="Oval 9"/>
            <p:cNvSpPr>
              <a:spLocks noChangeArrowheads="1"/>
            </p:cNvSpPr>
            <p:nvPr/>
          </p:nvSpPr>
          <p:spPr bwMode="auto">
            <a:xfrm>
              <a:off x="2484" y="912"/>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grpSp>
      <p:grpSp>
        <p:nvGrpSpPr>
          <p:cNvPr id="308234" name="Group 10"/>
          <p:cNvGrpSpPr>
            <a:grpSpLocks/>
          </p:cNvGrpSpPr>
          <p:nvPr/>
        </p:nvGrpSpPr>
        <p:grpSpPr bwMode="auto">
          <a:xfrm>
            <a:off x="4972050" y="2800350"/>
            <a:ext cx="1163638" cy="514350"/>
            <a:chOff x="2333" y="192"/>
            <a:chExt cx="733" cy="432"/>
          </a:xfrm>
        </p:grpSpPr>
        <p:sp>
          <p:nvSpPr>
            <p:cNvPr id="9281" name="AutoShape 11"/>
            <p:cNvSpPr>
              <a:spLocks/>
            </p:cNvSpPr>
            <p:nvPr/>
          </p:nvSpPr>
          <p:spPr bwMode="auto">
            <a:xfrm>
              <a:off x="2333" y="192"/>
              <a:ext cx="96" cy="384"/>
            </a:xfrm>
            <a:prstGeom prst="rightBrace">
              <a:avLst>
                <a:gd name="adj1" fmla="val 33333"/>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82" name="Rectangle 12"/>
            <p:cNvSpPr>
              <a:spLocks noChangeArrowheads="1"/>
            </p:cNvSpPr>
            <p:nvPr/>
          </p:nvSpPr>
          <p:spPr bwMode="auto">
            <a:xfrm>
              <a:off x="2586" y="192"/>
              <a:ext cx="48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en-US" altLang="en-US" sz="2800">
                  <a:solidFill>
                    <a:srgbClr val="FF3300"/>
                  </a:solidFill>
                  <a:latin typeface="Arial" charset="0"/>
                </a:rPr>
                <a:t>20 phút</a:t>
              </a:r>
            </a:p>
          </p:txBody>
        </p:sp>
      </p:grpSp>
      <p:grpSp>
        <p:nvGrpSpPr>
          <p:cNvPr id="308237" name="Group 13"/>
          <p:cNvGrpSpPr>
            <a:grpSpLocks/>
          </p:cNvGrpSpPr>
          <p:nvPr/>
        </p:nvGrpSpPr>
        <p:grpSpPr bwMode="auto">
          <a:xfrm>
            <a:off x="76200" y="3186112"/>
            <a:ext cx="4686300" cy="185738"/>
            <a:chOff x="252" y="1812"/>
            <a:chExt cx="2952" cy="156"/>
          </a:xfrm>
        </p:grpSpPr>
        <p:sp>
          <p:nvSpPr>
            <p:cNvPr id="9273" name="Oval 14"/>
            <p:cNvSpPr>
              <a:spLocks noChangeArrowheads="1"/>
            </p:cNvSpPr>
            <p:nvPr/>
          </p:nvSpPr>
          <p:spPr bwMode="auto">
            <a:xfrm>
              <a:off x="1032" y="1812"/>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74" name="Oval 15"/>
            <p:cNvSpPr>
              <a:spLocks noChangeArrowheads="1"/>
            </p:cNvSpPr>
            <p:nvPr/>
          </p:nvSpPr>
          <p:spPr bwMode="auto">
            <a:xfrm>
              <a:off x="252" y="1824"/>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75" name="Oval 16"/>
            <p:cNvSpPr>
              <a:spLocks noChangeArrowheads="1"/>
            </p:cNvSpPr>
            <p:nvPr/>
          </p:nvSpPr>
          <p:spPr bwMode="auto">
            <a:xfrm>
              <a:off x="624" y="1824"/>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76" name="Oval 17"/>
            <p:cNvSpPr>
              <a:spLocks noChangeArrowheads="1"/>
            </p:cNvSpPr>
            <p:nvPr/>
          </p:nvSpPr>
          <p:spPr bwMode="auto">
            <a:xfrm>
              <a:off x="1464" y="1812"/>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77" name="Oval 18"/>
            <p:cNvSpPr>
              <a:spLocks noChangeArrowheads="1"/>
            </p:cNvSpPr>
            <p:nvPr/>
          </p:nvSpPr>
          <p:spPr bwMode="auto">
            <a:xfrm>
              <a:off x="2676" y="1824"/>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78" name="Oval 19"/>
            <p:cNvSpPr>
              <a:spLocks noChangeArrowheads="1"/>
            </p:cNvSpPr>
            <p:nvPr/>
          </p:nvSpPr>
          <p:spPr bwMode="auto">
            <a:xfrm>
              <a:off x="1860" y="1824"/>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79" name="Oval 20"/>
            <p:cNvSpPr>
              <a:spLocks noChangeArrowheads="1"/>
            </p:cNvSpPr>
            <p:nvPr/>
          </p:nvSpPr>
          <p:spPr bwMode="auto">
            <a:xfrm>
              <a:off x="2292" y="1824"/>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80" name="Oval 21"/>
            <p:cNvSpPr>
              <a:spLocks noChangeArrowheads="1"/>
            </p:cNvSpPr>
            <p:nvPr/>
          </p:nvSpPr>
          <p:spPr bwMode="auto">
            <a:xfrm>
              <a:off x="3060" y="1824"/>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grpSp>
      <p:grpSp>
        <p:nvGrpSpPr>
          <p:cNvPr id="308246" name="Group 22"/>
          <p:cNvGrpSpPr>
            <a:grpSpLocks/>
          </p:cNvGrpSpPr>
          <p:nvPr/>
        </p:nvGrpSpPr>
        <p:grpSpPr bwMode="auto">
          <a:xfrm>
            <a:off x="95250" y="2871787"/>
            <a:ext cx="4591050" cy="271463"/>
            <a:chOff x="264" y="1548"/>
            <a:chExt cx="2892" cy="228"/>
          </a:xfrm>
        </p:grpSpPr>
        <p:grpSp>
          <p:nvGrpSpPr>
            <p:cNvPr id="9257" name="Group 23"/>
            <p:cNvGrpSpPr>
              <a:grpSpLocks/>
            </p:cNvGrpSpPr>
            <p:nvPr/>
          </p:nvGrpSpPr>
          <p:grpSpPr bwMode="auto">
            <a:xfrm>
              <a:off x="1920" y="1572"/>
              <a:ext cx="444" cy="204"/>
              <a:chOff x="1632" y="393"/>
              <a:chExt cx="720" cy="567"/>
            </a:xfrm>
          </p:grpSpPr>
          <p:sp>
            <p:nvSpPr>
              <p:cNvPr id="9270" name="Line 24"/>
              <p:cNvSpPr>
                <a:spLocks noChangeShapeType="1"/>
              </p:cNvSpPr>
              <p:nvPr/>
            </p:nvSpPr>
            <p:spPr bwMode="auto">
              <a:xfrm>
                <a:off x="2016" y="39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1" name="Line 25"/>
              <p:cNvSpPr>
                <a:spLocks noChangeShapeType="1"/>
              </p:cNvSpPr>
              <p:nvPr/>
            </p:nvSpPr>
            <p:spPr bwMode="auto">
              <a:xfrm flipH="1">
                <a:off x="1632" y="768"/>
                <a:ext cx="38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2" name="Line 26"/>
              <p:cNvSpPr>
                <a:spLocks noChangeShapeType="1"/>
              </p:cNvSpPr>
              <p:nvPr/>
            </p:nvSpPr>
            <p:spPr bwMode="auto">
              <a:xfrm>
                <a:off x="2016" y="768"/>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58" name="Group 27"/>
            <p:cNvGrpSpPr>
              <a:grpSpLocks/>
            </p:cNvGrpSpPr>
            <p:nvPr/>
          </p:nvGrpSpPr>
          <p:grpSpPr bwMode="auto">
            <a:xfrm>
              <a:off x="1080" y="1548"/>
              <a:ext cx="444" cy="204"/>
              <a:chOff x="1632" y="393"/>
              <a:chExt cx="720" cy="567"/>
            </a:xfrm>
          </p:grpSpPr>
          <p:sp>
            <p:nvSpPr>
              <p:cNvPr id="9267" name="Line 28"/>
              <p:cNvSpPr>
                <a:spLocks noChangeShapeType="1"/>
              </p:cNvSpPr>
              <p:nvPr/>
            </p:nvSpPr>
            <p:spPr bwMode="auto">
              <a:xfrm>
                <a:off x="2016" y="39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8" name="Line 29"/>
              <p:cNvSpPr>
                <a:spLocks noChangeShapeType="1"/>
              </p:cNvSpPr>
              <p:nvPr/>
            </p:nvSpPr>
            <p:spPr bwMode="auto">
              <a:xfrm flipH="1">
                <a:off x="1632" y="768"/>
                <a:ext cx="38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9" name="Line 30"/>
              <p:cNvSpPr>
                <a:spLocks noChangeShapeType="1"/>
              </p:cNvSpPr>
              <p:nvPr/>
            </p:nvSpPr>
            <p:spPr bwMode="auto">
              <a:xfrm>
                <a:off x="2016" y="768"/>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59" name="Group 31"/>
            <p:cNvGrpSpPr>
              <a:grpSpLocks/>
            </p:cNvGrpSpPr>
            <p:nvPr/>
          </p:nvGrpSpPr>
          <p:grpSpPr bwMode="auto">
            <a:xfrm>
              <a:off x="264" y="1572"/>
              <a:ext cx="444" cy="204"/>
              <a:chOff x="1632" y="393"/>
              <a:chExt cx="720" cy="567"/>
            </a:xfrm>
          </p:grpSpPr>
          <p:sp>
            <p:nvSpPr>
              <p:cNvPr id="9264" name="Line 32"/>
              <p:cNvSpPr>
                <a:spLocks noChangeShapeType="1"/>
              </p:cNvSpPr>
              <p:nvPr/>
            </p:nvSpPr>
            <p:spPr bwMode="auto">
              <a:xfrm>
                <a:off x="2016" y="39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5" name="Line 33"/>
              <p:cNvSpPr>
                <a:spLocks noChangeShapeType="1"/>
              </p:cNvSpPr>
              <p:nvPr/>
            </p:nvSpPr>
            <p:spPr bwMode="auto">
              <a:xfrm flipH="1">
                <a:off x="1632" y="768"/>
                <a:ext cx="38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6" name="Line 34"/>
              <p:cNvSpPr>
                <a:spLocks noChangeShapeType="1"/>
              </p:cNvSpPr>
              <p:nvPr/>
            </p:nvSpPr>
            <p:spPr bwMode="auto">
              <a:xfrm>
                <a:off x="2016" y="768"/>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60" name="Group 35"/>
            <p:cNvGrpSpPr>
              <a:grpSpLocks/>
            </p:cNvGrpSpPr>
            <p:nvPr/>
          </p:nvGrpSpPr>
          <p:grpSpPr bwMode="auto">
            <a:xfrm>
              <a:off x="2712" y="1572"/>
              <a:ext cx="444" cy="204"/>
              <a:chOff x="1632" y="393"/>
              <a:chExt cx="720" cy="567"/>
            </a:xfrm>
          </p:grpSpPr>
          <p:sp>
            <p:nvSpPr>
              <p:cNvPr id="9261" name="Line 36"/>
              <p:cNvSpPr>
                <a:spLocks noChangeShapeType="1"/>
              </p:cNvSpPr>
              <p:nvPr/>
            </p:nvSpPr>
            <p:spPr bwMode="auto">
              <a:xfrm>
                <a:off x="2016" y="39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2" name="Line 37"/>
              <p:cNvSpPr>
                <a:spLocks noChangeShapeType="1"/>
              </p:cNvSpPr>
              <p:nvPr/>
            </p:nvSpPr>
            <p:spPr bwMode="auto">
              <a:xfrm flipH="1">
                <a:off x="1632" y="768"/>
                <a:ext cx="38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3" name="Line 38"/>
              <p:cNvSpPr>
                <a:spLocks noChangeShapeType="1"/>
              </p:cNvSpPr>
              <p:nvPr/>
            </p:nvSpPr>
            <p:spPr bwMode="auto">
              <a:xfrm>
                <a:off x="2016" y="768"/>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08263" name="Group 39"/>
          <p:cNvGrpSpPr>
            <a:grpSpLocks/>
          </p:cNvGrpSpPr>
          <p:nvPr/>
        </p:nvGrpSpPr>
        <p:grpSpPr bwMode="auto">
          <a:xfrm>
            <a:off x="361950" y="2657475"/>
            <a:ext cx="4095750" cy="200025"/>
            <a:chOff x="432" y="1368"/>
            <a:chExt cx="2580" cy="168"/>
          </a:xfrm>
        </p:grpSpPr>
        <p:sp>
          <p:nvSpPr>
            <p:cNvPr id="9253" name="Oval 40"/>
            <p:cNvSpPr>
              <a:spLocks noChangeArrowheads="1"/>
            </p:cNvSpPr>
            <p:nvPr/>
          </p:nvSpPr>
          <p:spPr bwMode="auto">
            <a:xfrm>
              <a:off x="2088" y="1392"/>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54" name="Oval 41"/>
            <p:cNvSpPr>
              <a:spLocks noChangeArrowheads="1"/>
            </p:cNvSpPr>
            <p:nvPr/>
          </p:nvSpPr>
          <p:spPr bwMode="auto">
            <a:xfrm>
              <a:off x="432" y="1380"/>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55" name="Oval 42"/>
            <p:cNvSpPr>
              <a:spLocks noChangeArrowheads="1"/>
            </p:cNvSpPr>
            <p:nvPr/>
          </p:nvSpPr>
          <p:spPr bwMode="auto">
            <a:xfrm>
              <a:off x="1248" y="1368"/>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56" name="Oval 43"/>
            <p:cNvSpPr>
              <a:spLocks noChangeArrowheads="1"/>
            </p:cNvSpPr>
            <p:nvPr/>
          </p:nvSpPr>
          <p:spPr bwMode="auto">
            <a:xfrm>
              <a:off x="2868" y="1392"/>
              <a:ext cx="144" cy="144"/>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grpSp>
      <p:grpSp>
        <p:nvGrpSpPr>
          <p:cNvPr id="308268" name="Group 44"/>
          <p:cNvGrpSpPr>
            <a:grpSpLocks/>
          </p:cNvGrpSpPr>
          <p:nvPr/>
        </p:nvGrpSpPr>
        <p:grpSpPr bwMode="auto">
          <a:xfrm>
            <a:off x="476250" y="2314575"/>
            <a:ext cx="3886200" cy="300038"/>
            <a:chOff x="504" y="1080"/>
            <a:chExt cx="2448" cy="252"/>
          </a:xfrm>
        </p:grpSpPr>
        <p:grpSp>
          <p:nvGrpSpPr>
            <p:cNvPr id="9245" name="Group 45"/>
            <p:cNvGrpSpPr>
              <a:grpSpLocks/>
            </p:cNvGrpSpPr>
            <p:nvPr/>
          </p:nvGrpSpPr>
          <p:grpSpPr bwMode="auto">
            <a:xfrm>
              <a:off x="2112" y="1080"/>
              <a:ext cx="840" cy="240"/>
              <a:chOff x="1632" y="393"/>
              <a:chExt cx="720" cy="567"/>
            </a:xfrm>
          </p:grpSpPr>
          <p:sp>
            <p:nvSpPr>
              <p:cNvPr id="9250" name="Line 46"/>
              <p:cNvSpPr>
                <a:spLocks noChangeShapeType="1"/>
              </p:cNvSpPr>
              <p:nvPr/>
            </p:nvSpPr>
            <p:spPr bwMode="auto">
              <a:xfrm>
                <a:off x="2016" y="39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1" name="Line 47"/>
              <p:cNvSpPr>
                <a:spLocks noChangeShapeType="1"/>
              </p:cNvSpPr>
              <p:nvPr/>
            </p:nvSpPr>
            <p:spPr bwMode="auto">
              <a:xfrm flipH="1">
                <a:off x="1632" y="768"/>
                <a:ext cx="38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2" name="Line 48"/>
              <p:cNvSpPr>
                <a:spLocks noChangeShapeType="1"/>
              </p:cNvSpPr>
              <p:nvPr/>
            </p:nvSpPr>
            <p:spPr bwMode="auto">
              <a:xfrm>
                <a:off x="2016" y="768"/>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46" name="Group 49"/>
            <p:cNvGrpSpPr>
              <a:grpSpLocks/>
            </p:cNvGrpSpPr>
            <p:nvPr/>
          </p:nvGrpSpPr>
          <p:grpSpPr bwMode="auto">
            <a:xfrm>
              <a:off x="504" y="1092"/>
              <a:ext cx="840" cy="240"/>
              <a:chOff x="1632" y="393"/>
              <a:chExt cx="720" cy="567"/>
            </a:xfrm>
          </p:grpSpPr>
          <p:sp>
            <p:nvSpPr>
              <p:cNvPr id="9247" name="Line 50"/>
              <p:cNvSpPr>
                <a:spLocks noChangeShapeType="1"/>
              </p:cNvSpPr>
              <p:nvPr/>
            </p:nvSpPr>
            <p:spPr bwMode="auto">
              <a:xfrm>
                <a:off x="2016" y="393"/>
                <a:ext cx="0" cy="3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8" name="Line 51"/>
              <p:cNvSpPr>
                <a:spLocks noChangeShapeType="1"/>
              </p:cNvSpPr>
              <p:nvPr/>
            </p:nvSpPr>
            <p:spPr bwMode="auto">
              <a:xfrm flipH="1">
                <a:off x="1632" y="768"/>
                <a:ext cx="384"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9" name="Line 52"/>
              <p:cNvSpPr>
                <a:spLocks noChangeShapeType="1"/>
              </p:cNvSpPr>
              <p:nvPr/>
            </p:nvSpPr>
            <p:spPr bwMode="auto">
              <a:xfrm>
                <a:off x="2016" y="768"/>
                <a:ext cx="33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08277" name="Group 53"/>
          <p:cNvGrpSpPr>
            <a:grpSpLocks/>
          </p:cNvGrpSpPr>
          <p:nvPr/>
        </p:nvGrpSpPr>
        <p:grpSpPr bwMode="auto">
          <a:xfrm>
            <a:off x="4648200" y="2114550"/>
            <a:ext cx="1163638" cy="514350"/>
            <a:chOff x="2333" y="192"/>
            <a:chExt cx="733" cy="432"/>
          </a:xfrm>
        </p:grpSpPr>
        <p:sp>
          <p:nvSpPr>
            <p:cNvPr id="9243" name="AutoShape 54"/>
            <p:cNvSpPr>
              <a:spLocks/>
            </p:cNvSpPr>
            <p:nvPr/>
          </p:nvSpPr>
          <p:spPr bwMode="auto">
            <a:xfrm>
              <a:off x="2333" y="192"/>
              <a:ext cx="96" cy="384"/>
            </a:xfrm>
            <a:prstGeom prst="rightBrace">
              <a:avLst>
                <a:gd name="adj1" fmla="val 33333"/>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44" name="Rectangle 55"/>
            <p:cNvSpPr>
              <a:spLocks noChangeArrowheads="1"/>
            </p:cNvSpPr>
            <p:nvPr/>
          </p:nvSpPr>
          <p:spPr bwMode="auto">
            <a:xfrm>
              <a:off x="2586" y="192"/>
              <a:ext cx="48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en-US" altLang="en-US" sz="2800">
                  <a:solidFill>
                    <a:srgbClr val="FF3300"/>
                  </a:solidFill>
                  <a:latin typeface="Arial" charset="0"/>
                </a:rPr>
                <a:t>20 phút</a:t>
              </a:r>
            </a:p>
          </p:txBody>
        </p:sp>
      </p:grpSp>
      <p:grpSp>
        <p:nvGrpSpPr>
          <p:cNvPr id="308280" name="Group 56"/>
          <p:cNvGrpSpPr>
            <a:grpSpLocks/>
          </p:cNvGrpSpPr>
          <p:nvPr/>
        </p:nvGrpSpPr>
        <p:grpSpPr bwMode="auto">
          <a:xfrm>
            <a:off x="6172200" y="1271588"/>
            <a:ext cx="1163638" cy="628650"/>
            <a:chOff x="4380" y="1296"/>
            <a:chExt cx="733" cy="432"/>
          </a:xfrm>
        </p:grpSpPr>
        <p:sp>
          <p:nvSpPr>
            <p:cNvPr id="9241" name="AutoShape 57"/>
            <p:cNvSpPr>
              <a:spLocks/>
            </p:cNvSpPr>
            <p:nvPr/>
          </p:nvSpPr>
          <p:spPr bwMode="auto">
            <a:xfrm>
              <a:off x="4380" y="1296"/>
              <a:ext cx="96" cy="384"/>
            </a:xfrm>
            <a:prstGeom prst="rightBrace">
              <a:avLst>
                <a:gd name="adj1" fmla="val 33333"/>
                <a:gd name="adj2" fmla="val 50000"/>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42" name="Rectangle 58"/>
            <p:cNvSpPr>
              <a:spLocks noChangeArrowheads="1"/>
            </p:cNvSpPr>
            <p:nvPr/>
          </p:nvSpPr>
          <p:spPr bwMode="auto">
            <a:xfrm>
              <a:off x="4633" y="1296"/>
              <a:ext cx="48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en-US" altLang="en-US" sz="2800">
                  <a:solidFill>
                    <a:srgbClr val="0000FF"/>
                  </a:solidFill>
                  <a:latin typeface="Arial" charset="0"/>
                </a:rPr>
                <a:t>1 lần</a:t>
              </a:r>
            </a:p>
          </p:txBody>
        </p:sp>
      </p:grpSp>
      <p:sp>
        <p:nvSpPr>
          <p:cNvPr id="308283" name="Rectangle 59"/>
          <p:cNvSpPr>
            <a:spLocks noChangeArrowheads="1"/>
          </p:cNvSpPr>
          <p:nvPr/>
        </p:nvSpPr>
        <p:spPr bwMode="auto">
          <a:xfrm>
            <a:off x="228600" y="1006494"/>
            <a:ext cx="7620000" cy="34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en-US" altLang="en-US" sz="2800" i="1">
                <a:solidFill>
                  <a:schemeClr val="accent4"/>
                </a:solidFill>
                <a:latin typeface="Arial" panose="020B0604020202020204" pitchFamily="34" charset="0"/>
                <a:cs typeface="Arial" panose="020B0604020202020204" pitchFamily="34" charset="0"/>
              </a:rPr>
              <a:t>Tốc độ </a:t>
            </a:r>
            <a:r>
              <a:rPr lang="en-US" altLang="en-US" sz="2800" i="1" smtClean="0">
                <a:solidFill>
                  <a:schemeClr val="accent4"/>
                </a:solidFill>
                <a:latin typeface="Arial" panose="020B0604020202020204" pitchFamily="34" charset="0"/>
                <a:cs typeface="Arial" panose="020B0604020202020204" pitchFamily="34" charset="0"/>
              </a:rPr>
              <a:t>sinh trưởng của vi </a:t>
            </a:r>
            <a:r>
              <a:rPr lang="en-US" altLang="en-US" sz="2800" i="1">
                <a:solidFill>
                  <a:schemeClr val="accent4"/>
                </a:solidFill>
                <a:latin typeface="Arial" panose="020B0604020202020204" pitchFamily="34" charset="0"/>
                <a:cs typeface="Arial" panose="020B0604020202020204" pitchFamily="34" charset="0"/>
              </a:rPr>
              <a:t>khuẩn E.Coli </a:t>
            </a:r>
          </a:p>
        </p:txBody>
      </p:sp>
      <p:grpSp>
        <p:nvGrpSpPr>
          <p:cNvPr id="308284" name="Group 60"/>
          <p:cNvGrpSpPr>
            <a:grpSpLocks/>
          </p:cNvGrpSpPr>
          <p:nvPr/>
        </p:nvGrpSpPr>
        <p:grpSpPr bwMode="auto">
          <a:xfrm>
            <a:off x="4305300" y="1314450"/>
            <a:ext cx="1163638" cy="685800"/>
            <a:chOff x="2333" y="192"/>
            <a:chExt cx="733" cy="432"/>
          </a:xfrm>
        </p:grpSpPr>
        <p:sp>
          <p:nvSpPr>
            <p:cNvPr id="9239" name="AutoShape 61"/>
            <p:cNvSpPr>
              <a:spLocks/>
            </p:cNvSpPr>
            <p:nvPr/>
          </p:nvSpPr>
          <p:spPr bwMode="auto">
            <a:xfrm>
              <a:off x="2333" y="192"/>
              <a:ext cx="96" cy="384"/>
            </a:xfrm>
            <a:prstGeom prst="rightBrace">
              <a:avLst>
                <a:gd name="adj1" fmla="val 33333"/>
                <a:gd name="adj2" fmla="val 50000"/>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40" name="Rectangle 62"/>
            <p:cNvSpPr>
              <a:spLocks noChangeArrowheads="1"/>
            </p:cNvSpPr>
            <p:nvPr/>
          </p:nvSpPr>
          <p:spPr bwMode="auto">
            <a:xfrm>
              <a:off x="2586" y="192"/>
              <a:ext cx="48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en-US" altLang="en-US" sz="2800">
                  <a:solidFill>
                    <a:srgbClr val="FF3300"/>
                  </a:solidFill>
                  <a:latin typeface="Arial" charset="0"/>
                </a:rPr>
                <a:t>20 phút</a:t>
              </a:r>
            </a:p>
          </p:txBody>
        </p:sp>
      </p:grpSp>
      <p:grpSp>
        <p:nvGrpSpPr>
          <p:cNvPr id="308287" name="Group 63"/>
          <p:cNvGrpSpPr>
            <a:grpSpLocks/>
          </p:cNvGrpSpPr>
          <p:nvPr/>
        </p:nvGrpSpPr>
        <p:grpSpPr bwMode="auto">
          <a:xfrm>
            <a:off x="6210300" y="2085975"/>
            <a:ext cx="1163638" cy="514350"/>
            <a:chOff x="4368" y="1728"/>
            <a:chExt cx="733" cy="432"/>
          </a:xfrm>
        </p:grpSpPr>
        <p:sp>
          <p:nvSpPr>
            <p:cNvPr id="9237" name="AutoShape 64"/>
            <p:cNvSpPr>
              <a:spLocks/>
            </p:cNvSpPr>
            <p:nvPr/>
          </p:nvSpPr>
          <p:spPr bwMode="auto">
            <a:xfrm>
              <a:off x="4368" y="1728"/>
              <a:ext cx="96" cy="384"/>
            </a:xfrm>
            <a:prstGeom prst="rightBrace">
              <a:avLst>
                <a:gd name="adj1" fmla="val 33333"/>
                <a:gd name="adj2" fmla="val 50000"/>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38" name="Rectangle 65"/>
            <p:cNvSpPr>
              <a:spLocks noChangeArrowheads="1"/>
            </p:cNvSpPr>
            <p:nvPr/>
          </p:nvSpPr>
          <p:spPr bwMode="auto">
            <a:xfrm>
              <a:off x="4621" y="1728"/>
              <a:ext cx="48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en-US" altLang="en-US" sz="2800">
                  <a:solidFill>
                    <a:srgbClr val="0000FF"/>
                  </a:solidFill>
                  <a:latin typeface="Arial" charset="0"/>
                </a:rPr>
                <a:t>2 lần</a:t>
              </a:r>
            </a:p>
          </p:txBody>
        </p:sp>
      </p:grpSp>
      <p:grpSp>
        <p:nvGrpSpPr>
          <p:cNvPr id="308290" name="Group 66"/>
          <p:cNvGrpSpPr>
            <a:grpSpLocks/>
          </p:cNvGrpSpPr>
          <p:nvPr/>
        </p:nvGrpSpPr>
        <p:grpSpPr bwMode="auto">
          <a:xfrm>
            <a:off x="6496050" y="2686050"/>
            <a:ext cx="1163638" cy="514350"/>
            <a:chOff x="4416" y="2256"/>
            <a:chExt cx="733" cy="432"/>
          </a:xfrm>
        </p:grpSpPr>
        <p:sp>
          <p:nvSpPr>
            <p:cNvPr id="9235" name="AutoShape 67"/>
            <p:cNvSpPr>
              <a:spLocks/>
            </p:cNvSpPr>
            <p:nvPr/>
          </p:nvSpPr>
          <p:spPr bwMode="auto">
            <a:xfrm>
              <a:off x="4416" y="2256"/>
              <a:ext cx="96" cy="384"/>
            </a:xfrm>
            <a:prstGeom prst="rightBrace">
              <a:avLst>
                <a:gd name="adj1" fmla="val 33333"/>
                <a:gd name="adj2" fmla="val 50000"/>
              </a:avLst>
            </a:prstGeom>
            <a:noFill/>
            <a:ln w="952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endParaRPr lang="en-GB" altLang="en-US"/>
            </a:p>
          </p:txBody>
        </p:sp>
        <p:sp>
          <p:nvSpPr>
            <p:cNvPr id="9236" name="Rectangle 68"/>
            <p:cNvSpPr>
              <a:spLocks noChangeArrowheads="1"/>
            </p:cNvSpPr>
            <p:nvPr/>
          </p:nvSpPr>
          <p:spPr bwMode="auto">
            <a:xfrm>
              <a:off x="4669" y="2256"/>
              <a:ext cx="480"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en-US" altLang="en-US" sz="2800">
                  <a:solidFill>
                    <a:srgbClr val="0000FF"/>
                  </a:solidFill>
                  <a:latin typeface="Arial" charset="0"/>
                </a:rPr>
                <a:t>3 lần</a:t>
              </a:r>
            </a:p>
          </p:txBody>
        </p:sp>
      </p:grpSp>
      <p:sp>
        <p:nvSpPr>
          <p:cNvPr id="72" name="Rectangle 71"/>
          <p:cNvSpPr/>
          <p:nvPr/>
        </p:nvSpPr>
        <p:spPr>
          <a:xfrm>
            <a:off x="27709" y="-15587"/>
            <a:ext cx="4572000" cy="1083374"/>
          </a:xfrm>
          <a:prstGeom prst="rect">
            <a:avLst/>
          </a:prstGeom>
        </p:spPr>
        <p:txBody>
          <a:bodyPr>
            <a:spAutoFit/>
          </a:bodyPr>
          <a:lstStyle/>
          <a:p>
            <a:pPr algn="just">
              <a:lnSpc>
                <a:spcPct val="115000"/>
              </a:lnSpc>
            </a:pPr>
            <a:r>
              <a:rPr lang="en-US" sz="2800" b="1" smtClean="0">
                <a:solidFill>
                  <a:srgbClr val="FF0000"/>
                </a:solidFill>
                <a:effectLst/>
                <a:latin typeface="Arial" panose="020B0604020202020204" pitchFamily="34" charset="0"/>
                <a:ea typeface="Calibri"/>
                <a:cs typeface="Arial" panose="020B0604020202020204" pitchFamily="34" charset="0"/>
              </a:rPr>
              <a:t>I. Khái niệm sinh trưởng</a:t>
            </a:r>
            <a:endParaRPr lang="en-US" sz="2800">
              <a:solidFill>
                <a:srgbClr val="FF0000"/>
              </a:solidFill>
              <a:latin typeface="Arial" panose="020B0604020202020204" pitchFamily="34" charset="0"/>
              <a:ea typeface="Calibri"/>
              <a:cs typeface="Arial" panose="020B0604020202020204" pitchFamily="34" charset="0"/>
            </a:endParaRPr>
          </a:p>
          <a:p>
            <a:pPr algn="just">
              <a:lnSpc>
                <a:spcPct val="115000"/>
              </a:lnSpc>
              <a:spcAft>
                <a:spcPts val="1000"/>
              </a:spcAft>
            </a:pPr>
            <a:r>
              <a:rPr lang="en-US" sz="2800" smtClean="0">
                <a:solidFill>
                  <a:srgbClr val="0070C0"/>
                </a:solidFill>
                <a:effectLst/>
                <a:latin typeface="Arial" panose="020B0604020202020204" pitchFamily="34" charset="0"/>
                <a:ea typeface="Calibri"/>
                <a:cs typeface="Arial" panose="020B0604020202020204" pitchFamily="34" charset="0"/>
              </a:rPr>
              <a:t>2. Thời gian thế hệ</a:t>
            </a:r>
          </a:p>
        </p:txBody>
      </p:sp>
      <p:sp>
        <p:nvSpPr>
          <p:cNvPr id="3" name="Rectangle 2"/>
          <p:cNvSpPr/>
          <p:nvPr/>
        </p:nvSpPr>
        <p:spPr>
          <a:xfrm>
            <a:off x="304800" y="3777555"/>
            <a:ext cx="5334000" cy="1384995"/>
          </a:xfrm>
          <a:prstGeom prst="rect">
            <a:avLst/>
          </a:prstGeom>
        </p:spPr>
        <p:txBody>
          <a:bodyPr wrap="square">
            <a:spAutoFit/>
          </a:bodyPr>
          <a:lstStyle/>
          <a:p>
            <a:r>
              <a:rPr lang="en-US" sz="2800">
                <a:latin typeface="Arial" panose="020B0604020202020204" pitchFamily="34" charset="0"/>
                <a:cs typeface="Arial" panose="020B0604020202020204" pitchFamily="34" charset="0"/>
              </a:rPr>
              <a:t>n: số lần phân chia.</a:t>
            </a:r>
          </a:p>
          <a:p>
            <a:r>
              <a:rPr lang="en-US" sz="2800" smtClean="0">
                <a:latin typeface="Arial" panose="020B0604020202020204" pitchFamily="34" charset="0"/>
                <a:cs typeface="Arial" panose="020B0604020202020204" pitchFamily="34" charset="0"/>
              </a:rPr>
              <a:t>t</a:t>
            </a:r>
            <a:r>
              <a:rPr lang="en-US" sz="2800">
                <a:latin typeface="Arial" panose="020B0604020202020204" pitchFamily="34" charset="0"/>
                <a:cs typeface="Arial" panose="020B0604020202020204" pitchFamily="34" charset="0"/>
              </a:rPr>
              <a:t>: thời gian sau n lần phân </a:t>
            </a:r>
            <a:r>
              <a:rPr lang="en-US" sz="2800" smtClean="0">
                <a:latin typeface="Arial" panose="020B0604020202020204" pitchFamily="34" charset="0"/>
                <a:cs typeface="Arial" panose="020B0604020202020204" pitchFamily="34" charset="0"/>
              </a:rPr>
              <a:t>chia.</a:t>
            </a:r>
          </a:p>
          <a:p>
            <a:r>
              <a:rPr lang="en-US" sz="2800" smtClean="0">
                <a:latin typeface="Arial" panose="020B0604020202020204" pitchFamily="34" charset="0"/>
                <a:cs typeface="Arial" panose="020B0604020202020204" pitchFamily="34" charset="0"/>
              </a:rPr>
              <a:t>g</a:t>
            </a:r>
            <a:r>
              <a:rPr lang="en-US" sz="2800">
                <a:latin typeface="Arial" panose="020B0604020202020204" pitchFamily="34" charset="0"/>
                <a:cs typeface="Arial" panose="020B0604020202020204" pitchFamily="34" charset="0"/>
              </a:rPr>
              <a:t>: thời gian thế hệ.</a:t>
            </a:r>
          </a:p>
        </p:txBody>
      </p:sp>
      <p:grpSp>
        <p:nvGrpSpPr>
          <p:cNvPr id="10" name="Group 9"/>
          <p:cNvGrpSpPr/>
          <p:nvPr/>
        </p:nvGrpSpPr>
        <p:grpSpPr>
          <a:xfrm>
            <a:off x="6745288" y="3714750"/>
            <a:ext cx="1408112" cy="1384995"/>
            <a:chOff x="6248400" y="5271030"/>
            <a:chExt cx="1408112" cy="1846660"/>
          </a:xfrm>
        </p:grpSpPr>
        <p:sp>
          <p:nvSpPr>
            <p:cNvPr id="6" name="TextBox 5"/>
            <p:cNvSpPr txBox="1"/>
            <p:nvPr/>
          </p:nvSpPr>
          <p:spPr>
            <a:xfrm>
              <a:off x="6248400" y="5271030"/>
              <a:ext cx="1408112" cy="1846660"/>
            </a:xfrm>
            <a:prstGeom prst="rect">
              <a:avLst/>
            </a:prstGeom>
            <a:noFill/>
            <a:ln w="28575">
              <a:solidFill>
                <a:srgbClr val="FF0000"/>
              </a:solidFill>
            </a:ln>
          </p:spPr>
          <p:txBody>
            <a:bodyPr wrap="square" rtlCol="0">
              <a:spAutoFit/>
            </a:bodyPr>
            <a:lstStyle/>
            <a:p>
              <a:r>
                <a:rPr lang="en-US" sz="2800" smtClean="0">
                  <a:latin typeface="Arial" panose="020B0604020202020204" pitchFamily="34" charset="0"/>
                  <a:cs typeface="Arial" panose="020B0604020202020204" pitchFamily="34" charset="0"/>
                </a:rPr>
                <a:t>        t</a:t>
              </a:r>
            </a:p>
            <a:p>
              <a:r>
                <a:rPr lang="en-US" sz="2800" smtClean="0">
                  <a:latin typeface="Arial" panose="020B0604020202020204" pitchFamily="34" charset="0"/>
                  <a:cs typeface="Arial" panose="020B0604020202020204" pitchFamily="34" charset="0"/>
                </a:rPr>
                <a:t>n = </a:t>
              </a:r>
            </a:p>
            <a:p>
              <a:r>
                <a:rPr lang="en-US" sz="2800" smtClean="0">
                  <a:latin typeface="Arial" panose="020B0604020202020204" pitchFamily="34" charset="0"/>
                  <a:cs typeface="Arial" panose="020B0604020202020204" pitchFamily="34" charset="0"/>
                </a:rPr>
                <a:t>        g </a:t>
              </a:r>
              <a:endParaRPr lang="en-US" sz="2800">
                <a:latin typeface="Arial" panose="020B0604020202020204" pitchFamily="34" charset="0"/>
                <a:cs typeface="Arial" panose="020B0604020202020204" pitchFamily="34" charset="0"/>
              </a:endParaRPr>
            </a:p>
          </p:txBody>
        </p:sp>
        <p:cxnSp>
          <p:nvCxnSpPr>
            <p:cNvPr id="8" name="Straight Connector 7"/>
            <p:cNvCxnSpPr/>
            <p:nvPr/>
          </p:nvCxnSpPr>
          <p:spPr>
            <a:xfrm>
              <a:off x="6954838" y="5945464"/>
              <a:ext cx="551656" cy="0"/>
            </a:xfrm>
            <a:prstGeom prst="line">
              <a:avLst/>
            </a:prstGeom>
          </p:spPr>
          <p:style>
            <a:lnRef idx="2">
              <a:schemeClr val="dk1"/>
            </a:lnRef>
            <a:fillRef idx="0">
              <a:schemeClr val="dk1"/>
            </a:fillRef>
            <a:effectRef idx="1">
              <a:schemeClr val="dk1"/>
            </a:effectRef>
            <a:fontRef idx="minor">
              <a:schemeClr val="tx1"/>
            </a:fontRef>
          </p:style>
        </p:cxnSp>
      </p:grpSp>
      <p:sp>
        <p:nvSpPr>
          <p:cNvPr id="9" name="Right Arrow 8"/>
          <p:cNvSpPr/>
          <p:nvPr/>
        </p:nvSpPr>
        <p:spPr>
          <a:xfrm>
            <a:off x="5562600" y="4156752"/>
            <a:ext cx="838200" cy="546219"/>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 name="TextBox 1"/>
          <p:cNvSpPr txBox="1"/>
          <p:nvPr/>
        </p:nvSpPr>
        <p:spPr>
          <a:xfrm>
            <a:off x="-38100" y="3409950"/>
            <a:ext cx="8496300" cy="523220"/>
          </a:xfrm>
          <a:prstGeom prst="rect">
            <a:avLst/>
          </a:prstGeom>
          <a:no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Hãy tính số lần phân chia của </a:t>
            </a:r>
            <a:r>
              <a:rPr lang="en-US" sz="2800" i="1">
                <a:solidFill>
                  <a:srgbClr val="FF0000"/>
                </a:solidFill>
                <a:latin typeface="Arial" panose="020B0604020202020204" pitchFamily="34" charset="0"/>
                <a:cs typeface="Arial" panose="020B0604020202020204" pitchFamily="34" charset="0"/>
              </a:rPr>
              <a:t>E.coli</a:t>
            </a:r>
            <a:r>
              <a:rPr lang="en-US" sz="2800">
                <a:solidFill>
                  <a:srgbClr val="FF0000"/>
                </a:solidFill>
                <a:latin typeface="Arial" panose="020B0604020202020204" pitchFamily="34" charset="0"/>
                <a:cs typeface="Arial" panose="020B0604020202020204" pitchFamily="34" charset="0"/>
              </a:rPr>
              <a:t> trong một </a:t>
            </a:r>
            <a:r>
              <a:rPr lang="en-US" sz="2800" smtClean="0">
                <a:solidFill>
                  <a:srgbClr val="FF0000"/>
                </a:solidFill>
                <a:latin typeface="Arial" panose="020B0604020202020204" pitchFamily="34" charset="0"/>
                <a:cs typeface="Arial" panose="020B0604020202020204" pitchFamily="34" charset="0"/>
              </a:rPr>
              <a:t>giờ?</a:t>
            </a:r>
            <a:endParaRPr lang="en-US"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6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08230"/>
                                        </p:tgtEl>
                                        <p:attrNameLst>
                                          <p:attrName>style.visibility</p:attrName>
                                        </p:attrNameLst>
                                      </p:cBhvr>
                                      <p:to>
                                        <p:strVal val="visible"/>
                                      </p:to>
                                    </p:set>
                                    <p:animEffect transition="in" filter="barn(inHorizontal)">
                                      <p:cBhvr>
                                        <p:cTn id="7" dur="500"/>
                                        <p:tgtEl>
                                          <p:spTgt spid="308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08284"/>
                                        </p:tgtEl>
                                        <p:attrNameLst>
                                          <p:attrName>style.visibility</p:attrName>
                                        </p:attrNameLst>
                                      </p:cBhvr>
                                      <p:to>
                                        <p:strVal val="visible"/>
                                      </p:to>
                                    </p:set>
                                    <p:animEffect transition="in" filter="diamond(in)">
                                      <p:cBhvr>
                                        <p:cTn id="12" dur="2000"/>
                                        <p:tgtEl>
                                          <p:spTgt spid="308284"/>
                                        </p:tgtEl>
                                      </p:cBhvr>
                                    </p:animEffect>
                                  </p:childTnLst>
                                </p:cTn>
                              </p:par>
                            </p:childTnLst>
                          </p:cTn>
                        </p:par>
                        <p:par>
                          <p:cTn id="13" fill="hold" nodeType="afterGroup">
                            <p:stCondLst>
                              <p:cond delay="2000"/>
                            </p:stCondLst>
                            <p:childTnLst>
                              <p:par>
                                <p:cTn id="14" presetID="47" presetClass="entr" presetSubtype="0" fill="hold" nodeType="afterEffect">
                                  <p:stCondLst>
                                    <p:cond delay="0"/>
                                  </p:stCondLst>
                                  <p:childTnLst>
                                    <p:set>
                                      <p:cBhvr>
                                        <p:cTn id="15" dur="1" fill="hold">
                                          <p:stCondLst>
                                            <p:cond delay="0"/>
                                          </p:stCondLst>
                                        </p:cTn>
                                        <p:tgtEl>
                                          <p:spTgt spid="308226"/>
                                        </p:tgtEl>
                                        <p:attrNameLst>
                                          <p:attrName>style.visibility</p:attrName>
                                        </p:attrNameLst>
                                      </p:cBhvr>
                                      <p:to>
                                        <p:strVal val="visible"/>
                                      </p:to>
                                    </p:set>
                                    <p:animEffect transition="in" filter="fade">
                                      <p:cBhvr>
                                        <p:cTn id="16" dur="1000"/>
                                        <p:tgtEl>
                                          <p:spTgt spid="308226"/>
                                        </p:tgtEl>
                                      </p:cBhvr>
                                    </p:animEffect>
                                    <p:anim calcmode="lin" valueType="num">
                                      <p:cBhvr>
                                        <p:cTn id="17" dur="1000" fill="hold"/>
                                        <p:tgtEl>
                                          <p:spTgt spid="308226"/>
                                        </p:tgtEl>
                                        <p:attrNameLst>
                                          <p:attrName>ppt_x</p:attrName>
                                        </p:attrNameLst>
                                      </p:cBhvr>
                                      <p:tavLst>
                                        <p:tav tm="0">
                                          <p:val>
                                            <p:strVal val="#ppt_x"/>
                                          </p:val>
                                        </p:tav>
                                        <p:tav tm="100000">
                                          <p:val>
                                            <p:strVal val="#ppt_x"/>
                                          </p:val>
                                        </p:tav>
                                      </p:tavLst>
                                    </p:anim>
                                    <p:anim calcmode="lin" valueType="num">
                                      <p:cBhvr>
                                        <p:cTn id="18" dur="1000" fill="hold"/>
                                        <p:tgtEl>
                                          <p:spTgt spid="308226"/>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3000"/>
                            </p:stCondLst>
                            <p:childTnLst>
                              <p:par>
                                <p:cTn id="20" presetID="22" presetClass="entr" presetSubtype="4" fill="hold" nodeType="afterEffect">
                                  <p:stCondLst>
                                    <p:cond delay="0"/>
                                  </p:stCondLst>
                                  <p:childTnLst>
                                    <p:set>
                                      <p:cBhvr>
                                        <p:cTn id="21" dur="1" fill="hold">
                                          <p:stCondLst>
                                            <p:cond delay="0"/>
                                          </p:stCondLst>
                                        </p:cTn>
                                        <p:tgtEl>
                                          <p:spTgt spid="308231"/>
                                        </p:tgtEl>
                                        <p:attrNameLst>
                                          <p:attrName>style.visibility</p:attrName>
                                        </p:attrNameLst>
                                      </p:cBhvr>
                                      <p:to>
                                        <p:strVal val="visible"/>
                                      </p:to>
                                    </p:set>
                                    <p:animEffect transition="in" filter="wipe(down)">
                                      <p:cBhvr>
                                        <p:cTn id="22" dur="500"/>
                                        <p:tgtEl>
                                          <p:spTgt spid="3082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308277"/>
                                        </p:tgtEl>
                                        <p:attrNameLst>
                                          <p:attrName>style.visibility</p:attrName>
                                        </p:attrNameLst>
                                      </p:cBhvr>
                                      <p:to>
                                        <p:strVal val="visible"/>
                                      </p:to>
                                    </p:set>
                                    <p:animEffect transition="in" filter="diamond(in)">
                                      <p:cBhvr>
                                        <p:cTn id="27" dur="2000"/>
                                        <p:tgtEl>
                                          <p:spTgt spid="308277"/>
                                        </p:tgtEl>
                                      </p:cBhvr>
                                    </p:animEffect>
                                  </p:childTnLst>
                                </p:cTn>
                              </p:par>
                            </p:childTnLst>
                          </p:cTn>
                        </p:par>
                        <p:par>
                          <p:cTn id="28" fill="hold" nodeType="afterGroup">
                            <p:stCondLst>
                              <p:cond delay="2000"/>
                            </p:stCondLst>
                            <p:childTnLst>
                              <p:par>
                                <p:cTn id="29" presetID="47" presetClass="entr" presetSubtype="0" fill="hold" nodeType="afterEffect">
                                  <p:stCondLst>
                                    <p:cond delay="0"/>
                                  </p:stCondLst>
                                  <p:childTnLst>
                                    <p:set>
                                      <p:cBhvr>
                                        <p:cTn id="30" dur="1" fill="hold">
                                          <p:stCondLst>
                                            <p:cond delay="0"/>
                                          </p:stCondLst>
                                        </p:cTn>
                                        <p:tgtEl>
                                          <p:spTgt spid="308268"/>
                                        </p:tgtEl>
                                        <p:attrNameLst>
                                          <p:attrName>style.visibility</p:attrName>
                                        </p:attrNameLst>
                                      </p:cBhvr>
                                      <p:to>
                                        <p:strVal val="visible"/>
                                      </p:to>
                                    </p:set>
                                    <p:animEffect transition="in" filter="fade">
                                      <p:cBhvr>
                                        <p:cTn id="31" dur="1000"/>
                                        <p:tgtEl>
                                          <p:spTgt spid="308268"/>
                                        </p:tgtEl>
                                      </p:cBhvr>
                                    </p:animEffect>
                                    <p:anim calcmode="lin" valueType="num">
                                      <p:cBhvr>
                                        <p:cTn id="32" dur="1000" fill="hold"/>
                                        <p:tgtEl>
                                          <p:spTgt spid="308268"/>
                                        </p:tgtEl>
                                        <p:attrNameLst>
                                          <p:attrName>ppt_x</p:attrName>
                                        </p:attrNameLst>
                                      </p:cBhvr>
                                      <p:tavLst>
                                        <p:tav tm="0">
                                          <p:val>
                                            <p:strVal val="#ppt_x"/>
                                          </p:val>
                                        </p:tav>
                                        <p:tav tm="100000">
                                          <p:val>
                                            <p:strVal val="#ppt_x"/>
                                          </p:val>
                                        </p:tav>
                                      </p:tavLst>
                                    </p:anim>
                                    <p:anim calcmode="lin" valueType="num">
                                      <p:cBhvr>
                                        <p:cTn id="33" dur="1000" fill="hold"/>
                                        <p:tgtEl>
                                          <p:spTgt spid="308268"/>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3000"/>
                            </p:stCondLst>
                            <p:childTnLst>
                              <p:par>
                                <p:cTn id="35" presetID="22" presetClass="entr" presetSubtype="4" fill="hold" nodeType="afterEffect">
                                  <p:stCondLst>
                                    <p:cond delay="0"/>
                                  </p:stCondLst>
                                  <p:childTnLst>
                                    <p:set>
                                      <p:cBhvr>
                                        <p:cTn id="36" dur="1" fill="hold">
                                          <p:stCondLst>
                                            <p:cond delay="0"/>
                                          </p:stCondLst>
                                        </p:cTn>
                                        <p:tgtEl>
                                          <p:spTgt spid="308263"/>
                                        </p:tgtEl>
                                        <p:attrNameLst>
                                          <p:attrName>style.visibility</p:attrName>
                                        </p:attrNameLst>
                                      </p:cBhvr>
                                      <p:to>
                                        <p:strVal val="visible"/>
                                      </p:to>
                                    </p:set>
                                    <p:animEffect transition="in" filter="wipe(down)">
                                      <p:cBhvr>
                                        <p:cTn id="37" dur="500"/>
                                        <p:tgtEl>
                                          <p:spTgt spid="30826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308234"/>
                                        </p:tgtEl>
                                        <p:attrNameLst>
                                          <p:attrName>style.visibility</p:attrName>
                                        </p:attrNameLst>
                                      </p:cBhvr>
                                      <p:to>
                                        <p:strVal val="visible"/>
                                      </p:to>
                                    </p:set>
                                    <p:animEffect transition="in" filter="diamond(in)">
                                      <p:cBhvr>
                                        <p:cTn id="42" dur="2000"/>
                                        <p:tgtEl>
                                          <p:spTgt spid="308234"/>
                                        </p:tgtEl>
                                      </p:cBhvr>
                                    </p:animEffect>
                                  </p:childTnLst>
                                </p:cTn>
                              </p:par>
                            </p:childTnLst>
                          </p:cTn>
                        </p:par>
                        <p:par>
                          <p:cTn id="43" fill="hold" nodeType="afterGroup">
                            <p:stCondLst>
                              <p:cond delay="2000"/>
                            </p:stCondLst>
                            <p:childTnLst>
                              <p:par>
                                <p:cTn id="44" presetID="47" presetClass="entr" presetSubtype="0" fill="hold" nodeType="afterEffect">
                                  <p:stCondLst>
                                    <p:cond delay="0"/>
                                  </p:stCondLst>
                                  <p:childTnLst>
                                    <p:set>
                                      <p:cBhvr>
                                        <p:cTn id="45" dur="1" fill="hold">
                                          <p:stCondLst>
                                            <p:cond delay="0"/>
                                          </p:stCondLst>
                                        </p:cTn>
                                        <p:tgtEl>
                                          <p:spTgt spid="308246"/>
                                        </p:tgtEl>
                                        <p:attrNameLst>
                                          <p:attrName>style.visibility</p:attrName>
                                        </p:attrNameLst>
                                      </p:cBhvr>
                                      <p:to>
                                        <p:strVal val="visible"/>
                                      </p:to>
                                    </p:set>
                                    <p:animEffect transition="in" filter="fade">
                                      <p:cBhvr>
                                        <p:cTn id="46" dur="1000"/>
                                        <p:tgtEl>
                                          <p:spTgt spid="308246"/>
                                        </p:tgtEl>
                                      </p:cBhvr>
                                    </p:animEffect>
                                    <p:anim calcmode="lin" valueType="num">
                                      <p:cBhvr>
                                        <p:cTn id="47" dur="1000" fill="hold"/>
                                        <p:tgtEl>
                                          <p:spTgt spid="308246"/>
                                        </p:tgtEl>
                                        <p:attrNameLst>
                                          <p:attrName>ppt_x</p:attrName>
                                        </p:attrNameLst>
                                      </p:cBhvr>
                                      <p:tavLst>
                                        <p:tav tm="0">
                                          <p:val>
                                            <p:strVal val="#ppt_x"/>
                                          </p:val>
                                        </p:tav>
                                        <p:tav tm="100000">
                                          <p:val>
                                            <p:strVal val="#ppt_x"/>
                                          </p:val>
                                        </p:tav>
                                      </p:tavLst>
                                    </p:anim>
                                    <p:anim calcmode="lin" valueType="num">
                                      <p:cBhvr>
                                        <p:cTn id="48" dur="1000" fill="hold"/>
                                        <p:tgtEl>
                                          <p:spTgt spid="308246"/>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3000"/>
                            </p:stCondLst>
                            <p:childTnLst>
                              <p:par>
                                <p:cTn id="50" presetID="22" presetClass="entr" presetSubtype="4" fill="hold" nodeType="afterEffect">
                                  <p:stCondLst>
                                    <p:cond delay="0"/>
                                  </p:stCondLst>
                                  <p:childTnLst>
                                    <p:set>
                                      <p:cBhvr>
                                        <p:cTn id="51" dur="1" fill="hold">
                                          <p:stCondLst>
                                            <p:cond delay="0"/>
                                          </p:stCondLst>
                                        </p:cTn>
                                        <p:tgtEl>
                                          <p:spTgt spid="308237"/>
                                        </p:tgtEl>
                                        <p:attrNameLst>
                                          <p:attrName>style.visibility</p:attrName>
                                        </p:attrNameLst>
                                      </p:cBhvr>
                                      <p:to>
                                        <p:strVal val="visible"/>
                                      </p:to>
                                    </p:set>
                                    <p:animEffect transition="in" filter="wipe(down)">
                                      <p:cBhvr>
                                        <p:cTn id="52" dur="500"/>
                                        <p:tgtEl>
                                          <p:spTgt spid="30823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nodeType="clickEffect">
                                  <p:stCondLst>
                                    <p:cond delay="0"/>
                                  </p:stCondLst>
                                  <p:childTnLst>
                                    <p:set>
                                      <p:cBhvr>
                                        <p:cTn id="60" dur="1" fill="hold">
                                          <p:stCondLst>
                                            <p:cond delay="0"/>
                                          </p:stCondLst>
                                        </p:cTn>
                                        <p:tgtEl>
                                          <p:spTgt spid="308280"/>
                                        </p:tgtEl>
                                        <p:attrNameLst>
                                          <p:attrName>style.visibility</p:attrName>
                                        </p:attrNameLst>
                                      </p:cBhvr>
                                      <p:to>
                                        <p:strVal val="visible"/>
                                      </p:to>
                                    </p:set>
                                    <p:animEffect transition="in" filter="diamond(in)">
                                      <p:cBhvr>
                                        <p:cTn id="61" dur="2000"/>
                                        <p:tgtEl>
                                          <p:spTgt spid="30828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16" fill="hold" nodeType="clickEffect">
                                  <p:stCondLst>
                                    <p:cond delay="0"/>
                                  </p:stCondLst>
                                  <p:childTnLst>
                                    <p:set>
                                      <p:cBhvr>
                                        <p:cTn id="65" dur="1" fill="hold">
                                          <p:stCondLst>
                                            <p:cond delay="0"/>
                                          </p:stCondLst>
                                        </p:cTn>
                                        <p:tgtEl>
                                          <p:spTgt spid="308287"/>
                                        </p:tgtEl>
                                        <p:attrNameLst>
                                          <p:attrName>style.visibility</p:attrName>
                                        </p:attrNameLst>
                                      </p:cBhvr>
                                      <p:to>
                                        <p:strVal val="visible"/>
                                      </p:to>
                                    </p:set>
                                    <p:animEffect transition="in" filter="diamond(in)">
                                      <p:cBhvr>
                                        <p:cTn id="66" dur="2000"/>
                                        <p:tgtEl>
                                          <p:spTgt spid="308287"/>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ntr" presetSubtype="16" fill="hold" nodeType="clickEffect">
                                  <p:stCondLst>
                                    <p:cond delay="0"/>
                                  </p:stCondLst>
                                  <p:childTnLst>
                                    <p:set>
                                      <p:cBhvr>
                                        <p:cTn id="70" dur="1" fill="hold">
                                          <p:stCondLst>
                                            <p:cond delay="0"/>
                                          </p:stCondLst>
                                        </p:cTn>
                                        <p:tgtEl>
                                          <p:spTgt spid="308290"/>
                                        </p:tgtEl>
                                        <p:attrNameLst>
                                          <p:attrName>style.visibility</p:attrName>
                                        </p:attrNameLst>
                                      </p:cBhvr>
                                      <p:to>
                                        <p:strVal val="visible"/>
                                      </p:to>
                                    </p:set>
                                    <p:animEffect transition="in" filter="diamond(in)">
                                      <p:cBhvr>
                                        <p:cTn id="71" dur="2000"/>
                                        <p:tgtEl>
                                          <p:spTgt spid="30829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1" nodeType="clickEffect">
                                  <p:stCondLst>
                                    <p:cond delay="0"/>
                                  </p:stCondLst>
                                  <p:childTnLst>
                                    <p:set>
                                      <p:cBhvr>
                                        <p:cTn id="91" dur="1" fill="hold">
                                          <p:stCondLst>
                                            <p:cond delay="0"/>
                                          </p:stCondLst>
                                        </p:cTn>
                                        <p:tgtEl>
                                          <p:spTgt spid="308230"/>
                                        </p:tgtEl>
                                        <p:attrNameLst>
                                          <p:attrName>style.visibility</p:attrName>
                                        </p:attrNameLst>
                                      </p:cBhvr>
                                      <p:to>
                                        <p:strVal val="visible"/>
                                      </p:to>
                                    </p:set>
                                    <p:animEffect transition="in" filter="box(in)">
                                      <p:cBhvr>
                                        <p:cTn id="92" dur="500"/>
                                        <p:tgtEl>
                                          <p:spTgt spid="308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0" grpId="0" animBg="1"/>
      <p:bldP spid="308230" grpId="1" animBg="1"/>
      <p:bldP spid="3" grpId="0"/>
      <p:bldP spid="9" grpId="0" animBg="1"/>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828800" y="1257300"/>
            <a:ext cx="502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endParaRPr lang="en-US" altLang="en-US" sz="2000">
              <a:latin typeface="Arial" charset="0"/>
            </a:endParaRPr>
          </a:p>
        </p:txBody>
      </p:sp>
      <p:sp>
        <p:nvSpPr>
          <p:cNvPr id="276483" name="Rectangle 3"/>
          <p:cNvSpPr>
            <a:spLocks noChangeArrowheads="1"/>
          </p:cNvSpPr>
          <p:nvPr/>
        </p:nvSpPr>
        <p:spPr bwMode="auto">
          <a:xfrm>
            <a:off x="457200" y="971550"/>
            <a:ext cx="8382000" cy="3314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spcBef>
                <a:spcPct val="20000"/>
              </a:spcBef>
              <a:buFontTx/>
              <a:buChar char="-"/>
            </a:pPr>
            <a:r>
              <a:rPr lang="en-US" altLang="en-US" sz="2400">
                <a:latin typeface="Arial" charset="0"/>
              </a:rPr>
              <a:t>Sau 1 thời gian thế hệ, số tế bào sẽ </a:t>
            </a:r>
            <a:r>
              <a:rPr lang="en-US" altLang="en-US" sz="2400">
                <a:solidFill>
                  <a:srgbClr val="0000CC"/>
                </a:solidFill>
                <a:latin typeface="Arial" charset="0"/>
              </a:rPr>
              <a:t>tăng gấp đôi.</a:t>
            </a:r>
          </a:p>
          <a:p>
            <a:pPr>
              <a:spcBef>
                <a:spcPct val="20000"/>
              </a:spcBef>
              <a:buFontTx/>
              <a:buChar char="-"/>
            </a:pPr>
            <a:r>
              <a:rPr lang="en-US" altLang="en-US" sz="2400">
                <a:latin typeface="Arial" charset="0"/>
              </a:rPr>
              <a:t>Từ </a:t>
            </a:r>
            <a:r>
              <a:rPr lang="en-US" altLang="en-US" sz="2400" b="1">
                <a:solidFill>
                  <a:srgbClr val="0070C0"/>
                </a:solidFill>
                <a:latin typeface="Arial" charset="0"/>
              </a:rPr>
              <a:t>1</a:t>
            </a:r>
            <a:r>
              <a:rPr lang="en-US" altLang="en-US" sz="2400">
                <a:solidFill>
                  <a:srgbClr val="0000CC"/>
                </a:solidFill>
                <a:latin typeface="Arial" charset="0"/>
              </a:rPr>
              <a:t> tế bào ban </a:t>
            </a:r>
            <a:r>
              <a:rPr lang="en-US" altLang="en-US" sz="2400" smtClean="0">
                <a:solidFill>
                  <a:srgbClr val="0000CC"/>
                </a:solidFill>
                <a:latin typeface="Arial" charset="0"/>
              </a:rPr>
              <a:t>đầu</a:t>
            </a:r>
            <a:r>
              <a:rPr lang="en-US" altLang="en-US" sz="2400" b="1" smtClean="0">
                <a:solidFill>
                  <a:srgbClr val="0000FF"/>
                </a:solidFill>
                <a:latin typeface="Arial" charset="0"/>
                <a:sym typeface="Wingdings" pitchFamily="2" charset="2"/>
              </a:rPr>
              <a:t>:</a:t>
            </a:r>
            <a:endParaRPr lang="en-US" altLang="en-US" sz="2400">
              <a:solidFill>
                <a:srgbClr val="0000FF"/>
              </a:solidFill>
              <a:latin typeface="Arial" charset="0"/>
            </a:endParaRPr>
          </a:p>
          <a:p>
            <a:pPr>
              <a:spcBef>
                <a:spcPct val="20000"/>
              </a:spcBef>
            </a:pPr>
            <a:r>
              <a:rPr lang="en-US" altLang="en-US" sz="2400">
                <a:latin typeface="Arial" charset="0"/>
              </a:rPr>
              <a:t>	+ Cứ </a:t>
            </a:r>
            <a:r>
              <a:rPr lang="en-US" altLang="en-US" sz="2400">
                <a:solidFill>
                  <a:srgbClr val="FF0000"/>
                </a:solidFill>
                <a:latin typeface="Arial" charset="0"/>
              </a:rPr>
              <a:t>1</a:t>
            </a:r>
            <a:r>
              <a:rPr lang="en-US" altLang="en-US" sz="2400">
                <a:latin typeface="Arial" charset="0"/>
              </a:rPr>
              <a:t> lần phân chia </a:t>
            </a:r>
            <a:r>
              <a:rPr lang="en-US" altLang="en-US" sz="2400">
                <a:latin typeface="Arial" charset="0"/>
                <a:sym typeface="Wingdings" pitchFamily="2" charset="2"/>
              </a:rPr>
              <a:t> 2 tế bào = </a:t>
            </a:r>
            <a:r>
              <a:rPr lang="en-US" altLang="en-US" sz="2400" b="1" smtClean="0">
                <a:solidFill>
                  <a:srgbClr val="0070C0"/>
                </a:solidFill>
                <a:latin typeface="Arial" charset="0"/>
                <a:sym typeface="Wingdings" pitchFamily="2" charset="2"/>
              </a:rPr>
              <a:t>1</a:t>
            </a:r>
            <a:r>
              <a:rPr lang="en-US" altLang="en-US" sz="2400" smtClean="0">
                <a:latin typeface="Arial" charset="0"/>
                <a:sym typeface="Wingdings" pitchFamily="2" charset="2"/>
              </a:rPr>
              <a:t>x 2</a:t>
            </a:r>
            <a:r>
              <a:rPr lang="en-US" altLang="en-US" sz="2400" b="1" baseline="30000" smtClean="0">
                <a:solidFill>
                  <a:srgbClr val="FF0000"/>
                </a:solidFill>
                <a:latin typeface="Arial" charset="0"/>
                <a:sym typeface="Wingdings" pitchFamily="2" charset="2"/>
              </a:rPr>
              <a:t>1</a:t>
            </a:r>
            <a:endParaRPr lang="en-US" altLang="en-US" sz="2400" b="1" baseline="30000">
              <a:solidFill>
                <a:srgbClr val="FF0000"/>
              </a:solidFill>
              <a:latin typeface="Arial" charset="0"/>
              <a:sym typeface="Wingdings" pitchFamily="2" charset="2"/>
            </a:endParaRPr>
          </a:p>
          <a:p>
            <a:pPr>
              <a:spcBef>
                <a:spcPct val="20000"/>
              </a:spcBef>
            </a:pPr>
            <a:r>
              <a:rPr lang="en-US" altLang="en-US" sz="2400">
                <a:latin typeface="Arial" charset="0"/>
                <a:sym typeface="Wingdings" pitchFamily="2" charset="2"/>
              </a:rPr>
              <a:t>	+       </a:t>
            </a:r>
            <a:r>
              <a:rPr lang="en-US" altLang="en-US" sz="2400">
                <a:solidFill>
                  <a:srgbClr val="FF0000"/>
                </a:solidFill>
                <a:latin typeface="Arial" charset="0"/>
                <a:sym typeface="Wingdings" pitchFamily="2" charset="2"/>
              </a:rPr>
              <a:t>2</a:t>
            </a:r>
            <a:r>
              <a:rPr lang="en-US" altLang="en-US" sz="2400">
                <a:latin typeface="Arial" charset="0"/>
                <a:sym typeface="Wingdings" pitchFamily="2" charset="2"/>
              </a:rPr>
              <a:t> lần phân chia  4 tế bào = </a:t>
            </a:r>
            <a:r>
              <a:rPr lang="en-US" altLang="en-US" sz="2400" b="1" smtClean="0">
                <a:solidFill>
                  <a:srgbClr val="0070C0"/>
                </a:solidFill>
                <a:latin typeface="Arial" charset="0"/>
                <a:sym typeface="Wingdings" pitchFamily="2" charset="2"/>
              </a:rPr>
              <a:t>1</a:t>
            </a:r>
            <a:r>
              <a:rPr lang="en-US" altLang="en-US" sz="2400" smtClean="0">
                <a:latin typeface="Arial" charset="0"/>
                <a:sym typeface="Wingdings" pitchFamily="2" charset="2"/>
              </a:rPr>
              <a:t>x 2</a:t>
            </a:r>
            <a:r>
              <a:rPr lang="en-US" altLang="en-US" sz="2400" b="1" baseline="30000" smtClean="0">
                <a:solidFill>
                  <a:srgbClr val="FF0000"/>
                </a:solidFill>
                <a:latin typeface="Arial" charset="0"/>
                <a:sym typeface="Wingdings" pitchFamily="2" charset="2"/>
              </a:rPr>
              <a:t>2</a:t>
            </a:r>
            <a:endParaRPr lang="en-US" altLang="en-US" sz="2400" b="1" baseline="30000">
              <a:solidFill>
                <a:srgbClr val="FF0000"/>
              </a:solidFill>
              <a:latin typeface="Arial" charset="0"/>
              <a:sym typeface="Wingdings" pitchFamily="2" charset="2"/>
            </a:endParaRPr>
          </a:p>
          <a:p>
            <a:pPr>
              <a:spcBef>
                <a:spcPct val="20000"/>
              </a:spcBef>
            </a:pPr>
            <a:r>
              <a:rPr lang="en-US" altLang="en-US" sz="2400">
                <a:latin typeface="Arial" charset="0"/>
                <a:sym typeface="Wingdings" pitchFamily="2" charset="2"/>
              </a:rPr>
              <a:t>	+</a:t>
            </a:r>
            <a:r>
              <a:rPr lang="en-US" altLang="en-US" sz="2400" baseline="30000">
                <a:latin typeface="Arial" charset="0"/>
                <a:sym typeface="Wingdings" pitchFamily="2" charset="2"/>
              </a:rPr>
              <a:t>          </a:t>
            </a:r>
            <a:r>
              <a:rPr lang="en-US" altLang="en-US" sz="2400">
                <a:solidFill>
                  <a:srgbClr val="FF0000"/>
                </a:solidFill>
                <a:latin typeface="Arial" charset="0"/>
                <a:sym typeface="Wingdings" pitchFamily="2" charset="2"/>
              </a:rPr>
              <a:t>3</a:t>
            </a:r>
            <a:r>
              <a:rPr lang="en-US" altLang="en-US" sz="2400">
                <a:latin typeface="Arial" charset="0"/>
                <a:sym typeface="Wingdings" pitchFamily="2" charset="2"/>
              </a:rPr>
              <a:t> lần phân chia  8 tế bào = </a:t>
            </a:r>
            <a:r>
              <a:rPr lang="en-US" altLang="en-US" sz="2400" b="1" smtClean="0">
                <a:solidFill>
                  <a:srgbClr val="0070C0"/>
                </a:solidFill>
                <a:latin typeface="Arial" charset="0"/>
                <a:sym typeface="Wingdings" pitchFamily="2" charset="2"/>
              </a:rPr>
              <a:t>1</a:t>
            </a:r>
            <a:r>
              <a:rPr lang="en-US" altLang="en-US" sz="2400" smtClean="0">
                <a:latin typeface="Arial" charset="0"/>
                <a:sym typeface="Wingdings" pitchFamily="2" charset="2"/>
              </a:rPr>
              <a:t>x 2</a:t>
            </a:r>
            <a:r>
              <a:rPr lang="en-US" altLang="en-US" sz="2400" b="1" baseline="30000" smtClean="0">
                <a:solidFill>
                  <a:srgbClr val="FF0000"/>
                </a:solidFill>
                <a:latin typeface="Arial" charset="0"/>
                <a:sym typeface="Wingdings" pitchFamily="2" charset="2"/>
              </a:rPr>
              <a:t>3</a:t>
            </a:r>
            <a:endParaRPr lang="en-US" altLang="en-US" sz="2400" b="1" baseline="30000">
              <a:solidFill>
                <a:srgbClr val="FF0000"/>
              </a:solidFill>
              <a:latin typeface="Arial" charset="0"/>
              <a:sym typeface="Wingdings" pitchFamily="2" charset="2"/>
            </a:endParaRPr>
          </a:p>
          <a:p>
            <a:pPr>
              <a:spcBef>
                <a:spcPct val="20000"/>
              </a:spcBef>
            </a:pPr>
            <a:r>
              <a:rPr lang="en-US" altLang="en-US" sz="2400">
                <a:latin typeface="Arial" charset="0"/>
                <a:sym typeface="Wingdings" pitchFamily="2" charset="2"/>
              </a:rPr>
              <a:t>	+</a:t>
            </a:r>
            <a:r>
              <a:rPr lang="en-US" altLang="en-US" sz="2400" baseline="30000">
                <a:latin typeface="Arial" charset="0"/>
                <a:sym typeface="Wingdings" pitchFamily="2" charset="2"/>
              </a:rPr>
              <a:t>          </a:t>
            </a:r>
            <a:r>
              <a:rPr lang="en-US" altLang="en-US" sz="2400">
                <a:solidFill>
                  <a:srgbClr val="FF0000"/>
                </a:solidFill>
                <a:latin typeface="Arial" charset="0"/>
                <a:sym typeface="Wingdings" pitchFamily="2" charset="2"/>
              </a:rPr>
              <a:t>n</a:t>
            </a:r>
            <a:r>
              <a:rPr lang="en-US" altLang="en-US" sz="2400">
                <a:latin typeface="Arial" charset="0"/>
                <a:sym typeface="Wingdings" pitchFamily="2" charset="2"/>
              </a:rPr>
              <a:t> lần phân chia     ?         = </a:t>
            </a:r>
            <a:r>
              <a:rPr lang="en-US" altLang="en-US" sz="2400" b="1" smtClean="0">
                <a:solidFill>
                  <a:srgbClr val="0070C0"/>
                </a:solidFill>
                <a:latin typeface="Arial" charset="0"/>
                <a:sym typeface="Wingdings" pitchFamily="2" charset="2"/>
              </a:rPr>
              <a:t>1</a:t>
            </a:r>
            <a:r>
              <a:rPr lang="en-US" altLang="en-US" sz="2400" smtClean="0">
                <a:latin typeface="Arial" charset="0"/>
                <a:sym typeface="Wingdings" pitchFamily="2" charset="2"/>
              </a:rPr>
              <a:t>x 2</a:t>
            </a:r>
            <a:r>
              <a:rPr lang="en-US" altLang="en-US" sz="2400" b="1" baseline="30000">
                <a:solidFill>
                  <a:srgbClr val="FF0000"/>
                </a:solidFill>
                <a:latin typeface="Arial" charset="0"/>
                <a:sym typeface="Wingdings" pitchFamily="2" charset="2"/>
              </a:rPr>
              <a:t>?</a:t>
            </a:r>
            <a:r>
              <a:rPr lang="en-US" altLang="en-US" sz="2400" baseline="30000">
                <a:solidFill>
                  <a:srgbClr val="FF0000"/>
                </a:solidFill>
                <a:latin typeface="Arial" charset="0"/>
                <a:sym typeface="Wingdings" pitchFamily="2" charset="2"/>
              </a:rPr>
              <a:t> </a:t>
            </a:r>
            <a:r>
              <a:rPr lang="en-US" altLang="en-US" sz="2400">
                <a:solidFill>
                  <a:srgbClr val="FF0000"/>
                </a:solidFill>
                <a:latin typeface="Arial" charset="0"/>
                <a:sym typeface="Wingdings" pitchFamily="2" charset="2"/>
              </a:rPr>
              <a:t>  </a:t>
            </a:r>
          </a:p>
          <a:p>
            <a:pPr>
              <a:spcBef>
                <a:spcPct val="20000"/>
              </a:spcBef>
            </a:pPr>
            <a:r>
              <a:rPr lang="en-US" altLang="en-US" sz="2400">
                <a:solidFill>
                  <a:srgbClr val="FF0000"/>
                </a:solidFill>
                <a:latin typeface="Arial" charset="0"/>
                <a:sym typeface="Wingdings" pitchFamily="2" charset="2"/>
              </a:rPr>
              <a:t>                                                        </a:t>
            </a:r>
            <a:r>
              <a:rPr lang="en-US" altLang="en-US" sz="2400">
                <a:solidFill>
                  <a:schemeClr val="accent2"/>
                </a:solidFill>
                <a:latin typeface="Arial" charset="0"/>
                <a:sym typeface="Wingdings" pitchFamily="2" charset="2"/>
              </a:rPr>
              <a:t>= </a:t>
            </a:r>
            <a:r>
              <a:rPr lang="en-US" altLang="en-US" sz="2400">
                <a:solidFill>
                  <a:srgbClr val="000099"/>
                </a:solidFill>
                <a:latin typeface="Arial" charset="0"/>
                <a:sym typeface="Wingdings" pitchFamily="2" charset="2"/>
              </a:rPr>
              <a:t>2</a:t>
            </a:r>
            <a:r>
              <a:rPr lang="en-US" altLang="en-US" sz="2400" b="1" baseline="30000">
                <a:solidFill>
                  <a:srgbClr val="000099"/>
                </a:solidFill>
                <a:latin typeface="Arial" charset="0"/>
                <a:sym typeface="Wingdings" pitchFamily="2" charset="2"/>
              </a:rPr>
              <a:t>n</a:t>
            </a:r>
            <a:r>
              <a:rPr lang="en-US" altLang="en-US" sz="2400">
                <a:solidFill>
                  <a:srgbClr val="000099"/>
                </a:solidFill>
                <a:latin typeface="Arial" charset="0"/>
                <a:sym typeface="Wingdings" pitchFamily="2" charset="2"/>
              </a:rPr>
              <a:t> </a:t>
            </a:r>
            <a:endParaRPr lang="en-US" altLang="en-US" sz="2400">
              <a:solidFill>
                <a:srgbClr val="FF0000"/>
              </a:solidFill>
              <a:latin typeface="Arial" charset="0"/>
              <a:sym typeface="Wingdings" pitchFamily="2" charset="2"/>
            </a:endParaRPr>
          </a:p>
          <a:p>
            <a:pPr>
              <a:spcBef>
                <a:spcPct val="20000"/>
              </a:spcBef>
              <a:buFontTx/>
              <a:buChar char="-"/>
            </a:pPr>
            <a:r>
              <a:rPr lang="en-US" altLang="en-US" sz="2400">
                <a:latin typeface="Arial" charset="0"/>
                <a:sym typeface="Wingdings" pitchFamily="2" charset="2"/>
              </a:rPr>
              <a:t>Từ </a:t>
            </a:r>
            <a:r>
              <a:rPr lang="en-US" altLang="en-US" sz="2400" b="1">
                <a:solidFill>
                  <a:srgbClr val="0000CC"/>
                </a:solidFill>
                <a:latin typeface="Arial" charset="0"/>
                <a:sym typeface="Wingdings" pitchFamily="2" charset="2"/>
              </a:rPr>
              <a:t>N</a:t>
            </a:r>
            <a:r>
              <a:rPr lang="en-US" altLang="en-US" sz="2400" b="1" baseline="-25000">
                <a:solidFill>
                  <a:srgbClr val="0000CC"/>
                </a:solidFill>
                <a:latin typeface="Arial" charset="0"/>
                <a:sym typeface="Wingdings" pitchFamily="2" charset="2"/>
              </a:rPr>
              <a:t>0 </a:t>
            </a:r>
            <a:r>
              <a:rPr lang="en-US" altLang="en-US" sz="2400">
                <a:solidFill>
                  <a:srgbClr val="0000CC"/>
                </a:solidFill>
                <a:latin typeface="Arial" charset="0"/>
                <a:sym typeface="Wingdings" pitchFamily="2" charset="2"/>
              </a:rPr>
              <a:t>tế bào ban đầu</a:t>
            </a:r>
            <a:r>
              <a:rPr lang="en-US" altLang="en-US" sz="2400">
                <a:latin typeface="Arial" charset="0"/>
                <a:sym typeface="Wingdings" pitchFamily="2" charset="2"/>
              </a:rPr>
              <a:t>, sau </a:t>
            </a:r>
            <a:r>
              <a:rPr lang="en-US" altLang="en-US" sz="2400" b="1">
                <a:solidFill>
                  <a:srgbClr val="FF0000"/>
                </a:solidFill>
                <a:latin typeface="Arial" charset="0"/>
                <a:sym typeface="Wingdings" pitchFamily="2" charset="2"/>
              </a:rPr>
              <a:t>n</a:t>
            </a:r>
            <a:r>
              <a:rPr lang="en-US" altLang="en-US" sz="2400">
                <a:latin typeface="Arial" charset="0"/>
                <a:sym typeface="Wingdings" pitchFamily="2" charset="2"/>
              </a:rPr>
              <a:t>  lần phân chia  ?</a:t>
            </a:r>
          </a:p>
          <a:p>
            <a:pPr>
              <a:spcBef>
                <a:spcPct val="20000"/>
              </a:spcBef>
            </a:pPr>
            <a:r>
              <a:rPr lang="en-US" altLang="en-US" sz="2400" b="1">
                <a:solidFill>
                  <a:srgbClr val="0000FF"/>
                </a:solidFill>
                <a:latin typeface="Arial" charset="0"/>
                <a:sym typeface="Wingdings" pitchFamily="2" charset="2"/>
              </a:rPr>
              <a:t>                                                         =   N</a:t>
            </a:r>
            <a:r>
              <a:rPr lang="en-US" altLang="en-US" sz="2400" b="1" baseline="-25000">
                <a:solidFill>
                  <a:srgbClr val="0000FF"/>
                </a:solidFill>
                <a:latin typeface="Arial" charset="0"/>
                <a:sym typeface="Wingdings" pitchFamily="2" charset="2"/>
              </a:rPr>
              <a:t>0 </a:t>
            </a:r>
            <a:r>
              <a:rPr lang="en-US" altLang="en-US" sz="2400" b="1">
                <a:solidFill>
                  <a:srgbClr val="0000FF"/>
                </a:solidFill>
                <a:latin typeface="Arial" charset="0"/>
                <a:sym typeface="Wingdings" pitchFamily="2" charset="2"/>
              </a:rPr>
              <a:t>x 2</a:t>
            </a:r>
            <a:r>
              <a:rPr lang="en-US" altLang="en-US" sz="2400" b="1" baseline="30000">
                <a:solidFill>
                  <a:srgbClr val="FF0000"/>
                </a:solidFill>
                <a:latin typeface="Arial" charset="0"/>
                <a:sym typeface="Wingdings" pitchFamily="2" charset="2"/>
              </a:rPr>
              <a:t>n</a:t>
            </a:r>
            <a:r>
              <a:rPr lang="en-US" altLang="en-US" sz="2400" b="1" baseline="30000">
                <a:solidFill>
                  <a:srgbClr val="0000FF"/>
                </a:solidFill>
                <a:latin typeface="Arial" charset="0"/>
                <a:sym typeface="Wingdings" pitchFamily="2" charset="2"/>
              </a:rPr>
              <a:t> </a:t>
            </a:r>
            <a:endParaRPr lang="en-US" altLang="en-US" sz="2400" b="1">
              <a:solidFill>
                <a:srgbClr val="0000FF"/>
              </a:solidFill>
              <a:latin typeface="Arial" charset="0"/>
              <a:sym typeface="Wingdings" pitchFamily="2" charset="2"/>
            </a:endParaRPr>
          </a:p>
        </p:txBody>
      </p:sp>
      <p:sp>
        <p:nvSpPr>
          <p:cNvPr id="12" name="Rectangle 11"/>
          <p:cNvSpPr/>
          <p:nvPr/>
        </p:nvSpPr>
        <p:spPr>
          <a:xfrm>
            <a:off x="27709" y="44719"/>
            <a:ext cx="4572000" cy="905633"/>
          </a:xfrm>
          <a:prstGeom prst="rect">
            <a:avLst/>
          </a:prstGeom>
        </p:spPr>
        <p:txBody>
          <a:bodyPr>
            <a:spAutoFit/>
          </a:bodyPr>
          <a:lstStyle/>
          <a:p>
            <a:pPr algn="just">
              <a:lnSpc>
                <a:spcPct val="115000"/>
              </a:lnSpc>
            </a:pPr>
            <a:r>
              <a:rPr lang="en-US" sz="2400" b="1" smtClean="0">
                <a:solidFill>
                  <a:srgbClr val="FF0000"/>
                </a:solidFill>
                <a:effectLst/>
                <a:latin typeface="Arial" panose="020B0604020202020204" pitchFamily="34" charset="0"/>
                <a:ea typeface="Calibri"/>
                <a:cs typeface="Arial" panose="020B0604020202020204" pitchFamily="34" charset="0"/>
              </a:rPr>
              <a:t>I. Khái niệm sinh trưởng</a:t>
            </a:r>
            <a:endParaRPr lang="en-US" sz="2400">
              <a:solidFill>
                <a:srgbClr val="FF0000"/>
              </a:solidFill>
              <a:latin typeface="Arial" panose="020B0604020202020204" pitchFamily="34" charset="0"/>
              <a:ea typeface="Calibri"/>
              <a:cs typeface="Arial" panose="020B0604020202020204" pitchFamily="34" charset="0"/>
            </a:endParaRPr>
          </a:p>
          <a:p>
            <a:pPr algn="just">
              <a:lnSpc>
                <a:spcPct val="115000"/>
              </a:lnSpc>
              <a:spcAft>
                <a:spcPts val="1000"/>
              </a:spcAft>
            </a:pPr>
            <a:r>
              <a:rPr lang="en-US" sz="2400" smtClean="0">
                <a:solidFill>
                  <a:srgbClr val="0070C0"/>
                </a:solidFill>
                <a:effectLst/>
                <a:latin typeface="Arial" panose="020B0604020202020204" pitchFamily="34" charset="0"/>
                <a:ea typeface="Calibri"/>
                <a:cs typeface="Arial" panose="020B0604020202020204" pitchFamily="34" charset="0"/>
              </a:rPr>
              <a:t>	2. Thời gian thế hệ</a:t>
            </a:r>
          </a:p>
        </p:txBody>
      </p:sp>
      <p:sp>
        <p:nvSpPr>
          <p:cNvPr id="2" name="Rectangle 1"/>
          <p:cNvSpPr/>
          <p:nvPr/>
        </p:nvSpPr>
        <p:spPr>
          <a:xfrm>
            <a:off x="5410200" y="3562350"/>
            <a:ext cx="1295400" cy="5143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2642766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 calcmode="lin" valueType="num">
                                      <p:cBhvr>
                                        <p:cTn id="7" dur="1000" fill="hold"/>
                                        <p:tgtEl>
                                          <p:spTgt spid="27648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7648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4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276483">
                                            <p:txEl>
                                              <p:pRg st="1" end="1"/>
                                            </p:txEl>
                                          </p:spTgt>
                                        </p:tgtEl>
                                        <p:attrNameLst>
                                          <p:attrName>style.visibility</p:attrName>
                                        </p:attrNameLst>
                                      </p:cBhvr>
                                      <p:to>
                                        <p:strVal val="visible"/>
                                      </p:to>
                                    </p:set>
                                    <p:animEffect transition="in" filter="wipe(down)">
                                      <p:cBhvr>
                                        <p:cTn id="14" dur="500"/>
                                        <p:tgtEl>
                                          <p:spTgt spid="27648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6" fill="hold" nodeType="clickEffect">
                                  <p:stCondLst>
                                    <p:cond delay="0"/>
                                  </p:stCondLst>
                                  <p:childTnLst>
                                    <p:set>
                                      <p:cBhvr>
                                        <p:cTn id="18" dur="1" fill="hold">
                                          <p:stCondLst>
                                            <p:cond delay="0"/>
                                          </p:stCondLst>
                                        </p:cTn>
                                        <p:tgtEl>
                                          <p:spTgt spid="276483">
                                            <p:txEl>
                                              <p:pRg st="2" end="2"/>
                                            </p:txEl>
                                          </p:spTgt>
                                        </p:tgtEl>
                                        <p:attrNameLst>
                                          <p:attrName>style.visibility</p:attrName>
                                        </p:attrNameLst>
                                      </p:cBhvr>
                                      <p:to>
                                        <p:strVal val="visible"/>
                                      </p:to>
                                    </p:set>
                                    <p:animEffect transition="in" filter="barn(inHorizontal)">
                                      <p:cBhvr>
                                        <p:cTn id="19" dur="500"/>
                                        <p:tgtEl>
                                          <p:spTgt spid="27648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6" fill="hold" nodeType="clickEffect">
                                  <p:stCondLst>
                                    <p:cond delay="0"/>
                                  </p:stCondLst>
                                  <p:childTnLst>
                                    <p:set>
                                      <p:cBhvr>
                                        <p:cTn id="23" dur="1" fill="hold">
                                          <p:stCondLst>
                                            <p:cond delay="0"/>
                                          </p:stCondLst>
                                        </p:cTn>
                                        <p:tgtEl>
                                          <p:spTgt spid="276483">
                                            <p:txEl>
                                              <p:pRg st="3" end="3"/>
                                            </p:txEl>
                                          </p:spTgt>
                                        </p:tgtEl>
                                        <p:attrNameLst>
                                          <p:attrName>style.visibility</p:attrName>
                                        </p:attrNameLst>
                                      </p:cBhvr>
                                      <p:to>
                                        <p:strVal val="visible"/>
                                      </p:to>
                                    </p:set>
                                    <p:animEffect transition="in" filter="barn(inHorizontal)">
                                      <p:cBhvr>
                                        <p:cTn id="24" dur="500"/>
                                        <p:tgtEl>
                                          <p:spTgt spid="27648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6" fill="hold" nodeType="clickEffect">
                                  <p:stCondLst>
                                    <p:cond delay="0"/>
                                  </p:stCondLst>
                                  <p:childTnLst>
                                    <p:set>
                                      <p:cBhvr>
                                        <p:cTn id="28" dur="1" fill="hold">
                                          <p:stCondLst>
                                            <p:cond delay="0"/>
                                          </p:stCondLst>
                                        </p:cTn>
                                        <p:tgtEl>
                                          <p:spTgt spid="276483">
                                            <p:txEl>
                                              <p:pRg st="4" end="4"/>
                                            </p:txEl>
                                          </p:spTgt>
                                        </p:tgtEl>
                                        <p:attrNameLst>
                                          <p:attrName>style.visibility</p:attrName>
                                        </p:attrNameLst>
                                      </p:cBhvr>
                                      <p:to>
                                        <p:strVal val="visible"/>
                                      </p:to>
                                    </p:set>
                                    <p:animEffect transition="in" filter="barn(inHorizontal)">
                                      <p:cBhvr>
                                        <p:cTn id="29" dur="500"/>
                                        <p:tgtEl>
                                          <p:spTgt spid="276483">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6" fill="hold" nodeType="clickEffect">
                                  <p:stCondLst>
                                    <p:cond delay="0"/>
                                  </p:stCondLst>
                                  <p:childTnLst>
                                    <p:set>
                                      <p:cBhvr>
                                        <p:cTn id="33" dur="1" fill="hold">
                                          <p:stCondLst>
                                            <p:cond delay="0"/>
                                          </p:stCondLst>
                                        </p:cTn>
                                        <p:tgtEl>
                                          <p:spTgt spid="276483">
                                            <p:txEl>
                                              <p:pRg st="5" end="5"/>
                                            </p:txEl>
                                          </p:spTgt>
                                        </p:tgtEl>
                                        <p:attrNameLst>
                                          <p:attrName>style.visibility</p:attrName>
                                        </p:attrNameLst>
                                      </p:cBhvr>
                                      <p:to>
                                        <p:strVal val="visible"/>
                                      </p:to>
                                    </p:set>
                                    <p:animEffect transition="in" filter="barn(inHorizontal)">
                                      <p:cBhvr>
                                        <p:cTn id="34" dur="500"/>
                                        <p:tgtEl>
                                          <p:spTgt spid="276483">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6" fill="hold" nodeType="clickEffect">
                                  <p:stCondLst>
                                    <p:cond delay="0"/>
                                  </p:stCondLst>
                                  <p:childTnLst>
                                    <p:set>
                                      <p:cBhvr>
                                        <p:cTn id="38" dur="1" fill="hold">
                                          <p:stCondLst>
                                            <p:cond delay="0"/>
                                          </p:stCondLst>
                                        </p:cTn>
                                        <p:tgtEl>
                                          <p:spTgt spid="276483">
                                            <p:txEl>
                                              <p:pRg st="6" end="6"/>
                                            </p:txEl>
                                          </p:spTgt>
                                        </p:tgtEl>
                                        <p:attrNameLst>
                                          <p:attrName>style.visibility</p:attrName>
                                        </p:attrNameLst>
                                      </p:cBhvr>
                                      <p:to>
                                        <p:strVal val="visible"/>
                                      </p:to>
                                    </p:set>
                                    <p:animEffect transition="in" filter="barn(inHorizontal)">
                                      <p:cBhvr>
                                        <p:cTn id="39" dur="500"/>
                                        <p:tgtEl>
                                          <p:spTgt spid="276483">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6" fill="hold" nodeType="clickEffect">
                                  <p:stCondLst>
                                    <p:cond delay="0"/>
                                  </p:stCondLst>
                                  <p:childTnLst>
                                    <p:set>
                                      <p:cBhvr>
                                        <p:cTn id="43" dur="1" fill="hold">
                                          <p:stCondLst>
                                            <p:cond delay="0"/>
                                          </p:stCondLst>
                                        </p:cTn>
                                        <p:tgtEl>
                                          <p:spTgt spid="276483">
                                            <p:txEl>
                                              <p:pRg st="7" end="7"/>
                                            </p:txEl>
                                          </p:spTgt>
                                        </p:tgtEl>
                                        <p:attrNameLst>
                                          <p:attrName>style.visibility</p:attrName>
                                        </p:attrNameLst>
                                      </p:cBhvr>
                                      <p:to>
                                        <p:strVal val="visible"/>
                                      </p:to>
                                    </p:set>
                                    <p:animEffect transition="in" filter="barn(inHorizontal)">
                                      <p:cBhvr>
                                        <p:cTn id="44" dur="500"/>
                                        <p:tgtEl>
                                          <p:spTgt spid="276483">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6" fill="hold" nodeType="clickEffect">
                                  <p:stCondLst>
                                    <p:cond delay="0"/>
                                  </p:stCondLst>
                                  <p:childTnLst>
                                    <p:set>
                                      <p:cBhvr>
                                        <p:cTn id="48" dur="1" fill="hold">
                                          <p:stCondLst>
                                            <p:cond delay="0"/>
                                          </p:stCondLst>
                                        </p:cTn>
                                        <p:tgtEl>
                                          <p:spTgt spid="276483">
                                            <p:txEl>
                                              <p:pRg st="8" end="8"/>
                                            </p:txEl>
                                          </p:spTgt>
                                        </p:tgtEl>
                                        <p:attrNameLst>
                                          <p:attrName>style.visibility</p:attrName>
                                        </p:attrNameLst>
                                      </p:cBhvr>
                                      <p:to>
                                        <p:strVal val="visible"/>
                                      </p:to>
                                    </p:set>
                                    <p:animEffect transition="in" filter="barn(inHorizontal)">
                                      <p:cBhvr>
                                        <p:cTn id="49" dur="500"/>
                                        <p:tgtEl>
                                          <p:spTgt spid="27648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51435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marL="457200" indent="-457200">
              <a:buClr>
                <a:srgbClr val="FF0000"/>
              </a:buClr>
              <a:buFont typeface="Wingdings 2" panose="05020102010507070707" pitchFamily="18" charset="2"/>
              <a:buChar char="ä"/>
            </a:pPr>
            <a:endParaRPr lang="en-US" sz="2800" b="1" smtClean="0">
              <a:latin typeface="Times New Roman" pitchFamily="18" charset="0"/>
              <a:cs typeface="Times New Roman" pitchFamily="18" charset="0"/>
            </a:endParaRPr>
          </a:p>
          <a:p>
            <a:pPr marL="457200" indent="-457200">
              <a:spcAft>
                <a:spcPts val="1200"/>
              </a:spcAft>
              <a:buClr>
                <a:srgbClr val="FF0000"/>
              </a:buClr>
            </a:pPr>
            <a:r>
              <a:rPr lang="en-US" sz="2800" b="1" smtClean="0">
                <a:latin typeface="Arial" panose="020B0604020202020204" pitchFamily="34" charset="0"/>
                <a:cs typeface="Arial" panose="020B0604020202020204" pitchFamily="34" charset="0"/>
              </a:rPr>
              <a:t>Công </a:t>
            </a:r>
            <a:r>
              <a:rPr lang="en-US" sz="2800" b="1" dirty="0" err="1" smtClean="0">
                <a:latin typeface="Arial" panose="020B0604020202020204" pitchFamily="34" charset="0"/>
                <a:cs typeface="Arial" panose="020B0604020202020204" pitchFamily="34" charset="0"/>
              </a:rPr>
              <a:t>thức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tính</a:t>
            </a:r>
            <a:r>
              <a:rPr lang="en-US" sz="2800" b="1" dirty="0" smtClean="0">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số</a:t>
            </a:r>
            <a:r>
              <a:rPr lang="en-US" sz="2800" b="1" dirty="0"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lần</a:t>
            </a:r>
            <a:r>
              <a:rPr lang="en-US" sz="2800" b="1" dirty="0"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phân</a:t>
            </a:r>
            <a:r>
              <a:rPr lang="en-US" sz="2800" b="1" dirty="0" smtClean="0">
                <a:solidFill>
                  <a:srgbClr val="C00000"/>
                </a:solidFill>
                <a:latin typeface="Arial" panose="020B0604020202020204" pitchFamily="34" charset="0"/>
                <a:cs typeface="Arial" panose="020B0604020202020204" pitchFamily="34" charset="0"/>
              </a:rPr>
              <a:t> </a:t>
            </a:r>
            <a:r>
              <a:rPr lang="en-US" sz="2800" b="1" smtClean="0">
                <a:solidFill>
                  <a:srgbClr val="C00000"/>
                </a:solidFill>
                <a:latin typeface="Arial" panose="020B0604020202020204" pitchFamily="34" charset="0"/>
                <a:cs typeface="Arial" panose="020B0604020202020204" pitchFamily="34" charset="0"/>
              </a:rPr>
              <a:t>chia </a:t>
            </a:r>
            <a:r>
              <a:rPr lang="en-US" sz="2800" smtClean="0">
                <a:latin typeface="Arial" panose="020B0604020202020204" pitchFamily="34" charset="0"/>
                <a:cs typeface="Arial" panose="020B0604020202020204" pitchFamily="34" charset="0"/>
              </a:rPr>
              <a:t>: </a:t>
            </a:r>
            <a:endParaRPr lang="en-US" sz="2800" b="1" dirty="0" smtClean="0">
              <a:solidFill>
                <a:srgbClr val="FF0000"/>
              </a:solidFill>
              <a:latin typeface="Arial" panose="020B0604020202020204" pitchFamily="34" charset="0"/>
              <a:cs typeface="Arial" panose="020B0604020202020204" pitchFamily="34" charset="0"/>
            </a:endParaRPr>
          </a:p>
          <a:p>
            <a:r>
              <a:rPr lang="en-US" sz="2800" smtClean="0">
                <a:latin typeface="Arial" panose="020B0604020202020204" pitchFamily="34" charset="0"/>
                <a:cs typeface="Arial" panose="020B0604020202020204" pitchFamily="34" charset="0"/>
              </a:rPr>
              <a:t>Trong </a:t>
            </a:r>
            <a:r>
              <a:rPr lang="en-US" sz="2800" dirty="0" err="1" smtClean="0">
                <a:latin typeface="Arial" panose="020B0604020202020204" pitchFamily="34" charset="0"/>
                <a:cs typeface="Arial" panose="020B0604020202020204" pitchFamily="34" charset="0"/>
              </a:rPr>
              <a:t>đó</a:t>
            </a:r>
            <a:r>
              <a:rPr lang="en-US" sz="2800" dirty="0" smtClean="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n: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phân</a:t>
            </a:r>
            <a:r>
              <a:rPr lang="en-US" sz="2800" dirty="0" smtClean="0">
                <a:latin typeface="Arial" panose="020B0604020202020204" pitchFamily="34" charset="0"/>
                <a:cs typeface="Arial" panose="020B0604020202020204" pitchFamily="34" charset="0"/>
              </a:rPr>
              <a:t> chia </a:t>
            </a:r>
          </a:p>
          <a:p>
            <a:r>
              <a:rPr lang="en-US" sz="2800" dirty="0" smtClean="0">
                <a:latin typeface="Arial" panose="020B0604020202020204" pitchFamily="34" charset="0"/>
                <a:cs typeface="Arial" panose="020B0604020202020204" pitchFamily="34" charset="0"/>
              </a:rPr>
              <a:t>		t: </a:t>
            </a:r>
            <a:r>
              <a:rPr lang="en-US" sz="2800" dirty="0" err="1" smtClean="0">
                <a:latin typeface="Arial" panose="020B0604020202020204" pitchFamily="34" charset="0"/>
                <a:cs typeface="Arial" panose="020B0604020202020204" pitchFamily="34" charset="0"/>
              </a:rPr>
              <a:t>thời</a:t>
            </a:r>
            <a:r>
              <a:rPr lang="en-US" sz="2800" dirty="0" smtClean="0">
                <a:latin typeface="Arial" panose="020B0604020202020204" pitchFamily="34" charset="0"/>
                <a:cs typeface="Arial" panose="020B0604020202020204" pitchFamily="34" charset="0"/>
              </a:rPr>
              <a:t> </a:t>
            </a:r>
            <a:r>
              <a:rPr lang="en-US" sz="2800" err="1" smtClean="0">
                <a:latin typeface="Arial" panose="020B0604020202020204" pitchFamily="34" charset="0"/>
                <a:cs typeface="Arial" panose="020B0604020202020204" pitchFamily="34" charset="0"/>
              </a:rPr>
              <a:t>gian</a:t>
            </a:r>
            <a:r>
              <a:rPr lang="en-US" sz="2800" smtClean="0">
                <a:latin typeface="Arial" panose="020B0604020202020204" pitchFamily="34" charset="0"/>
                <a:cs typeface="Arial" panose="020B0604020202020204" pitchFamily="34" charset="0"/>
              </a:rPr>
              <a:t> sau n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phân</a:t>
            </a:r>
            <a:r>
              <a:rPr lang="en-US" sz="2800" dirty="0" smtClean="0">
                <a:latin typeface="Arial" panose="020B0604020202020204" pitchFamily="34" charset="0"/>
                <a:cs typeface="Arial" panose="020B0604020202020204" pitchFamily="34" charset="0"/>
              </a:rPr>
              <a:t> chia</a:t>
            </a:r>
          </a:p>
          <a:p>
            <a:pPr>
              <a:spcAft>
                <a:spcPts val="1200"/>
              </a:spcAft>
            </a:pPr>
            <a:r>
              <a:rPr lang="en-US" sz="2800" dirty="0" smtClean="0">
                <a:latin typeface="Arial" panose="020B0604020202020204" pitchFamily="34" charset="0"/>
                <a:cs typeface="Arial" panose="020B0604020202020204" pitchFamily="34" charset="0"/>
              </a:rPr>
              <a:t>		g: </a:t>
            </a:r>
            <a:r>
              <a:rPr lang="en-US" sz="2800" dirty="0" err="1" smtClean="0">
                <a:latin typeface="Arial" panose="020B0604020202020204" pitchFamily="34" charset="0"/>
                <a:cs typeface="Arial" panose="020B0604020202020204" pitchFamily="34" charset="0"/>
              </a:rPr>
              <a:t>thời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gian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thế</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hệ</a:t>
            </a:r>
            <a:endParaRPr lang="en-US" sz="2800" dirty="0" smtClean="0">
              <a:latin typeface="Arial" panose="020B0604020202020204" pitchFamily="34" charset="0"/>
              <a:cs typeface="Arial" panose="020B0604020202020204" pitchFamily="34" charset="0"/>
            </a:endParaRPr>
          </a:p>
          <a:p>
            <a:pPr marL="457200" indent="-457200">
              <a:spcAft>
                <a:spcPts val="1200"/>
              </a:spcAft>
              <a:buClr>
                <a:srgbClr val="FF0000"/>
              </a:buClr>
            </a:pPr>
            <a:r>
              <a:rPr lang="en-US" sz="2800" b="1" dirty="0" err="1" smtClean="0">
                <a:latin typeface="Arial" panose="020B0604020202020204" pitchFamily="34" charset="0"/>
                <a:cs typeface="Arial" panose="020B0604020202020204" pitchFamily="34" charset="0"/>
              </a:rPr>
              <a:t>Công</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thức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tính</a:t>
            </a:r>
            <a:r>
              <a:rPr lang="en-US" sz="2800" b="1" dirty="0" smtClean="0">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số</a:t>
            </a:r>
            <a:r>
              <a:rPr lang="en-US" sz="2800" b="1" dirty="0"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tế</a:t>
            </a:r>
            <a:r>
              <a:rPr lang="en-US" sz="2800" b="1" dirty="0"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bào</a:t>
            </a:r>
            <a:r>
              <a:rPr lang="en-US" sz="2800" b="1" dirty="0"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của</a:t>
            </a:r>
            <a:r>
              <a:rPr lang="en-US" sz="2800" b="1" dirty="0"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quần</a:t>
            </a:r>
            <a:r>
              <a:rPr lang="en-US" sz="2800" b="1" dirty="0"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thể</a:t>
            </a:r>
            <a:r>
              <a:rPr lang="en-US" sz="2800" b="1" dirty="0"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sau</a:t>
            </a:r>
            <a:r>
              <a:rPr lang="en-US" sz="2800" b="1" dirty="0" smtClean="0">
                <a:solidFill>
                  <a:srgbClr val="C00000"/>
                </a:solidFill>
                <a:latin typeface="Arial" panose="020B0604020202020204" pitchFamily="34" charset="0"/>
                <a:cs typeface="Arial" panose="020B0604020202020204" pitchFamily="34" charset="0"/>
              </a:rPr>
              <a:t> </a:t>
            </a:r>
            <a:r>
              <a:rPr lang="en-US" sz="2800" b="1" smtClean="0">
                <a:solidFill>
                  <a:srgbClr val="C00000"/>
                </a:solidFill>
                <a:latin typeface="Arial" panose="020B0604020202020204" pitchFamily="34" charset="0"/>
                <a:cs typeface="Arial" panose="020B0604020202020204" pitchFamily="34" charset="0"/>
              </a:rPr>
              <a:t>n lần</a:t>
            </a:r>
          </a:p>
          <a:p>
            <a:pPr>
              <a:spcAft>
                <a:spcPts val="1200"/>
              </a:spcAft>
              <a:buClr>
                <a:srgbClr val="FF0000"/>
              </a:buClr>
            </a:pPr>
            <a:r>
              <a:rPr lang="en-US" sz="2800" b="1" smtClean="0">
                <a:solidFill>
                  <a:srgbClr val="C00000"/>
                </a:solidFill>
                <a:latin typeface="Arial" panose="020B0604020202020204" pitchFamily="34" charset="0"/>
                <a:cs typeface="Arial" panose="020B0604020202020204" pitchFamily="34" charset="0"/>
              </a:rPr>
              <a:t>     </a:t>
            </a:r>
            <a:r>
              <a:rPr lang="en-US" sz="2800" b="1" dirty="0" err="1" smtClean="0">
                <a:solidFill>
                  <a:srgbClr val="C00000"/>
                </a:solidFill>
                <a:latin typeface="Arial" panose="020B0604020202020204" pitchFamily="34" charset="0"/>
                <a:cs typeface="Arial" panose="020B0604020202020204" pitchFamily="34" charset="0"/>
              </a:rPr>
              <a:t>phân</a:t>
            </a:r>
            <a:r>
              <a:rPr lang="en-US" sz="2800" b="1" dirty="0" smtClean="0">
                <a:solidFill>
                  <a:srgbClr val="C00000"/>
                </a:solidFill>
                <a:latin typeface="Arial" panose="020B0604020202020204" pitchFamily="34" charset="0"/>
                <a:cs typeface="Arial" panose="020B0604020202020204" pitchFamily="34" charset="0"/>
              </a:rPr>
              <a:t> chia</a:t>
            </a:r>
            <a:r>
              <a:rPr lang="en-US" sz="2800" b="1" smtClean="0">
                <a:latin typeface="Arial" panose="020B0604020202020204" pitchFamily="34" charset="0"/>
                <a:cs typeface="Arial" panose="020B0604020202020204" pitchFamily="34" charset="0"/>
              </a:rPr>
              <a:t>:   </a:t>
            </a:r>
            <a:r>
              <a:rPr lang="en-US" sz="2800" smtClean="0">
                <a:solidFill>
                  <a:schemeClr val="tx1"/>
                </a:solidFill>
                <a:latin typeface="Arial" panose="020B0604020202020204" pitchFamily="34" charset="0"/>
                <a:cs typeface="Arial" panose="020B0604020202020204" pitchFamily="34" charset="0"/>
              </a:rPr>
              <a:t>N </a:t>
            </a:r>
            <a:r>
              <a:rPr lang="en-US" sz="2800" dirty="0" smtClean="0">
                <a:solidFill>
                  <a:schemeClr val="tx1"/>
                </a:solidFill>
                <a:latin typeface="Arial" panose="020B0604020202020204" pitchFamily="34" charset="0"/>
                <a:cs typeface="Arial" panose="020B0604020202020204" pitchFamily="34" charset="0"/>
              </a:rPr>
              <a:t>= N</a:t>
            </a:r>
            <a:r>
              <a:rPr lang="en-US" sz="2800" baseline="-25000" dirty="0" smtClean="0">
                <a:solidFill>
                  <a:schemeClr val="tx1"/>
                </a:solidFill>
                <a:latin typeface="Arial" panose="020B0604020202020204" pitchFamily="34" charset="0"/>
                <a:cs typeface="Arial" panose="020B0604020202020204" pitchFamily="34" charset="0"/>
              </a:rPr>
              <a:t>0</a:t>
            </a:r>
            <a:r>
              <a:rPr lang="en-US" sz="2800" dirty="0" smtClean="0">
                <a:solidFill>
                  <a:schemeClr val="tx1"/>
                </a:solidFill>
                <a:latin typeface="Arial" panose="020B0604020202020204" pitchFamily="34" charset="0"/>
                <a:cs typeface="Arial" panose="020B0604020202020204" pitchFamily="34" charset="0"/>
              </a:rPr>
              <a:t> x 2</a:t>
            </a:r>
            <a:r>
              <a:rPr lang="en-US" sz="2800" baseline="30000" dirty="0" smtClean="0">
                <a:solidFill>
                  <a:schemeClr val="tx1"/>
                </a:solidFill>
                <a:latin typeface="Arial" panose="020B0604020202020204" pitchFamily="34" charset="0"/>
                <a:cs typeface="Arial" panose="020B0604020202020204" pitchFamily="34" charset="0"/>
              </a:rPr>
              <a:t>n</a:t>
            </a:r>
            <a:endParaRPr lang="en-US" sz="2800" dirty="0" smtClean="0">
              <a:solidFill>
                <a:schemeClr val="tx1"/>
              </a:solidFill>
              <a:latin typeface="Arial" panose="020B0604020202020204" pitchFamily="34" charset="0"/>
              <a:cs typeface="Arial" panose="020B0604020202020204" pitchFamily="34" charset="0"/>
            </a:endParaRPr>
          </a:p>
          <a:p>
            <a:r>
              <a:rPr lang="en-US" sz="2800" smtClean="0">
                <a:latin typeface="Arial" panose="020B0604020202020204" pitchFamily="34" charset="0"/>
                <a:cs typeface="Arial" panose="020B0604020202020204" pitchFamily="34" charset="0"/>
              </a:rPr>
              <a:t>	Trong đó:	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tế</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bào</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sau</a:t>
            </a:r>
            <a:r>
              <a:rPr lang="en-US" sz="2800" dirty="0" smtClean="0">
                <a:latin typeface="Arial" panose="020B0604020202020204" pitchFamily="34" charset="0"/>
                <a:cs typeface="Arial" panose="020B0604020202020204" pitchFamily="34" charset="0"/>
              </a:rPr>
              <a:t> n </a:t>
            </a:r>
            <a:r>
              <a:rPr lang="en-US" sz="2800" dirty="0" err="1" smtClean="0">
                <a:latin typeface="Arial" panose="020B0604020202020204" pitchFamily="34" charset="0"/>
                <a:cs typeface="Arial" panose="020B0604020202020204" pitchFamily="34" charset="0"/>
              </a:rPr>
              <a:t>lần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phân</a:t>
            </a:r>
            <a:r>
              <a:rPr lang="en-US" sz="2800" dirty="0" smtClean="0">
                <a:latin typeface="Arial" panose="020B0604020202020204" pitchFamily="34" charset="0"/>
                <a:cs typeface="Arial" panose="020B0604020202020204" pitchFamily="34" charset="0"/>
              </a:rPr>
              <a:t> chia</a:t>
            </a:r>
          </a:p>
          <a:p>
            <a:r>
              <a:rPr lang="en-US" sz="2800" dirty="0" smtClean="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		N</a:t>
            </a:r>
            <a:r>
              <a:rPr lang="en-US" sz="2800" baseline="-25000" smtClean="0">
                <a:latin typeface="Arial" panose="020B0604020202020204" pitchFamily="34" charset="0"/>
                <a:cs typeface="Arial" panose="020B0604020202020204" pitchFamily="34" charset="0"/>
              </a:rPr>
              <a:t>0</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tế</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bào</a:t>
            </a:r>
            <a:r>
              <a:rPr lang="en-US" sz="2800" dirty="0" smtClean="0">
                <a:latin typeface="Arial" panose="020B0604020202020204" pitchFamily="34" charset="0"/>
                <a:cs typeface="Arial" panose="020B0604020202020204" pitchFamily="34" charset="0"/>
              </a:rPr>
              <a:t> </a:t>
            </a:r>
            <a:r>
              <a:rPr lang="en-US" sz="2800" smtClean="0">
                <a:latin typeface="Arial" panose="020B0604020202020204" pitchFamily="34" charset="0"/>
                <a:cs typeface="Arial" panose="020B0604020202020204" pitchFamily="34" charset="0"/>
              </a:rPr>
              <a:t>ban đầu</a:t>
            </a:r>
            <a:endParaRPr lang="en-US" sz="2800" dirty="0" smtClean="0">
              <a:latin typeface="Arial" panose="020B0604020202020204" pitchFamily="34" charset="0"/>
              <a:cs typeface="Arial" panose="020B0604020202020204" pitchFamily="34" charset="0"/>
            </a:endParaRPr>
          </a:p>
        </p:txBody>
      </p:sp>
      <p:grpSp>
        <p:nvGrpSpPr>
          <p:cNvPr id="4" name="Group 3"/>
          <p:cNvGrpSpPr/>
          <p:nvPr/>
        </p:nvGrpSpPr>
        <p:grpSpPr>
          <a:xfrm>
            <a:off x="7202488" y="361950"/>
            <a:ext cx="1408112" cy="1384995"/>
            <a:chOff x="6248400" y="5271030"/>
            <a:chExt cx="1408112" cy="1846660"/>
          </a:xfrm>
        </p:grpSpPr>
        <p:sp>
          <p:nvSpPr>
            <p:cNvPr id="5" name="TextBox 4"/>
            <p:cNvSpPr txBox="1"/>
            <p:nvPr/>
          </p:nvSpPr>
          <p:spPr>
            <a:xfrm>
              <a:off x="6248400" y="5271030"/>
              <a:ext cx="1408112" cy="1846660"/>
            </a:xfrm>
            <a:prstGeom prst="rect">
              <a:avLst/>
            </a:prstGeom>
            <a:noFill/>
            <a:ln w="28575">
              <a:solidFill>
                <a:srgbClr val="FF0000"/>
              </a:solidFill>
            </a:ln>
          </p:spPr>
          <p:txBody>
            <a:bodyPr wrap="square" rtlCol="0">
              <a:spAutoFit/>
            </a:bodyPr>
            <a:lstStyle/>
            <a:p>
              <a:r>
                <a:rPr lang="en-US" sz="2800" smtClean="0">
                  <a:latin typeface="Arial" panose="020B0604020202020204" pitchFamily="34" charset="0"/>
                  <a:cs typeface="Arial" panose="020B0604020202020204" pitchFamily="34" charset="0"/>
                </a:rPr>
                <a:t>        t</a:t>
              </a:r>
            </a:p>
            <a:p>
              <a:r>
                <a:rPr lang="en-US" sz="2800" smtClean="0">
                  <a:latin typeface="Arial" panose="020B0604020202020204" pitchFamily="34" charset="0"/>
                  <a:cs typeface="Arial" panose="020B0604020202020204" pitchFamily="34" charset="0"/>
                </a:rPr>
                <a:t>n = </a:t>
              </a:r>
            </a:p>
            <a:p>
              <a:r>
                <a:rPr lang="en-US" sz="2800" smtClean="0">
                  <a:latin typeface="Arial" panose="020B0604020202020204" pitchFamily="34" charset="0"/>
                  <a:cs typeface="Arial" panose="020B0604020202020204" pitchFamily="34" charset="0"/>
                </a:rPr>
                <a:t>        g </a:t>
              </a:r>
              <a:endParaRPr lang="en-US" sz="2800">
                <a:latin typeface="Arial" panose="020B0604020202020204" pitchFamily="34" charset="0"/>
                <a:cs typeface="Arial" panose="020B0604020202020204" pitchFamily="34" charset="0"/>
              </a:endParaRPr>
            </a:p>
          </p:txBody>
        </p:sp>
        <p:cxnSp>
          <p:nvCxnSpPr>
            <p:cNvPr id="6" name="Straight Connector 5"/>
            <p:cNvCxnSpPr/>
            <p:nvPr/>
          </p:nvCxnSpPr>
          <p:spPr>
            <a:xfrm>
              <a:off x="6954838" y="5945464"/>
              <a:ext cx="551656" cy="0"/>
            </a:xfrm>
            <a:prstGeom prst="line">
              <a:avLst/>
            </a:prstGeom>
          </p:spPr>
          <p:style>
            <a:lnRef idx="2">
              <a:schemeClr val="dk1"/>
            </a:lnRef>
            <a:fillRef idx="0">
              <a:schemeClr val="dk1"/>
            </a:fillRef>
            <a:effectRef idx="1">
              <a:schemeClr val="dk1"/>
            </a:effectRef>
            <a:fontRef idx="minor">
              <a:schemeClr val="tx1"/>
            </a:fontRef>
          </p:style>
        </p:cxnSp>
      </p:grpSp>
      <p:sp>
        <p:nvSpPr>
          <p:cNvPr id="7" name="Rectangle 6"/>
          <p:cNvSpPr/>
          <p:nvPr/>
        </p:nvSpPr>
        <p:spPr>
          <a:xfrm>
            <a:off x="2563092" y="3333750"/>
            <a:ext cx="2085109"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851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9955"/>
            <a:ext cx="9144000" cy="1384995"/>
          </a:xfrm>
          <a:prstGeom prst="rect">
            <a:avLst/>
          </a:prstGeom>
          <a:noFill/>
        </p:spPr>
        <p:txBody>
          <a:bodyPr wrap="square" rtlCol="0">
            <a:spAutoFit/>
          </a:bodyPr>
          <a:lstStyle/>
          <a:p>
            <a:r>
              <a:rPr lang="vi-VN" sz="2800" smtClean="0"/>
              <a:t>	Nếu số lượng tế bào vi khuẩn </a:t>
            </a:r>
            <a:r>
              <a:rPr lang="vi-VN" sz="2800" i="1" smtClean="0"/>
              <a:t>E.Coli</a:t>
            </a:r>
            <a:r>
              <a:rPr lang="vi-VN" sz="2800" smtClean="0"/>
              <a:t> ban đầu là 10</a:t>
            </a:r>
            <a:r>
              <a:rPr lang="vi-VN" sz="2800" baseline="30000" smtClean="0"/>
              <a:t>5</a:t>
            </a:r>
            <a:r>
              <a:rPr lang="vi-VN" sz="2800" smtClean="0"/>
              <a:t> tế bào, thì sau 2 giờ số lượng tế bào </a:t>
            </a:r>
            <a:r>
              <a:rPr lang="en-US" sz="2800" smtClean="0">
                <a:latin typeface="Arial" panose="020B0604020202020204" pitchFamily="34" charset="0"/>
                <a:cs typeface="Arial" panose="020B0604020202020204" pitchFamily="34" charset="0"/>
              </a:rPr>
              <a:t>của</a:t>
            </a:r>
            <a:r>
              <a:rPr lang="vi-VN" sz="2800" smtClean="0"/>
              <a:t> quần thể là bao nhiêu?</a:t>
            </a:r>
            <a:endParaRPr lang="vi-VN" sz="2800"/>
          </a:p>
        </p:txBody>
      </p:sp>
      <p:grpSp>
        <p:nvGrpSpPr>
          <p:cNvPr id="10" name="Group 9"/>
          <p:cNvGrpSpPr/>
          <p:nvPr/>
        </p:nvGrpSpPr>
        <p:grpSpPr>
          <a:xfrm>
            <a:off x="1447800" y="1809750"/>
            <a:ext cx="6477000" cy="2742289"/>
            <a:chOff x="1447800" y="3429000"/>
            <a:chExt cx="6477000" cy="3656385"/>
          </a:xfrm>
        </p:grpSpPr>
        <p:sp>
          <p:nvSpPr>
            <p:cNvPr id="6" name="TextBox 5"/>
            <p:cNvSpPr txBox="1"/>
            <p:nvPr/>
          </p:nvSpPr>
          <p:spPr>
            <a:xfrm>
              <a:off x="1447800" y="3429000"/>
              <a:ext cx="6477000" cy="3656385"/>
            </a:xfrm>
            <a:prstGeom prst="rect">
              <a:avLst/>
            </a:prstGeom>
            <a:noFill/>
          </p:spPr>
          <p:txBody>
            <a:bodyPr wrap="square" rtlCol="0">
              <a:spAutoFit/>
            </a:bodyPr>
            <a:lstStyle/>
            <a:p>
              <a:pPr marL="457200" indent="-457200">
                <a:buFont typeface="Arial" panose="020B0604020202020204" pitchFamily="34" charset="0"/>
                <a:buChar char="•"/>
              </a:pPr>
              <a:r>
                <a:rPr lang="en-US" sz="2800" smtClean="0">
                  <a:latin typeface="Arial" panose="020B0604020202020204" pitchFamily="34" charset="0"/>
                  <a:cs typeface="Arial" panose="020B0604020202020204" pitchFamily="34" charset="0"/>
                </a:rPr>
                <a:t>Số lần phân chia:</a:t>
              </a:r>
            </a:p>
            <a:p>
              <a:r>
                <a:rPr lang="en-US" sz="2800" smtClean="0">
                  <a:latin typeface="Arial" panose="020B0604020202020204" pitchFamily="34" charset="0"/>
                  <a:cs typeface="Arial" panose="020B0604020202020204" pitchFamily="34" charset="0"/>
                </a:rPr>
                <a:t>        t</a:t>
              </a:r>
            </a:p>
            <a:p>
              <a:r>
                <a:rPr lang="en-US" sz="2800" smtClean="0">
                  <a:latin typeface="Arial" panose="020B0604020202020204" pitchFamily="34" charset="0"/>
                  <a:cs typeface="Arial" panose="020B0604020202020204" pitchFamily="34" charset="0"/>
                </a:rPr>
                <a:t>n =        =  120 : 20 = 6 (lần)</a:t>
              </a:r>
            </a:p>
            <a:p>
              <a:r>
                <a:rPr lang="en-US" sz="2800" smtClean="0">
                  <a:latin typeface="Arial" panose="020B0604020202020204" pitchFamily="34" charset="0"/>
                  <a:cs typeface="Arial" panose="020B0604020202020204" pitchFamily="34" charset="0"/>
                </a:rPr>
                <a:t>        g </a:t>
              </a:r>
            </a:p>
            <a:p>
              <a:pPr marL="457200" indent="-457200">
                <a:buFont typeface="Arial" panose="020B0604020202020204" pitchFamily="34" charset="0"/>
                <a:buChar char="•"/>
              </a:pPr>
              <a:r>
                <a:rPr lang="en-US" sz="2800" smtClean="0">
                  <a:latin typeface="Arial" panose="020B0604020202020204" pitchFamily="34" charset="0"/>
                  <a:cs typeface="Arial" panose="020B0604020202020204" pitchFamily="34" charset="0"/>
                </a:rPr>
                <a:t>S</a:t>
              </a:r>
              <a:r>
                <a:rPr lang="vi-VN" sz="2800" smtClean="0">
                  <a:latin typeface="Arial" panose="020B0604020202020204" pitchFamily="34" charset="0"/>
                  <a:cs typeface="Arial" panose="020B0604020202020204" pitchFamily="34" charset="0"/>
                </a:rPr>
                <a:t>ố lượng tế bào của quần thể là</a:t>
              </a:r>
              <a:endParaRPr lang="en-US" sz="2800" smtClean="0">
                <a:latin typeface="Arial" panose="020B0604020202020204" pitchFamily="34" charset="0"/>
                <a:cs typeface="Arial" panose="020B0604020202020204" pitchFamily="34" charset="0"/>
              </a:endParaRPr>
            </a:p>
            <a:p>
              <a:pPr algn="just">
                <a:lnSpc>
                  <a:spcPct val="115000"/>
                </a:lnSpc>
                <a:spcAft>
                  <a:spcPts val="1000"/>
                </a:spcAft>
              </a:pPr>
              <a:r>
                <a:rPr lang="en-US" sz="2800" smtClean="0">
                  <a:effectLst/>
                  <a:latin typeface="Arial" panose="020B0604020202020204" pitchFamily="34" charset="0"/>
                  <a:ea typeface="Calibri"/>
                  <a:cs typeface="Arial" panose="020B0604020202020204" pitchFamily="34" charset="0"/>
                </a:rPr>
                <a:t>N=N</a:t>
              </a:r>
              <a:r>
                <a:rPr lang="en-US" sz="2800" baseline="-25000" smtClean="0">
                  <a:effectLst/>
                  <a:latin typeface="Arial" panose="020B0604020202020204" pitchFamily="34" charset="0"/>
                  <a:ea typeface="Calibri"/>
                  <a:cs typeface="Arial" panose="020B0604020202020204" pitchFamily="34" charset="0"/>
                </a:rPr>
                <a:t>0 </a:t>
              </a:r>
              <a:r>
                <a:rPr lang="en-US" sz="2800" smtClean="0">
                  <a:effectLst/>
                  <a:latin typeface="Arial" panose="020B0604020202020204" pitchFamily="34" charset="0"/>
                  <a:ea typeface="Calibri"/>
                  <a:cs typeface="Arial" panose="020B0604020202020204" pitchFamily="34" charset="0"/>
                </a:rPr>
                <a:t>x 2</a:t>
              </a:r>
              <a:r>
                <a:rPr lang="en-US" sz="2800" baseline="30000" smtClean="0">
                  <a:effectLst/>
                  <a:latin typeface="Arial" panose="020B0604020202020204" pitchFamily="34" charset="0"/>
                  <a:ea typeface="Calibri"/>
                  <a:cs typeface="Arial" panose="020B0604020202020204" pitchFamily="34" charset="0"/>
                </a:rPr>
                <a:t>n</a:t>
              </a:r>
              <a:r>
                <a:rPr lang="en-US" sz="2800" smtClean="0">
                  <a:effectLst/>
                  <a:latin typeface="Arial" panose="020B0604020202020204" pitchFamily="34" charset="0"/>
                  <a:ea typeface="Calibri"/>
                  <a:cs typeface="Arial" panose="020B0604020202020204" pitchFamily="34" charset="0"/>
                </a:rPr>
                <a:t> = 10</a:t>
              </a:r>
              <a:r>
                <a:rPr lang="en-US" sz="2800" baseline="30000" smtClean="0">
                  <a:effectLst/>
                  <a:latin typeface="Arial" panose="020B0604020202020204" pitchFamily="34" charset="0"/>
                  <a:ea typeface="Calibri"/>
                  <a:cs typeface="Arial" panose="020B0604020202020204" pitchFamily="34" charset="0"/>
                </a:rPr>
                <a:t>5</a:t>
              </a:r>
              <a:r>
                <a:rPr lang="en-US" sz="2800" smtClean="0">
                  <a:effectLst/>
                  <a:latin typeface="Arial" panose="020B0604020202020204" pitchFamily="34" charset="0"/>
                  <a:ea typeface="Calibri"/>
                  <a:cs typeface="Arial" panose="020B0604020202020204" pitchFamily="34" charset="0"/>
                </a:rPr>
                <a:t> x 2</a:t>
              </a:r>
              <a:r>
                <a:rPr lang="en-US" sz="2800" baseline="30000" smtClean="0">
                  <a:effectLst/>
                  <a:latin typeface="Arial" panose="020B0604020202020204" pitchFamily="34" charset="0"/>
                  <a:ea typeface="Calibri"/>
                  <a:cs typeface="Arial" panose="020B0604020202020204" pitchFamily="34" charset="0"/>
                </a:rPr>
                <a:t>6</a:t>
              </a:r>
              <a:r>
                <a:rPr lang="en-US" sz="2800" smtClean="0">
                  <a:effectLst/>
                  <a:latin typeface="Arial" panose="020B0604020202020204" pitchFamily="34" charset="0"/>
                  <a:ea typeface="Calibri"/>
                  <a:cs typeface="Arial" panose="020B0604020202020204" pitchFamily="34" charset="0"/>
                </a:rPr>
                <a:t> = 6400000 (tb)</a:t>
              </a:r>
              <a:endParaRPr lang="en-US" sz="2000">
                <a:latin typeface="Arial" panose="020B0604020202020204" pitchFamily="34" charset="0"/>
                <a:ea typeface="Calibri"/>
                <a:cs typeface="Arial" panose="020B0604020202020204" pitchFamily="34" charset="0"/>
              </a:endParaRPr>
            </a:p>
          </p:txBody>
        </p:sp>
        <p:cxnSp>
          <p:nvCxnSpPr>
            <p:cNvPr id="8" name="Straight Connector 7"/>
            <p:cNvCxnSpPr/>
            <p:nvPr/>
          </p:nvCxnSpPr>
          <p:spPr>
            <a:xfrm>
              <a:off x="2133600" y="4572000"/>
              <a:ext cx="609600" cy="0"/>
            </a:xfrm>
            <a:prstGeom prst="line">
              <a:avLst/>
            </a:prstGeom>
          </p:spPr>
          <p:style>
            <a:lnRef idx="2">
              <a:schemeClr val="dk1"/>
            </a:lnRef>
            <a:fillRef idx="0">
              <a:schemeClr val="dk1"/>
            </a:fillRef>
            <a:effectRef idx="1">
              <a:schemeClr val="dk1"/>
            </a:effectRef>
            <a:fontRef idx="minor">
              <a:schemeClr val="tx1"/>
            </a:fontRef>
          </p:style>
        </p:cxnSp>
      </p:grpSp>
      <p:sp>
        <p:nvSpPr>
          <p:cNvPr id="9" name="TextBox 8"/>
          <p:cNvSpPr txBox="1"/>
          <p:nvPr/>
        </p:nvSpPr>
        <p:spPr>
          <a:xfrm>
            <a:off x="0" y="1657350"/>
            <a:ext cx="1828800" cy="523220"/>
          </a:xfrm>
          <a:prstGeom prst="rect">
            <a:avLst/>
          </a:prstGeom>
          <a:noFill/>
        </p:spPr>
        <p:txBody>
          <a:bodyPr wrap="square" rtlCol="0">
            <a:spAutoFit/>
          </a:bodyPr>
          <a:lstStyle/>
          <a:p>
            <a:r>
              <a:rPr lang="en-US" sz="2800" b="1" smtClean="0">
                <a:solidFill>
                  <a:srgbClr val="FF0000"/>
                </a:solidFill>
                <a:latin typeface="Arial" panose="020B0604020202020204" pitchFamily="34" charset="0"/>
                <a:cs typeface="Arial" panose="020B0604020202020204" pitchFamily="34" charset="0"/>
              </a:rPr>
              <a:t>Giải</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42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http://anh.24h.com.vn/upload/3-2012/images/2012-08-27/1346057798-vi-khu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29" y="486949"/>
            <a:ext cx="286286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9" descr="http://www.rongdaiviet.com/DataNews/NewsKl/23/44TSVN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074" y="2724150"/>
            <a:ext cx="3324974" cy="162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7"/>
          <p:cNvSpPr>
            <a:spLocks noChangeArrowheads="1"/>
          </p:cNvSpPr>
          <p:nvPr/>
        </p:nvSpPr>
        <p:spPr bwMode="auto">
          <a:xfrm>
            <a:off x="1044483" y="2016264"/>
            <a:ext cx="14734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a:t>E. Coli</a:t>
            </a:r>
          </a:p>
          <a:p>
            <a:pPr algn="ctr" eaLnBrk="1" hangingPunct="1"/>
            <a:r>
              <a:rPr lang="en-US" altLang="en-US" sz="2000" b="1"/>
              <a:t>g = 20phút</a:t>
            </a:r>
            <a:endParaRPr lang="en-US" altLang="en-US" sz="2000"/>
          </a:p>
        </p:txBody>
      </p:sp>
      <p:sp>
        <p:nvSpPr>
          <p:cNvPr id="5" name="Rectangle 18"/>
          <p:cNvSpPr>
            <a:spLocks noChangeArrowheads="1"/>
          </p:cNvSpPr>
          <p:nvPr/>
        </p:nvSpPr>
        <p:spPr bwMode="auto">
          <a:xfrm>
            <a:off x="5868435" y="4380399"/>
            <a:ext cx="16257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a:t>Nấm Mốc</a:t>
            </a:r>
          </a:p>
          <a:p>
            <a:pPr algn="ctr" eaLnBrk="1" hangingPunct="1"/>
            <a:r>
              <a:rPr lang="en-US" altLang="en-US" sz="2000" b="1"/>
              <a:t>g = 4-12 giờ</a:t>
            </a:r>
            <a:endParaRPr lang="en-US" altLang="en-US" sz="2000"/>
          </a:p>
        </p:txBody>
      </p:sp>
      <p:pic>
        <p:nvPicPr>
          <p:cNvPr id="6" name="Picture 21" descr="https://media.digimed.vn/kabe/media/upload/2015/08/12/lao-phoi-201508121335083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91" y="2798415"/>
            <a:ext cx="3018704" cy="165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
          <p:cNvSpPr>
            <a:spLocks noChangeArrowheads="1"/>
          </p:cNvSpPr>
          <p:nvPr/>
        </p:nvSpPr>
        <p:spPr bwMode="auto">
          <a:xfrm>
            <a:off x="898888" y="4454664"/>
            <a:ext cx="18293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000" b="1"/>
              <a:t>VK Lao</a:t>
            </a:r>
          </a:p>
          <a:p>
            <a:pPr algn="ctr" eaLnBrk="1" hangingPunct="1"/>
            <a:r>
              <a:rPr lang="en-US" altLang="en-US" sz="2000" b="1"/>
              <a:t>g = 1000 phút</a:t>
            </a:r>
            <a:endParaRPr lang="en-US" altLang="en-US" sz="2000"/>
          </a:p>
        </p:txBody>
      </p:sp>
      <p:pic>
        <p:nvPicPr>
          <p:cNvPr id="7170" name="Picture 2" descr="Kết quả hình ảnh cho vi khuan lactic"/>
          <p:cNvPicPr>
            <a:picLocks noChangeAspect="1" noChangeArrowheads="1"/>
          </p:cNvPicPr>
          <p:nvPr/>
        </p:nvPicPr>
        <p:blipFill rotWithShape="1">
          <a:blip r:embed="rId5">
            <a:extLst>
              <a:ext uri="{28A0092B-C50C-407E-A947-70E740481C1C}">
                <a14:useLocalDpi xmlns:a14="http://schemas.microsoft.com/office/drawing/2010/main" val="0"/>
              </a:ext>
            </a:extLst>
          </a:blip>
          <a:srcRect r="5723"/>
          <a:stretch/>
        </p:blipFill>
        <p:spPr bwMode="auto">
          <a:xfrm>
            <a:off x="4885074" y="438150"/>
            <a:ext cx="3311120" cy="165624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943405" y="2038350"/>
            <a:ext cx="1686680" cy="707886"/>
          </a:xfrm>
          <a:prstGeom prst="rect">
            <a:avLst/>
          </a:prstGeom>
        </p:spPr>
        <p:txBody>
          <a:bodyPr wrap="none">
            <a:spAutoFit/>
          </a:bodyPr>
          <a:lstStyle/>
          <a:p>
            <a:r>
              <a:rPr lang="en-US" sz="2000" b="1" smtClean="0">
                <a:latin typeface="Arial" panose="020B0604020202020204" pitchFamily="34" charset="0"/>
                <a:cs typeface="Arial" panose="020B0604020202020204" pitchFamily="34" charset="0"/>
              </a:rPr>
              <a:t>VK Lactic</a:t>
            </a:r>
          </a:p>
          <a:p>
            <a:r>
              <a:rPr lang="en-US" sz="2000" b="1" smtClean="0">
                <a:latin typeface="Arial" panose="020B0604020202020204" pitchFamily="34" charset="0"/>
                <a:cs typeface="Arial" panose="020B0604020202020204" pitchFamily="34" charset="0"/>
              </a:rPr>
              <a:t>g = 100 phút</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71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TotalTime>
  <Words>1864</Words>
  <Application>Microsoft Office PowerPoint</Application>
  <PresentationFormat>On-screen Show (16:9)</PresentationFormat>
  <Paragraphs>409</Paragraphs>
  <Slides>35</Slides>
  <Notes>1</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Office Theme</vt:lpstr>
      <vt:lpstr>SmartDraw</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Bean</dc:creator>
  <cp:lastModifiedBy>PC</cp:lastModifiedBy>
  <cp:revision>100</cp:revision>
  <dcterms:created xsi:type="dcterms:W3CDTF">2017-02-22T15:15:57Z</dcterms:created>
  <dcterms:modified xsi:type="dcterms:W3CDTF">2022-03-04T13:05:51Z</dcterms:modified>
</cp:coreProperties>
</file>