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68" r:id="rId3"/>
    <p:sldId id="260" r:id="rId4"/>
    <p:sldId id="261" r:id="rId5"/>
    <p:sldId id="262" r:id="rId6"/>
    <p:sldId id="263" r:id="rId7"/>
    <p:sldId id="278" r:id="rId8"/>
    <p:sldId id="279" r:id="rId9"/>
    <p:sldId id="280" r:id="rId10"/>
    <p:sldId id="281" r:id="rId11"/>
    <p:sldId id="282" r:id="rId12"/>
    <p:sldId id="265" r:id="rId13"/>
    <p:sldId id="266" r:id="rId14"/>
    <p:sldId id="277" r:id="rId15"/>
    <p:sldId id="283" r:id="rId16"/>
    <p:sldId id="284" r:id="rId17"/>
    <p:sldId id="28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60"/>
  </p:normalViewPr>
  <p:slideViewPr>
    <p:cSldViewPr>
      <p:cViewPr varScale="1">
        <p:scale>
          <a:sx n="84" d="100"/>
          <a:sy n="84" d="100"/>
        </p:scale>
        <p:origin x="1368"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8D102F-3ACB-4078-B331-3A7E923E88CE}" type="datetimeFigureOut">
              <a:rPr lang="en-US" smtClean="0"/>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7B79B-1C2B-497E-89EF-8480D22676F8}" type="slidenum">
              <a:rPr lang="en-US" smtClean="0"/>
              <a:t>‹#›</a:t>
            </a:fld>
            <a:endParaRPr lang="en-US"/>
          </a:p>
        </p:txBody>
      </p:sp>
    </p:spTree>
    <p:extLst>
      <p:ext uri="{BB962C8B-B14F-4D97-AF65-F5344CB8AC3E}">
        <p14:creationId xmlns:p14="http://schemas.microsoft.com/office/powerpoint/2010/main" val="154406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8D102F-3ACB-4078-B331-3A7E923E88CE}" type="datetimeFigureOut">
              <a:rPr lang="en-US" smtClean="0"/>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7B79B-1C2B-497E-89EF-8480D22676F8}" type="slidenum">
              <a:rPr lang="en-US" smtClean="0"/>
              <a:t>‹#›</a:t>
            </a:fld>
            <a:endParaRPr lang="en-US"/>
          </a:p>
        </p:txBody>
      </p:sp>
    </p:spTree>
    <p:extLst>
      <p:ext uri="{BB962C8B-B14F-4D97-AF65-F5344CB8AC3E}">
        <p14:creationId xmlns:p14="http://schemas.microsoft.com/office/powerpoint/2010/main" val="3254400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8D102F-3ACB-4078-B331-3A7E923E88CE}" type="datetimeFigureOut">
              <a:rPr lang="en-US" smtClean="0"/>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7B79B-1C2B-497E-89EF-8480D22676F8}" type="slidenum">
              <a:rPr lang="en-US" smtClean="0"/>
              <a:t>‹#›</a:t>
            </a:fld>
            <a:endParaRPr lang="en-US"/>
          </a:p>
        </p:txBody>
      </p:sp>
    </p:spTree>
    <p:extLst>
      <p:ext uri="{BB962C8B-B14F-4D97-AF65-F5344CB8AC3E}">
        <p14:creationId xmlns:p14="http://schemas.microsoft.com/office/powerpoint/2010/main" val="3112919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048D102F-3ACB-4078-B331-3A7E923E88CE}" type="datetimeFigureOut">
              <a:rPr lang="en-US" smtClean="0"/>
              <a:t>5/19/2021</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DB67B79B-1C2B-497E-89EF-8480D22676F8}"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8D102F-3ACB-4078-B331-3A7E923E88CE}" type="datetimeFigureOut">
              <a:rPr lang="en-US" smtClean="0"/>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7B79B-1C2B-497E-89EF-8480D22676F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48D102F-3ACB-4078-B331-3A7E923E88CE}" type="datetimeFigureOut">
              <a:rPr lang="en-US" smtClean="0"/>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7B79B-1C2B-497E-89EF-8480D22676F8}"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48D102F-3ACB-4078-B331-3A7E923E88CE}" type="datetimeFigureOut">
              <a:rPr lang="en-US" smtClean="0"/>
              <a:t>5/19/2021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7B79B-1C2B-497E-89EF-8480D22676F8}"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48D102F-3ACB-4078-B331-3A7E923E88CE}" type="datetimeFigureOut">
              <a:rPr lang="en-US" smtClean="0"/>
              <a:t>5/19/2021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67B79B-1C2B-497E-89EF-8480D22676F8}"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48D102F-3ACB-4078-B331-3A7E923E88CE}" type="datetimeFigureOut">
              <a:rPr lang="en-US" smtClean="0"/>
              <a:t>5/19/2021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67B79B-1C2B-497E-89EF-8480D22676F8}"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048D102F-3ACB-4078-B331-3A7E923E88CE}" type="datetimeFigureOut">
              <a:rPr lang="en-US" smtClean="0"/>
              <a:t>5/19/2021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67B79B-1C2B-497E-89EF-8480D22676F8}"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48D102F-3ACB-4078-B331-3A7E923E88CE}" type="datetimeFigureOut">
              <a:rPr lang="en-US" smtClean="0"/>
              <a:t>5/19/2021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7B79B-1C2B-497E-89EF-8480D22676F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8D102F-3ACB-4078-B331-3A7E923E88CE}" type="datetimeFigureOut">
              <a:rPr lang="en-US" smtClean="0"/>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7B79B-1C2B-497E-89EF-8480D22676F8}" type="slidenum">
              <a:rPr lang="en-US" smtClean="0"/>
              <a:t>‹#›</a:t>
            </a:fld>
            <a:endParaRPr lang="en-US"/>
          </a:p>
        </p:txBody>
      </p:sp>
    </p:spTree>
    <p:extLst>
      <p:ext uri="{BB962C8B-B14F-4D97-AF65-F5344CB8AC3E}">
        <p14:creationId xmlns:p14="http://schemas.microsoft.com/office/powerpoint/2010/main" val="2717101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48D102F-3ACB-4078-B331-3A7E923E88CE}" type="datetimeFigureOut">
              <a:rPr lang="en-US" smtClean="0"/>
              <a:t>5/19/2021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7B79B-1C2B-497E-89EF-8480D22676F8}"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8D102F-3ACB-4078-B331-3A7E923E88CE}" type="datetimeFigureOut">
              <a:rPr lang="en-US" smtClean="0"/>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7B79B-1C2B-497E-89EF-8480D22676F8}"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8D102F-3ACB-4078-B331-3A7E923E88CE}" type="datetimeFigureOut">
              <a:rPr lang="en-US" smtClean="0"/>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7B79B-1C2B-497E-89EF-8480D22676F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8D102F-3ACB-4078-B331-3A7E923E88CE}" type="datetimeFigureOut">
              <a:rPr lang="en-US" smtClean="0"/>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7B79B-1C2B-497E-89EF-8480D22676F8}" type="slidenum">
              <a:rPr lang="en-US" smtClean="0"/>
              <a:t>‹#›</a:t>
            </a:fld>
            <a:endParaRPr lang="en-US"/>
          </a:p>
        </p:txBody>
      </p:sp>
    </p:spTree>
    <p:extLst>
      <p:ext uri="{BB962C8B-B14F-4D97-AF65-F5344CB8AC3E}">
        <p14:creationId xmlns:p14="http://schemas.microsoft.com/office/powerpoint/2010/main" val="2471515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8D102F-3ACB-4078-B331-3A7E923E88CE}" type="datetimeFigureOut">
              <a:rPr lang="en-US" smtClean="0"/>
              <a:t>5/19/2021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7B79B-1C2B-497E-89EF-8480D22676F8}" type="slidenum">
              <a:rPr lang="en-US" smtClean="0"/>
              <a:t>‹#›</a:t>
            </a:fld>
            <a:endParaRPr lang="en-US"/>
          </a:p>
        </p:txBody>
      </p:sp>
    </p:spTree>
    <p:extLst>
      <p:ext uri="{BB962C8B-B14F-4D97-AF65-F5344CB8AC3E}">
        <p14:creationId xmlns:p14="http://schemas.microsoft.com/office/powerpoint/2010/main" val="3430635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8D102F-3ACB-4078-B331-3A7E923E88CE}" type="datetimeFigureOut">
              <a:rPr lang="en-US" smtClean="0"/>
              <a:t>5/19/2021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67B79B-1C2B-497E-89EF-8480D22676F8}" type="slidenum">
              <a:rPr lang="en-US" smtClean="0"/>
              <a:t>‹#›</a:t>
            </a:fld>
            <a:endParaRPr lang="en-US"/>
          </a:p>
        </p:txBody>
      </p:sp>
    </p:spTree>
    <p:extLst>
      <p:ext uri="{BB962C8B-B14F-4D97-AF65-F5344CB8AC3E}">
        <p14:creationId xmlns:p14="http://schemas.microsoft.com/office/powerpoint/2010/main" val="2389515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8D102F-3ACB-4078-B331-3A7E923E88CE}" type="datetimeFigureOut">
              <a:rPr lang="en-US" smtClean="0"/>
              <a:t>5/19/2021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67B79B-1C2B-497E-89EF-8480D22676F8}" type="slidenum">
              <a:rPr lang="en-US" smtClean="0"/>
              <a:t>‹#›</a:t>
            </a:fld>
            <a:endParaRPr lang="en-US"/>
          </a:p>
        </p:txBody>
      </p:sp>
    </p:spTree>
    <p:extLst>
      <p:ext uri="{BB962C8B-B14F-4D97-AF65-F5344CB8AC3E}">
        <p14:creationId xmlns:p14="http://schemas.microsoft.com/office/powerpoint/2010/main" val="1914086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8D102F-3ACB-4078-B331-3A7E923E88CE}" type="datetimeFigureOut">
              <a:rPr lang="en-US" smtClean="0"/>
              <a:t>5/19/2021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67B79B-1C2B-497E-89EF-8480D22676F8}" type="slidenum">
              <a:rPr lang="en-US" smtClean="0"/>
              <a:t>‹#›</a:t>
            </a:fld>
            <a:endParaRPr lang="en-US"/>
          </a:p>
        </p:txBody>
      </p:sp>
    </p:spTree>
    <p:extLst>
      <p:ext uri="{BB962C8B-B14F-4D97-AF65-F5344CB8AC3E}">
        <p14:creationId xmlns:p14="http://schemas.microsoft.com/office/powerpoint/2010/main" val="1204887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8D102F-3ACB-4078-B331-3A7E923E88CE}" type="datetimeFigureOut">
              <a:rPr lang="en-US" smtClean="0"/>
              <a:t>5/19/2021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7B79B-1C2B-497E-89EF-8480D22676F8}" type="slidenum">
              <a:rPr lang="en-US" smtClean="0"/>
              <a:t>‹#›</a:t>
            </a:fld>
            <a:endParaRPr lang="en-US"/>
          </a:p>
        </p:txBody>
      </p:sp>
    </p:spTree>
    <p:extLst>
      <p:ext uri="{BB962C8B-B14F-4D97-AF65-F5344CB8AC3E}">
        <p14:creationId xmlns:p14="http://schemas.microsoft.com/office/powerpoint/2010/main" val="1702071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8D102F-3ACB-4078-B331-3A7E923E88CE}" type="datetimeFigureOut">
              <a:rPr lang="en-US" smtClean="0"/>
              <a:t>5/19/2021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7B79B-1C2B-497E-89EF-8480D22676F8}" type="slidenum">
              <a:rPr lang="en-US" smtClean="0"/>
              <a:t>‹#›</a:t>
            </a:fld>
            <a:endParaRPr lang="en-US"/>
          </a:p>
        </p:txBody>
      </p:sp>
    </p:spTree>
    <p:extLst>
      <p:ext uri="{BB962C8B-B14F-4D97-AF65-F5344CB8AC3E}">
        <p14:creationId xmlns:p14="http://schemas.microsoft.com/office/powerpoint/2010/main" val="3502400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8D102F-3ACB-4078-B331-3A7E923E88CE}" type="datetimeFigureOut">
              <a:rPr lang="en-US" smtClean="0"/>
              <a:t>5/19/2021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67B79B-1C2B-497E-89EF-8480D22676F8}" type="slidenum">
              <a:rPr lang="en-US" smtClean="0"/>
              <a:t>‹#›</a:t>
            </a:fld>
            <a:endParaRPr lang="en-US"/>
          </a:p>
        </p:txBody>
      </p:sp>
    </p:spTree>
    <p:extLst>
      <p:ext uri="{BB962C8B-B14F-4D97-AF65-F5344CB8AC3E}">
        <p14:creationId xmlns:p14="http://schemas.microsoft.com/office/powerpoint/2010/main" val="17480228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48D102F-3ACB-4078-B331-3A7E923E88CE}" type="datetimeFigureOut">
              <a:rPr lang="en-US" smtClean="0"/>
              <a:t>5/19/2021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B67B79B-1C2B-497E-89EF-8480D22676F8}"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85800"/>
            <a:ext cx="8839200" cy="22098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t"/>
          <a:lstStyle/>
          <a:p>
            <a:pPr algn="just"/>
            <a:r>
              <a:rPr lang="vi-VN" sz="2400" dirty="0" smtClean="0">
                <a:solidFill>
                  <a:schemeClr val="accent6">
                    <a:lumMod val="75000"/>
                  </a:schemeClr>
                </a:solidFill>
                <a:latin typeface="Arial" pitchFamily="34" charset="0"/>
                <a:cs typeface="Arial" pitchFamily="34" charset="0"/>
              </a:rPr>
              <a:t>Trong bài nhiệt năng ta đã biết, có thể thay đổi nhiệt năng của vật bằng 2 cách: Thực hiện công và truyền nhiệt.</a:t>
            </a:r>
          </a:p>
          <a:p>
            <a:pPr algn="just"/>
            <a:r>
              <a:rPr lang="vi-VN" sz="2400" dirty="0" smtClean="0">
                <a:solidFill>
                  <a:schemeClr val="accent6">
                    <a:lumMod val="75000"/>
                  </a:schemeClr>
                </a:solidFill>
                <a:latin typeface="Arial" pitchFamily="34" charset="0"/>
                <a:cs typeface="Arial" pitchFamily="34" charset="0"/>
              </a:rPr>
              <a:t>Trong phương pháp truyền nhiệt, nhiệt năng đã được truyền từ vật này sang vật khác, phần nhiệt năng cho đi hay nhận vào được gọi là ‘</a:t>
            </a:r>
            <a:r>
              <a:rPr lang="vi-VN" sz="2400" i="1" dirty="0" smtClean="0">
                <a:solidFill>
                  <a:schemeClr val="accent6">
                    <a:lumMod val="75000"/>
                  </a:schemeClr>
                </a:solidFill>
                <a:latin typeface="Arial" pitchFamily="34" charset="0"/>
                <a:cs typeface="Arial" pitchFamily="34" charset="0"/>
              </a:rPr>
              <a:t>nhiệt lượng’.</a:t>
            </a:r>
          </a:p>
          <a:p>
            <a:pPr algn="just"/>
            <a:r>
              <a:rPr lang="vi-VN" sz="2400" dirty="0" smtClean="0">
                <a:solidFill>
                  <a:schemeClr val="accent6">
                    <a:lumMod val="75000"/>
                  </a:schemeClr>
                </a:solidFill>
                <a:latin typeface="Arial" pitchFamily="34" charset="0"/>
                <a:cs typeface="Arial" pitchFamily="34" charset="0"/>
              </a:rPr>
              <a:t>VD: Khi nhúng miếng đồng vào cốc nước nóng, nước nóng truyền nhiệt lượng cho miếng đồng, và miếng đồng nóng lên, vậy, nhiệt lượng mà nước nóng truyền cho miếng đồng là bao nhiêu? Chúng ta tìm hiểu công thức tính nhiệt lượng.</a:t>
            </a:r>
            <a:endParaRPr lang="en-US" sz="2400" dirty="0" smtClean="0">
              <a:solidFill>
                <a:schemeClr val="accent6">
                  <a:lumMod val="75000"/>
                </a:schemeClr>
              </a:solidFill>
              <a:latin typeface="Arial" pitchFamily="34" charset="0"/>
              <a:cs typeface="Arial" pitchFamily="34" charset="0"/>
            </a:endParaRPr>
          </a:p>
        </p:txBody>
      </p:sp>
      <p:sp>
        <p:nvSpPr>
          <p:cNvPr id="5" name="Rectangle 4"/>
          <p:cNvSpPr/>
          <p:nvPr/>
        </p:nvSpPr>
        <p:spPr>
          <a:xfrm>
            <a:off x="3639442" y="147637"/>
            <a:ext cx="2081019" cy="461665"/>
          </a:xfrm>
          <a:prstGeom prst="rect">
            <a:avLst/>
          </a:prstGeom>
        </p:spPr>
        <p:txBody>
          <a:bodyPr wrap="none">
            <a:spAutoFit/>
          </a:bodyPr>
          <a:lstStyle/>
          <a:p>
            <a:pPr algn="ctr">
              <a:defRPr/>
            </a:pPr>
            <a:r>
              <a:rPr lang="en-US" sz="2400" b="1" dirty="0">
                <a:solidFill>
                  <a:srgbClr val="0070C0"/>
                </a:solidFill>
                <a:latin typeface="Arial" pitchFamily="34" charset="0"/>
                <a:cs typeface="Arial" pitchFamily="34" charset="0"/>
              </a:rPr>
              <a:t>(HS </a:t>
            </a:r>
            <a:r>
              <a:rPr lang="en-US" sz="2400" b="1" dirty="0" err="1" smtClean="0">
                <a:solidFill>
                  <a:srgbClr val="0070C0"/>
                </a:solidFill>
                <a:latin typeface="Arial" pitchFamily="34" charset="0"/>
                <a:cs typeface="Arial" pitchFamily="34" charset="0"/>
              </a:rPr>
              <a:t>tìm</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hiểu</a:t>
            </a:r>
            <a:r>
              <a:rPr lang="en-US" sz="2400" b="1" dirty="0" smtClean="0">
                <a:solidFill>
                  <a:srgbClr val="0070C0"/>
                </a:solidFill>
                <a:latin typeface="Arial" pitchFamily="34" charset="0"/>
                <a:cs typeface="Arial" pitchFamily="34" charset="0"/>
              </a:rPr>
              <a:t>)</a:t>
            </a:r>
            <a:endParaRPr lang="vi-VN" sz="240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212763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736" y="990600"/>
            <a:ext cx="8610600" cy="6858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2800" b="1" dirty="0" smtClean="0">
                <a:solidFill>
                  <a:srgbClr val="FF0000"/>
                </a:solidFill>
                <a:latin typeface="Arial" pitchFamily="34" charset="0"/>
                <a:cs typeface="Arial" pitchFamily="34" charset="0"/>
              </a:rPr>
              <a:t>I</a:t>
            </a:r>
            <a:r>
              <a:rPr lang="vi-VN" sz="2800" b="1" dirty="0">
                <a:solidFill>
                  <a:srgbClr val="FF0000"/>
                </a:solidFill>
                <a:latin typeface="Arial" pitchFamily="34" charset="0"/>
                <a:cs typeface="Arial" pitchFamily="34" charset="0"/>
              </a:rPr>
              <a:t>I</a:t>
            </a:r>
            <a:r>
              <a:rPr lang="en-US" sz="2800" b="1" dirty="0" smtClean="0">
                <a:solidFill>
                  <a:srgbClr val="FF0000"/>
                </a:solidFill>
                <a:latin typeface="Arial" pitchFamily="34" charset="0"/>
                <a:cs typeface="Arial" pitchFamily="34" charset="0"/>
              </a:rPr>
              <a:t>. </a:t>
            </a:r>
            <a:r>
              <a:rPr lang="vi-VN" sz="2800" b="1" dirty="0" smtClean="0">
                <a:solidFill>
                  <a:srgbClr val="FF0000"/>
                </a:solidFill>
                <a:latin typeface="Arial" pitchFamily="34" charset="0"/>
                <a:cs typeface="Arial" pitchFamily="34" charset="0"/>
              </a:rPr>
              <a:t>CÔNG THỨC TÍNH NHIỆT LƯỢNG</a:t>
            </a:r>
            <a:r>
              <a:rPr lang="en-US" sz="2800" b="1" dirty="0" smtClean="0">
                <a:solidFill>
                  <a:srgbClr val="FF0000"/>
                </a:solidFill>
                <a:latin typeface="Arial" pitchFamily="34" charset="0"/>
                <a:cs typeface="Arial" pitchFamily="34" charset="0"/>
              </a:rPr>
              <a:t>:</a:t>
            </a:r>
            <a:endParaRPr lang="en-US" sz="2800" b="1" dirty="0">
              <a:solidFill>
                <a:srgbClr val="FF0000"/>
              </a:solidFill>
              <a:latin typeface="Arial" pitchFamily="34" charset="0"/>
              <a:cs typeface="Arial" pitchFamily="34" charset="0"/>
            </a:endParaRPr>
          </a:p>
        </p:txBody>
      </p:sp>
      <p:sp>
        <p:nvSpPr>
          <p:cNvPr id="3" name="Rectangle 2"/>
          <p:cNvSpPr/>
          <p:nvPr/>
        </p:nvSpPr>
        <p:spPr>
          <a:xfrm>
            <a:off x="173736" y="2057400"/>
            <a:ext cx="8839200" cy="27432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t"/>
          <a:lstStyle/>
          <a:p>
            <a:pPr algn="just"/>
            <a:r>
              <a:rPr lang="vi-VN" sz="2800" dirty="0" smtClean="0">
                <a:latin typeface="Arial" pitchFamily="34" charset="0"/>
                <a:cs typeface="Arial" pitchFamily="34" charset="0"/>
              </a:rPr>
              <a:t>Công thức tính nhiệt lượng thu vào của một vật:</a:t>
            </a:r>
          </a:p>
          <a:p>
            <a:pPr algn="ctr"/>
            <a:r>
              <a:rPr lang="vi-VN" sz="2800" dirty="0" smtClean="0">
                <a:latin typeface="Arial" pitchFamily="34" charset="0"/>
                <a:cs typeface="Arial" pitchFamily="34" charset="0"/>
              </a:rPr>
              <a:t>Q = m.c.</a:t>
            </a:r>
            <a:r>
              <a:rPr lang="vi-VN" sz="2800" dirty="0" smtClean="0">
                <a:latin typeface="Arial" pitchFamily="34" charset="0"/>
                <a:cs typeface="Arial" pitchFamily="34" charset="0"/>
                <a:sym typeface="Symbol" panose="05050102010706020507" pitchFamily="18" charset="2"/>
              </a:rPr>
              <a:t>t</a:t>
            </a:r>
          </a:p>
          <a:p>
            <a:r>
              <a:rPr lang="vi-VN" sz="2800" dirty="0" smtClean="0">
                <a:latin typeface="Arial" pitchFamily="34" charset="0"/>
                <a:cs typeface="Arial" pitchFamily="34" charset="0"/>
                <a:sym typeface="Symbol" panose="05050102010706020507" pitchFamily="18" charset="2"/>
              </a:rPr>
              <a:t>Với: </a:t>
            </a:r>
          </a:p>
          <a:p>
            <a:r>
              <a:rPr lang="vi-VN" sz="2800" dirty="0" smtClean="0">
                <a:latin typeface="Arial" pitchFamily="34" charset="0"/>
                <a:cs typeface="Arial" pitchFamily="34" charset="0"/>
                <a:sym typeface="Symbol" panose="05050102010706020507" pitchFamily="18" charset="2"/>
              </a:rPr>
              <a:t>     + </a:t>
            </a:r>
            <a:r>
              <a:rPr lang="vi-VN" sz="2800" dirty="0" smtClean="0">
                <a:latin typeface="Arial" pitchFamily="34" charset="0"/>
                <a:cs typeface="Arial" pitchFamily="34" charset="0"/>
                <a:sym typeface="Symbol" panose="05050102010706020507" pitchFamily="18" charset="2"/>
              </a:rPr>
              <a:t>Q: Nhiệt lượng (J).</a:t>
            </a:r>
          </a:p>
          <a:p>
            <a:r>
              <a:rPr lang="vi-VN" sz="2800" dirty="0" smtClean="0">
                <a:latin typeface="Arial" pitchFamily="34" charset="0"/>
                <a:cs typeface="Arial" pitchFamily="34" charset="0"/>
                <a:sym typeface="Symbol" panose="05050102010706020507" pitchFamily="18" charset="2"/>
              </a:rPr>
              <a:t>     + m: Khối lượng (kg).</a:t>
            </a:r>
          </a:p>
          <a:p>
            <a:r>
              <a:rPr lang="vi-VN" sz="2800" dirty="0" smtClean="0">
                <a:latin typeface="Arial" pitchFamily="34" charset="0"/>
                <a:cs typeface="Arial" pitchFamily="34" charset="0"/>
                <a:sym typeface="Symbol" panose="05050102010706020507" pitchFamily="18" charset="2"/>
              </a:rPr>
              <a:t>     </a:t>
            </a:r>
            <a:r>
              <a:rPr lang="vi-VN" sz="2800" dirty="0" smtClean="0">
                <a:latin typeface="Arial" pitchFamily="34" charset="0"/>
                <a:cs typeface="Arial" pitchFamily="34" charset="0"/>
                <a:sym typeface="Symbol" panose="05050102010706020507" pitchFamily="18" charset="2"/>
              </a:rPr>
              <a:t>+ c: Nhiệt dung riêng của chất cấu tạo vật (J/(kg.K))</a:t>
            </a:r>
          </a:p>
          <a:p>
            <a:r>
              <a:rPr lang="vi-VN" sz="2800" dirty="0">
                <a:latin typeface="Arial" pitchFamily="34" charset="0"/>
                <a:cs typeface="Arial" pitchFamily="34" charset="0"/>
                <a:sym typeface="Symbol" panose="05050102010706020507" pitchFamily="18" charset="2"/>
              </a:rPr>
              <a:t> </a:t>
            </a:r>
            <a:r>
              <a:rPr lang="vi-VN" sz="2800" dirty="0" smtClean="0">
                <a:latin typeface="Arial" pitchFamily="34" charset="0"/>
                <a:cs typeface="Arial" pitchFamily="34" charset="0"/>
                <a:sym typeface="Symbol" panose="05050102010706020507" pitchFamily="18" charset="2"/>
              </a:rPr>
              <a:t>    + t: Độ tăng nhiệt độ của vật.</a:t>
            </a:r>
          </a:p>
          <a:p>
            <a:r>
              <a:rPr lang="vi-VN" sz="2800" dirty="0">
                <a:latin typeface="Arial" pitchFamily="34" charset="0"/>
                <a:cs typeface="Arial" pitchFamily="34" charset="0"/>
                <a:sym typeface="Symbol" panose="05050102010706020507" pitchFamily="18" charset="2"/>
              </a:rPr>
              <a:t>	</a:t>
            </a:r>
            <a:r>
              <a:rPr lang="vi-VN" sz="2800" dirty="0" smtClean="0">
                <a:latin typeface="Arial" pitchFamily="34" charset="0"/>
                <a:cs typeface="Arial" pitchFamily="34" charset="0"/>
                <a:sym typeface="Symbol" panose="05050102010706020507" pitchFamily="18" charset="2"/>
              </a:rPr>
              <a:t>t = t</a:t>
            </a:r>
            <a:r>
              <a:rPr lang="vi-VN" sz="2800" baseline="-25000" dirty="0" smtClean="0">
                <a:latin typeface="Arial" pitchFamily="34" charset="0"/>
                <a:cs typeface="Arial" pitchFamily="34" charset="0"/>
                <a:sym typeface="Symbol" panose="05050102010706020507" pitchFamily="18" charset="2"/>
              </a:rPr>
              <a:t>sau</a:t>
            </a:r>
            <a:r>
              <a:rPr lang="vi-VN" sz="2800" dirty="0" smtClean="0">
                <a:latin typeface="Arial" pitchFamily="34" charset="0"/>
                <a:cs typeface="Arial" pitchFamily="34" charset="0"/>
                <a:sym typeface="Symbol" panose="05050102010706020507" pitchFamily="18" charset="2"/>
              </a:rPr>
              <a:t> – t</a:t>
            </a:r>
            <a:r>
              <a:rPr lang="vi-VN" sz="2800" baseline="-25000" dirty="0" smtClean="0">
                <a:latin typeface="Arial" pitchFamily="34" charset="0"/>
                <a:cs typeface="Arial" pitchFamily="34" charset="0"/>
                <a:sym typeface="Symbol" panose="05050102010706020507" pitchFamily="18" charset="2"/>
              </a:rPr>
              <a:t>đầu.</a:t>
            </a:r>
            <a:endParaRPr lang="vi-VN" sz="2800" dirty="0" smtClean="0">
              <a:latin typeface="Arial" pitchFamily="34" charset="0"/>
              <a:cs typeface="Arial" pitchFamily="34" charset="0"/>
              <a:sym typeface="Symbol" panose="05050102010706020507" pitchFamily="18" charset="2"/>
            </a:endParaRPr>
          </a:p>
          <a:p>
            <a:endParaRPr lang="en-US" sz="2800" dirty="0" smtClean="0">
              <a:latin typeface="Arial" pitchFamily="34" charset="0"/>
              <a:cs typeface="Arial" pitchFamily="34" charset="0"/>
            </a:endParaRPr>
          </a:p>
          <a:p>
            <a:pPr algn="just"/>
            <a:endParaRPr lang="en-US" sz="2800" dirty="0" smtClean="0">
              <a:latin typeface="Arial" pitchFamily="34" charset="0"/>
              <a:cs typeface="Arial" pitchFamily="34" charset="0"/>
            </a:endParaRPr>
          </a:p>
        </p:txBody>
      </p:sp>
      <p:sp>
        <p:nvSpPr>
          <p:cNvPr id="4" name="Rectangle 3"/>
          <p:cNvSpPr/>
          <p:nvPr/>
        </p:nvSpPr>
        <p:spPr>
          <a:xfrm>
            <a:off x="3187700" y="147637"/>
            <a:ext cx="2984500" cy="461963"/>
          </a:xfrm>
          <a:prstGeom prst="rect">
            <a:avLst/>
          </a:prstGeom>
        </p:spPr>
        <p:txBody>
          <a:bodyPr wrap="none">
            <a:spAutoFit/>
          </a:bodyPr>
          <a:lstStyle/>
          <a:p>
            <a:pPr algn="ctr">
              <a:defRPr/>
            </a:pPr>
            <a:r>
              <a:rPr lang="en-US" sz="2400" b="1" dirty="0">
                <a:solidFill>
                  <a:srgbClr val="0070C0"/>
                </a:solidFill>
                <a:latin typeface="Arial" pitchFamily="34" charset="0"/>
                <a:cs typeface="Arial" pitchFamily="34" charset="0"/>
              </a:rPr>
              <a:t>(HS </a:t>
            </a:r>
            <a:r>
              <a:rPr lang="en-US" sz="2400" b="1" dirty="0" err="1">
                <a:solidFill>
                  <a:srgbClr val="0070C0"/>
                </a:solidFill>
                <a:latin typeface="Arial" pitchFamily="34" charset="0"/>
                <a:cs typeface="Arial" pitchFamily="34" charset="0"/>
              </a:rPr>
              <a:t>ghi</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bài</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vào</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vở</a:t>
            </a:r>
            <a:r>
              <a:rPr lang="en-US" sz="2400" b="1" dirty="0">
                <a:solidFill>
                  <a:srgbClr val="0070C0"/>
                </a:solidFill>
                <a:latin typeface="Arial" pitchFamily="34" charset="0"/>
                <a:cs typeface="Arial" pitchFamily="34" charset="0"/>
              </a:rPr>
              <a:t>)</a:t>
            </a:r>
            <a:endParaRPr lang="vi-VN" sz="240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4224123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457200"/>
            <a:ext cx="8839200" cy="27432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t"/>
          <a:lstStyle/>
          <a:p>
            <a:pPr algn="just"/>
            <a:r>
              <a:rPr lang="vi-VN" sz="2400" dirty="0" smtClean="0">
                <a:solidFill>
                  <a:schemeClr val="accent6">
                    <a:lumMod val="75000"/>
                  </a:schemeClr>
                </a:solidFill>
                <a:latin typeface="Arial" pitchFamily="34" charset="0"/>
                <a:cs typeface="Arial" pitchFamily="34" charset="0"/>
              </a:rPr>
              <a:t>Để hiểu hơn về công thức, học sinh xem bài tập vận dụng đầu trang 167. Bài giải ở slide sau:</a:t>
            </a:r>
            <a:endParaRPr lang="en-US" sz="2800" dirty="0" smtClean="0">
              <a:latin typeface="Arial" pitchFamily="34" charset="0"/>
              <a:cs typeface="Arial" pitchFamily="34" charset="0"/>
            </a:endParaRPr>
          </a:p>
        </p:txBody>
      </p:sp>
    </p:spTree>
    <p:extLst>
      <p:ext uri="{BB962C8B-B14F-4D97-AF65-F5344CB8AC3E}">
        <p14:creationId xmlns:p14="http://schemas.microsoft.com/office/powerpoint/2010/main" val="738334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74406"/>
            <a:ext cx="7696200" cy="6858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en-US" sz="2800" b="1" dirty="0" smtClean="0">
                <a:solidFill>
                  <a:srgbClr val="FF0000"/>
                </a:solidFill>
                <a:latin typeface="Arial" pitchFamily="34" charset="0"/>
                <a:cs typeface="Arial" pitchFamily="34" charset="0"/>
              </a:rPr>
              <a:t>VẬN DỤNG</a:t>
            </a:r>
            <a:r>
              <a:rPr lang="vi-VN" sz="2800" b="1" dirty="0" smtClean="0">
                <a:solidFill>
                  <a:srgbClr val="FF0000"/>
                </a:solidFill>
                <a:latin typeface="Arial" pitchFamily="34" charset="0"/>
                <a:cs typeface="Arial" pitchFamily="34" charset="0"/>
              </a:rPr>
              <a:t>/167:</a:t>
            </a:r>
            <a:endParaRPr lang="en-US" sz="2800" b="1" dirty="0">
              <a:solidFill>
                <a:srgbClr val="FF0000"/>
              </a:solidFill>
              <a:latin typeface="Arial" pitchFamily="34" charset="0"/>
              <a:cs typeface="Arial" pitchFamily="34" charset="0"/>
            </a:endParaRPr>
          </a:p>
        </p:txBody>
      </p:sp>
      <p:sp>
        <p:nvSpPr>
          <p:cNvPr id="4" name="Rectangle 3"/>
          <p:cNvSpPr/>
          <p:nvPr/>
        </p:nvSpPr>
        <p:spPr>
          <a:xfrm>
            <a:off x="3187700" y="147637"/>
            <a:ext cx="2984500" cy="461963"/>
          </a:xfrm>
          <a:prstGeom prst="rect">
            <a:avLst/>
          </a:prstGeom>
        </p:spPr>
        <p:txBody>
          <a:bodyPr wrap="none">
            <a:spAutoFit/>
          </a:bodyPr>
          <a:lstStyle/>
          <a:p>
            <a:pPr algn="ctr">
              <a:defRPr/>
            </a:pPr>
            <a:r>
              <a:rPr lang="en-US" sz="2400" b="1" dirty="0">
                <a:solidFill>
                  <a:srgbClr val="0070C0"/>
                </a:solidFill>
                <a:latin typeface="Arial" pitchFamily="34" charset="0"/>
                <a:cs typeface="Arial" pitchFamily="34" charset="0"/>
              </a:rPr>
              <a:t>(HS </a:t>
            </a:r>
            <a:r>
              <a:rPr lang="en-US" sz="2400" b="1" dirty="0" err="1">
                <a:solidFill>
                  <a:srgbClr val="0070C0"/>
                </a:solidFill>
                <a:latin typeface="Arial" pitchFamily="34" charset="0"/>
                <a:cs typeface="Arial" pitchFamily="34" charset="0"/>
              </a:rPr>
              <a:t>ghi</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bài</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vào</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vở</a:t>
            </a:r>
            <a:r>
              <a:rPr lang="en-US" sz="2400" b="1" dirty="0">
                <a:solidFill>
                  <a:srgbClr val="0070C0"/>
                </a:solidFill>
                <a:latin typeface="Arial" pitchFamily="34" charset="0"/>
                <a:cs typeface="Arial" pitchFamily="34" charset="0"/>
              </a:rPr>
              <a:t>)</a:t>
            </a:r>
            <a:endParaRPr lang="vi-VN" sz="2400" dirty="0">
              <a:solidFill>
                <a:srgbClr val="0070C0"/>
              </a:solidFill>
              <a:latin typeface="Arial" pitchFamily="34" charset="0"/>
              <a:cs typeface="Arial" pitchFamily="34" charset="0"/>
            </a:endParaRPr>
          </a:p>
        </p:txBody>
      </p:sp>
      <p:sp>
        <p:nvSpPr>
          <p:cNvPr id="5" name="Rectangle 4"/>
          <p:cNvSpPr/>
          <p:nvPr/>
        </p:nvSpPr>
        <p:spPr>
          <a:xfrm>
            <a:off x="260350" y="1219200"/>
            <a:ext cx="8839200" cy="20574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t"/>
          <a:lstStyle/>
          <a:p>
            <a:pPr algn="just"/>
            <a:r>
              <a:rPr lang="vi-VN" sz="2400" b="1" dirty="0" smtClean="0">
                <a:solidFill>
                  <a:srgbClr val="FF0000"/>
                </a:solidFill>
                <a:latin typeface="Arial" pitchFamily="34" charset="0"/>
                <a:cs typeface="Arial" pitchFamily="34" charset="0"/>
              </a:rPr>
              <a:t>B1:</a:t>
            </a:r>
          </a:p>
          <a:p>
            <a:pPr algn="just"/>
            <a:r>
              <a:rPr lang="vi-VN" sz="2400" b="1" dirty="0" smtClean="0">
                <a:solidFill>
                  <a:srgbClr val="FF0000"/>
                </a:solidFill>
                <a:latin typeface="Arial" pitchFamily="34" charset="0"/>
                <a:cs typeface="Arial" pitchFamily="34" charset="0"/>
              </a:rPr>
              <a:t>Tóm </a:t>
            </a:r>
            <a:r>
              <a:rPr lang="vi-VN" sz="2400" b="1" dirty="0" smtClean="0">
                <a:solidFill>
                  <a:srgbClr val="FF0000"/>
                </a:solidFill>
                <a:latin typeface="Arial" pitchFamily="34" charset="0"/>
                <a:cs typeface="Arial" pitchFamily="34" charset="0"/>
              </a:rPr>
              <a:t>tắt:</a:t>
            </a:r>
          </a:p>
          <a:p>
            <a:pPr algn="just"/>
            <a:r>
              <a:rPr lang="vi-VN" sz="2400" dirty="0" smtClean="0">
                <a:solidFill>
                  <a:schemeClr val="tx1"/>
                </a:solidFill>
                <a:cs typeface="Arial" pitchFamily="34" charset="0"/>
              </a:rPr>
              <a:t>m = </a:t>
            </a:r>
            <a:r>
              <a:rPr lang="vi-VN" sz="2400" dirty="0">
                <a:solidFill>
                  <a:schemeClr val="tx1"/>
                </a:solidFill>
                <a:cs typeface="Arial" pitchFamily="34" charset="0"/>
              </a:rPr>
              <a:t>6</a:t>
            </a:r>
            <a:r>
              <a:rPr lang="vi-VN" sz="2400" dirty="0" smtClean="0">
                <a:solidFill>
                  <a:schemeClr val="tx1"/>
                </a:solidFill>
                <a:cs typeface="Arial" pitchFamily="34" charset="0"/>
              </a:rPr>
              <a:t> </a:t>
            </a:r>
            <a:r>
              <a:rPr lang="vi-VN" sz="2400" dirty="0" smtClean="0">
                <a:solidFill>
                  <a:schemeClr val="tx1"/>
                </a:solidFill>
                <a:cs typeface="Arial" pitchFamily="34" charset="0"/>
              </a:rPr>
              <a:t>kg </a:t>
            </a:r>
            <a:endParaRPr lang="vi-VN" sz="2400" dirty="0" smtClean="0">
              <a:solidFill>
                <a:schemeClr val="tx1"/>
              </a:solidFill>
              <a:cs typeface="Arial" pitchFamily="34" charset="0"/>
            </a:endParaRPr>
          </a:p>
          <a:p>
            <a:pPr algn="just"/>
            <a:r>
              <a:rPr lang="vi-VN" sz="2400" dirty="0" smtClean="0">
                <a:solidFill>
                  <a:schemeClr val="tx1"/>
                </a:solidFill>
                <a:ea typeface="Cambria Math"/>
                <a:cs typeface="Arial" pitchFamily="34" charset="0"/>
              </a:rPr>
              <a:t>t</a:t>
            </a:r>
            <a:r>
              <a:rPr lang="vi-VN" sz="2400" baseline="-25000" dirty="0" smtClean="0">
                <a:solidFill>
                  <a:schemeClr val="tx1"/>
                </a:solidFill>
                <a:ea typeface="Cambria Math"/>
                <a:cs typeface="Arial" pitchFamily="34" charset="0"/>
              </a:rPr>
              <a:t>1</a:t>
            </a:r>
            <a:r>
              <a:rPr lang="vi-VN" sz="2400" dirty="0" smtClean="0">
                <a:solidFill>
                  <a:schemeClr val="tx1"/>
                </a:solidFill>
                <a:ea typeface="Cambria Math"/>
                <a:cs typeface="Arial" pitchFamily="34" charset="0"/>
              </a:rPr>
              <a:t> = 33</a:t>
            </a:r>
            <a:r>
              <a:rPr lang="vi-VN" sz="2400" dirty="0" smtClean="0">
                <a:solidFill>
                  <a:schemeClr val="tx1"/>
                </a:solidFill>
                <a:ea typeface="Cambria Math"/>
                <a:cs typeface="Arial" pitchFamily="34" charset="0"/>
                <a:sym typeface="Symbol" panose="05050102010706020507" pitchFamily="18" charset="2"/>
              </a:rPr>
              <a:t>C </a:t>
            </a:r>
          </a:p>
          <a:p>
            <a:pPr algn="just"/>
            <a:r>
              <a:rPr lang="vi-VN" sz="2400" dirty="0" smtClean="0">
                <a:solidFill>
                  <a:schemeClr val="tx1"/>
                </a:solidFill>
                <a:ea typeface="Cambria Math"/>
                <a:cs typeface="Arial" pitchFamily="34" charset="0"/>
                <a:sym typeface="Symbol" panose="05050102010706020507" pitchFamily="18" charset="2"/>
              </a:rPr>
              <a:t>t</a:t>
            </a:r>
            <a:r>
              <a:rPr lang="vi-VN" sz="2400" baseline="-25000" dirty="0" smtClean="0">
                <a:solidFill>
                  <a:schemeClr val="tx1"/>
                </a:solidFill>
                <a:ea typeface="Cambria Math"/>
                <a:cs typeface="Arial" pitchFamily="34" charset="0"/>
                <a:sym typeface="Symbol" panose="05050102010706020507" pitchFamily="18" charset="2"/>
              </a:rPr>
              <a:t>2</a:t>
            </a:r>
            <a:r>
              <a:rPr lang="vi-VN" sz="2400" dirty="0" smtClean="0">
                <a:solidFill>
                  <a:schemeClr val="tx1"/>
                </a:solidFill>
                <a:ea typeface="Cambria Math"/>
                <a:cs typeface="Arial" pitchFamily="34" charset="0"/>
                <a:sym typeface="Symbol" panose="05050102010706020507" pitchFamily="18" charset="2"/>
              </a:rPr>
              <a:t> = 1083C (Nhiệt độ nóng chảy)</a:t>
            </a:r>
          </a:p>
          <a:p>
            <a:pPr algn="just"/>
            <a:r>
              <a:rPr lang="vi-VN" sz="2400" dirty="0" smtClean="0">
                <a:solidFill>
                  <a:schemeClr val="tx1"/>
                </a:solidFill>
                <a:ea typeface="Cambria Math"/>
                <a:cs typeface="Arial" pitchFamily="34" charset="0"/>
                <a:sym typeface="Symbol" panose="05050102010706020507" pitchFamily="18" charset="2"/>
              </a:rPr>
              <a:t>c = 380 J/(kg.K) </a:t>
            </a:r>
            <a:r>
              <a:rPr lang="vi-VN" sz="2400" dirty="0" smtClean="0">
                <a:solidFill>
                  <a:schemeClr val="accent6">
                    <a:lumMod val="75000"/>
                  </a:schemeClr>
                </a:solidFill>
                <a:ea typeface="Cambria Math"/>
                <a:cs typeface="Arial" pitchFamily="34" charset="0"/>
                <a:sym typeface="Symbol" panose="05050102010706020507" pitchFamily="18" charset="2"/>
              </a:rPr>
              <a:t>(Số liệu lấy ở bảng trang 166)</a:t>
            </a:r>
            <a:endParaRPr lang="en-US" sz="2400" dirty="0" smtClean="0">
              <a:solidFill>
                <a:schemeClr val="accent6">
                  <a:lumMod val="75000"/>
                </a:schemeClr>
              </a:solidFill>
              <a:cs typeface="Arial" pitchFamily="34" charset="0"/>
            </a:endParaRPr>
          </a:p>
        </p:txBody>
      </p:sp>
      <p:sp>
        <p:nvSpPr>
          <p:cNvPr id="6" name="Rectangle 5"/>
          <p:cNvSpPr/>
          <p:nvPr/>
        </p:nvSpPr>
        <p:spPr>
          <a:xfrm>
            <a:off x="251206" y="3886200"/>
            <a:ext cx="8839200" cy="16002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t"/>
          <a:lstStyle/>
          <a:p>
            <a:pPr algn="just"/>
            <a:r>
              <a:rPr lang="vi-VN" sz="2400" b="1" dirty="0" smtClean="0">
                <a:solidFill>
                  <a:srgbClr val="FF0000"/>
                </a:solidFill>
                <a:latin typeface="Arial" pitchFamily="34" charset="0"/>
                <a:cs typeface="Arial" pitchFamily="34" charset="0"/>
              </a:rPr>
              <a:t>Giải:</a:t>
            </a:r>
          </a:p>
          <a:p>
            <a:pPr algn="just"/>
            <a:r>
              <a:rPr lang="vi-VN" sz="2400" dirty="0" smtClean="0">
                <a:solidFill>
                  <a:schemeClr val="tx1"/>
                </a:solidFill>
                <a:latin typeface="Arial" pitchFamily="34" charset="0"/>
                <a:cs typeface="Arial" pitchFamily="34" charset="0"/>
              </a:rPr>
              <a:t>Nhiệt lượng cần cung cấp:</a:t>
            </a:r>
          </a:p>
          <a:p>
            <a:pPr algn="just"/>
            <a:r>
              <a:rPr lang="vi-VN" sz="2400" dirty="0">
                <a:cs typeface="Arial" pitchFamily="34" charset="0"/>
              </a:rPr>
              <a:t>Q = m.c.</a:t>
            </a:r>
            <a:r>
              <a:rPr lang="vi-VN" sz="2400" dirty="0">
                <a:cs typeface="Arial" pitchFamily="34" charset="0"/>
                <a:sym typeface="Symbol" panose="05050102010706020507" pitchFamily="18" charset="2"/>
              </a:rPr>
              <a:t></a:t>
            </a:r>
            <a:r>
              <a:rPr lang="vi-VN" sz="2400" dirty="0" smtClean="0">
                <a:cs typeface="Arial" pitchFamily="34" charset="0"/>
                <a:sym typeface="Symbol" panose="05050102010706020507" pitchFamily="18" charset="2"/>
              </a:rPr>
              <a:t>t = 6.380.(1083 – 33) = 2 394 000 (J)</a:t>
            </a:r>
            <a:endParaRPr lang="vi-VN" sz="2400" dirty="0" smtClean="0">
              <a:solidFill>
                <a:schemeClr val="tx1"/>
              </a:solidFill>
              <a:latin typeface="Arial" pitchFamily="34" charset="0"/>
              <a:cs typeface="Arial" pitchFamily="34" charset="0"/>
            </a:endParaRPr>
          </a:p>
          <a:p>
            <a:pPr algn="just"/>
            <a:endParaRPr lang="vi-VN" sz="2400" dirty="0">
              <a:solidFill>
                <a:schemeClr val="tx1"/>
              </a:solidFill>
              <a:latin typeface="Arial" pitchFamily="34" charset="0"/>
              <a:cs typeface="Arial" pitchFamily="34" charset="0"/>
            </a:endParaRPr>
          </a:p>
          <a:p>
            <a:pPr algn="just"/>
            <a:endParaRPr lang="en-US" sz="32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738334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206" y="228600"/>
            <a:ext cx="8839200" cy="20574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t"/>
          <a:lstStyle/>
          <a:p>
            <a:pPr algn="just"/>
            <a:r>
              <a:rPr lang="vi-VN" sz="2400" b="1" dirty="0" smtClean="0">
                <a:solidFill>
                  <a:srgbClr val="FF0000"/>
                </a:solidFill>
                <a:latin typeface="Arial" pitchFamily="34" charset="0"/>
                <a:cs typeface="Arial" pitchFamily="34" charset="0"/>
              </a:rPr>
              <a:t>B2:</a:t>
            </a:r>
          </a:p>
          <a:p>
            <a:pPr algn="just"/>
            <a:r>
              <a:rPr lang="vi-VN" sz="2400" dirty="0" smtClean="0">
                <a:solidFill>
                  <a:schemeClr val="accent6">
                    <a:lumMod val="75000"/>
                  </a:schemeClr>
                </a:solidFill>
                <a:latin typeface="Arial" pitchFamily="34" charset="0"/>
                <a:cs typeface="Arial" pitchFamily="34" charset="0"/>
              </a:rPr>
              <a:t>Ở bài này ta cần chú ý, để đun cho nước sôi thì ngoại trừ nước ta còn cần cung cấp nhiệt lượng cho ấm đun, vì thế, trong bài này cần tính 2 nhiệt lượng, nhiệt lượng cung cấp cho ấm (Q</a:t>
            </a:r>
            <a:r>
              <a:rPr lang="vi-VN" sz="2400" baseline="-25000" dirty="0" smtClean="0">
                <a:solidFill>
                  <a:schemeClr val="accent6">
                    <a:lumMod val="75000"/>
                  </a:schemeClr>
                </a:solidFill>
                <a:latin typeface="Arial" pitchFamily="34" charset="0"/>
                <a:cs typeface="Arial" pitchFamily="34" charset="0"/>
              </a:rPr>
              <a:t>1</a:t>
            </a:r>
            <a:r>
              <a:rPr lang="vi-VN" sz="2400" dirty="0" smtClean="0">
                <a:solidFill>
                  <a:schemeClr val="accent6">
                    <a:lumMod val="75000"/>
                  </a:schemeClr>
                </a:solidFill>
                <a:latin typeface="Arial" pitchFamily="34" charset="0"/>
                <a:cs typeface="Arial" pitchFamily="34" charset="0"/>
              </a:rPr>
              <a:t>) và nhiệt lượng cung cấp cho nước (Q</a:t>
            </a:r>
            <a:r>
              <a:rPr lang="vi-VN" sz="2400" baseline="-25000" dirty="0" smtClean="0">
                <a:solidFill>
                  <a:schemeClr val="accent6">
                    <a:lumMod val="75000"/>
                  </a:schemeClr>
                </a:solidFill>
                <a:latin typeface="Arial" pitchFamily="34" charset="0"/>
                <a:cs typeface="Arial" pitchFamily="34" charset="0"/>
              </a:rPr>
              <a:t>2</a:t>
            </a:r>
            <a:r>
              <a:rPr lang="vi-VN" sz="2400" dirty="0" smtClean="0">
                <a:solidFill>
                  <a:schemeClr val="accent6">
                    <a:lumMod val="75000"/>
                  </a:schemeClr>
                </a:solidFill>
                <a:latin typeface="Arial" pitchFamily="34" charset="0"/>
                <a:cs typeface="Arial" pitchFamily="34" charset="0"/>
              </a:rPr>
              <a:t>).</a:t>
            </a:r>
            <a:endParaRPr lang="vi-VN" sz="2400" dirty="0" smtClean="0">
              <a:solidFill>
                <a:schemeClr val="accent6">
                  <a:lumMod val="75000"/>
                </a:schemeClr>
              </a:solidFill>
              <a:latin typeface="Arial" pitchFamily="34" charset="0"/>
              <a:cs typeface="Arial" pitchFamily="34" charset="0"/>
            </a:endParaRPr>
          </a:p>
          <a:p>
            <a:pPr algn="just"/>
            <a:r>
              <a:rPr lang="vi-VN" sz="2400" b="1" dirty="0" smtClean="0">
                <a:solidFill>
                  <a:srgbClr val="FF0000"/>
                </a:solidFill>
                <a:latin typeface="Arial" pitchFamily="34" charset="0"/>
                <a:cs typeface="Arial" pitchFamily="34" charset="0"/>
              </a:rPr>
              <a:t>Tóm </a:t>
            </a:r>
            <a:r>
              <a:rPr lang="vi-VN" sz="2400" b="1" dirty="0" smtClean="0">
                <a:solidFill>
                  <a:srgbClr val="FF0000"/>
                </a:solidFill>
                <a:latin typeface="Arial" pitchFamily="34" charset="0"/>
                <a:cs typeface="Arial" pitchFamily="34" charset="0"/>
              </a:rPr>
              <a:t>tắt</a:t>
            </a:r>
            <a:r>
              <a:rPr lang="vi-VN" sz="2400" b="1" dirty="0" smtClean="0">
                <a:solidFill>
                  <a:srgbClr val="FF0000"/>
                </a:solidFill>
                <a:latin typeface="Arial" pitchFamily="34" charset="0"/>
                <a:cs typeface="Arial" pitchFamily="34" charset="0"/>
              </a:rPr>
              <a:t>:</a:t>
            </a:r>
          </a:p>
          <a:p>
            <a:pPr algn="just"/>
            <a:r>
              <a:rPr lang="vi-VN" sz="2400" b="1" dirty="0" smtClean="0">
                <a:solidFill>
                  <a:srgbClr val="FF0000"/>
                </a:solidFill>
                <a:ea typeface="Cambria Math"/>
                <a:cs typeface="Arial" pitchFamily="34" charset="0"/>
                <a:sym typeface="Symbol" panose="05050102010706020507" pitchFamily="18" charset="2"/>
              </a:rPr>
              <a:t>* Ấm</a:t>
            </a:r>
          </a:p>
          <a:p>
            <a:pPr algn="just"/>
            <a:r>
              <a:rPr lang="vi-VN" sz="2400" dirty="0" smtClean="0">
                <a:solidFill>
                  <a:schemeClr val="tx1"/>
                </a:solidFill>
                <a:cs typeface="Arial" pitchFamily="34" charset="0"/>
              </a:rPr>
              <a:t>m</a:t>
            </a:r>
            <a:r>
              <a:rPr lang="vi-VN" sz="2400" baseline="-25000" dirty="0" smtClean="0">
                <a:solidFill>
                  <a:schemeClr val="tx1"/>
                </a:solidFill>
                <a:cs typeface="Arial" pitchFamily="34" charset="0"/>
              </a:rPr>
              <a:t>1</a:t>
            </a:r>
            <a:r>
              <a:rPr lang="vi-VN" sz="2400" dirty="0" smtClean="0">
                <a:solidFill>
                  <a:schemeClr val="tx1"/>
                </a:solidFill>
                <a:cs typeface="Arial" pitchFamily="34" charset="0"/>
              </a:rPr>
              <a:t> = 0,7 kg</a:t>
            </a:r>
          </a:p>
          <a:p>
            <a:pPr algn="just"/>
            <a:r>
              <a:rPr lang="vi-VN" sz="2400" dirty="0" smtClean="0">
                <a:solidFill>
                  <a:schemeClr val="tx1"/>
                </a:solidFill>
                <a:cs typeface="Arial" pitchFamily="34" charset="0"/>
              </a:rPr>
              <a:t>c</a:t>
            </a:r>
            <a:r>
              <a:rPr lang="vi-VN" sz="2400" baseline="-25000" dirty="0" smtClean="0">
                <a:solidFill>
                  <a:schemeClr val="tx1"/>
                </a:solidFill>
                <a:cs typeface="Arial" pitchFamily="34" charset="0"/>
              </a:rPr>
              <a:t>1</a:t>
            </a:r>
            <a:r>
              <a:rPr lang="vi-VN" sz="2400" dirty="0" smtClean="0">
                <a:solidFill>
                  <a:schemeClr val="tx1"/>
                </a:solidFill>
                <a:cs typeface="Arial" pitchFamily="34" charset="0"/>
              </a:rPr>
              <a:t> = 400 </a:t>
            </a:r>
            <a:r>
              <a:rPr lang="vi-VN" sz="2400" dirty="0">
                <a:solidFill>
                  <a:schemeClr val="tx1"/>
                </a:solidFill>
                <a:ea typeface="Cambria Math"/>
                <a:cs typeface="Arial" pitchFamily="34" charset="0"/>
                <a:sym typeface="Symbol" panose="05050102010706020507" pitchFamily="18" charset="2"/>
              </a:rPr>
              <a:t>J/(kg.K) </a:t>
            </a:r>
            <a:endParaRPr lang="vi-VN" sz="2400" dirty="0" smtClean="0">
              <a:solidFill>
                <a:schemeClr val="tx1"/>
              </a:solidFill>
              <a:cs typeface="Arial" pitchFamily="34" charset="0"/>
            </a:endParaRPr>
          </a:p>
          <a:p>
            <a:pPr algn="just"/>
            <a:r>
              <a:rPr lang="vi-VN" sz="2400" b="1" dirty="0">
                <a:solidFill>
                  <a:srgbClr val="FF0000"/>
                </a:solidFill>
                <a:cs typeface="Arial" pitchFamily="34" charset="0"/>
              </a:rPr>
              <a:t>* Nước</a:t>
            </a:r>
          </a:p>
          <a:p>
            <a:pPr algn="just"/>
            <a:r>
              <a:rPr lang="vi-VN" sz="2400" dirty="0">
                <a:solidFill>
                  <a:schemeClr val="tx1"/>
                </a:solidFill>
                <a:cs typeface="Arial" pitchFamily="34" charset="0"/>
              </a:rPr>
              <a:t>V = 3 lít </a:t>
            </a:r>
            <a:r>
              <a:rPr lang="vi-VN" sz="2400" dirty="0">
                <a:solidFill>
                  <a:schemeClr val="tx1"/>
                </a:solidFill>
                <a:cs typeface="Arial" pitchFamily="34" charset="0"/>
                <a:sym typeface="Symbol" panose="05050102010706020507" pitchFamily="18" charset="2"/>
              </a:rPr>
              <a:t> </a:t>
            </a:r>
            <a:r>
              <a:rPr lang="vi-VN" sz="2400" dirty="0" smtClean="0">
                <a:solidFill>
                  <a:schemeClr val="tx1"/>
                </a:solidFill>
                <a:cs typeface="Arial" pitchFamily="34" charset="0"/>
                <a:sym typeface="Symbol" panose="05050102010706020507" pitchFamily="18" charset="2"/>
              </a:rPr>
              <a:t>m</a:t>
            </a:r>
            <a:r>
              <a:rPr lang="vi-VN" sz="2400" baseline="-25000" dirty="0" smtClean="0">
                <a:solidFill>
                  <a:schemeClr val="tx1"/>
                </a:solidFill>
                <a:cs typeface="Arial" pitchFamily="34" charset="0"/>
                <a:sym typeface="Symbol" panose="05050102010706020507" pitchFamily="18" charset="2"/>
              </a:rPr>
              <a:t>2</a:t>
            </a:r>
            <a:r>
              <a:rPr lang="vi-VN" sz="2400" dirty="0" smtClean="0">
                <a:solidFill>
                  <a:schemeClr val="tx1"/>
                </a:solidFill>
                <a:cs typeface="Arial" pitchFamily="34" charset="0"/>
                <a:sym typeface="Symbol" panose="05050102010706020507" pitchFamily="18" charset="2"/>
              </a:rPr>
              <a:t> </a:t>
            </a:r>
            <a:r>
              <a:rPr lang="vi-VN" sz="2400" dirty="0">
                <a:solidFill>
                  <a:schemeClr val="tx1"/>
                </a:solidFill>
                <a:cs typeface="Arial" pitchFamily="34" charset="0"/>
                <a:sym typeface="Symbol" panose="05050102010706020507" pitchFamily="18" charset="2"/>
              </a:rPr>
              <a:t>= 3 kg</a:t>
            </a:r>
            <a:endParaRPr lang="vi-VN" sz="2400" dirty="0">
              <a:solidFill>
                <a:schemeClr val="tx1"/>
              </a:solidFill>
              <a:cs typeface="Arial" pitchFamily="34" charset="0"/>
            </a:endParaRPr>
          </a:p>
          <a:p>
            <a:pPr algn="just"/>
            <a:r>
              <a:rPr lang="vi-VN" sz="2400" dirty="0" smtClean="0">
                <a:solidFill>
                  <a:schemeClr val="tx1"/>
                </a:solidFill>
                <a:ea typeface="Cambria Math"/>
                <a:cs typeface="Arial" pitchFamily="34" charset="0"/>
                <a:sym typeface="Symbol" panose="05050102010706020507" pitchFamily="18" charset="2"/>
              </a:rPr>
              <a:t>c</a:t>
            </a:r>
            <a:r>
              <a:rPr lang="vi-VN" sz="2400" baseline="-25000" dirty="0" smtClean="0">
                <a:solidFill>
                  <a:schemeClr val="tx1"/>
                </a:solidFill>
                <a:ea typeface="Cambria Math"/>
                <a:cs typeface="Arial" pitchFamily="34" charset="0"/>
                <a:sym typeface="Symbol" panose="05050102010706020507" pitchFamily="18" charset="2"/>
              </a:rPr>
              <a:t>2</a:t>
            </a:r>
            <a:r>
              <a:rPr lang="vi-VN" sz="2400" dirty="0" smtClean="0">
                <a:solidFill>
                  <a:schemeClr val="tx1"/>
                </a:solidFill>
                <a:ea typeface="Cambria Math"/>
                <a:cs typeface="Arial" pitchFamily="34" charset="0"/>
                <a:sym typeface="Symbol" panose="05050102010706020507" pitchFamily="18" charset="2"/>
              </a:rPr>
              <a:t> </a:t>
            </a:r>
            <a:r>
              <a:rPr lang="vi-VN" sz="2400" dirty="0">
                <a:solidFill>
                  <a:schemeClr val="tx1"/>
                </a:solidFill>
                <a:ea typeface="Cambria Math"/>
                <a:cs typeface="Arial" pitchFamily="34" charset="0"/>
                <a:sym typeface="Symbol" panose="05050102010706020507" pitchFamily="18" charset="2"/>
              </a:rPr>
              <a:t>= 4200 J/(kg.K) </a:t>
            </a:r>
            <a:r>
              <a:rPr lang="vi-VN" sz="2400" dirty="0">
                <a:solidFill>
                  <a:schemeClr val="accent6">
                    <a:lumMod val="75000"/>
                  </a:schemeClr>
                </a:solidFill>
                <a:ea typeface="Cambria Math"/>
                <a:cs typeface="Arial" pitchFamily="34" charset="0"/>
                <a:sym typeface="Symbol" panose="05050102010706020507" pitchFamily="18" charset="2"/>
              </a:rPr>
              <a:t>(Số liệu lấy ở bảng trang 166</a:t>
            </a:r>
            <a:r>
              <a:rPr lang="vi-VN" sz="2400" dirty="0" smtClean="0">
                <a:solidFill>
                  <a:schemeClr val="accent6">
                    <a:lumMod val="75000"/>
                  </a:schemeClr>
                </a:solidFill>
                <a:ea typeface="Cambria Math"/>
                <a:cs typeface="Arial" pitchFamily="34" charset="0"/>
                <a:sym typeface="Symbol" panose="05050102010706020507" pitchFamily="18" charset="2"/>
              </a:rPr>
              <a:t>)</a:t>
            </a:r>
          </a:p>
          <a:p>
            <a:pPr algn="just"/>
            <a:r>
              <a:rPr lang="vi-VN" sz="2400" dirty="0">
                <a:solidFill>
                  <a:schemeClr val="tx1"/>
                </a:solidFill>
                <a:ea typeface="Cambria Math"/>
                <a:cs typeface="Arial" pitchFamily="34" charset="0"/>
              </a:rPr>
              <a:t>t</a:t>
            </a:r>
            <a:r>
              <a:rPr lang="vi-VN" sz="2400" baseline="-25000" dirty="0">
                <a:solidFill>
                  <a:schemeClr val="tx1"/>
                </a:solidFill>
                <a:ea typeface="Cambria Math"/>
                <a:cs typeface="Arial" pitchFamily="34" charset="0"/>
              </a:rPr>
              <a:t>1</a:t>
            </a:r>
            <a:r>
              <a:rPr lang="vi-VN" sz="2400" dirty="0">
                <a:solidFill>
                  <a:schemeClr val="tx1"/>
                </a:solidFill>
                <a:ea typeface="Cambria Math"/>
                <a:cs typeface="Arial" pitchFamily="34" charset="0"/>
              </a:rPr>
              <a:t> = 25</a:t>
            </a:r>
            <a:r>
              <a:rPr lang="vi-VN" sz="2400" dirty="0">
                <a:solidFill>
                  <a:schemeClr val="tx1"/>
                </a:solidFill>
                <a:ea typeface="Cambria Math"/>
                <a:cs typeface="Arial" pitchFamily="34" charset="0"/>
                <a:sym typeface="Symbol" panose="05050102010706020507" pitchFamily="18" charset="2"/>
              </a:rPr>
              <a:t>C </a:t>
            </a:r>
          </a:p>
          <a:p>
            <a:pPr algn="just"/>
            <a:r>
              <a:rPr lang="vi-VN" sz="2400" dirty="0">
                <a:solidFill>
                  <a:schemeClr val="tx1"/>
                </a:solidFill>
                <a:ea typeface="Cambria Math"/>
                <a:cs typeface="Arial" pitchFamily="34" charset="0"/>
                <a:sym typeface="Symbol" panose="05050102010706020507" pitchFamily="18" charset="2"/>
              </a:rPr>
              <a:t>t</a:t>
            </a:r>
            <a:r>
              <a:rPr lang="vi-VN" sz="2400" baseline="-25000" dirty="0">
                <a:solidFill>
                  <a:schemeClr val="tx1"/>
                </a:solidFill>
                <a:ea typeface="Cambria Math"/>
                <a:cs typeface="Arial" pitchFamily="34" charset="0"/>
                <a:sym typeface="Symbol" panose="05050102010706020507" pitchFamily="18" charset="2"/>
              </a:rPr>
              <a:t>2</a:t>
            </a:r>
            <a:r>
              <a:rPr lang="vi-VN" sz="2400" dirty="0">
                <a:solidFill>
                  <a:schemeClr val="tx1"/>
                </a:solidFill>
                <a:ea typeface="Cambria Math"/>
                <a:cs typeface="Arial" pitchFamily="34" charset="0"/>
                <a:sym typeface="Symbol" panose="05050102010706020507" pitchFamily="18" charset="2"/>
              </a:rPr>
              <a:t> = </a:t>
            </a:r>
            <a:r>
              <a:rPr lang="vi-VN" sz="2400" dirty="0" smtClean="0">
                <a:solidFill>
                  <a:schemeClr val="tx1"/>
                </a:solidFill>
                <a:ea typeface="Cambria Math"/>
                <a:cs typeface="Arial" pitchFamily="34" charset="0"/>
                <a:sym typeface="Symbol" panose="05050102010706020507" pitchFamily="18" charset="2"/>
              </a:rPr>
              <a:t>100C (Nhiệt độ sôi của nước)</a:t>
            </a:r>
            <a:endParaRPr lang="vi-VN" sz="2400" dirty="0">
              <a:solidFill>
                <a:schemeClr val="accent6">
                  <a:lumMod val="75000"/>
                </a:schemeClr>
              </a:solidFill>
              <a:ea typeface="Cambria Math"/>
              <a:cs typeface="Arial" pitchFamily="34" charset="0"/>
              <a:sym typeface="Symbol" panose="05050102010706020507" pitchFamily="18" charset="2"/>
            </a:endParaRPr>
          </a:p>
          <a:p>
            <a:pPr algn="just"/>
            <a:endParaRPr lang="en-US" sz="2400" dirty="0" smtClean="0">
              <a:solidFill>
                <a:schemeClr val="accent6">
                  <a:lumMod val="75000"/>
                </a:schemeClr>
              </a:solidFill>
              <a:cs typeface="Arial" pitchFamily="34" charset="0"/>
            </a:endParaRPr>
          </a:p>
        </p:txBody>
      </p:sp>
    </p:spTree>
    <p:extLst>
      <p:ext uri="{BB962C8B-B14F-4D97-AF65-F5344CB8AC3E}">
        <p14:creationId xmlns:p14="http://schemas.microsoft.com/office/powerpoint/2010/main" val="1683753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
            <a:ext cx="8839200" cy="47244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t"/>
          <a:lstStyle/>
          <a:p>
            <a:pPr algn="just"/>
            <a:r>
              <a:rPr lang="vi-VN" sz="2400" b="1" dirty="0" smtClean="0">
                <a:solidFill>
                  <a:srgbClr val="FF0000"/>
                </a:solidFill>
                <a:latin typeface="Arial" pitchFamily="34" charset="0"/>
                <a:cs typeface="Arial" pitchFamily="34" charset="0"/>
              </a:rPr>
              <a:t>Giải:</a:t>
            </a:r>
          </a:p>
          <a:p>
            <a:pPr algn="just"/>
            <a:r>
              <a:rPr lang="vi-VN" sz="2400" dirty="0" smtClean="0">
                <a:solidFill>
                  <a:schemeClr val="tx1"/>
                </a:solidFill>
                <a:latin typeface="Arial" pitchFamily="34" charset="0"/>
                <a:cs typeface="Arial" pitchFamily="34" charset="0"/>
              </a:rPr>
              <a:t>Nhiệt lượng cần cung cấp:</a:t>
            </a:r>
          </a:p>
          <a:p>
            <a:pPr algn="just"/>
            <a:r>
              <a:rPr lang="vi-VN" sz="2400" dirty="0">
                <a:cs typeface="Arial" pitchFamily="34" charset="0"/>
              </a:rPr>
              <a:t>Q = </a:t>
            </a:r>
            <a:r>
              <a:rPr lang="vi-VN" sz="2400" dirty="0" smtClean="0">
                <a:cs typeface="Arial" pitchFamily="34" charset="0"/>
              </a:rPr>
              <a:t>Q</a:t>
            </a:r>
            <a:r>
              <a:rPr lang="vi-VN" sz="2400" baseline="-25000" dirty="0" smtClean="0">
                <a:cs typeface="Arial" pitchFamily="34" charset="0"/>
              </a:rPr>
              <a:t>1</a:t>
            </a:r>
            <a:r>
              <a:rPr lang="vi-VN" sz="2400" dirty="0" smtClean="0">
                <a:cs typeface="Arial" pitchFamily="34" charset="0"/>
              </a:rPr>
              <a:t> + Q</a:t>
            </a:r>
            <a:r>
              <a:rPr lang="vi-VN" sz="2400" baseline="-25000" dirty="0" smtClean="0">
                <a:cs typeface="Arial" pitchFamily="34" charset="0"/>
              </a:rPr>
              <a:t>2</a:t>
            </a:r>
            <a:endParaRPr lang="vi-VN" sz="2400" dirty="0" smtClean="0">
              <a:cs typeface="Arial" pitchFamily="34" charset="0"/>
            </a:endParaRPr>
          </a:p>
          <a:p>
            <a:pPr algn="just"/>
            <a:r>
              <a:rPr lang="vi-VN" sz="2400" dirty="0" smtClean="0">
                <a:cs typeface="Arial" pitchFamily="34" charset="0"/>
              </a:rPr>
              <a:t>    = m</a:t>
            </a:r>
            <a:r>
              <a:rPr lang="vi-VN" sz="2400" baseline="-25000" dirty="0" smtClean="0">
                <a:cs typeface="Arial" pitchFamily="34" charset="0"/>
              </a:rPr>
              <a:t>1</a:t>
            </a:r>
            <a:r>
              <a:rPr lang="vi-VN" sz="2400" dirty="0" smtClean="0">
                <a:cs typeface="Arial" pitchFamily="34" charset="0"/>
              </a:rPr>
              <a:t>.c</a:t>
            </a:r>
            <a:r>
              <a:rPr lang="vi-VN" sz="2400" baseline="-25000" dirty="0" smtClean="0">
                <a:cs typeface="Arial" pitchFamily="34" charset="0"/>
              </a:rPr>
              <a:t>1</a:t>
            </a:r>
            <a:r>
              <a:rPr lang="vi-VN" sz="2400" dirty="0" smtClean="0">
                <a:cs typeface="Arial" pitchFamily="34" charset="0"/>
              </a:rPr>
              <a:t>.</a:t>
            </a:r>
            <a:r>
              <a:rPr lang="vi-VN" sz="2400" dirty="0">
                <a:cs typeface="Arial" pitchFamily="34" charset="0"/>
                <a:sym typeface="Symbol" panose="05050102010706020507" pitchFamily="18" charset="2"/>
              </a:rPr>
              <a:t></a:t>
            </a:r>
            <a:r>
              <a:rPr lang="vi-VN" sz="2400" dirty="0" smtClean="0">
                <a:cs typeface="Arial" pitchFamily="34" charset="0"/>
                <a:sym typeface="Symbol" panose="05050102010706020507" pitchFamily="18" charset="2"/>
              </a:rPr>
              <a:t>t + </a:t>
            </a:r>
            <a:r>
              <a:rPr lang="vi-VN" sz="2400" dirty="0" smtClean="0">
                <a:cs typeface="Arial" pitchFamily="34" charset="0"/>
              </a:rPr>
              <a:t>m</a:t>
            </a:r>
            <a:r>
              <a:rPr lang="vi-VN" sz="2400" baseline="-25000" dirty="0" smtClean="0">
                <a:cs typeface="Arial" pitchFamily="34" charset="0"/>
              </a:rPr>
              <a:t>2</a:t>
            </a:r>
            <a:r>
              <a:rPr lang="vi-VN" sz="2400" dirty="0" smtClean="0">
                <a:cs typeface="Arial" pitchFamily="34" charset="0"/>
              </a:rPr>
              <a:t>.c</a:t>
            </a:r>
            <a:r>
              <a:rPr lang="vi-VN" sz="2400" baseline="-25000" dirty="0">
                <a:cs typeface="Arial" pitchFamily="34" charset="0"/>
              </a:rPr>
              <a:t>2</a:t>
            </a:r>
            <a:r>
              <a:rPr lang="vi-VN" sz="2400" dirty="0" smtClean="0">
                <a:cs typeface="Arial" pitchFamily="34" charset="0"/>
              </a:rPr>
              <a:t>.</a:t>
            </a:r>
            <a:r>
              <a:rPr lang="vi-VN" sz="2400" dirty="0">
                <a:cs typeface="Arial" pitchFamily="34" charset="0"/>
                <a:sym typeface="Symbol" panose="05050102010706020507" pitchFamily="18" charset="2"/>
              </a:rPr>
              <a:t>t </a:t>
            </a:r>
            <a:endParaRPr lang="vi-VN" sz="2400" dirty="0" smtClean="0">
              <a:cs typeface="Arial" pitchFamily="34" charset="0"/>
              <a:sym typeface="Symbol" panose="05050102010706020507" pitchFamily="18" charset="2"/>
            </a:endParaRPr>
          </a:p>
          <a:p>
            <a:pPr algn="just"/>
            <a:r>
              <a:rPr lang="vi-VN" sz="2400" dirty="0">
                <a:cs typeface="Arial" pitchFamily="34" charset="0"/>
                <a:sym typeface="Symbol" panose="05050102010706020507" pitchFamily="18" charset="2"/>
              </a:rPr>
              <a:t> </a:t>
            </a:r>
            <a:r>
              <a:rPr lang="vi-VN" sz="2400" dirty="0" smtClean="0">
                <a:cs typeface="Arial" pitchFamily="34" charset="0"/>
                <a:sym typeface="Symbol" panose="05050102010706020507" pitchFamily="18" charset="2"/>
              </a:rPr>
              <a:t>   = 0,7.400.(100 – 25) + 3.4200</a:t>
            </a:r>
            <a:r>
              <a:rPr lang="vi-VN" sz="2400" dirty="0">
                <a:cs typeface="Arial" pitchFamily="34" charset="0"/>
                <a:sym typeface="Symbol" panose="05050102010706020507" pitchFamily="18" charset="2"/>
              </a:rPr>
              <a:t>.(100 – 25) </a:t>
            </a:r>
            <a:r>
              <a:rPr lang="vi-VN" sz="2400" dirty="0" smtClean="0">
                <a:cs typeface="Arial" pitchFamily="34" charset="0"/>
                <a:sym typeface="Symbol" panose="05050102010706020507" pitchFamily="18" charset="2"/>
              </a:rPr>
              <a:t>= 966 000 (J)</a:t>
            </a:r>
            <a:endParaRPr lang="vi-VN" sz="2400" dirty="0" smtClean="0">
              <a:solidFill>
                <a:schemeClr val="tx1"/>
              </a:solidFill>
              <a:latin typeface="Arial" pitchFamily="34" charset="0"/>
              <a:cs typeface="Arial" pitchFamily="34" charset="0"/>
            </a:endParaRPr>
          </a:p>
          <a:p>
            <a:pPr algn="just"/>
            <a:endParaRPr lang="vi-VN" sz="2400" dirty="0">
              <a:solidFill>
                <a:schemeClr val="tx1"/>
              </a:solidFill>
              <a:latin typeface="Arial" pitchFamily="34" charset="0"/>
              <a:cs typeface="Arial" pitchFamily="34" charset="0"/>
            </a:endParaRPr>
          </a:p>
          <a:p>
            <a:pPr algn="just"/>
            <a:endParaRPr lang="en-US" sz="32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7827289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736" y="647700"/>
            <a:ext cx="8610600" cy="8763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2800" b="1" dirty="0" smtClean="0">
                <a:solidFill>
                  <a:srgbClr val="FF0000"/>
                </a:solidFill>
                <a:latin typeface="Arial" pitchFamily="34" charset="0"/>
                <a:cs typeface="Arial" pitchFamily="34" charset="0"/>
              </a:rPr>
              <a:t>I</a:t>
            </a:r>
            <a:r>
              <a:rPr lang="vi-VN" sz="2800" b="1" dirty="0" smtClean="0">
                <a:solidFill>
                  <a:srgbClr val="FF0000"/>
                </a:solidFill>
                <a:latin typeface="Arial" pitchFamily="34" charset="0"/>
                <a:cs typeface="Arial" pitchFamily="34" charset="0"/>
              </a:rPr>
              <a:t>I</a:t>
            </a:r>
            <a:r>
              <a:rPr lang="vi-VN" sz="2800" b="1" dirty="0" smtClean="0">
                <a:solidFill>
                  <a:srgbClr val="FF0000"/>
                </a:solidFill>
                <a:latin typeface="Arial" pitchFamily="34" charset="0"/>
                <a:cs typeface="Arial" pitchFamily="34" charset="0"/>
              </a:rPr>
              <a:t>I. NGUYÊN LÍ TRUYỀN NHIỆT VÀ PHƯƠNG TRÌNH CÂN BẰNG NHIỆT</a:t>
            </a:r>
            <a:r>
              <a:rPr lang="en-US" sz="2800" b="1" dirty="0" smtClean="0">
                <a:solidFill>
                  <a:srgbClr val="FF0000"/>
                </a:solidFill>
                <a:latin typeface="Arial" pitchFamily="34" charset="0"/>
                <a:cs typeface="Arial" pitchFamily="34" charset="0"/>
              </a:rPr>
              <a:t>:</a:t>
            </a:r>
            <a:endParaRPr lang="en-US" sz="2800" b="1" dirty="0">
              <a:solidFill>
                <a:srgbClr val="FF0000"/>
              </a:solidFill>
              <a:latin typeface="Arial" pitchFamily="34" charset="0"/>
              <a:cs typeface="Arial" pitchFamily="34" charset="0"/>
            </a:endParaRPr>
          </a:p>
        </p:txBody>
      </p:sp>
      <p:sp>
        <p:nvSpPr>
          <p:cNvPr id="3" name="Rectangle 2"/>
          <p:cNvSpPr/>
          <p:nvPr/>
        </p:nvSpPr>
        <p:spPr>
          <a:xfrm>
            <a:off x="173736" y="1571244"/>
            <a:ext cx="8839200" cy="27432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t"/>
          <a:lstStyle/>
          <a:p>
            <a:pPr algn="just"/>
            <a:r>
              <a:rPr lang="vi-VN" sz="2800" dirty="0" smtClean="0">
                <a:solidFill>
                  <a:schemeClr val="tx2">
                    <a:lumMod val="75000"/>
                  </a:schemeClr>
                </a:solidFill>
                <a:latin typeface="Arial" pitchFamily="34" charset="0"/>
                <a:cs typeface="Arial" pitchFamily="34" charset="0"/>
              </a:rPr>
              <a:t>* </a:t>
            </a:r>
            <a:r>
              <a:rPr lang="vi-VN" sz="2800" u="sng" dirty="0" smtClean="0">
                <a:solidFill>
                  <a:schemeClr val="tx2">
                    <a:lumMod val="75000"/>
                  </a:schemeClr>
                </a:solidFill>
                <a:latin typeface="Arial" pitchFamily="34" charset="0"/>
                <a:cs typeface="Arial" pitchFamily="34" charset="0"/>
              </a:rPr>
              <a:t>Nguyên lí truyền nhiệt</a:t>
            </a:r>
          </a:p>
          <a:p>
            <a:pPr algn="just"/>
            <a:r>
              <a:rPr lang="vi-VN" sz="2800" dirty="0" smtClean="0">
                <a:latin typeface="Arial" pitchFamily="34" charset="0"/>
                <a:cs typeface="Arial" pitchFamily="34" charset="0"/>
              </a:rPr>
              <a:t>Khi có 2 vật trao đổi nhiệt với nhau thì:</a:t>
            </a:r>
          </a:p>
          <a:p>
            <a:pPr algn="just"/>
            <a:r>
              <a:rPr lang="vi-VN" sz="2800" dirty="0" smtClean="0">
                <a:latin typeface="Arial" pitchFamily="34" charset="0"/>
                <a:cs typeface="Arial" pitchFamily="34" charset="0"/>
                <a:sym typeface="Symbol" panose="05050102010706020507" pitchFamily="18" charset="2"/>
              </a:rPr>
              <a:t>- Nhiệt tự động truyền từ vật có nhiệt độ cao sang vật có nhiệt độ thấp.</a:t>
            </a:r>
          </a:p>
          <a:p>
            <a:pPr algn="just"/>
            <a:r>
              <a:rPr lang="vi-VN" sz="2800" dirty="0" smtClean="0">
                <a:latin typeface="Arial" pitchFamily="34" charset="0"/>
                <a:cs typeface="Arial" pitchFamily="34" charset="0"/>
                <a:sym typeface="Symbol" panose="05050102010706020507" pitchFamily="18" charset="2"/>
              </a:rPr>
              <a:t>- Sự truyền nhiệt xảy ra cho đến khi nhiệt độ của hai vật bằng nhau thì dừng lại.</a:t>
            </a:r>
          </a:p>
          <a:p>
            <a:pPr algn="just"/>
            <a:r>
              <a:rPr lang="vi-VN" sz="2800" dirty="0" smtClean="0">
                <a:latin typeface="Arial" pitchFamily="34" charset="0"/>
                <a:cs typeface="Arial" pitchFamily="34" charset="0"/>
                <a:sym typeface="Symbol" panose="05050102010706020507" pitchFamily="18" charset="2"/>
              </a:rPr>
              <a:t>- Nhiệt lượng do vật này thu vào bằng nhiệt lượng do vật kia tỏa ra.</a:t>
            </a:r>
          </a:p>
          <a:p>
            <a:endParaRPr lang="en-US" sz="2800" dirty="0" smtClean="0">
              <a:latin typeface="Arial" pitchFamily="34" charset="0"/>
              <a:cs typeface="Arial" pitchFamily="34" charset="0"/>
            </a:endParaRPr>
          </a:p>
          <a:p>
            <a:pPr algn="just"/>
            <a:endParaRPr lang="en-US" sz="2800" dirty="0" smtClean="0">
              <a:latin typeface="Arial" pitchFamily="34" charset="0"/>
              <a:cs typeface="Arial" pitchFamily="34" charset="0"/>
            </a:endParaRPr>
          </a:p>
        </p:txBody>
      </p:sp>
      <p:sp>
        <p:nvSpPr>
          <p:cNvPr id="4" name="Rectangle 3"/>
          <p:cNvSpPr/>
          <p:nvPr/>
        </p:nvSpPr>
        <p:spPr>
          <a:xfrm>
            <a:off x="3187700" y="147637"/>
            <a:ext cx="2984500" cy="461963"/>
          </a:xfrm>
          <a:prstGeom prst="rect">
            <a:avLst/>
          </a:prstGeom>
        </p:spPr>
        <p:txBody>
          <a:bodyPr wrap="none">
            <a:spAutoFit/>
          </a:bodyPr>
          <a:lstStyle/>
          <a:p>
            <a:pPr algn="ctr">
              <a:defRPr/>
            </a:pPr>
            <a:r>
              <a:rPr lang="en-US" sz="2400" b="1" dirty="0">
                <a:solidFill>
                  <a:srgbClr val="0070C0"/>
                </a:solidFill>
                <a:latin typeface="Arial" pitchFamily="34" charset="0"/>
                <a:cs typeface="Arial" pitchFamily="34" charset="0"/>
              </a:rPr>
              <a:t>(HS </a:t>
            </a:r>
            <a:r>
              <a:rPr lang="en-US" sz="2400" b="1" dirty="0" err="1">
                <a:solidFill>
                  <a:srgbClr val="0070C0"/>
                </a:solidFill>
                <a:latin typeface="Arial" pitchFamily="34" charset="0"/>
                <a:cs typeface="Arial" pitchFamily="34" charset="0"/>
              </a:rPr>
              <a:t>ghi</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bài</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vào</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vở</a:t>
            </a:r>
            <a:r>
              <a:rPr lang="en-US" sz="2400" b="1" dirty="0">
                <a:solidFill>
                  <a:srgbClr val="0070C0"/>
                </a:solidFill>
                <a:latin typeface="Arial" pitchFamily="34" charset="0"/>
                <a:cs typeface="Arial" pitchFamily="34" charset="0"/>
              </a:rPr>
              <a:t>)</a:t>
            </a:r>
            <a:endParaRPr lang="vi-VN" sz="240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32354014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381000"/>
            <a:ext cx="8839200" cy="12954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t"/>
          <a:lstStyle/>
          <a:p>
            <a:pPr algn="just"/>
            <a:r>
              <a:rPr lang="vi-VN" sz="2800" dirty="0" smtClean="0">
                <a:solidFill>
                  <a:schemeClr val="tx2">
                    <a:lumMod val="75000"/>
                  </a:schemeClr>
                </a:solidFill>
                <a:latin typeface="Arial" pitchFamily="34" charset="0"/>
                <a:cs typeface="Arial" pitchFamily="34" charset="0"/>
              </a:rPr>
              <a:t>* </a:t>
            </a:r>
            <a:r>
              <a:rPr lang="vi-VN" sz="2800" u="sng" dirty="0" smtClean="0">
                <a:solidFill>
                  <a:schemeClr val="tx2">
                    <a:lumMod val="75000"/>
                  </a:schemeClr>
                </a:solidFill>
                <a:latin typeface="Arial" pitchFamily="34" charset="0"/>
                <a:cs typeface="Arial" pitchFamily="34" charset="0"/>
              </a:rPr>
              <a:t>Phương trình cân bằng nhiệt</a:t>
            </a:r>
          </a:p>
          <a:p>
            <a:pPr algn="ctr"/>
            <a:r>
              <a:rPr lang="vi-VN" sz="2800" dirty="0" smtClean="0">
                <a:latin typeface="Arial" pitchFamily="34" charset="0"/>
                <a:cs typeface="Arial" pitchFamily="34" charset="0"/>
              </a:rPr>
              <a:t>Q</a:t>
            </a:r>
            <a:r>
              <a:rPr lang="vi-VN" sz="2800" baseline="-25000" dirty="0" smtClean="0">
                <a:latin typeface="Arial" pitchFamily="34" charset="0"/>
                <a:cs typeface="Arial" pitchFamily="34" charset="0"/>
              </a:rPr>
              <a:t>thu</a:t>
            </a:r>
            <a:r>
              <a:rPr lang="vi-VN" sz="2800" dirty="0" smtClean="0">
                <a:latin typeface="Arial" pitchFamily="34" charset="0"/>
                <a:cs typeface="Arial" pitchFamily="34" charset="0"/>
              </a:rPr>
              <a:t> = Q</a:t>
            </a:r>
            <a:r>
              <a:rPr lang="vi-VN" sz="2800" baseline="-25000" dirty="0" smtClean="0">
                <a:latin typeface="Arial" pitchFamily="34" charset="0"/>
                <a:cs typeface="Arial" pitchFamily="34" charset="0"/>
              </a:rPr>
              <a:t>tỏa</a:t>
            </a:r>
            <a:endParaRPr lang="vi-VN" sz="2800" dirty="0" smtClean="0">
              <a:latin typeface="Arial" pitchFamily="34" charset="0"/>
              <a:cs typeface="Arial" pitchFamily="34" charset="0"/>
              <a:sym typeface="Symbol" panose="05050102010706020507" pitchFamily="18" charset="2"/>
            </a:endParaRPr>
          </a:p>
          <a:p>
            <a:endParaRPr lang="en-US" sz="2800" dirty="0" smtClean="0">
              <a:latin typeface="Arial" pitchFamily="34" charset="0"/>
              <a:cs typeface="Arial" pitchFamily="34" charset="0"/>
            </a:endParaRPr>
          </a:p>
          <a:p>
            <a:pPr algn="just"/>
            <a:endParaRPr lang="en-US" sz="2800" dirty="0" smtClean="0">
              <a:latin typeface="Arial" pitchFamily="34" charset="0"/>
              <a:cs typeface="Arial" pitchFamily="34" charset="0"/>
            </a:endParaRPr>
          </a:p>
        </p:txBody>
      </p:sp>
      <p:sp>
        <p:nvSpPr>
          <p:cNvPr id="5" name="Rectangle 4"/>
          <p:cNvSpPr/>
          <p:nvPr/>
        </p:nvSpPr>
        <p:spPr>
          <a:xfrm>
            <a:off x="304800" y="1828800"/>
            <a:ext cx="8839200" cy="27432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t"/>
          <a:lstStyle/>
          <a:p>
            <a:pPr algn="just"/>
            <a:r>
              <a:rPr lang="vi-VN" sz="2400" smtClean="0">
                <a:solidFill>
                  <a:schemeClr val="accent6">
                    <a:lumMod val="75000"/>
                  </a:schemeClr>
                </a:solidFill>
                <a:latin typeface="Arial" pitchFamily="34" charset="0"/>
                <a:cs typeface="Arial" pitchFamily="34" charset="0"/>
              </a:rPr>
              <a:t>Để biết cách vận dụng phương trình cân bằng nhiệt, học sinh xem vận dụng trang 168 sách tài liệu dạy và học vật lý.</a:t>
            </a:r>
            <a:endParaRPr lang="en-US" sz="2800" dirty="0" smtClean="0">
              <a:latin typeface="Arial" pitchFamily="34" charset="0"/>
              <a:cs typeface="Arial" pitchFamily="34" charset="0"/>
            </a:endParaRPr>
          </a:p>
        </p:txBody>
      </p:sp>
    </p:spTree>
    <p:extLst>
      <p:ext uri="{BB962C8B-B14F-4D97-AF65-F5344CB8AC3E}">
        <p14:creationId xmlns:p14="http://schemas.microsoft.com/office/powerpoint/2010/main" val="4229404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76600" y="990600"/>
            <a:ext cx="3390900" cy="762000"/>
          </a:xfrm>
          <a:prstGeom prst="rect">
            <a:avLst/>
          </a:prstGeom>
          <a:solidFill>
            <a:srgbClr val="00B05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Arial" pitchFamily="34" charset="0"/>
                <a:cs typeface="Arial" pitchFamily="34" charset="0"/>
              </a:rPr>
              <a:t>CHỦ ĐỀ </a:t>
            </a:r>
            <a:r>
              <a:rPr lang="vi-VN" sz="3200" b="1" dirty="0" smtClean="0">
                <a:latin typeface="Arial" pitchFamily="34" charset="0"/>
                <a:cs typeface="Arial" pitchFamily="34" charset="0"/>
              </a:rPr>
              <a:t>23</a:t>
            </a:r>
            <a:endParaRPr lang="en-US" sz="3200" b="1" dirty="0">
              <a:latin typeface="Arial" pitchFamily="34" charset="0"/>
              <a:cs typeface="Arial" pitchFamily="34" charset="0"/>
            </a:endParaRPr>
          </a:p>
        </p:txBody>
      </p:sp>
      <p:sp>
        <p:nvSpPr>
          <p:cNvPr id="5" name="Rectangle 4"/>
          <p:cNvSpPr/>
          <p:nvPr/>
        </p:nvSpPr>
        <p:spPr>
          <a:xfrm>
            <a:off x="977147" y="2363212"/>
            <a:ext cx="8120492" cy="166847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150000"/>
              </a:lnSpc>
            </a:pPr>
            <a:r>
              <a:rPr lang="vi-VN" sz="3600" b="1" dirty="0" smtClean="0">
                <a:ln/>
                <a:solidFill>
                  <a:schemeClr val="accent3"/>
                </a:solidFill>
                <a:latin typeface="Constantia" pitchFamily="18" charset="0"/>
              </a:rPr>
              <a:t>CÔNG THỨC TÍNH NHIỆT LƯỢNG</a:t>
            </a:r>
          </a:p>
          <a:p>
            <a:pPr algn="ctr">
              <a:lnSpc>
                <a:spcPct val="150000"/>
              </a:lnSpc>
            </a:pPr>
            <a:r>
              <a:rPr lang="vi-VN" sz="3600" b="1" dirty="0" smtClean="0">
                <a:ln/>
                <a:solidFill>
                  <a:schemeClr val="accent3"/>
                </a:solidFill>
                <a:latin typeface="Constantia" pitchFamily="18" charset="0"/>
              </a:rPr>
              <a:t>PHƯƠNG TRÌNH CÂN BẰNG NHIỆT</a:t>
            </a:r>
            <a:endParaRPr lang="en-US" sz="3600" b="1" dirty="0">
              <a:ln/>
              <a:solidFill>
                <a:schemeClr val="accent3"/>
              </a:solidFill>
              <a:latin typeface="Constantia" pitchFamily="18" charset="0"/>
            </a:endParaRPr>
          </a:p>
        </p:txBody>
      </p:sp>
      <p:sp>
        <p:nvSpPr>
          <p:cNvPr id="4" name="Rectangle 3"/>
          <p:cNvSpPr/>
          <p:nvPr/>
        </p:nvSpPr>
        <p:spPr>
          <a:xfrm>
            <a:off x="3187700" y="147637"/>
            <a:ext cx="2984500" cy="461963"/>
          </a:xfrm>
          <a:prstGeom prst="rect">
            <a:avLst/>
          </a:prstGeom>
        </p:spPr>
        <p:txBody>
          <a:bodyPr wrap="none">
            <a:spAutoFit/>
          </a:bodyPr>
          <a:lstStyle/>
          <a:p>
            <a:pPr algn="ctr">
              <a:defRPr/>
            </a:pPr>
            <a:r>
              <a:rPr lang="en-US" sz="2400" b="1" dirty="0">
                <a:solidFill>
                  <a:srgbClr val="0070C0"/>
                </a:solidFill>
                <a:latin typeface="Arial" pitchFamily="34" charset="0"/>
                <a:cs typeface="Arial" pitchFamily="34" charset="0"/>
              </a:rPr>
              <a:t>(HS </a:t>
            </a:r>
            <a:r>
              <a:rPr lang="en-US" sz="2400" b="1" dirty="0" err="1">
                <a:solidFill>
                  <a:srgbClr val="0070C0"/>
                </a:solidFill>
                <a:latin typeface="Arial" pitchFamily="34" charset="0"/>
                <a:cs typeface="Arial" pitchFamily="34" charset="0"/>
              </a:rPr>
              <a:t>ghi</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bài</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vào</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vở</a:t>
            </a:r>
            <a:r>
              <a:rPr lang="en-US" sz="2400" b="1" dirty="0">
                <a:solidFill>
                  <a:srgbClr val="0070C0"/>
                </a:solidFill>
                <a:latin typeface="Arial" pitchFamily="34" charset="0"/>
                <a:cs typeface="Arial" pitchFamily="34" charset="0"/>
              </a:rPr>
              <a:t>)</a:t>
            </a:r>
            <a:endParaRPr lang="vi-VN" sz="240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440987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028551"/>
            <a:ext cx="8610600" cy="6858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2800" b="1" dirty="0" smtClean="0">
                <a:solidFill>
                  <a:srgbClr val="FF0000"/>
                </a:solidFill>
                <a:latin typeface="Arial" pitchFamily="34" charset="0"/>
                <a:cs typeface="Arial" pitchFamily="34" charset="0"/>
              </a:rPr>
              <a:t>I. </a:t>
            </a:r>
            <a:r>
              <a:rPr lang="vi-VN" sz="2800" b="1" dirty="0" smtClean="0">
                <a:solidFill>
                  <a:srgbClr val="FF0000"/>
                </a:solidFill>
                <a:latin typeface="Arial" pitchFamily="34" charset="0"/>
                <a:cs typeface="Arial" pitchFamily="34" charset="0"/>
              </a:rPr>
              <a:t>CÁC YẾU TỔ ẢNH HƯỞNG ĐẾN NHIỆT LƯỢNG CẦN TRUYỀN CHO VẬT ĐỂ VẬT NÓNG LÊN</a:t>
            </a:r>
            <a:r>
              <a:rPr lang="en-US" sz="2800" b="1" dirty="0" smtClean="0">
                <a:solidFill>
                  <a:srgbClr val="FF0000"/>
                </a:solidFill>
                <a:latin typeface="Arial" pitchFamily="34" charset="0"/>
                <a:cs typeface="Arial" pitchFamily="34" charset="0"/>
              </a:rPr>
              <a:t>:</a:t>
            </a:r>
            <a:endParaRPr lang="en-US" sz="2800" b="1" dirty="0">
              <a:solidFill>
                <a:srgbClr val="FF0000"/>
              </a:solidFill>
              <a:latin typeface="Arial" pitchFamily="34" charset="0"/>
              <a:cs typeface="Arial" pitchFamily="34" charset="0"/>
            </a:endParaRPr>
          </a:p>
        </p:txBody>
      </p:sp>
      <p:sp>
        <p:nvSpPr>
          <p:cNvPr id="3" name="Rectangle 2"/>
          <p:cNvSpPr/>
          <p:nvPr/>
        </p:nvSpPr>
        <p:spPr>
          <a:xfrm>
            <a:off x="2735351" y="147637"/>
            <a:ext cx="3889206" cy="461665"/>
          </a:xfrm>
          <a:prstGeom prst="rect">
            <a:avLst/>
          </a:prstGeom>
        </p:spPr>
        <p:txBody>
          <a:bodyPr wrap="none">
            <a:spAutoFit/>
          </a:bodyPr>
          <a:lstStyle/>
          <a:p>
            <a:pPr algn="ctr">
              <a:defRPr/>
            </a:pPr>
            <a:r>
              <a:rPr lang="en-US" sz="2400" b="1" dirty="0">
                <a:solidFill>
                  <a:srgbClr val="0070C0"/>
                </a:solidFill>
                <a:latin typeface="Arial" pitchFamily="34" charset="0"/>
                <a:cs typeface="Arial" pitchFamily="34" charset="0"/>
              </a:rPr>
              <a:t>(HS </a:t>
            </a:r>
            <a:r>
              <a:rPr lang="en-US" sz="2400" b="1" dirty="0" err="1" smtClean="0">
                <a:solidFill>
                  <a:srgbClr val="0070C0"/>
                </a:solidFill>
                <a:latin typeface="Arial" pitchFamily="34" charset="0"/>
                <a:cs typeface="Arial" pitchFamily="34" charset="0"/>
              </a:rPr>
              <a:t>tìm</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hiểu</a:t>
            </a:r>
            <a:r>
              <a:rPr lang="en-US" sz="2400" b="1" dirty="0" smtClean="0">
                <a:solidFill>
                  <a:srgbClr val="0070C0"/>
                </a:solidFill>
                <a:latin typeface="Arial" pitchFamily="34" charset="0"/>
                <a:cs typeface="Arial" pitchFamily="34" charset="0"/>
              </a:rPr>
              <a:t> – </a:t>
            </a:r>
            <a:r>
              <a:rPr lang="en-US" sz="2400" b="1" dirty="0" err="1" smtClean="0">
                <a:solidFill>
                  <a:srgbClr val="0070C0"/>
                </a:solidFill>
                <a:latin typeface="Arial" pitchFamily="34" charset="0"/>
                <a:cs typeface="Arial" pitchFamily="34" charset="0"/>
              </a:rPr>
              <a:t>không</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ghi</a:t>
            </a:r>
            <a:r>
              <a:rPr lang="en-US" sz="2400" b="1" dirty="0" smtClean="0">
                <a:solidFill>
                  <a:srgbClr val="0070C0"/>
                </a:solidFill>
                <a:latin typeface="Arial" pitchFamily="34" charset="0"/>
                <a:cs typeface="Arial" pitchFamily="34" charset="0"/>
              </a:rPr>
              <a:t>)</a:t>
            </a:r>
            <a:endParaRPr lang="vi-VN" sz="2400" dirty="0">
              <a:solidFill>
                <a:srgbClr val="0070C0"/>
              </a:solidFill>
              <a:latin typeface="Arial" pitchFamily="34" charset="0"/>
              <a:cs typeface="Arial" pitchFamily="34" charset="0"/>
            </a:endParaRPr>
          </a:p>
        </p:txBody>
      </p:sp>
      <p:sp>
        <p:nvSpPr>
          <p:cNvPr id="4" name="Rectangle 3"/>
          <p:cNvSpPr/>
          <p:nvPr/>
        </p:nvSpPr>
        <p:spPr>
          <a:xfrm>
            <a:off x="152400" y="2133600"/>
            <a:ext cx="8839200" cy="12954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t"/>
          <a:lstStyle/>
          <a:p>
            <a:pPr algn="just"/>
            <a:r>
              <a:rPr lang="en-US" sz="2400" dirty="0" smtClean="0">
                <a:solidFill>
                  <a:schemeClr val="accent6">
                    <a:lumMod val="75000"/>
                  </a:schemeClr>
                </a:solidFill>
                <a:latin typeface="Arial" pitchFamily="34" charset="0"/>
                <a:cs typeface="Arial" pitchFamily="34" charset="0"/>
              </a:rPr>
              <a:t>(</a:t>
            </a:r>
            <a:r>
              <a:rPr lang="en-US" sz="2400" dirty="0" err="1" smtClean="0">
                <a:solidFill>
                  <a:schemeClr val="accent6">
                    <a:lumMod val="75000"/>
                  </a:schemeClr>
                </a:solidFill>
                <a:latin typeface="Arial" pitchFamily="34" charset="0"/>
                <a:cs typeface="Arial" pitchFamily="34" charset="0"/>
              </a:rPr>
              <a:t>Học</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sinh</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đọc</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mô</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tả</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thí</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nghiệm</a:t>
            </a:r>
            <a:r>
              <a:rPr lang="vi-VN" sz="2400" dirty="0" smtClean="0">
                <a:solidFill>
                  <a:schemeClr val="accent6">
                    <a:lumMod val="75000"/>
                  </a:schemeClr>
                </a:solidFill>
                <a:latin typeface="Arial" pitchFamily="34" charset="0"/>
                <a:cs typeface="Arial" pitchFamily="34" charset="0"/>
              </a:rPr>
              <a:t> HĐ1</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trang</a:t>
            </a:r>
            <a:r>
              <a:rPr lang="en-US" sz="2400" dirty="0" smtClean="0">
                <a:solidFill>
                  <a:schemeClr val="accent6">
                    <a:lumMod val="75000"/>
                  </a:schemeClr>
                </a:solidFill>
                <a:latin typeface="Arial" pitchFamily="34" charset="0"/>
                <a:cs typeface="Arial" pitchFamily="34" charset="0"/>
              </a:rPr>
              <a:t> </a:t>
            </a:r>
            <a:r>
              <a:rPr lang="en-US" sz="2400" dirty="0" smtClean="0">
                <a:solidFill>
                  <a:schemeClr val="accent6">
                    <a:lumMod val="75000"/>
                  </a:schemeClr>
                </a:solidFill>
                <a:latin typeface="Arial" pitchFamily="34" charset="0"/>
                <a:cs typeface="Arial" pitchFamily="34" charset="0"/>
              </a:rPr>
              <a:t>1</a:t>
            </a:r>
            <a:r>
              <a:rPr lang="vi-VN" sz="2400" dirty="0" smtClean="0">
                <a:solidFill>
                  <a:schemeClr val="accent6">
                    <a:lumMod val="75000"/>
                  </a:schemeClr>
                </a:solidFill>
                <a:latin typeface="Arial" pitchFamily="34" charset="0"/>
                <a:cs typeface="Arial" pitchFamily="34" charset="0"/>
              </a:rPr>
              <a:t>63</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sách</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Tài</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liệu</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dạy</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và</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học</a:t>
            </a:r>
            <a:r>
              <a:rPr lang="en-US" sz="2400" dirty="0" smtClean="0">
                <a:solidFill>
                  <a:schemeClr val="accent6">
                    <a:lumMod val="75000"/>
                  </a:schemeClr>
                </a:solidFill>
                <a:latin typeface="Arial" pitchFamily="34" charset="0"/>
                <a:cs typeface="Arial" pitchFamily="34" charset="0"/>
              </a:rPr>
              <a:t>)</a:t>
            </a:r>
          </a:p>
          <a:p>
            <a:pPr algn="just"/>
            <a:endParaRPr lang="en-US" sz="2400" dirty="0" smtClean="0">
              <a:solidFill>
                <a:schemeClr val="accent6">
                  <a:lumMod val="75000"/>
                </a:schemeClr>
              </a:solidFill>
              <a:latin typeface="Arial" pitchFamily="34" charset="0"/>
              <a:cs typeface="Arial" pitchFamily="34" charset="0"/>
            </a:endParaRPr>
          </a:p>
        </p:txBody>
      </p:sp>
      <p:sp>
        <p:nvSpPr>
          <p:cNvPr id="5" name="Rectangle 4"/>
          <p:cNvSpPr/>
          <p:nvPr/>
        </p:nvSpPr>
        <p:spPr>
          <a:xfrm>
            <a:off x="152400" y="3200549"/>
            <a:ext cx="8839200" cy="12954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t"/>
          <a:lstStyle/>
          <a:p>
            <a:pPr algn="just"/>
            <a:r>
              <a:rPr lang="vi-VN" sz="2400" dirty="0" smtClean="0">
                <a:solidFill>
                  <a:schemeClr val="accent6">
                    <a:lumMod val="75000"/>
                  </a:schemeClr>
                </a:solidFill>
                <a:latin typeface="Arial" pitchFamily="34" charset="0"/>
                <a:cs typeface="Arial" pitchFamily="34" charset="0"/>
              </a:rPr>
              <a:t>Lưu ý: Nhiệt lượng do ngọn lửa đèn cồn truyền cho nước tỉ lệ với thời gian đun.</a:t>
            </a:r>
            <a:endParaRPr lang="en-US" sz="2400" dirty="0" smtClean="0">
              <a:solidFill>
                <a:schemeClr val="accent6">
                  <a:lumMod val="75000"/>
                </a:schemeClr>
              </a:solidFill>
              <a:latin typeface="Arial" pitchFamily="34" charset="0"/>
              <a:cs typeface="Arial" pitchFamily="34" charset="0"/>
            </a:endParaRPr>
          </a:p>
          <a:p>
            <a:pPr algn="just"/>
            <a:endParaRPr lang="en-US" sz="2400" dirty="0" smtClean="0">
              <a:solidFill>
                <a:schemeClr val="accent6">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73833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0751" t="24791" r="7670" b="31824"/>
          <a:stretch/>
        </p:blipFill>
        <p:spPr>
          <a:xfrm>
            <a:off x="-152400" y="762000"/>
            <a:ext cx="9679577" cy="2895600"/>
          </a:xfrm>
          <a:prstGeom prst="rect">
            <a:avLst/>
          </a:prstGeom>
        </p:spPr>
      </p:pic>
      <p:sp>
        <p:nvSpPr>
          <p:cNvPr id="15" name="Rectangle 14"/>
          <p:cNvSpPr/>
          <p:nvPr/>
        </p:nvSpPr>
        <p:spPr>
          <a:xfrm>
            <a:off x="185535" y="4343400"/>
            <a:ext cx="8839200" cy="12954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t"/>
          <a:lstStyle/>
          <a:p>
            <a:pPr algn="just"/>
            <a:r>
              <a:rPr lang="vi-VN" sz="2400" dirty="0" smtClean="0">
                <a:solidFill>
                  <a:schemeClr val="tx2"/>
                </a:solidFill>
                <a:latin typeface="Arial" pitchFamily="34" charset="0"/>
                <a:cs typeface="Arial" pitchFamily="34" charset="0"/>
              </a:rPr>
              <a:t>Từ kết quả thí nghiệm có thể thấy, với cùng 1 chất cần đun là nước, cùng độ tăng nhiệt độ (nóng thêm 20</a:t>
            </a:r>
            <a:r>
              <a:rPr lang="vi-VN" sz="2400" dirty="0" smtClean="0">
                <a:solidFill>
                  <a:schemeClr val="tx2"/>
                </a:solidFill>
                <a:latin typeface="Arial" pitchFamily="34" charset="0"/>
                <a:cs typeface="Arial" pitchFamily="34" charset="0"/>
                <a:sym typeface="Symbol" panose="05050102010706020507" pitchFamily="18" charset="2"/>
              </a:rPr>
              <a:t>C), nhưng cốc 2 có khối lượng nước gấp 2 lần cốc 1 thì cũng cần thời gian đun gấp 2 lần, tức là nhiệt lượng cần cung cấp của cốc 2 gấp 2 lần nhiệt lượng cung cấp cho cốc 1.</a:t>
            </a:r>
          </a:p>
          <a:p>
            <a:pPr algn="just"/>
            <a:r>
              <a:rPr lang="vi-VN" sz="2400" dirty="0" smtClean="0">
                <a:solidFill>
                  <a:srgbClr val="FF0000"/>
                </a:solidFill>
                <a:latin typeface="Arial" pitchFamily="34" charset="0"/>
                <a:cs typeface="Arial" pitchFamily="34" charset="0"/>
                <a:sym typeface="Symbol" panose="05050102010706020507" pitchFamily="18" charset="2"/>
              </a:rPr>
              <a:t> Nhiệt lượng cần cung cấp phụ thuộc vào KHỐI LƯỢNG.</a:t>
            </a:r>
            <a:endParaRPr lang="en-US" sz="2400" dirty="0" smtClean="0">
              <a:solidFill>
                <a:srgbClr val="FF0000"/>
              </a:solidFill>
              <a:latin typeface="Arial" pitchFamily="34" charset="0"/>
              <a:cs typeface="Arial" pitchFamily="34" charset="0"/>
            </a:endParaRPr>
          </a:p>
          <a:p>
            <a:pPr algn="just"/>
            <a:endParaRPr lang="en-US" sz="2400" dirty="0" smtClean="0">
              <a:solidFill>
                <a:schemeClr val="accent6">
                  <a:lumMod val="75000"/>
                </a:schemeClr>
              </a:solidFill>
              <a:latin typeface="Arial" pitchFamily="34" charset="0"/>
              <a:cs typeface="Arial" pitchFamily="34" charset="0"/>
            </a:endParaRPr>
          </a:p>
        </p:txBody>
      </p:sp>
      <p:sp>
        <p:nvSpPr>
          <p:cNvPr id="16" name="Rectangle 15"/>
          <p:cNvSpPr/>
          <p:nvPr/>
        </p:nvSpPr>
        <p:spPr>
          <a:xfrm>
            <a:off x="185535" y="304800"/>
            <a:ext cx="8839200" cy="4572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t"/>
          <a:lstStyle/>
          <a:p>
            <a:pPr algn="just"/>
            <a:r>
              <a:rPr lang="vi-VN" sz="2800" b="1" dirty="0" smtClean="0">
                <a:solidFill>
                  <a:srgbClr val="00B050"/>
                </a:solidFill>
                <a:latin typeface="Arial" pitchFamily="34" charset="0"/>
                <a:cs typeface="Arial" pitchFamily="34" charset="0"/>
              </a:rPr>
              <a:t>HĐ1/163</a:t>
            </a:r>
            <a:endParaRPr lang="en-US" sz="2800" dirty="0" smtClean="0">
              <a:solidFill>
                <a:schemeClr val="tx1"/>
              </a:solidFill>
              <a:latin typeface="Arial" pitchFamily="34" charset="0"/>
              <a:cs typeface="Arial" pitchFamily="34" charset="0"/>
            </a:endParaRPr>
          </a:p>
        </p:txBody>
      </p:sp>
      <p:sp>
        <p:nvSpPr>
          <p:cNvPr id="17" name="Rectangle 16"/>
          <p:cNvSpPr/>
          <p:nvPr/>
        </p:nvSpPr>
        <p:spPr>
          <a:xfrm>
            <a:off x="267788" y="3771900"/>
            <a:ext cx="8839200" cy="4572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t"/>
          <a:lstStyle/>
          <a:p>
            <a:pPr algn="just"/>
            <a:r>
              <a:rPr lang="vi-VN" sz="2800" b="1" dirty="0" smtClean="0">
                <a:solidFill>
                  <a:schemeClr val="tx2">
                    <a:lumMod val="60000"/>
                    <a:lumOff val="40000"/>
                  </a:schemeClr>
                </a:solidFill>
                <a:latin typeface="Arial" pitchFamily="34" charset="0"/>
                <a:cs typeface="Arial" pitchFamily="34" charset="0"/>
              </a:rPr>
              <a:t>Kết quả: m</a:t>
            </a:r>
            <a:r>
              <a:rPr lang="vi-VN" sz="2800" b="1" baseline="-25000" dirty="0" smtClean="0">
                <a:solidFill>
                  <a:schemeClr val="tx2">
                    <a:lumMod val="60000"/>
                    <a:lumOff val="40000"/>
                  </a:schemeClr>
                </a:solidFill>
                <a:latin typeface="Arial" pitchFamily="34" charset="0"/>
                <a:cs typeface="Arial" pitchFamily="34" charset="0"/>
              </a:rPr>
              <a:t>2</a:t>
            </a:r>
            <a:r>
              <a:rPr lang="vi-VN" sz="2800" b="1" dirty="0" smtClean="0">
                <a:solidFill>
                  <a:schemeClr val="tx2">
                    <a:lumMod val="60000"/>
                    <a:lumOff val="40000"/>
                  </a:schemeClr>
                </a:solidFill>
                <a:latin typeface="Arial" pitchFamily="34" charset="0"/>
                <a:cs typeface="Arial" pitchFamily="34" charset="0"/>
              </a:rPr>
              <a:t> = 2 m</a:t>
            </a:r>
            <a:r>
              <a:rPr lang="vi-VN" sz="2800" b="1" baseline="-25000" dirty="0" smtClean="0">
                <a:solidFill>
                  <a:schemeClr val="tx2">
                    <a:lumMod val="60000"/>
                    <a:lumOff val="40000"/>
                  </a:schemeClr>
                </a:solidFill>
                <a:latin typeface="Arial" pitchFamily="34" charset="0"/>
                <a:cs typeface="Arial" pitchFamily="34" charset="0"/>
              </a:rPr>
              <a:t>1</a:t>
            </a:r>
            <a:r>
              <a:rPr lang="vi-VN" sz="2800" b="1" dirty="0" smtClean="0">
                <a:solidFill>
                  <a:schemeClr val="tx2">
                    <a:lumMod val="60000"/>
                    <a:lumOff val="40000"/>
                  </a:schemeClr>
                </a:solidFill>
                <a:latin typeface="Arial" pitchFamily="34" charset="0"/>
                <a:cs typeface="Arial" pitchFamily="34" charset="0"/>
              </a:rPr>
              <a:t> </a:t>
            </a:r>
            <a:r>
              <a:rPr lang="vi-VN" sz="2800" b="1" dirty="0" smtClean="0">
                <a:solidFill>
                  <a:schemeClr val="tx2">
                    <a:lumMod val="60000"/>
                    <a:lumOff val="40000"/>
                  </a:schemeClr>
                </a:solidFill>
                <a:latin typeface="Arial" pitchFamily="34" charset="0"/>
                <a:cs typeface="Arial" pitchFamily="34" charset="0"/>
                <a:sym typeface="Symbol" panose="05050102010706020507" pitchFamily="18" charset="2"/>
              </a:rPr>
              <a:t> t</a:t>
            </a:r>
            <a:r>
              <a:rPr lang="vi-VN" sz="2800" b="1" baseline="-25000" dirty="0" smtClean="0">
                <a:solidFill>
                  <a:schemeClr val="tx2">
                    <a:lumMod val="60000"/>
                    <a:lumOff val="40000"/>
                  </a:schemeClr>
                </a:solidFill>
                <a:latin typeface="Arial" pitchFamily="34" charset="0"/>
                <a:cs typeface="Arial" pitchFamily="34" charset="0"/>
                <a:sym typeface="Symbol" panose="05050102010706020507" pitchFamily="18" charset="2"/>
              </a:rPr>
              <a:t>2</a:t>
            </a:r>
            <a:r>
              <a:rPr lang="vi-VN" sz="2800" b="1" dirty="0" smtClean="0">
                <a:solidFill>
                  <a:schemeClr val="tx2">
                    <a:lumMod val="60000"/>
                    <a:lumOff val="40000"/>
                  </a:schemeClr>
                </a:solidFill>
                <a:latin typeface="Arial" pitchFamily="34" charset="0"/>
                <a:cs typeface="Arial" pitchFamily="34" charset="0"/>
                <a:sym typeface="Symbol" panose="05050102010706020507" pitchFamily="18" charset="2"/>
              </a:rPr>
              <a:t> = 2 t</a:t>
            </a:r>
            <a:r>
              <a:rPr lang="vi-VN" sz="2800" b="1" baseline="-25000" dirty="0" smtClean="0">
                <a:solidFill>
                  <a:schemeClr val="tx2">
                    <a:lumMod val="60000"/>
                    <a:lumOff val="40000"/>
                  </a:schemeClr>
                </a:solidFill>
                <a:latin typeface="Arial" pitchFamily="34" charset="0"/>
                <a:cs typeface="Arial" pitchFamily="34" charset="0"/>
                <a:sym typeface="Symbol" panose="05050102010706020507" pitchFamily="18" charset="2"/>
              </a:rPr>
              <a:t>1</a:t>
            </a:r>
            <a:r>
              <a:rPr lang="vi-VN" sz="2800" b="1" dirty="0" smtClean="0">
                <a:solidFill>
                  <a:schemeClr val="tx2">
                    <a:lumMod val="60000"/>
                    <a:lumOff val="40000"/>
                  </a:schemeClr>
                </a:solidFill>
                <a:latin typeface="Arial" pitchFamily="34" charset="0"/>
                <a:cs typeface="Arial" pitchFamily="34" charset="0"/>
                <a:sym typeface="Symbol" panose="05050102010706020507" pitchFamily="18" charset="2"/>
              </a:rPr>
              <a:t>  Q</a:t>
            </a:r>
            <a:r>
              <a:rPr lang="vi-VN" sz="2800" b="1" baseline="-25000" dirty="0" smtClean="0">
                <a:solidFill>
                  <a:schemeClr val="tx2">
                    <a:lumMod val="60000"/>
                    <a:lumOff val="40000"/>
                  </a:schemeClr>
                </a:solidFill>
                <a:latin typeface="Arial" pitchFamily="34" charset="0"/>
                <a:cs typeface="Arial" pitchFamily="34" charset="0"/>
                <a:sym typeface="Symbol" panose="05050102010706020507" pitchFamily="18" charset="2"/>
              </a:rPr>
              <a:t>2</a:t>
            </a:r>
            <a:r>
              <a:rPr lang="vi-VN" sz="2800" b="1" dirty="0" smtClean="0">
                <a:solidFill>
                  <a:schemeClr val="tx2">
                    <a:lumMod val="60000"/>
                    <a:lumOff val="40000"/>
                  </a:schemeClr>
                </a:solidFill>
                <a:latin typeface="Arial" pitchFamily="34" charset="0"/>
                <a:cs typeface="Arial" pitchFamily="34" charset="0"/>
                <a:sym typeface="Symbol" panose="05050102010706020507" pitchFamily="18" charset="2"/>
              </a:rPr>
              <a:t> = 2 Q</a:t>
            </a:r>
            <a:r>
              <a:rPr lang="vi-VN" sz="2800" b="1" baseline="-25000" dirty="0" smtClean="0">
                <a:solidFill>
                  <a:schemeClr val="tx2">
                    <a:lumMod val="60000"/>
                    <a:lumOff val="40000"/>
                  </a:schemeClr>
                </a:solidFill>
                <a:latin typeface="Arial" pitchFamily="34" charset="0"/>
                <a:cs typeface="Arial" pitchFamily="34" charset="0"/>
                <a:sym typeface="Symbol" panose="05050102010706020507" pitchFamily="18" charset="2"/>
              </a:rPr>
              <a:t>1</a:t>
            </a:r>
            <a:endParaRPr lang="en-US" sz="2800" dirty="0" smtClean="0">
              <a:solidFill>
                <a:schemeClr val="tx2">
                  <a:lumMod val="60000"/>
                  <a:lumOff val="40000"/>
                </a:schemeClr>
              </a:solidFill>
              <a:latin typeface="Arial" pitchFamily="34" charset="0"/>
              <a:cs typeface="Arial" pitchFamily="34" charset="0"/>
            </a:endParaRPr>
          </a:p>
        </p:txBody>
      </p:sp>
    </p:spTree>
    <p:extLst>
      <p:ext uri="{BB962C8B-B14F-4D97-AF65-F5344CB8AC3E}">
        <p14:creationId xmlns:p14="http://schemas.microsoft.com/office/powerpoint/2010/main" val="73833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xEl>
                                              <p:pRg st="1" end="1"/>
                                            </p:txEl>
                                          </p:spTgt>
                                        </p:tgtEl>
                                        <p:attrNameLst>
                                          <p:attrName>style.visibility</p:attrName>
                                        </p:attrNameLst>
                                      </p:cBhvr>
                                      <p:to>
                                        <p:strVal val="visible"/>
                                      </p:to>
                                    </p:set>
                                    <p:animEffect transition="in" filter="fade">
                                      <p:cBhvr>
                                        <p:cTn id="14" dur="1000"/>
                                        <p:tgtEl>
                                          <p:spTgt spid="15">
                                            <p:txEl>
                                              <p:pRg st="1" end="1"/>
                                            </p:txEl>
                                          </p:spTgt>
                                        </p:tgtEl>
                                      </p:cBhvr>
                                    </p:animEffect>
                                    <p:anim calcmode="lin" valueType="num">
                                      <p:cBhvr>
                                        <p:cTn id="1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228600" y="304800"/>
            <a:ext cx="8839200" cy="12954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t"/>
          <a:lstStyle/>
          <a:p>
            <a:pPr algn="just"/>
            <a:r>
              <a:rPr lang="en-US" sz="2400" dirty="0" smtClean="0">
                <a:solidFill>
                  <a:schemeClr val="accent6">
                    <a:lumMod val="75000"/>
                  </a:schemeClr>
                </a:solidFill>
                <a:latin typeface="Arial" pitchFamily="34" charset="0"/>
                <a:cs typeface="Arial" pitchFamily="34" charset="0"/>
              </a:rPr>
              <a:t>(</a:t>
            </a:r>
            <a:r>
              <a:rPr lang="en-US" sz="2400" dirty="0" err="1" smtClean="0">
                <a:solidFill>
                  <a:schemeClr val="accent6">
                    <a:lumMod val="75000"/>
                  </a:schemeClr>
                </a:solidFill>
                <a:latin typeface="Arial" pitchFamily="34" charset="0"/>
                <a:cs typeface="Arial" pitchFamily="34" charset="0"/>
              </a:rPr>
              <a:t>Học</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sinh</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đọc</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mô</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tả</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thí</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nghiệm</a:t>
            </a:r>
            <a:r>
              <a:rPr lang="vi-VN" sz="2400" dirty="0" smtClean="0">
                <a:solidFill>
                  <a:schemeClr val="accent6">
                    <a:lumMod val="75000"/>
                  </a:schemeClr>
                </a:solidFill>
                <a:latin typeface="Arial" pitchFamily="34" charset="0"/>
                <a:cs typeface="Arial" pitchFamily="34" charset="0"/>
              </a:rPr>
              <a:t> HĐ2</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trang</a:t>
            </a:r>
            <a:r>
              <a:rPr lang="en-US" sz="2400" dirty="0" smtClean="0">
                <a:solidFill>
                  <a:schemeClr val="accent6">
                    <a:lumMod val="75000"/>
                  </a:schemeClr>
                </a:solidFill>
                <a:latin typeface="Arial" pitchFamily="34" charset="0"/>
                <a:cs typeface="Arial" pitchFamily="34" charset="0"/>
              </a:rPr>
              <a:t> </a:t>
            </a:r>
            <a:r>
              <a:rPr lang="en-US" sz="2400" dirty="0" smtClean="0">
                <a:solidFill>
                  <a:schemeClr val="accent6">
                    <a:lumMod val="75000"/>
                  </a:schemeClr>
                </a:solidFill>
                <a:latin typeface="Arial" pitchFamily="34" charset="0"/>
                <a:cs typeface="Arial" pitchFamily="34" charset="0"/>
              </a:rPr>
              <a:t>1</a:t>
            </a:r>
            <a:r>
              <a:rPr lang="vi-VN" sz="2400" dirty="0" smtClean="0">
                <a:solidFill>
                  <a:schemeClr val="accent6">
                    <a:lumMod val="75000"/>
                  </a:schemeClr>
                </a:solidFill>
                <a:latin typeface="Arial" pitchFamily="34" charset="0"/>
                <a:cs typeface="Arial" pitchFamily="34" charset="0"/>
              </a:rPr>
              <a:t>64</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sách</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Tài</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liệu</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dạy</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và</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học</a:t>
            </a:r>
            <a:r>
              <a:rPr lang="en-US" sz="2400" dirty="0" smtClean="0">
                <a:solidFill>
                  <a:schemeClr val="accent6">
                    <a:lumMod val="75000"/>
                  </a:schemeClr>
                </a:solidFill>
                <a:latin typeface="Arial" pitchFamily="34" charset="0"/>
                <a:cs typeface="Arial" pitchFamily="34" charset="0"/>
              </a:rPr>
              <a:t>)</a:t>
            </a:r>
          </a:p>
          <a:p>
            <a:pPr algn="just"/>
            <a:endParaRPr lang="en-US" sz="2400" dirty="0" smtClean="0">
              <a:solidFill>
                <a:schemeClr val="accent6">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73833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1000"/>
                                        <p:tgtEl>
                                          <p:spTgt spid="27">
                                            <p:txEl>
                                              <p:pRg st="0" end="0"/>
                                            </p:txEl>
                                          </p:spTgt>
                                        </p:tgtEl>
                                      </p:cBhvr>
                                    </p:animEffect>
                                    <p:anim calcmode="lin" valueType="num">
                                      <p:cBhvr>
                                        <p:cTn id="8"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1479" t="26531" r="7590" b="34693"/>
          <a:stretch/>
        </p:blipFill>
        <p:spPr>
          <a:xfrm>
            <a:off x="-76200" y="774192"/>
            <a:ext cx="9220200" cy="2484876"/>
          </a:xfrm>
          <a:prstGeom prst="rect">
            <a:avLst/>
          </a:prstGeom>
        </p:spPr>
      </p:pic>
      <p:sp>
        <p:nvSpPr>
          <p:cNvPr id="5" name="Rectangle 4"/>
          <p:cNvSpPr/>
          <p:nvPr/>
        </p:nvSpPr>
        <p:spPr>
          <a:xfrm>
            <a:off x="185535" y="304800"/>
            <a:ext cx="8839200" cy="4572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t"/>
          <a:lstStyle/>
          <a:p>
            <a:pPr algn="just"/>
            <a:r>
              <a:rPr lang="vi-VN" sz="2800" b="1" dirty="0" smtClean="0">
                <a:solidFill>
                  <a:srgbClr val="00B050"/>
                </a:solidFill>
                <a:latin typeface="Arial" pitchFamily="34" charset="0"/>
                <a:cs typeface="Arial" pitchFamily="34" charset="0"/>
              </a:rPr>
              <a:t>HĐ2/164: </a:t>
            </a:r>
            <a:r>
              <a:rPr lang="vi-VN" sz="2800" dirty="0" smtClean="0">
                <a:solidFill>
                  <a:srgbClr val="00B050"/>
                </a:solidFill>
                <a:latin typeface="Arial" pitchFamily="34" charset="0"/>
                <a:cs typeface="Arial" pitchFamily="34" charset="0"/>
              </a:rPr>
              <a:t>Kết quả thí nghiệm</a:t>
            </a:r>
            <a:endParaRPr lang="en-US" sz="2800" dirty="0" smtClean="0">
              <a:solidFill>
                <a:srgbClr val="00B050"/>
              </a:solidFill>
              <a:latin typeface="Arial" pitchFamily="34" charset="0"/>
              <a:cs typeface="Arial" pitchFamily="34" charset="0"/>
            </a:endParaRPr>
          </a:p>
        </p:txBody>
      </p:sp>
      <p:sp>
        <p:nvSpPr>
          <p:cNvPr id="6" name="Rectangle 5"/>
          <p:cNvSpPr/>
          <p:nvPr/>
        </p:nvSpPr>
        <p:spPr>
          <a:xfrm>
            <a:off x="185535" y="3810000"/>
            <a:ext cx="8839200" cy="12954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t"/>
          <a:lstStyle/>
          <a:p>
            <a:pPr algn="just"/>
            <a:r>
              <a:rPr lang="vi-VN" sz="2400" dirty="0" smtClean="0">
                <a:solidFill>
                  <a:schemeClr val="tx2"/>
                </a:solidFill>
                <a:latin typeface="Arial" pitchFamily="34" charset="0"/>
                <a:cs typeface="Arial" pitchFamily="34" charset="0"/>
              </a:rPr>
              <a:t>Từ kết quả thí nghiệm có thể thấy, với cùng 1 chất cần đun là nước, cùng khối lượng, nhưng độ tăng nhiệt độ của cốc 2 gấp 2 lần độ tăng nhiệt độ của cốc 1, </a:t>
            </a:r>
            <a:r>
              <a:rPr lang="vi-VN" sz="2400" dirty="0">
                <a:solidFill>
                  <a:schemeClr val="tx2"/>
                </a:solidFill>
                <a:cs typeface="Arial" pitchFamily="34" charset="0"/>
                <a:sym typeface="Symbol" panose="05050102010706020507" pitchFamily="18" charset="2"/>
              </a:rPr>
              <a:t>thì </a:t>
            </a:r>
            <a:r>
              <a:rPr lang="vi-VN" sz="2400" dirty="0" smtClean="0">
                <a:solidFill>
                  <a:schemeClr val="tx2"/>
                </a:solidFill>
                <a:cs typeface="Arial" pitchFamily="34" charset="0"/>
                <a:sym typeface="Symbol" panose="05050102010706020507" pitchFamily="18" charset="2"/>
              </a:rPr>
              <a:t>thời </a:t>
            </a:r>
            <a:r>
              <a:rPr lang="vi-VN" sz="2400" dirty="0">
                <a:solidFill>
                  <a:schemeClr val="tx2"/>
                </a:solidFill>
                <a:cs typeface="Arial" pitchFamily="34" charset="0"/>
                <a:sym typeface="Symbol" panose="05050102010706020507" pitchFamily="18" charset="2"/>
              </a:rPr>
              <a:t>gian đun </a:t>
            </a:r>
            <a:r>
              <a:rPr lang="vi-VN" sz="2400" dirty="0" smtClean="0">
                <a:solidFill>
                  <a:schemeClr val="tx2"/>
                </a:solidFill>
                <a:cs typeface="Arial" pitchFamily="34" charset="0"/>
                <a:sym typeface="Symbol" panose="05050102010706020507" pitchFamily="18" charset="2"/>
              </a:rPr>
              <a:t>cốc 2 gấp </a:t>
            </a:r>
            <a:r>
              <a:rPr lang="vi-VN" sz="2400" dirty="0">
                <a:solidFill>
                  <a:schemeClr val="tx2"/>
                </a:solidFill>
                <a:cs typeface="Arial" pitchFamily="34" charset="0"/>
                <a:sym typeface="Symbol" panose="05050102010706020507" pitchFamily="18" charset="2"/>
              </a:rPr>
              <a:t>2 </a:t>
            </a:r>
            <a:r>
              <a:rPr lang="vi-VN" sz="2400" dirty="0" smtClean="0">
                <a:solidFill>
                  <a:schemeClr val="tx2"/>
                </a:solidFill>
                <a:cs typeface="Arial" pitchFamily="34" charset="0"/>
                <a:sym typeface="Symbol" panose="05050102010706020507" pitchFamily="18" charset="2"/>
              </a:rPr>
              <a:t>lần thời gian đun cốc 1, </a:t>
            </a:r>
            <a:r>
              <a:rPr lang="vi-VN" sz="2400" dirty="0">
                <a:solidFill>
                  <a:schemeClr val="tx2"/>
                </a:solidFill>
                <a:cs typeface="Arial" pitchFamily="34" charset="0"/>
                <a:sym typeface="Symbol" panose="05050102010706020507" pitchFamily="18" charset="2"/>
              </a:rPr>
              <a:t>tức là nhiệt lượng cần cung cấp của cốc 2 gấp 2 lần nhiệt lượng cung cấp cho cốc 1.</a:t>
            </a:r>
            <a:endParaRPr lang="vi-VN" sz="2400" dirty="0" smtClean="0">
              <a:solidFill>
                <a:schemeClr val="tx2"/>
              </a:solidFill>
              <a:latin typeface="Arial" pitchFamily="34" charset="0"/>
              <a:cs typeface="Arial" pitchFamily="34" charset="0"/>
              <a:sym typeface="Symbol" panose="05050102010706020507" pitchFamily="18" charset="2"/>
            </a:endParaRPr>
          </a:p>
          <a:p>
            <a:pPr algn="just"/>
            <a:r>
              <a:rPr lang="vi-VN" sz="2400" dirty="0" smtClean="0">
                <a:solidFill>
                  <a:srgbClr val="FF0000"/>
                </a:solidFill>
                <a:latin typeface="Arial" pitchFamily="34" charset="0"/>
                <a:cs typeface="Arial" pitchFamily="34" charset="0"/>
                <a:sym typeface="Symbol" panose="05050102010706020507" pitchFamily="18" charset="2"/>
              </a:rPr>
              <a:t> Nhiệt lượng cần cung cấp phụ thuộc vào ĐỘ TĂNG NHIỆT ĐỘ.</a:t>
            </a:r>
            <a:endParaRPr lang="en-US" sz="2400" dirty="0" smtClean="0">
              <a:solidFill>
                <a:srgbClr val="FF0000"/>
              </a:solidFill>
              <a:latin typeface="Arial" pitchFamily="34" charset="0"/>
              <a:cs typeface="Arial" pitchFamily="34" charset="0"/>
            </a:endParaRPr>
          </a:p>
          <a:p>
            <a:pPr algn="just"/>
            <a:endParaRPr lang="en-US" sz="2400" dirty="0" smtClean="0">
              <a:solidFill>
                <a:schemeClr val="accent6">
                  <a:lumMod val="75000"/>
                </a:schemeClr>
              </a:solidFill>
              <a:latin typeface="Arial" pitchFamily="34" charset="0"/>
              <a:cs typeface="Arial" pitchFamily="34" charset="0"/>
            </a:endParaRPr>
          </a:p>
        </p:txBody>
      </p:sp>
      <p:sp>
        <p:nvSpPr>
          <p:cNvPr id="7" name="Rectangle 6"/>
          <p:cNvSpPr/>
          <p:nvPr/>
        </p:nvSpPr>
        <p:spPr>
          <a:xfrm>
            <a:off x="304800" y="3271260"/>
            <a:ext cx="8839200" cy="4572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t"/>
          <a:lstStyle/>
          <a:p>
            <a:pPr algn="just"/>
            <a:r>
              <a:rPr lang="vi-VN" sz="2800" b="1" dirty="0" smtClean="0">
                <a:solidFill>
                  <a:schemeClr val="tx2">
                    <a:lumMod val="60000"/>
                    <a:lumOff val="40000"/>
                  </a:schemeClr>
                </a:solidFill>
                <a:latin typeface="Arial" pitchFamily="34" charset="0"/>
                <a:cs typeface="Arial" pitchFamily="34" charset="0"/>
              </a:rPr>
              <a:t>Kết quả: </a:t>
            </a:r>
            <a:r>
              <a:rPr lang="vi-VN" sz="2800" b="1" dirty="0" smtClean="0">
                <a:solidFill>
                  <a:schemeClr val="tx2">
                    <a:lumMod val="60000"/>
                    <a:lumOff val="40000"/>
                  </a:schemeClr>
                </a:solidFill>
                <a:latin typeface="Arial" pitchFamily="34" charset="0"/>
                <a:cs typeface="Arial" pitchFamily="34" charset="0"/>
                <a:sym typeface="Symbol" panose="05050102010706020507" pitchFamily="18" charset="2"/>
              </a:rPr>
              <a:t>t</a:t>
            </a:r>
            <a:r>
              <a:rPr lang="vi-VN" sz="2800" b="1" baseline="-25000" dirty="0" smtClean="0">
                <a:solidFill>
                  <a:schemeClr val="tx2">
                    <a:lumMod val="60000"/>
                    <a:lumOff val="40000"/>
                  </a:schemeClr>
                </a:solidFill>
                <a:latin typeface="Arial" pitchFamily="34" charset="0"/>
                <a:cs typeface="Arial" pitchFamily="34" charset="0"/>
              </a:rPr>
              <a:t>2</a:t>
            </a:r>
            <a:r>
              <a:rPr lang="vi-VN" sz="2800" b="1" dirty="0" smtClean="0">
                <a:solidFill>
                  <a:schemeClr val="tx2">
                    <a:lumMod val="60000"/>
                    <a:lumOff val="40000"/>
                  </a:schemeClr>
                </a:solidFill>
                <a:latin typeface="Arial" pitchFamily="34" charset="0"/>
                <a:cs typeface="Arial" pitchFamily="34" charset="0"/>
              </a:rPr>
              <a:t> = 2 </a:t>
            </a:r>
            <a:r>
              <a:rPr lang="vi-VN" sz="2800" b="1" dirty="0" smtClean="0">
                <a:solidFill>
                  <a:schemeClr val="tx2">
                    <a:lumMod val="60000"/>
                    <a:lumOff val="40000"/>
                  </a:schemeClr>
                </a:solidFill>
                <a:latin typeface="Arial" pitchFamily="34" charset="0"/>
                <a:cs typeface="Arial" pitchFamily="34" charset="0"/>
                <a:sym typeface="Symbol" panose="05050102010706020507" pitchFamily="18" charset="2"/>
              </a:rPr>
              <a:t>t</a:t>
            </a:r>
            <a:r>
              <a:rPr lang="vi-VN" sz="2800" b="1" baseline="-25000" dirty="0" smtClean="0">
                <a:solidFill>
                  <a:schemeClr val="tx2">
                    <a:lumMod val="60000"/>
                    <a:lumOff val="40000"/>
                  </a:schemeClr>
                </a:solidFill>
                <a:latin typeface="Arial" pitchFamily="34" charset="0"/>
                <a:cs typeface="Arial" pitchFamily="34" charset="0"/>
              </a:rPr>
              <a:t>1</a:t>
            </a:r>
            <a:r>
              <a:rPr lang="vi-VN" sz="2800" b="1" dirty="0" smtClean="0">
                <a:solidFill>
                  <a:schemeClr val="tx2">
                    <a:lumMod val="60000"/>
                    <a:lumOff val="40000"/>
                  </a:schemeClr>
                </a:solidFill>
                <a:latin typeface="Arial" pitchFamily="34" charset="0"/>
                <a:cs typeface="Arial" pitchFamily="34" charset="0"/>
              </a:rPr>
              <a:t> </a:t>
            </a:r>
            <a:r>
              <a:rPr lang="vi-VN" sz="2800" b="1" dirty="0" smtClean="0">
                <a:solidFill>
                  <a:schemeClr val="tx2">
                    <a:lumMod val="60000"/>
                    <a:lumOff val="40000"/>
                  </a:schemeClr>
                </a:solidFill>
                <a:latin typeface="Arial" pitchFamily="34" charset="0"/>
                <a:cs typeface="Arial" pitchFamily="34" charset="0"/>
                <a:sym typeface="Symbol" panose="05050102010706020507" pitchFamily="18" charset="2"/>
              </a:rPr>
              <a:t> t</a:t>
            </a:r>
            <a:r>
              <a:rPr lang="vi-VN" sz="2800" b="1" baseline="-25000" dirty="0" smtClean="0">
                <a:solidFill>
                  <a:schemeClr val="tx2">
                    <a:lumMod val="60000"/>
                    <a:lumOff val="40000"/>
                  </a:schemeClr>
                </a:solidFill>
                <a:latin typeface="Arial" pitchFamily="34" charset="0"/>
                <a:cs typeface="Arial" pitchFamily="34" charset="0"/>
                <a:sym typeface="Symbol" panose="05050102010706020507" pitchFamily="18" charset="2"/>
              </a:rPr>
              <a:t>2</a:t>
            </a:r>
            <a:r>
              <a:rPr lang="vi-VN" sz="2800" b="1" dirty="0" smtClean="0">
                <a:solidFill>
                  <a:schemeClr val="tx2">
                    <a:lumMod val="60000"/>
                    <a:lumOff val="40000"/>
                  </a:schemeClr>
                </a:solidFill>
                <a:latin typeface="Arial" pitchFamily="34" charset="0"/>
                <a:cs typeface="Arial" pitchFamily="34" charset="0"/>
                <a:sym typeface="Symbol" panose="05050102010706020507" pitchFamily="18" charset="2"/>
              </a:rPr>
              <a:t> = 2 t</a:t>
            </a:r>
            <a:r>
              <a:rPr lang="vi-VN" sz="2800" b="1" baseline="-25000" dirty="0" smtClean="0">
                <a:solidFill>
                  <a:schemeClr val="tx2">
                    <a:lumMod val="60000"/>
                    <a:lumOff val="40000"/>
                  </a:schemeClr>
                </a:solidFill>
                <a:latin typeface="Arial" pitchFamily="34" charset="0"/>
                <a:cs typeface="Arial" pitchFamily="34" charset="0"/>
                <a:sym typeface="Symbol" panose="05050102010706020507" pitchFamily="18" charset="2"/>
              </a:rPr>
              <a:t>1</a:t>
            </a:r>
            <a:r>
              <a:rPr lang="vi-VN" sz="2800" b="1" dirty="0" smtClean="0">
                <a:solidFill>
                  <a:schemeClr val="tx2">
                    <a:lumMod val="60000"/>
                    <a:lumOff val="40000"/>
                  </a:schemeClr>
                </a:solidFill>
                <a:latin typeface="Arial" pitchFamily="34" charset="0"/>
                <a:cs typeface="Arial" pitchFamily="34" charset="0"/>
                <a:sym typeface="Symbol" panose="05050102010706020507" pitchFamily="18" charset="2"/>
              </a:rPr>
              <a:t>  Q</a:t>
            </a:r>
            <a:r>
              <a:rPr lang="vi-VN" sz="2800" b="1" baseline="-25000" dirty="0" smtClean="0">
                <a:solidFill>
                  <a:schemeClr val="tx2">
                    <a:lumMod val="60000"/>
                    <a:lumOff val="40000"/>
                  </a:schemeClr>
                </a:solidFill>
                <a:latin typeface="Arial" pitchFamily="34" charset="0"/>
                <a:cs typeface="Arial" pitchFamily="34" charset="0"/>
                <a:sym typeface="Symbol" panose="05050102010706020507" pitchFamily="18" charset="2"/>
              </a:rPr>
              <a:t>2</a:t>
            </a:r>
            <a:r>
              <a:rPr lang="vi-VN" sz="2800" b="1" dirty="0" smtClean="0">
                <a:solidFill>
                  <a:schemeClr val="tx2">
                    <a:lumMod val="60000"/>
                    <a:lumOff val="40000"/>
                  </a:schemeClr>
                </a:solidFill>
                <a:latin typeface="Arial" pitchFamily="34" charset="0"/>
                <a:cs typeface="Arial" pitchFamily="34" charset="0"/>
                <a:sym typeface="Symbol" panose="05050102010706020507" pitchFamily="18" charset="2"/>
              </a:rPr>
              <a:t> = 2 Q</a:t>
            </a:r>
            <a:r>
              <a:rPr lang="vi-VN" sz="2800" b="1" baseline="-25000" dirty="0" smtClean="0">
                <a:solidFill>
                  <a:schemeClr val="tx2">
                    <a:lumMod val="60000"/>
                    <a:lumOff val="40000"/>
                  </a:schemeClr>
                </a:solidFill>
                <a:latin typeface="Arial" pitchFamily="34" charset="0"/>
                <a:cs typeface="Arial" pitchFamily="34" charset="0"/>
                <a:sym typeface="Symbol" panose="05050102010706020507" pitchFamily="18" charset="2"/>
              </a:rPr>
              <a:t>1</a:t>
            </a:r>
            <a:endParaRPr lang="en-US" sz="2800" dirty="0" smtClean="0">
              <a:solidFill>
                <a:schemeClr val="tx2">
                  <a:lumMod val="60000"/>
                  <a:lumOff val="40000"/>
                </a:schemeClr>
              </a:solidFill>
              <a:latin typeface="Arial" pitchFamily="34" charset="0"/>
              <a:cs typeface="Arial" pitchFamily="34" charset="0"/>
            </a:endParaRPr>
          </a:p>
        </p:txBody>
      </p:sp>
    </p:spTree>
    <p:extLst>
      <p:ext uri="{BB962C8B-B14F-4D97-AF65-F5344CB8AC3E}">
        <p14:creationId xmlns:p14="http://schemas.microsoft.com/office/powerpoint/2010/main" val="426518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839200" cy="12954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t"/>
          <a:lstStyle/>
          <a:p>
            <a:pPr algn="just"/>
            <a:r>
              <a:rPr lang="en-US" sz="2400" dirty="0" smtClean="0">
                <a:solidFill>
                  <a:schemeClr val="accent6">
                    <a:lumMod val="75000"/>
                  </a:schemeClr>
                </a:solidFill>
                <a:latin typeface="Arial" pitchFamily="34" charset="0"/>
                <a:cs typeface="Arial" pitchFamily="34" charset="0"/>
              </a:rPr>
              <a:t>(</a:t>
            </a:r>
            <a:r>
              <a:rPr lang="en-US" sz="2400" dirty="0" err="1" smtClean="0">
                <a:solidFill>
                  <a:schemeClr val="accent6">
                    <a:lumMod val="75000"/>
                  </a:schemeClr>
                </a:solidFill>
                <a:latin typeface="Arial" pitchFamily="34" charset="0"/>
                <a:cs typeface="Arial" pitchFamily="34" charset="0"/>
              </a:rPr>
              <a:t>Học</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sinh</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đọc</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mô</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tả</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thí</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nghiệm</a:t>
            </a:r>
            <a:r>
              <a:rPr lang="vi-VN" sz="2400" dirty="0" smtClean="0">
                <a:solidFill>
                  <a:schemeClr val="accent6">
                    <a:lumMod val="75000"/>
                  </a:schemeClr>
                </a:solidFill>
                <a:latin typeface="Arial" pitchFamily="34" charset="0"/>
                <a:cs typeface="Arial" pitchFamily="34" charset="0"/>
              </a:rPr>
              <a:t> HĐ3</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trang</a:t>
            </a:r>
            <a:r>
              <a:rPr lang="en-US" sz="2400" dirty="0" smtClean="0">
                <a:solidFill>
                  <a:schemeClr val="accent6">
                    <a:lumMod val="75000"/>
                  </a:schemeClr>
                </a:solidFill>
                <a:latin typeface="Arial" pitchFamily="34" charset="0"/>
                <a:cs typeface="Arial" pitchFamily="34" charset="0"/>
              </a:rPr>
              <a:t> </a:t>
            </a:r>
            <a:r>
              <a:rPr lang="en-US" sz="2400" dirty="0" smtClean="0">
                <a:solidFill>
                  <a:schemeClr val="accent6">
                    <a:lumMod val="75000"/>
                  </a:schemeClr>
                </a:solidFill>
                <a:latin typeface="Arial" pitchFamily="34" charset="0"/>
                <a:cs typeface="Arial" pitchFamily="34" charset="0"/>
              </a:rPr>
              <a:t>1</a:t>
            </a:r>
            <a:r>
              <a:rPr lang="vi-VN" sz="2400" dirty="0" smtClean="0">
                <a:solidFill>
                  <a:schemeClr val="accent6">
                    <a:lumMod val="75000"/>
                  </a:schemeClr>
                </a:solidFill>
                <a:latin typeface="Arial" pitchFamily="34" charset="0"/>
                <a:cs typeface="Arial" pitchFamily="34" charset="0"/>
              </a:rPr>
              <a:t>65</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sách</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Tài</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liệu</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dạy</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và</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học</a:t>
            </a:r>
            <a:r>
              <a:rPr lang="en-US" sz="2400" dirty="0" smtClean="0">
                <a:solidFill>
                  <a:schemeClr val="accent6">
                    <a:lumMod val="75000"/>
                  </a:schemeClr>
                </a:solidFill>
                <a:latin typeface="Arial" pitchFamily="34" charset="0"/>
                <a:cs typeface="Arial" pitchFamily="34" charset="0"/>
              </a:rPr>
              <a:t>)</a:t>
            </a:r>
          </a:p>
          <a:p>
            <a:pPr algn="just"/>
            <a:endParaRPr lang="en-US" sz="2400" dirty="0" smtClean="0">
              <a:solidFill>
                <a:schemeClr val="accent6">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83630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9123" t="35135" r="7263" b="29730"/>
          <a:stretch/>
        </p:blipFill>
        <p:spPr>
          <a:xfrm>
            <a:off x="152401" y="990600"/>
            <a:ext cx="8382000" cy="1981200"/>
          </a:xfrm>
          <a:prstGeom prst="rect">
            <a:avLst/>
          </a:prstGeom>
        </p:spPr>
      </p:pic>
      <p:sp>
        <p:nvSpPr>
          <p:cNvPr id="3" name="Rectangle 2"/>
          <p:cNvSpPr/>
          <p:nvPr/>
        </p:nvSpPr>
        <p:spPr>
          <a:xfrm>
            <a:off x="185535" y="304800"/>
            <a:ext cx="8839200" cy="4572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t"/>
          <a:lstStyle/>
          <a:p>
            <a:pPr algn="just"/>
            <a:r>
              <a:rPr lang="vi-VN" sz="2800" b="1" dirty="0" smtClean="0">
                <a:solidFill>
                  <a:srgbClr val="00B050"/>
                </a:solidFill>
                <a:latin typeface="Arial" pitchFamily="34" charset="0"/>
                <a:cs typeface="Arial" pitchFamily="34" charset="0"/>
              </a:rPr>
              <a:t>HĐ3/165: </a:t>
            </a:r>
            <a:r>
              <a:rPr lang="vi-VN" sz="2800" dirty="0" smtClean="0">
                <a:solidFill>
                  <a:srgbClr val="00B050"/>
                </a:solidFill>
                <a:latin typeface="Arial" pitchFamily="34" charset="0"/>
                <a:cs typeface="Arial" pitchFamily="34" charset="0"/>
              </a:rPr>
              <a:t>Kết quả thí nghiệm</a:t>
            </a:r>
            <a:endParaRPr lang="en-US" sz="2800" dirty="0" smtClean="0">
              <a:solidFill>
                <a:srgbClr val="00B050"/>
              </a:solidFill>
              <a:latin typeface="Arial" pitchFamily="34" charset="0"/>
              <a:cs typeface="Arial" pitchFamily="34" charset="0"/>
            </a:endParaRPr>
          </a:p>
        </p:txBody>
      </p:sp>
      <p:sp>
        <p:nvSpPr>
          <p:cNvPr id="4" name="Rectangle 3"/>
          <p:cNvSpPr/>
          <p:nvPr/>
        </p:nvSpPr>
        <p:spPr>
          <a:xfrm>
            <a:off x="185535" y="3594354"/>
            <a:ext cx="8839200" cy="12954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t"/>
          <a:lstStyle/>
          <a:p>
            <a:pPr algn="just"/>
            <a:r>
              <a:rPr lang="vi-VN" sz="2400" dirty="0" smtClean="0">
                <a:solidFill>
                  <a:schemeClr val="tx2"/>
                </a:solidFill>
                <a:latin typeface="Arial" pitchFamily="34" charset="0"/>
                <a:cs typeface="Arial" pitchFamily="34" charset="0"/>
              </a:rPr>
              <a:t>Từ kết quả thí nghiệm có thể thấy, cùng khối lượng, cùng độ tăng nhiệt độ, nhưng 2 chất khác nhau thì nhiệt lượng cần cung cấp khác nhau</a:t>
            </a:r>
            <a:r>
              <a:rPr lang="vi-VN" sz="2400" dirty="0" smtClean="0">
                <a:solidFill>
                  <a:schemeClr val="tx2"/>
                </a:solidFill>
                <a:cs typeface="Arial" pitchFamily="34" charset="0"/>
                <a:sym typeface="Symbol" panose="05050102010706020507" pitchFamily="18" charset="2"/>
              </a:rPr>
              <a:t>.</a:t>
            </a:r>
            <a:endParaRPr lang="vi-VN" sz="2400" dirty="0" smtClean="0">
              <a:solidFill>
                <a:schemeClr val="tx2"/>
              </a:solidFill>
              <a:latin typeface="Arial" pitchFamily="34" charset="0"/>
              <a:cs typeface="Arial" pitchFamily="34" charset="0"/>
              <a:sym typeface="Symbol" panose="05050102010706020507" pitchFamily="18" charset="2"/>
            </a:endParaRPr>
          </a:p>
          <a:p>
            <a:pPr algn="just"/>
            <a:r>
              <a:rPr lang="vi-VN" sz="2400" dirty="0" smtClean="0">
                <a:solidFill>
                  <a:srgbClr val="FF0000"/>
                </a:solidFill>
                <a:latin typeface="Arial" pitchFamily="34" charset="0"/>
                <a:cs typeface="Arial" pitchFamily="34" charset="0"/>
                <a:sym typeface="Symbol" panose="05050102010706020507" pitchFamily="18" charset="2"/>
              </a:rPr>
              <a:t> Nhiệt lượng cần cung cấp phụ thuộc vào CHẤT CẤU TẠO NÊN VẬT.</a:t>
            </a:r>
            <a:endParaRPr lang="en-US" sz="2400" dirty="0" smtClean="0">
              <a:solidFill>
                <a:srgbClr val="FF0000"/>
              </a:solidFill>
              <a:latin typeface="Arial" pitchFamily="34" charset="0"/>
              <a:cs typeface="Arial" pitchFamily="34" charset="0"/>
            </a:endParaRPr>
          </a:p>
          <a:p>
            <a:pPr algn="just"/>
            <a:endParaRPr lang="en-US" sz="2400" dirty="0" smtClean="0">
              <a:solidFill>
                <a:schemeClr val="accent6">
                  <a:lumMod val="75000"/>
                </a:schemeClr>
              </a:solidFill>
              <a:latin typeface="Arial" pitchFamily="34" charset="0"/>
              <a:cs typeface="Arial" pitchFamily="34" charset="0"/>
            </a:endParaRPr>
          </a:p>
        </p:txBody>
      </p:sp>
      <p:sp>
        <p:nvSpPr>
          <p:cNvPr id="5" name="Rectangle 4"/>
          <p:cNvSpPr/>
          <p:nvPr/>
        </p:nvSpPr>
        <p:spPr>
          <a:xfrm>
            <a:off x="304800" y="2908554"/>
            <a:ext cx="8839200" cy="4572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t"/>
          <a:lstStyle/>
          <a:p>
            <a:pPr algn="just"/>
            <a:r>
              <a:rPr lang="vi-VN" sz="2800" b="1" dirty="0" smtClean="0">
                <a:solidFill>
                  <a:schemeClr val="tx2">
                    <a:lumMod val="60000"/>
                    <a:lumOff val="40000"/>
                  </a:schemeClr>
                </a:solidFill>
                <a:latin typeface="Arial" pitchFamily="34" charset="0"/>
                <a:cs typeface="Arial" pitchFamily="34" charset="0"/>
              </a:rPr>
              <a:t>Kết quả: </a:t>
            </a:r>
            <a:r>
              <a:rPr lang="vi-VN" sz="2800" b="1" dirty="0" smtClean="0">
                <a:solidFill>
                  <a:schemeClr val="tx2">
                    <a:lumMod val="60000"/>
                    <a:lumOff val="40000"/>
                  </a:schemeClr>
                </a:solidFill>
                <a:latin typeface="Arial" pitchFamily="34" charset="0"/>
                <a:cs typeface="Arial" pitchFamily="34" charset="0"/>
                <a:sym typeface="Symbol" panose="05050102010706020507" pitchFamily="18" charset="2"/>
              </a:rPr>
              <a:t>t</a:t>
            </a:r>
            <a:r>
              <a:rPr lang="vi-VN" sz="2800" b="1" baseline="-25000" dirty="0" smtClean="0">
                <a:solidFill>
                  <a:schemeClr val="tx2">
                    <a:lumMod val="60000"/>
                    <a:lumOff val="40000"/>
                  </a:schemeClr>
                </a:solidFill>
                <a:latin typeface="Arial" pitchFamily="34" charset="0"/>
                <a:cs typeface="Arial" pitchFamily="34" charset="0"/>
                <a:sym typeface="Symbol" panose="05050102010706020507" pitchFamily="18" charset="2"/>
              </a:rPr>
              <a:t>2</a:t>
            </a:r>
            <a:r>
              <a:rPr lang="vi-VN" sz="2800" b="1" dirty="0" smtClean="0">
                <a:solidFill>
                  <a:schemeClr val="tx2">
                    <a:lumMod val="60000"/>
                    <a:lumOff val="40000"/>
                  </a:schemeClr>
                </a:solidFill>
                <a:latin typeface="Arial" pitchFamily="34" charset="0"/>
                <a:cs typeface="Arial" pitchFamily="34" charset="0"/>
                <a:sym typeface="Symbol" panose="05050102010706020507" pitchFamily="18" charset="2"/>
              </a:rPr>
              <a:t>  t</a:t>
            </a:r>
            <a:r>
              <a:rPr lang="vi-VN" sz="2800" b="1" baseline="-25000" dirty="0" smtClean="0">
                <a:solidFill>
                  <a:schemeClr val="tx2">
                    <a:lumMod val="60000"/>
                    <a:lumOff val="40000"/>
                  </a:schemeClr>
                </a:solidFill>
                <a:latin typeface="Arial" pitchFamily="34" charset="0"/>
                <a:cs typeface="Arial" pitchFamily="34" charset="0"/>
                <a:sym typeface="Symbol" panose="05050102010706020507" pitchFamily="18" charset="2"/>
              </a:rPr>
              <a:t>1</a:t>
            </a:r>
            <a:r>
              <a:rPr lang="vi-VN" sz="2800" b="1" dirty="0" smtClean="0">
                <a:solidFill>
                  <a:schemeClr val="tx2">
                    <a:lumMod val="60000"/>
                    <a:lumOff val="40000"/>
                  </a:schemeClr>
                </a:solidFill>
                <a:latin typeface="Arial" pitchFamily="34" charset="0"/>
                <a:cs typeface="Arial" pitchFamily="34" charset="0"/>
                <a:sym typeface="Symbol" panose="05050102010706020507" pitchFamily="18" charset="2"/>
              </a:rPr>
              <a:t>  Q</a:t>
            </a:r>
            <a:r>
              <a:rPr lang="vi-VN" sz="2800" b="1" baseline="-25000" dirty="0" smtClean="0">
                <a:solidFill>
                  <a:schemeClr val="tx2">
                    <a:lumMod val="60000"/>
                    <a:lumOff val="40000"/>
                  </a:schemeClr>
                </a:solidFill>
                <a:latin typeface="Arial" pitchFamily="34" charset="0"/>
                <a:cs typeface="Arial" pitchFamily="34" charset="0"/>
                <a:sym typeface="Symbol" panose="05050102010706020507" pitchFamily="18" charset="2"/>
              </a:rPr>
              <a:t>2</a:t>
            </a:r>
            <a:r>
              <a:rPr lang="vi-VN" sz="2800" b="1" dirty="0" smtClean="0">
                <a:solidFill>
                  <a:schemeClr val="tx2">
                    <a:lumMod val="60000"/>
                    <a:lumOff val="40000"/>
                  </a:schemeClr>
                </a:solidFill>
                <a:latin typeface="Arial" pitchFamily="34" charset="0"/>
                <a:cs typeface="Arial" pitchFamily="34" charset="0"/>
                <a:sym typeface="Symbol" panose="05050102010706020507" pitchFamily="18" charset="2"/>
              </a:rPr>
              <a:t>  Q</a:t>
            </a:r>
            <a:r>
              <a:rPr lang="vi-VN" sz="2800" b="1" baseline="-25000" dirty="0" smtClean="0">
                <a:solidFill>
                  <a:schemeClr val="tx2">
                    <a:lumMod val="60000"/>
                    <a:lumOff val="40000"/>
                  </a:schemeClr>
                </a:solidFill>
                <a:latin typeface="Arial" pitchFamily="34" charset="0"/>
                <a:cs typeface="Arial" pitchFamily="34" charset="0"/>
                <a:sym typeface="Symbol" panose="05050102010706020507" pitchFamily="18" charset="2"/>
              </a:rPr>
              <a:t>1</a:t>
            </a:r>
            <a:endParaRPr lang="en-US" sz="2800" dirty="0" smtClean="0">
              <a:solidFill>
                <a:schemeClr val="tx2">
                  <a:lumMod val="60000"/>
                  <a:lumOff val="40000"/>
                </a:schemeClr>
              </a:solidFill>
              <a:latin typeface="Arial" pitchFamily="34" charset="0"/>
              <a:cs typeface="Arial" pitchFamily="34" charset="0"/>
            </a:endParaRPr>
          </a:p>
        </p:txBody>
      </p:sp>
    </p:spTree>
    <p:extLst>
      <p:ext uri="{BB962C8B-B14F-4D97-AF65-F5344CB8AC3E}">
        <p14:creationId xmlns:p14="http://schemas.microsoft.com/office/powerpoint/2010/main" val="60145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371600"/>
            <a:ext cx="8839200" cy="27432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t"/>
          <a:lstStyle/>
          <a:p>
            <a:pPr algn="just"/>
            <a:r>
              <a:rPr lang="vi-VN" sz="2400" dirty="0" smtClean="0">
                <a:solidFill>
                  <a:schemeClr val="accent6">
                    <a:lumMod val="75000"/>
                  </a:schemeClr>
                </a:solidFill>
                <a:latin typeface="Arial" pitchFamily="34" charset="0"/>
                <a:cs typeface="Arial" pitchFamily="34" charset="0"/>
              </a:rPr>
              <a:t>Từ 3 thí nghiệm trên, tổng kết lại: “Nhiệt lượng cần cung cấp cho một vật nóng lên phụ thuộc vào 3 yếu tố: Khối lượng, độ tăng nhiệt độ, chất cấu tạo nên vật. </a:t>
            </a:r>
          </a:p>
          <a:p>
            <a:pPr algn="just"/>
            <a:r>
              <a:rPr lang="vi-VN" sz="2400" dirty="0" smtClean="0">
                <a:solidFill>
                  <a:schemeClr val="accent6">
                    <a:lumMod val="75000"/>
                  </a:schemeClr>
                </a:solidFill>
                <a:latin typeface="Arial" pitchFamily="34" charset="0"/>
                <a:cs typeface="Arial" pitchFamily="34" charset="0"/>
              </a:rPr>
              <a:t>Từ đó ta có công thức tính nhiệt lượng như sau:</a:t>
            </a:r>
            <a:endParaRPr lang="en-US" sz="2800" dirty="0" smtClean="0">
              <a:latin typeface="Arial" pitchFamily="34" charset="0"/>
              <a:cs typeface="Arial" pitchFamily="34" charset="0"/>
            </a:endParaRPr>
          </a:p>
          <a:p>
            <a:pPr algn="just"/>
            <a:endParaRPr lang="en-US" sz="2800" dirty="0" smtClean="0">
              <a:latin typeface="Arial" pitchFamily="34" charset="0"/>
              <a:cs typeface="Arial" pitchFamily="34" charset="0"/>
            </a:endParaRPr>
          </a:p>
        </p:txBody>
      </p:sp>
    </p:spTree>
    <p:extLst>
      <p:ext uri="{BB962C8B-B14F-4D97-AF65-F5344CB8AC3E}">
        <p14:creationId xmlns:p14="http://schemas.microsoft.com/office/powerpoint/2010/main" val="117715020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480</TotalTime>
  <Words>1057</Words>
  <Application>Microsoft Office PowerPoint</Application>
  <PresentationFormat>On-screen Show (4:3)</PresentationFormat>
  <Paragraphs>76</Paragraphs>
  <Slides>16</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Calibri</vt:lpstr>
      <vt:lpstr>Cambria Math</vt:lpstr>
      <vt:lpstr>Constantia</vt:lpstr>
      <vt:lpstr>Gill Sans MT</vt:lpstr>
      <vt:lpstr>Symbol</vt:lpstr>
      <vt:lpstr>Verdana</vt:lpstr>
      <vt:lpstr>Wingdings 2</vt:lpstr>
      <vt:lpstr>Office Theme</vt:lpstr>
      <vt:lpstr>Solstice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NTTNhung</cp:lastModifiedBy>
  <cp:revision>71</cp:revision>
  <dcterms:created xsi:type="dcterms:W3CDTF">2018-01-21T11:08:12Z</dcterms:created>
  <dcterms:modified xsi:type="dcterms:W3CDTF">2021-05-19T07:09:44Z</dcterms:modified>
</cp:coreProperties>
</file>