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2" r:id="rId6"/>
    <p:sldId id="265" r:id="rId7"/>
    <p:sldId id="268" r:id="rId8"/>
    <p:sldId id="270" r:id="rId9"/>
    <p:sldId id="258" r:id="rId10"/>
    <p:sldId id="272" r:id="rId11"/>
    <p:sldId id="274" r:id="rId12"/>
    <p:sldId id="276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0960"/>
            <a:ext cx="12192635" cy="685800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735070" y="706755"/>
            <a:ext cx="5583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1134110" y="828675"/>
            <a:ext cx="10121900" cy="3569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800">
                <a:solidFill>
                  <a:srgbClr val="00B050"/>
                </a:solidFill>
                <a:latin typeface="Britannic Bold" panose="020B0903060703020204" charset="0"/>
                <a:cs typeface="Britannic Bold" panose="020B0903060703020204" charset="0"/>
              </a:rPr>
              <a:t>UNIT 16: MAN AND THE ENVIRONMENT</a:t>
            </a:r>
            <a:r>
              <a:rPr lang="en-US" sz="4000">
                <a:solidFill>
                  <a:srgbClr val="00B050"/>
                </a:solidFill>
                <a:latin typeface="Britannic Bold" panose="020B0903060703020204" charset="0"/>
                <a:cs typeface="Britannic Bold" panose="020B0903060703020204" charset="0"/>
              </a:rPr>
              <a:t>.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algn="ctr"/>
            <a:r>
              <a:rPr lang="en-US" sz="4400" u="sng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Outline</a:t>
            </a:r>
            <a:r>
              <a:rPr lang="en-US" sz="4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:</a:t>
            </a:r>
            <a:endParaRPr lang="en-US" sz="4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4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I. Vocabulary.</a:t>
            </a:r>
            <a:endParaRPr lang="en-US" sz="4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4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II. Grammar.</a:t>
            </a:r>
            <a:endParaRPr lang="en-US" sz="4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998345" y="750570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912495" y="1592580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30530" y="2484755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1. Indefinite quantifiers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từ chỉ lượng bất định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sz="32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Some, A few , A little .</a:t>
            </a:r>
            <a:endParaRPr lang="en-US" sz="32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36575" y="3813810"/>
            <a:ext cx="113614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A little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một ít, một chút )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 được dùng với </a:t>
            </a:r>
            <a:r>
              <a:rPr lang="en-US" sz="3200" i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danh từ không đếm được</a:t>
            </a:r>
            <a:r>
              <a:rPr lang="en-US" sz="3200" i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 little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rice. 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6" grpId="1"/>
      <p:bldP spid="7" grpId="1"/>
      <p:bldP spid="8" grpId="1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211070" y="578485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044575" y="1271270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31165" y="1916430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2. Modal verb : Should.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nên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- Được dùng để đề nghị hoặc khuyên ai làm điều gì.</a:t>
            </a:r>
            <a:endParaRPr lang="en-US" sz="32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91210" y="3175000"/>
            <a:ext cx="10610215" cy="1198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sz="40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+ )    Subject    +    should  +  V </a:t>
            </a:r>
            <a:r>
              <a:rPr lang="en-US" sz="32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bare inf. )</a:t>
            </a:r>
            <a:r>
              <a:rPr lang="en-US" sz="14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36015" y="4624705"/>
            <a:ext cx="1248664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:  1. We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should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brush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our teeth twice a day.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         2. You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should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sz="3200" b="1" u="sng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save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water.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bldLvl="0" animBg="1"/>
      <p:bldP spid="2" grpId="0"/>
      <p:bldP spid="6" grpId="1"/>
      <p:bldP spid="7" grpId="1"/>
      <p:bldP spid="8" grpId="1"/>
      <p:bldP spid="9" grpId="1" animBg="1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211070" y="659765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014095" y="1423670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31165" y="1997710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2. Modal verb : Should.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nên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- Được dùng để đề nghị hoặc khuyên ai làm điều gì.</a:t>
            </a:r>
            <a:endParaRPr lang="en-US" sz="32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791845" y="3256280"/>
            <a:ext cx="10970260" cy="10147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- )   Subject    +    should not / shouldn’t  +  V </a:t>
            </a:r>
            <a:r>
              <a:rPr lang="en-US" sz="2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bare inf. )</a:t>
            </a:r>
            <a:r>
              <a:rPr lang="en-US" sz="12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156335" y="4417695"/>
            <a:ext cx="12486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* should not = shouldn’t </a:t>
            </a:r>
            <a:r>
              <a:rPr lang="en-US" sz="3200" i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( không nên )</a:t>
            </a:r>
            <a:endParaRPr lang="en-US" sz="3200" i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211070" y="5001260"/>
            <a:ext cx="69475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: We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shouldn’t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u="sng">
                <a:solidFill>
                  <a:srgbClr val="00B050"/>
                </a:solidFill>
                <a:latin typeface="Times New Roman" panose="02020603050405020304" charset="0"/>
                <a:cs typeface="Times New Roman" panose="02020603050405020304" charset="0"/>
              </a:rPr>
              <a:t>waste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water.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4" grpId="0"/>
      <p:bldP spid="2" grpId="0"/>
      <p:bldP spid="6" grpId="1"/>
      <p:bldP spid="7" grpId="1"/>
      <p:bldP spid="8" grpId="1"/>
      <p:bldP spid="9" grpId="1" animBg="1"/>
      <p:bldP spid="4" grpId="1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292350" y="501650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205865" y="1109345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02285" y="1754505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2. Modal verb : Should.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nên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- Được dùng để đề nghị hoặc khuyên ai làm điều gì.</a:t>
            </a:r>
            <a:endParaRPr lang="en-US" sz="32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46835" y="2921635"/>
            <a:ext cx="9641840" cy="10147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? )    Should   +   Subject    +  V </a:t>
            </a:r>
            <a:r>
              <a:rPr lang="en-US" sz="28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 bare inf. )  ?</a:t>
            </a:r>
            <a:r>
              <a:rPr lang="en-US" sz="1200" b="1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785110" y="4067175"/>
            <a:ext cx="694753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Should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we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buy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 new car?</a:t>
            </a:r>
            <a:endParaRPr lang="en-US" sz="3200" b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→ Yes, we should.</a:t>
            </a:r>
            <a:endParaRPr lang="en-US" sz="3200" b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→ No, we shouldn’t.</a:t>
            </a:r>
            <a:endParaRPr lang="en-US" sz="3200" b="1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4" grpId="0"/>
      <p:bldP spid="6" grpId="1"/>
      <p:bldP spid="7" grpId="1"/>
      <p:bldP spid="8" grpId="1"/>
      <p:bldP spid="9" grpId="1" animBg="1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35" y="-635"/>
            <a:ext cx="12191365" cy="685863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2342515" y="2486025"/>
            <a:ext cx="67043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7200" b="1">
                <a:ln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Brush Script MT" panose="03060802040406070304" charset="0"/>
                <a:cs typeface="Brush Script MT" panose="03060802040406070304" charset="0"/>
              </a:rPr>
              <a:t>THE END.</a:t>
            </a:r>
            <a:endParaRPr lang="en-US" sz="7200" b="1">
              <a:ln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Brush Script MT" panose="03060802040406070304" charset="0"/>
              <a:cs typeface="Brush Script MT" panose="0306080204040607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30200" y="-635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265555" y="2056765"/>
            <a:ext cx="8084185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1. Environment ( n )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môi trường.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2. To produce ( v ) 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sản xuất, làm ra.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3. To plow ( v ) 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cày.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→ To plow a field</a:t>
            </a:r>
            <a:r>
              <a:rPr lang="en-US" sz="36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cày ruộng.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4. To pull ( v )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kéo, lôi.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→ To pull a cart </a:t>
            </a:r>
            <a:r>
              <a:rPr lang="en-US" sz="36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kéo xe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30200" y="-635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276350" y="2056765"/>
            <a:ext cx="808418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5. Cow (n ) 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bò cái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6. To destroy ( v )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phá hủy, tàn phá.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7. Danger ( n )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sự nguy hiểm.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→</a:t>
            </a:r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Be in danger 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đang gặp nguy hiểm.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8. Pollution ( n ) 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sự ô nhiễm.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→ To pollute ( v ) </a:t>
            </a:r>
            <a:r>
              <a:rPr lang="en-US" sz="360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làm ô nhiễm.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270" y="-121920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64870" y="2056765"/>
            <a:ext cx="855091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9. Wild ( adj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hoang dã, hoang dại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→Wild animal ( n )</a:t>
            </a:r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động vật hoang dã.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10. To waste ( v )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lãng phí.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11. Coal ( n )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than đá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12. To pick ( v )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hái, ngắt ( hoa, rau ... )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→ To pick s.th up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nhặt ( cái gì ) lên.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270" y="-121920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01345" y="2117090"/>
            <a:ext cx="90785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13. To damage ( v ) </a:t>
            </a:r>
            <a:r>
              <a:rPr lang="en-US" sz="3600" b="1" i="1"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 làm hỏng, làm hư.</a:t>
            </a:r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14. To keep off ( v )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: tránh xa.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15. To save ( v ) </a:t>
            </a:r>
            <a:r>
              <a:rPr lang="en-US" sz="3600" b="1" i="1"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 tiết kiệm, để dành.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16. To switch off ( v )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tắt ( đèn, máy móc .. )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17. To switch on ( v ) :</a:t>
            </a:r>
            <a:r>
              <a:rPr lang="en-US" sz="36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bật, mở ( đèn, .... )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270" y="-121920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784225" y="2228850"/>
            <a:ext cx="907859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18. Faucet ( n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vòi nước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19. Trash can ( n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sọt rác, thùng rác.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20. To recycle ( v ):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tái chế.</a:t>
            </a:r>
            <a:endParaRPr lang="en-US" sz="3600" b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21. Waste food ( n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thức ăn thừa.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1270" y="-142240"/>
            <a:ext cx="12193270" cy="6858635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1012825" y="586740"/>
            <a:ext cx="8255000" cy="1353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charset="0"/>
                <a:cs typeface="Times New Roman" panose="02020603050405020304" charset="0"/>
              </a:rPr>
              <a:t>UNIT 16 : MAN AND THE ENVIRONMENT.</a:t>
            </a:r>
            <a:endParaRPr lang="en-US"/>
          </a:p>
          <a:p>
            <a:endParaRPr lang="en-US"/>
          </a:p>
          <a:p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I. </a:t>
            </a:r>
            <a:r>
              <a:rPr lang="en-US" sz="3200" b="1" u="sng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Vocabulary</a:t>
            </a:r>
            <a:r>
              <a:rPr lang="en-US" sz="3200" b="1">
                <a:gradFill>
                  <a:gsLst>
                    <a:gs pos="0">
                      <a:srgbClr val="14CD68"/>
                    </a:gs>
                    <a:gs pos="100000">
                      <a:srgbClr val="035C7D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>
              <a:gradFill>
                <a:gsLst>
                  <a:gs pos="0">
                    <a:srgbClr val="14CD68"/>
                  </a:gs>
                  <a:gs pos="100000">
                    <a:srgbClr val="035C7D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74370" y="2184400"/>
            <a:ext cx="1084326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22. Waste paper ( n ) :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 giấy vụn.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23. Scrap metal ( n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kim loại vụn.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24. To drip ( v ) :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nhỏ giọt.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6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→Dripping faucet :</a:t>
            </a:r>
            <a:r>
              <a:rPr lang="en-US" sz="36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i="1">
                <a:latin typeface="Times New Roman" panose="02020603050405020304" charset="0"/>
                <a:cs typeface="Times New Roman" panose="02020603050405020304" charset="0"/>
              </a:rPr>
              <a:t>vòi nước đang nhỏ giọt</a:t>
            </a:r>
            <a:r>
              <a:rPr lang="en-US" sz="3600" i="1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600" i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5" grpId="1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998345" y="750570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973455" y="1450340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36575" y="2292350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1. Indefinite quantifiers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từ chỉ lượng bất định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sz="32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Some, A few , A little .</a:t>
            </a:r>
            <a:endParaRPr lang="en-US" sz="3200" b="1">
              <a:ln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97535" y="3560445"/>
            <a:ext cx="1136142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Some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một vài, một ít )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 được dùng với </a:t>
            </a:r>
            <a:r>
              <a:rPr lang="en-US" sz="3200" i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danh từ đếm được số nhiều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i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và danh từ không đếm được.</a:t>
            </a:r>
            <a:endParaRPr lang="en-US" sz="3200" i="1" u="sng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some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orange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,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some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money.</a:t>
            </a:r>
            <a:r>
              <a:rPr lang="en-US" sz="3200"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6" grpId="1"/>
      <p:bldP spid="7" grpId="1"/>
      <p:bldP spid="8" grpId="1"/>
      <p:bldP spid="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Content Placeholder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1998345" y="750570"/>
            <a:ext cx="9899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Britannic Bold" panose="020B0903060703020204" charset="0"/>
                <a:cs typeface="Britannic Bold" panose="020B0903060703020204" charset="0"/>
              </a:rPr>
              <a:t>UNIT 16 : MAN AND THE ENVIRONMENT.</a:t>
            </a:r>
            <a:endParaRPr lang="en-US" sz="36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ritannic Bold" panose="020B0903060703020204" charset="0"/>
              <a:cs typeface="Britannic Bold" panose="020B0903060703020204" charset="0"/>
            </a:endParaRPr>
          </a:p>
          <a:p>
            <a:r>
              <a:rPr lang="en-US"/>
              <a:t>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912495" y="1592580"/>
            <a:ext cx="10985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II. </a:t>
            </a:r>
            <a:r>
              <a:rPr lang="en-US" sz="3600" b="1" u="sng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Grammar</a:t>
            </a:r>
            <a:r>
              <a:rPr lang="en-US" sz="36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30530" y="2484755"/>
            <a:ext cx="1133094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1. Indefinite quantifiers </a:t>
            </a:r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( từ chỉ lượng bất định )  </a:t>
            </a:r>
            <a:endParaRPr lang="en-US" sz="3200" i="1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i="1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sz="32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Some, A few , A little .</a:t>
            </a:r>
            <a:endParaRPr lang="en-US" sz="3200" b="1"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536575" y="3813810"/>
            <a:ext cx="113614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* A few </a:t>
            </a:r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en-US" sz="3200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một vài )</a:t>
            </a:r>
            <a:r>
              <a:rPr lang="en-US" sz="3200" i="1">
                <a:latin typeface="Times New Roman" panose="02020603050405020304" charset="0"/>
                <a:cs typeface="Times New Roman" panose="02020603050405020304" charset="0"/>
              </a:rPr>
              <a:t> được dùng với </a:t>
            </a:r>
            <a:r>
              <a:rPr lang="en-US" sz="3200" i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danh từ đếm được số nhiều</a:t>
            </a:r>
            <a:r>
              <a:rPr lang="en-US" sz="3200" i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i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 b="1" u="sng">
                <a:latin typeface="Times New Roman" panose="02020603050405020304" charset="0"/>
                <a:cs typeface="Times New Roman" panose="02020603050405020304" charset="0"/>
              </a:rPr>
              <a:t>Ex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 : </a:t>
            </a:r>
            <a:r>
              <a:rPr lang="en-US" sz="32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 few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eggs. </a:t>
            </a:r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6" grpId="1"/>
      <p:bldP spid="7" grpId="1"/>
      <p:bldP spid="8" grpId="1"/>
      <p:bldP spid="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3049</Words>
  <Application>WPS Presentation</Application>
  <PresentationFormat>Widescreen</PresentationFormat>
  <Paragraphs>172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SimSun</vt:lpstr>
      <vt:lpstr>Wingdings</vt:lpstr>
      <vt:lpstr>Britannic Bold</vt:lpstr>
      <vt:lpstr>Times New Roman</vt:lpstr>
      <vt:lpstr>Calibri</vt:lpstr>
      <vt:lpstr>Microsoft YaHei</vt:lpstr>
      <vt:lpstr>Arial Unicode MS</vt:lpstr>
      <vt:lpstr>Calibri Light</vt:lpstr>
      <vt:lpstr>Brush Script MT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ASUS</cp:lastModifiedBy>
  <cp:revision>15</cp:revision>
  <dcterms:created xsi:type="dcterms:W3CDTF">2021-05-14T14:56:00Z</dcterms:created>
  <dcterms:modified xsi:type="dcterms:W3CDTF">2021-05-16T16:31:26Z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