
<file path=[Content_Types].xml><?xml version="1.0" encoding="utf-8"?>
<Types xmlns="http://schemas.openxmlformats.org/package/2006/content-types">
  <Default Extension="png" ContentType="image/png"/>
  <Default Extension="bin" ContentType="application/vnd.openxmlformats-officedocument.oleObject"/>
  <Default Extension="m4a" ContentType="audio/unknown"/>
  <Default Extension="jpeg" ContentType="image/jpeg"/>
  <Default Extension="wmf" ContentType="image/x-wmf"/>
  <Default Extension="emf" ContentType="image/x-emf"/>
  <Default Extension="rels" ContentType="application/vnd.openxmlformats-package.relationships+xml"/>
  <Default Extension="xml" ContentType="application/xml"/>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handoutMasterIdLst>
    <p:handoutMasterId r:id="rId24"/>
  </p:handoutMasterIdLst>
  <p:sldIdLst>
    <p:sldId id="316" r:id="rId2"/>
    <p:sldId id="309" r:id="rId3"/>
    <p:sldId id="310" r:id="rId4"/>
    <p:sldId id="308" r:id="rId5"/>
    <p:sldId id="295" r:id="rId6"/>
    <p:sldId id="296" r:id="rId7"/>
    <p:sldId id="311" r:id="rId8"/>
    <p:sldId id="312" r:id="rId9"/>
    <p:sldId id="298" r:id="rId10"/>
    <p:sldId id="300" r:id="rId11"/>
    <p:sldId id="301" r:id="rId12"/>
    <p:sldId id="299" r:id="rId13"/>
    <p:sldId id="302" r:id="rId14"/>
    <p:sldId id="303" r:id="rId15"/>
    <p:sldId id="304" r:id="rId16"/>
    <p:sldId id="305" r:id="rId17"/>
    <p:sldId id="306" r:id="rId18"/>
    <p:sldId id="307" r:id="rId19"/>
    <p:sldId id="314" r:id="rId20"/>
    <p:sldId id="313" r:id="rId21"/>
    <p:sldId id="315" r:id="rId22"/>
  </p:sldIdLst>
  <p:sldSz cx="9144000" cy="6858000" type="screen4x3"/>
  <p:notesSz cx="7102475" cy="8991600"/>
  <p:defaultTextStyle>
    <a:defPPr>
      <a:defRPr lang="en-US"/>
    </a:defPPr>
    <a:lvl1pPr marL="0" lvl="0"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1F268"/>
    <a:srgbClr val="D2E2A6"/>
    <a:srgbClr val="008A00"/>
    <a:srgbClr val="009900"/>
    <a:srgbClr val="006699"/>
    <a:srgbClr val="F9BF8B"/>
    <a:srgbClr val="3333CC"/>
    <a:srgbClr val="CC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5" d="100"/>
          <a:sy n="65" d="100"/>
        </p:scale>
        <p:origin x="-1296" y="-6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3" Type="http://schemas.openxmlformats.org/officeDocument/2006/relationships/image" Target="../media/image9.wmf"/><Relationship Id="rId2" Type="http://schemas.openxmlformats.org/officeDocument/2006/relationships/image" Target="../media/image8.wmf"/><Relationship Id="rId1" Type="http://schemas.openxmlformats.org/officeDocument/2006/relationships/image" Target="../media/image7.wmf"/></Relationships>
</file>

<file path=ppt/drawings/_rels/vmlDrawing3.vml.rels><?xml version="1.0" encoding="UTF-8" standalone="yes"?>
<Relationships xmlns="http://schemas.openxmlformats.org/package/2006/relationships"><Relationship Id="rId2" Type="http://schemas.openxmlformats.org/officeDocument/2006/relationships/image" Target="../media/image11.wmf"/><Relationship Id="rId1" Type="http://schemas.openxmlformats.org/officeDocument/2006/relationships/image" Target="../media/image10.wmf"/></Relationships>
</file>

<file path=ppt/drawings/_rels/vmlDrawing4.v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13.wmf"/><Relationship Id="rId1" Type="http://schemas.openxmlformats.org/officeDocument/2006/relationships/image" Target="../media/image12.wmf"/></Relationships>
</file>

<file path=ppt/drawings/_rels/vmlDrawing5.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9.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7042" name="Rectangle 2"/>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7043" name="Rectangle 3"/>
          <p:cNvSpPr>
            <a:spLocks noGrp="1" noChangeArrowheads="1"/>
          </p:cNvSpPr>
          <p:nvPr>
            <p:ph type="dt" sz="quarter" idx="1"/>
          </p:nvPr>
        </p:nvSpPr>
        <p:spPr bwMode="auto">
          <a:xfrm>
            <a:off x="4022725"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7044" name="Rectangle 4"/>
          <p:cNvSpPr>
            <a:spLocks noGrp="1" noChangeArrowheads="1"/>
          </p:cNvSpPr>
          <p:nvPr>
            <p:ph type="ftr" sz="quarter" idx="2"/>
          </p:nvPr>
        </p:nvSpPr>
        <p:spPr bwMode="auto">
          <a:xfrm>
            <a:off x="0"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87045" name="Rectangle 5"/>
          <p:cNvSpPr>
            <a:spLocks noGrp="1" noChangeArrowheads="1"/>
          </p:cNvSpPr>
          <p:nvPr>
            <p:ph type="sldNum" sz="quarter" idx="3"/>
          </p:nvPr>
        </p:nvSpPr>
        <p:spPr bwMode="auto">
          <a:xfrm>
            <a:off x="4022725"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lvl="0" algn="r" eaLnBrk="1" hangingPunct="1"/>
            <a:fld id="{9A0DB2DC-4C9A-4742-B13C-FB6460FD3503}" type="slidenum">
              <a:rPr lang="en-US" sz="1200"/>
              <a:t>‹#›</a:t>
            </a:fld>
            <a:endParaRPr lang="en-US" sz="1200"/>
          </a:p>
        </p:txBody>
      </p:sp>
    </p:spTree>
    <p:extLst>
      <p:ext uri="{BB962C8B-B14F-4D97-AF65-F5344CB8AC3E}">
        <p14:creationId xmlns:p14="http://schemas.microsoft.com/office/powerpoint/2010/main" val="6947783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5474" name="Rectangle 2"/>
          <p:cNvSpPr>
            <a:spLocks noGrp="1" noChangeArrowheads="1"/>
          </p:cNvSpPr>
          <p:nvPr>
            <p:ph type="hdr" sz="quarter"/>
          </p:nvPr>
        </p:nvSpPr>
        <p:spPr bwMode="auto">
          <a:xfrm>
            <a:off x="0"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5475" name="Rectangle 3"/>
          <p:cNvSpPr>
            <a:spLocks noGrp="1" noChangeArrowheads="1"/>
          </p:cNvSpPr>
          <p:nvPr>
            <p:ph type="dt" idx="1"/>
          </p:nvPr>
        </p:nvSpPr>
        <p:spPr bwMode="auto">
          <a:xfrm>
            <a:off x="4022725" y="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200"/>
            </a:lvl1pPr>
          </a:lstStyle>
          <a:p>
            <a:pPr marL="0" marR="0" lvl="0" indent="0" algn="r"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3076" name="Rectangle 4"/>
          <p:cNvSpPr>
            <a:spLocks noGrp="1" noRot="1" noChangeAspect="1" noTextEdit="1"/>
          </p:cNvSpPr>
          <p:nvPr>
            <p:ph type="sldImg" idx="2"/>
          </p:nvPr>
        </p:nvSpPr>
        <p:spPr>
          <a:xfrm>
            <a:off x="1303338" y="674688"/>
            <a:ext cx="4495800" cy="3371850"/>
          </a:xfrm>
          <a:prstGeom prst="rect">
            <a:avLst/>
          </a:prstGeom>
          <a:noFill/>
          <a:ln w="9525" cap="flat" cmpd="sng">
            <a:solidFill>
              <a:srgbClr val="000000"/>
            </a:solidFill>
            <a:prstDash val="solid"/>
            <a:miter/>
            <a:headEnd type="none" w="med" len="med"/>
            <a:tailEnd type="none" w="med" len="med"/>
          </a:ln>
        </p:spPr>
      </p:sp>
      <p:sp>
        <p:nvSpPr>
          <p:cNvPr id="105477" name="Rectangle 5"/>
          <p:cNvSpPr>
            <a:spLocks noGrp="1" noChangeArrowheads="1"/>
          </p:cNvSpPr>
          <p:nvPr>
            <p:ph type="body" sz="quarter" idx="3"/>
          </p:nvPr>
        </p:nvSpPr>
        <p:spPr bwMode="auto">
          <a:xfrm>
            <a:off x="709613" y="4270375"/>
            <a:ext cx="5683250" cy="40465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5478" name="Rectangle 6"/>
          <p:cNvSpPr>
            <a:spLocks noGrp="1" noChangeArrowheads="1"/>
          </p:cNvSpPr>
          <p:nvPr>
            <p:ph type="ftr" sz="quarter" idx="4"/>
          </p:nvPr>
        </p:nvSpPr>
        <p:spPr bwMode="auto">
          <a:xfrm>
            <a:off x="0"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lvl1pPr>
              <a:defRPr sz="1200"/>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200" b="0" i="0" u="none" strike="noStrike" kern="1200" cap="none" spc="0" normalizeH="0" baseline="0" noProof="0">
              <a:ln>
                <a:noFill/>
              </a:ln>
              <a:solidFill>
                <a:schemeClr val="tx1"/>
              </a:solidFill>
              <a:effectLst/>
              <a:uLnTx/>
              <a:uFillTx/>
              <a:latin typeface="Arial" panose="020B0604020202020204" pitchFamily="34" charset="0"/>
              <a:ea typeface="+mn-ea"/>
              <a:cs typeface="+mn-cs"/>
            </a:endParaRPr>
          </a:p>
        </p:txBody>
      </p:sp>
      <p:sp>
        <p:nvSpPr>
          <p:cNvPr id="105479" name="Rectangle 7"/>
          <p:cNvSpPr>
            <a:spLocks noGrp="1" noChangeArrowheads="1"/>
          </p:cNvSpPr>
          <p:nvPr>
            <p:ph type="sldNum" sz="quarter" idx="5"/>
          </p:nvPr>
        </p:nvSpPr>
        <p:spPr bwMode="auto">
          <a:xfrm>
            <a:off x="4022725" y="8540750"/>
            <a:ext cx="3078163" cy="449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lstStyle/>
          <a:p>
            <a:pPr lvl="0" algn="r" eaLnBrk="1" hangingPunct="1"/>
            <a:fld id="{9A0DB2DC-4C9A-4742-B13C-FB6460FD3503}" type="slidenum">
              <a:rPr lang="en-US" sz="1200" dirty="0"/>
              <a:t>‹#›</a:t>
            </a:fld>
            <a:endParaRPr lang="en-US" sz="1200" dirty="0"/>
          </a:p>
        </p:txBody>
      </p:sp>
    </p:spTree>
    <p:extLst>
      <p:ext uri="{BB962C8B-B14F-4D97-AF65-F5344CB8AC3E}">
        <p14:creationId xmlns:p14="http://schemas.microsoft.com/office/powerpoint/2010/main" val="4009742571"/>
      </p:ext>
    </p:extLst>
  </p:cSld>
  <p:clrMap bg1="lt1" tx1="dk1" bg2="lt2" tx2="dk2" accent1="accent1" accent2="accent2" accent3="accent3" accent4="accent4" accent5="accent5" accent6="accent6" hlink="hlink" folHlink="folHlink"/>
  <p:hf sldNum="0" hdr="0" ftr="0" dt="0"/>
  <p:notesStyle>
    <a:lvl1pPr marL="0" lvl="0"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1pPr>
    <a:lvl2pPr marL="457200" lvl="1"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2pPr>
    <a:lvl3pPr marL="914400" lvl="2"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3pPr>
    <a:lvl4pPr marL="1371600" lvl="3"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4pPr>
    <a:lvl5pPr marL="1828800" lvl="4"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5pPr>
    <a:lvl6pPr marL="2286000" lvl="5"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6pPr>
    <a:lvl7pPr marL="2743200" lvl="6"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7pPr>
    <a:lvl8pPr marL="3200400" lvl="7"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8pPr>
    <a:lvl9pPr marL="3657600" lvl="8" indent="0" algn="l" defTabSz="914400" rtl="0" eaLnBrk="0" fontAlgn="base" latinLnBrk="0" hangingPunct="0">
      <a:lnSpc>
        <a:spcPct val="100000"/>
      </a:lnSpc>
      <a:spcBef>
        <a:spcPct val="30000"/>
      </a:spcBef>
      <a:spcAft>
        <a:spcPct val="0"/>
      </a:spcAft>
      <a:buNone/>
      <a:defRPr sz="1200" b="0" i="0" u="none" kern="1200" baseline="0">
        <a:solidFill>
          <a:schemeClr val="tx1"/>
        </a:solidFill>
        <a:latin typeface="Arial" panose="020B0604020202020204" pitchFamily="34" charset="0"/>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77025" y="704850"/>
            <a:ext cx="2047875" cy="56197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533400" y="704850"/>
            <a:ext cx="6024908" cy="56197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533400" y="704850"/>
            <a:ext cx="8191500" cy="56197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29150" y="1825625"/>
            <a:ext cx="3886200" cy="20986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29150" y="4076700"/>
            <a:ext cx="3886200" cy="21002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7" name="Footer Placeholder 6"/>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8" name="Slide Number Placeholder 7"/>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45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5" name="Footer Placeholder 4"/>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6" name="Slide Number Placeholder 5"/>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533400" y="1631950"/>
            <a:ext cx="4013835" cy="469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711065" y="1631950"/>
            <a:ext cx="4013835" cy="469265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29841"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629841"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8" name="Footer Placeholder 7"/>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9" name="Slide Number Placeholder 8"/>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4" name="Footer Placeholder 3"/>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5" name="Slide Number Placeholder 4"/>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3" name="Footer Placeholder 2"/>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4" name="Slide Number Placeholder 3"/>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Content Placeholder 2"/>
          <p:cNvSpPr>
            <a:spLocks noGrp="1"/>
          </p:cNvSpPr>
          <p:nvPr>
            <p:ph idx="1"/>
          </p:nvPr>
        </p:nvSpPr>
        <p:spPr>
          <a:xfrm>
            <a:off x="3887391" y="987425"/>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smtClean="0"/>
              <a:t>Click to edit Master title style</a:t>
            </a:r>
            <a:endParaRPr lang="en-US"/>
          </a:p>
        </p:txBody>
      </p:sp>
      <p:sp>
        <p:nvSpPr>
          <p:cNvPr id="3" name="Picture Placeholder 2"/>
          <p:cNvSpPr>
            <a:spLocks noGrp="1"/>
          </p:cNvSpPr>
          <p:nvPr>
            <p:ph type="pic" idx="1"/>
          </p:nvPr>
        </p:nvSpPr>
        <p:spPr>
          <a:xfrm>
            <a:off x="3887391" y="987425"/>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sp>
        <p:nvSpPr>
          <p:cNvPr id="6" name="Footer Placeholder 5"/>
          <p:cNvSpPr>
            <a:spLocks noGrp="1"/>
          </p:cNvSpPr>
          <p:nvPr>
            <p:ph type="ftr" sz="quarter" idx="11"/>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7" name="Slide Number Placeholder 6"/>
          <p:cNvSpPr>
            <a:spLocks noGrp="1"/>
          </p:cNvSpPr>
          <p:nvPr>
            <p:ph type="sldNum" sz="quarter" idx="12"/>
          </p:nvPr>
        </p:nvSpPr>
        <p:spPr/>
        <p:txBody>
          <a:body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Tree>
  </p:cSld>
  <p:clrMapOvr>
    <a:masterClrMapping/>
  </p:clrMapOvr>
  <p:transition>
    <p:strips dir="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oleObject" Target="../embeddings/oleObject1.bin"/><Relationship Id="rId2" Type="http://schemas.openxmlformats.org/officeDocument/2006/relationships/slideLayout" Target="../slideLayouts/slideLayout2.xml"/><Relationship Id="rId16" Type="http://schemas.openxmlformats.org/officeDocument/2006/relationships/vmlDrawing" Target="../drawings/vmlDrawing1.v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1026" name="Object 93"/>
          <p:cNvGraphicFramePr>
            <a:graphicFrameLocks noChangeAspect="1"/>
          </p:cNvGraphicFramePr>
          <p:nvPr/>
        </p:nvGraphicFramePr>
        <p:xfrm>
          <a:off x="0" y="409575"/>
          <a:ext cx="9144000" cy="1238250"/>
        </p:xfrm>
        <a:graphic>
          <a:graphicData uri="http://schemas.openxmlformats.org/presentationml/2006/ole">
            <mc:AlternateContent xmlns:mc="http://schemas.openxmlformats.org/markup-compatibility/2006">
              <mc:Choice xmlns:v="urn:schemas-microsoft-com:vml" Requires="v">
                <p:oleObj spid="_x0000_s3082" r:id="rId17" imgW="12954000" imgH="2717800" progId="Photoshop.Image.7">
                  <p:embed/>
                </p:oleObj>
              </mc:Choice>
              <mc:Fallback>
                <p:oleObj r:id="rId17" imgW="12954000" imgH="2717800" progId="Photoshop.Image.7">
                  <p:embed/>
                  <p:pic>
                    <p:nvPicPr>
                      <p:cNvPr id="0" name="Picture 3075"/>
                      <p:cNvPicPr/>
                      <p:nvPr/>
                    </p:nvPicPr>
                    <p:blipFill>
                      <a:blip r:embed="rId18"/>
                      <a:stretch>
                        <a:fillRect/>
                      </a:stretch>
                    </p:blipFill>
                    <p:spPr>
                      <a:xfrm>
                        <a:off x="0" y="409575"/>
                        <a:ext cx="9144000" cy="1238250"/>
                      </a:xfrm>
                      <a:prstGeom prst="rect">
                        <a:avLst/>
                      </a:prstGeom>
                      <a:noFill/>
                      <a:ln w="38100">
                        <a:noFill/>
                        <a:miter/>
                      </a:ln>
                    </p:spPr>
                  </p:pic>
                </p:oleObj>
              </mc:Fallback>
            </mc:AlternateContent>
          </a:graphicData>
        </a:graphic>
      </p:graphicFrame>
      <p:sp>
        <p:nvSpPr>
          <p:cNvPr id="1027" name="Rectangle 3"/>
          <p:cNvSpPr>
            <a:spLocks noGrp="1"/>
          </p:cNvSpPr>
          <p:nvPr>
            <p:ph type="body" idx="1"/>
          </p:nvPr>
        </p:nvSpPr>
        <p:spPr>
          <a:xfrm>
            <a:off x="533400" y="1631950"/>
            <a:ext cx="8191500" cy="4692650"/>
          </a:xfrm>
          <a:prstGeom prst="rect">
            <a:avLst/>
          </a:prstGeom>
          <a:noFill/>
          <a:ln w="9525">
            <a:noFill/>
          </a:ln>
        </p:spPr>
        <p:txBody>
          <a:bodyPr/>
          <a:lstStyle/>
          <a:p>
            <a:pPr lvl="0"/>
            <a:r>
              <a:rPr dirty="0"/>
              <a:t>Click to edit Master text styles</a:t>
            </a:r>
          </a:p>
          <a:p>
            <a:pPr lvl="1"/>
            <a:r>
              <a:rPr dirty="0"/>
              <a:t>Second level</a:t>
            </a:r>
          </a:p>
          <a:p>
            <a:pPr lvl="2"/>
            <a:r>
              <a:rPr dirty="0"/>
              <a:t>Third level</a:t>
            </a:r>
          </a:p>
          <a:p>
            <a:pPr lvl="3"/>
            <a:r>
              <a:rPr dirty="0"/>
              <a:t>Fourth level</a:t>
            </a:r>
          </a:p>
          <a:p>
            <a:pPr lvl="4"/>
            <a:r>
              <a:rPr dirty="0"/>
              <a:t>Fifth level</a:t>
            </a:r>
          </a:p>
        </p:txBody>
      </p:sp>
      <p:sp>
        <p:nvSpPr>
          <p:cNvPr id="1029" name="Rectangle 5"/>
          <p:cNvSpPr>
            <a:spLocks noGrp="1" noChangeArrowheads="1"/>
          </p:cNvSpPr>
          <p:nvPr>
            <p:ph type="ftr" sz="quarter" idx="3"/>
          </p:nvPr>
        </p:nvSpPr>
        <p:spPr bwMode="gray">
          <a:xfrm>
            <a:off x="6934200" y="228600"/>
            <a:ext cx="1752600" cy="32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r">
              <a:defRPr sz="1000" b="1">
                <a:solidFill>
                  <a:schemeClr val="tx2"/>
                </a:solidFill>
              </a:defRPr>
            </a:lvl1pPr>
          </a:lstStyle>
          <a:p>
            <a:pPr marL="0" marR="0" lvl="0" indent="0" algn="r" defTabSz="914400" rtl="0" eaLnBrk="1" fontAlgn="base" latinLnBrk="0" hangingPunct="1">
              <a:lnSpc>
                <a:spcPct val="100000"/>
              </a:lnSpc>
              <a:spcBef>
                <a:spcPct val="0"/>
              </a:spcBef>
              <a:spcAft>
                <a:spcPct val="0"/>
              </a:spcAft>
              <a:buClrTx/>
              <a:buSzTx/>
              <a:buFontTx/>
              <a:buNone/>
              <a:defRPr/>
            </a:pPr>
            <a:r>
              <a:rPr kumimoji="0" lang="en-US" sz="1000" b="1" i="0" u="none" strike="noStrike" kern="1200" cap="none" spc="0" normalizeH="0" baseline="0" noProof="0">
                <a:ln>
                  <a:noFill/>
                </a:ln>
                <a:solidFill>
                  <a:schemeClr val="tx2"/>
                </a:solidFill>
                <a:effectLst/>
                <a:uLnTx/>
                <a:uFillTx/>
                <a:latin typeface="Arial" panose="020B0604020202020204" pitchFamily="34" charset="0"/>
                <a:ea typeface="+mn-ea"/>
                <a:cs typeface="+mn-cs"/>
              </a:rPr>
              <a:t>Chương V – Thống Kê</a:t>
            </a:r>
          </a:p>
        </p:txBody>
      </p:sp>
      <p:sp>
        <p:nvSpPr>
          <p:cNvPr id="1030" name="Rectangle 6"/>
          <p:cNvSpPr>
            <a:spLocks noGrp="1" noChangeArrowheads="1"/>
          </p:cNvSpPr>
          <p:nvPr>
            <p:ph type="sldNum" sz="quarter" idx="4"/>
          </p:nvPr>
        </p:nvSpPr>
        <p:spPr bwMode="gray">
          <a:xfrm>
            <a:off x="4191000" y="6553200"/>
            <a:ext cx="8382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lgn="ctr">
              <a:defRPr sz="1000">
                <a:solidFill>
                  <a:schemeClr val="tx2"/>
                </a:solidFill>
              </a:defRPr>
            </a:lvl1pPr>
          </a:lstStyle>
          <a:p>
            <a:pPr lvl="0" eaLnBrk="1" hangingPunct="1"/>
            <a:fld id="{9A0DB2DC-4C9A-4742-B13C-FB6460FD3503}" type="slidenum">
              <a:rPr lang="en-US">
                <a:latin typeface="Arial" panose="020B0604020202020204" pitchFamily="34" charset="0"/>
              </a:rPr>
              <a:t>‹#›</a:t>
            </a:fld>
            <a:endParaRPr lang="en-US">
              <a:latin typeface="Arial" panose="020B0604020202020204" pitchFamily="34" charset="0"/>
            </a:endParaRPr>
          </a:p>
        </p:txBody>
      </p:sp>
      <p:sp>
        <p:nvSpPr>
          <p:cNvPr id="2" name="Rectangle 2"/>
          <p:cNvSpPr>
            <a:spLocks noGrp="1"/>
          </p:cNvSpPr>
          <p:nvPr>
            <p:ph type="title"/>
          </p:nvPr>
        </p:nvSpPr>
        <p:spPr>
          <a:xfrm>
            <a:off x="2057400" y="704850"/>
            <a:ext cx="5638800" cy="487363"/>
          </a:xfrm>
          <a:prstGeom prst="rect">
            <a:avLst/>
          </a:prstGeom>
          <a:noFill/>
          <a:ln w="9525">
            <a:noFill/>
          </a:ln>
          <a:effectLst>
            <a:outerShdw dist="35921" dir="2699999" algn="ctr" rotWithShape="0">
              <a:schemeClr val="tx1">
                <a:alpha val="50000"/>
              </a:schemeClr>
            </a:outerShdw>
          </a:effectLst>
        </p:spPr>
        <p:txBody>
          <a:bodyPr anchor="ctr"/>
          <a:lstStyle/>
          <a:p>
            <a:pPr lvl="0"/>
            <a:r>
              <a:rPr dirty="0"/>
              <a:t>Click to edit Master title style</a:t>
            </a:r>
          </a:p>
        </p:txBody>
      </p:sp>
      <p:sp>
        <p:nvSpPr>
          <p:cNvPr id="1028" name="Rectangle 4"/>
          <p:cNvSpPr>
            <a:spLocks noGrp="1" noChangeArrowheads="1"/>
          </p:cNvSpPr>
          <p:nvPr>
            <p:ph type="dt" sz="half" idx="2"/>
          </p:nvPr>
        </p:nvSpPr>
        <p:spPr bwMode="gray">
          <a:xfrm>
            <a:off x="381000" y="6553200"/>
            <a:ext cx="1905000" cy="261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lstStyle>
            <a:lvl1pPr>
              <a:defRPr sz="1000">
                <a:solidFill>
                  <a:schemeClr val="tx2"/>
                </a:solidFill>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1000" b="0" i="0" u="none" strike="noStrike" kern="1200" cap="none" spc="0" normalizeH="0" baseline="0" noProof="0">
              <a:ln>
                <a:noFill/>
              </a:ln>
              <a:solidFill>
                <a:schemeClr val="tx2"/>
              </a:solidFill>
              <a:effectLst/>
              <a:uLnTx/>
              <a:uFillTx/>
              <a:latin typeface="Arial" panose="020B0604020202020204" pitchFamily="34" charset="0"/>
              <a:ea typeface="+mn-ea"/>
              <a:cs typeface="+mn-cs"/>
            </a:endParaRPr>
          </a:p>
        </p:txBody>
      </p:sp>
      <p:pic>
        <p:nvPicPr>
          <p:cNvPr id="1032" name="Picture 94" descr="p16sss"/>
          <p:cNvPicPr>
            <a:picLocks noChangeAspect="1"/>
          </p:cNvPicPr>
          <p:nvPr/>
        </p:nvPicPr>
        <p:blipFill>
          <a:blip r:embed="rId19"/>
          <a:stretch>
            <a:fillRect/>
          </a:stretch>
        </p:blipFill>
        <p:spPr>
          <a:xfrm>
            <a:off x="381000" y="152400"/>
            <a:ext cx="1706563" cy="1314450"/>
          </a:xfrm>
          <a:prstGeom prst="rect">
            <a:avLst/>
          </a:prstGeom>
          <a:noFill/>
          <a:ln w="9525">
            <a:noFill/>
          </a:ln>
        </p:spPr>
      </p:pic>
      <p:sp>
        <p:nvSpPr>
          <p:cNvPr id="1033" name="Text Box 83"/>
          <p:cNvSpPr txBox="1">
            <a:spLocks noChangeArrowheads="1"/>
          </p:cNvSpPr>
          <p:nvPr/>
        </p:nvSpPr>
        <p:spPr bwMode="gray">
          <a:xfrm>
            <a:off x="523875" y="517525"/>
            <a:ext cx="1371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1800" b="1" i="1" u="none" strike="noStrike" kern="1200" cap="none" spc="0" normalizeH="0" baseline="0" noProof="0" smtClean="0">
                <a:ln>
                  <a:noFill/>
                </a:ln>
                <a:solidFill>
                  <a:schemeClr val="tx2"/>
                </a:solidFill>
                <a:effectLst/>
                <a:uLnTx/>
                <a:uFillTx/>
                <a:latin typeface="Arial" panose="020B0604020202020204" pitchFamily="34" charset="0"/>
                <a:ea typeface="+mn-ea"/>
                <a:cs typeface="+mn-cs"/>
              </a:rPr>
              <a:t>Thống Kê</a:t>
            </a:r>
          </a:p>
        </p:txBody>
      </p:sp>
      <p:pic>
        <p:nvPicPr>
          <p:cNvPr id="1034" name="Picture 95" descr="p16_ss"/>
          <p:cNvPicPr>
            <a:picLocks noChangeAspect="1"/>
          </p:cNvPicPr>
          <p:nvPr/>
        </p:nvPicPr>
        <p:blipFill>
          <a:blip r:embed="rId20"/>
          <a:stretch>
            <a:fillRect/>
          </a:stretch>
        </p:blipFill>
        <p:spPr>
          <a:xfrm>
            <a:off x="430213" y="654050"/>
            <a:ext cx="242887" cy="247650"/>
          </a:xfrm>
          <a:prstGeom prst="rect">
            <a:avLst/>
          </a:prstGeom>
          <a:noFill/>
          <a:ln w="9525">
            <a:noFill/>
          </a:ln>
        </p:spPr>
      </p:pic>
      <p:pic>
        <p:nvPicPr>
          <p:cNvPr id="1035" name="Picture 96" descr="p16_s"/>
          <p:cNvPicPr>
            <a:picLocks noChangeAspect="1"/>
          </p:cNvPicPr>
          <p:nvPr/>
        </p:nvPicPr>
        <p:blipFill>
          <a:blip r:embed="rId21"/>
          <a:stretch>
            <a:fillRect/>
          </a:stretch>
        </p:blipFill>
        <p:spPr>
          <a:xfrm>
            <a:off x="1752600" y="533400"/>
            <a:ext cx="228600" cy="196850"/>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p:transition>
    <p:strips dir="rd"/>
  </p:transition>
  <p:hf sldNum="0" hdr="0" ftr="0" dt="0"/>
  <p:txStyles>
    <p:titleStyle>
      <a:lvl1pPr marL="0" lvl="0" indent="0" algn="r" defTabSz="914400" rtl="0" eaLnBrk="0" fontAlgn="base" latinLnBrk="0" hangingPunct="0">
        <a:lnSpc>
          <a:spcPct val="100000"/>
        </a:lnSpc>
        <a:spcBef>
          <a:spcPct val="0"/>
        </a:spcBef>
        <a:spcAft>
          <a:spcPct val="0"/>
        </a:spcAft>
        <a:buNone/>
        <a:defRPr sz="3600" b="1" i="0" u="none" kern="1200" baseline="0">
          <a:solidFill>
            <a:schemeClr val="bg1"/>
          </a:solidFill>
          <a:latin typeface="+mj-lt"/>
          <a:ea typeface="+mj-ea"/>
          <a:cs typeface="+mj-cs"/>
        </a:defRPr>
      </a:lvl1pPr>
    </p:titleStyle>
    <p:bodyStyle>
      <a:lvl1pPr marL="342900" lvl="0" indent="-342900" algn="l" defTabSz="914400" rtl="0" eaLnBrk="0" fontAlgn="base" latinLnBrk="0" hangingPunct="0">
        <a:lnSpc>
          <a:spcPct val="100000"/>
        </a:lnSpc>
        <a:spcBef>
          <a:spcPct val="20000"/>
        </a:spcBef>
        <a:spcAft>
          <a:spcPct val="0"/>
        </a:spcAft>
        <a:buClr>
          <a:schemeClr val="tx2"/>
        </a:buClr>
        <a:buFont typeface="Wingdings" panose="05000000000000000000" pitchFamily="2" charset="2"/>
        <a:buChar char="v"/>
        <a:defRPr sz="2800" b="0" i="0" u="none" kern="1200" baseline="0">
          <a:solidFill>
            <a:schemeClr val="tx1"/>
          </a:solidFill>
          <a:latin typeface="+mn-lt"/>
          <a:ea typeface="+mn-ea"/>
          <a:cs typeface="+mn-cs"/>
        </a:defRPr>
      </a:lvl1pPr>
      <a:lvl2pPr marL="742950" lvl="1" indent="-285750" algn="l" defTabSz="914400" rtl="0" eaLnBrk="0" fontAlgn="base" latinLnBrk="0" hangingPunct="0">
        <a:lnSpc>
          <a:spcPct val="100000"/>
        </a:lnSpc>
        <a:spcBef>
          <a:spcPct val="20000"/>
        </a:spcBef>
        <a:spcAft>
          <a:spcPct val="0"/>
        </a:spcAft>
        <a:buClr>
          <a:schemeClr val="accent1"/>
        </a:buClr>
        <a:buFont typeface="Wingdings" panose="05000000000000000000" pitchFamily="2" charset="2"/>
        <a:buChar char="§"/>
        <a:defRPr sz="2600" b="0" i="0" u="none" kern="1200" baseline="0">
          <a:solidFill>
            <a:schemeClr val="tx1"/>
          </a:solidFill>
          <a:latin typeface="+mn-lt"/>
          <a:ea typeface="+mn-ea"/>
          <a:cs typeface="+mn-cs"/>
        </a:defRPr>
      </a:lvl2pPr>
      <a:lvl3pPr marL="1143000" lvl="2" indent="-228600" algn="l" defTabSz="914400" rtl="0" eaLnBrk="0" fontAlgn="base" latinLnBrk="0" hangingPunct="0">
        <a:lnSpc>
          <a:spcPct val="100000"/>
        </a:lnSpc>
        <a:spcBef>
          <a:spcPct val="20000"/>
        </a:spcBef>
        <a:spcAft>
          <a:spcPct val="0"/>
        </a:spcAft>
        <a:buClr>
          <a:schemeClr val="accent2"/>
        </a:buClr>
        <a:buFontTx/>
        <a:buChar char="•"/>
        <a:defRPr sz="2400" b="0" i="0" u="none" kern="1200" baseline="0">
          <a:solidFill>
            <a:schemeClr val="tx1"/>
          </a:solidFill>
          <a:latin typeface="+mn-lt"/>
          <a:ea typeface="+mn-ea"/>
          <a:cs typeface="+mn-cs"/>
        </a:defRPr>
      </a:lvl3pPr>
      <a:lvl4pPr marL="1600200" lvl="3" indent="-228600" algn="l" defTabSz="914400" rtl="0" eaLnBrk="0" fontAlgn="base" latinLnBrk="0" hangingPunct="0">
        <a:lnSpc>
          <a:spcPct val="100000"/>
        </a:lnSpc>
        <a:spcBef>
          <a:spcPct val="20000"/>
        </a:spcBef>
        <a:spcAft>
          <a:spcPct val="0"/>
        </a:spcAft>
        <a:buFontTx/>
        <a:buChar char="–"/>
        <a:defRPr sz="2000" b="0" i="0" u="none" kern="1200" baseline="0">
          <a:solidFill>
            <a:schemeClr val="tx1"/>
          </a:solidFill>
          <a:latin typeface="+mn-lt"/>
          <a:ea typeface="+mn-ea"/>
          <a:cs typeface="+mn-cs"/>
        </a:defRPr>
      </a:lvl4pPr>
      <a:lvl5pPr marL="2057400" lvl="4" indent="-228600" algn="l" defTabSz="914400" rtl="0" eaLnBrk="0" fontAlgn="base" latinLnBrk="0" hangingPunct="0">
        <a:lnSpc>
          <a:spcPct val="100000"/>
        </a:lnSpc>
        <a:spcBef>
          <a:spcPct val="20000"/>
        </a:spcBef>
        <a:spcAft>
          <a:spcPct val="0"/>
        </a:spcAft>
        <a:buFontTx/>
        <a:buChar char="»"/>
        <a:defRPr sz="2000" b="0" i="0" u="none" kern="1200" baseline="0">
          <a:solidFill>
            <a:schemeClr val="tx1"/>
          </a:solidFill>
          <a:latin typeface="+mn-lt"/>
          <a:ea typeface="+mn-ea"/>
          <a:cs typeface="+mn-cs"/>
        </a:defRPr>
      </a:lvl5pPr>
      <a:lvl6pPr marL="2514600" lvl="5" indent="-228600" algn="l" defTabSz="914400" rtl="0" eaLnBrk="0" fontAlgn="base" latinLnBrk="0" hangingPunct="0">
        <a:lnSpc>
          <a:spcPct val="100000"/>
        </a:lnSpc>
        <a:spcBef>
          <a:spcPct val="20000"/>
        </a:spcBef>
        <a:spcAft>
          <a:spcPct val="0"/>
        </a:spcAft>
        <a:buFontTx/>
        <a:buChar char="»"/>
        <a:defRPr sz="2000" b="0" i="0" u="none" kern="1200" baseline="0">
          <a:solidFill>
            <a:schemeClr val="tx1"/>
          </a:solidFill>
          <a:latin typeface="+mn-lt"/>
          <a:ea typeface="+mn-ea"/>
          <a:cs typeface="+mn-cs"/>
        </a:defRPr>
      </a:lvl6pPr>
      <a:lvl7pPr marL="2971800" lvl="6" indent="-228600" algn="l" defTabSz="914400" rtl="0" eaLnBrk="0" fontAlgn="base" latinLnBrk="0" hangingPunct="0">
        <a:lnSpc>
          <a:spcPct val="100000"/>
        </a:lnSpc>
        <a:spcBef>
          <a:spcPct val="20000"/>
        </a:spcBef>
        <a:spcAft>
          <a:spcPct val="0"/>
        </a:spcAft>
        <a:buFontTx/>
        <a:buChar char="»"/>
        <a:defRPr sz="2000" b="0" i="0" u="none" kern="1200" baseline="0">
          <a:solidFill>
            <a:schemeClr val="tx1"/>
          </a:solidFill>
          <a:latin typeface="+mn-lt"/>
          <a:ea typeface="+mn-ea"/>
          <a:cs typeface="+mn-cs"/>
        </a:defRPr>
      </a:lvl7pPr>
      <a:lvl8pPr marL="3429000" lvl="7" indent="-228600" algn="l" defTabSz="914400" rtl="0" eaLnBrk="0" fontAlgn="base" latinLnBrk="0" hangingPunct="0">
        <a:lnSpc>
          <a:spcPct val="100000"/>
        </a:lnSpc>
        <a:spcBef>
          <a:spcPct val="20000"/>
        </a:spcBef>
        <a:spcAft>
          <a:spcPct val="0"/>
        </a:spcAft>
        <a:buFontTx/>
        <a:buChar char="»"/>
        <a:defRPr sz="2000" b="0" i="0" u="none" kern="1200" baseline="0">
          <a:solidFill>
            <a:schemeClr val="tx1"/>
          </a:solidFill>
          <a:latin typeface="+mn-lt"/>
          <a:ea typeface="+mn-ea"/>
          <a:cs typeface="+mn-cs"/>
        </a:defRPr>
      </a:lvl8pPr>
      <a:lvl9pPr marL="3886200" lvl="8" indent="-228600" algn="l" defTabSz="914400" rtl="0" eaLnBrk="0" fontAlgn="base" latinLnBrk="0" hangingPunct="0">
        <a:lnSpc>
          <a:spcPct val="100000"/>
        </a:lnSpc>
        <a:spcBef>
          <a:spcPct val="20000"/>
        </a:spcBef>
        <a:spcAft>
          <a:spcPct val="0"/>
        </a:spcAft>
        <a:buFontTx/>
        <a:buChar char="»"/>
        <a:defRPr sz="2000" b="0" i="0" u="none" kern="1200" baseline="0">
          <a:solidFill>
            <a:schemeClr val="tx1"/>
          </a:solidFill>
          <a:latin typeface="+mn-lt"/>
          <a:ea typeface="+mn-ea"/>
          <a:cs typeface="+mn-cs"/>
        </a:defRPr>
      </a:lvl9pPr>
    </p:bodyStyle>
    <p:otherStyle>
      <a:lvl1pPr marL="0" lvl="0" indent="0" algn="l" defTabSz="914400" rtl="0" eaLnBrk="0" fontAlgn="base" latinLnBrk="0" hangingPunct="0">
        <a:lnSpc>
          <a:spcPct val="100000"/>
        </a:lnSpc>
        <a:spcBef>
          <a:spcPct val="0"/>
        </a:spcBef>
        <a:spcAft>
          <a:spcPct val="0"/>
        </a:spcAft>
        <a:buNone/>
        <a:defRPr sz="1800" b="0" i="0" u="none" kern="1200" baseline="0">
          <a:solidFill>
            <a:schemeClr val="tx1"/>
          </a:solidFill>
          <a:latin typeface="+mn-lt"/>
          <a:ea typeface="+mn-ea"/>
          <a:cs typeface="+mn-cs"/>
        </a:defRPr>
      </a:lvl1pPr>
      <a:lvl2pPr marL="457200" lvl="1"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2pPr>
      <a:lvl3pPr marL="914400" lvl="2"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3pPr>
      <a:lvl4pPr marL="1371600" lvl="3"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4pPr>
      <a:lvl5pPr marL="1828800" lvl="4"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5pPr>
      <a:lvl6pPr marL="2286000" lvl="5"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6pPr>
      <a:lvl7pPr marL="2743200" lvl="6"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7pPr>
      <a:lvl8pPr marL="3200400" lvl="7"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8pPr>
      <a:lvl9pPr marL="3657600" lvl="8" indent="0" algn="l" defTabSz="914400" rtl="0" eaLnBrk="1" fontAlgn="base" latinLnBrk="0" hangingPunct="1">
        <a:lnSpc>
          <a:spcPct val="100000"/>
        </a:lnSpc>
        <a:spcBef>
          <a:spcPct val="0"/>
        </a:spcBef>
        <a:spcAft>
          <a:spcPct val="0"/>
        </a:spcAft>
        <a:buNone/>
        <a:defRPr b="0" i="0" u="none" kern="1200" baseline="0">
          <a:solidFill>
            <a:schemeClr val="tx1"/>
          </a:solidFill>
          <a:latin typeface="Arial" panose="020B0604020202020204" pitchFamily="34" charset="0"/>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8" Type="http://schemas.openxmlformats.org/officeDocument/2006/relationships/image" Target="../media/image17.wmf"/><Relationship Id="rId3" Type="http://schemas.openxmlformats.org/officeDocument/2006/relationships/oleObject" Target="../embeddings/oleObject10.bin"/><Relationship Id="rId7" Type="http://schemas.openxmlformats.org/officeDocument/2006/relationships/oleObject" Target="../embeddings/oleObject12.bin"/><Relationship Id="rId2" Type="http://schemas.openxmlformats.org/officeDocument/2006/relationships/slideLayout" Target="../slideLayouts/slideLayout7.xml"/><Relationship Id="rId1" Type="http://schemas.openxmlformats.org/officeDocument/2006/relationships/vmlDrawing" Target="../drawings/vmlDrawing5.vml"/><Relationship Id="rId6" Type="http://schemas.openxmlformats.org/officeDocument/2006/relationships/image" Target="../media/image16.wmf"/><Relationship Id="rId5" Type="http://schemas.openxmlformats.org/officeDocument/2006/relationships/oleObject" Target="../embeddings/oleObject11.bin"/><Relationship Id="rId4" Type="http://schemas.openxmlformats.org/officeDocument/2006/relationships/image" Target="../media/image15.wm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7.xml"/><Relationship Id="rId1" Type="http://schemas.openxmlformats.org/officeDocument/2006/relationships/vmlDrawing" Target="../drawings/vmlDrawing6.vml"/><Relationship Id="rId4" Type="http://schemas.openxmlformats.org/officeDocument/2006/relationships/image" Target="../media/image18.wm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7.xml"/><Relationship Id="rId1" Type="http://schemas.openxmlformats.org/officeDocument/2006/relationships/vmlDrawing" Target="../drawings/vmlDrawing7.vml"/><Relationship Id="rId4" Type="http://schemas.openxmlformats.org/officeDocument/2006/relationships/image" Target="../media/image19.wmf"/></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26.jpeg"/><Relationship Id="rId3" Type="http://schemas.openxmlformats.org/officeDocument/2006/relationships/image" Target="../media/image21.jpeg"/><Relationship Id="rId7" Type="http://schemas.openxmlformats.org/officeDocument/2006/relationships/image" Target="../media/image25.jpeg"/><Relationship Id="rId2" Type="http://schemas.openxmlformats.org/officeDocument/2006/relationships/image" Target="../media/image20.jpeg"/><Relationship Id="rId1" Type="http://schemas.openxmlformats.org/officeDocument/2006/relationships/slideLayout" Target="../slideLayouts/slideLayout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0" Type="http://schemas.openxmlformats.org/officeDocument/2006/relationships/image" Target="../media/image28.png"/><Relationship Id="rId4" Type="http://schemas.openxmlformats.org/officeDocument/2006/relationships/image" Target="../media/image22.jpeg"/><Relationship Id="rId9" Type="http://schemas.openxmlformats.org/officeDocument/2006/relationships/image" Target="../media/image27.jpeg"/></Relationships>
</file>

<file path=ppt/slides/_rels/slide19.xml.rels><?xml version="1.0" encoding="UTF-8" standalone="yes"?>
<Relationships xmlns="http://schemas.openxmlformats.org/package/2006/relationships"><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9.wmf"/><Relationship Id="rId3" Type="http://schemas.openxmlformats.org/officeDocument/2006/relationships/oleObject" Target="../embeddings/oleObject2.bin"/><Relationship Id="rId7" Type="http://schemas.openxmlformats.org/officeDocument/2006/relationships/oleObject" Target="../embeddings/oleObject4.bin"/><Relationship Id="rId2" Type="http://schemas.openxmlformats.org/officeDocument/2006/relationships/slideLayout" Target="../slideLayouts/slideLayout7.xml"/><Relationship Id="rId1" Type="http://schemas.openxmlformats.org/officeDocument/2006/relationships/vmlDrawing" Target="../drawings/vmlDrawing2.vml"/><Relationship Id="rId6" Type="http://schemas.openxmlformats.org/officeDocument/2006/relationships/image" Target="../media/image8.wmf"/><Relationship Id="rId5" Type="http://schemas.openxmlformats.org/officeDocument/2006/relationships/oleObject" Target="../embeddings/oleObject3.bin"/><Relationship Id="rId4" Type="http://schemas.openxmlformats.org/officeDocument/2006/relationships/image" Target="../media/image7.wm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14.xml"/><Relationship Id="rId1" Type="http://schemas.openxmlformats.org/officeDocument/2006/relationships/vmlDrawing" Target="../drawings/vmlDrawing3.vml"/><Relationship Id="rId6" Type="http://schemas.openxmlformats.org/officeDocument/2006/relationships/image" Target="../media/image11.wmf"/><Relationship Id="rId5" Type="http://schemas.openxmlformats.org/officeDocument/2006/relationships/oleObject" Target="../embeddings/oleObject6.bin"/><Relationship Id="rId4" Type="http://schemas.openxmlformats.org/officeDocument/2006/relationships/image" Target="../media/image10.wmf"/></Relationships>
</file>

<file path=ppt/slides/_rels/slide9.xml.rels><?xml version="1.0" encoding="UTF-8" standalone="yes"?>
<Relationships xmlns="http://schemas.openxmlformats.org/package/2006/relationships"><Relationship Id="rId8" Type="http://schemas.openxmlformats.org/officeDocument/2006/relationships/image" Target="../media/image14.wmf"/><Relationship Id="rId3" Type="http://schemas.openxmlformats.org/officeDocument/2006/relationships/oleObject" Target="../embeddings/oleObject7.bin"/><Relationship Id="rId7" Type="http://schemas.openxmlformats.org/officeDocument/2006/relationships/oleObject" Target="../embeddings/oleObject9.bin"/><Relationship Id="rId2" Type="http://schemas.openxmlformats.org/officeDocument/2006/relationships/slideLayout" Target="../slideLayouts/slideLayout7.xml"/><Relationship Id="rId1" Type="http://schemas.openxmlformats.org/officeDocument/2006/relationships/vmlDrawing" Target="../drawings/vmlDrawing4.vml"/><Relationship Id="rId6" Type="http://schemas.openxmlformats.org/officeDocument/2006/relationships/image" Target="../media/image13.wmf"/><Relationship Id="rId5" Type="http://schemas.openxmlformats.org/officeDocument/2006/relationships/oleObject" Target="../embeddings/oleObject8.bin"/><Relationship Id="rId4" Type="http://schemas.openxmlformats.org/officeDocument/2006/relationships/image" Target="../media/image12.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971550"/>
            <a:ext cx="9144000" cy="5886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Bản ghi của tôi# 008.m4a">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7696200" y="5562600"/>
            <a:ext cx="609600" cy="609600"/>
          </a:xfrm>
          <a:prstGeom prst="rect">
            <a:avLst/>
          </a:prstGeom>
        </p:spPr>
      </p:pic>
    </p:spTree>
    <p:extLst>
      <p:ext uri="{BB962C8B-B14F-4D97-AF65-F5344CB8AC3E}">
        <p14:creationId xmlns:p14="http://schemas.microsoft.com/office/powerpoint/2010/main" val="338609211"/>
      </p:ext>
    </p:extLst>
  </p:cSld>
  <p:clrMapOvr>
    <a:masterClrMapping/>
  </p:clrMapOvr>
  <p:transition>
    <p:strips dir="rd"/>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1)">
                                      <p:cBhvr>
                                        <p:cTn id="6" dur="1" fill="hold"/>
                                        <p:tgtEl>
                                          <p:spTgt spid="2"/>
                                        </p:tgtEl>
                                      </p:cBhvr>
                                    </p:cmd>
                                  </p:childTnLst>
                                </p:cTn>
                              </p:par>
                            </p:childTnLst>
                          </p:cTn>
                        </p:par>
                      </p:childTnLst>
                    </p:cTn>
                  </p:par>
                </p:childTnLst>
              </p:cTn>
              <p:nextCondLst>
                <p:cond evt="onClick" delay="0">
                  <p:tgtEl>
                    <p:spTgt spid="2"/>
                  </p:tgtEl>
                </p:cond>
              </p:nextCondLst>
            </p:seq>
            <p:audio>
              <p:cMediaNode vol="80000" numSld="17">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2291" name="Rectangle 2"/>
          <p:cNvSpPr>
            <a:spLocks noGrp="1"/>
          </p:cNvSpPr>
          <p:nvPr>
            <p:ph type="title" idx="4294967295"/>
          </p:nvPr>
        </p:nvSpPr>
        <p:spPr>
          <a:ln/>
        </p:spPr>
        <p:txBody>
          <a:bodyPr vert="horz" wrap="square" lIns="91440" tIns="45720" rIns="91440" bIns="45720" anchor="ctr"/>
          <a:lstStyle/>
          <a:p>
            <a:pPr eaLnBrk="1" hangingPunct="1"/>
            <a:r>
              <a:rPr sz="4000">
                <a:latin typeface="Times New Roman" panose="02020603050405020304" pitchFamily="18" charset="0"/>
              </a:rPr>
              <a:t>I</a:t>
            </a:r>
            <a:r>
              <a:rPr err="1"/>
              <a:t> – Số Trung Bình Cộng</a:t>
            </a:r>
          </a:p>
        </p:txBody>
      </p:sp>
      <p:sp>
        <p:nvSpPr>
          <p:cNvPr id="103427" name="AutoShape 3"/>
          <p:cNvSpPr/>
          <p:nvPr/>
        </p:nvSpPr>
        <p:spPr>
          <a:xfrm>
            <a:off x="0" y="1600200"/>
            <a:ext cx="8382000" cy="609600"/>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r>
              <a:rPr sz="2800" b="1" err="1">
                <a:solidFill>
                  <a:schemeClr val="bg1"/>
                </a:solidFill>
                <a:latin typeface="Arial" panose="020B0604020202020204" pitchFamily="34" charset="0"/>
              </a:rPr>
              <a:t>Tính số TB theo bảng tần số, tần suất</a:t>
            </a:r>
            <a:r>
              <a:rPr sz="2800" b="1">
                <a:solidFill>
                  <a:schemeClr val="bg1"/>
                </a:solidFill>
                <a:latin typeface="Arial" panose="020B0604020202020204" pitchFamily="34" charset="0"/>
              </a:rPr>
              <a:t> </a:t>
            </a:r>
            <a:r>
              <a:rPr sz="2800" b="1" i="1" u="sng" err="1">
                <a:solidFill>
                  <a:schemeClr val="bg1"/>
                </a:solidFill>
                <a:latin typeface="Arial" panose="020B0604020202020204" pitchFamily="34" charset="0"/>
              </a:rPr>
              <a:t>ghép lớp</a:t>
            </a:r>
            <a:r>
              <a:rPr sz="2800" b="1">
                <a:solidFill>
                  <a:schemeClr val="bg1"/>
                </a:solidFill>
                <a:latin typeface="Arial" panose="020B0604020202020204" pitchFamily="34" charset="0"/>
              </a:rPr>
              <a:t>:</a:t>
            </a:r>
          </a:p>
        </p:txBody>
      </p:sp>
      <p:grpSp>
        <p:nvGrpSpPr>
          <p:cNvPr id="103428" name="Group 4"/>
          <p:cNvGrpSpPr/>
          <p:nvPr/>
        </p:nvGrpSpPr>
        <p:grpSpPr>
          <a:xfrm>
            <a:off x="6400800" y="2209800"/>
            <a:ext cx="2743200" cy="3581400"/>
            <a:chOff x="4080" y="1680"/>
            <a:chExt cx="1392" cy="2288"/>
          </a:xfrm>
        </p:grpSpPr>
        <p:sp>
          <p:nvSpPr>
            <p:cNvPr id="12294" name="Rectangle 5"/>
            <p:cNvSpPr/>
            <p:nvPr/>
          </p:nvSpPr>
          <p:spPr>
            <a:xfrm>
              <a:off x="4840" y="3681"/>
              <a:ext cx="584"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a:solidFill>
                    <a:schemeClr val="bg1"/>
                  </a:solidFill>
                  <a:latin typeface="Arial" panose="020B0604020202020204" pitchFamily="34" charset="0"/>
                </a:rPr>
                <a:t>n</a:t>
              </a:r>
            </a:p>
          </p:txBody>
        </p:sp>
        <p:sp>
          <p:nvSpPr>
            <p:cNvPr id="12295" name="Rectangle 6"/>
            <p:cNvSpPr/>
            <p:nvPr/>
          </p:nvSpPr>
          <p:spPr>
            <a:xfrm>
              <a:off x="4128" y="3681"/>
              <a:ext cx="712"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i="1" err="1">
                  <a:solidFill>
                    <a:schemeClr val="bg1"/>
                  </a:solidFill>
                  <a:latin typeface="Arial" panose="020B0604020202020204" pitchFamily="34" charset="0"/>
                </a:rPr>
                <a:t>Tổng</a:t>
              </a:r>
              <a:endParaRPr sz="2000" i="1">
                <a:solidFill>
                  <a:schemeClr val="bg1"/>
                </a:solidFill>
                <a:latin typeface="Arial" panose="020B0604020202020204" pitchFamily="34" charset="0"/>
              </a:endParaRPr>
            </a:p>
          </p:txBody>
        </p:sp>
        <p:sp>
          <p:nvSpPr>
            <p:cNvPr id="12296" name="Rectangle 7"/>
            <p:cNvSpPr/>
            <p:nvPr/>
          </p:nvSpPr>
          <p:spPr>
            <a:xfrm>
              <a:off x="4840" y="2244"/>
              <a:ext cx="584"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800">
                  <a:solidFill>
                    <a:schemeClr val="bg1"/>
                  </a:solidFill>
                  <a:latin typeface="Times New Roman" panose="02020603050405020304" pitchFamily="18" charset="0"/>
                </a:rPr>
                <a:t>n</a:t>
              </a:r>
              <a:r>
                <a:rPr sz="2800" baseline="-25000">
                  <a:solidFill>
                    <a:schemeClr val="bg1"/>
                  </a:solidFill>
                  <a:latin typeface="Times New Roman" panose="02020603050405020304" pitchFamily="18" charset="0"/>
                </a:rPr>
                <a:t>1</a:t>
              </a:r>
              <a:r>
                <a:rPr sz="2800">
                  <a:solidFill>
                    <a:schemeClr val="bg1"/>
                  </a:solidFill>
                  <a:latin typeface="Arial" panose="020B0604020202020204" pitchFamily="34" charset="0"/>
                </a:rPr>
                <a:t/>
              </a:r>
              <a:br>
                <a:rPr sz="2800">
                  <a:solidFill>
                    <a:schemeClr val="bg1"/>
                  </a:solidFill>
                  <a:latin typeface="Arial" panose="020B0604020202020204" pitchFamily="34" charset="0"/>
                </a:rPr>
              </a:br>
              <a:r>
                <a:rPr sz="2800">
                  <a:solidFill>
                    <a:schemeClr val="bg1"/>
                  </a:solidFill>
                  <a:latin typeface="Times New Roman" panose="02020603050405020304" pitchFamily="18" charset="0"/>
                </a:rPr>
                <a:t>n</a:t>
              </a:r>
              <a:r>
                <a:rPr sz="2800" baseline="-25000">
                  <a:solidFill>
                    <a:schemeClr val="bg1"/>
                  </a:solidFill>
                  <a:latin typeface="Times New Roman" panose="02020603050405020304" pitchFamily="18" charset="0"/>
                </a:rPr>
                <a:t>2</a:t>
              </a:r>
              <a:r>
                <a:rPr sz="2800">
                  <a:solidFill>
                    <a:schemeClr val="bg1"/>
                  </a:solidFill>
                  <a:latin typeface="Arial" panose="020B0604020202020204" pitchFamily="34" charset="0"/>
                </a:rPr>
                <a:t/>
              </a:r>
              <a:br>
                <a:rPr sz="2800">
                  <a:solidFill>
                    <a:schemeClr val="bg1"/>
                  </a:solidFill>
                  <a:latin typeface="Arial" panose="020B0604020202020204" pitchFamily="34" charset="0"/>
                </a:rPr>
              </a:br>
              <a:r>
                <a:rPr sz="2800">
                  <a:solidFill>
                    <a:schemeClr val="bg1"/>
                  </a:solidFill>
                  <a:latin typeface="Arial" panose="020B0604020202020204" pitchFamily="34" charset="0"/>
                </a:rPr>
                <a:t>…</a:t>
              </a:r>
              <a:br>
                <a:rPr sz="2800">
                  <a:solidFill>
                    <a:schemeClr val="bg1"/>
                  </a:solidFill>
                  <a:latin typeface="Arial" panose="020B0604020202020204" pitchFamily="34" charset="0"/>
                </a:rPr>
              </a:br>
              <a:r>
                <a:rPr sz="2800">
                  <a:solidFill>
                    <a:schemeClr val="bg1"/>
                  </a:solidFill>
                  <a:latin typeface="Arial" panose="020B0604020202020204" pitchFamily="34" charset="0"/>
                </a:rPr>
                <a:t>…</a:t>
              </a:r>
              <a:br>
                <a:rPr sz="2800">
                  <a:solidFill>
                    <a:schemeClr val="bg1"/>
                  </a:solidFill>
                  <a:latin typeface="Arial" panose="020B0604020202020204" pitchFamily="34" charset="0"/>
                </a:rPr>
              </a:br>
              <a:r>
                <a:rPr sz="2800" err="1">
                  <a:solidFill>
                    <a:schemeClr val="bg1"/>
                  </a:solidFill>
                  <a:latin typeface="Times New Roman" panose="02020603050405020304" pitchFamily="18" charset="0"/>
                </a:rPr>
                <a:t>n</a:t>
              </a:r>
              <a:r>
                <a:rPr sz="2800" baseline="-25000" err="1">
                  <a:solidFill>
                    <a:schemeClr val="bg1"/>
                  </a:solidFill>
                  <a:latin typeface="Times New Roman" panose="02020603050405020304" pitchFamily="18" charset="0"/>
                </a:rPr>
                <a:t>k</a:t>
              </a:r>
              <a:endParaRPr sz="2800">
                <a:solidFill>
                  <a:schemeClr val="bg1"/>
                </a:solidFill>
                <a:latin typeface="Arial" panose="020B0604020202020204" pitchFamily="34" charset="0"/>
              </a:endParaRPr>
            </a:p>
          </p:txBody>
        </p:sp>
        <p:sp>
          <p:nvSpPr>
            <p:cNvPr id="12297" name="Rectangle 8"/>
            <p:cNvSpPr/>
            <p:nvPr/>
          </p:nvSpPr>
          <p:spPr>
            <a:xfrm>
              <a:off x="4128" y="2244"/>
              <a:ext cx="712"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800">
                  <a:solidFill>
                    <a:schemeClr val="bg1"/>
                  </a:solidFill>
                  <a:latin typeface="Times New Roman" panose="02020603050405020304" pitchFamily="18" charset="0"/>
                </a:rPr>
                <a:t> [a</a:t>
              </a:r>
              <a:r>
                <a:rPr sz="2800" baseline="-25000">
                  <a:solidFill>
                    <a:schemeClr val="bg1"/>
                  </a:solidFill>
                  <a:latin typeface="Times New Roman" panose="02020603050405020304" pitchFamily="18" charset="0"/>
                </a:rPr>
                <a:t>1</a:t>
              </a:r>
              <a:r>
                <a:rPr sz="2800">
                  <a:solidFill>
                    <a:schemeClr val="bg1"/>
                  </a:solidFill>
                  <a:latin typeface="Times New Roman" panose="02020603050405020304" pitchFamily="18" charset="0"/>
                </a:rPr>
                <a:t>;b</a:t>
              </a:r>
              <a:r>
                <a:rPr sz="2800" baseline="-25000">
                  <a:solidFill>
                    <a:schemeClr val="bg1"/>
                  </a:solidFill>
                  <a:latin typeface="Times New Roman" panose="02020603050405020304" pitchFamily="18" charset="0"/>
                </a:rPr>
                <a:t>1</a:t>
              </a:r>
              <a:r>
                <a:rPr sz="2800">
                  <a:solidFill>
                    <a:schemeClr val="bg1"/>
                  </a:solidFill>
                  <a:latin typeface="Times New Roman" panose="02020603050405020304" pitchFamily="18" charset="0"/>
                </a:rPr>
                <a:t>)</a:t>
              </a:r>
              <a:br>
                <a:rPr sz="2800">
                  <a:solidFill>
                    <a:schemeClr val="bg1"/>
                  </a:solidFill>
                  <a:latin typeface="Times New Roman" panose="02020603050405020304" pitchFamily="18" charset="0"/>
                </a:rPr>
              </a:br>
              <a:r>
                <a:rPr sz="2800">
                  <a:solidFill>
                    <a:schemeClr val="bg1"/>
                  </a:solidFill>
                  <a:latin typeface="Times New Roman" panose="02020603050405020304" pitchFamily="18" charset="0"/>
                </a:rPr>
                <a:t> [a</a:t>
              </a:r>
              <a:r>
                <a:rPr sz="2800" baseline="-25000">
                  <a:solidFill>
                    <a:schemeClr val="bg1"/>
                  </a:solidFill>
                  <a:latin typeface="Times New Roman" panose="02020603050405020304" pitchFamily="18" charset="0"/>
                </a:rPr>
                <a:t>2</a:t>
              </a:r>
              <a:r>
                <a:rPr sz="2800">
                  <a:solidFill>
                    <a:schemeClr val="bg1"/>
                  </a:solidFill>
                  <a:latin typeface="Times New Roman" panose="02020603050405020304" pitchFamily="18" charset="0"/>
                </a:rPr>
                <a:t>;b</a:t>
              </a:r>
              <a:r>
                <a:rPr sz="2800" baseline="-25000">
                  <a:solidFill>
                    <a:schemeClr val="bg1"/>
                  </a:solidFill>
                  <a:latin typeface="Times New Roman" panose="02020603050405020304" pitchFamily="18" charset="0"/>
                </a:rPr>
                <a:t>2</a:t>
              </a:r>
              <a:r>
                <a:rPr sz="2800" err="1">
                  <a:solidFill>
                    <a:schemeClr val="bg1"/>
                  </a:solidFill>
                  <a:latin typeface="Times New Roman" panose="02020603050405020304" pitchFamily="18" charset="0"/>
                </a:rPr>
                <a:t>) </a:t>
              </a:r>
              <a:br>
                <a:rPr sz="2800" err="1">
                  <a:solidFill>
                    <a:schemeClr val="bg1"/>
                  </a:solidFill>
                  <a:latin typeface="Times New Roman" panose="02020603050405020304" pitchFamily="18" charset="0"/>
                </a:rPr>
              </a:br>
              <a:r>
                <a:rPr sz="2800" err="1">
                  <a:solidFill>
                    <a:schemeClr val="bg1"/>
                  </a:solidFill>
                  <a:latin typeface="Times New Roman" panose="02020603050405020304" pitchFamily="18" charset="0"/>
                </a:rPr>
                <a:t>…</a:t>
              </a:r>
              <a:br>
                <a:rPr sz="2800" err="1">
                  <a:solidFill>
                    <a:schemeClr val="bg1"/>
                  </a:solidFill>
                  <a:latin typeface="Times New Roman" panose="02020603050405020304" pitchFamily="18" charset="0"/>
                </a:rPr>
              </a:br>
              <a:r>
                <a:rPr sz="2800" err="1">
                  <a:solidFill>
                    <a:schemeClr val="bg1"/>
                  </a:solidFill>
                  <a:latin typeface="Times New Roman" panose="02020603050405020304" pitchFamily="18" charset="0"/>
                </a:rPr>
                <a:t>…</a:t>
              </a:r>
              <a:br>
                <a:rPr sz="2800" err="1">
                  <a:solidFill>
                    <a:schemeClr val="bg1"/>
                  </a:solidFill>
                  <a:latin typeface="Times New Roman" panose="02020603050405020304" pitchFamily="18" charset="0"/>
                </a:rPr>
              </a:br>
              <a:r>
                <a:rPr sz="2800" err="1">
                  <a:solidFill>
                    <a:schemeClr val="bg1"/>
                  </a:solidFill>
                  <a:latin typeface="Times New Roman" panose="02020603050405020304" pitchFamily="18" charset="0"/>
                </a:rPr>
                <a:t> [a</a:t>
              </a:r>
              <a:r>
                <a:rPr sz="2800" baseline="-25000" err="1">
                  <a:solidFill>
                    <a:schemeClr val="bg1"/>
                  </a:solidFill>
                  <a:latin typeface="Times New Roman" panose="02020603050405020304" pitchFamily="18" charset="0"/>
                </a:rPr>
                <a:t>k</a:t>
              </a:r>
              <a:r>
                <a:rPr sz="2800" err="1">
                  <a:solidFill>
                    <a:schemeClr val="bg1"/>
                  </a:solidFill>
                  <a:latin typeface="Times New Roman" panose="02020603050405020304" pitchFamily="18" charset="0"/>
                </a:rPr>
                <a:t>;b</a:t>
              </a:r>
              <a:r>
                <a:rPr sz="2800" baseline="-25000" err="1">
                  <a:solidFill>
                    <a:schemeClr val="bg1"/>
                  </a:solidFill>
                  <a:latin typeface="Times New Roman" panose="02020603050405020304" pitchFamily="18" charset="0"/>
                </a:rPr>
                <a:t>k</a:t>
              </a:r>
              <a:r>
                <a:rPr sz="2800">
                  <a:solidFill>
                    <a:schemeClr val="bg1"/>
                  </a:solidFill>
                  <a:latin typeface="Times New Roman" panose="02020603050405020304" pitchFamily="18" charset="0"/>
                </a:rPr>
                <a:t>)</a:t>
              </a:r>
            </a:p>
          </p:txBody>
        </p:sp>
        <p:sp>
          <p:nvSpPr>
            <p:cNvPr id="12298" name="Rectangle 9"/>
            <p:cNvSpPr/>
            <p:nvPr/>
          </p:nvSpPr>
          <p:spPr>
            <a:xfrm>
              <a:off x="4840" y="1920"/>
              <a:ext cx="584"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err="1">
                  <a:solidFill>
                    <a:schemeClr val="bg1"/>
                  </a:solidFill>
                  <a:latin typeface="Times New Roman" panose="02020603050405020304" pitchFamily="18" charset="0"/>
                </a:rPr>
                <a:t>n</a:t>
              </a:r>
              <a:r>
                <a:rPr sz="2400" i="1" baseline="-25000" err="1">
                  <a:solidFill>
                    <a:schemeClr val="bg1"/>
                  </a:solidFill>
                  <a:latin typeface="Times New Roman" panose="02020603050405020304" pitchFamily="18" charset="0"/>
                </a:rPr>
                <a:t>i</a:t>
              </a:r>
              <a:endParaRPr sz="2400" i="1">
                <a:solidFill>
                  <a:schemeClr val="bg1"/>
                </a:solidFill>
                <a:latin typeface="Times New Roman" panose="02020603050405020304" pitchFamily="18" charset="0"/>
              </a:endParaRPr>
            </a:p>
          </p:txBody>
        </p:sp>
        <p:sp>
          <p:nvSpPr>
            <p:cNvPr id="12299" name="Rectangle 10"/>
            <p:cNvSpPr/>
            <p:nvPr/>
          </p:nvSpPr>
          <p:spPr>
            <a:xfrm>
              <a:off x="4128" y="1920"/>
              <a:ext cx="712"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err="1">
                  <a:solidFill>
                    <a:schemeClr val="bg1"/>
                  </a:solidFill>
                  <a:latin typeface="Times New Roman" panose="02020603050405020304" pitchFamily="18" charset="0"/>
                </a:rPr>
                <a:t>Lớp</a:t>
              </a:r>
              <a:endParaRPr sz="2000">
                <a:solidFill>
                  <a:schemeClr val="bg1"/>
                </a:solidFill>
                <a:latin typeface="Times New Roman" panose="02020603050405020304" pitchFamily="18" charset="0"/>
              </a:endParaRPr>
            </a:p>
          </p:txBody>
        </p:sp>
        <p:sp>
          <p:nvSpPr>
            <p:cNvPr id="12300" name="Line 11"/>
            <p:cNvSpPr/>
            <p:nvPr/>
          </p:nvSpPr>
          <p:spPr>
            <a:xfrm>
              <a:off x="4128" y="1920"/>
              <a:ext cx="1296" cy="0"/>
            </a:xfrm>
            <a:prstGeom prst="line">
              <a:avLst/>
            </a:prstGeom>
            <a:ln w="28575" cap="sq" cmpd="sng">
              <a:solidFill>
                <a:schemeClr val="tx1"/>
              </a:solidFill>
              <a:prstDash val="solid"/>
              <a:headEnd type="none" w="med" len="med"/>
              <a:tailEnd type="none" w="med" len="med"/>
            </a:ln>
          </p:spPr>
        </p:sp>
        <p:sp>
          <p:nvSpPr>
            <p:cNvPr id="12301" name="Line 12"/>
            <p:cNvSpPr/>
            <p:nvPr/>
          </p:nvSpPr>
          <p:spPr>
            <a:xfrm>
              <a:off x="4128" y="2244"/>
              <a:ext cx="1296" cy="0"/>
            </a:xfrm>
            <a:prstGeom prst="line">
              <a:avLst/>
            </a:prstGeom>
            <a:ln w="12700" cap="flat" cmpd="sng">
              <a:solidFill>
                <a:schemeClr val="tx1"/>
              </a:solidFill>
              <a:prstDash val="solid"/>
              <a:headEnd type="none" w="med" len="med"/>
              <a:tailEnd type="none" w="med" len="med"/>
            </a:ln>
          </p:spPr>
        </p:sp>
        <p:sp>
          <p:nvSpPr>
            <p:cNvPr id="12302" name="Line 13"/>
            <p:cNvSpPr/>
            <p:nvPr/>
          </p:nvSpPr>
          <p:spPr>
            <a:xfrm>
              <a:off x="4128" y="3681"/>
              <a:ext cx="1296" cy="0"/>
            </a:xfrm>
            <a:prstGeom prst="line">
              <a:avLst/>
            </a:prstGeom>
            <a:ln w="12700" cap="flat" cmpd="sng">
              <a:solidFill>
                <a:schemeClr val="tx1"/>
              </a:solidFill>
              <a:prstDash val="solid"/>
              <a:headEnd type="none" w="med" len="med"/>
              <a:tailEnd type="none" w="med" len="med"/>
            </a:ln>
          </p:spPr>
        </p:sp>
        <p:sp>
          <p:nvSpPr>
            <p:cNvPr id="12303" name="Line 14"/>
            <p:cNvSpPr/>
            <p:nvPr/>
          </p:nvSpPr>
          <p:spPr>
            <a:xfrm>
              <a:off x="4128" y="3968"/>
              <a:ext cx="1296" cy="0"/>
            </a:xfrm>
            <a:prstGeom prst="line">
              <a:avLst/>
            </a:prstGeom>
            <a:ln w="28575" cap="sq" cmpd="sng">
              <a:solidFill>
                <a:schemeClr val="tx1"/>
              </a:solidFill>
              <a:prstDash val="solid"/>
              <a:headEnd type="none" w="med" len="med"/>
              <a:tailEnd type="none" w="med" len="med"/>
            </a:ln>
          </p:spPr>
        </p:sp>
        <p:sp>
          <p:nvSpPr>
            <p:cNvPr id="12304" name="Line 15"/>
            <p:cNvSpPr/>
            <p:nvPr/>
          </p:nvSpPr>
          <p:spPr>
            <a:xfrm>
              <a:off x="4128" y="1920"/>
              <a:ext cx="0" cy="2048"/>
            </a:xfrm>
            <a:prstGeom prst="line">
              <a:avLst/>
            </a:prstGeom>
            <a:ln w="28575" cap="sq" cmpd="sng">
              <a:solidFill>
                <a:schemeClr val="tx1"/>
              </a:solidFill>
              <a:prstDash val="solid"/>
              <a:headEnd type="none" w="med" len="med"/>
              <a:tailEnd type="none" w="med" len="med"/>
            </a:ln>
          </p:spPr>
        </p:sp>
        <p:sp>
          <p:nvSpPr>
            <p:cNvPr id="12305" name="Line 16"/>
            <p:cNvSpPr/>
            <p:nvPr/>
          </p:nvSpPr>
          <p:spPr>
            <a:xfrm>
              <a:off x="4840" y="1920"/>
              <a:ext cx="0" cy="2048"/>
            </a:xfrm>
            <a:prstGeom prst="line">
              <a:avLst/>
            </a:prstGeom>
            <a:ln w="12700" cap="flat" cmpd="sng">
              <a:solidFill>
                <a:schemeClr val="tx1"/>
              </a:solidFill>
              <a:prstDash val="solid"/>
              <a:headEnd type="none" w="med" len="med"/>
              <a:tailEnd type="none" w="med" len="med"/>
            </a:ln>
          </p:spPr>
        </p:sp>
        <p:sp>
          <p:nvSpPr>
            <p:cNvPr id="12306" name="Line 17"/>
            <p:cNvSpPr/>
            <p:nvPr/>
          </p:nvSpPr>
          <p:spPr>
            <a:xfrm>
              <a:off x="5424" y="1920"/>
              <a:ext cx="0" cy="2048"/>
            </a:xfrm>
            <a:prstGeom prst="line">
              <a:avLst/>
            </a:prstGeom>
            <a:ln w="28575" cap="sq" cmpd="sng">
              <a:solidFill>
                <a:schemeClr val="tx1"/>
              </a:solidFill>
              <a:prstDash val="solid"/>
              <a:headEnd type="none" w="med" len="med"/>
              <a:tailEnd type="none" w="med" len="med"/>
            </a:ln>
          </p:spPr>
        </p:sp>
        <p:sp>
          <p:nvSpPr>
            <p:cNvPr id="12307" name="AutoShape 18"/>
            <p:cNvSpPr/>
            <p:nvPr/>
          </p:nvSpPr>
          <p:spPr>
            <a:xfrm>
              <a:off x="4080" y="1680"/>
              <a:ext cx="1392" cy="240"/>
            </a:xfrm>
            <a:prstGeom prst="roundRect">
              <a:avLst>
                <a:gd name="adj" fmla="val 16667"/>
              </a:avLst>
            </a:prstGeom>
            <a:gradFill rotWithShape="1">
              <a:gsLst>
                <a:gs pos="0">
                  <a:srgbClr val="3333CC"/>
                </a:gs>
                <a:gs pos="50000">
                  <a:srgbClr val="18185E"/>
                </a:gs>
                <a:gs pos="100000">
                  <a:srgbClr val="3333CC"/>
                </a:gs>
              </a:gsLst>
              <a:lin ang="5400000" scaled="1"/>
              <a:tileRect/>
            </a:gradFill>
            <a:ln w="9525" cap="flat" cmpd="sng">
              <a:solidFill>
                <a:schemeClr val="tx1"/>
              </a:solidFill>
              <a:prstDash val="solid"/>
              <a:headEnd type="none" w="med" len="med"/>
              <a:tailEnd type="none" w="med" len="med"/>
            </a:ln>
          </p:spPr>
          <p:txBody>
            <a:bodyPr wrap="none" anchor="ctr"/>
            <a:lstStyle/>
            <a:p>
              <a:pPr algn="ctr"/>
              <a:r>
                <a:rPr b="1" err="1">
                  <a:solidFill>
                    <a:schemeClr val="bg1"/>
                  </a:solidFill>
                  <a:latin typeface="Arial" panose="020B0604020202020204" pitchFamily="34" charset="0"/>
                </a:rPr>
                <a:t>Bảng tần số ghép lớp</a:t>
              </a:r>
              <a:endParaRPr b="1">
                <a:solidFill>
                  <a:schemeClr val="bg1"/>
                </a:solidFill>
                <a:latin typeface="Arial" panose="020B0604020202020204" pitchFamily="34" charset="0"/>
              </a:endParaRPr>
            </a:p>
          </p:txBody>
        </p:sp>
      </p:grpSp>
      <p:grpSp>
        <p:nvGrpSpPr>
          <p:cNvPr id="103444" name="Group 20"/>
          <p:cNvGrpSpPr/>
          <p:nvPr/>
        </p:nvGrpSpPr>
        <p:grpSpPr>
          <a:xfrm>
            <a:off x="76200" y="4699000"/>
            <a:ext cx="6324600" cy="787400"/>
            <a:chOff x="48" y="3488"/>
            <a:chExt cx="3984" cy="496"/>
          </a:xfrm>
        </p:grpSpPr>
        <p:sp>
          <p:nvSpPr>
            <p:cNvPr id="103445" name="AutoShape 21"/>
            <p:cNvSpPr>
              <a:spLocks noChangeArrowheads="1"/>
            </p:cNvSpPr>
            <p:nvPr/>
          </p:nvSpPr>
          <p:spPr bwMode="auto">
            <a:xfrm>
              <a:off x="48" y="3504"/>
              <a:ext cx="3984" cy="480"/>
            </a:xfrm>
            <a:prstGeom prst="roundRect">
              <a:avLst>
                <a:gd name="adj" fmla="val 16667"/>
              </a:avLst>
            </a:prstGeom>
            <a:gradFill rotWithShape="1">
              <a:gsLst>
                <a:gs pos="0">
                  <a:schemeClr val="accent1"/>
                </a:gs>
                <a:gs pos="50000">
                  <a:srgbClr val="6A3505"/>
                </a:gs>
                <a:gs pos="100000">
                  <a:schemeClr val="accent1"/>
                </a:gs>
              </a:gsLst>
              <a:lin ang="540000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aphicFrame>
          <p:nvGraphicFramePr>
            <p:cNvPr id="12310" name="Object 22"/>
            <p:cNvGraphicFramePr>
              <a:graphicFrameLocks noChangeAspect="1"/>
            </p:cNvGraphicFramePr>
            <p:nvPr/>
          </p:nvGraphicFramePr>
          <p:xfrm>
            <a:off x="164" y="3488"/>
            <a:ext cx="3704" cy="496"/>
          </p:xfrm>
          <a:graphic>
            <a:graphicData uri="http://schemas.openxmlformats.org/presentationml/2006/ole">
              <mc:AlternateContent xmlns:mc="http://schemas.openxmlformats.org/markup-compatibility/2006">
                <mc:Choice xmlns:v="urn:schemas-microsoft-com:vml" Requires="v">
                  <p:oleObj spid="_x0000_s7181" r:id="rId3" imgW="1384300" imgH="228600" progId="Equation.DSMT4">
                    <p:embed/>
                  </p:oleObj>
                </mc:Choice>
                <mc:Fallback>
                  <p:oleObj r:id="rId3" imgW="1384300" imgH="228600" progId="Equation.DSMT4">
                    <p:embed/>
                    <p:pic>
                      <p:nvPicPr>
                        <p:cNvPr id="0" name="Picture 3081"/>
                        <p:cNvPicPr/>
                        <p:nvPr/>
                      </p:nvPicPr>
                      <p:blipFill>
                        <a:blip r:embed="rId4"/>
                        <a:stretch>
                          <a:fillRect/>
                        </a:stretch>
                      </p:blipFill>
                      <p:spPr>
                        <a:xfrm>
                          <a:off x="164" y="3488"/>
                          <a:ext cx="3704" cy="496"/>
                        </a:xfrm>
                        <a:prstGeom prst="rect">
                          <a:avLst/>
                        </a:prstGeom>
                        <a:noFill/>
                        <a:ln w="38100">
                          <a:noFill/>
                          <a:miter/>
                        </a:ln>
                      </p:spPr>
                    </p:pic>
                  </p:oleObj>
                </mc:Fallback>
              </mc:AlternateContent>
            </a:graphicData>
          </a:graphic>
        </p:graphicFrame>
      </p:grpSp>
      <p:grpSp>
        <p:nvGrpSpPr>
          <p:cNvPr id="103453" name="Group 29"/>
          <p:cNvGrpSpPr/>
          <p:nvPr/>
        </p:nvGrpSpPr>
        <p:grpSpPr>
          <a:xfrm>
            <a:off x="76200" y="2286000"/>
            <a:ext cx="6324600" cy="1930400"/>
            <a:chOff x="48" y="1440"/>
            <a:chExt cx="3984" cy="1216"/>
          </a:xfrm>
        </p:grpSpPr>
        <p:sp>
          <p:nvSpPr>
            <p:cNvPr id="103448" name="AutoShape 24"/>
            <p:cNvSpPr>
              <a:spLocks noChangeArrowheads="1"/>
            </p:cNvSpPr>
            <p:nvPr/>
          </p:nvSpPr>
          <p:spPr bwMode="auto">
            <a:xfrm>
              <a:off x="48" y="1470"/>
              <a:ext cx="3984" cy="1170"/>
            </a:xfrm>
            <a:prstGeom prst="roundRect">
              <a:avLst>
                <a:gd name="adj" fmla="val 16667"/>
              </a:avLst>
            </a:prstGeom>
            <a:gradFill rotWithShape="1">
              <a:gsLst>
                <a:gs pos="0">
                  <a:schemeClr val="accent1"/>
                </a:gs>
                <a:gs pos="50000">
                  <a:srgbClr val="6A3505"/>
                </a:gs>
                <a:gs pos="100000">
                  <a:schemeClr val="accent1"/>
                </a:gs>
              </a:gsLst>
              <a:lin ang="540000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aphicFrame>
          <p:nvGraphicFramePr>
            <p:cNvPr id="12313" name="Object 25"/>
            <p:cNvGraphicFramePr>
              <a:graphicFrameLocks noChangeAspect="1"/>
            </p:cNvGraphicFramePr>
            <p:nvPr/>
          </p:nvGraphicFramePr>
          <p:xfrm>
            <a:off x="383" y="1440"/>
            <a:ext cx="3266" cy="912"/>
          </p:xfrm>
          <a:graphic>
            <a:graphicData uri="http://schemas.openxmlformats.org/presentationml/2006/ole">
              <mc:AlternateContent xmlns:mc="http://schemas.openxmlformats.org/markup-compatibility/2006">
                <mc:Choice xmlns:v="urn:schemas-microsoft-com:vml" Requires="v">
                  <p:oleObj spid="_x0000_s7182" r:id="rId5" imgW="1409065" imgH="393700" progId="Equation.DSMT4">
                    <p:embed/>
                  </p:oleObj>
                </mc:Choice>
                <mc:Fallback>
                  <p:oleObj r:id="rId5" imgW="1409065" imgH="393700" progId="Equation.DSMT4">
                    <p:embed/>
                    <p:pic>
                      <p:nvPicPr>
                        <p:cNvPr id="0" name="Picture 3080"/>
                        <p:cNvPicPr/>
                        <p:nvPr/>
                      </p:nvPicPr>
                      <p:blipFill>
                        <a:blip r:embed="rId6"/>
                        <a:stretch>
                          <a:fillRect/>
                        </a:stretch>
                      </p:blipFill>
                      <p:spPr>
                        <a:xfrm>
                          <a:off x="383" y="1440"/>
                          <a:ext cx="3266" cy="912"/>
                        </a:xfrm>
                        <a:prstGeom prst="rect">
                          <a:avLst/>
                        </a:prstGeom>
                        <a:noFill/>
                        <a:ln w="38100">
                          <a:noFill/>
                          <a:miter/>
                        </a:ln>
                      </p:spPr>
                    </p:pic>
                  </p:oleObj>
                </mc:Fallback>
              </mc:AlternateContent>
            </a:graphicData>
          </a:graphic>
        </p:graphicFrame>
        <p:graphicFrame>
          <p:nvGraphicFramePr>
            <p:cNvPr id="12314" name="Object 26"/>
            <p:cNvGraphicFramePr>
              <a:graphicFrameLocks noChangeAspect="1"/>
            </p:cNvGraphicFramePr>
            <p:nvPr/>
          </p:nvGraphicFramePr>
          <p:xfrm>
            <a:off x="239" y="2160"/>
            <a:ext cx="3651" cy="496"/>
          </p:xfrm>
          <a:graphic>
            <a:graphicData uri="http://schemas.openxmlformats.org/presentationml/2006/ole">
              <mc:AlternateContent xmlns:mc="http://schemas.openxmlformats.org/markup-compatibility/2006">
                <mc:Choice xmlns:v="urn:schemas-microsoft-com:vml" Requires="v">
                  <p:oleObj spid="_x0000_s7183" r:id="rId7" imgW="2070100" imgH="393700" progId="Equation.DSMT4">
                    <p:embed/>
                  </p:oleObj>
                </mc:Choice>
                <mc:Fallback>
                  <p:oleObj r:id="rId7" imgW="2070100" imgH="393700" progId="Equation.DSMT4">
                    <p:embed/>
                    <p:pic>
                      <p:nvPicPr>
                        <p:cNvPr id="0" name="Picture 3079"/>
                        <p:cNvPicPr/>
                        <p:nvPr/>
                      </p:nvPicPr>
                      <p:blipFill>
                        <a:blip r:embed="rId8"/>
                        <a:stretch>
                          <a:fillRect/>
                        </a:stretch>
                      </p:blipFill>
                      <p:spPr>
                        <a:xfrm>
                          <a:off x="239" y="2160"/>
                          <a:ext cx="3651" cy="496"/>
                        </a:xfrm>
                        <a:prstGeom prst="rect">
                          <a:avLst/>
                        </a:prstGeom>
                        <a:noFill/>
                        <a:ln w="38100">
                          <a:noFill/>
                          <a:miter/>
                        </a:ln>
                      </p:spPr>
                    </p:pic>
                  </p:oleObj>
                </mc:Fallback>
              </mc:AlternateContent>
            </a:graphicData>
          </a:graphic>
        </p:graphicFrame>
      </p:grpSp>
      <p:sp>
        <p:nvSpPr>
          <p:cNvPr id="103451" name="Rectangle 27"/>
          <p:cNvSpPr/>
          <p:nvPr/>
        </p:nvSpPr>
        <p:spPr>
          <a:xfrm>
            <a:off x="228600" y="4267200"/>
            <a:ext cx="1524000" cy="381000"/>
          </a:xfrm>
          <a:prstGeom prst="rect">
            <a:avLst/>
          </a:prstGeom>
          <a:gradFill rotWithShape="1">
            <a:gsLst>
              <a:gs pos="0">
                <a:srgbClr val="3333CC"/>
              </a:gs>
              <a:gs pos="50000">
                <a:srgbClr val="18185E"/>
              </a:gs>
              <a:gs pos="100000">
                <a:srgbClr val="3333CC"/>
              </a:gs>
            </a:gsLst>
            <a:lin ang="5400000" scaled="1"/>
            <a:tileRect/>
          </a:gradFill>
          <a:ln w="9525" cap="flat" cmpd="sng">
            <a:solidFill>
              <a:schemeClr val="tx1"/>
            </a:solidFill>
            <a:prstDash val="solid"/>
            <a:miter/>
            <a:headEnd type="none" w="med" len="med"/>
            <a:tailEnd type="none" w="med" len="med"/>
          </a:ln>
        </p:spPr>
        <p:txBody>
          <a:bodyPr wrap="none" anchor="ctr"/>
          <a:lstStyle/>
          <a:p>
            <a:pPr algn="ctr"/>
            <a:r>
              <a:rPr sz="2400" b="1" err="1">
                <a:solidFill>
                  <a:schemeClr val="bg1"/>
                </a:solidFill>
                <a:latin typeface="Arial" panose="020B0604020202020204" pitchFamily="34" charset="0"/>
              </a:rPr>
              <a:t>Hoặc</a:t>
            </a:r>
            <a:endParaRPr sz="2400" b="1">
              <a:solidFill>
                <a:schemeClr val="bg1"/>
              </a:solidFill>
              <a:latin typeface="Arial" panose="020B0604020202020204" pitchFamily="34"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103427"/>
                                        </p:tgtEl>
                                        <p:attrNameLst>
                                          <p:attrName>style.visibility</p:attrName>
                                        </p:attrNameLst>
                                      </p:cBhvr>
                                      <p:to>
                                        <p:strVal val="visible"/>
                                      </p:to>
                                    </p:set>
                                    <p:anim calcmode="lin" valueType="num">
                                      <p:cBhvr>
                                        <p:cTn id="7" dur="1000" fill="hold"/>
                                        <p:tgtEl>
                                          <p:spTgt spid="103427"/>
                                        </p:tgtEl>
                                        <p:attrNameLst>
                                          <p:attrName>ppt_x</p:attrName>
                                        </p:attrNameLst>
                                      </p:cBhvr>
                                      <p:tavLst>
                                        <p:tav tm="0">
                                          <p:val>
                                            <p:strVal val="#ppt_x-.2"/>
                                          </p:val>
                                        </p:tav>
                                        <p:tav tm="100000">
                                          <p:val>
                                            <p:strVal val="#ppt_x"/>
                                          </p:val>
                                        </p:tav>
                                      </p:tavLst>
                                    </p:anim>
                                    <p:anim calcmode="lin" valueType="num">
                                      <p:cBhvr>
                                        <p:cTn id="8" dur="1000" fill="hold"/>
                                        <p:tgtEl>
                                          <p:spTgt spid="103427"/>
                                        </p:tgtEl>
                                        <p:attrNameLst>
                                          <p:attrName>ppt_y</p:attrName>
                                        </p:attrNameLst>
                                      </p:cBhvr>
                                      <p:tavLst>
                                        <p:tav tm="0">
                                          <p:val>
                                            <p:strVal val="#ppt_y"/>
                                          </p:val>
                                        </p:tav>
                                        <p:tav tm="100000">
                                          <p:val>
                                            <p:strVal val="#ppt_y"/>
                                          </p:val>
                                        </p:tav>
                                      </p:tavLst>
                                    </p:anim>
                                    <p:animEffect transition="in" filter="wipe(right)" prLst="gradientSize: 0.1">
                                      <p:cBhvr>
                                        <p:cTn id="9" dur="1000"/>
                                        <p:tgtEl>
                                          <p:spTgt spid="103427"/>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103428"/>
                                        </p:tgtEl>
                                        <p:attrNameLst>
                                          <p:attrName>style.visibility</p:attrName>
                                        </p:attrNameLst>
                                      </p:cBhvr>
                                      <p:to>
                                        <p:strVal val="visible"/>
                                      </p:to>
                                    </p:set>
                                    <p:animEffect transition="in" filter="fade">
                                      <p:cBhvr>
                                        <p:cTn id="13" dur="1000"/>
                                        <p:tgtEl>
                                          <p:spTgt spid="103428"/>
                                        </p:tgtEl>
                                      </p:cBhvr>
                                    </p:animEffect>
                                    <p:anim calcmode="lin" valueType="num">
                                      <p:cBhvr>
                                        <p:cTn id="14" dur="1000" fill="hold"/>
                                        <p:tgtEl>
                                          <p:spTgt spid="103428"/>
                                        </p:tgtEl>
                                        <p:attrNameLst>
                                          <p:attrName>ppt_x</p:attrName>
                                        </p:attrNameLst>
                                      </p:cBhvr>
                                      <p:tavLst>
                                        <p:tav tm="0">
                                          <p:val>
                                            <p:strVal val="#ppt_x"/>
                                          </p:val>
                                        </p:tav>
                                        <p:tav tm="100000">
                                          <p:val>
                                            <p:strVal val="#ppt_x"/>
                                          </p:val>
                                        </p:tav>
                                      </p:tavLst>
                                    </p:anim>
                                    <p:anim calcmode="lin" valueType="num">
                                      <p:cBhvr>
                                        <p:cTn id="15" dur="900" decel="100000" fill="hold"/>
                                        <p:tgtEl>
                                          <p:spTgt spid="1034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103428"/>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103453"/>
                                        </p:tgtEl>
                                        <p:attrNameLst>
                                          <p:attrName>style.visibility</p:attrName>
                                        </p:attrNameLst>
                                      </p:cBhvr>
                                      <p:to>
                                        <p:strVal val="visible"/>
                                      </p:to>
                                    </p:set>
                                    <p:anim calcmode="lin" valueType="num">
                                      <p:cBhvr>
                                        <p:cTn id="21" dur="1000" fill="hold"/>
                                        <p:tgtEl>
                                          <p:spTgt spid="103453"/>
                                        </p:tgtEl>
                                        <p:attrNameLst>
                                          <p:attrName>ppt_x</p:attrName>
                                        </p:attrNameLst>
                                      </p:cBhvr>
                                      <p:tavLst>
                                        <p:tav tm="0">
                                          <p:val>
                                            <p:strVal val="#ppt_x-.2"/>
                                          </p:val>
                                        </p:tav>
                                        <p:tav tm="100000">
                                          <p:val>
                                            <p:strVal val="#ppt_x"/>
                                          </p:val>
                                        </p:tav>
                                      </p:tavLst>
                                    </p:anim>
                                    <p:anim calcmode="lin" valueType="num">
                                      <p:cBhvr>
                                        <p:cTn id="22" dur="1000" fill="hold"/>
                                        <p:tgtEl>
                                          <p:spTgt spid="103453"/>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3453"/>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103451"/>
                                        </p:tgtEl>
                                        <p:attrNameLst>
                                          <p:attrName>style.visibility</p:attrName>
                                        </p:attrNameLst>
                                      </p:cBhvr>
                                      <p:to>
                                        <p:strVal val="visible"/>
                                      </p:to>
                                    </p:set>
                                    <p:animEffect transition="in" filter="fade">
                                      <p:cBhvr>
                                        <p:cTn id="28" dur="1000"/>
                                        <p:tgtEl>
                                          <p:spTgt spid="103451"/>
                                        </p:tgtEl>
                                      </p:cBhvr>
                                    </p:animEffect>
                                    <p:anim calcmode="lin" valueType="num">
                                      <p:cBhvr>
                                        <p:cTn id="29" dur="1000" fill="hold"/>
                                        <p:tgtEl>
                                          <p:spTgt spid="103451"/>
                                        </p:tgtEl>
                                        <p:attrNameLst>
                                          <p:attrName>ppt_x</p:attrName>
                                        </p:attrNameLst>
                                      </p:cBhvr>
                                      <p:tavLst>
                                        <p:tav tm="0">
                                          <p:val>
                                            <p:strVal val="#ppt_x"/>
                                          </p:val>
                                        </p:tav>
                                        <p:tav tm="100000">
                                          <p:val>
                                            <p:strVal val="#ppt_x"/>
                                          </p:val>
                                        </p:tav>
                                      </p:tavLst>
                                    </p:anim>
                                    <p:anim calcmode="lin" valueType="num">
                                      <p:cBhvr>
                                        <p:cTn id="30" dur="900" decel="100000" fill="hold"/>
                                        <p:tgtEl>
                                          <p:spTgt spid="103451"/>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103451"/>
                                        </p:tgtEl>
                                        <p:attrNameLst>
                                          <p:attrName>ppt_y</p:attrName>
                                        </p:attrNameLst>
                                      </p:cBhvr>
                                      <p:tavLst>
                                        <p:tav tm="0">
                                          <p:val>
                                            <p:strVal val="#ppt_y-.03"/>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103444"/>
                                        </p:tgtEl>
                                        <p:attrNameLst>
                                          <p:attrName>style.visibility</p:attrName>
                                        </p:attrNameLst>
                                      </p:cBhvr>
                                      <p:to>
                                        <p:strVal val="visible"/>
                                      </p:to>
                                    </p:set>
                                    <p:animEffect transition="in" filter="fade">
                                      <p:cBhvr>
                                        <p:cTn id="36" dur="1000"/>
                                        <p:tgtEl>
                                          <p:spTgt spid="103444"/>
                                        </p:tgtEl>
                                      </p:cBhvr>
                                    </p:animEffect>
                                    <p:anim calcmode="lin" valueType="num">
                                      <p:cBhvr>
                                        <p:cTn id="37" dur="1000" fill="hold"/>
                                        <p:tgtEl>
                                          <p:spTgt spid="103444"/>
                                        </p:tgtEl>
                                        <p:attrNameLst>
                                          <p:attrName>ppt_x</p:attrName>
                                        </p:attrNameLst>
                                      </p:cBhvr>
                                      <p:tavLst>
                                        <p:tav tm="0">
                                          <p:val>
                                            <p:strVal val="#ppt_x"/>
                                          </p:val>
                                        </p:tav>
                                        <p:tav tm="100000">
                                          <p:val>
                                            <p:strVal val="#ppt_x"/>
                                          </p:val>
                                        </p:tav>
                                      </p:tavLst>
                                    </p:anim>
                                    <p:anim calcmode="lin" valueType="num">
                                      <p:cBhvr>
                                        <p:cTn id="38" dur="900" decel="100000" fill="hold"/>
                                        <p:tgtEl>
                                          <p:spTgt spid="103444"/>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103444"/>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7" grpId="0" animBg="1"/>
      <p:bldP spid="10345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3315" name="Rectangle 2"/>
          <p:cNvSpPr>
            <a:spLocks noGrp="1"/>
          </p:cNvSpPr>
          <p:nvPr>
            <p:ph type="title" idx="4294967295"/>
          </p:nvPr>
        </p:nvSpPr>
        <p:spPr>
          <a:ln/>
        </p:spPr>
        <p:txBody>
          <a:bodyPr vert="horz" wrap="square" lIns="91440" tIns="45720" rIns="91440" bIns="45720" anchor="ctr"/>
          <a:lstStyle/>
          <a:p>
            <a:pPr algn="l" eaLnBrk="1" hangingPunct="1"/>
            <a:r>
              <a:rPr err="1"/>
              <a:t>Ví</a:t>
            </a:r>
            <a:r>
              <a:t> dụ1</a:t>
            </a:r>
          </a:p>
        </p:txBody>
      </p:sp>
      <p:sp>
        <p:nvSpPr>
          <p:cNvPr id="104451" name="AutoShape 3"/>
          <p:cNvSpPr/>
          <p:nvPr/>
        </p:nvSpPr>
        <p:spPr>
          <a:xfrm>
            <a:off x="0" y="1600200"/>
            <a:ext cx="8915400" cy="609600"/>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r>
              <a:rPr sz="2800" b="1" err="1">
                <a:solidFill>
                  <a:schemeClr val="bg1"/>
                </a:solidFill>
                <a:latin typeface="Arial" panose="020B0604020202020204" pitchFamily="34" charset="0"/>
              </a:rPr>
              <a:t>Hãy tính số trung bình trong các trường hợp sau</a:t>
            </a:r>
            <a:r>
              <a:rPr sz="2800" b="1">
                <a:solidFill>
                  <a:schemeClr val="bg1"/>
                </a:solidFill>
                <a:latin typeface="Arial" panose="020B0604020202020204" pitchFamily="34" charset="0"/>
              </a:rPr>
              <a:t>:</a:t>
            </a:r>
          </a:p>
        </p:txBody>
      </p:sp>
      <p:grpSp>
        <p:nvGrpSpPr>
          <p:cNvPr id="104475" name="Group 27"/>
          <p:cNvGrpSpPr/>
          <p:nvPr/>
        </p:nvGrpSpPr>
        <p:grpSpPr>
          <a:xfrm>
            <a:off x="76200" y="2286000"/>
            <a:ext cx="2438400" cy="4343400"/>
            <a:chOff x="4080" y="1680"/>
            <a:chExt cx="1392" cy="2288"/>
          </a:xfrm>
        </p:grpSpPr>
        <p:sp>
          <p:nvSpPr>
            <p:cNvPr id="13318" name="Rectangle 28"/>
            <p:cNvSpPr/>
            <p:nvPr/>
          </p:nvSpPr>
          <p:spPr>
            <a:xfrm>
              <a:off x="4840" y="3681"/>
              <a:ext cx="584"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a:solidFill>
                    <a:schemeClr val="bg1"/>
                  </a:solidFill>
                  <a:latin typeface="Arial" panose="020B0604020202020204" pitchFamily="34" charset="0"/>
                </a:rPr>
                <a:t>31</a:t>
              </a:r>
            </a:p>
          </p:txBody>
        </p:sp>
        <p:sp>
          <p:nvSpPr>
            <p:cNvPr id="13319" name="Rectangle 29"/>
            <p:cNvSpPr/>
            <p:nvPr/>
          </p:nvSpPr>
          <p:spPr>
            <a:xfrm>
              <a:off x="4128" y="3681"/>
              <a:ext cx="712"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i="1" err="1">
                  <a:solidFill>
                    <a:schemeClr val="bg1"/>
                  </a:solidFill>
                  <a:latin typeface="Arial" panose="020B0604020202020204" pitchFamily="34" charset="0"/>
                </a:rPr>
                <a:t>Tổng</a:t>
              </a:r>
              <a:endParaRPr sz="2000" i="1">
                <a:solidFill>
                  <a:schemeClr val="bg1"/>
                </a:solidFill>
                <a:latin typeface="Arial" panose="020B0604020202020204" pitchFamily="34" charset="0"/>
              </a:endParaRPr>
            </a:p>
          </p:txBody>
        </p:sp>
        <p:sp>
          <p:nvSpPr>
            <p:cNvPr id="13320" name="Rectangle 30"/>
            <p:cNvSpPr/>
            <p:nvPr/>
          </p:nvSpPr>
          <p:spPr>
            <a:xfrm>
              <a:off x="4840" y="2244"/>
              <a:ext cx="584"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800" b="1">
                  <a:solidFill>
                    <a:schemeClr val="bg1"/>
                  </a:solidFill>
                  <a:latin typeface="Arial" panose="020B0604020202020204" pitchFamily="34" charset="0"/>
                </a:rPr>
                <a:t>4</a:t>
              </a:r>
              <a:br>
                <a:rPr sz="2800" b="1">
                  <a:solidFill>
                    <a:schemeClr val="bg1"/>
                  </a:solidFill>
                  <a:latin typeface="Arial" panose="020B0604020202020204" pitchFamily="34" charset="0"/>
                </a:rPr>
              </a:br>
              <a:r>
                <a:rPr sz="2800" b="1">
                  <a:solidFill>
                    <a:schemeClr val="bg1"/>
                  </a:solidFill>
                  <a:latin typeface="Arial" panose="020B0604020202020204" pitchFamily="34" charset="0"/>
                </a:rPr>
                <a:t>7</a:t>
              </a:r>
              <a:br>
                <a:rPr sz="2800" b="1">
                  <a:solidFill>
                    <a:schemeClr val="bg1"/>
                  </a:solidFill>
                  <a:latin typeface="Arial" panose="020B0604020202020204" pitchFamily="34" charset="0"/>
                </a:rPr>
              </a:br>
              <a:r>
                <a:rPr sz="2800" b="1">
                  <a:solidFill>
                    <a:schemeClr val="bg1"/>
                  </a:solidFill>
                  <a:latin typeface="Arial" panose="020B0604020202020204" pitchFamily="34" charset="0"/>
                </a:rPr>
                <a:t>9</a:t>
              </a:r>
              <a:br>
                <a:rPr sz="2800" b="1">
                  <a:solidFill>
                    <a:schemeClr val="bg1"/>
                  </a:solidFill>
                  <a:latin typeface="Arial" panose="020B0604020202020204" pitchFamily="34" charset="0"/>
                </a:rPr>
              </a:br>
              <a:r>
                <a:rPr sz="2800" b="1">
                  <a:solidFill>
                    <a:schemeClr val="bg1"/>
                  </a:solidFill>
                  <a:latin typeface="Arial" panose="020B0604020202020204" pitchFamily="34" charset="0"/>
                </a:rPr>
                <a:t>6</a:t>
              </a:r>
              <a:br>
                <a:rPr sz="2800" b="1">
                  <a:solidFill>
                    <a:schemeClr val="bg1"/>
                  </a:solidFill>
                  <a:latin typeface="Arial" panose="020B0604020202020204" pitchFamily="34" charset="0"/>
                </a:rPr>
              </a:br>
              <a:r>
                <a:rPr sz="2800" b="1">
                  <a:solidFill>
                    <a:schemeClr val="bg1"/>
                  </a:solidFill>
                  <a:latin typeface="Arial" panose="020B0604020202020204" pitchFamily="34" charset="0"/>
                </a:rPr>
                <a:t>5</a:t>
              </a:r>
            </a:p>
          </p:txBody>
        </p:sp>
        <p:sp>
          <p:nvSpPr>
            <p:cNvPr id="13321" name="Rectangle 31"/>
            <p:cNvSpPr/>
            <p:nvPr/>
          </p:nvSpPr>
          <p:spPr>
            <a:xfrm>
              <a:off x="4128" y="2244"/>
              <a:ext cx="712"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800" b="1">
                  <a:solidFill>
                    <a:schemeClr val="bg1"/>
                  </a:solidFill>
                  <a:latin typeface="Times New Roman" panose="02020603050405020304" pitchFamily="18" charset="0"/>
                </a:rPr>
                <a:t> 25</a:t>
              </a:r>
              <a:br>
                <a:rPr sz="2800" b="1">
                  <a:solidFill>
                    <a:schemeClr val="bg1"/>
                  </a:solidFill>
                  <a:latin typeface="Times New Roman" panose="02020603050405020304" pitchFamily="18" charset="0"/>
                </a:rPr>
              </a:br>
              <a:r>
                <a:rPr sz="2800" b="1">
                  <a:solidFill>
                    <a:schemeClr val="bg1"/>
                  </a:solidFill>
                  <a:latin typeface="Times New Roman" panose="02020603050405020304" pitchFamily="18" charset="0"/>
                </a:rPr>
                <a:t>30</a:t>
              </a:r>
              <a:br>
                <a:rPr sz="2800" b="1">
                  <a:solidFill>
                    <a:schemeClr val="bg1"/>
                  </a:solidFill>
                  <a:latin typeface="Times New Roman" panose="02020603050405020304" pitchFamily="18" charset="0"/>
                </a:rPr>
              </a:br>
              <a:r>
                <a:rPr sz="2800" b="1">
                  <a:solidFill>
                    <a:schemeClr val="bg1"/>
                  </a:solidFill>
                  <a:latin typeface="Times New Roman" panose="02020603050405020304" pitchFamily="18" charset="0"/>
                </a:rPr>
                <a:t>35</a:t>
              </a:r>
              <a:br>
                <a:rPr sz="2800" b="1">
                  <a:solidFill>
                    <a:schemeClr val="bg1"/>
                  </a:solidFill>
                  <a:latin typeface="Times New Roman" panose="02020603050405020304" pitchFamily="18" charset="0"/>
                </a:rPr>
              </a:br>
              <a:r>
                <a:rPr sz="2800" b="1">
                  <a:solidFill>
                    <a:schemeClr val="bg1"/>
                  </a:solidFill>
                  <a:latin typeface="Times New Roman" panose="02020603050405020304" pitchFamily="18" charset="0"/>
                </a:rPr>
                <a:t>40</a:t>
              </a:r>
              <a:br>
                <a:rPr sz="2800" b="1">
                  <a:solidFill>
                    <a:schemeClr val="bg1"/>
                  </a:solidFill>
                  <a:latin typeface="Times New Roman" panose="02020603050405020304" pitchFamily="18" charset="0"/>
                </a:rPr>
              </a:br>
              <a:r>
                <a:rPr sz="2800" b="1">
                  <a:solidFill>
                    <a:schemeClr val="bg1"/>
                  </a:solidFill>
                  <a:latin typeface="Times New Roman" panose="02020603050405020304" pitchFamily="18" charset="0"/>
                </a:rPr>
                <a:t>45</a:t>
              </a:r>
              <a:endParaRPr sz="2800" b="1" i="1" baseline="-25000">
                <a:solidFill>
                  <a:schemeClr val="bg1"/>
                </a:solidFill>
                <a:latin typeface="Times New Roman" panose="02020603050405020304" pitchFamily="18" charset="0"/>
              </a:endParaRPr>
            </a:p>
          </p:txBody>
        </p:sp>
        <p:sp>
          <p:nvSpPr>
            <p:cNvPr id="13322" name="Rectangle 32"/>
            <p:cNvSpPr/>
            <p:nvPr/>
          </p:nvSpPr>
          <p:spPr>
            <a:xfrm>
              <a:off x="4840" y="1920"/>
              <a:ext cx="584"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err="1">
                  <a:solidFill>
                    <a:schemeClr val="bg1"/>
                  </a:solidFill>
                  <a:latin typeface="Times New Roman" panose="02020603050405020304" pitchFamily="18" charset="0"/>
                </a:rPr>
                <a:t>n</a:t>
              </a:r>
              <a:r>
                <a:rPr sz="2400" i="1" baseline="-25000" err="1">
                  <a:solidFill>
                    <a:schemeClr val="bg1"/>
                  </a:solidFill>
                  <a:latin typeface="Times New Roman" panose="02020603050405020304" pitchFamily="18" charset="0"/>
                </a:rPr>
                <a:t>i</a:t>
              </a:r>
              <a:endParaRPr sz="2400" i="1">
                <a:solidFill>
                  <a:schemeClr val="bg1"/>
                </a:solidFill>
                <a:latin typeface="Times New Roman" panose="02020603050405020304" pitchFamily="18" charset="0"/>
              </a:endParaRPr>
            </a:p>
          </p:txBody>
        </p:sp>
        <p:sp>
          <p:nvSpPr>
            <p:cNvPr id="13323" name="Rectangle 33"/>
            <p:cNvSpPr/>
            <p:nvPr/>
          </p:nvSpPr>
          <p:spPr>
            <a:xfrm>
              <a:off x="4128" y="1920"/>
              <a:ext cx="712"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a:solidFill>
                    <a:schemeClr val="bg1"/>
                  </a:solidFill>
                  <a:latin typeface="Times New Roman" panose="02020603050405020304" pitchFamily="18" charset="0"/>
                </a:rPr>
                <a:t>x</a:t>
              </a:r>
              <a:r>
                <a:rPr sz="2400" i="1" baseline="-25000">
                  <a:solidFill>
                    <a:schemeClr val="bg1"/>
                  </a:solidFill>
                  <a:latin typeface="Times New Roman" panose="02020603050405020304" pitchFamily="18" charset="0"/>
                </a:rPr>
                <a:t>i</a:t>
              </a:r>
              <a:endParaRPr sz="2400" i="1">
                <a:solidFill>
                  <a:schemeClr val="bg1"/>
                </a:solidFill>
                <a:latin typeface="Times New Roman" panose="02020603050405020304" pitchFamily="18" charset="0"/>
              </a:endParaRPr>
            </a:p>
          </p:txBody>
        </p:sp>
        <p:sp>
          <p:nvSpPr>
            <p:cNvPr id="13324" name="Line 34"/>
            <p:cNvSpPr/>
            <p:nvPr/>
          </p:nvSpPr>
          <p:spPr>
            <a:xfrm>
              <a:off x="4128" y="1920"/>
              <a:ext cx="1296" cy="0"/>
            </a:xfrm>
            <a:prstGeom prst="line">
              <a:avLst/>
            </a:prstGeom>
            <a:ln w="28575" cap="sq" cmpd="sng">
              <a:solidFill>
                <a:schemeClr val="tx1"/>
              </a:solidFill>
              <a:prstDash val="solid"/>
              <a:headEnd type="none" w="med" len="med"/>
              <a:tailEnd type="none" w="med" len="med"/>
            </a:ln>
          </p:spPr>
        </p:sp>
        <p:sp>
          <p:nvSpPr>
            <p:cNvPr id="13325" name="Line 35"/>
            <p:cNvSpPr/>
            <p:nvPr/>
          </p:nvSpPr>
          <p:spPr>
            <a:xfrm>
              <a:off x="4128" y="2244"/>
              <a:ext cx="1296" cy="0"/>
            </a:xfrm>
            <a:prstGeom prst="line">
              <a:avLst/>
            </a:prstGeom>
            <a:ln w="12700" cap="flat" cmpd="sng">
              <a:solidFill>
                <a:schemeClr val="tx1"/>
              </a:solidFill>
              <a:prstDash val="solid"/>
              <a:headEnd type="none" w="med" len="med"/>
              <a:tailEnd type="none" w="med" len="med"/>
            </a:ln>
          </p:spPr>
        </p:sp>
        <p:sp>
          <p:nvSpPr>
            <p:cNvPr id="13326" name="Line 36"/>
            <p:cNvSpPr/>
            <p:nvPr/>
          </p:nvSpPr>
          <p:spPr>
            <a:xfrm>
              <a:off x="4128" y="3681"/>
              <a:ext cx="1296" cy="0"/>
            </a:xfrm>
            <a:prstGeom prst="line">
              <a:avLst/>
            </a:prstGeom>
            <a:ln w="12700" cap="flat" cmpd="sng">
              <a:solidFill>
                <a:schemeClr val="tx1"/>
              </a:solidFill>
              <a:prstDash val="solid"/>
              <a:headEnd type="none" w="med" len="med"/>
              <a:tailEnd type="none" w="med" len="med"/>
            </a:ln>
          </p:spPr>
        </p:sp>
        <p:sp>
          <p:nvSpPr>
            <p:cNvPr id="13327" name="Line 37"/>
            <p:cNvSpPr/>
            <p:nvPr/>
          </p:nvSpPr>
          <p:spPr>
            <a:xfrm>
              <a:off x="4128" y="3968"/>
              <a:ext cx="1296" cy="0"/>
            </a:xfrm>
            <a:prstGeom prst="line">
              <a:avLst/>
            </a:prstGeom>
            <a:ln w="28575" cap="sq" cmpd="sng">
              <a:solidFill>
                <a:schemeClr val="tx1"/>
              </a:solidFill>
              <a:prstDash val="solid"/>
              <a:headEnd type="none" w="med" len="med"/>
              <a:tailEnd type="none" w="med" len="med"/>
            </a:ln>
          </p:spPr>
        </p:sp>
        <p:sp>
          <p:nvSpPr>
            <p:cNvPr id="13328" name="Line 38"/>
            <p:cNvSpPr/>
            <p:nvPr/>
          </p:nvSpPr>
          <p:spPr>
            <a:xfrm>
              <a:off x="4128" y="1920"/>
              <a:ext cx="0" cy="2048"/>
            </a:xfrm>
            <a:prstGeom prst="line">
              <a:avLst/>
            </a:prstGeom>
            <a:ln w="28575" cap="sq" cmpd="sng">
              <a:solidFill>
                <a:schemeClr val="tx1"/>
              </a:solidFill>
              <a:prstDash val="solid"/>
              <a:headEnd type="none" w="med" len="med"/>
              <a:tailEnd type="none" w="med" len="med"/>
            </a:ln>
          </p:spPr>
        </p:sp>
        <p:sp>
          <p:nvSpPr>
            <p:cNvPr id="13329" name="Line 39"/>
            <p:cNvSpPr/>
            <p:nvPr/>
          </p:nvSpPr>
          <p:spPr>
            <a:xfrm>
              <a:off x="4840" y="1920"/>
              <a:ext cx="0" cy="2048"/>
            </a:xfrm>
            <a:prstGeom prst="line">
              <a:avLst/>
            </a:prstGeom>
            <a:ln w="12700" cap="flat" cmpd="sng">
              <a:solidFill>
                <a:schemeClr val="tx1"/>
              </a:solidFill>
              <a:prstDash val="solid"/>
              <a:headEnd type="none" w="med" len="med"/>
              <a:tailEnd type="none" w="med" len="med"/>
            </a:ln>
          </p:spPr>
        </p:sp>
        <p:sp>
          <p:nvSpPr>
            <p:cNvPr id="13330" name="Line 40"/>
            <p:cNvSpPr/>
            <p:nvPr/>
          </p:nvSpPr>
          <p:spPr>
            <a:xfrm>
              <a:off x="5424" y="1920"/>
              <a:ext cx="0" cy="2048"/>
            </a:xfrm>
            <a:prstGeom prst="line">
              <a:avLst/>
            </a:prstGeom>
            <a:ln w="28575" cap="sq" cmpd="sng">
              <a:solidFill>
                <a:schemeClr val="tx1"/>
              </a:solidFill>
              <a:prstDash val="solid"/>
              <a:headEnd type="none" w="med" len="med"/>
              <a:tailEnd type="none" w="med" len="med"/>
            </a:ln>
          </p:spPr>
        </p:sp>
        <p:sp>
          <p:nvSpPr>
            <p:cNvPr id="13331" name="AutoShape 41"/>
            <p:cNvSpPr/>
            <p:nvPr/>
          </p:nvSpPr>
          <p:spPr>
            <a:xfrm>
              <a:off x="4080" y="1680"/>
              <a:ext cx="1392" cy="240"/>
            </a:xfrm>
            <a:prstGeom prst="roundRect">
              <a:avLst>
                <a:gd name="adj" fmla="val 16667"/>
              </a:avLst>
            </a:prstGeom>
            <a:gradFill rotWithShape="1">
              <a:gsLst>
                <a:gs pos="0">
                  <a:srgbClr val="3333CC"/>
                </a:gs>
                <a:gs pos="50000">
                  <a:srgbClr val="18185E"/>
                </a:gs>
                <a:gs pos="100000">
                  <a:srgbClr val="3333CC"/>
                </a:gs>
              </a:gsLst>
              <a:lin ang="5400000" scaled="1"/>
              <a:tileRect/>
            </a:gradFill>
            <a:ln w="9525" cap="flat" cmpd="sng">
              <a:solidFill>
                <a:schemeClr val="tx1"/>
              </a:solidFill>
              <a:prstDash val="solid"/>
              <a:headEnd type="none" w="med" len="med"/>
              <a:tailEnd type="none" w="med" len="med"/>
            </a:ln>
          </p:spPr>
          <p:txBody>
            <a:bodyPr wrap="none" anchor="ctr"/>
            <a:lstStyle/>
            <a:p>
              <a:pPr algn="ctr"/>
              <a:r>
                <a:rPr b="1" err="1">
                  <a:solidFill>
                    <a:schemeClr val="bg1"/>
                  </a:solidFill>
                  <a:latin typeface="Arial" panose="020B0604020202020204" pitchFamily="34" charset="0"/>
                </a:rPr>
                <a:t>a) Bảng tần số</a:t>
              </a:r>
              <a:endParaRPr b="1">
                <a:solidFill>
                  <a:schemeClr val="bg1"/>
                </a:solidFill>
                <a:latin typeface="Arial" panose="020B0604020202020204" pitchFamily="34" charset="0"/>
              </a:endParaRPr>
            </a:p>
          </p:txBody>
        </p:sp>
      </p:grpSp>
      <p:grpSp>
        <p:nvGrpSpPr>
          <p:cNvPr id="104490" name="Group 42"/>
          <p:cNvGrpSpPr/>
          <p:nvPr/>
        </p:nvGrpSpPr>
        <p:grpSpPr>
          <a:xfrm>
            <a:off x="5638800" y="2286000"/>
            <a:ext cx="3505200" cy="4419600"/>
            <a:chOff x="4080" y="1680"/>
            <a:chExt cx="1392" cy="2288"/>
          </a:xfrm>
        </p:grpSpPr>
        <p:sp>
          <p:nvSpPr>
            <p:cNvPr id="13333" name="Rectangle 43"/>
            <p:cNvSpPr/>
            <p:nvPr/>
          </p:nvSpPr>
          <p:spPr>
            <a:xfrm>
              <a:off x="4840" y="3681"/>
              <a:ext cx="584"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a:solidFill>
                    <a:schemeClr val="bg1"/>
                  </a:solidFill>
                  <a:latin typeface="Arial" panose="020B0604020202020204" pitchFamily="34" charset="0"/>
                </a:rPr>
                <a:t>33</a:t>
              </a:r>
            </a:p>
          </p:txBody>
        </p:sp>
        <p:sp>
          <p:nvSpPr>
            <p:cNvPr id="13334" name="Rectangle 44"/>
            <p:cNvSpPr/>
            <p:nvPr/>
          </p:nvSpPr>
          <p:spPr>
            <a:xfrm>
              <a:off x="4128" y="3681"/>
              <a:ext cx="712"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i="1" err="1">
                  <a:solidFill>
                    <a:schemeClr val="bg1"/>
                  </a:solidFill>
                  <a:latin typeface="Arial" panose="020B0604020202020204" pitchFamily="34" charset="0"/>
                </a:rPr>
                <a:t>Tổng</a:t>
              </a:r>
              <a:endParaRPr sz="2000" i="1">
                <a:solidFill>
                  <a:schemeClr val="bg1"/>
                </a:solidFill>
                <a:latin typeface="Arial" panose="020B0604020202020204" pitchFamily="34" charset="0"/>
              </a:endParaRPr>
            </a:p>
          </p:txBody>
        </p:sp>
        <p:sp>
          <p:nvSpPr>
            <p:cNvPr id="13335" name="Rectangle 45"/>
            <p:cNvSpPr/>
            <p:nvPr/>
          </p:nvSpPr>
          <p:spPr>
            <a:xfrm>
              <a:off x="4840" y="2244"/>
              <a:ext cx="584"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800">
                  <a:solidFill>
                    <a:schemeClr val="bg1"/>
                  </a:solidFill>
                  <a:latin typeface="Arial" panose="020B0604020202020204" pitchFamily="34" charset="0"/>
                </a:rPr>
                <a:t>2</a:t>
              </a:r>
              <a:br>
                <a:rPr sz="2800">
                  <a:solidFill>
                    <a:schemeClr val="bg1"/>
                  </a:solidFill>
                  <a:latin typeface="Arial" panose="020B0604020202020204" pitchFamily="34" charset="0"/>
                </a:rPr>
              </a:br>
              <a:r>
                <a:rPr sz="2800">
                  <a:solidFill>
                    <a:schemeClr val="bg1"/>
                  </a:solidFill>
                  <a:latin typeface="Arial" panose="020B0604020202020204" pitchFamily="34" charset="0"/>
                </a:rPr>
                <a:t>5</a:t>
              </a:r>
              <a:r>
                <a:rPr sz="2800" baseline="-25000">
                  <a:solidFill>
                    <a:schemeClr val="bg1"/>
                  </a:solidFill>
                  <a:latin typeface="Times New Roman" panose="02020603050405020304" pitchFamily="18" charset="0"/>
                </a:rPr>
                <a:t/>
              </a:r>
              <a:br>
                <a:rPr sz="2800" baseline="-25000">
                  <a:solidFill>
                    <a:schemeClr val="bg1"/>
                  </a:solidFill>
                  <a:latin typeface="Times New Roman" panose="02020603050405020304" pitchFamily="18" charset="0"/>
                </a:rPr>
              </a:br>
              <a:r>
                <a:rPr sz="2800">
                  <a:solidFill>
                    <a:schemeClr val="bg1"/>
                  </a:solidFill>
                  <a:latin typeface="Arial" panose="020B0604020202020204" pitchFamily="34" charset="0"/>
                </a:rPr>
                <a:t>10</a:t>
              </a:r>
              <a:br>
                <a:rPr sz="2800">
                  <a:solidFill>
                    <a:schemeClr val="bg1"/>
                  </a:solidFill>
                  <a:latin typeface="Arial" panose="020B0604020202020204" pitchFamily="34" charset="0"/>
                </a:rPr>
              </a:br>
              <a:r>
                <a:rPr sz="2800">
                  <a:solidFill>
                    <a:schemeClr val="bg1"/>
                  </a:solidFill>
                  <a:latin typeface="Arial" panose="020B0604020202020204" pitchFamily="34" charset="0"/>
                </a:rPr>
                <a:t>9</a:t>
              </a:r>
              <a:br>
                <a:rPr sz="2800">
                  <a:solidFill>
                    <a:schemeClr val="bg1"/>
                  </a:solidFill>
                  <a:latin typeface="Arial" panose="020B0604020202020204" pitchFamily="34" charset="0"/>
                </a:rPr>
              </a:br>
              <a:r>
                <a:rPr sz="2800">
                  <a:solidFill>
                    <a:schemeClr val="bg1"/>
                  </a:solidFill>
                  <a:latin typeface="Times New Roman" panose="02020603050405020304" pitchFamily="18" charset="0"/>
                </a:rPr>
                <a:t>4</a:t>
              </a:r>
              <a:br>
                <a:rPr sz="2800">
                  <a:solidFill>
                    <a:schemeClr val="bg1"/>
                  </a:solidFill>
                  <a:latin typeface="Times New Roman" panose="02020603050405020304" pitchFamily="18" charset="0"/>
                </a:rPr>
              </a:br>
              <a:r>
                <a:rPr sz="2800">
                  <a:solidFill>
                    <a:schemeClr val="bg1"/>
                  </a:solidFill>
                  <a:latin typeface="Times New Roman" panose="02020603050405020304" pitchFamily="18" charset="0"/>
                </a:rPr>
                <a:t>3</a:t>
              </a:r>
              <a:endParaRPr sz="2800">
                <a:solidFill>
                  <a:schemeClr val="bg1"/>
                </a:solidFill>
                <a:latin typeface="Arial" panose="020B0604020202020204" pitchFamily="34" charset="0"/>
              </a:endParaRPr>
            </a:p>
          </p:txBody>
        </p:sp>
        <p:sp>
          <p:nvSpPr>
            <p:cNvPr id="13336" name="Rectangle 46"/>
            <p:cNvSpPr/>
            <p:nvPr/>
          </p:nvSpPr>
          <p:spPr>
            <a:xfrm>
              <a:off x="4128" y="2244"/>
              <a:ext cx="712"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800">
                  <a:solidFill>
                    <a:schemeClr val="bg1"/>
                  </a:solidFill>
                  <a:latin typeface="Times New Roman" panose="02020603050405020304" pitchFamily="18" charset="0"/>
                </a:rPr>
                <a:t> [6,0 ; 6,5)</a:t>
              </a:r>
              <a:br>
                <a:rPr sz="2800">
                  <a:solidFill>
                    <a:schemeClr val="bg1"/>
                  </a:solidFill>
                  <a:latin typeface="Times New Roman" panose="02020603050405020304" pitchFamily="18" charset="0"/>
                </a:rPr>
              </a:br>
              <a:r>
                <a:rPr sz="2800">
                  <a:solidFill>
                    <a:schemeClr val="bg1"/>
                  </a:solidFill>
                  <a:latin typeface="Times New Roman" panose="02020603050405020304" pitchFamily="18" charset="0"/>
                </a:rPr>
                <a:t> [6,5 ; 7,0) </a:t>
              </a:r>
              <a:br>
                <a:rPr sz="2800">
                  <a:solidFill>
                    <a:schemeClr val="bg1"/>
                  </a:solidFill>
                  <a:latin typeface="Times New Roman" panose="02020603050405020304" pitchFamily="18" charset="0"/>
                </a:rPr>
              </a:br>
              <a:r>
                <a:rPr sz="2800">
                  <a:solidFill>
                    <a:schemeClr val="bg1"/>
                  </a:solidFill>
                  <a:latin typeface="Times New Roman" panose="02020603050405020304" pitchFamily="18" charset="0"/>
                </a:rPr>
                <a:t> [7,0 ; 7,5)</a:t>
              </a:r>
              <a:br>
                <a:rPr sz="2800">
                  <a:solidFill>
                    <a:schemeClr val="bg1"/>
                  </a:solidFill>
                  <a:latin typeface="Times New Roman" panose="02020603050405020304" pitchFamily="18" charset="0"/>
                </a:rPr>
              </a:br>
              <a:r>
                <a:rPr sz="2800">
                  <a:solidFill>
                    <a:schemeClr val="bg1"/>
                  </a:solidFill>
                  <a:latin typeface="Times New Roman" panose="02020603050405020304" pitchFamily="18" charset="0"/>
                </a:rPr>
                <a:t> [7,5 ; 8,0)</a:t>
              </a:r>
              <a:br>
                <a:rPr sz="2800">
                  <a:solidFill>
                    <a:schemeClr val="bg1"/>
                  </a:solidFill>
                  <a:latin typeface="Times New Roman" panose="02020603050405020304" pitchFamily="18" charset="0"/>
                </a:rPr>
              </a:br>
              <a:r>
                <a:rPr sz="2800">
                  <a:solidFill>
                    <a:schemeClr val="bg1"/>
                  </a:solidFill>
                  <a:latin typeface="Times New Roman" panose="02020603050405020304" pitchFamily="18" charset="0"/>
                </a:rPr>
                <a:t> [8,0 ; 8,5)</a:t>
              </a:r>
              <a:br>
                <a:rPr sz="2800">
                  <a:solidFill>
                    <a:schemeClr val="bg1"/>
                  </a:solidFill>
                  <a:latin typeface="Times New Roman" panose="02020603050405020304" pitchFamily="18" charset="0"/>
                </a:rPr>
              </a:br>
              <a:r>
                <a:rPr sz="2800">
                  <a:solidFill>
                    <a:schemeClr val="bg1"/>
                  </a:solidFill>
                  <a:latin typeface="Times New Roman" panose="02020603050405020304" pitchFamily="18" charset="0"/>
                </a:rPr>
                <a:t> [8,5 ; 9,0)</a:t>
              </a:r>
            </a:p>
          </p:txBody>
        </p:sp>
        <p:sp>
          <p:nvSpPr>
            <p:cNvPr id="13337" name="Rectangle 47"/>
            <p:cNvSpPr/>
            <p:nvPr/>
          </p:nvSpPr>
          <p:spPr>
            <a:xfrm>
              <a:off x="4840" y="1920"/>
              <a:ext cx="584"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err="1">
                  <a:solidFill>
                    <a:schemeClr val="bg1"/>
                  </a:solidFill>
                  <a:latin typeface="Times New Roman" panose="02020603050405020304" pitchFamily="18" charset="0"/>
                </a:rPr>
                <a:t>n</a:t>
              </a:r>
              <a:r>
                <a:rPr sz="2400" i="1" baseline="-25000" err="1">
                  <a:solidFill>
                    <a:schemeClr val="bg1"/>
                  </a:solidFill>
                  <a:latin typeface="Times New Roman" panose="02020603050405020304" pitchFamily="18" charset="0"/>
                </a:rPr>
                <a:t>i</a:t>
              </a:r>
              <a:endParaRPr sz="2400" i="1">
                <a:solidFill>
                  <a:schemeClr val="bg1"/>
                </a:solidFill>
                <a:latin typeface="Times New Roman" panose="02020603050405020304" pitchFamily="18" charset="0"/>
              </a:endParaRPr>
            </a:p>
          </p:txBody>
        </p:sp>
        <p:sp>
          <p:nvSpPr>
            <p:cNvPr id="13338" name="Rectangle 48"/>
            <p:cNvSpPr/>
            <p:nvPr/>
          </p:nvSpPr>
          <p:spPr>
            <a:xfrm>
              <a:off x="4128" y="1920"/>
              <a:ext cx="712"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err="1">
                  <a:solidFill>
                    <a:schemeClr val="bg1"/>
                  </a:solidFill>
                  <a:latin typeface="Times New Roman" panose="02020603050405020304" pitchFamily="18" charset="0"/>
                </a:rPr>
                <a:t>Lớp</a:t>
              </a:r>
              <a:endParaRPr sz="2400" i="1">
                <a:solidFill>
                  <a:schemeClr val="bg1"/>
                </a:solidFill>
                <a:latin typeface="Times New Roman" panose="02020603050405020304" pitchFamily="18" charset="0"/>
              </a:endParaRPr>
            </a:p>
          </p:txBody>
        </p:sp>
        <p:sp>
          <p:nvSpPr>
            <p:cNvPr id="13339" name="Line 49"/>
            <p:cNvSpPr/>
            <p:nvPr/>
          </p:nvSpPr>
          <p:spPr>
            <a:xfrm>
              <a:off x="4128" y="1920"/>
              <a:ext cx="1296" cy="0"/>
            </a:xfrm>
            <a:prstGeom prst="line">
              <a:avLst/>
            </a:prstGeom>
            <a:ln w="28575" cap="sq" cmpd="sng">
              <a:solidFill>
                <a:schemeClr val="tx1"/>
              </a:solidFill>
              <a:prstDash val="solid"/>
              <a:headEnd type="none" w="med" len="med"/>
              <a:tailEnd type="none" w="med" len="med"/>
            </a:ln>
          </p:spPr>
        </p:sp>
        <p:sp>
          <p:nvSpPr>
            <p:cNvPr id="13340" name="Line 50"/>
            <p:cNvSpPr/>
            <p:nvPr/>
          </p:nvSpPr>
          <p:spPr>
            <a:xfrm>
              <a:off x="4128" y="2244"/>
              <a:ext cx="1296" cy="0"/>
            </a:xfrm>
            <a:prstGeom prst="line">
              <a:avLst/>
            </a:prstGeom>
            <a:ln w="12700" cap="flat" cmpd="sng">
              <a:solidFill>
                <a:schemeClr val="tx1"/>
              </a:solidFill>
              <a:prstDash val="solid"/>
              <a:headEnd type="none" w="med" len="med"/>
              <a:tailEnd type="none" w="med" len="med"/>
            </a:ln>
          </p:spPr>
        </p:sp>
        <p:sp>
          <p:nvSpPr>
            <p:cNvPr id="13341" name="Line 51"/>
            <p:cNvSpPr/>
            <p:nvPr/>
          </p:nvSpPr>
          <p:spPr>
            <a:xfrm>
              <a:off x="4128" y="3681"/>
              <a:ext cx="1296" cy="0"/>
            </a:xfrm>
            <a:prstGeom prst="line">
              <a:avLst/>
            </a:prstGeom>
            <a:ln w="12700" cap="flat" cmpd="sng">
              <a:solidFill>
                <a:schemeClr val="tx1"/>
              </a:solidFill>
              <a:prstDash val="solid"/>
              <a:headEnd type="none" w="med" len="med"/>
              <a:tailEnd type="none" w="med" len="med"/>
            </a:ln>
          </p:spPr>
        </p:sp>
        <p:sp>
          <p:nvSpPr>
            <p:cNvPr id="13342" name="Line 52"/>
            <p:cNvSpPr/>
            <p:nvPr/>
          </p:nvSpPr>
          <p:spPr>
            <a:xfrm>
              <a:off x="4128" y="3968"/>
              <a:ext cx="1296" cy="0"/>
            </a:xfrm>
            <a:prstGeom prst="line">
              <a:avLst/>
            </a:prstGeom>
            <a:ln w="28575" cap="sq" cmpd="sng">
              <a:solidFill>
                <a:schemeClr val="tx1"/>
              </a:solidFill>
              <a:prstDash val="solid"/>
              <a:headEnd type="none" w="med" len="med"/>
              <a:tailEnd type="none" w="med" len="med"/>
            </a:ln>
          </p:spPr>
        </p:sp>
        <p:sp>
          <p:nvSpPr>
            <p:cNvPr id="13343" name="Line 53"/>
            <p:cNvSpPr/>
            <p:nvPr/>
          </p:nvSpPr>
          <p:spPr>
            <a:xfrm>
              <a:off x="4128" y="1920"/>
              <a:ext cx="0" cy="2048"/>
            </a:xfrm>
            <a:prstGeom prst="line">
              <a:avLst/>
            </a:prstGeom>
            <a:ln w="28575" cap="sq" cmpd="sng">
              <a:solidFill>
                <a:schemeClr val="tx1"/>
              </a:solidFill>
              <a:prstDash val="solid"/>
              <a:headEnd type="none" w="med" len="med"/>
              <a:tailEnd type="none" w="med" len="med"/>
            </a:ln>
          </p:spPr>
        </p:sp>
        <p:sp>
          <p:nvSpPr>
            <p:cNvPr id="13344" name="Line 54"/>
            <p:cNvSpPr/>
            <p:nvPr/>
          </p:nvSpPr>
          <p:spPr>
            <a:xfrm>
              <a:off x="4840" y="1920"/>
              <a:ext cx="0" cy="2048"/>
            </a:xfrm>
            <a:prstGeom prst="line">
              <a:avLst/>
            </a:prstGeom>
            <a:ln w="12700" cap="flat" cmpd="sng">
              <a:solidFill>
                <a:schemeClr val="tx1"/>
              </a:solidFill>
              <a:prstDash val="solid"/>
              <a:headEnd type="none" w="med" len="med"/>
              <a:tailEnd type="none" w="med" len="med"/>
            </a:ln>
          </p:spPr>
        </p:sp>
        <p:sp>
          <p:nvSpPr>
            <p:cNvPr id="13345" name="Line 55"/>
            <p:cNvSpPr/>
            <p:nvPr/>
          </p:nvSpPr>
          <p:spPr>
            <a:xfrm>
              <a:off x="5424" y="1920"/>
              <a:ext cx="0" cy="2048"/>
            </a:xfrm>
            <a:prstGeom prst="line">
              <a:avLst/>
            </a:prstGeom>
            <a:ln w="28575" cap="sq" cmpd="sng">
              <a:solidFill>
                <a:schemeClr val="tx1"/>
              </a:solidFill>
              <a:prstDash val="solid"/>
              <a:headEnd type="none" w="med" len="med"/>
              <a:tailEnd type="none" w="med" len="med"/>
            </a:ln>
          </p:spPr>
        </p:sp>
        <p:sp>
          <p:nvSpPr>
            <p:cNvPr id="13346" name="AutoShape 56"/>
            <p:cNvSpPr/>
            <p:nvPr/>
          </p:nvSpPr>
          <p:spPr>
            <a:xfrm>
              <a:off x="4080" y="1680"/>
              <a:ext cx="1392" cy="240"/>
            </a:xfrm>
            <a:prstGeom prst="roundRect">
              <a:avLst>
                <a:gd name="adj" fmla="val 16667"/>
              </a:avLst>
            </a:prstGeom>
            <a:gradFill rotWithShape="1">
              <a:gsLst>
                <a:gs pos="0">
                  <a:srgbClr val="3333CC"/>
                </a:gs>
                <a:gs pos="50000">
                  <a:srgbClr val="18185E"/>
                </a:gs>
                <a:gs pos="100000">
                  <a:srgbClr val="3333CC"/>
                </a:gs>
              </a:gsLst>
              <a:lin ang="5400000" scaled="1"/>
              <a:tileRect/>
            </a:gradFill>
            <a:ln w="9525" cap="flat" cmpd="sng">
              <a:solidFill>
                <a:schemeClr val="tx1"/>
              </a:solidFill>
              <a:prstDash val="solid"/>
              <a:headEnd type="none" w="med" len="med"/>
              <a:tailEnd type="none" w="med" len="med"/>
            </a:ln>
          </p:spPr>
          <p:txBody>
            <a:bodyPr wrap="none" anchor="ctr"/>
            <a:lstStyle/>
            <a:p>
              <a:pPr algn="ctr"/>
              <a:r>
                <a:rPr b="1" err="1">
                  <a:solidFill>
                    <a:schemeClr val="bg1"/>
                  </a:solidFill>
                  <a:latin typeface="Arial" panose="020B0604020202020204" pitchFamily="34" charset="0"/>
                </a:rPr>
                <a:t>c) Bảng tần số ghép lớp</a:t>
              </a:r>
              <a:endParaRPr b="1">
                <a:solidFill>
                  <a:schemeClr val="bg1"/>
                </a:solidFill>
                <a:latin typeface="Arial" panose="020B0604020202020204" pitchFamily="34" charset="0"/>
              </a:endParaRPr>
            </a:p>
          </p:txBody>
        </p:sp>
      </p:grpSp>
      <p:grpSp>
        <p:nvGrpSpPr>
          <p:cNvPr id="104505" name="Group 57"/>
          <p:cNvGrpSpPr/>
          <p:nvPr/>
        </p:nvGrpSpPr>
        <p:grpSpPr>
          <a:xfrm>
            <a:off x="2895600" y="2286000"/>
            <a:ext cx="2438400" cy="4343400"/>
            <a:chOff x="4080" y="1680"/>
            <a:chExt cx="1392" cy="2288"/>
          </a:xfrm>
        </p:grpSpPr>
        <p:sp>
          <p:nvSpPr>
            <p:cNvPr id="13348" name="Rectangle 58"/>
            <p:cNvSpPr/>
            <p:nvPr/>
          </p:nvSpPr>
          <p:spPr>
            <a:xfrm>
              <a:off x="4840" y="3681"/>
              <a:ext cx="584"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i="1">
                  <a:solidFill>
                    <a:schemeClr val="bg1"/>
                  </a:solidFill>
                  <a:latin typeface="Arial" panose="020B0604020202020204" pitchFamily="34" charset="0"/>
                </a:rPr>
                <a:t>100%</a:t>
              </a:r>
            </a:p>
          </p:txBody>
        </p:sp>
        <p:sp>
          <p:nvSpPr>
            <p:cNvPr id="13349" name="Rectangle 59"/>
            <p:cNvSpPr/>
            <p:nvPr/>
          </p:nvSpPr>
          <p:spPr>
            <a:xfrm>
              <a:off x="4128" y="3681"/>
              <a:ext cx="712"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i="1" err="1">
                  <a:solidFill>
                    <a:schemeClr val="bg1"/>
                  </a:solidFill>
                  <a:latin typeface="Arial" panose="020B0604020202020204" pitchFamily="34" charset="0"/>
                </a:rPr>
                <a:t>Tổng</a:t>
              </a:r>
              <a:endParaRPr sz="2000" i="1">
                <a:solidFill>
                  <a:schemeClr val="bg1"/>
                </a:solidFill>
                <a:latin typeface="Arial" panose="020B0604020202020204" pitchFamily="34" charset="0"/>
              </a:endParaRPr>
            </a:p>
          </p:txBody>
        </p:sp>
        <p:sp>
          <p:nvSpPr>
            <p:cNvPr id="13350" name="Rectangle 60"/>
            <p:cNvSpPr/>
            <p:nvPr/>
          </p:nvSpPr>
          <p:spPr>
            <a:xfrm>
              <a:off x="4840" y="2244"/>
              <a:ext cx="584"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b="1" err="1">
                  <a:solidFill>
                    <a:schemeClr val="bg1"/>
                  </a:solidFill>
                  <a:latin typeface="Arial" panose="020B0604020202020204" pitchFamily="34" charset="0"/>
                </a:rPr>
                <a:t>8,3</a:t>
              </a:r>
              <a:br>
                <a:rPr sz="2000" b="1" err="1">
                  <a:solidFill>
                    <a:schemeClr val="bg1"/>
                  </a:solidFill>
                  <a:latin typeface="Arial" panose="020B0604020202020204" pitchFamily="34" charset="0"/>
                </a:rPr>
              </a:br>
              <a:r>
                <a:rPr sz="2000" b="1" err="1">
                  <a:solidFill>
                    <a:schemeClr val="bg1"/>
                  </a:solidFill>
                  <a:latin typeface="Arial" panose="020B0604020202020204" pitchFamily="34" charset="0"/>
                </a:rPr>
                <a:t>16,7</a:t>
              </a:r>
              <a:br>
                <a:rPr sz="2000" b="1" err="1">
                  <a:solidFill>
                    <a:schemeClr val="bg1"/>
                  </a:solidFill>
                  <a:latin typeface="Arial" panose="020B0604020202020204" pitchFamily="34" charset="0"/>
                </a:rPr>
              </a:br>
              <a:r>
                <a:rPr sz="2000" b="1" err="1">
                  <a:solidFill>
                    <a:schemeClr val="bg1"/>
                  </a:solidFill>
                  <a:latin typeface="Arial" panose="020B0604020202020204" pitchFamily="34" charset="0"/>
                </a:rPr>
                <a:t>25,0</a:t>
              </a:r>
              <a:br>
                <a:rPr sz="2000" b="1" err="1">
                  <a:solidFill>
                    <a:schemeClr val="bg1"/>
                  </a:solidFill>
                  <a:latin typeface="Arial" panose="020B0604020202020204" pitchFamily="34" charset="0"/>
                </a:rPr>
              </a:br>
              <a:r>
                <a:rPr sz="2000" b="1" err="1">
                  <a:solidFill>
                    <a:schemeClr val="bg1"/>
                  </a:solidFill>
                  <a:latin typeface="Arial" panose="020B0604020202020204" pitchFamily="34" charset="0"/>
                </a:rPr>
                <a:t>12,5</a:t>
              </a:r>
              <a:br>
                <a:rPr sz="2000" b="1" err="1">
                  <a:solidFill>
                    <a:schemeClr val="bg1"/>
                  </a:solidFill>
                  <a:latin typeface="Arial" panose="020B0604020202020204" pitchFamily="34" charset="0"/>
                </a:rPr>
              </a:br>
              <a:r>
                <a:rPr sz="2000" b="1" err="1">
                  <a:solidFill>
                    <a:schemeClr val="bg1"/>
                  </a:solidFill>
                  <a:latin typeface="Arial" panose="020B0604020202020204" pitchFamily="34" charset="0"/>
                </a:rPr>
                <a:t>8,3</a:t>
              </a:r>
              <a:br>
                <a:rPr sz="2000" b="1" err="1">
                  <a:solidFill>
                    <a:schemeClr val="bg1"/>
                  </a:solidFill>
                  <a:latin typeface="Arial" panose="020B0604020202020204" pitchFamily="34" charset="0"/>
                </a:rPr>
              </a:br>
              <a:r>
                <a:rPr sz="2000" b="1" err="1">
                  <a:solidFill>
                    <a:schemeClr val="bg1"/>
                  </a:solidFill>
                  <a:latin typeface="Arial" panose="020B0604020202020204" pitchFamily="34" charset="0"/>
                </a:rPr>
                <a:t>8,3</a:t>
              </a:r>
              <a:r>
                <a:rPr sz="2000" b="1">
                  <a:solidFill>
                    <a:schemeClr val="bg1"/>
                  </a:solidFill>
                  <a:latin typeface="Arial" panose="020B0604020202020204" pitchFamily="34" charset="0"/>
                </a:rPr>
                <a:t/>
              </a:r>
              <a:br>
                <a:rPr sz="2000" b="1">
                  <a:solidFill>
                    <a:schemeClr val="bg1"/>
                  </a:solidFill>
                  <a:latin typeface="Arial" panose="020B0604020202020204" pitchFamily="34" charset="0"/>
                </a:rPr>
              </a:br>
              <a:r>
                <a:rPr sz="2000" b="1">
                  <a:solidFill>
                    <a:schemeClr val="bg1"/>
                  </a:solidFill>
                  <a:latin typeface="Arial" panose="020B0604020202020204" pitchFamily="34" charset="0"/>
                </a:rPr>
                <a:t>4,4</a:t>
              </a:r>
              <a:br>
                <a:rPr sz="2000" b="1">
                  <a:solidFill>
                    <a:schemeClr val="bg1"/>
                  </a:solidFill>
                  <a:latin typeface="Arial" panose="020B0604020202020204" pitchFamily="34" charset="0"/>
                </a:rPr>
              </a:br>
              <a:r>
                <a:rPr sz="2000" b="1">
                  <a:solidFill>
                    <a:schemeClr val="bg1"/>
                  </a:solidFill>
                  <a:latin typeface="Arial" panose="020B0604020202020204" pitchFamily="34" charset="0"/>
                </a:rPr>
                <a:t>16,5</a:t>
              </a:r>
            </a:p>
          </p:txBody>
        </p:sp>
        <p:sp>
          <p:nvSpPr>
            <p:cNvPr id="13351" name="Rectangle 61"/>
            <p:cNvSpPr/>
            <p:nvPr/>
          </p:nvSpPr>
          <p:spPr>
            <a:xfrm>
              <a:off x="4128" y="2244"/>
              <a:ext cx="712"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b="1">
                  <a:solidFill>
                    <a:schemeClr val="bg1"/>
                  </a:solidFill>
                  <a:latin typeface="Times New Roman" panose="02020603050405020304" pitchFamily="18" charset="0"/>
                </a:rPr>
                <a:t>30</a:t>
              </a:r>
              <a:br>
                <a:rPr sz="2000" b="1">
                  <a:solidFill>
                    <a:schemeClr val="bg1"/>
                  </a:solidFill>
                  <a:latin typeface="Times New Roman" panose="02020603050405020304" pitchFamily="18" charset="0"/>
                </a:rPr>
              </a:br>
              <a:r>
                <a:rPr sz="2000" b="1">
                  <a:solidFill>
                    <a:schemeClr val="bg1"/>
                  </a:solidFill>
                  <a:latin typeface="Times New Roman" panose="02020603050405020304" pitchFamily="18" charset="0"/>
                </a:rPr>
                <a:t>32</a:t>
              </a:r>
              <a:br>
                <a:rPr sz="2000" b="1">
                  <a:solidFill>
                    <a:schemeClr val="bg1"/>
                  </a:solidFill>
                  <a:latin typeface="Times New Roman" panose="02020603050405020304" pitchFamily="18" charset="0"/>
                </a:rPr>
              </a:br>
              <a:r>
                <a:rPr sz="2000" b="1">
                  <a:solidFill>
                    <a:schemeClr val="bg1"/>
                  </a:solidFill>
                  <a:latin typeface="Times New Roman" panose="02020603050405020304" pitchFamily="18" charset="0"/>
                </a:rPr>
                <a:t>34</a:t>
              </a:r>
              <a:br>
                <a:rPr sz="2000" b="1">
                  <a:solidFill>
                    <a:schemeClr val="bg1"/>
                  </a:solidFill>
                  <a:latin typeface="Times New Roman" panose="02020603050405020304" pitchFamily="18" charset="0"/>
                </a:rPr>
              </a:br>
              <a:r>
                <a:rPr sz="2000" b="1">
                  <a:solidFill>
                    <a:schemeClr val="bg1"/>
                  </a:solidFill>
                  <a:latin typeface="Times New Roman" panose="02020603050405020304" pitchFamily="18" charset="0"/>
                </a:rPr>
                <a:t>36</a:t>
              </a:r>
              <a:br>
                <a:rPr sz="2000" b="1">
                  <a:solidFill>
                    <a:schemeClr val="bg1"/>
                  </a:solidFill>
                  <a:latin typeface="Times New Roman" panose="02020603050405020304" pitchFamily="18" charset="0"/>
                </a:rPr>
              </a:br>
              <a:r>
                <a:rPr sz="2000" b="1">
                  <a:solidFill>
                    <a:schemeClr val="bg1"/>
                  </a:solidFill>
                  <a:latin typeface="Times New Roman" panose="02020603050405020304" pitchFamily="18" charset="0"/>
                </a:rPr>
                <a:t>38</a:t>
              </a:r>
              <a:br>
                <a:rPr sz="2000" b="1">
                  <a:solidFill>
                    <a:schemeClr val="bg1"/>
                  </a:solidFill>
                  <a:latin typeface="Times New Roman" panose="02020603050405020304" pitchFamily="18" charset="0"/>
                </a:rPr>
              </a:br>
              <a:r>
                <a:rPr sz="2000" b="1">
                  <a:solidFill>
                    <a:schemeClr val="bg1"/>
                  </a:solidFill>
                  <a:latin typeface="Times New Roman" panose="02020603050405020304" pitchFamily="18" charset="0"/>
                </a:rPr>
                <a:t>40</a:t>
              </a:r>
              <a:br>
                <a:rPr sz="2000" b="1">
                  <a:solidFill>
                    <a:schemeClr val="bg1"/>
                  </a:solidFill>
                  <a:latin typeface="Times New Roman" panose="02020603050405020304" pitchFamily="18" charset="0"/>
                </a:rPr>
              </a:br>
              <a:r>
                <a:rPr sz="2000" b="1">
                  <a:solidFill>
                    <a:schemeClr val="bg1"/>
                  </a:solidFill>
                  <a:latin typeface="Times New Roman" panose="02020603050405020304" pitchFamily="18" charset="0"/>
                </a:rPr>
                <a:t>42</a:t>
              </a:r>
              <a:br>
                <a:rPr sz="2000" b="1">
                  <a:solidFill>
                    <a:schemeClr val="bg1"/>
                  </a:solidFill>
                  <a:latin typeface="Times New Roman" panose="02020603050405020304" pitchFamily="18" charset="0"/>
                </a:rPr>
              </a:br>
              <a:r>
                <a:rPr sz="2000" b="1">
                  <a:solidFill>
                    <a:schemeClr val="bg1"/>
                  </a:solidFill>
                  <a:latin typeface="Times New Roman" panose="02020603050405020304" pitchFamily="18" charset="0"/>
                </a:rPr>
                <a:t>44</a:t>
              </a:r>
              <a:endParaRPr sz="2000" b="1" i="1" baseline="-25000">
                <a:solidFill>
                  <a:schemeClr val="bg1"/>
                </a:solidFill>
                <a:latin typeface="Times New Roman" panose="02020603050405020304" pitchFamily="18" charset="0"/>
              </a:endParaRPr>
            </a:p>
          </p:txBody>
        </p:sp>
        <p:sp>
          <p:nvSpPr>
            <p:cNvPr id="13352" name="Rectangle 62"/>
            <p:cNvSpPr/>
            <p:nvPr/>
          </p:nvSpPr>
          <p:spPr>
            <a:xfrm>
              <a:off x="4840" y="1920"/>
              <a:ext cx="584"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err="1">
                  <a:solidFill>
                    <a:schemeClr val="bg1"/>
                  </a:solidFill>
                  <a:latin typeface="Times New Roman" panose="02020603050405020304" pitchFamily="18" charset="0"/>
                </a:rPr>
                <a:t>f</a:t>
              </a:r>
              <a:r>
                <a:rPr sz="2400" i="1" baseline="-25000" err="1">
                  <a:solidFill>
                    <a:schemeClr val="bg1"/>
                  </a:solidFill>
                  <a:latin typeface="Times New Roman" panose="02020603050405020304" pitchFamily="18" charset="0"/>
                </a:rPr>
                <a:t>i</a:t>
              </a:r>
              <a:r>
                <a:rPr sz="2400" i="1" baseline="-25000">
                  <a:solidFill>
                    <a:schemeClr val="bg1"/>
                  </a:solidFill>
                  <a:latin typeface="Times New Roman" panose="02020603050405020304" pitchFamily="18" charset="0"/>
                </a:rPr>
                <a:t> </a:t>
              </a:r>
              <a:r>
                <a:rPr i="1">
                  <a:solidFill>
                    <a:schemeClr val="bg1"/>
                  </a:solidFill>
                  <a:latin typeface="Times New Roman" panose="02020603050405020304" pitchFamily="18" charset="0"/>
                </a:rPr>
                <a:t>(%)</a:t>
              </a:r>
            </a:p>
          </p:txBody>
        </p:sp>
        <p:sp>
          <p:nvSpPr>
            <p:cNvPr id="13353" name="Rectangle 63"/>
            <p:cNvSpPr/>
            <p:nvPr/>
          </p:nvSpPr>
          <p:spPr>
            <a:xfrm>
              <a:off x="4128" y="1920"/>
              <a:ext cx="712"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a:solidFill>
                    <a:schemeClr val="bg1"/>
                  </a:solidFill>
                  <a:latin typeface="Times New Roman" panose="02020603050405020304" pitchFamily="18" charset="0"/>
                </a:rPr>
                <a:t>x</a:t>
              </a:r>
              <a:r>
                <a:rPr sz="2400" i="1" baseline="-25000">
                  <a:solidFill>
                    <a:schemeClr val="bg1"/>
                  </a:solidFill>
                  <a:latin typeface="Times New Roman" panose="02020603050405020304" pitchFamily="18" charset="0"/>
                </a:rPr>
                <a:t>i</a:t>
              </a:r>
              <a:endParaRPr sz="2400" i="1">
                <a:solidFill>
                  <a:schemeClr val="bg1"/>
                </a:solidFill>
                <a:latin typeface="Times New Roman" panose="02020603050405020304" pitchFamily="18" charset="0"/>
              </a:endParaRPr>
            </a:p>
          </p:txBody>
        </p:sp>
        <p:sp>
          <p:nvSpPr>
            <p:cNvPr id="13354" name="Line 64"/>
            <p:cNvSpPr/>
            <p:nvPr/>
          </p:nvSpPr>
          <p:spPr>
            <a:xfrm>
              <a:off x="4128" y="1920"/>
              <a:ext cx="1296" cy="0"/>
            </a:xfrm>
            <a:prstGeom prst="line">
              <a:avLst/>
            </a:prstGeom>
            <a:ln w="28575" cap="sq" cmpd="sng">
              <a:solidFill>
                <a:schemeClr val="tx1"/>
              </a:solidFill>
              <a:prstDash val="solid"/>
              <a:headEnd type="none" w="med" len="med"/>
              <a:tailEnd type="none" w="med" len="med"/>
            </a:ln>
          </p:spPr>
        </p:sp>
        <p:sp>
          <p:nvSpPr>
            <p:cNvPr id="13355" name="Line 65"/>
            <p:cNvSpPr/>
            <p:nvPr/>
          </p:nvSpPr>
          <p:spPr>
            <a:xfrm>
              <a:off x="4128" y="2244"/>
              <a:ext cx="1296" cy="0"/>
            </a:xfrm>
            <a:prstGeom prst="line">
              <a:avLst/>
            </a:prstGeom>
            <a:ln w="12700" cap="flat" cmpd="sng">
              <a:solidFill>
                <a:schemeClr val="tx1"/>
              </a:solidFill>
              <a:prstDash val="solid"/>
              <a:headEnd type="none" w="med" len="med"/>
              <a:tailEnd type="none" w="med" len="med"/>
            </a:ln>
          </p:spPr>
        </p:sp>
        <p:sp>
          <p:nvSpPr>
            <p:cNvPr id="13356" name="Line 66"/>
            <p:cNvSpPr/>
            <p:nvPr/>
          </p:nvSpPr>
          <p:spPr>
            <a:xfrm>
              <a:off x="4128" y="3681"/>
              <a:ext cx="1296" cy="0"/>
            </a:xfrm>
            <a:prstGeom prst="line">
              <a:avLst/>
            </a:prstGeom>
            <a:ln w="12700" cap="flat" cmpd="sng">
              <a:solidFill>
                <a:schemeClr val="tx1"/>
              </a:solidFill>
              <a:prstDash val="solid"/>
              <a:headEnd type="none" w="med" len="med"/>
              <a:tailEnd type="none" w="med" len="med"/>
            </a:ln>
          </p:spPr>
        </p:sp>
        <p:sp>
          <p:nvSpPr>
            <p:cNvPr id="13357" name="Line 67"/>
            <p:cNvSpPr/>
            <p:nvPr/>
          </p:nvSpPr>
          <p:spPr>
            <a:xfrm>
              <a:off x="4128" y="3968"/>
              <a:ext cx="1296" cy="0"/>
            </a:xfrm>
            <a:prstGeom prst="line">
              <a:avLst/>
            </a:prstGeom>
            <a:ln w="28575" cap="sq" cmpd="sng">
              <a:solidFill>
                <a:schemeClr val="tx1"/>
              </a:solidFill>
              <a:prstDash val="solid"/>
              <a:headEnd type="none" w="med" len="med"/>
              <a:tailEnd type="none" w="med" len="med"/>
            </a:ln>
          </p:spPr>
        </p:sp>
        <p:sp>
          <p:nvSpPr>
            <p:cNvPr id="13358" name="Line 68"/>
            <p:cNvSpPr/>
            <p:nvPr/>
          </p:nvSpPr>
          <p:spPr>
            <a:xfrm>
              <a:off x="4128" y="1920"/>
              <a:ext cx="0" cy="2048"/>
            </a:xfrm>
            <a:prstGeom prst="line">
              <a:avLst/>
            </a:prstGeom>
            <a:ln w="28575" cap="sq" cmpd="sng">
              <a:solidFill>
                <a:schemeClr val="tx1"/>
              </a:solidFill>
              <a:prstDash val="solid"/>
              <a:headEnd type="none" w="med" len="med"/>
              <a:tailEnd type="none" w="med" len="med"/>
            </a:ln>
          </p:spPr>
        </p:sp>
        <p:sp>
          <p:nvSpPr>
            <p:cNvPr id="13359" name="Line 69"/>
            <p:cNvSpPr/>
            <p:nvPr/>
          </p:nvSpPr>
          <p:spPr>
            <a:xfrm>
              <a:off x="4840" y="1920"/>
              <a:ext cx="0" cy="2048"/>
            </a:xfrm>
            <a:prstGeom prst="line">
              <a:avLst/>
            </a:prstGeom>
            <a:ln w="12700" cap="flat" cmpd="sng">
              <a:solidFill>
                <a:schemeClr val="tx1"/>
              </a:solidFill>
              <a:prstDash val="solid"/>
              <a:headEnd type="none" w="med" len="med"/>
              <a:tailEnd type="none" w="med" len="med"/>
            </a:ln>
          </p:spPr>
        </p:sp>
        <p:sp>
          <p:nvSpPr>
            <p:cNvPr id="13360" name="Line 70"/>
            <p:cNvSpPr/>
            <p:nvPr/>
          </p:nvSpPr>
          <p:spPr>
            <a:xfrm>
              <a:off x="5424" y="1920"/>
              <a:ext cx="0" cy="2048"/>
            </a:xfrm>
            <a:prstGeom prst="line">
              <a:avLst/>
            </a:prstGeom>
            <a:ln w="28575" cap="sq" cmpd="sng">
              <a:solidFill>
                <a:schemeClr val="tx1"/>
              </a:solidFill>
              <a:prstDash val="solid"/>
              <a:headEnd type="none" w="med" len="med"/>
              <a:tailEnd type="none" w="med" len="med"/>
            </a:ln>
          </p:spPr>
        </p:sp>
        <p:sp>
          <p:nvSpPr>
            <p:cNvPr id="13361" name="AutoShape 71"/>
            <p:cNvSpPr/>
            <p:nvPr/>
          </p:nvSpPr>
          <p:spPr>
            <a:xfrm>
              <a:off x="4080" y="1680"/>
              <a:ext cx="1392" cy="240"/>
            </a:xfrm>
            <a:prstGeom prst="roundRect">
              <a:avLst>
                <a:gd name="adj" fmla="val 16667"/>
              </a:avLst>
            </a:prstGeom>
            <a:gradFill rotWithShape="1">
              <a:gsLst>
                <a:gs pos="0">
                  <a:srgbClr val="3333CC"/>
                </a:gs>
                <a:gs pos="50000">
                  <a:srgbClr val="18185E"/>
                </a:gs>
                <a:gs pos="100000">
                  <a:srgbClr val="3333CC"/>
                </a:gs>
              </a:gsLst>
              <a:lin ang="5400000" scaled="1"/>
              <a:tileRect/>
            </a:gradFill>
            <a:ln w="9525" cap="flat" cmpd="sng">
              <a:solidFill>
                <a:schemeClr val="tx1"/>
              </a:solidFill>
              <a:prstDash val="solid"/>
              <a:headEnd type="none" w="med" len="med"/>
              <a:tailEnd type="none" w="med" len="med"/>
            </a:ln>
          </p:spPr>
          <p:txBody>
            <a:bodyPr wrap="none" anchor="ctr"/>
            <a:lstStyle/>
            <a:p>
              <a:pPr algn="ctr"/>
              <a:r>
                <a:rPr b="1" err="1">
                  <a:solidFill>
                    <a:schemeClr val="bg1"/>
                  </a:solidFill>
                  <a:latin typeface="Arial" panose="020B0604020202020204" pitchFamily="34" charset="0"/>
                </a:rPr>
                <a:t>b) Bảng tần suất</a:t>
              </a:r>
              <a:endParaRPr b="1">
                <a:solidFill>
                  <a:schemeClr val="bg1"/>
                </a:solidFill>
                <a:latin typeface="Arial" panose="020B0604020202020204" pitchFamily="34" charset="0"/>
              </a:endParaRPr>
            </a:p>
          </p:txBody>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4451"/>
                                        </p:tgtEl>
                                        <p:attrNameLst>
                                          <p:attrName>style.visibility</p:attrName>
                                        </p:attrNameLst>
                                      </p:cBhvr>
                                      <p:to>
                                        <p:strVal val="visible"/>
                                      </p:to>
                                    </p:set>
                                    <p:anim calcmode="lin" valueType="num">
                                      <p:cBhvr additive="base">
                                        <p:cTn id="7" dur="500" fill="hold"/>
                                        <p:tgtEl>
                                          <p:spTgt spid="104451"/>
                                        </p:tgtEl>
                                        <p:attrNameLst>
                                          <p:attrName>ppt_x</p:attrName>
                                        </p:attrNameLst>
                                      </p:cBhvr>
                                      <p:tavLst>
                                        <p:tav tm="0">
                                          <p:val>
                                            <p:strVal val="0-#ppt_w/2"/>
                                          </p:val>
                                        </p:tav>
                                        <p:tav tm="100000">
                                          <p:val>
                                            <p:strVal val="#ppt_x"/>
                                          </p:val>
                                        </p:tav>
                                      </p:tavLst>
                                    </p:anim>
                                    <p:anim calcmode="lin" valueType="num">
                                      <p:cBhvr additive="base">
                                        <p:cTn id="8" dur="500" fill="hold"/>
                                        <p:tgtEl>
                                          <p:spTgt spid="1044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52" presetClass="entr" presetSubtype="0" fill="hold" nodeType="afterEffect">
                                  <p:stCondLst>
                                    <p:cond delay="0"/>
                                  </p:stCondLst>
                                  <p:childTnLst>
                                    <p:set>
                                      <p:cBhvr>
                                        <p:cTn id="11" dur="1" fill="hold">
                                          <p:stCondLst>
                                            <p:cond delay="0"/>
                                          </p:stCondLst>
                                        </p:cTn>
                                        <p:tgtEl>
                                          <p:spTgt spid="104475"/>
                                        </p:tgtEl>
                                        <p:attrNameLst>
                                          <p:attrName>style.visibility</p:attrName>
                                        </p:attrNameLst>
                                      </p:cBhvr>
                                      <p:to>
                                        <p:strVal val="visible"/>
                                      </p:to>
                                    </p:set>
                                    <p:animScale>
                                      <p:cBhvr>
                                        <p:cTn id="12" dur="1000" decel="50000" fill="hold">
                                          <p:stCondLst>
                                            <p:cond delay="0"/>
                                          </p:stCondLst>
                                        </p:cTn>
                                        <p:tgtEl>
                                          <p:spTgt spid="10447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3" dur="1000" decel="50000" fill="hold">
                                          <p:stCondLst>
                                            <p:cond delay="0"/>
                                          </p:stCondLst>
                                        </p:cTn>
                                        <p:tgtEl>
                                          <p:spTgt spid="104475"/>
                                        </p:tgtEl>
                                        <p:attrNameLst>
                                          <p:attrName>ppt_x</p:attrName>
                                          <p:attrName>ppt_y</p:attrName>
                                        </p:attrNameLst>
                                      </p:cBhvr>
                                    </p:animMotion>
                                    <p:animEffect transition="in" filter="fade">
                                      <p:cBhvr>
                                        <p:cTn id="14" dur="1000"/>
                                        <p:tgtEl>
                                          <p:spTgt spid="104475"/>
                                        </p:tgtEl>
                                      </p:cBhvr>
                                    </p:animEffect>
                                  </p:childTnLst>
                                </p:cTn>
                              </p:par>
                            </p:childTnLst>
                          </p:cTn>
                        </p:par>
                      </p:childTnLst>
                    </p:cTn>
                  </p:par>
                  <p:par>
                    <p:cTn id="15" fill="hold">
                      <p:stCondLst>
                        <p:cond delay="indefinite"/>
                      </p:stCondLst>
                      <p:childTnLst>
                        <p:par>
                          <p:cTn id="16" fill="hold">
                            <p:stCondLst>
                              <p:cond delay="0"/>
                            </p:stCondLst>
                            <p:childTnLst>
                              <p:par>
                                <p:cTn id="17" presetID="52" presetClass="entr" presetSubtype="0" fill="hold" nodeType="clickEffect">
                                  <p:stCondLst>
                                    <p:cond delay="0"/>
                                  </p:stCondLst>
                                  <p:childTnLst>
                                    <p:set>
                                      <p:cBhvr>
                                        <p:cTn id="18" dur="1" fill="hold">
                                          <p:stCondLst>
                                            <p:cond delay="0"/>
                                          </p:stCondLst>
                                        </p:cTn>
                                        <p:tgtEl>
                                          <p:spTgt spid="104505"/>
                                        </p:tgtEl>
                                        <p:attrNameLst>
                                          <p:attrName>style.visibility</p:attrName>
                                        </p:attrNameLst>
                                      </p:cBhvr>
                                      <p:to>
                                        <p:strVal val="visible"/>
                                      </p:to>
                                    </p:set>
                                    <p:animScale>
                                      <p:cBhvr>
                                        <p:cTn id="19" dur="1000" decel="50000" fill="hold">
                                          <p:stCondLst>
                                            <p:cond delay="0"/>
                                          </p:stCondLst>
                                        </p:cTn>
                                        <p:tgtEl>
                                          <p:spTgt spid="10450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20" dur="1000" decel="50000" fill="hold">
                                          <p:stCondLst>
                                            <p:cond delay="0"/>
                                          </p:stCondLst>
                                        </p:cTn>
                                        <p:tgtEl>
                                          <p:spTgt spid="104505"/>
                                        </p:tgtEl>
                                        <p:attrNameLst>
                                          <p:attrName>ppt_x</p:attrName>
                                          <p:attrName>ppt_y</p:attrName>
                                        </p:attrNameLst>
                                      </p:cBhvr>
                                    </p:animMotion>
                                    <p:animEffect transition="in" filter="fade">
                                      <p:cBhvr>
                                        <p:cTn id="21" dur="1000"/>
                                        <p:tgtEl>
                                          <p:spTgt spid="104505"/>
                                        </p:tgtEl>
                                      </p:cBhvr>
                                    </p:animEffect>
                                  </p:childTnLst>
                                </p:cTn>
                              </p:par>
                            </p:childTnLst>
                          </p:cTn>
                        </p:par>
                      </p:childTnLst>
                    </p:cTn>
                  </p:par>
                  <p:par>
                    <p:cTn id="22" fill="hold">
                      <p:stCondLst>
                        <p:cond delay="indefinite"/>
                      </p:stCondLst>
                      <p:childTnLst>
                        <p:par>
                          <p:cTn id="23" fill="hold">
                            <p:stCondLst>
                              <p:cond delay="0"/>
                            </p:stCondLst>
                            <p:childTnLst>
                              <p:par>
                                <p:cTn id="24" presetID="52" presetClass="entr" presetSubtype="0" fill="hold" nodeType="clickEffect">
                                  <p:stCondLst>
                                    <p:cond delay="0"/>
                                  </p:stCondLst>
                                  <p:childTnLst>
                                    <p:set>
                                      <p:cBhvr>
                                        <p:cTn id="25" dur="1" fill="hold">
                                          <p:stCondLst>
                                            <p:cond delay="0"/>
                                          </p:stCondLst>
                                        </p:cTn>
                                        <p:tgtEl>
                                          <p:spTgt spid="104490"/>
                                        </p:tgtEl>
                                        <p:attrNameLst>
                                          <p:attrName>style.visibility</p:attrName>
                                        </p:attrNameLst>
                                      </p:cBhvr>
                                      <p:to>
                                        <p:strVal val="visible"/>
                                      </p:to>
                                    </p:set>
                                    <p:animScale>
                                      <p:cBhvr>
                                        <p:cTn id="26" dur="1000" decel="50000" fill="hold">
                                          <p:stCondLst>
                                            <p:cond delay="0"/>
                                          </p:stCondLst>
                                        </p:cTn>
                                        <p:tgtEl>
                                          <p:spTgt spid="10449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27" dur="1000" decel="50000" fill="hold">
                                          <p:stCondLst>
                                            <p:cond delay="0"/>
                                          </p:stCondLst>
                                        </p:cTn>
                                        <p:tgtEl>
                                          <p:spTgt spid="104490"/>
                                        </p:tgtEl>
                                        <p:attrNameLst>
                                          <p:attrName>ppt_x</p:attrName>
                                          <p:attrName>ppt_y</p:attrName>
                                        </p:attrNameLst>
                                      </p:cBhvr>
                                    </p:animMotion>
                                    <p:animEffect transition="in" filter="fade">
                                      <p:cBhvr>
                                        <p:cTn id="28" dur="1000"/>
                                        <p:tgtEl>
                                          <p:spTgt spid="1044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45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4339" name="Rectangle 2"/>
          <p:cNvSpPr>
            <a:spLocks noGrp="1"/>
          </p:cNvSpPr>
          <p:nvPr>
            <p:ph type="title" idx="4294967295"/>
          </p:nvPr>
        </p:nvSpPr>
        <p:spPr>
          <a:ln/>
        </p:spPr>
        <p:txBody>
          <a:bodyPr vert="horz" wrap="square" lIns="91440" tIns="45720" rIns="91440" bIns="45720" anchor="ctr"/>
          <a:lstStyle/>
          <a:p>
            <a:pPr algn="l" eaLnBrk="1" hangingPunct="1"/>
            <a:r>
              <a:rPr err="1"/>
              <a:t>Ví</a:t>
            </a:r>
            <a:r>
              <a:t> dụ2</a:t>
            </a:r>
          </a:p>
        </p:txBody>
      </p:sp>
      <p:sp>
        <p:nvSpPr>
          <p:cNvPr id="14340" name="AutoShape 4"/>
          <p:cNvSpPr/>
          <p:nvPr/>
        </p:nvSpPr>
        <p:spPr>
          <a:xfrm>
            <a:off x="0" y="1600200"/>
            <a:ext cx="9144000" cy="1066800"/>
          </a:xfrm>
          <a:prstGeom prst="roundRect">
            <a:avLst>
              <a:gd name="adj" fmla="val 16667"/>
            </a:avLst>
          </a:prstGeom>
          <a:noFill/>
          <a:ln w="9525">
            <a:noFill/>
          </a:ln>
        </p:spPr>
        <p:txBody>
          <a:bodyPr wrap="none" anchor="ctr"/>
          <a:lstStyle/>
          <a:p>
            <a:r>
              <a:rPr sz="2800" b="1" err="1">
                <a:latin typeface="Arial" panose="020B0604020202020204" pitchFamily="34" charset="0"/>
              </a:rPr>
              <a:t>Một trạm kiểm soát giao thông ghi tốc độ</a:t>
            </a:r>
            <a:r>
              <a:rPr sz="2800" b="1">
                <a:latin typeface="Arial" panose="020B0604020202020204" pitchFamily="34" charset="0"/>
              </a:rPr>
              <a:t> (km/h) </a:t>
            </a:r>
          </a:p>
          <a:p>
            <a:r>
              <a:rPr sz="2800" b="1" err="1">
                <a:latin typeface="Arial" panose="020B0604020202020204" pitchFamily="34" charset="0"/>
              </a:rPr>
              <a:t>của 30 chiếc ô tô đi qua trạm như sau</a:t>
            </a:r>
            <a:r>
              <a:rPr sz="2800" b="1">
                <a:latin typeface="Arial" panose="020B0604020202020204" pitchFamily="34" charset="0"/>
              </a:rPr>
              <a:t>:</a:t>
            </a:r>
          </a:p>
        </p:txBody>
      </p:sp>
      <p:sp>
        <p:nvSpPr>
          <p:cNvPr id="14341" name="Rectangle 5"/>
          <p:cNvSpPr/>
          <p:nvPr/>
        </p:nvSpPr>
        <p:spPr>
          <a:xfrm>
            <a:off x="76200" y="2743200"/>
            <a:ext cx="8991600" cy="1066800"/>
          </a:xfrm>
          <a:prstGeom prst="rect">
            <a:avLst/>
          </a:prstGeom>
          <a:noFill/>
          <a:ln w="19050" cap="flat" cmpd="sng">
            <a:solidFill>
              <a:schemeClr val="tx1"/>
            </a:solidFill>
            <a:prstDash val="solid"/>
            <a:miter/>
            <a:headEnd type="none" w="med" len="med"/>
            <a:tailEnd type="none" w="med" len="med"/>
          </a:ln>
        </p:spPr>
        <p:txBody>
          <a:bodyPr wrap="none"/>
          <a:lstStyle/>
          <a:p>
            <a:r>
              <a:rPr sz="2800" b="1">
                <a:latin typeface="Arial" panose="020B0604020202020204" pitchFamily="34" charset="0"/>
              </a:rPr>
              <a:t>53  47  59  66  36  69  83  77  42  57  51  60  78  63  46</a:t>
            </a:r>
            <a:br>
              <a:rPr sz="2800" b="1">
                <a:latin typeface="Arial" panose="020B0604020202020204" pitchFamily="34" charset="0"/>
              </a:rPr>
            </a:br>
            <a:r>
              <a:rPr sz="2800" b="1">
                <a:latin typeface="Arial" panose="020B0604020202020204" pitchFamily="34" charset="0"/>
              </a:rPr>
              <a:t>63  42  55  63  48  75  65  58  80  44  59  60  75  49  63</a:t>
            </a:r>
          </a:p>
        </p:txBody>
      </p:sp>
      <p:sp>
        <p:nvSpPr>
          <p:cNvPr id="14342" name="Rectangle 6"/>
          <p:cNvSpPr/>
          <p:nvPr/>
        </p:nvSpPr>
        <p:spPr>
          <a:xfrm>
            <a:off x="0" y="4140200"/>
            <a:ext cx="2667000" cy="762000"/>
          </a:xfrm>
          <a:prstGeom prst="rect">
            <a:avLst/>
          </a:prstGeom>
          <a:noFill/>
          <a:ln w="9525">
            <a:noFill/>
          </a:ln>
        </p:spPr>
        <p:txBody>
          <a:bodyPr wrap="none" anchor="ctr"/>
          <a:lstStyle/>
          <a:p>
            <a:pPr marL="342900" indent="-342900">
              <a:buAutoNum type="alphaLcParenR"/>
            </a:pPr>
            <a:r>
              <a:rPr sz="2800" b="1" i="1" dirty="0" err="1">
                <a:latin typeface="Arial" panose="020B0604020202020204" pitchFamily="34" charset="0"/>
              </a:rPr>
              <a:t>Hãy</a:t>
            </a:r>
            <a:r>
              <a:rPr sz="2800" b="1" i="1" dirty="0">
                <a:latin typeface="Arial" panose="020B0604020202020204" pitchFamily="34" charset="0"/>
              </a:rPr>
              <a:t> </a:t>
            </a:r>
            <a:r>
              <a:rPr sz="2800" b="1" i="1" dirty="0" err="1">
                <a:latin typeface="Arial" panose="020B0604020202020204" pitchFamily="34" charset="0"/>
              </a:rPr>
              <a:t>lập</a:t>
            </a:r>
            <a:r>
              <a:rPr sz="2800" b="1" i="1" dirty="0">
                <a:latin typeface="Arial" panose="020B0604020202020204" pitchFamily="34" charset="0"/>
              </a:rPr>
              <a:t> </a:t>
            </a:r>
            <a:r>
              <a:rPr sz="2800" b="1" i="1" dirty="0" err="1">
                <a:latin typeface="Arial" panose="020B0604020202020204" pitchFamily="34" charset="0"/>
              </a:rPr>
              <a:t>bảng</a:t>
            </a:r>
            <a:r>
              <a:rPr sz="2800" b="1" i="1" dirty="0">
                <a:latin typeface="Arial" panose="020B0604020202020204" pitchFamily="34" charset="0"/>
              </a:rPr>
              <a:t> </a:t>
            </a:r>
            <a:r>
              <a:rPr sz="2800" b="1" i="1" dirty="0" err="1">
                <a:latin typeface="Arial" panose="020B0604020202020204" pitchFamily="34" charset="0"/>
              </a:rPr>
              <a:t>phân</a:t>
            </a:r>
            <a:r>
              <a:rPr sz="2800" b="1" i="1" dirty="0">
                <a:latin typeface="Arial" panose="020B0604020202020204" pitchFamily="34" charset="0"/>
              </a:rPr>
              <a:t> </a:t>
            </a:r>
            <a:r>
              <a:rPr sz="2800" b="1" i="1" dirty="0" err="1">
                <a:latin typeface="Arial" panose="020B0604020202020204" pitchFamily="34" charset="0"/>
              </a:rPr>
              <a:t>bố</a:t>
            </a:r>
            <a:r>
              <a:rPr sz="2800" b="1" i="1" dirty="0">
                <a:latin typeface="Arial" panose="020B0604020202020204" pitchFamily="34" charset="0"/>
              </a:rPr>
              <a:t> </a:t>
            </a:r>
            <a:r>
              <a:rPr sz="2800" b="1" i="1" dirty="0" err="1">
                <a:latin typeface="Arial" panose="020B0604020202020204" pitchFamily="34" charset="0"/>
              </a:rPr>
              <a:t>tần</a:t>
            </a:r>
            <a:r>
              <a:rPr sz="2800" b="1" i="1" dirty="0">
                <a:latin typeface="Arial" panose="020B0604020202020204" pitchFamily="34" charset="0"/>
              </a:rPr>
              <a:t> </a:t>
            </a:r>
            <a:r>
              <a:rPr sz="2800" b="1" i="1" dirty="0" err="1">
                <a:latin typeface="Arial" panose="020B0604020202020204" pitchFamily="34" charset="0"/>
              </a:rPr>
              <a:t>số</a:t>
            </a:r>
            <a:r>
              <a:rPr sz="2800" b="1" i="1" dirty="0">
                <a:latin typeface="Arial" panose="020B0604020202020204" pitchFamily="34" charset="0"/>
              </a:rPr>
              <a:t> </a:t>
            </a:r>
            <a:r>
              <a:rPr sz="2800" b="1" i="1" dirty="0" err="1">
                <a:latin typeface="Arial" panose="020B0604020202020204" pitchFamily="34" charset="0"/>
              </a:rPr>
              <a:t>và</a:t>
            </a:r>
            <a:r>
              <a:rPr sz="2800" b="1" i="1" dirty="0">
                <a:latin typeface="Arial" panose="020B0604020202020204" pitchFamily="34" charset="0"/>
              </a:rPr>
              <a:t> </a:t>
            </a:r>
            <a:r>
              <a:rPr sz="2800" b="1" i="1" dirty="0" err="1">
                <a:latin typeface="Arial" panose="020B0604020202020204" pitchFamily="34" charset="0"/>
              </a:rPr>
              <a:t>tần</a:t>
            </a:r>
            <a:r>
              <a:rPr sz="2800" b="1" i="1" dirty="0">
                <a:latin typeface="Arial" panose="020B0604020202020204" pitchFamily="34" charset="0"/>
              </a:rPr>
              <a:t> </a:t>
            </a:r>
            <a:r>
              <a:rPr sz="2800" b="1" i="1" dirty="0" err="1">
                <a:latin typeface="Arial" panose="020B0604020202020204" pitchFamily="34" charset="0"/>
              </a:rPr>
              <a:t>suất</a:t>
            </a:r>
            <a:r>
              <a:rPr sz="2800" b="1" i="1" dirty="0">
                <a:latin typeface="Arial" panose="020B0604020202020204" pitchFamily="34" charset="0"/>
              </a:rPr>
              <a:t> </a:t>
            </a:r>
            <a:r>
              <a:rPr sz="2800" b="1" i="1" dirty="0" err="1">
                <a:latin typeface="Arial" panose="020B0604020202020204" pitchFamily="34" charset="0"/>
              </a:rPr>
              <a:t>ghép</a:t>
            </a:r>
            <a:r>
              <a:rPr sz="2800" b="1" i="1" dirty="0">
                <a:latin typeface="Arial" panose="020B0604020202020204" pitchFamily="34" charset="0"/>
              </a:rPr>
              <a:t> </a:t>
            </a:r>
            <a:r>
              <a:rPr sz="2800" b="1" i="1" dirty="0" err="1">
                <a:latin typeface="Arial" panose="020B0604020202020204" pitchFamily="34" charset="0"/>
              </a:rPr>
              <a:t>lớp</a:t>
            </a:r>
            <a:r>
              <a:rPr sz="2800" b="1" i="1" dirty="0">
                <a:latin typeface="Arial" panose="020B0604020202020204" pitchFamily="34" charset="0"/>
              </a:rPr>
              <a:t>, </a:t>
            </a:r>
          </a:p>
          <a:p>
            <a:pPr marL="342900" indent="-342900"/>
            <a:r>
              <a:rPr sz="2800" b="1" i="1" dirty="0" err="1">
                <a:latin typeface="Arial" panose="020B0604020202020204" pitchFamily="34" charset="0"/>
              </a:rPr>
              <a:t>với</a:t>
            </a:r>
            <a:r>
              <a:rPr sz="2800" b="1" i="1" dirty="0">
                <a:latin typeface="Arial" panose="020B0604020202020204" pitchFamily="34" charset="0"/>
              </a:rPr>
              <a:t> 4 </a:t>
            </a:r>
            <a:r>
              <a:rPr sz="2800" b="1" i="1" dirty="0" err="1">
                <a:latin typeface="Arial" panose="020B0604020202020204" pitchFamily="34" charset="0"/>
              </a:rPr>
              <a:t>lớp</a:t>
            </a:r>
            <a:r>
              <a:rPr sz="2800" b="1" i="1" dirty="0">
                <a:latin typeface="Arial" panose="020B0604020202020204" pitchFamily="34" charset="0"/>
              </a:rPr>
              <a:t>: [36;48) ; [48;60)</a:t>
            </a:r>
            <a:br>
              <a:rPr sz="2800" b="1" i="1" dirty="0">
                <a:latin typeface="Arial" panose="020B0604020202020204" pitchFamily="34" charset="0"/>
              </a:rPr>
            </a:br>
            <a:r>
              <a:rPr sz="2800" b="1" i="1" dirty="0">
                <a:latin typeface="Arial" panose="020B0604020202020204" pitchFamily="34" charset="0"/>
              </a:rPr>
              <a:t>             </a:t>
            </a:r>
            <a:r>
              <a:rPr sz="2800" b="1" i="1" dirty="0" smtClean="0">
                <a:latin typeface="Arial" panose="020B0604020202020204" pitchFamily="34" charset="0"/>
              </a:rPr>
              <a:t>[</a:t>
            </a:r>
            <a:r>
              <a:rPr sz="2800" b="1" i="1" dirty="0">
                <a:latin typeface="Arial" panose="020B0604020202020204" pitchFamily="34" charset="0"/>
              </a:rPr>
              <a:t>60;72) ; [72;84)</a:t>
            </a:r>
          </a:p>
        </p:txBody>
      </p:sp>
      <p:sp>
        <p:nvSpPr>
          <p:cNvPr id="14343" name="Rectangle 7"/>
          <p:cNvSpPr/>
          <p:nvPr/>
        </p:nvSpPr>
        <p:spPr>
          <a:xfrm>
            <a:off x="76200" y="5181600"/>
            <a:ext cx="4953000" cy="533400"/>
          </a:xfrm>
          <a:prstGeom prst="rect">
            <a:avLst/>
          </a:prstGeom>
          <a:noFill/>
          <a:ln w="9525">
            <a:noFill/>
          </a:ln>
        </p:spPr>
        <p:txBody>
          <a:bodyPr wrap="none" anchor="ctr"/>
          <a:lstStyle/>
          <a:p>
            <a:r>
              <a:rPr sz="2800" b="1" i="1" err="1">
                <a:latin typeface="Arial" panose="020B0604020202020204" pitchFamily="34" charset="0"/>
              </a:rPr>
              <a:t>b) Tính số trung bình</a:t>
            </a:r>
            <a:r>
              <a:rPr sz="2800" b="1" i="1">
                <a:latin typeface="Arial" panose="020B0604020202020204" pitchFamily="34" charset="0"/>
              </a:rPr>
              <a:t>.</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4340"/>
                                        </p:tgtEl>
                                        <p:attrNameLst>
                                          <p:attrName>style.visibility</p:attrName>
                                        </p:attrNameLst>
                                      </p:cBhvr>
                                      <p:to>
                                        <p:strVal val="visible"/>
                                      </p:to>
                                    </p:set>
                                    <p:anim calcmode="lin" valueType="num">
                                      <p:cBhvr additive="base">
                                        <p:cTn id="7" dur="500" fill="hold"/>
                                        <p:tgtEl>
                                          <p:spTgt spid="14340"/>
                                        </p:tgtEl>
                                        <p:attrNameLst>
                                          <p:attrName>ppt_x</p:attrName>
                                        </p:attrNameLst>
                                      </p:cBhvr>
                                      <p:tavLst>
                                        <p:tav tm="0">
                                          <p:val>
                                            <p:strVal val="0-#ppt_w/2"/>
                                          </p:val>
                                        </p:tav>
                                        <p:tav tm="100000">
                                          <p:val>
                                            <p:strVal val="#ppt_x"/>
                                          </p:val>
                                        </p:tav>
                                      </p:tavLst>
                                    </p:anim>
                                    <p:anim calcmode="lin" valueType="num">
                                      <p:cBhvr additive="base">
                                        <p:cTn id="8" dur="500" fill="hold"/>
                                        <p:tgtEl>
                                          <p:spTgt spid="14340"/>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9" presetClass="entr" presetSubtype="0" accel="100000" fill="hold" grpId="0" nodeType="clickEffect">
                                  <p:stCondLst>
                                    <p:cond delay="0"/>
                                  </p:stCondLst>
                                  <p:childTnLst>
                                    <p:set>
                                      <p:cBhvr>
                                        <p:cTn id="12" dur="1" fill="hold">
                                          <p:stCondLst>
                                            <p:cond delay="0"/>
                                          </p:stCondLst>
                                        </p:cTn>
                                        <p:tgtEl>
                                          <p:spTgt spid="14341"/>
                                        </p:tgtEl>
                                        <p:attrNameLst>
                                          <p:attrName>style.visibility</p:attrName>
                                        </p:attrNameLst>
                                      </p:cBhvr>
                                      <p:to>
                                        <p:strVal val="visible"/>
                                      </p:to>
                                    </p:set>
                                    <p:anim calcmode="lin" valueType="num">
                                      <p:cBhvr>
                                        <p:cTn id="13" dur="500" fill="hold"/>
                                        <p:tgtEl>
                                          <p:spTgt spid="14341"/>
                                        </p:tgtEl>
                                        <p:attrNameLst>
                                          <p:attrName>ppt_h</p:attrName>
                                        </p:attrNameLst>
                                      </p:cBhvr>
                                      <p:tavLst>
                                        <p:tav tm="0">
                                          <p:val>
                                            <p:strVal val="#ppt_h/20"/>
                                          </p:val>
                                        </p:tav>
                                        <p:tav tm="50000">
                                          <p:val>
                                            <p:strVal val="#ppt_h/20"/>
                                          </p:val>
                                        </p:tav>
                                        <p:tav tm="100000">
                                          <p:val>
                                            <p:strVal val="#ppt_h"/>
                                          </p:val>
                                        </p:tav>
                                      </p:tavLst>
                                    </p:anim>
                                    <p:anim calcmode="lin" valueType="num">
                                      <p:cBhvr>
                                        <p:cTn id="14" dur="500" fill="hold"/>
                                        <p:tgtEl>
                                          <p:spTgt spid="14341"/>
                                        </p:tgtEl>
                                        <p:attrNameLst>
                                          <p:attrName>ppt_w</p:attrName>
                                        </p:attrNameLst>
                                      </p:cBhvr>
                                      <p:tavLst>
                                        <p:tav tm="0">
                                          <p:val>
                                            <p:strVal val="#ppt_w+.3"/>
                                          </p:val>
                                        </p:tav>
                                        <p:tav tm="50000">
                                          <p:val>
                                            <p:strVal val="#ppt_w+.3"/>
                                          </p:val>
                                        </p:tav>
                                        <p:tav tm="100000">
                                          <p:val>
                                            <p:strVal val="#ppt_w"/>
                                          </p:val>
                                        </p:tav>
                                      </p:tavLst>
                                    </p:anim>
                                    <p:anim calcmode="lin" valueType="num">
                                      <p:cBhvr>
                                        <p:cTn id="15" dur="500" fill="hold"/>
                                        <p:tgtEl>
                                          <p:spTgt spid="14341"/>
                                        </p:tgtEl>
                                        <p:attrNameLst>
                                          <p:attrName>ppt_x</p:attrName>
                                        </p:attrNameLst>
                                      </p:cBhvr>
                                      <p:tavLst>
                                        <p:tav tm="0">
                                          <p:val>
                                            <p:strVal val="#ppt_x-.3"/>
                                          </p:val>
                                        </p:tav>
                                        <p:tav tm="50000">
                                          <p:val>
                                            <p:strVal val="#ppt_x"/>
                                          </p:val>
                                        </p:tav>
                                        <p:tav tm="100000">
                                          <p:val>
                                            <p:strVal val="#ppt_x"/>
                                          </p:val>
                                        </p:tav>
                                      </p:tavLst>
                                    </p:anim>
                                    <p:anim calcmode="lin" valueType="num">
                                      <p:cBhvr>
                                        <p:cTn id="16" dur="500" fill="hold"/>
                                        <p:tgtEl>
                                          <p:spTgt spid="14341"/>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9" presetClass="entr" presetSubtype="0" accel="100000" fill="hold" grpId="0" nodeType="clickEffect">
                                  <p:stCondLst>
                                    <p:cond delay="0"/>
                                  </p:stCondLst>
                                  <p:childTnLst>
                                    <p:set>
                                      <p:cBhvr>
                                        <p:cTn id="20" dur="1" fill="hold">
                                          <p:stCondLst>
                                            <p:cond delay="0"/>
                                          </p:stCondLst>
                                        </p:cTn>
                                        <p:tgtEl>
                                          <p:spTgt spid="14342"/>
                                        </p:tgtEl>
                                        <p:attrNameLst>
                                          <p:attrName>style.visibility</p:attrName>
                                        </p:attrNameLst>
                                      </p:cBhvr>
                                      <p:to>
                                        <p:strVal val="visible"/>
                                      </p:to>
                                    </p:set>
                                    <p:anim calcmode="lin" valueType="num">
                                      <p:cBhvr>
                                        <p:cTn id="21" dur="500" fill="hold"/>
                                        <p:tgtEl>
                                          <p:spTgt spid="14342"/>
                                        </p:tgtEl>
                                        <p:attrNameLst>
                                          <p:attrName>ppt_h</p:attrName>
                                        </p:attrNameLst>
                                      </p:cBhvr>
                                      <p:tavLst>
                                        <p:tav tm="0">
                                          <p:val>
                                            <p:strVal val="#ppt_h/20"/>
                                          </p:val>
                                        </p:tav>
                                        <p:tav tm="50000">
                                          <p:val>
                                            <p:strVal val="#ppt_h/20"/>
                                          </p:val>
                                        </p:tav>
                                        <p:tav tm="100000">
                                          <p:val>
                                            <p:strVal val="#ppt_h"/>
                                          </p:val>
                                        </p:tav>
                                      </p:tavLst>
                                    </p:anim>
                                    <p:anim calcmode="lin" valueType="num">
                                      <p:cBhvr>
                                        <p:cTn id="22" dur="500" fill="hold"/>
                                        <p:tgtEl>
                                          <p:spTgt spid="14342"/>
                                        </p:tgtEl>
                                        <p:attrNameLst>
                                          <p:attrName>ppt_w</p:attrName>
                                        </p:attrNameLst>
                                      </p:cBhvr>
                                      <p:tavLst>
                                        <p:tav tm="0">
                                          <p:val>
                                            <p:strVal val="#ppt_w+.3"/>
                                          </p:val>
                                        </p:tav>
                                        <p:tav tm="50000">
                                          <p:val>
                                            <p:strVal val="#ppt_w+.3"/>
                                          </p:val>
                                        </p:tav>
                                        <p:tav tm="100000">
                                          <p:val>
                                            <p:strVal val="#ppt_w"/>
                                          </p:val>
                                        </p:tav>
                                      </p:tavLst>
                                    </p:anim>
                                    <p:anim calcmode="lin" valueType="num">
                                      <p:cBhvr>
                                        <p:cTn id="23" dur="500" fill="hold"/>
                                        <p:tgtEl>
                                          <p:spTgt spid="14342"/>
                                        </p:tgtEl>
                                        <p:attrNameLst>
                                          <p:attrName>ppt_x</p:attrName>
                                        </p:attrNameLst>
                                      </p:cBhvr>
                                      <p:tavLst>
                                        <p:tav tm="0">
                                          <p:val>
                                            <p:strVal val="#ppt_x-.3"/>
                                          </p:val>
                                        </p:tav>
                                        <p:tav tm="50000">
                                          <p:val>
                                            <p:strVal val="#ppt_x"/>
                                          </p:val>
                                        </p:tav>
                                        <p:tav tm="100000">
                                          <p:val>
                                            <p:strVal val="#ppt_x"/>
                                          </p:val>
                                        </p:tav>
                                      </p:tavLst>
                                    </p:anim>
                                    <p:anim calcmode="lin" valueType="num">
                                      <p:cBhvr>
                                        <p:cTn id="24" dur="500" fill="hold"/>
                                        <p:tgtEl>
                                          <p:spTgt spid="14342"/>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39" presetClass="entr" presetSubtype="0" accel="100000" fill="hold" grpId="0" nodeType="clickEffect">
                                  <p:stCondLst>
                                    <p:cond delay="0"/>
                                  </p:stCondLst>
                                  <p:childTnLst>
                                    <p:set>
                                      <p:cBhvr>
                                        <p:cTn id="28" dur="1" fill="hold">
                                          <p:stCondLst>
                                            <p:cond delay="0"/>
                                          </p:stCondLst>
                                        </p:cTn>
                                        <p:tgtEl>
                                          <p:spTgt spid="14343"/>
                                        </p:tgtEl>
                                        <p:attrNameLst>
                                          <p:attrName>style.visibility</p:attrName>
                                        </p:attrNameLst>
                                      </p:cBhvr>
                                      <p:to>
                                        <p:strVal val="visible"/>
                                      </p:to>
                                    </p:set>
                                    <p:anim calcmode="lin" valueType="num">
                                      <p:cBhvr>
                                        <p:cTn id="29" dur="500" fill="hold"/>
                                        <p:tgtEl>
                                          <p:spTgt spid="14343"/>
                                        </p:tgtEl>
                                        <p:attrNameLst>
                                          <p:attrName>ppt_h</p:attrName>
                                        </p:attrNameLst>
                                      </p:cBhvr>
                                      <p:tavLst>
                                        <p:tav tm="0">
                                          <p:val>
                                            <p:strVal val="#ppt_h/20"/>
                                          </p:val>
                                        </p:tav>
                                        <p:tav tm="50000">
                                          <p:val>
                                            <p:strVal val="#ppt_h/20"/>
                                          </p:val>
                                        </p:tav>
                                        <p:tav tm="100000">
                                          <p:val>
                                            <p:strVal val="#ppt_h"/>
                                          </p:val>
                                        </p:tav>
                                      </p:tavLst>
                                    </p:anim>
                                    <p:anim calcmode="lin" valueType="num">
                                      <p:cBhvr>
                                        <p:cTn id="30" dur="500" fill="hold"/>
                                        <p:tgtEl>
                                          <p:spTgt spid="14343"/>
                                        </p:tgtEl>
                                        <p:attrNameLst>
                                          <p:attrName>ppt_w</p:attrName>
                                        </p:attrNameLst>
                                      </p:cBhvr>
                                      <p:tavLst>
                                        <p:tav tm="0">
                                          <p:val>
                                            <p:strVal val="#ppt_w+.3"/>
                                          </p:val>
                                        </p:tav>
                                        <p:tav tm="50000">
                                          <p:val>
                                            <p:strVal val="#ppt_w+.3"/>
                                          </p:val>
                                        </p:tav>
                                        <p:tav tm="100000">
                                          <p:val>
                                            <p:strVal val="#ppt_w"/>
                                          </p:val>
                                        </p:tav>
                                      </p:tavLst>
                                    </p:anim>
                                    <p:anim calcmode="lin" valueType="num">
                                      <p:cBhvr>
                                        <p:cTn id="31" dur="500" fill="hold"/>
                                        <p:tgtEl>
                                          <p:spTgt spid="14343"/>
                                        </p:tgtEl>
                                        <p:attrNameLst>
                                          <p:attrName>ppt_x</p:attrName>
                                        </p:attrNameLst>
                                      </p:cBhvr>
                                      <p:tavLst>
                                        <p:tav tm="0">
                                          <p:val>
                                            <p:strVal val="#ppt_x-.3"/>
                                          </p:val>
                                        </p:tav>
                                        <p:tav tm="50000">
                                          <p:val>
                                            <p:strVal val="#ppt_x"/>
                                          </p:val>
                                        </p:tav>
                                        <p:tav tm="100000">
                                          <p:val>
                                            <p:strVal val="#ppt_x"/>
                                          </p:val>
                                        </p:tav>
                                      </p:tavLst>
                                    </p:anim>
                                    <p:anim calcmode="lin" valueType="num">
                                      <p:cBhvr>
                                        <p:cTn id="32" dur="500" fill="hold"/>
                                        <p:tgtEl>
                                          <p:spTgt spid="143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340" grpId="0"/>
      <p:bldP spid="14341" grpId="0" animBg="1"/>
      <p:bldP spid="14342" grpId="0"/>
      <p:bldP spid="1434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5363" name="Rectangle 2"/>
          <p:cNvSpPr>
            <a:spLocks noGrp="1"/>
          </p:cNvSpPr>
          <p:nvPr>
            <p:ph type="title" idx="4294967295"/>
          </p:nvPr>
        </p:nvSpPr>
        <p:spPr>
          <a:ln/>
        </p:spPr>
        <p:txBody>
          <a:bodyPr vert="horz" wrap="square" lIns="91440" tIns="45720" rIns="91440" bIns="45720" anchor="ctr"/>
          <a:lstStyle/>
          <a:p>
            <a:pPr algn="l" eaLnBrk="1" hangingPunct="1"/>
            <a:r>
              <a:rPr sz="3200" err="1"/>
              <a:t>Ví dụ</a:t>
            </a:r>
            <a:r>
              <a:rPr sz="3200"/>
              <a:t> 3</a:t>
            </a:r>
          </a:p>
        </p:txBody>
      </p:sp>
      <p:sp>
        <p:nvSpPr>
          <p:cNvPr id="107525" name="AutoShape 5"/>
          <p:cNvSpPr/>
          <p:nvPr/>
        </p:nvSpPr>
        <p:spPr>
          <a:xfrm>
            <a:off x="76200" y="1600200"/>
            <a:ext cx="8915400" cy="1066800"/>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r>
              <a:rPr sz="2400" b="1" err="1">
                <a:solidFill>
                  <a:schemeClr val="bg1"/>
                </a:solidFill>
                <a:latin typeface="Arial" panose="020B0604020202020204" pitchFamily="34" charset="0"/>
              </a:rPr>
              <a:t>Điểm thi Toán học kỳ</a:t>
            </a:r>
            <a:r>
              <a:rPr sz="2400" b="1">
                <a:solidFill>
                  <a:schemeClr val="bg1"/>
                </a:solidFill>
                <a:latin typeface="Arial" panose="020B0604020202020204" pitchFamily="34" charset="0"/>
              </a:rPr>
              <a:t> </a:t>
            </a:r>
            <a:r>
              <a:rPr sz="2400" b="1">
                <a:solidFill>
                  <a:schemeClr val="bg1"/>
                </a:solidFill>
                <a:latin typeface="Times New Roman" panose="02020603050405020304" pitchFamily="18" charset="0"/>
              </a:rPr>
              <a:t>I</a:t>
            </a:r>
            <a:r>
              <a:rPr sz="2400" b="1" err="1">
                <a:solidFill>
                  <a:schemeClr val="bg1"/>
                </a:solidFill>
                <a:latin typeface="Arial" panose="020B0604020202020204" pitchFamily="34" charset="0"/>
              </a:rPr>
              <a:t> của một nhóm 9 học sinh lớp 10 là</a:t>
            </a:r>
            <a:r>
              <a:rPr sz="2400" b="1">
                <a:solidFill>
                  <a:schemeClr val="bg1"/>
                </a:solidFill>
                <a:latin typeface="Arial" panose="020B0604020202020204" pitchFamily="34" charset="0"/>
              </a:rPr>
              <a:t>:</a:t>
            </a:r>
          </a:p>
          <a:p>
            <a:r>
              <a:rPr sz="2800" b="1" i="1">
                <a:solidFill>
                  <a:schemeClr val="bg1"/>
                </a:solidFill>
                <a:latin typeface="Arial" panose="020B0604020202020204" pitchFamily="34" charset="0"/>
              </a:rPr>
              <a:t>0 ; 1 ; 3 ; 6 ; 7 ; 8 ; 8 ; 9 ; 10 </a:t>
            </a:r>
            <a:r>
              <a:rPr sz="2400" b="1" i="1" err="1">
                <a:solidFill>
                  <a:schemeClr val="bg1"/>
                </a:solidFill>
                <a:latin typeface="Arial" panose="020B0604020202020204" pitchFamily="34" charset="0"/>
              </a:rPr>
              <a:t>  Hãy tính điểm trung bình</a:t>
            </a:r>
            <a:r>
              <a:rPr sz="2400" b="1" i="1">
                <a:solidFill>
                  <a:schemeClr val="bg1"/>
                </a:solidFill>
                <a:latin typeface="Arial" panose="020B0604020202020204" pitchFamily="34" charset="0"/>
              </a:rPr>
              <a:t>?</a:t>
            </a:r>
          </a:p>
        </p:txBody>
      </p:sp>
      <p:grpSp>
        <p:nvGrpSpPr>
          <p:cNvPr id="107530" name="Group 10"/>
          <p:cNvGrpSpPr/>
          <p:nvPr/>
        </p:nvGrpSpPr>
        <p:grpSpPr>
          <a:xfrm>
            <a:off x="533400" y="2895600"/>
            <a:ext cx="7543800" cy="1066800"/>
            <a:chOff x="96" y="1920"/>
            <a:chExt cx="4752" cy="672"/>
          </a:xfrm>
        </p:grpSpPr>
        <p:sp>
          <p:nvSpPr>
            <p:cNvPr id="15366" name="Rectangle 6"/>
            <p:cNvSpPr/>
            <p:nvPr/>
          </p:nvSpPr>
          <p:spPr>
            <a:xfrm>
              <a:off x="96" y="1920"/>
              <a:ext cx="4752" cy="672"/>
            </a:xfrm>
            <a:prstGeom prst="rect">
              <a:avLst/>
            </a:prstGeom>
            <a:gradFill rotWithShape="1">
              <a:gsLst>
                <a:gs pos="0">
                  <a:srgbClr val="008000"/>
                </a:gs>
                <a:gs pos="50000">
                  <a:srgbClr val="003B00"/>
                </a:gs>
                <a:gs pos="100000">
                  <a:srgbClr val="008000"/>
                </a:gs>
              </a:gsLst>
              <a:lin ang="5400000" scaled="1"/>
              <a:tileRect/>
            </a:gradFill>
            <a:ln w="9525">
              <a:noFill/>
            </a:ln>
          </p:spPr>
          <p:txBody>
            <a:bodyPr wrap="none" anchor="ctr"/>
            <a:lstStyle/>
            <a:p>
              <a:r>
                <a:rPr sz="2400" b="1" i="1" err="1">
                  <a:solidFill>
                    <a:schemeClr val="bg1"/>
                  </a:solidFill>
                  <a:latin typeface="Arial" panose="020B0604020202020204" pitchFamily="34" charset="0"/>
                </a:rPr>
                <a:t>Ta có</a:t>
              </a:r>
              <a:r>
                <a:rPr sz="2400" b="1" i="1">
                  <a:solidFill>
                    <a:schemeClr val="bg1"/>
                  </a:solidFill>
                  <a:latin typeface="Arial" panose="020B0604020202020204" pitchFamily="34" charset="0"/>
                </a:rPr>
                <a:t>: </a:t>
              </a:r>
            </a:p>
          </p:txBody>
        </p:sp>
        <p:graphicFrame>
          <p:nvGraphicFramePr>
            <p:cNvPr id="15367" name="Object 7"/>
            <p:cNvGraphicFramePr>
              <a:graphicFrameLocks noChangeAspect="1"/>
            </p:cNvGraphicFramePr>
            <p:nvPr/>
          </p:nvGraphicFramePr>
          <p:xfrm>
            <a:off x="826" y="1951"/>
            <a:ext cx="3819" cy="601"/>
          </p:xfrm>
          <a:graphic>
            <a:graphicData uri="http://schemas.openxmlformats.org/presentationml/2006/ole">
              <mc:AlternateContent xmlns:mc="http://schemas.openxmlformats.org/markup-compatibility/2006">
                <mc:Choice xmlns:v="urn:schemas-microsoft-com:vml" Requires="v">
                  <p:oleObj spid="_x0000_s8197" r:id="rId3" imgW="2501900" imgH="393700" progId="Equation.DSMT4">
                    <p:embed/>
                  </p:oleObj>
                </mc:Choice>
                <mc:Fallback>
                  <p:oleObj r:id="rId3" imgW="2501900" imgH="393700" progId="Equation.DSMT4">
                    <p:embed/>
                    <p:pic>
                      <p:nvPicPr>
                        <p:cNvPr id="0" name="Picture 3075"/>
                        <p:cNvPicPr/>
                        <p:nvPr/>
                      </p:nvPicPr>
                      <p:blipFill>
                        <a:blip r:embed="rId4"/>
                        <a:stretch>
                          <a:fillRect/>
                        </a:stretch>
                      </p:blipFill>
                      <p:spPr>
                        <a:xfrm>
                          <a:off x="826" y="1951"/>
                          <a:ext cx="3819" cy="601"/>
                        </a:xfrm>
                        <a:prstGeom prst="rect">
                          <a:avLst/>
                        </a:prstGeom>
                        <a:noFill/>
                        <a:ln w="38100">
                          <a:noFill/>
                          <a:miter/>
                        </a:ln>
                      </p:spPr>
                    </p:pic>
                  </p:oleObj>
                </mc:Fallback>
              </mc:AlternateContent>
            </a:graphicData>
          </a:graphic>
        </p:graphicFrame>
      </p:grpSp>
      <p:grpSp>
        <p:nvGrpSpPr>
          <p:cNvPr id="107535" name="Group 15"/>
          <p:cNvGrpSpPr/>
          <p:nvPr/>
        </p:nvGrpSpPr>
        <p:grpSpPr>
          <a:xfrm>
            <a:off x="152400" y="1995488"/>
            <a:ext cx="7924800" cy="2652712"/>
            <a:chOff x="96" y="1305"/>
            <a:chExt cx="4992" cy="1671"/>
          </a:xfrm>
        </p:grpSpPr>
        <p:sp>
          <p:nvSpPr>
            <p:cNvPr id="15369" name="Rectangle 11"/>
            <p:cNvSpPr/>
            <p:nvPr/>
          </p:nvSpPr>
          <p:spPr>
            <a:xfrm>
              <a:off x="96" y="2640"/>
              <a:ext cx="4992" cy="336"/>
            </a:xfrm>
            <a:prstGeom prst="rect">
              <a:avLst/>
            </a:prstGeom>
            <a:gradFill rotWithShape="1">
              <a:gsLst>
                <a:gs pos="0">
                  <a:srgbClr val="3333CC"/>
                </a:gs>
                <a:gs pos="50000">
                  <a:srgbClr val="18185E"/>
                </a:gs>
                <a:gs pos="100000">
                  <a:srgbClr val="3333CC"/>
                </a:gs>
              </a:gsLst>
              <a:lin ang="5400000" scaled="1"/>
              <a:tileRect/>
            </a:gradFill>
            <a:ln w="9525">
              <a:noFill/>
            </a:ln>
          </p:spPr>
          <p:txBody>
            <a:bodyPr wrap="none" anchor="ctr"/>
            <a:lstStyle/>
            <a:p>
              <a:pPr algn="ctr"/>
              <a:r>
                <a:rPr sz="2400" err="1">
                  <a:solidFill>
                    <a:schemeClr val="bg1"/>
                  </a:solidFill>
                  <a:latin typeface="Arial" panose="020B0604020202020204" pitchFamily="34" charset="0"/>
                </a:rPr>
                <a:t>Trong nhóm trên có bao nhiêu học sinh có điểm nhỏ hơn</a:t>
              </a:r>
              <a:endParaRPr sz="2400">
                <a:solidFill>
                  <a:schemeClr val="bg1"/>
                </a:solidFill>
                <a:latin typeface="Arial" panose="020B0604020202020204" pitchFamily="34" charset="0"/>
              </a:endParaRPr>
            </a:p>
          </p:txBody>
        </p:sp>
        <p:sp>
          <p:nvSpPr>
            <p:cNvPr id="15370" name="Rectangle 12"/>
            <p:cNvSpPr/>
            <p:nvPr/>
          </p:nvSpPr>
          <p:spPr>
            <a:xfrm>
              <a:off x="96" y="1305"/>
              <a:ext cx="2976" cy="327"/>
            </a:xfrm>
            <a:prstGeom prst="rect">
              <a:avLst/>
            </a:prstGeom>
            <a:solidFill>
              <a:srgbClr val="FFFF00">
                <a:alpha val="49019"/>
              </a:srgbClr>
            </a:solidFill>
            <a:ln w="25400" cap="flat" cmpd="sng">
              <a:solidFill>
                <a:srgbClr val="3333CC"/>
              </a:solidFill>
              <a:prstDash val="solid"/>
              <a:miter/>
              <a:headEnd type="none" w="med" len="med"/>
              <a:tailEnd type="none" w="med" len="med"/>
            </a:ln>
          </p:spPr>
          <p:txBody>
            <a:bodyPr wrap="none" anchor="ctr"/>
            <a:lstStyle/>
            <a:p>
              <a:endParaRPr>
                <a:latin typeface="Arial" panose="020B0604020202020204" pitchFamily="34" charset="0"/>
              </a:endParaRPr>
            </a:p>
          </p:txBody>
        </p:sp>
        <p:sp>
          <p:nvSpPr>
            <p:cNvPr id="15371" name="Line 13"/>
            <p:cNvSpPr/>
            <p:nvPr/>
          </p:nvSpPr>
          <p:spPr>
            <a:xfrm>
              <a:off x="96" y="1632"/>
              <a:ext cx="0" cy="1344"/>
            </a:xfrm>
            <a:prstGeom prst="line">
              <a:avLst/>
            </a:prstGeom>
            <a:ln w="25400" cap="flat" cmpd="sng">
              <a:solidFill>
                <a:srgbClr val="3333CC"/>
              </a:solidFill>
              <a:prstDash val="solid"/>
              <a:headEnd type="none" w="med" len="med"/>
              <a:tailEnd type="none" w="med" len="med"/>
            </a:ln>
          </p:spPr>
        </p:sp>
        <p:sp>
          <p:nvSpPr>
            <p:cNvPr id="15372" name="Rectangle 14"/>
            <p:cNvSpPr/>
            <p:nvPr/>
          </p:nvSpPr>
          <p:spPr>
            <a:xfrm>
              <a:off x="4368" y="1872"/>
              <a:ext cx="672" cy="768"/>
            </a:xfrm>
            <a:prstGeom prst="rect">
              <a:avLst/>
            </a:prstGeom>
            <a:solidFill>
              <a:srgbClr val="FFFF66">
                <a:alpha val="50195"/>
              </a:srgbClr>
            </a:solidFill>
            <a:ln w="25400" cap="flat" cmpd="sng">
              <a:solidFill>
                <a:srgbClr val="3333CC"/>
              </a:solidFill>
              <a:prstDash val="solid"/>
              <a:miter/>
              <a:headEnd type="none" w="med" len="med"/>
              <a:tailEnd type="none" w="med" len="med"/>
            </a:ln>
          </p:spPr>
          <p:txBody>
            <a:bodyPr wrap="none" anchor="ctr"/>
            <a:lstStyle/>
            <a:p>
              <a:endParaRPr>
                <a:latin typeface="Arial" panose="020B0604020202020204" pitchFamily="34" charset="0"/>
              </a:endParaRPr>
            </a:p>
          </p:txBody>
        </p:sp>
      </p:grpSp>
      <p:sp>
        <p:nvSpPr>
          <p:cNvPr id="107536" name="Rectangle 16"/>
          <p:cNvSpPr/>
          <p:nvPr/>
        </p:nvSpPr>
        <p:spPr>
          <a:xfrm>
            <a:off x="76200" y="4800600"/>
            <a:ext cx="8915400" cy="685800"/>
          </a:xfrm>
          <a:prstGeom prst="rect">
            <a:avLst/>
          </a:prstGeom>
          <a:gradFill rotWithShape="1">
            <a:gsLst>
              <a:gs pos="0">
                <a:srgbClr val="FF0000"/>
              </a:gs>
              <a:gs pos="50000">
                <a:srgbClr val="760000"/>
              </a:gs>
              <a:gs pos="100000">
                <a:srgbClr val="FF0000"/>
              </a:gs>
            </a:gsLst>
            <a:lin ang="5400000" scaled="1"/>
            <a:tileRect/>
          </a:gradFill>
          <a:ln w="9525">
            <a:noFill/>
          </a:ln>
        </p:spPr>
        <p:txBody>
          <a:bodyPr wrap="none" anchor="ctr"/>
          <a:lstStyle/>
          <a:p>
            <a:pPr algn="ctr"/>
            <a:r>
              <a:rPr sz="2400" b="1" i="1" err="1">
                <a:solidFill>
                  <a:srgbClr val="FFFF00"/>
                </a:solidFill>
                <a:latin typeface="Arial" panose="020B0604020202020204" pitchFamily="34" charset="0"/>
              </a:rPr>
              <a:t>Số trung bình có phản ánh đúng trình độ của nhóm không</a:t>
            </a:r>
            <a:r>
              <a:rPr sz="2400" b="1" i="1">
                <a:solidFill>
                  <a:srgbClr val="FFFF00"/>
                </a:solidFill>
                <a:latin typeface="Arial" panose="020B0604020202020204" pitchFamily="34" charset="0"/>
              </a:rPr>
              <a:t>?</a:t>
            </a:r>
          </a:p>
        </p:txBody>
      </p:sp>
      <p:sp>
        <p:nvSpPr>
          <p:cNvPr id="107537" name="Rectangle 17"/>
          <p:cNvSpPr/>
          <p:nvPr/>
        </p:nvSpPr>
        <p:spPr>
          <a:xfrm>
            <a:off x="152400" y="5562600"/>
            <a:ext cx="8915400" cy="1219200"/>
          </a:xfrm>
          <a:prstGeom prst="rect">
            <a:avLst/>
          </a:prstGeom>
          <a:gradFill rotWithShape="1">
            <a:gsLst>
              <a:gs pos="0">
                <a:srgbClr val="3333CC"/>
              </a:gs>
              <a:gs pos="50000">
                <a:srgbClr val="18185E"/>
              </a:gs>
              <a:gs pos="100000">
                <a:srgbClr val="3333CC"/>
              </a:gs>
            </a:gsLst>
            <a:lin ang="5400000" scaled="1"/>
            <a:tileRect/>
          </a:gradFill>
          <a:ln w="9525">
            <a:noFill/>
          </a:ln>
        </p:spPr>
        <p:txBody>
          <a:bodyPr wrap="none" anchor="ctr"/>
          <a:lstStyle/>
          <a:p>
            <a:pPr algn="ctr"/>
            <a:r>
              <a:rPr sz="2400" b="1" i="1" err="1">
                <a:solidFill>
                  <a:schemeClr val="bg1"/>
                </a:solidFill>
                <a:latin typeface="Arial" panose="020B0604020202020204" pitchFamily="34" charset="0"/>
              </a:rPr>
              <a:t>Trong thống kê, những trường hợp như thế này,</a:t>
            </a:r>
            <a:br>
              <a:rPr sz="2400" b="1" i="1" err="1">
                <a:solidFill>
                  <a:schemeClr val="bg1"/>
                </a:solidFill>
                <a:latin typeface="Arial" panose="020B0604020202020204" pitchFamily="34" charset="0"/>
              </a:rPr>
            </a:br>
            <a:r>
              <a:rPr sz="2400" b="1" i="1" err="1">
                <a:solidFill>
                  <a:schemeClr val="bg1"/>
                </a:solidFill>
                <a:latin typeface="Arial" panose="020B0604020202020204" pitchFamily="34" charset="0"/>
              </a:rPr>
              <a:t>người ta  dùng</a:t>
            </a:r>
            <a:r>
              <a:rPr sz="2400" b="1" i="1">
                <a:solidFill>
                  <a:schemeClr val="bg1"/>
                </a:solidFill>
                <a:latin typeface="Arial" panose="020B0604020202020204" pitchFamily="34" charset="0"/>
              </a:rPr>
              <a:t> </a:t>
            </a:r>
            <a:r>
              <a:rPr sz="2800" b="1" i="1" u="sng" err="1">
                <a:solidFill>
                  <a:srgbClr val="FFFF00"/>
                </a:solidFill>
                <a:latin typeface="Arial" panose="020B0604020202020204" pitchFamily="34" charset="0"/>
              </a:rPr>
              <a:t>số trung vị</a:t>
            </a:r>
            <a:r>
              <a:rPr sz="2400" b="1" i="1" err="1">
                <a:solidFill>
                  <a:schemeClr val="bg1"/>
                </a:solidFill>
                <a:latin typeface="Arial" panose="020B0604020202020204" pitchFamily="34" charset="0"/>
              </a:rPr>
              <a:t> thay cho số trung bình</a:t>
            </a:r>
            <a:endParaRPr sz="2400" b="1" i="1">
              <a:solidFill>
                <a:schemeClr val="bg1"/>
              </a:solidFill>
              <a:latin typeface="Arial" panose="020B0604020202020204" pitchFamily="34" charset="0"/>
            </a:endParaRPr>
          </a:p>
        </p:txBody>
      </p:sp>
      <p:grpSp>
        <p:nvGrpSpPr>
          <p:cNvPr id="107540" name="Group 20"/>
          <p:cNvGrpSpPr/>
          <p:nvPr/>
        </p:nvGrpSpPr>
        <p:grpSpPr>
          <a:xfrm>
            <a:off x="4114800" y="2819400"/>
            <a:ext cx="533400" cy="3338513"/>
            <a:chOff x="2448" y="1776"/>
            <a:chExt cx="336" cy="2103"/>
          </a:xfrm>
        </p:grpSpPr>
        <p:sp>
          <p:nvSpPr>
            <p:cNvPr id="15376" name="Oval 18"/>
            <p:cNvSpPr/>
            <p:nvPr/>
          </p:nvSpPr>
          <p:spPr>
            <a:xfrm>
              <a:off x="2448" y="1776"/>
              <a:ext cx="336" cy="384"/>
            </a:xfrm>
            <a:prstGeom prst="ellipse">
              <a:avLst/>
            </a:prstGeom>
            <a:solidFill>
              <a:srgbClr val="FFFF00">
                <a:alpha val="36078"/>
              </a:srgbClr>
            </a:solidFill>
            <a:ln w="9525" cap="flat" cmpd="sng">
              <a:solidFill>
                <a:srgbClr val="3333CC"/>
              </a:solidFill>
              <a:prstDash val="solid"/>
              <a:headEnd type="none" w="med" len="med"/>
              <a:tailEnd type="none" w="med" len="med"/>
            </a:ln>
          </p:spPr>
          <p:txBody>
            <a:bodyPr wrap="none" anchor="ctr"/>
            <a:lstStyle/>
            <a:p>
              <a:endParaRPr>
                <a:latin typeface="Arial" panose="020B0604020202020204" pitchFamily="34" charset="0"/>
              </a:endParaRPr>
            </a:p>
          </p:txBody>
        </p:sp>
        <p:sp>
          <p:nvSpPr>
            <p:cNvPr id="15377" name="Line 19"/>
            <p:cNvSpPr/>
            <p:nvPr/>
          </p:nvSpPr>
          <p:spPr>
            <a:xfrm flipH="1">
              <a:off x="2544" y="2151"/>
              <a:ext cx="48" cy="1728"/>
            </a:xfrm>
            <a:prstGeom prst="line">
              <a:avLst/>
            </a:prstGeom>
            <a:ln w="28575" cap="flat" cmpd="sng">
              <a:solidFill>
                <a:srgbClr val="FFFF00"/>
              </a:solidFill>
              <a:prstDash val="solid"/>
              <a:headEnd type="none" w="med" len="med"/>
              <a:tailEnd type="none" w="med" len="med"/>
            </a:ln>
          </p:spPr>
        </p:sp>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07525"/>
                                        </p:tgtEl>
                                        <p:attrNameLst>
                                          <p:attrName>style.visibility</p:attrName>
                                        </p:attrNameLst>
                                      </p:cBhvr>
                                      <p:to>
                                        <p:strVal val="visible"/>
                                      </p:to>
                                    </p:set>
                                    <p:anim calcmode="lin" valueType="num">
                                      <p:cBhvr additive="base">
                                        <p:cTn id="7" dur="500" fill="hold"/>
                                        <p:tgtEl>
                                          <p:spTgt spid="107525"/>
                                        </p:tgtEl>
                                        <p:attrNameLst>
                                          <p:attrName>ppt_x</p:attrName>
                                        </p:attrNameLst>
                                      </p:cBhvr>
                                      <p:tavLst>
                                        <p:tav tm="0">
                                          <p:val>
                                            <p:strVal val="0-#ppt_w/2"/>
                                          </p:val>
                                        </p:tav>
                                        <p:tav tm="100000">
                                          <p:val>
                                            <p:strVal val="#ppt_x"/>
                                          </p:val>
                                        </p:tav>
                                      </p:tavLst>
                                    </p:anim>
                                    <p:anim calcmode="lin" valueType="num">
                                      <p:cBhvr additive="base">
                                        <p:cTn id="8" dur="500" fill="hold"/>
                                        <p:tgtEl>
                                          <p:spTgt spid="10752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2" presetClass="entr" presetSubtype="0" fill="hold" nodeType="clickEffect">
                                  <p:stCondLst>
                                    <p:cond delay="0"/>
                                  </p:stCondLst>
                                  <p:childTnLst>
                                    <p:set>
                                      <p:cBhvr>
                                        <p:cTn id="12" dur="1" fill="hold">
                                          <p:stCondLst>
                                            <p:cond delay="0"/>
                                          </p:stCondLst>
                                        </p:cTn>
                                        <p:tgtEl>
                                          <p:spTgt spid="107530"/>
                                        </p:tgtEl>
                                        <p:attrNameLst>
                                          <p:attrName>style.visibility</p:attrName>
                                        </p:attrNameLst>
                                      </p:cBhvr>
                                      <p:to>
                                        <p:strVal val="visible"/>
                                      </p:to>
                                    </p:set>
                                    <p:animScale>
                                      <p:cBhvr>
                                        <p:cTn id="13" dur="1000" decel="50000" fill="hold">
                                          <p:stCondLst>
                                            <p:cond delay="0"/>
                                          </p:stCondLst>
                                        </p:cTn>
                                        <p:tgtEl>
                                          <p:spTgt spid="10753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14" dur="1000" decel="50000" fill="hold">
                                          <p:stCondLst>
                                            <p:cond delay="0"/>
                                          </p:stCondLst>
                                        </p:cTn>
                                        <p:tgtEl>
                                          <p:spTgt spid="107530"/>
                                        </p:tgtEl>
                                        <p:attrNameLst>
                                          <p:attrName>ppt_x</p:attrName>
                                          <p:attrName>ppt_y</p:attrName>
                                        </p:attrNameLst>
                                      </p:cBhvr>
                                    </p:animMotion>
                                    <p:animEffect transition="in" filter="fade">
                                      <p:cBhvr>
                                        <p:cTn id="15" dur="1000"/>
                                        <p:tgtEl>
                                          <p:spTgt spid="107530"/>
                                        </p:tgtEl>
                                      </p:cBhvr>
                                    </p:animEffect>
                                  </p:childTnLst>
                                </p:cTn>
                              </p:par>
                            </p:childTnLst>
                          </p:cTn>
                        </p:par>
                      </p:childTnLst>
                    </p:cTn>
                  </p:par>
                  <p:par>
                    <p:cTn id="16" fill="hold">
                      <p:stCondLst>
                        <p:cond delay="indefinite"/>
                      </p:stCondLst>
                      <p:childTnLst>
                        <p:par>
                          <p:cTn id="17" fill="hold">
                            <p:stCondLst>
                              <p:cond delay="0"/>
                            </p:stCondLst>
                            <p:childTnLst>
                              <p:par>
                                <p:cTn id="18" presetID="52" presetClass="entr" presetSubtype="0" fill="hold" nodeType="clickEffect">
                                  <p:stCondLst>
                                    <p:cond delay="0"/>
                                  </p:stCondLst>
                                  <p:childTnLst>
                                    <p:set>
                                      <p:cBhvr>
                                        <p:cTn id="19" dur="1" fill="hold">
                                          <p:stCondLst>
                                            <p:cond delay="0"/>
                                          </p:stCondLst>
                                        </p:cTn>
                                        <p:tgtEl>
                                          <p:spTgt spid="107535"/>
                                        </p:tgtEl>
                                        <p:attrNameLst>
                                          <p:attrName>style.visibility</p:attrName>
                                        </p:attrNameLst>
                                      </p:cBhvr>
                                      <p:to>
                                        <p:strVal val="visible"/>
                                      </p:to>
                                    </p:set>
                                    <p:animScale>
                                      <p:cBhvr>
                                        <p:cTn id="20" dur="1000" decel="50000" fill="hold">
                                          <p:stCondLst>
                                            <p:cond delay="0"/>
                                          </p:stCondLst>
                                        </p:cTn>
                                        <p:tgtEl>
                                          <p:spTgt spid="10753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21" dur="1000" decel="50000" fill="hold">
                                          <p:stCondLst>
                                            <p:cond delay="0"/>
                                          </p:stCondLst>
                                        </p:cTn>
                                        <p:tgtEl>
                                          <p:spTgt spid="107535"/>
                                        </p:tgtEl>
                                        <p:attrNameLst>
                                          <p:attrName>ppt_x</p:attrName>
                                          <p:attrName>ppt_y</p:attrName>
                                        </p:attrNameLst>
                                      </p:cBhvr>
                                    </p:animMotion>
                                    <p:animEffect transition="in" filter="fade">
                                      <p:cBhvr>
                                        <p:cTn id="22" dur="1000"/>
                                        <p:tgtEl>
                                          <p:spTgt spid="107535"/>
                                        </p:tgtEl>
                                      </p:cBhvr>
                                    </p:animEffect>
                                  </p:childTnLst>
                                </p:cTn>
                              </p:par>
                            </p:childTnLst>
                          </p:cTn>
                        </p:par>
                      </p:childTnLst>
                    </p:cTn>
                  </p:par>
                  <p:par>
                    <p:cTn id="23" fill="hold">
                      <p:stCondLst>
                        <p:cond delay="indefinite"/>
                      </p:stCondLst>
                      <p:childTnLst>
                        <p:par>
                          <p:cTn id="24" fill="hold">
                            <p:stCondLst>
                              <p:cond delay="0"/>
                            </p:stCondLst>
                            <p:childTnLst>
                              <p:par>
                                <p:cTn id="25" presetID="52" presetClass="entr" presetSubtype="0" fill="hold" grpId="0" nodeType="clickEffect">
                                  <p:stCondLst>
                                    <p:cond delay="0"/>
                                  </p:stCondLst>
                                  <p:childTnLst>
                                    <p:set>
                                      <p:cBhvr>
                                        <p:cTn id="26" dur="1" fill="hold">
                                          <p:stCondLst>
                                            <p:cond delay="0"/>
                                          </p:stCondLst>
                                        </p:cTn>
                                        <p:tgtEl>
                                          <p:spTgt spid="107536"/>
                                        </p:tgtEl>
                                        <p:attrNameLst>
                                          <p:attrName>style.visibility</p:attrName>
                                        </p:attrNameLst>
                                      </p:cBhvr>
                                      <p:to>
                                        <p:strVal val="visible"/>
                                      </p:to>
                                    </p:set>
                                    <p:animScale>
                                      <p:cBhvr>
                                        <p:cTn id="27" dur="1000" decel="50000" fill="hold">
                                          <p:stCondLst>
                                            <p:cond delay="0"/>
                                          </p:stCondLst>
                                        </p:cTn>
                                        <p:tgtEl>
                                          <p:spTgt spid="10753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28" dur="1000" decel="50000" fill="hold">
                                          <p:stCondLst>
                                            <p:cond delay="0"/>
                                          </p:stCondLst>
                                        </p:cTn>
                                        <p:tgtEl>
                                          <p:spTgt spid="107536"/>
                                        </p:tgtEl>
                                        <p:attrNameLst>
                                          <p:attrName>ppt_x</p:attrName>
                                          <p:attrName>ppt_y</p:attrName>
                                        </p:attrNameLst>
                                      </p:cBhvr>
                                    </p:animMotion>
                                    <p:animEffect transition="in" filter="fade">
                                      <p:cBhvr>
                                        <p:cTn id="29" dur="1000"/>
                                        <p:tgtEl>
                                          <p:spTgt spid="107536"/>
                                        </p:tgtEl>
                                      </p:cBhvr>
                                    </p:animEffect>
                                  </p:childTnLst>
                                </p:cTn>
                              </p:par>
                            </p:childTnLst>
                          </p:cTn>
                        </p:par>
                      </p:childTnLst>
                    </p:cTn>
                  </p:par>
                  <p:par>
                    <p:cTn id="30" fill="hold">
                      <p:stCondLst>
                        <p:cond delay="indefinite"/>
                      </p:stCondLst>
                      <p:childTnLst>
                        <p:par>
                          <p:cTn id="31" fill="hold">
                            <p:stCondLst>
                              <p:cond delay="0"/>
                            </p:stCondLst>
                            <p:childTnLst>
                              <p:par>
                                <p:cTn id="32" presetID="52" presetClass="entr" presetSubtype="0" fill="hold" grpId="0" nodeType="clickEffect">
                                  <p:stCondLst>
                                    <p:cond delay="0"/>
                                  </p:stCondLst>
                                  <p:childTnLst>
                                    <p:set>
                                      <p:cBhvr>
                                        <p:cTn id="33" dur="1" fill="hold">
                                          <p:stCondLst>
                                            <p:cond delay="0"/>
                                          </p:stCondLst>
                                        </p:cTn>
                                        <p:tgtEl>
                                          <p:spTgt spid="107537"/>
                                        </p:tgtEl>
                                        <p:attrNameLst>
                                          <p:attrName>style.visibility</p:attrName>
                                        </p:attrNameLst>
                                      </p:cBhvr>
                                      <p:to>
                                        <p:strVal val="visible"/>
                                      </p:to>
                                    </p:set>
                                    <p:animScale>
                                      <p:cBhvr>
                                        <p:cTn id="34" dur="1000" decel="50000" fill="hold">
                                          <p:stCondLst>
                                            <p:cond delay="0"/>
                                          </p:stCondLst>
                                        </p:cTn>
                                        <p:tgtEl>
                                          <p:spTgt spid="10753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35" dur="1000" decel="50000" fill="hold">
                                          <p:stCondLst>
                                            <p:cond delay="0"/>
                                          </p:stCondLst>
                                        </p:cTn>
                                        <p:tgtEl>
                                          <p:spTgt spid="107537"/>
                                        </p:tgtEl>
                                        <p:attrNameLst>
                                          <p:attrName>ppt_x</p:attrName>
                                          <p:attrName>ppt_y</p:attrName>
                                        </p:attrNameLst>
                                      </p:cBhvr>
                                    </p:animMotion>
                                    <p:animEffect transition="in" filter="fade">
                                      <p:cBhvr>
                                        <p:cTn id="36" dur="1000"/>
                                        <p:tgtEl>
                                          <p:spTgt spid="107537"/>
                                        </p:tgtEl>
                                      </p:cBhvr>
                                    </p:animEffect>
                                  </p:childTnLst>
                                </p:cTn>
                              </p:par>
                            </p:childTnLst>
                          </p:cTn>
                        </p:par>
                      </p:childTnLst>
                    </p:cTn>
                  </p:par>
                  <p:par>
                    <p:cTn id="37" fill="hold">
                      <p:stCondLst>
                        <p:cond delay="indefinite"/>
                      </p:stCondLst>
                      <p:childTnLst>
                        <p:par>
                          <p:cTn id="38" fill="hold">
                            <p:stCondLst>
                              <p:cond delay="0"/>
                            </p:stCondLst>
                            <p:childTnLst>
                              <p:par>
                                <p:cTn id="39" presetID="52" presetClass="entr" presetSubtype="0" fill="hold" nodeType="clickEffect">
                                  <p:stCondLst>
                                    <p:cond delay="0"/>
                                  </p:stCondLst>
                                  <p:childTnLst>
                                    <p:set>
                                      <p:cBhvr>
                                        <p:cTn id="40" dur="1" fill="hold">
                                          <p:stCondLst>
                                            <p:cond delay="0"/>
                                          </p:stCondLst>
                                        </p:cTn>
                                        <p:tgtEl>
                                          <p:spTgt spid="107540"/>
                                        </p:tgtEl>
                                        <p:attrNameLst>
                                          <p:attrName>style.visibility</p:attrName>
                                        </p:attrNameLst>
                                      </p:cBhvr>
                                      <p:to>
                                        <p:strVal val="visible"/>
                                      </p:to>
                                    </p:set>
                                    <p:animScale>
                                      <p:cBhvr>
                                        <p:cTn id="41" dur="1000" decel="50000" fill="hold">
                                          <p:stCondLst>
                                            <p:cond delay="0"/>
                                          </p:stCondLst>
                                        </p:cTn>
                                        <p:tgtEl>
                                          <p:spTgt spid="10754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cBhvr>
                                        <p:cTn id="42" dur="1000" decel="50000" fill="hold">
                                          <p:stCondLst>
                                            <p:cond delay="0"/>
                                          </p:stCondLst>
                                        </p:cTn>
                                        <p:tgtEl>
                                          <p:spTgt spid="107540"/>
                                        </p:tgtEl>
                                        <p:attrNameLst>
                                          <p:attrName>ppt_x</p:attrName>
                                          <p:attrName>ppt_y</p:attrName>
                                        </p:attrNameLst>
                                      </p:cBhvr>
                                    </p:animMotion>
                                    <p:animEffect transition="in" filter="fade">
                                      <p:cBhvr>
                                        <p:cTn id="43" dur="1000"/>
                                        <p:tgtEl>
                                          <p:spTgt spid="1075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5" grpId="0" animBg="1"/>
      <p:bldP spid="107536" grpId="0" animBg="1"/>
      <p:bldP spid="10753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6387" name="Rectangle 2"/>
          <p:cNvSpPr>
            <a:spLocks noGrp="1"/>
          </p:cNvSpPr>
          <p:nvPr>
            <p:ph type="title" idx="4294967295"/>
          </p:nvPr>
        </p:nvSpPr>
        <p:spPr>
          <a:ln/>
        </p:spPr>
        <p:txBody>
          <a:bodyPr vert="horz" wrap="square" lIns="91440" tIns="45720" rIns="91440" bIns="45720" anchor="ctr"/>
          <a:lstStyle/>
          <a:p>
            <a:pPr algn="l" eaLnBrk="1" hangingPunct="1"/>
            <a:r>
              <a:rPr sz="3200">
                <a:latin typeface="Times New Roman" panose="02020603050405020304" pitchFamily="18" charset="0"/>
              </a:rPr>
              <a:t>II</a:t>
            </a:r>
            <a:r>
              <a:rPr sz="3200" err="1"/>
              <a:t>. Số trung vị</a:t>
            </a:r>
            <a:endParaRPr sz="3200"/>
          </a:p>
        </p:txBody>
      </p:sp>
      <p:sp>
        <p:nvSpPr>
          <p:cNvPr id="108548" name="Rectangle 4"/>
          <p:cNvSpPr>
            <a:spLocks noChangeArrowheads="1"/>
          </p:cNvSpPr>
          <p:nvPr/>
        </p:nvSpPr>
        <p:spPr bwMode="auto">
          <a:xfrm>
            <a:off x="76200" y="1676400"/>
            <a:ext cx="8915400" cy="457200"/>
          </a:xfrm>
          <a:prstGeom prst="rect">
            <a:avLst/>
          </a:prstGeom>
          <a:gradFill rotWithShape="1">
            <a:gsLst>
              <a:gs pos="0">
                <a:schemeClr val="accent1"/>
              </a:gs>
              <a:gs pos="5000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Sắp</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thứ</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tự</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các</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số</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liệu</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thống</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kê</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thành</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mn-cs"/>
              </a:rPr>
              <a:t>dãy</a:t>
            </a:r>
            <a:r>
              <a:rPr kumimoji="0" lang="en-US" sz="2000" b="1" i="1"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 </a:t>
            </a:r>
            <a:r>
              <a:rPr kumimoji="0" lang="en-US" sz="20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giảm</a:t>
            </a:r>
            <a:r>
              <a:rPr kumimoji="0" lang="en-US" sz="20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18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 </a:t>
            </a:r>
            <a:r>
              <a:rPr kumimoji="0" lang="en-US" sz="1800" b="1" i="1" u="none" strike="noStrike" kern="1200" cap="none" spc="0" normalizeH="0" baseline="0" noProof="0" dirty="0" err="1" smtClean="0">
                <a:ln>
                  <a:noFill/>
                </a:ln>
                <a:solidFill>
                  <a:schemeClr val="bg1"/>
                </a:solidFill>
                <a:effectLst/>
                <a:uLnTx/>
                <a:uFillTx/>
                <a:latin typeface="Arial" panose="020B0604020202020204" pitchFamily="34" charset="0"/>
                <a:ea typeface="+mn-ea"/>
                <a:cs typeface="+mn-cs"/>
              </a:rPr>
              <a:t>hoặc</a:t>
            </a:r>
            <a:r>
              <a:rPr kumimoji="0" lang="en-US" sz="1800" b="1" i="1" u="none" strike="noStrike" kern="1200" cap="none" spc="0" normalizeH="0" baseline="0" noProof="0" dirty="0" smtClean="0">
                <a:ln>
                  <a:noFill/>
                </a:ln>
                <a:solidFill>
                  <a:schemeClr val="bg1"/>
                </a:solidFill>
                <a:effectLst/>
                <a:uLnTx/>
                <a:uFillTx/>
                <a:latin typeface="Arial" panose="020B0604020202020204" pitchFamily="34" charset="0"/>
                <a:ea typeface="+mn-ea"/>
                <a:cs typeface="+mn-cs"/>
              </a:rPr>
              <a:t> </a:t>
            </a:r>
            <a:r>
              <a:rPr kumimoji="0" lang="en-US" sz="1800" b="1" i="1" u="none" strike="noStrike" kern="1200" cap="none" spc="0" normalizeH="0" baseline="0" noProof="0" dirty="0" err="1">
                <a:ln>
                  <a:noFill/>
                </a:ln>
                <a:solidFill>
                  <a:schemeClr val="bg1"/>
                </a:solidFill>
                <a:effectLst/>
                <a:uLnTx/>
                <a:uFillTx/>
                <a:latin typeface="Arial" panose="020B0604020202020204" pitchFamily="34" charset="0"/>
                <a:ea typeface="+mn-ea"/>
                <a:cs typeface="+mn-cs"/>
              </a:rPr>
              <a:t>tăng</a:t>
            </a:r>
            <a:r>
              <a:rPr kumimoji="0" lang="en-US" sz="1800" b="1" i="1" u="none" strike="noStrike" kern="1200" cap="none" spc="0" normalizeH="0" baseline="0" noProof="0" dirty="0">
                <a:ln>
                  <a:noFill/>
                </a:ln>
                <a:solidFill>
                  <a:schemeClr val="bg1"/>
                </a:solidFill>
                <a:effectLst/>
                <a:uLnTx/>
                <a:uFillTx/>
                <a:latin typeface="Arial" panose="020B0604020202020204" pitchFamily="34" charset="0"/>
                <a:ea typeface="+mn-ea"/>
                <a:cs typeface="+mn-cs"/>
              </a:rPr>
              <a:t>)</a:t>
            </a:r>
          </a:p>
        </p:txBody>
      </p:sp>
      <p:sp>
        <p:nvSpPr>
          <p:cNvPr id="108549" name="Rectangle 5"/>
          <p:cNvSpPr>
            <a:spLocks noChangeArrowheads="1"/>
          </p:cNvSpPr>
          <p:nvPr/>
        </p:nvSpPr>
        <p:spPr bwMode="auto">
          <a:xfrm>
            <a:off x="76200" y="2209800"/>
            <a:ext cx="8915400" cy="914400"/>
          </a:xfrm>
          <a:prstGeom prst="rect">
            <a:avLst/>
          </a:prstGeom>
          <a:gradFill rotWithShape="1">
            <a:gsLst>
              <a:gs pos="0">
                <a:schemeClr val="accent1"/>
              </a:gs>
              <a:gs pos="5000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nSpc>
                <a:spcPct val="150000"/>
              </a:lnSpc>
            </a:pPr>
            <a:r>
              <a:rPr sz="2000" b="1" i="1" err="1">
                <a:solidFill>
                  <a:schemeClr val="bg1"/>
                </a:solidFill>
                <a:latin typeface="Arial" panose="020B0604020202020204" pitchFamily="34" charset="0"/>
              </a:rPr>
              <a:t>Số trung vị</a:t>
            </a:r>
            <a:r>
              <a:rPr sz="2000" b="1" i="1">
                <a:solidFill>
                  <a:schemeClr val="bg1"/>
                </a:solidFill>
                <a:latin typeface="Arial" panose="020B0604020202020204" pitchFamily="34" charset="0"/>
              </a:rPr>
              <a:t>: M</a:t>
            </a:r>
            <a:r>
              <a:rPr sz="2000" b="1" i="1" baseline="-25000">
                <a:solidFill>
                  <a:schemeClr val="bg1"/>
                </a:solidFill>
                <a:latin typeface="Arial" panose="020B0604020202020204" pitchFamily="34" charset="0"/>
              </a:rPr>
              <a:t>e</a:t>
            </a:r>
            <a:r>
              <a:rPr sz="2000" b="1" i="1">
                <a:solidFill>
                  <a:schemeClr val="bg1"/>
                </a:solidFill>
                <a:latin typeface="Arial" panose="020B0604020202020204" pitchFamily="34" charset="0"/>
              </a:rPr>
              <a:t> </a:t>
            </a:r>
            <a:r>
              <a:rPr b="1" i="1" err="1">
                <a:solidFill>
                  <a:schemeClr val="bg1"/>
                </a:solidFill>
                <a:latin typeface="Arial" panose="020B0604020202020204" pitchFamily="34" charset="0"/>
              </a:rPr>
              <a:t>là số đứng giữa dãy nếu số phần tử là lẻ</a:t>
            </a:r>
            <a:r>
              <a:rPr b="1" i="1">
                <a:solidFill>
                  <a:schemeClr val="bg1"/>
                </a:solidFill>
                <a:latin typeface="Arial" panose="020B0604020202020204" pitchFamily="34" charset="0"/>
              </a:rPr>
              <a:t>.</a:t>
            </a:r>
          </a:p>
          <a:p>
            <a:pPr>
              <a:lnSpc>
                <a:spcPct val="150000"/>
              </a:lnSpc>
            </a:pPr>
            <a:r>
              <a:rPr sz="2000" b="1" i="1" err="1">
                <a:solidFill>
                  <a:schemeClr val="bg1"/>
                </a:solidFill>
                <a:latin typeface="Arial" panose="020B0604020202020204" pitchFamily="34" charset="0"/>
              </a:rPr>
              <a:t>                          l</a:t>
            </a:r>
            <a:r>
              <a:rPr b="1" i="1" err="1">
                <a:solidFill>
                  <a:schemeClr val="bg1"/>
                </a:solidFill>
                <a:latin typeface="Arial" panose="020B0604020202020204" pitchFamily="34" charset="0"/>
              </a:rPr>
              <a:t>à trung bình cộng hai số đứng giữa dãy nếu số phần tử là chẵn</a:t>
            </a:r>
            <a:r>
              <a:rPr b="1" i="1">
                <a:solidFill>
                  <a:schemeClr val="bg1"/>
                </a:solidFill>
                <a:latin typeface="Arial" panose="020B0604020202020204" pitchFamily="34" charset="0"/>
              </a:rPr>
              <a:t>.</a:t>
            </a:r>
          </a:p>
        </p:txBody>
      </p:sp>
      <p:sp>
        <p:nvSpPr>
          <p:cNvPr id="108550" name="Rectangle 6"/>
          <p:cNvSpPr/>
          <p:nvPr/>
        </p:nvSpPr>
        <p:spPr>
          <a:xfrm>
            <a:off x="76200" y="3429000"/>
            <a:ext cx="8915400" cy="1676400"/>
          </a:xfrm>
          <a:prstGeom prst="rect">
            <a:avLst/>
          </a:prstGeom>
          <a:gradFill rotWithShape="1">
            <a:gsLst>
              <a:gs pos="0">
                <a:srgbClr val="3333CC"/>
              </a:gs>
              <a:gs pos="50000">
                <a:srgbClr val="18185E"/>
              </a:gs>
              <a:gs pos="100000">
                <a:srgbClr val="3333CC"/>
              </a:gs>
            </a:gsLst>
            <a:lin ang="5400000" scaled="1"/>
            <a:tileRect/>
          </a:gradFill>
          <a:ln w="9525">
            <a:noFill/>
          </a:ln>
        </p:spPr>
        <p:txBody>
          <a:bodyPr wrap="none" anchor="ctr"/>
          <a:lstStyle/>
          <a:p>
            <a:r>
              <a:rPr sz="2000" b="1" i="1" err="1">
                <a:solidFill>
                  <a:schemeClr val="bg1"/>
                </a:solidFill>
                <a:latin typeface="Arial" panose="020B0604020202020204" pitchFamily="34" charset="0"/>
              </a:rPr>
              <a:t>Ví dụ</a:t>
            </a:r>
            <a:r>
              <a:rPr sz="2000" b="1" i="1">
                <a:solidFill>
                  <a:schemeClr val="bg1"/>
                </a:solidFill>
                <a:latin typeface="Arial" panose="020B0604020202020204" pitchFamily="34" charset="0"/>
              </a:rPr>
              <a:t> 4:</a:t>
            </a:r>
          </a:p>
          <a:p>
            <a:r>
              <a:rPr sz="2000" b="1" i="1" err="1">
                <a:solidFill>
                  <a:schemeClr val="bg1"/>
                </a:solidFill>
                <a:latin typeface="Arial" panose="020B0604020202020204" pitchFamily="34" charset="0"/>
              </a:rPr>
              <a:t>a) Hãy tìm số trung vị</a:t>
            </a:r>
            <a:r>
              <a:rPr sz="2000" b="1" i="1">
                <a:solidFill>
                  <a:schemeClr val="bg1"/>
                </a:solidFill>
                <a:latin typeface="Arial" panose="020B0604020202020204" pitchFamily="34" charset="0"/>
              </a:rPr>
              <a:t>  M</a:t>
            </a:r>
            <a:r>
              <a:rPr sz="2000" b="1" i="1" baseline="-25000">
                <a:solidFill>
                  <a:schemeClr val="bg1"/>
                </a:solidFill>
                <a:latin typeface="Arial" panose="020B0604020202020204" pitchFamily="34" charset="0"/>
              </a:rPr>
              <a:t>e</a:t>
            </a:r>
            <a:r>
              <a:rPr sz="2000" b="1" i="1" err="1">
                <a:solidFill>
                  <a:schemeClr val="bg1"/>
                </a:solidFill>
                <a:latin typeface="Arial" panose="020B0604020202020204" pitchFamily="34" charset="0"/>
              </a:rPr>
              <a:t> trong dãy số liệu</a:t>
            </a:r>
            <a:r>
              <a:rPr sz="2000" b="1" i="1">
                <a:solidFill>
                  <a:schemeClr val="bg1"/>
                </a:solidFill>
                <a:latin typeface="Arial" panose="020B0604020202020204" pitchFamily="34" charset="0"/>
              </a:rPr>
              <a:t>: </a:t>
            </a:r>
            <a:r>
              <a:rPr sz="2400" b="1">
                <a:solidFill>
                  <a:schemeClr val="bg1"/>
                </a:solidFill>
                <a:latin typeface="Arial" panose="020B0604020202020204" pitchFamily="34" charset="0"/>
              </a:rPr>
              <a:t>1 0 ; 2 ; 15 ;  9 ; 1 ; 11 ;7</a:t>
            </a:r>
          </a:p>
          <a:p>
            <a:endParaRPr sz="1600" b="1">
              <a:solidFill>
                <a:schemeClr val="bg1"/>
              </a:solidFill>
              <a:latin typeface="Arial" panose="020B0604020202020204" pitchFamily="34" charset="0"/>
            </a:endParaRPr>
          </a:p>
          <a:p>
            <a:r>
              <a:rPr sz="2000" b="1" i="1" err="1">
                <a:solidFill>
                  <a:schemeClr val="bg1"/>
                </a:solidFill>
                <a:latin typeface="Arial" panose="020B0604020202020204" pitchFamily="34" charset="0"/>
              </a:rPr>
              <a:t>b) Hãy tìm</a:t>
            </a:r>
            <a:r>
              <a:rPr sz="2000" b="1" i="1">
                <a:solidFill>
                  <a:schemeClr val="bg1"/>
                </a:solidFill>
                <a:latin typeface="Arial" panose="020B0604020202020204" pitchFamily="34" charset="0"/>
              </a:rPr>
              <a:t> M</a:t>
            </a:r>
            <a:r>
              <a:rPr sz="2000" b="1" i="1" baseline="-25000">
                <a:solidFill>
                  <a:schemeClr val="bg1"/>
                </a:solidFill>
                <a:latin typeface="Arial" panose="020B0604020202020204" pitchFamily="34" charset="0"/>
              </a:rPr>
              <a:t>e</a:t>
            </a:r>
            <a:r>
              <a:rPr sz="2000" b="1" i="1" err="1">
                <a:solidFill>
                  <a:schemeClr val="bg1"/>
                </a:solidFill>
                <a:latin typeface="Arial" panose="020B0604020202020204" pitchFamily="34" charset="0"/>
              </a:rPr>
              <a:t> trong dãy số liệu</a:t>
            </a:r>
            <a:r>
              <a:rPr sz="2000" b="1" i="1">
                <a:solidFill>
                  <a:schemeClr val="bg1"/>
                </a:solidFill>
                <a:latin typeface="Arial" panose="020B0604020202020204" pitchFamily="34" charset="0"/>
              </a:rPr>
              <a:t>:</a:t>
            </a:r>
            <a:r>
              <a:rPr sz="2400" b="1" i="1">
                <a:solidFill>
                  <a:schemeClr val="bg1"/>
                </a:solidFill>
                <a:latin typeface="Arial" panose="020B0604020202020204" pitchFamily="34" charset="0"/>
              </a:rPr>
              <a:t> </a:t>
            </a:r>
            <a:r>
              <a:rPr sz="2400" b="1">
                <a:solidFill>
                  <a:schemeClr val="bg1"/>
                </a:solidFill>
                <a:latin typeface="Arial" panose="020B0604020202020204" pitchFamily="34" charset="0"/>
              </a:rPr>
              <a:t>1 ; 2 ; 3 ; 5 ; 8 ; 13 ; 21 ; 34</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548"/>
                                        </p:tgtEl>
                                        <p:attrNameLst>
                                          <p:attrName>style.visibility</p:attrName>
                                        </p:attrNameLst>
                                      </p:cBhvr>
                                      <p:to>
                                        <p:strVal val="visible"/>
                                      </p:to>
                                    </p:set>
                                    <p:anim calcmode="lin" valueType="num">
                                      <p:cBhvr additive="base">
                                        <p:cTn id="7" dur="500" fill="hold"/>
                                        <p:tgtEl>
                                          <p:spTgt spid="108548"/>
                                        </p:tgtEl>
                                        <p:attrNameLst>
                                          <p:attrName>ppt_x</p:attrName>
                                        </p:attrNameLst>
                                      </p:cBhvr>
                                      <p:tavLst>
                                        <p:tav tm="0">
                                          <p:val>
                                            <p:strVal val="0-#ppt_w/2"/>
                                          </p:val>
                                        </p:tav>
                                        <p:tav tm="100000">
                                          <p:val>
                                            <p:strVal val="#ppt_x"/>
                                          </p:val>
                                        </p:tav>
                                      </p:tavLst>
                                    </p:anim>
                                    <p:anim calcmode="lin" valueType="num">
                                      <p:cBhvr additive="base">
                                        <p:cTn id="8" dur="500" fill="hold"/>
                                        <p:tgtEl>
                                          <p:spTgt spid="10854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549"/>
                                        </p:tgtEl>
                                        <p:attrNameLst>
                                          <p:attrName>style.visibility</p:attrName>
                                        </p:attrNameLst>
                                      </p:cBhvr>
                                      <p:to>
                                        <p:strVal val="visible"/>
                                      </p:to>
                                    </p:set>
                                    <p:anim calcmode="lin" valueType="num">
                                      <p:cBhvr additive="base">
                                        <p:cTn id="13" dur="500" fill="hold"/>
                                        <p:tgtEl>
                                          <p:spTgt spid="108549"/>
                                        </p:tgtEl>
                                        <p:attrNameLst>
                                          <p:attrName>ppt_x</p:attrName>
                                        </p:attrNameLst>
                                      </p:cBhvr>
                                      <p:tavLst>
                                        <p:tav tm="0">
                                          <p:val>
                                            <p:strVal val="0-#ppt_w/2"/>
                                          </p:val>
                                        </p:tav>
                                        <p:tav tm="100000">
                                          <p:val>
                                            <p:strVal val="#ppt_x"/>
                                          </p:val>
                                        </p:tav>
                                      </p:tavLst>
                                    </p:anim>
                                    <p:anim calcmode="lin" valueType="num">
                                      <p:cBhvr additive="base">
                                        <p:cTn id="14" dur="500" fill="hold"/>
                                        <p:tgtEl>
                                          <p:spTgt spid="108549"/>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550"/>
                                        </p:tgtEl>
                                        <p:attrNameLst>
                                          <p:attrName>style.visibility</p:attrName>
                                        </p:attrNameLst>
                                      </p:cBhvr>
                                      <p:to>
                                        <p:strVal val="visible"/>
                                      </p:to>
                                    </p:set>
                                    <p:anim calcmode="lin" valueType="num">
                                      <p:cBhvr additive="base">
                                        <p:cTn id="19" dur="500" fill="hold"/>
                                        <p:tgtEl>
                                          <p:spTgt spid="108550"/>
                                        </p:tgtEl>
                                        <p:attrNameLst>
                                          <p:attrName>ppt_x</p:attrName>
                                        </p:attrNameLst>
                                      </p:cBhvr>
                                      <p:tavLst>
                                        <p:tav tm="0">
                                          <p:val>
                                            <p:strVal val="0-#ppt_w/2"/>
                                          </p:val>
                                        </p:tav>
                                        <p:tav tm="100000">
                                          <p:val>
                                            <p:strVal val="#ppt_x"/>
                                          </p:val>
                                        </p:tav>
                                      </p:tavLst>
                                    </p:anim>
                                    <p:anim calcmode="lin" valueType="num">
                                      <p:cBhvr additive="base">
                                        <p:cTn id="20" dur="500" fill="hold"/>
                                        <p:tgtEl>
                                          <p:spTgt spid="1085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548" grpId="0" animBg="1"/>
      <p:bldP spid="108549" grpId="0" animBg="1"/>
      <p:bldP spid="10855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7411" name="Rectangle 2"/>
          <p:cNvSpPr>
            <a:spLocks noGrp="1"/>
          </p:cNvSpPr>
          <p:nvPr>
            <p:ph type="title" idx="4294967295"/>
          </p:nvPr>
        </p:nvSpPr>
        <p:spPr>
          <a:ln/>
        </p:spPr>
        <p:txBody>
          <a:bodyPr vert="horz" wrap="square" lIns="91440" tIns="45720" rIns="91440" bIns="45720" anchor="ctr"/>
          <a:lstStyle/>
          <a:p>
            <a:pPr algn="l" eaLnBrk="1" hangingPunct="1"/>
            <a:r>
              <a:rPr sz="3200" err="1"/>
              <a:t>Ví dụ</a:t>
            </a:r>
            <a:r>
              <a:rPr sz="3200"/>
              <a:t> 5</a:t>
            </a:r>
          </a:p>
        </p:txBody>
      </p:sp>
      <p:sp>
        <p:nvSpPr>
          <p:cNvPr id="17412" name="Rectangle 3"/>
          <p:cNvSpPr>
            <a:spLocks noGrp="1"/>
          </p:cNvSpPr>
          <p:nvPr>
            <p:ph type="body" idx="4294967295"/>
          </p:nvPr>
        </p:nvSpPr>
        <p:spPr>
          <a:xfrm>
            <a:off x="533400" y="1631950"/>
            <a:ext cx="8191500" cy="730250"/>
          </a:xfrm>
          <a:ln/>
        </p:spPr>
        <p:txBody>
          <a:bodyPr vert="horz" wrap="square" lIns="91440" tIns="45720" rIns="91440" bIns="45720" anchor="t"/>
          <a:lstStyle/>
          <a:p>
            <a:pPr eaLnBrk="1" hangingPunct="1">
              <a:spcBef>
                <a:spcPct val="50000"/>
              </a:spcBef>
              <a:buClr>
                <a:srgbClr val="0000CC"/>
              </a:buClr>
            </a:pPr>
            <a:r>
              <a:rPr sz="2000" b="1" i="1" err="1">
                <a:solidFill>
                  <a:srgbClr val="333399"/>
                </a:solidFill>
                <a:latin typeface="Verdana" panose="020B0604030504040204" pitchFamily="34" charset="0"/>
                <a:cs typeface="Arial" panose="020B0604020202020204" pitchFamily="34" charset="0"/>
              </a:rPr>
              <a:t>Đo chiều cao của 36 học sinh của một trường, ta có mẫu số liệu sau, sắp xếp theo thứ tự tăng (đơn vị</a:t>
            </a:r>
            <a:r>
              <a:rPr sz="2000" b="1" i="1">
                <a:solidFill>
                  <a:srgbClr val="333399"/>
                </a:solidFill>
                <a:latin typeface="Verdana" panose="020B0604030504040204" pitchFamily="34" charset="0"/>
                <a:cs typeface="Arial" panose="020B0604020202020204" pitchFamily="34" charset="0"/>
              </a:rPr>
              <a:t> cm):</a:t>
            </a:r>
            <a:endParaRPr sz="2000" b="1" i="1">
              <a:solidFill>
                <a:srgbClr val="333399"/>
              </a:solidFill>
              <a:latin typeface="Verdana" panose="020B0604030504040204" pitchFamily="34" charset="0"/>
              <a:ea typeface="Arial" panose="020B0604020202020204" pitchFamily="34" charset="0"/>
            </a:endParaRPr>
          </a:p>
        </p:txBody>
      </p:sp>
      <p:graphicFrame>
        <p:nvGraphicFramePr>
          <p:cNvPr id="110065" name="Group 497"/>
          <p:cNvGraphicFramePr>
            <a:graphicFrameLocks noGrp="1"/>
          </p:cNvGraphicFramePr>
          <p:nvPr/>
        </p:nvGraphicFramePr>
        <p:xfrm>
          <a:off x="304800" y="2438400"/>
          <a:ext cx="8686800" cy="1524000"/>
        </p:xfrm>
        <a:graphic>
          <a:graphicData uri="http://schemas.openxmlformats.org/drawingml/2006/table">
            <a:tbl>
              <a:tblPr/>
              <a:tblGrid>
                <a:gridCol w="762000"/>
                <a:gridCol w="685800"/>
                <a:gridCol w="723900"/>
                <a:gridCol w="723900"/>
                <a:gridCol w="723900"/>
                <a:gridCol w="723900"/>
                <a:gridCol w="723900"/>
                <a:gridCol w="723900"/>
                <a:gridCol w="723900"/>
                <a:gridCol w="723900"/>
                <a:gridCol w="723900"/>
                <a:gridCol w="723900"/>
              </a:tblGrid>
              <a:tr h="508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160</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163</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164</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164</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28575"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r>
              <a:tr h="508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164</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165</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166</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167</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167</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E1FFE1"/>
                    </a:solidFill>
                  </a:tcPr>
                </a:tc>
              </a:tr>
              <a:tr h="50800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168</a:t>
                      </a:r>
                    </a:p>
                  </a:txBody>
                  <a:tcPr anchor="ctr" horzOverflow="overflow">
                    <a:lnL w="28575"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168</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169</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170</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171</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172</a:t>
                      </a:r>
                    </a:p>
                  </a:txBody>
                  <a:tcPr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000" b="1" i="0" u="none" strike="noStrike" cap="none" normalizeH="0" baseline="0" smtClean="0">
                          <a:ln>
                            <a:noFill/>
                          </a:ln>
                          <a:solidFill>
                            <a:srgbClr val="000000"/>
                          </a:solidFill>
                          <a:effectLst/>
                          <a:latin typeface="Arial" panose="020B0604020202020204" pitchFamily="34" charset="0"/>
                        </a:rPr>
                        <a:t>174</a:t>
                      </a:r>
                    </a:p>
                  </a:txBody>
                  <a:tcPr anchor="ctr" horzOverflow="overflow">
                    <a:lnL w="12700" cap="flat" cmpd="sng" algn="ctr">
                      <a:solidFill>
                        <a:srgbClr val="000000"/>
                      </a:solidFill>
                      <a:prstDash val="solid"/>
                      <a:round/>
                      <a:headEnd type="none" w="med" len="med"/>
                      <a:tailEnd type="none" w="med" len="med"/>
                    </a:lnL>
                    <a:lnR w="28575"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8575" cap="flat" cmpd="sng" algn="ctr">
                      <a:solidFill>
                        <a:srgbClr val="000000"/>
                      </a:solidFill>
                      <a:prstDash val="solid"/>
                      <a:round/>
                      <a:headEnd type="none" w="med" len="med"/>
                      <a:tailEnd type="none" w="med" len="med"/>
                    </a:lnB>
                    <a:lnTlToBr>
                      <a:noFill/>
                    </a:lnTlToBr>
                    <a:lnBlToTr>
                      <a:noFill/>
                    </a:lnBlToTr>
                    <a:solidFill>
                      <a:srgbClr val="E1FFE1"/>
                    </a:solidFill>
                  </a:tcPr>
                </a:tc>
              </a:tr>
            </a:tbl>
          </a:graphicData>
        </a:graphic>
      </p:graphicFrame>
      <p:sp>
        <p:nvSpPr>
          <p:cNvPr id="110066" name="Rectangle 498"/>
          <p:cNvSpPr/>
          <p:nvPr/>
        </p:nvSpPr>
        <p:spPr>
          <a:xfrm>
            <a:off x="838200" y="4191000"/>
            <a:ext cx="7086600" cy="609600"/>
          </a:xfrm>
          <a:prstGeom prst="rect">
            <a:avLst/>
          </a:prstGeom>
          <a:gradFill rotWithShape="1">
            <a:gsLst>
              <a:gs pos="0">
                <a:srgbClr val="760000"/>
              </a:gs>
              <a:gs pos="50000">
                <a:srgbClr val="FF0000"/>
              </a:gs>
              <a:gs pos="100000">
                <a:srgbClr val="760000"/>
              </a:gs>
            </a:gsLst>
            <a:lin ang="5400000" scaled="1"/>
            <a:tileRect/>
          </a:gradFill>
          <a:ln w="9525">
            <a:noFill/>
          </a:ln>
        </p:spPr>
        <p:txBody>
          <a:bodyPr wrap="none" anchor="ctr"/>
          <a:lstStyle/>
          <a:p>
            <a:pPr algn="ctr">
              <a:spcBef>
                <a:spcPct val="20000"/>
              </a:spcBef>
            </a:pPr>
            <a:r>
              <a:rPr sz="2000" b="1" i="1" err="1">
                <a:solidFill>
                  <a:srgbClr val="FFFF00"/>
                </a:solidFill>
                <a:latin typeface="Verdana" panose="020B0604030504040204" pitchFamily="34" charset="0"/>
                <a:cs typeface="Arial" panose="020B0604020202020204" pitchFamily="34" charset="0"/>
              </a:rPr>
              <a:t>Hãy tìm số trung vị của bảng thống kê trên</a:t>
            </a:r>
            <a:r>
              <a:rPr sz="2000" b="1" i="1">
                <a:solidFill>
                  <a:srgbClr val="FFFF00"/>
                </a:solidFill>
                <a:latin typeface="Verdana" panose="020B0604030504040204" pitchFamily="34" charset="0"/>
                <a:cs typeface="Arial" panose="020B0604020202020204" pitchFamily="34" charset="0"/>
              </a:rPr>
              <a:t>.</a:t>
            </a:r>
            <a:endParaRPr sz="2000" b="1" i="1">
              <a:solidFill>
                <a:srgbClr val="FFFF00"/>
              </a:solidFill>
              <a:latin typeface="Verdana" panose="020B0604030504040204" pitchFamily="34" charset="0"/>
              <a:ea typeface="Arial" panose="020B0604020202020204" pitchFamily="34" charset="0"/>
            </a:endParaRPr>
          </a:p>
        </p:txBody>
      </p:sp>
      <p:graphicFrame>
        <p:nvGraphicFramePr>
          <p:cNvPr id="17470" name="Object 504"/>
          <p:cNvGraphicFramePr>
            <a:graphicFrameLocks noChangeAspect="1"/>
          </p:cNvGraphicFramePr>
          <p:nvPr/>
        </p:nvGraphicFramePr>
        <p:xfrm>
          <a:off x="3425825" y="5524500"/>
          <a:ext cx="4346575" cy="981075"/>
        </p:xfrm>
        <a:graphic>
          <a:graphicData uri="http://schemas.openxmlformats.org/presentationml/2006/ole">
            <mc:AlternateContent xmlns:mc="http://schemas.openxmlformats.org/markup-compatibility/2006">
              <mc:Choice xmlns:v="urn:schemas-microsoft-com:vml" Requires="v">
                <p:oleObj spid="_x0000_s9221" r:id="rId3" imgW="1473200" imgH="393700" progId="Equation.DSMT4">
                  <p:embed/>
                </p:oleObj>
              </mc:Choice>
              <mc:Fallback>
                <p:oleObj r:id="rId3" imgW="1473200" imgH="393700" progId="Equation.DSMT4">
                  <p:embed/>
                  <p:pic>
                    <p:nvPicPr>
                      <p:cNvPr id="0" name="Picture 3076"/>
                      <p:cNvPicPr/>
                      <p:nvPr/>
                    </p:nvPicPr>
                    <p:blipFill>
                      <a:blip r:embed="rId4"/>
                      <a:stretch>
                        <a:fillRect/>
                      </a:stretch>
                    </p:blipFill>
                    <p:spPr>
                      <a:xfrm>
                        <a:off x="3425825" y="5524500"/>
                        <a:ext cx="4346575" cy="981075"/>
                      </a:xfrm>
                      <a:prstGeom prst="rect">
                        <a:avLst/>
                      </a:prstGeom>
                      <a:noFill/>
                      <a:ln w="38100">
                        <a:noFill/>
                        <a:miter/>
                      </a:ln>
                    </p:spPr>
                  </p:pic>
                </p:oleObj>
              </mc:Fallback>
            </mc:AlternateContent>
          </a:graphicData>
        </a:graphic>
      </p:graphicFrame>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110065"/>
                                        </p:tgtEl>
                                        <p:attrNameLst>
                                          <p:attrName>style.visibility</p:attrName>
                                        </p:attrNameLst>
                                      </p:cBhvr>
                                      <p:to>
                                        <p:strVal val="visible"/>
                                      </p:to>
                                    </p:set>
                                    <p:animEffect transition="in" filter="wipe(up)">
                                      <p:cBhvr>
                                        <p:cTn id="7" dur="500"/>
                                        <p:tgtEl>
                                          <p:spTgt spid="11006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8" fill="hold" grpId="0" nodeType="clickEffect">
                                  <p:stCondLst>
                                    <p:cond delay="0"/>
                                  </p:stCondLst>
                                  <p:childTnLst>
                                    <p:set>
                                      <p:cBhvr>
                                        <p:cTn id="11" dur="1" fill="hold">
                                          <p:stCondLst>
                                            <p:cond delay="0"/>
                                          </p:stCondLst>
                                        </p:cTn>
                                        <p:tgtEl>
                                          <p:spTgt spid="110066"/>
                                        </p:tgtEl>
                                        <p:attrNameLst>
                                          <p:attrName>style.visibility</p:attrName>
                                        </p:attrNameLst>
                                      </p:cBhvr>
                                      <p:to>
                                        <p:strVal val="visible"/>
                                      </p:to>
                                    </p:set>
                                    <p:anim calcmode="lin" valueType="num">
                                      <p:cBhvr additive="base">
                                        <p:cTn id="12" dur="500" fill="hold"/>
                                        <p:tgtEl>
                                          <p:spTgt spid="110066"/>
                                        </p:tgtEl>
                                        <p:attrNameLst>
                                          <p:attrName>ppt_x</p:attrName>
                                        </p:attrNameLst>
                                      </p:cBhvr>
                                      <p:tavLst>
                                        <p:tav tm="0">
                                          <p:val>
                                            <p:strVal val="0-#ppt_w/2"/>
                                          </p:val>
                                        </p:tav>
                                        <p:tav tm="100000">
                                          <p:val>
                                            <p:strVal val="#ppt_x"/>
                                          </p:val>
                                        </p:tav>
                                      </p:tavLst>
                                    </p:anim>
                                    <p:anim calcmode="lin" valueType="num">
                                      <p:cBhvr additive="base">
                                        <p:cTn id="13" dur="500" fill="hold"/>
                                        <p:tgtEl>
                                          <p:spTgt spid="110066"/>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0" presetClass="exit" presetSubtype="0" fill="hold" grpId="1" nodeType="clickEffect">
                                  <p:stCondLst>
                                    <p:cond delay="0"/>
                                  </p:stCondLst>
                                  <p:childTnLst>
                                    <p:animEffect transition="out" filter="fade">
                                      <p:cBhvr>
                                        <p:cTn id="17" dur="500"/>
                                        <p:tgtEl>
                                          <p:spTgt spid="110066"/>
                                        </p:tgtEl>
                                      </p:cBhvr>
                                    </p:animEffect>
                                    <p:set>
                                      <p:cBhvr>
                                        <p:cTn id="18" dur="1" fill="hold">
                                          <p:stCondLst>
                                            <p:cond delay="499"/>
                                          </p:stCondLst>
                                        </p:cTn>
                                        <p:tgtEl>
                                          <p:spTgt spid="11006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066" grpId="0" animBg="1"/>
      <p:bldP spid="110066" grpId="1"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8435" name="Rectangle 2"/>
          <p:cNvSpPr>
            <a:spLocks noGrp="1"/>
          </p:cNvSpPr>
          <p:nvPr>
            <p:ph type="title" idx="4294967295"/>
          </p:nvPr>
        </p:nvSpPr>
        <p:spPr>
          <a:ln/>
        </p:spPr>
        <p:txBody>
          <a:bodyPr vert="horz" wrap="square" lIns="91440" tIns="45720" rIns="91440" bIns="45720" anchor="ctr"/>
          <a:lstStyle/>
          <a:p>
            <a:pPr algn="l" eaLnBrk="1" hangingPunct="1"/>
            <a:r>
              <a:rPr sz="3200" err="1"/>
              <a:t>Ví dụ</a:t>
            </a:r>
            <a:r>
              <a:rPr sz="3200"/>
              <a:t> 6</a:t>
            </a:r>
          </a:p>
        </p:txBody>
      </p:sp>
      <p:sp>
        <p:nvSpPr>
          <p:cNvPr id="18436" name="Rectangle 3"/>
          <p:cNvSpPr>
            <a:spLocks noGrp="1"/>
          </p:cNvSpPr>
          <p:nvPr>
            <p:ph type="body" idx="4294967295"/>
          </p:nvPr>
        </p:nvSpPr>
        <p:spPr>
          <a:xfrm>
            <a:off x="228600" y="1631950"/>
            <a:ext cx="8686800" cy="730250"/>
          </a:xfrm>
          <a:solidFill>
            <a:srgbClr val="D2E2A6">
              <a:alpha val="100000"/>
            </a:srgbClr>
          </a:solidFill>
          <a:ln>
            <a:solidFill>
              <a:srgbClr val="3333CC">
                <a:alpha val="100000"/>
              </a:srgbClr>
            </a:solidFill>
            <a:miter lim="800000"/>
          </a:ln>
        </p:spPr>
        <p:txBody>
          <a:bodyPr vert="horz" wrap="square" lIns="91440" tIns="45720" rIns="91440" bIns="45720" anchor="t"/>
          <a:lstStyle/>
          <a:p>
            <a:pPr eaLnBrk="1" hangingPunct="1">
              <a:lnSpc>
                <a:spcPct val="120000"/>
              </a:lnSpc>
            </a:pPr>
            <a:r>
              <a:rPr sz="1600" b="1" err="1">
                <a:solidFill>
                  <a:srgbClr val="3333CC"/>
                </a:solidFill>
                <a:latin typeface="Verdana" panose="020B0604030504040204" pitchFamily="34" charset="0"/>
              </a:rPr>
              <a:t>Khi tiến hành thống kê số áo sơ mi nam bán được trong một quý, ở một cửa hàng người ta thu được bảng số liệu</a:t>
            </a:r>
            <a:r>
              <a:rPr sz="1600" b="1">
                <a:solidFill>
                  <a:srgbClr val="3333CC"/>
                </a:solidFill>
                <a:latin typeface="Verdana" panose="020B0604030504040204" pitchFamily="34" charset="0"/>
              </a:rPr>
              <a:t>:</a:t>
            </a:r>
          </a:p>
        </p:txBody>
      </p:sp>
      <p:graphicFrame>
        <p:nvGraphicFramePr>
          <p:cNvPr id="110654" name="Group 62"/>
          <p:cNvGraphicFramePr>
            <a:graphicFrameLocks noGrp="1"/>
          </p:cNvGraphicFramePr>
          <p:nvPr/>
        </p:nvGraphicFramePr>
        <p:xfrm>
          <a:off x="838200" y="2438400"/>
          <a:ext cx="7604125" cy="955675"/>
        </p:xfrm>
        <a:graphic>
          <a:graphicData uri="http://schemas.openxmlformats.org/drawingml/2006/table">
            <a:tbl>
              <a:tblPr/>
              <a:tblGrid>
                <a:gridCol w="2500313"/>
                <a:gridCol w="523875"/>
                <a:gridCol w="523875"/>
                <a:gridCol w="693737"/>
                <a:gridCol w="693738"/>
                <a:gridCol w="693737"/>
                <a:gridCol w="523875"/>
                <a:gridCol w="523875"/>
                <a:gridCol w="927100"/>
              </a:tblGrid>
              <a:tr h="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1" u="none" strike="noStrike" cap="none" normalizeH="0" baseline="0" smtClean="0">
                          <a:ln>
                            <a:noFill/>
                          </a:ln>
                          <a:solidFill>
                            <a:srgbClr val="3333CC"/>
                          </a:solidFill>
                          <a:effectLst/>
                          <a:latin typeface="Arial" panose="020B0604020202020204" pitchFamily="34" charset="0"/>
                        </a:rPr>
                        <a:t>Cỡ áo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Tổng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r>
              <a:tr h="4984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1" u="none" strike="noStrike" cap="none" normalizeH="0" baseline="0" smtClean="0">
                          <a:ln>
                            <a:noFill/>
                          </a:ln>
                          <a:solidFill>
                            <a:srgbClr val="3333CC"/>
                          </a:solidFill>
                          <a:effectLst/>
                          <a:latin typeface="Arial" panose="020B0604020202020204" pitchFamily="34" charset="0"/>
                        </a:rPr>
                        <a:t>Số áo bán được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126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126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r>
            </a:tbl>
          </a:graphicData>
        </a:graphic>
      </p:graphicFrame>
      <p:sp>
        <p:nvSpPr>
          <p:cNvPr id="110655" name="Rectangle 63"/>
          <p:cNvSpPr/>
          <p:nvPr/>
        </p:nvSpPr>
        <p:spPr>
          <a:xfrm>
            <a:off x="76200" y="3581400"/>
            <a:ext cx="8991600" cy="533400"/>
          </a:xfrm>
          <a:prstGeom prst="rect">
            <a:avLst/>
          </a:prstGeom>
          <a:gradFill rotWithShape="1">
            <a:gsLst>
              <a:gs pos="0">
                <a:srgbClr val="008000"/>
              </a:gs>
              <a:gs pos="50000">
                <a:srgbClr val="003B00"/>
              </a:gs>
              <a:gs pos="100000">
                <a:srgbClr val="008000"/>
              </a:gs>
            </a:gsLst>
            <a:lin ang="5400000" scaled="1"/>
            <a:tileRect/>
          </a:gradFill>
          <a:ln w="9525">
            <a:noFill/>
          </a:ln>
        </p:spPr>
        <p:txBody>
          <a:bodyPr wrap="none" anchor="ctr"/>
          <a:lstStyle/>
          <a:p>
            <a:r>
              <a:rPr sz="2400" b="1" i="1" err="1">
                <a:solidFill>
                  <a:schemeClr val="bg1"/>
                </a:solidFill>
                <a:latin typeface="Arial" panose="020B0604020202020204" pitchFamily="34" charset="0"/>
              </a:rPr>
              <a:t>Hãy tính số trung vị</a:t>
            </a:r>
            <a:r>
              <a:rPr sz="2400" b="1" i="1">
                <a:solidFill>
                  <a:schemeClr val="bg1"/>
                </a:solidFill>
                <a:latin typeface="Arial" panose="020B0604020202020204" pitchFamily="34" charset="0"/>
              </a:rPr>
              <a:t> M</a:t>
            </a:r>
            <a:r>
              <a:rPr sz="2400" b="1" i="1" baseline="-25000">
                <a:solidFill>
                  <a:schemeClr val="bg1"/>
                </a:solidFill>
                <a:latin typeface="Arial" panose="020B0604020202020204" pitchFamily="34" charset="0"/>
              </a:rPr>
              <a:t>e</a:t>
            </a:r>
            <a:r>
              <a:rPr sz="2400" b="1" i="1" err="1">
                <a:solidFill>
                  <a:schemeClr val="bg1"/>
                </a:solidFill>
                <a:latin typeface="Arial" panose="020B0604020202020204" pitchFamily="34" charset="0"/>
              </a:rPr>
              <a:t> của số liệu thống kê trên</a:t>
            </a:r>
            <a:r>
              <a:rPr sz="2400" b="1" i="1">
                <a:solidFill>
                  <a:schemeClr val="bg1"/>
                </a:solidFill>
                <a:latin typeface="Arial" panose="020B0604020202020204" pitchFamily="34" charset="0"/>
              </a:rPr>
              <a:t> ?</a:t>
            </a:r>
          </a:p>
        </p:txBody>
      </p:sp>
      <p:sp>
        <p:nvSpPr>
          <p:cNvPr id="110656" name="Rectangle 64"/>
          <p:cNvSpPr/>
          <p:nvPr/>
        </p:nvSpPr>
        <p:spPr>
          <a:xfrm>
            <a:off x="76200" y="4267200"/>
            <a:ext cx="8991600" cy="1219200"/>
          </a:xfrm>
          <a:prstGeom prst="rect">
            <a:avLst/>
          </a:prstGeom>
          <a:gradFill rotWithShape="1">
            <a:gsLst>
              <a:gs pos="0">
                <a:srgbClr val="008000"/>
              </a:gs>
              <a:gs pos="50000">
                <a:srgbClr val="003B00"/>
              </a:gs>
              <a:gs pos="100000">
                <a:srgbClr val="008000"/>
              </a:gs>
            </a:gsLst>
            <a:lin ang="5400000" scaled="1"/>
            <a:tileRect/>
          </a:gradFill>
          <a:ln w="9525">
            <a:noFill/>
          </a:ln>
        </p:spPr>
        <p:txBody>
          <a:bodyPr anchor="ctr"/>
          <a:lstStyle/>
          <a:p>
            <a:pPr>
              <a:lnSpc>
                <a:spcPct val="120000"/>
              </a:lnSpc>
            </a:pPr>
            <a:r>
              <a:rPr sz="2400" b="1" i="1" err="1">
                <a:solidFill>
                  <a:schemeClr val="bg1"/>
                </a:solidFill>
                <a:latin typeface="Arial" panose="020B0604020202020204" pitchFamily="34" charset="0"/>
              </a:rPr>
              <a:t>Trong bảng phân bố tần số trên, giá trị  nào của bảng số liệu có tần số lớn nhất</a:t>
            </a:r>
            <a:r>
              <a:rPr sz="2400" b="1" i="1">
                <a:solidFill>
                  <a:schemeClr val="bg1"/>
                </a:solidFill>
                <a:latin typeface="Arial" panose="020B0604020202020204" pitchFamily="34" charset="0"/>
              </a:rPr>
              <a:t>?</a:t>
            </a:r>
          </a:p>
        </p:txBody>
      </p:sp>
      <p:sp>
        <p:nvSpPr>
          <p:cNvPr id="110657" name="Rectangle 65"/>
          <p:cNvSpPr/>
          <p:nvPr/>
        </p:nvSpPr>
        <p:spPr>
          <a:xfrm>
            <a:off x="76200" y="5638800"/>
            <a:ext cx="8915400" cy="685800"/>
          </a:xfrm>
          <a:prstGeom prst="rect">
            <a:avLst/>
          </a:prstGeom>
          <a:gradFill rotWithShape="1">
            <a:gsLst>
              <a:gs pos="0">
                <a:srgbClr val="FF0000"/>
              </a:gs>
              <a:gs pos="50000">
                <a:srgbClr val="760000"/>
              </a:gs>
              <a:gs pos="100000">
                <a:srgbClr val="FF0000"/>
              </a:gs>
            </a:gsLst>
            <a:lin ang="5400000" scaled="1"/>
            <a:tileRect/>
          </a:gradFill>
          <a:ln w="9525">
            <a:noFill/>
          </a:ln>
        </p:spPr>
        <p:txBody>
          <a:bodyPr wrap="none" anchor="ctr"/>
          <a:lstStyle/>
          <a:p>
            <a:pPr algn="ctr"/>
            <a:r>
              <a:rPr sz="2400" b="1" i="1" err="1">
                <a:solidFill>
                  <a:srgbClr val="FFFF00"/>
                </a:solidFill>
                <a:latin typeface="Arial" panose="020B0604020202020204" pitchFamily="34" charset="0"/>
              </a:rPr>
              <a:t>Trong thống kê, người ta gọi chúng là MỐT của bảng tần số</a:t>
            </a:r>
            <a:endParaRPr sz="2400" b="1" i="1">
              <a:solidFill>
                <a:srgbClr val="FFFF00"/>
              </a:solidFill>
              <a:latin typeface="Arial" panose="020B0604020202020204" pitchFamily="34" charset="0"/>
            </a:endParaRP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110654"/>
                                        </p:tgtEl>
                                        <p:attrNameLst>
                                          <p:attrName>style.visibility</p:attrName>
                                        </p:attrNameLst>
                                      </p:cBhvr>
                                      <p:to>
                                        <p:strVal val="visible"/>
                                      </p:to>
                                    </p:set>
                                    <p:anim calcmode="lin" valueType="num">
                                      <p:cBhvr>
                                        <p:cTn id="7" dur="1000" fill="hold"/>
                                        <p:tgtEl>
                                          <p:spTgt spid="110654"/>
                                        </p:tgtEl>
                                        <p:attrNameLst>
                                          <p:attrName>ppt_x</p:attrName>
                                        </p:attrNameLst>
                                      </p:cBhvr>
                                      <p:tavLst>
                                        <p:tav tm="0">
                                          <p:val>
                                            <p:strVal val="#ppt_x-.2"/>
                                          </p:val>
                                        </p:tav>
                                        <p:tav tm="100000">
                                          <p:val>
                                            <p:strVal val="#ppt_x"/>
                                          </p:val>
                                        </p:tav>
                                      </p:tavLst>
                                    </p:anim>
                                    <p:anim calcmode="lin" valueType="num">
                                      <p:cBhvr>
                                        <p:cTn id="8" dur="1000" fill="hold"/>
                                        <p:tgtEl>
                                          <p:spTgt spid="11065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10654"/>
                                        </p:tgtEl>
                                      </p:cBhvr>
                                    </p:animEffect>
                                  </p:childTnLst>
                                </p:cTn>
                              </p:par>
                            </p:childTnLst>
                          </p:cTn>
                        </p:par>
                      </p:childTnLst>
                    </p:cTn>
                  </p:par>
                  <p:par>
                    <p:cTn id="10" fill="hold">
                      <p:stCondLst>
                        <p:cond delay="indefinite"/>
                      </p:stCondLst>
                      <p:childTnLst>
                        <p:par>
                          <p:cTn id="11" fill="hold">
                            <p:stCondLst>
                              <p:cond delay="0"/>
                            </p:stCondLst>
                            <p:childTnLst>
                              <p:par>
                                <p:cTn id="12" presetID="39" presetClass="entr" presetSubtype="0" accel="100000" fill="hold" grpId="0" nodeType="clickEffect">
                                  <p:stCondLst>
                                    <p:cond delay="0"/>
                                  </p:stCondLst>
                                  <p:childTnLst>
                                    <p:set>
                                      <p:cBhvr>
                                        <p:cTn id="13" dur="1" fill="hold">
                                          <p:stCondLst>
                                            <p:cond delay="0"/>
                                          </p:stCondLst>
                                        </p:cTn>
                                        <p:tgtEl>
                                          <p:spTgt spid="110655"/>
                                        </p:tgtEl>
                                        <p:attrNameLst>
                                          <p:attrName>style.visibility</p:attrName>
                                        </p:attrNameLst>
                                      </p:cBhvr>
                                      <p:to>
                                        <p:strVal val="visible"/>
                                      </p:to>
                                    </p:set>
                                    <p:anim calcmode="lin" valueType="num">
                                      <p:cBhvr>
                                        <p:cTn id="14" dur="500" fill="hold"/>
                                        <p:tgtEl>
                                          <p:spTgt spid="110655"/>
                                        </p:tgtEl>
                                        <p:attrNameLst>
                                          <p:attrName>ppt_h</p:attrName>
                                        </p:attrNameLst>
                                      </p:cBhvr>
                                      <p:tavLst>
                                        <p:tav tm="0">
                                          <p:val>
                                            <p:strVal val="#ppt_h/20"/>
                                          </p:val>
                                        </p:tav>
                                        <p:tav tm="50000">
                                          <p:val>
                                            <p:strVal val="#ppt_h/20"/>
                                          </p:val>
                                        </p:tav>
                                        <p:tav tm="100000">
                                          <p:val>
                                            <p:strVal val="#ppt_h"/>
                                          </p:val>
                                        </p:tav>
                                      </p:tavLst>
                                    </p:anim>
                                    <p:anim calcmode="lin" valueType="num">
                                      <p:cBhvr>
                                        <p:cTn id="15" dur="500" fill="hold"/>
                                        <p:tgtEl>
                                          <p:spTgt spid="110655"/>
                                        </p:tgtEl>
                                        <p:attrNameLst>
                                          <p:attrName>ppt_w</p:attrName>
                                        </p:attrNameLst>
                                      </p:cBhvr>
                                      <p:tavLst>
                                        <p:tav tm="0">
                                          <p:val>
                                            <p:strVal val="#ppt_w+.3"/>
                                          </p:val>
                                        </p:tav>
                                        <p:tav tm="50000">
                                          <p:val>
                                            <p:strVal val="#ppt_w+.3"/>
                                          </p:val>
                                        </p:tav>
                                        <p:tav tm="100000">
                                          <p:val>
                                            <p:strVal val="#ppt_w"/>
                                          </p:val>
                                        </p:tav>
                                      </p:tavLst>
                                    </p:anim>
                                    <p:anim calcmode="lin" valueType="num">
                                      <p:cBhvr>
                                        <p:cTn id="16" dur="500" fill="hold"/>
                                        <p:tgtEl>
                                          <p:spTgt spid="110655"/>
                                        </p:tgtEl>
                                        <p:attrNameLst>
                                          <p:attrName>ppt_x</p:attrName>
                                        </p:attrNameLst>
                                      </p:cBhvr>
                                      <p:tavLst>
                                        <p:tav tm="0">
                                          <p:val>
                                            <p:strVal val="#ppt_x-.3"/>
                                          </p:val>
                                        </p:tav>
                                        <p:tav tm="50000">
                                          <p:val>
                                            <p:strVal val="#ppt_x"/>
                                          </p:val>
                                        </p:tav>
                                        <p:tav tm="100000">
                                          <p:val>
                                            <p:strVal val="#ppt_x"/>
                                          </p:val>
                                        </p:tav>
                                      </p:tavLst>
                                    </p:anim>
                                    <p:anim calcmode="lin" valueType="num">
                                      <p:cBhvr>
                                        <p:cTn id="17" dur="500" fill="hold"/>
                                        <p:tgtEl>
                                          <p:spTgt spid="110655"/>
                                        </p:tgtEl>
                                        <p:attrNameLst>
                                          <p:attrName>ppt_y</p:attrName>
                                        </p:attrNameLst>
                                      </p:cBhvr>
                                      <p:tavLst>
                                        <p:tav tm="0">
                                          <p:val>
                                            <p:strVal val="#ppt_y"/>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39" presetClass="entr" presetSubtype="0" accel="100000" fill="hold" grpId="0" nodeType="clickEffect">
                                  <p:stCondLst>
                                    <p:cond delay="0"/>
                                  </p:stCondLst>
                                  <p:childTnLst>
                                    <p:set>
                                      <p:cBhvr>
                                        <p:cTn id="21" dur="1" fill="hold">
                                          <p:stCondLst>
                                            <p:cond delay="0"/>
                                          </p:stCondLst>
                                        </p:cTn>
                                        <p:tgtEl>
                                          <p:spTgt spid="110656"/>
                                        </p:tgtEl>
                                        <p:attrNameLst>
                                          <p:attrName>style.visibility</p:attrName>
                                        </p:attrNameLst>
                                      </p:cBhvr>
                                      <p:to>
                                        <p:strVal val="visible"/>
                                      </p:to>
                                    </p:set>
                                    <p:anim calcmode="lin" valueType="num">
                                      <p:cBhvr>
                                        <p:cTn id="22" dur="500" fill="hold"/>
                                        <p:tgtEl>
                                          <p:spTgt spid="110656"/>
                                        </p:tgtEl>
                                        <p:attrNameLst>
                                          <p:attrName>ppt_h</p:attrName>
                                        </p:attrNameLst>
                                      </p:cBhvr>
                                      <p:tavLst>
                                        <p:tav tm="0">
                                          <p:val>
                                            <p:strVal val="#ppt_h/20"/>
                                          </p:val>
                                        </p:tav>
                                        <p:tav tm="50000">
                                          <p:val>
                                            <p:strVal val="#ppt_h/20"/>
                                          </p:val>
                                        </p:tav>
                                        <p:tav tm="100000">
                                          <p:val>
                                            <p:strVal val="#ppt_h"/>
                                          </p:val>
                                        </p:tav>
                                      </p:tavLst>
                                    </p:anim>
                                    <p:anim calcmode="lin" valueType="num">
                                      <p:cBhvr>
                                        <p:cTn id="23" dur="500" fill="hold"/>
                                        <p:tgtEl>
                                          <p:spTgt spid="110656"/>
                                        </p:tgtEl>
                                        <p:attrNameLst>
                                          <p:attrName>ppt_w</p:attrName>
                                        </p:attrNameLst>
                                      </p:cBhvr>
                                      <p:tavLst>
                                        <p:tav tm="0">
                                          <p:val>
                                            <p:strVal val="#ppt_w+.3"/>
                                          </p:val>
                                        </p:tav>
                                        <p:tav tm="50000">
                                          <p:val>
                                            <p:strVal val="#ppt_w+.3"/>
                                          </p:val>
                                        </p:tav>
                                        <p:tav tm="100000">
                                          <p:val>
                                            <p:strVal val="#ppt_w"/>
                                          </p:val>
                                        </p:tav>
                                      </p:tavLst>
                                    </p:anim>
                                    <p:anim calcmode="lin" valueType="num">
                                      <p:cBhvr>
                                        <p:cTn id="24" dur="500" fill="hold"/>
                                        <p:tgtEl>
                                          <p:spTgt spid="110656"/>
                                        </p:tgtEl>
                                        <p:attrNameLst>
                                          <p:attrName>ppt_x</p:attrName>
                                        </p:attrNameLst>
                                      </p:cBhvr>
                                      <p:tavLst>
                                        <p:tav tm="0">
                                          <p:val>
                                            <p:strVal val="#ppt_x-.3"/>
                                          </p:val>
                                        </p:tav>
                                        <p:tav tm="50000">
                                          <p:val>
                                            <p:strVal val="#ppt_x"/>
                                          </p:val>
                                        </p:tav>
                                        <p:tav tm="100000">
                                          <p:val>
                                            <p:strVal val="#ppt_x"/>
                                          </p:val>
                                        </p:tav>
                                      </p:tavLst>
                                    </p:anim>
                                    <p:anim calcmode="lin" valueType="num">
                                      <p:cBhvr>
                                        <p:cTn id="25" dur="500" fill="hold"/>
                                        <p:tgtEl>
                                          <p:spTgt spid="110656"/>
                                        </p:tgtEl>
                                        <p:attrNameLst>
                                          <p:attrName>ppt_y</p:attrName>
                                        </p:attrNameLst>
                                      </p:cBhvr>
                                      <p:tavLst>
                                        <p:tav tm="0">
                                          <p:val>
                                            <p:strVal val="#ppt_y"/>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ntr" presetSubtype="0" fill="hold" grpId="0" nodeType="clickEffect">
                                  <p:stCondLst>
                                    <p:cond delay="0"/>
                                  </p:stCondLst>
                                  <p:childTnLst>
                                    <p:set>
                                      <p:cBhvr>
                                        <p:cTn id="29" dur="1" fill="hold">
                                          <p:stCondLst>
                                            <p:cond delay="0"/>
                                          </p:stCondLst>
                                        </p:cTn>
                                        <p:tgtEl>
                                          <p:spTgt spid="110657"/>
                                        </p:tgtEl>
                                        <p:attrNameLst>
                                          <p:attrName>style.visibility</p:attrName>
                                        </p:attrNameLst>
                                      </p:cBhvr>
                                      <p:to>
                                        <p:strVal val="visible"/>
                                      </p:to>
                                    </p:set>
                                    <p:animEffect transition="in" filter="wipe(down)">
                                      <p:cBhvr>
                                        <p:cTn id="30" dur="580">
                                          <p:stCondLst>
                                            <p:cond delay="0"/>
                                          </p:stCondLst>
                                        </p:cTn>
                                        <p:tgtEl>
                                          <p:spTgt spid="110657"/>
                                        </p:tgtEl>
                                      </p:cBhvr>
                                    </p:animEffect>
                                    <p:anim calcmode="lin" valueType="num">
                                      <p:cBhvr>
                                        <p:cTn id="31" dur="1822" tmFilter="0,0; 0.14,0.36; 0.43,0.73; 0.71,0.91; 1.0,1.0">
                                          <p:stCondLst>
                                            <p:cond delay="0"/>
                                          </p:stCondLst>
                                        </p:cTn>
                                        <p:tgtEl>
                                          <p:spTgt spid="110657"/>
                                        </p:tgtEl>
                                        <p:attrNameLst>
                                          <p:attrName>ppt_x</p:attrName>
                                        </p:attrNameLst>
                                      </p:cBhvr>
                                      <p:tavLst>
                                        <p:tav tm="0">
                                          <p:val>
                                            <p:strVal val="#ppt_x-0.25"/>
                                          </p:val>
                                        </p:tav>
                                        <p:tav tm="100000">
                                          <p:val>
                                            <p:strVal val="#ppt_x"/>
                                          </p:val>
                                        </p:tav>
                                      </p:tavLst>
                                    </p:anim>
                                    <p:anim calcmode="lin" valueType="num">
                                      <p:cBhvr>
                                        <p:cTn id="32" dur="664" tmFilter="0.0,0.0; 0.25,0.07; 0.50,0.2; 0.75,0.467; 1.0,1.0">
                                          <p:stCondLst>
                                            <p:cond delay="0"/>
                                          </p:stCondLst>
                                        </p:cTn>
                                        <p:tgtEl>
                                          <p:spTgt spid="110657"/>
                                        </p:tgtEl>
                                        <p:attrNameLst>
                                          <p:attrName>ppt_y</p:attrName>
                                        </p:attrNameLst>
                                      </p:cBhvr>
                                      <p:tavLst>
                                        <p:tav tm="0" fmla="#ppt_y-sin(pi*$)/3">
                                          <p:val>
                                            <p:fltVal val="0.5"/>
                                          </p:val>
                                        </p:tav>
                                        <p:tav tm="100000">
                                          <p:val>
                                            <p:fltVal val="1"/>
                                          </p:val>
                                        </p:tav>
                                      </p:tavLst>
                                    </p:anim>
                                    <p:anim calcmode="lin" valueType="num">
                                      <p:cBhvr>
                                        <p:cTn id="33" dur="664" tmFilter="0, 0; 0.125,0.2665; 0.25,0.4; 0.375,0.465; 0.5,0.5;  0.625,0.535; 0.75,0.6; 0.875,0.7335; 1,1">
                                          <p:stCondLst>
                                            <p:cond delay="664"/>
                                          </p:stCondLst>
                                        </p:cTn>
                                        <p:tgtEl>
                                          <p:spTgt spid="110657"/>
                                        </p:tgtEl>
                                        <p:attrNameLst>
                                          <p:attrName>ppt_y</p:attrName>
                                        </p:attrNameLst>
                                      </p:cBhvr>
                                      <p:tavLst>
                                        <p:tav tm="0" fmla="#ppt_y-sin(pi*$)/9">
                                          <p:val>
                                            <p:fltVal val="0"/>
                                          </p:val>
                                        </p:tav>
                                        <p:tav tm="100000">
                                          <p:val>
                                            <p:fltVal val="1"/>
                                          </p:val>
                                        </p:tav>
                                      </p:tavLst>
                                    </p:anim>
                                    <p:anim calcmode="lin" valueType="num">
                                      <p:cBhvr>
                                        <p:cTn id="34" dur="332" tmFilter="0, 0; 0.125,0.2665; 0.25,0.4; 0.375,0.465; 0.5,0.5;  0.625,0.535; 0.75,0.6; 0.875,0.7335; 1,1">
                                          <p:stCondLst>
                                            <p:cond delay="1324"/>
                                          </p:stCondLst>
                                        </p:cTn>
                                        <p:tgtEl>
                                          <p:spTgt spid="110657"/>
                                        </p:tgtEl>
                                        <p:attrNameLst>
                                          <p:attrName>ppt_y</p:attrName>
                                        </p:attrNameLst>
                                      </p:cBhvr>
                                      <p:tavLst>
                                        <p:tav tm="0" fmla="#ppt_y-sin(pi*$)/27">
                                          <p:val>
                                            <p:fltVal val="0"/>
                                          </p:val>
                                        </p:tav>
                                        <p:tav tm="100000">
                                          <p:val>
                                            <p:fltVal val="1"/>
                                          </p:val>
                                        </p:tav>
                                      </p:tavLst>
                                    </p:anim>
                                    <p:anim calcmode="lin" valueType="num">
                                      <p:cBhvr>
                                        <p:cTn id="35" dur="164" tmFilter="0, 0; 0.125,0.2665; 0.25,0.4; 0.375,0.465; 0.5,0.5;  0.625,0.535; 0.75,0.6; 0.875,0.7335; 1,1">
                                          <p:stCondLst>
                                            <p:cond delay="1656"/>
                                          </p:stCondLst>
                                        </p:cTn>
                                        <p:tgtEl>
                                          <p:spTgt spid="110657"/>
                                        </p:tgtEl>
                                        <p:attrNameLst>
                                          <p:attrName>ppt_y</p:attrName>
                                        </p:attrNameLst>
                                      </p:cBhvr>
                                      <p:tavLst>
                                        <p:tav tm="0" fmla="#ppt_y-sin(pi*$)/81">
                                          <p:val>
                                            <p:fltVal val="0"/>
                                          </p:val>
                                        </p:tav>
                                        <p:tav tm="100000">
                                          <p:val>
                                            <p:fltVal val="1"/>
                                          </p:val>
                                        </p:tav>
                                      </p:tavLst>
                                    </p:anim>
                                    <p:animScale>
                                      <p:cBhvr>
                                        <p:cTn id="36" dur="26">
                                          <p:stCondLst>
                                            <p:cond delay="650"/>
                                          </p:stCondLst>
                                        </p:cTn>
                                        <p:tgtEl>
                                          <p:spTgt spid="110657"/>
                                        </p:tgtEl>
                                      </p:cBhvr>
                                      <p:to x="100000" y="60000"/>
                                    </p:animScale>
                                    <p:animScale>
                                      <p:cBhvr>
                                        <p:cTn id="37" dur="166" decel="50000">
                                          <p:stCondLst>
                                            <p:cond delay="676"/>
                                          </p:stCondLst>
                                        </p:cTn>
                                        <p:tgtEl>
                                          <p:spTgt spid="110657"/>
                                        </p:tgtEl>
                                      </p:cBhvr>
                                      <p:to x="100000" y="100000"/>
                                    </p:animScale>
                                    <p:animScale>
                                      <p:cBhvr>
                                        <p:cTn id="38" dur="26">
                                          <p:stCondLst>
                                            <p:cond delay="1312"/>
                                          </p:stCondLst>
                                        </p:cTn>
                                        <p:tgtEl>
                                          <p:spTgt spid="110657"/>
                                        </p:tgtEl>
                                      </p:cBhvr>
                                      <p:to x="100000" y="80000"/>
                                    </p:animScale>
                                    <p:animScale>
                                      <p:cBhvr>
                                        <p:cTn id="39" dur="166" decel="50000">
                                          <p:stCondLst>
                                            <p:cond delay="1338"/>
                                          </p:stCondLst>
                                        </p:cTn>
                                        <p:tgtEl>
                                          <p:spTgt spid="110657"/>
                                        </p:tgtEl>
                                      </p:cBhvr>
                                      <p:to x="100000" y="100000"/>
                                    </p:animScale>
                                    <p:animScale>
                                      <p:cBhvr>
                                        <p:cTn id="40" dur="26">
                                          <p:stCondLst>
                                            <p:cond delay="1642"/>
                                          </p:stCondLst>
                                        </p:cTn>
                                        <p:tgtEl>
                                          <p:spTgt spid="110657"/>
                                        </p:tgtEl>
                                      </p:cBhvr>
                                      <p:to x="100000" y="90000"/>
                                    </p:animScale>
                                    <p:animScale>
                                      <p:cBhvr>
                                        <p:cTn id="41" dur="166" decel="50000">
                                          <p:stCondLst>
                                            <p:cond delay="1668"/>
                                          </p:stCondLst>
                                        </p:cTn>
                                        <p:tgtEl>
                                          <p:spTgt spid="110657"/>
                                        </p:tgtEl>
                                      </p:cBhvr>
                                      <p:to x="100000" y="100000"/>
                                    </p:animScale>
                                    <p:animScale>
                                      <p:cBhvr>
                                        <p:cTn id="42" dur="26">
                                          <p:stCondLst>
                                            <p:cond delay="1808"/>
                                          </p:stCondLst>
                                        </p:cTn>
                                        <p:tgtEl>
                                          <p:spTgt spid="110657"/>
                                        </p:tgtEl>
                                      </p:cBhvr>
                                      <p:to x="100000" y="95000"/>
                                    </p:animScale>
                                    <p:animScale>
                                      <p:cBhvr>
                                        <p:cTn id="43" dur="166" decel="50000">
                                          <p:stCondLst>
                                            <p:cond delay="1834"/>
                                          </p:stCondLst>
                                        </p:cTn>
                                        <p:tgtEl>
                                          <p:spTgt spid="11065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0655" grpId="0" animBg="1"/>
      <p:bldP spid="110656" grpId="0" animBg="1"/>
      <p:bldP spid="11065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9459" name="Rectangle 2"/>
          <p:cNvSpPr>
            <a:spLocks noGrp="1"/>
          </p:cNvSpPr>
          <p:nvPr>
            <p:ph type="title" idx="4294967295"/>
          </p:nvPr>
        </p:nvSpPr>
        <p:spPr>
          <a:ln/>
        </p:spPr>
        <p:txBody>
          <a:bodyPr vert="horz" wrap="square" lIns="91440" tIns="45720" rIns="91440" bIns="45720" anchor="ctr"/>
          <a:lstStyle/>
          <a:p>
            <a:pPr algn="l" eaLnBrk="1" hangingPunct="1"/>
            <a:r>
              <a:rPr sz="3200">
                <a:latin typeface="Times New Roman" panose="02020603050405020304" pitchFamily="18" charset="0"/>
              </a:rPr>
              <a:t>III</a:t>
            </a:r>
            <a:r>
              <a:rPr sz="3200" err="1"/>
              <a:t>. Mốt</a:t>
            </a:r>
            <a:endParaRPr sz="3200"/>
          </a:p>
        </p:txBody>
      </p:sp>
      <p:sp>
        <p:nvSpPr>
          <p:cNvPr id="19460" name="Rectangle 3"/>
          <p:cNvSpPr>
            <a:spLocks noGrp="1"/>
          </p:cNvSpPr>
          <p:nvPr>
            <p:ph type="body" idx="4294967295"/>
          </p:nvPr>
        </p:nvSpPr>
        <p:spPr>
          <a:xfrm>
            <a:off x="228600" y="1784350"/>
            <a:ext cx="8610600" cy="1111250"/>
          </a:xfrm>
          <a:solidFill>
            <a:srgbClr val="FFFF99">
              <a:alpha val="100000"/>
            </a:srgbClr>
          </a:solidFill>
          <a:ln>
            <a:solidFill>
              <a:srgbClr val="FF0000">
                <a:alpha val="100000"/>
              </a:srgbClr>
            </a:solidFill>
            <a:miter lim="800000"/>
          </a:ln>
        </p:spPr>
        <p:txBody>
          <a:bodyPr vert="horz" wrap="square" lIns="91440" tIns="45720" rIns="91440" bIns="45720" anchor="t"/>
          <a:lstStyle/>
          <a:p>
            <a:pPr eaLnBrk="1" hangingPunct="1">
              <a:buNone/>
            </a:pPr>
            <a:r>
              <a:rPr sz="2600" b="1" i="1" u="sng" err="1">
                <a:solidFill>
                  <a:srgbClr val="3333CC"/>
                </a:solidFill>
                <a:latin typeface="Verdana" panose="020B0604030504040204" pitchFamily="34" charset="0"/>
              </a:rPr>
              <a:t>Mốt</a:t>
            </a:r>
            <a:r>
              <a:rPr b="1" i="1">
                <a:solidFill>
                  <a:srgbClr val="3333CC"/>
                </a:solidFill>
                <a:latin typeface="Verdana" panose="020B0604030504040204" pitchFamily="34" charset="0"/>
              </a:rPr>
              <a:t> </a:t>
            </a:r>
            <a:r>
              <a:rPr sz="2400" b="1" i="1" err="1">
                <a:solidFill>
                  <a:srgbClr val="3333CC"/>
                </a:solidFill>
                <a:latin typeface="Verdana" panose="020B0604030504040204" pitchFamily="34" charset="0"/>
              </a:rPr>
              <a:t>của một bảng phân bố tần số là giá trị có tần số lớn nhất và được kí hiệu là</a:t>
            </a:r>
            <a:r>
              <a:rPr b="1" i="1">
                <a:solidFill>
                  <a:srgbClr val="3333CC"/>
                </a:solidFill>
                <a:latin typeface="Verdana" panose="020B0604030504040204" pitchFamily="34" charset="0"/>
              </a:rPr>
              <a:t> M</a:t>
            </a:r>
            <a:r>
              <a:rPr b="1" i="1" baseline="-25000">
                <a:solidFill>
                  <a:srgbClr val="3333CC"/>
                </a:solidFill>
                <a:latin typeface="Verdana" panose="020B0604030504040204" pitchFamily="34" charset="0"/>
              </a:rPr>
              <a:t>O</a:t>
            </a:r>
            <a:endParaRPr b="1" i="1">
              <a:solidFill>
                <a:srgbClr val="3333CC"/>
              </a:solidFill>
              <a:latin typeface="Verdana" panose="020B0604030504040204" pitchFamily="34" charset="0"/>
            </a:endParaRPr>
          </a:p>
        </p:txBody>
      </p:sp>
      <p:graphicFrame>
        <p:nvGraphicFramePr>
          <p:cNvPr id="115716" name="Group 4"/>
          <p:cNvGraphicFramePr>
            <a:graphicFrameLocks noGrp="1"/>
          </p:cNvGraphicFramePr>
          <p:nvPr/>
        </p:nvGraphicFramePr>
        <p:xfrm>
          <a:off x="685800" y="3886200"/>
          <a:ext cx="7604125" cy="955675"/>
        </p:xfrm>
        <a:graphic>
          <a:graphicData uri="http://schemas.openxmlformats.org/drawingml/2006/table">
            <a:tbl>
              <a:tblPr/>
              <a:tblGrid>
                <a:gridCol w="2500313"/>
                <a:gridCol w="523875"/>
                <a:gridCol w="523875"/>
                <a:gridCol w="693737"/>
                <a:gridCol w="693738"/>
                <a:gridCol w="693737"/>
                <a:gridCol w="523875"/>
                <a:gridCol w="523875"/>
                <a:gridCol w="927100"/>
              </a:tblGrid>
              <a:tr h="0">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1" u="none" strike="noStrike" cap="none" normalizeH="0" baseline="0" smtClean="0">
                          <a:ln>
                            <a:noFill/>
                          </a:ln>
                          <a:solidFill>
                            <a:srgbClr val="3333CC"/>
                          </a:solidFill>
                          <a:effectLst/>
                          <a:latin typeface="Arial" panose="020B0604020202020204" pitchFamily="34" charset="0"/>
                        </a:rPr>
                        <a:t>Cỡ áo</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36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38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39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Tổng</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C1F268"/>
                    </a:solidFill>
                  </a:tcPr>
                </a:tc>
              </a:tr>
              <a:tr h="498475">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1" u="none" strike="noStrike" cap="none" normalizeH="0" baseline="0" smtClean="0">
                          <a:ln>
                            <a:noFill/>
                          </a:ln>
                          <a:solidFill>
                            <a:srgbClr val="3333CC"/>
                          </a:solidFill>
                          <a:effectLst/>
                          <a:latin typeface="Arial" panose="020B0604020202020204" pitchFamily="34" charset="0"/>
                        </a:rPr>
                        <a:t>Số áo bán được</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13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126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110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126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anose="05000000000000000000" pitchFamily="2" charset="2"/>
                        <a:buNone/>
                      </a:pPr>
                      <a:r>
                        <a:rPr kumimoji="0" lang="en-US" sz="2400" b="1" i="0" u="none" strike="noStrike" cap="none" normalizeH="0" baseline="0" smtClean="0">
                          <a:ln>
                            <a:noFill/>
                          </a:ln>
                          <a:solidFill>
                            <a:srgbClr val="3333CC"/>
                          </a:solidFill>
                          <a:effectLst/>
                          <a:latin typeface="Arial" panose="020B0604020202020204" pitchFamily="34" charset="0"/>
                        </a:rPr>
                        <a:t>465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rgbClr val="C1F268"/>
                    </a:solidFill>
                  </a:tcPr>
                </a:tc>
              </a:tr>
            </a:tbl>
          </a:graphicData>
        </a:graphic>
      </p:graphicFrame>
      <p:sp>
        <p:nvSpPr>
          <p:cNvPr id="115748" name="Rectangle 36"/>
          <p:cNvSpPr/>
          <p:nvPr/>
        </p:nvSpPr>
        <p:spPr>
          <a:xfrm>
            <a:off x="228600" y="3276600"/>
            <a:ext cx="8763000" cy="457200"/>
          </a:xfrm>
          <a:prstGeom prst="rect">
            <a:avLst/>
          </a:prstGeom>
          <a:gradFill rotWithShape="1">
            <a:gsLst>
              <a:gs pos="0">
                <a:srgbClr val="3333CC"/>
              </a:gs>
              <a:gs pos="50000">
                <a:srgbClr val="18185E"/>
              </a:gs>
              <a:gs pos="100000">
                <a:srgbClr val="3333CC"/>
              </a:gs>
            </a:gsLst>
            <a:lin ang="5400000" scaled="1"/>
            <a:tileRect/>
          </a:gradFill>
          <a:ln w="9525">
            <a:noFill/>
          </a:ln>
        </p:spPr>
        <p:txBody>
          <a:bodyPr wrap="none" anchor="ctr"/>
          <a:lstStyle/>
          <a:p>
            <a:pPr algn="ctr"/>
            <a:r>
              <a:rPr sz="2400" b="1" err="1">
                <a:solidFill>
                  <a:schemeClr val="bg1"/>
                </a:solidFill>
                <a:latin typeface="Arial" panose="020B0604020202020204" pitchFamily="34" charset="0"/>
              </a:rPr>
              <a:t>Ví dụ: trong bảng tần số sau, ta có 2 mốt</a:t>
            </a:r>
            <a:endParaRPr sz="2400" b="1">
              <a:solidFill>
                <a:schemeClr val="bg1"/>
              </a:solidFill>
              <a:latin typeface="Arial" panose="020B0604020202020204" pitchFamily="34" charset="0"/>
            </a:endParaRPr>
          </a:p>
        </p:txBody>
      </p:sp>
      <p:sp>
        <p:nvSpPr>
          <p:cNvPr id="115749" name="Rectangle 37"/>
          <p:cNvSpPr/>
          <p:nvPr/>
        </p:nvSpPr>
        <p:spPr>
          <a:xfrm>
            <a:off x="1295400" y="5410200"/>
            <a:ext cx="6172200" cy="838200"/>
          </a:xfrm>
          <a:prstGeom prst="rect">
            <a:avLst/>
          </a:prstGeom>
          <a:gradFill rotWithShape="1">
            <a:gsLst>
              <a:gs pos="0">
                <a:srgbClr val="008000"/>
              </a:gs>
              <a:gs pos="50000">
                <a:srgbClr val="003B00"/>
              </a:gs>
              <a:gs pos="100000">
                <a:srgbClr val="008000"/>
              </a:gs>
            </a:gsLst>
            <a:lin ang="5400000" scaled="1"/>
            <a:tileRect/>
          </a:gradFill>
          <a:ln w="9525">
            <a:noFill/>
          </a:ln>
        </p:spPr>
        <p:txBody>
          <a:bodyPr wrap="none" anchor="ctr"/>
          <a:lstStyle/>
          <a:p>
            <a:pPr algn="ctr"/>
            <a:r>
              <a:rPr sz="2800" b="1" i="1">
                <a:solidFill>
                  <a:schemeClr val="bg1"/>
                </a:solidFill>
                <a:latin typeface="Verdana" panose="020B0604030504040204" pitchFamily="34" charset="0"/>
              </a:rPr>
              <a:t>M</a:t>
            </a:r>
            <a:r>
              <a:rPr sz="2800" b="1" i="1" baseline="-25000">
                <a:solidFill>
                  <a:schemeClr val="bg1"/>
                </a:solidFill>
                <a:latin typeface="Verdana" panose="020B0604030504040204" pitchFamily="34" charset="0"/>
              </a:rPr>
              <a:t>O </a:t>
            </a:r>
            <a:r>
              <a:rPr sz="2800" b="1" i="1" err="1">
                <a:solidFill>
                  <a:schemeClr val="bg1"/>
                </a:solidFill>
                <a:latin typeface="Verdana" panose="020B0604030504040204" pitchFamily="34" charset="0"/>
              </a:rPr>
              <a:t>= 38 và</a:t>
            </a:r>
            <a:r>
              <a:rPr sz="2800" b="1" i="1">
                <a:solidFill>
                  <a:schemeClr val="bg1"/>
                </a:solidFill>
                <a:latin typeface="Verdana" panose="020B0604030504040204" pitchFamily="34" charset="0"/>
              </a:rPr>
              <a:t> M</a:t>
            </a:r>
            <a:r>
              <a:rPr sz="2800" b="1" i="1" baseline="-25000">
                <a:solidFill>
                  <a:schemeClr val="bg1"/>
                </a:solidFill>
                <a:latin typeface="Verdana" panose="020B0604030504040204" pitchFamily="34" charset="0"/>
              </a:rPr>
              <a:t>O </a:t>
            </a:r>
            <a:r>
              <a:rPr sz="2800" b="1" i="1">
                <a:solidFill>
                  <a:schemeClr val="bg1"/>
                </a:solidFill>
                <a:latin typeface="Verdana" panose="020B0604030504040204" pitchFamily="34" charset="0"/>
              </a:rPr>
              <a:t>= 40</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5748"/>
                                        </p:tgtEl>
                                        <p:attrNameLst>
                                          <p:attrName>style.visibility</p:attrName>
                                        </p:attrNameLst>
                                      </p:cBhvr>
                                      <p:to>
                                        <p:strVal val="visible"/>
                                      </p:to>
                                    </p:set>
                                    <p:anim calcmode="lin" valueType="num">
                                      <p:cBhvr additive="base">
                                        <p:cTn id="7" dur="500" fill="hold"/>
                                        <p:tgtEl>
                                          <p:spTgt spid="115748"/>
                                        </p:tgtEl>
                                        <p:attrNameLst>
                                          <p:attrName>ppt_x</p:attrName>
                                        </p:attrNameLst>
                                      </p:cBhvr>
                                      <p:tavLst>
                                        <p:tav tm="0">
                                          <p:val>
                                            <p:strVal val="0-#ppt_w/2"/>
                                          </p:val>
                                        </p:tav>
                                        <p:tav tm="100000">
                                          <p:val>
                                            <p:strVal val="#ppt_x"/>
                                          </p:val>
                                        </p:tav>
                                      </p:tavLst>
                                    </p:anim>
                                    <p:anim calcmode="lin" valueType="num">
                                      <p:cBhvr additive="base">
                                        <p:cTn id="8" dur="500" fill="hold"/>
                                        <p:tgtEl>
                                          <p:spTgt spid="115748"/>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9" presetClass="entr" presetSubtype="0" fill="hold" nodeType="afterEffect">
                                  <p:stCondLst>
                                    <p:cond delay="0"/>
                                  </p:stCondLst>
                                  <p:childTnLst>
                                    <p:set>
                                      <p:cBhvr>
                                        <p:cTn id="11" dur="1" fill="hold">
                                          <p:stCondLst>
                                            <p:cond delay="0"/>
                                          </p:stCondLst>
                                        </p:cTn>
                                        <p:tgtEl>
                                          <p:spTgt spid="115716"/>
                                        </p:tgtEl>
                                        <p:attrNameLst>
                                          <p:attrName>style.visibility</p:attrName>
                                        </p:attrNameLst>
                                      </p:cBhvr>
                                      <p:to>
                                        <p:strVal val="visible"/>
                                      </p:to>
                                    </p:set>
                                    <p:anim calcmode="lin" valueType="num">
                                      <p:cBhvr>
                                        <p:cTn id="12" dur="1000" fill="hold"/>
                                        <p:tgtEl>
                                          <p:spTgt spid="115716"/>
                                        </p:tgtEl>
                                        <p:attrNameLst>
                                          <p:attrName>ppt_x</p:attrName>
                                        </p:attrNameLst>
                                      </p:cBhvr>
                                      <p:tavLst>
                                        <p:tav tm="0">
                                          <p:val>
                                            <p:strVal val="#ppt_x-.2"/>
                                          </p:val>
                                        </p:tav>
                                        <p:tav tm="100000">
                                          <p:val>
                                            <p:strVal val="#ppt_x"/>
                                          </p:val>
                                        </p:tav>
                                      </p:tavLst>
                                    </p:anim>
                                    <p:anim calcmode="lin" valueType="num">
                                      <p:cBhvr>
                                        <p:cTn id="13" dur="1000" fill="hold"/>
                                        <p:tgtEl>
                                          <p:spTgt spid="11571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15716"/>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15749"/>
                                        </p:tgtEl>
                                        <p:attrNameLst>
                                          <p:attrName>style.visibility</p:attrName>
                                        </p:attrNameLst>
                                      </p:cBhvr>
                                      <p:to>
                                        <p:strVal val="visible"/>
                                      </p:to>
                                    </p:set>
                                    <p:anim calcmode="lin" valueType="num">
                                      <p:cBhvr additive="base">
                                        <p:cTn id="19" dur="500" fill="hold"/>
                                        <p:tgtEl>
                                          <p:spTgt spid="115749"/>
                                        </p:tgtEl>
                                        <p:attrNameLst>
                                          <p:attrName>ppt_x</p:attrName>
                                        </p:attrNameLst>
                                      </p:cBhvr>
                                      <p:tavLst>
                                        <p:tav tm="0">
                                          <p:val>
                                            <p:strVal val="0-#ppt_w/2"/>
                                          </p:val>
                                        </p:tav>
                                        <p:tav tm="100000">
                                          <p:val>
                                            <p:strVal val="#ppt_x"/>
                                          </p:val>
                                        </p:tav>
                                      </p:tavLst>
                                    </p:anim>
                                    <p:anim calcmode="lin" valueType="num">
                                      <p:cBhvr additive="base">
                                        <p:cTn id="20" dur="500" fill="hold"/>
                                        <p:tgtEl>
                                          <p:spTgt spid="1157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5748" grpId="0" animBg="1"/>
      <p:bldP spid="115749"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grpSp>
        <p:nvGrpSpPr>
          <p:cNvPr id="116806" name="Group 70"/>
          <p:cNvGrpSpPr/>
          <p:nvPr/>
        </p:nvGrpSpPr>
        <p:grpSpPr>
          <a:xfrm>
            <a:off x="1828800" y="2819400"/>
            <a:ext cx="5638800" cy="1219200"/>
            <a:chOff x="1152" y="1584"/>
            <a:chExt cx="3552" cy="768"/>
          </a:xfrm>
        </p:grpSpPr>
        <p:sp>
          <p:nvSpPr>
            <p:cNvPr id="20484" name="AutoShape 71"/>
            <p:cNvSpPr/>
            <p:nvPr/>
          </p:nvSpPr>
          <p:spPr>
            <a:xfrm>
              <a:off x="1152" y="1584"/>
              <a:ext cx="3552" cy="768"/>
            </a:xfrm>
            <a:prstGeom prst="roundRect">
              <a:avLst>
                <a:gd name="adj" fmla="val 16667"/>
              </a:avLst>
            </a:prstGeom>
            <a:solidFill>
              <a:schemeClr val="bg1"/>
            </a:solidFill>
            <a:ln w="9525" cap="flat" cmpd="sng">
              <a:solidFill>
                <a:schemeClr val="tx1"/>
              </a:solidFill>
              <a:prstDash val="solid"/>
              <a:headEnd type="none" w="med" len="med"/>
              <a:tailEnd type="none" w="med" len="med"/>
            </a:ln>
          </p:spPr>
          <p:txBody>
            <a:bodyPr wrap="none" anchor="ctr"/>
            <a:lstStyle/>
            <a:p>
              <a:endParaRPr>
                <a:latin typeface="Arial" panose="020B0604020202020204" pitchFamily="34" charset="0"/>
              </a:endParaRPr>
            </a:p>
          </p:txBody>
        </p:sp>
        <p:grpSp>
          <p:nvGrpSpPr>
            <p:cNvPr id="20485" name="Group 72"/>
            <p:cNvGrpSpPr/>
            <p:nvPr/>
          </p:nvGrpSpPr>
          <p:grpSpPr>
            <a:xfrm>
              <a:off x="1440" y="1632"/>
              <a:ext cx="3216" cy="720"/>
              <a:chOff x="672" y="1728"/>
              <a:chExt cx="4416" cy="1104"/>
            </a:xfrm>
          </p:grpSpPr>
          <p:pic>
            <p:nvPicPr>
              <p:cNvPr id="20486" name="Picture 73" descr="Sony"/>
              <p:cNvPicPr>
                <a:picLocks noChangeAspect="1"/>
              </p:cNvPicPr>
              <p:nvPr/>
            </p:nvPicPr>
            <p:blipFill>
              <a:blip r:embed="rId2"/>
              <a:stretch>
                <a:fillRect/>
              </a:stretch>
            </p:blipFill>
            <p:spPr>
              <a:xfrm>
                <a:off x="672" y="1776"/>
                <a:ext cx="912" cy="912"/>
              </a:xfrm>
              <a:prstGeom prst="rect">
                <a:avLst/>
              </a:prstGeom>
              <a:noFill/>
              <a:ln w="9525">
                <a:noFill/>
              </a:ln>
            </p:spPr>
          </p:pic>
          <p:pic>
            <p:nvPicPr>
              <p:cNvPr id="20487" name="Picture 74" descr="TienDat_ULTRASLIM 21 Large"/>
              <p:cNvPicPr>
                <a:picLocks noChangeAspect="1"/>
              </p:cNvPicPr>
              <p:nvPr/>
            </p:nvPicPr>
            <p:blipFill>
              <a:blip r:embed="rId3"/>
              <a:stretch>
                <a:fillRect/>
              </a:stretch>
            </p:blipFill>
            <p:spPr>
              <a:xfrm>
                <a:off x="1680" y="1728"/>
                <a:ext cx="754" cy="1008"/>
              </a:xfrm>
              <a:prstGeom prst="rect">
                <a:avLst/>
              </a:prstGeom>
              <a:noFill/>
              <a:ln w="9525">
                <a:noFill/>
              </a:ln>
            </p:spPr>
          </p:pic>
          <p:pic>
            <p:nvPicPr>
              <p:cNvPr id="20488" name="Picture 75" descr="Samsung"/>
              <p:cNvPicPr>
                <a:picLocks noChangeAspect="1"/>
              </p:cNvPicPr>
              <p:nvPr/>
            </p:nvPicPr>
            <p:blipFill>
              <a:blip r:embed="rId4"/>
              <a:stretch>
                <a:fillRect/>
              </a:stretch>
            </p:blipFill>
            <p:spPr>
              <a:xfrm>
                <a:off x="2496" y="1872"/>
                <a:ext cx="1144" cy="859"/>
              </a:xfrm>
              <a:prstGeom prst="rect">
                <a:avLst/>
              </a:prstGeom>
              <a:noFill/>
              <a:ln w="9525">
                <a:noFill/>
              </a:ln>
            </p:spPr>
          </p:pic>
          <p:pic>
            <p:nvPicPr>
              <p:cNvPr id="20489" name="Picture 76" descr="sony2"/>
              <p:cNvPicPr>
                <a:picLocks noChangeAspect="1"/>
              </p:cNvPicPr>
              <p:nvPr/>
            </p:nvPicPr>
            <p:blipFill>
              <a:blip r:embed="rId5"/>
              <a:stretch>
                <a:fillRect/>
              </a:stretch>
            </p:blipFill>
            <p:spPr>
              <a:xfrm>
                <a:off x="3696" y="1728"/>
                <a:ext cx="1392" cy="1104"/>
              </a:xfrm>
              <a:prstGeom prst="rect">
                <a:avLst/>
              </a:prstGeom>
              <a:noFill/>
              <a:ln w="9525">
                <a:noFill/>
              </a:ln>
            </p:spPr>
          </p:pic>
        </p:grpSp>
      </p:grpSp>
      <p:sp>
        <p:nvSpPr>
          <p:cNvPr id="20490" name="Rectangle 2"/>
          <p:cNvSpPr>
            <a:spLocks noGrp="1"/>
          </p:cNvSpPr>
          <p:nvPr>
            <p:ph type="title" idx="4294967295"/>
          </p:nvPr>
        </p:nvSpPr>
        <p:spPr>
          <a:ln/>
        </p:spPr>
        <p:txBody>
          <a:bodyPr vert="horz" wrap="square" lIns="91440" tIns="45720" rIns="91440" bIns="45720" anchor="ctr"/>
          <a:lstStyle/>
          <a:p>
            <a:pPr algn="l" eaLnBrk="1" hangingPunct="1"/>
            <a:r>
              <a:rPr sz="3200" err="1"/>
              <a:t>Ví dụ</a:t>
            </a:r>
            <a:r>
              <a:rPr sz="3200"/>
              <a:t> 7</a:t>
            </a:r>
          </a:p>
        </p:txBody>
      </p:sp>
      <p:sp>
        <p:nvSpPr>
          <p:cNvPr id="20491" name="Rectangle 3"/>
          <p:cNvSpPr>
            <a:spLocks noGrp="1"/>
          </p:cNvSpPr>
          <p:nvPr>
            <p:ph type="body" idx="4294967295"/>
          </p:nvPr>
        </p:nvSpPr>
        <p:spPr>
          <a:xfrm>
            <a:off x="533400" y="1631950"/>
            <a:ext cx="8191500" cy="1111250"/>
          </a:xfrm>
          <a:ln/>
        </p:spPr>
        <p:txBody>
          <a:bodyPr vert="horz" wrap="square" lIns="91440" tIns="45720" rIns="91440" bIns="45720" anchor="t"/>
          <a:lstStyle/>
          <a:p>
            <a:pPr eaLnBrk="1" hangingPunct="1">
              <a:lnSpc>
                <a:spcPct val="120000"/>
              </a:lnSpc>
            </a:pPr>
            <a:r>
              <a:rPr sz="1800" b="1" i="1" err="1">
                <a:solidFill>
                  <a:srgbClr val="333399"/>
                </a:solidFill>
                <a:latin typeface="Verdana" panose="020B0604030504040204" pitchFamily="34" charset="0"/>
                <a:cs typeface="Arial" panose="020B0604020202020204" pitchFamily="34" charset="0"/>
              </a:rPr>
              <a:t>Một cửa h</a:t>
            </a:r>
            <a:r>
              <a:rPr sz="1800" b="1" i="1" err="1">
                <a:solidFill>
                  <a:srgbClr val="333399"/>
                </a:solidFill>
                <a:latin typeface="Verdana" panose="020B0604030504040204" pitchFamily="34" charset="0"/>
                <a:ea typeface="Arial" panose="020B0604020202020204" pitchFamily="34" charset="0"/>
              </a:rPr>
              <a:t>à</a:t>
            </a:r>
            <a:r>
              <a:rPr sz="1800" b="1" i="1" err="1">
                <a:solidFill>
                  <a:srgbClr val="333399"/>
                </a:solidFill>
                <a:latin typeface="Verdana" panose="020B0604030504040204" pitchFamily="34" charset="0"/>
                <a:cs typeface="Arial" panose="020B0604020202020204" pitchFamily="34" charset="0"/>
              </a:rPr>
              <a:t>ng bán Tivi thống kê thương hiệu Tivi trong quý I m</a:t>
            </a:r>
            <a:r>
              <a:rPr sz="1800" b="1" i="1" err="1">
                <a:solidFill>
                  <a:srgbClr val="333399"/>
                </a:solidFill>
                <a:latin typeface="Verdana" panose="020B0604030504040204" pitchFamily="34" charset="0"/>
                <a:ea typeface="Arial" panose="020B0604020202020204" pitchFamily="34" charset="0"/>
              </a:rPr>
              <a:t>à</a:t>
            </a:r>
            <a:r>
              <a:rPr sz="1800" b="1" i="1" err="1">
                <a:solidFill>
                  <a:srgbClr val="333399"/>
                </a:solidFill>
                <a:latin typeface="Verdana" panose="020B0604030504040204" pitchFamily="34" charset="0"/>
                <a:cs typeface="Arial" panose="020B0604020202020204" pitchFamily="34" charset="0"/>
              </a:rPr>
              <a:t> cửa h</a:t>
            </a:r>
            <a:r>
              <a:rPr sz="1800" b="1" i="1" err="1">
                <a:solidFill>
                  <a:srgbClr val="333399"/>
                </a:solidFill>
                <a:latin typeface="Verdana" panose="020B0604030504040204" pitchFamily="34" charset="0"/>
                <a:ea typeface="Arial" panose="020B0604020202020204" pitchFamily="34" charset="0"/>
              </a:rPr>
              <a:t>à</a:t>
            </a:r>
            <a:r>
              <a:rPr sz="1800" b="1" i="1" err="1">
                <a:solidFill>
                  <a:srgbClr val="333399"/>
                </a:solidFill>
                <a:latin typeface="Verdana" panose="020B0604030504040204" pitchFamily="34" charset="0"/>
                <a:cs typeface="Arial" panose="020B0604020202020204" pitchFamily="34" charset="0"/>
              </a:rPr>
              <a:t>ng mình bán, có được bảng tần số sau</a:t>
            </a:r>
            <a:r>
              <a:rPr sz="1800" b="1" i="1">
                <a:solidFill>
                  <a:srgbClr val="333399"/>
                </a:solidFill>
                <a:latin typeface="Verdana" panose="020B0604030504040204" pitchFamily="34" charset="0"/>
                <a:cs typeface="Arial" panose="020B0604020202020204" pitchFamily="34" charset="0"/>
              </a:rPr>
              <a:t>:</a:t>
            </a:r>
            <a:endParaRPr sz="1800" b="1" i="1">
              <a:solidFill>
                <a:srgbClr val="333399"/>
              </a:solidFill>
              <a:latin typeface="Verdana" panose="020B0604030504040204" pitchFamily="34" charset="0"/>
              <a:ea typeface="Arial" panose="020B0604020202020204" pitchFamily="34" charset="0"/>
            </a:endParaRPr>
          </a:p>
        </p:txBody>
      </p:sp>
      <p:grpSp>
        <p:nvGrpSpPr>
          <p:cNvPr id="116773" name="Group 37"/>
          <p:cNvGrpSpPr/>
          <p:nvPr/>
        </p:nvGrpSpPr>
        <p:grpSpPr>
          <a:xfrm>
            <a:off x="228600" y="2743200"/>
            <a:ext cx="8763000" cy="1905000"/>
            <a:chOff x="144" y="1872"/>
            <a:chExt cx="5520" cy="1200"/>
          </a:xfrm>
        </p:grpSpPr>
        <p:grpSp>
          <p:nvGrpSpPr>
            <p:cNvPr id="20493" name="Group 38"/>
            <p:cNvGrpSpPr/>
            <p:nvPr/>
          </p:nvGrpSpPr>
          <p:grpSpPr>
            <a:xfrm>
              <a:off x="144" y="1872"/>
              <a:ext cx="5520" cy="1200"/>
              <a:chOff x="144" y="1872"/>
              <a:chExt cx="5520" cy="1200"/>
            </a:xfrm>
          </p:grpSpPr>
          <p:sp>
            <p:nvSpPr>
              <p:cNvPr id="20494" name="Rectangle 39"/>
              <p:cNvSpPr/>
              <p:nvPr/>
            </p:nvSpPr>
            <p:spPr>
              <a:xfrm>
                <a:off x="4848" y="2472"/>
                <a:ext cx="816"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r>
                  <a:rPr sz="2000" b="1">
                    <a:solidFill>
                      <a:srgbClr val="000000"/>
                    </a:solidFill>
                    <a:latin typeface="Arial" panose="020B0604020202020204" pitchFamily="34" charset="0"/>
                  </a:rPr>
                  <a:t>87</a:t>
                </a:r>
              </a:p>
            </p:txBody>
          </p:sp>
          <p:sp>
            <p:nvSpPr>
              <p:cNvPr id="20495" name="Rectangle 40"/>
              <p:cNvSpPr/>
              <p:nvPr/>
            </p:nvSpPr>
            <p:spPr>
              <a:xfrm>
                <a:off x="4320" y="2472"/>
                <a:ext cx="528"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r>
                  <a:rPr sz="2000" b="1">
                    <a:solidFill>
                      <a:srgbClr val="000000"/>
                    </a:solidFill>
                    <a:latin typeface="Arial" panose="020B0604020202020204" pitchFamily="34" charset="0"/>
                  </a:rPr>
                  <a:t>89</a:t>
                </a:r>
              </a:p>
            </p:txBody>
          </p:sp>
          <p:sp>
            <p:nvSpPr>
              <p:cNvPr id="20496" name="Rectangle 41"/>
              <p:cNvSpPr/>
              <p:nvPr/>
            </p:nvSpPr>
            <p:spPr>
              <a:xfrm>
                <a:off x="3648" y="2472"/>
                <a:ext cx="672"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r>
                  <a:rPr sz="2000" b="1">
                    <a:solidFill>
                      <a:srgbClr val="000000"/>
                    </a:solidFill>
                    <a:latin typeface="Arial" panose="020B0604020202020204" pitchFamily="34" charset="0"/>
                  </a:rPr>
                  <a:t>97</a:t>
                </a:r>
              </a:p>
            </p:txBody>
          </p:sp>
          <p:sp>
            <p:nvSpPr>
              <p:cNvPr id="20497" name="Rectangle 42"/>
              <p:cNvSpPr/>
              <p:nvPr/>
            </p:nvSpPr>
            <p:spPr>
              <a:xfrm>
                <a:off x="2976" y="2472"/>
                <a:ext cx="672"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r>
                  <a:rPr sz="2000" b="1">
                    <a:solidFill>
                      <a:srgbClr val="000000"/>
                    </a:solidFill>
                    <a:latin typeface="Arial" panose="020B0604020202020204" pitchFamily="34" charset="0"/>
                  </a:rPr>
                  <a:t>127</a:t>
                </a:r>
              </a:p>
            </p:txBody>
          </p:sp>
          <p:sp>
            <p:nvSpPr>
              <p:cNvPr id="20498" name="Rectangle 43"/>
              <p:cNvSpPr/>
              <p:nvPr/>
            </p:nvSpPr>
            <p:spPr>
              <a:xfrm>
                <a:off x="2256" y="2472"/>
                <a:ext cx="720"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r>
                  <a:rPr sz="2000" b="1">
                    <a:solidFill>
                      <a:srgbClr val="000000"/>
                    </a:solidFill>
                    <a:latin typeface="Arial" panose="020B0604020202020204" pitchFamily="34" charset="0"/>
                  </a:rPr>
                  <a:t>119</a:t>
                </a:r>
              </a:p>
            </p:txBody>
          </p:sp>
          <p:sp>
            <p:nvSpPr>
              <p:cNvPr id="20499" name="Rectangle 44"/>
              <p:cNvSpPr/>
              <p:nvPr/>
            </p:nvSpPr>
            <p:spPr>
              <a:xfrm>
                <a:off x="1584" y="2472"/>
                <a:ext cx="672"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r>
                  <a:rPr sz="2000" b="1">
                    <a:solidFill>
                      <a:srgbClr val="000000"/>
                    </a:solidFill>
                    <a:latin typeface="Arial" panose="020B0604020202020204" pitchFamily="34" charset="0"/>
                  </a:rPr>
                  <a:t>115</a:t>
                </a:r>
              </a:p>
            </p:txBody>
          </p:sp>
          <p:sp>
            <p:nvSpPr>
              <p:cNvPr id="20500" name="Rectangle 45"/>
              <p:cNvSpPr/>
              <p:nvPr/>
            </p:nvSpPr>
            <p:spPr>
              <a:xfrm>
                <a:off x="144" y="2472"/>
                <a:ext cx="1440"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r>
                  <a:rPr sz="2000" b="1" i="1" err="1">
                    <a:solidFill>
                      <a:srgbClr val="000000"/>
                    </a:solidFill>
                    <a:latin typeface="Verdana" panose="020B0604030504040204" pitchFamily="34" charset="0"/>
                  </a:rPr>
                  <a:t>Số Tivi bán được</a:t>
                </a:r>
                <a:endParaRPr sz="2000">
                  <a:solidFill>
                    <a:srgbClr val="000000"/>
                  </a:solidFill>
                  <a:latin typeface="Verdana" panose="020B0604030504040204" pitchFamily="34" charset="0"/>
                </a:endParaRPr>
              </a:p>
            </p:txBody>
          </p:sp>
          <p:sp>
            <p:nvSpPr>
              <p:cNvPr id="20501" name="Rectangle 46"/>
              <p:cNvSpPr/>
              <p:nvPr/>
            </p:nvSpPr>
            <p:spPr>
              <a:xfrm>
                <a:off x="4848" y="1872"/>
                <a:ext cx="816"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endParaRPr sz="2000">
                  <a:latin typeface="Arial" panose="020B0604020202020204" pitchFamily="34" charset="0"/>
                </a:endParaRPr>
              </a:p>
            </p:txBody>
          </p:sp>
          <p:sp>
            <p:nvSpPr>
              <p:cNvPr id="20502" name="Rectangle 47"/>
              <p:cNvSpPr/>
              <p:nvPr/>
            </p:nvSpPr>
            <p:spPr>
              <a:xfrm>
                <a:off x="4320" y="1872"/>
                <a:ext cx="528"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endParaRPr sz="2000">
                  <a:latin typeface="Arial" panose="020B0604020202020204" pitchFamily="34" charset="0"/>
                </a:endParaRPr>
              </a:p>
            </p:txBody>
          </p:sp>
          <p:sp>
            <p:nvSpPr>
              <p:cNvPr id="20503" name="Rectangle 48"/>
              <p:cNvSpPr/>
              <p:nvPr/>
            </p:nvSpPr>
            <p:spPr>
              <a:xfrm>
                <a:off x="3648" y="1872"/>
                <a:ext cx="672"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endParaRPr sz="2000">
                  <a:latin typeface="Arial" panose="020B0604020202020204" pitchFamily="34" charset="0"/>
                </a:endParaRPr>
              </a:p>
            </p:txBody>
          </p:sp>
          <p:sp>
            <p:nvSpPr>
              <p:cNvPr id="20504" name="Rectangle 49"/>
              <p:cNvSpPr/>
              <p:nvPr/>
            </p:nvSpPr>
            <p:spPr>
              <a:xfrm>
                <a:off x="2976" y="1872"/>
                <a:ext cx="672"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endParaRPr sz="2000">
                  <a:latin typeface="Arial" panose="020B0604020202020204" pitchFamily="34" charset="0"/>
                </a:endParaRPr>
              </a:p>
            </p:txBody>
          </p:sp>
          <p:sp>
            <p:nvSpPr>
              <p:cNvPr id="20505" name="Rectangle 50"/>
              <p:cNvSpPr/>
              <p:nvPr/>
            </p:nvSpPr>
            <p:spPr>
              <a:xfrm>
                <a:off x="2256" y="1872"/>
                <a:ext cx="720"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endParaRPr sz="2000">
                  <a:latin typeface="Arial" panose="020B0604020202020204" pitchFamily="34" charset="0"/>
                </a:endParaRPr>
              </a:p>
            </p:txBody>
          </p:sp>
          <p:sp>
            <p:nvSpPr>
              <p:cNvPr id="20506" name="Rectangle 51"/>
              <p:cNvSpPr/>
              <p:nvPr/>
            </p:nvSpPr>
            <p:spPr>
              <a:xfrm>
                <a:off x="1584" y="1872"/>
                <a:ext cx="672"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endParaRPr sz="2000">
                  <a:latin typeface="Arial" panose="020B0604020202020204" pitchFamily="34" charset="0"/>
                </a:endParaRPr>
              </a:p>
            </p:txBody>
          </p:sp>
          <p:sp>
            <p:nvSpPr>
              <p:cNvPr id="20507" name="Rectangle 52"/>
              <p:cNvSpPr/>
              <p:nvPr/>
            </p:nvSpPr>
            <p:spPr>
              <a:xfrm>
                <a:off x="144" y="1872"/>
                <a:ext cx="1440" cy="600"/>
              </a:xfrm>
              <a:prstGeom prst="rect">
                <a:avLst/>
              </a:prstGeom>
              <a:solidFill>
                <a:srgbClr val="FFFFFF"/>
              </a:solidFill>
              <a:ln w="9525">
                <a:noFill/>
              </a:ln>
            </p:spPr>
            <p:txBody>
              <a:bodyPr anchor="ctr"/>
              <a:lstStyle/>
              <a:p>
                <a:pPr algn="ctr">
                  <a:spcBef>
                    <a:spcPct val="20000"/>
                  </a:spcBef>
                  <a:buClr>
                    <a:schemeClr val="tx2"/>
                  </a:buClr>
                  <a:buFont typeface="Wingdings" panose="05000000000000000000" pitchFamily="2" charset="2"/>
                </a:pPr>
                <a:r>
                  <a:rPr sz="2000" b="1" i="1" err="1">
                    <a:solidFill>
                      <a:srgbClr val="000000"/>
                    </a:solidFill>
                    <a:latin typeface="Verdana" panose="020B0604030504040204" pitchFamily="34" charset="0"/>
                  </a:rPr>
                  <a:t>Thương hiệu</a:t>
                </a:r>
                <a:endParaRPr sz="2000" b="1" i="1">
                  <a:solidFill>
                    <a:srgbClr val="000000"/>
                  </a:solidFill>
                  <a:latin typeface="Verdana" panose="020B0604030504040204" pitchFamily="34" charset="0"/>
                </a:endParaRPr>
              </a:p>
            </p:txBody>
          </p:sp>
          <p:sp>
            <p:nvSpPr>
              <p:cNvPr id="20508" name="Line 53"/>
              <p:cNvSpPr/>
              <p:nvPr/>
            </p:nvSpPr>
            <p:spPr>
              <a:xfrm>
                <a:off x="144" y="1872"/>
                <a:ext cx="5520" cy="0"/>
              </a:xfrm>
              <a:prstGeom prst="line">
                <a:avLst/>
              </a:prstGeom>
              <a:ln w="28575" cap="sq" cmpd="sng">
                <a:solidFill>
                  <a:srgbClr val="000000"/>
                </a:solidFill>
                <a:prstDash val="solid"/>
                <a:headEnd type="none" w="med" len="med"/>
                <a:tailEnd type="none" w="med" len="med"/>
              </a:ln>
            </p:spPr>
          </p:sp>
          <p:sp>
            <p:nvSpPr>
              <p:cNvPr id="20509" name="Line 54"/>
              <p:cNvSpPr/>
              <p:nvPr/>
            </p:nvSpPr>
            <p:spPr>
              <a:xfrm>
                <a:off x="144" y="2472"/>
                <a:ext cx="5520" cy="0"/>
              </a:xfrm>
              <a:prstGeom prst="line">
                <a:avLst/>
              </a:prstGeom>
              <a:ln w="12700" cap="flat" cmpd="sng">
                <a:solidFill>
                  <a:srgbClr val="000000"/>
                </a:solidFill>
                <a:prstDash val="solid"/>
                <a:headEnd type="none" w="med" len="med"/>
                <a:tailEnd type="none" w="med" len="med"/>
              </a:ln>
            </p:spPr>
          </p:sp>
          <p:sp>
            <p:nvSpPr>
              <p:cNvPr id="20510" name="Line 55"/>
              <p:cNvSpPr/>
              <p:nvPr/>
            </p:nvSpPr>
            <p:spPr>
              <a:xfrm>
                <a:off x="144" y="3072"/>
                <a:ext cx="5520" cy="0"/>
              </a:xfrm>
              <a:prstGeom prst="line">
                <a:avLst/>
              </a:prstGeom>
              <a:ln w="28575" cap="sq" cmpd="sng">
                <a:solidFill>
                  <a:srgbClr val="000000"/>
                </a:solidFill>
                <a:prstDash val="solid"/>
                <a:headEnd type="none" w="med" len="med"/>
                <a:tailEnd type="none" w="med" len="med"/>
              </a:ln>
            </p:spPr>
          </p:sp>
          <p:sp>
            <p:nvSpPr>
              <p:cNvPr id="20511" name="Line 56"/>
              <p:cNvSpPr/>
              <p:nvPr/>
            </p:nvSpPr>
            <p:spPr>
              <a:xfrm>
                <a:off x="144" y="1872"/>
                <a:ext cx="0" cy="1200"/>
              </a:xfrm>
              <a:prstGeom prst="line">
                <a:avLst/>
              </a:prstGeom>
              <a:ln w="28575" cap="sq" cmpd="sng">
                <a:solidFill>
                  <a:srgbClr val="000000"/>
                </a:solidFill>
                <a:prstDash val="solid"/>
                <a:headEnd type="none" w="med" len="med"/>
                <a:tailEnd type="none" w="med" len="med"/>
              </a:ln>
            </p:spPr>
          </p:sp>
          <p:sp>
            <p:nvSpPr>
              <p:cNvPr id="20512" name="Line 57"/>
              <p:cNvSpPr/>
              <p:nvPr/>
            </p:nvSpPr>
            <p:spPr>
              <a:xfrm>
                <a:off x="1584" y="1872"/>
                <a:ext cx="0" cy="1200"/>
              </a:xfrm>
              <a:prstGeom prst="line">
                <a:avLst/>
              </a:prstGeom>
              <a:ln w="12700" cap="flat" cmpd="sng">
                <a:solidFill>
                  <a:srgbClr val="000000"/>
                </a:solidFill>
                <a:prstDash val="solid"/>
                <a:headEnd type="none" w="med" len="med"/>
                <a:tailEnd type="none" w="med" len="med"/>
              </a:ln>
            </p:spPr>
          </p:sp>
          <p:sp>
            <p:nvSpPr>
              <p:cNvPr id="20513" name="Line 58"/>
              <p:cNvSpPr/>
              <p:nvPr/>
            </p:nvSpPr>
            <p:spPr>
              <a:xfrm>
                <a:off x="2256" y="1872"/>
                <a:ext cx="0" cy="1200"/>
              </a:xfrm>
              <a:prstGeom prst="line">
                <a:avLst/>
              </a:prstGeom>
              <a:ln w="12700" cap="flat" cmpd="sng">
                <a:solidFill>
                  <a:srgbClr val="000000"/>
                </a:solidFill>
                <a:prstDash val="solid"/>
                <a:headEnd type="none" w="med" len="med"/>
                <a:tailEnd type="none" w="med" len="med"/>
              </a:ln>
            </p:spPr>
          </p:sp>
          <p:sp>
            <p:nvSpPr>
              <p:cNvPr id="20514" name="Line 59"/>
              <p:cNvSpPr/>
              <p:nvPr/>
            </p:nvSpPr>
            <p:spPr>
              <a:xfrm>
                <a:off x="2976" y="1872"/>
                <a:ext cx="0" cy="1200"/>
              </a:xfrm>
              <a:prstGeom prst="line">
                <a:avLst/>
              </a:prstGeom>
              <a:ln w="12700" cap="flat" cmpd="sng">
                <a:solidFill>
                  <a:srgbClr val="000000"/>
                </a:solidFill>
                <a:prstDash val="solid"/>
                <a:headEnd type="none" w="med" len="med"/>
                <a:tailEnd type="none" w="med" len="med"/>
              </a:ln>
            </p:spPr>
          </p:sp>
          <p:sp>
            <p:nvSpPr>
              <p:cNvPr id="20515" name="Line 60"/>
              <p:cNvSpPr/>
              <p:nvPr/>
            </p:nvSpPr>
            <p:spPr>
              <a:xfrm>
                <a:off x="3648" y="1872"/>
                <a:ext cx="0" cy="1200"/>
              </a:xfrm>
              <a:prstGeom prst="line">
                <a:avLst/>
              </a:prstGeom>
              <a:ln w="12700" cap="flat" cmpd="sng">
                <a:solidFill>
                  <a:srgbClr val="000000"/>
                </a:solidFill>
                <a:prstDash val="solid"/>
                <a:headEnd type="none" w="med" len="med"/>
                <a:tailEnd type="none" w="med" len="med"/>
              </a:ln>
            </p:spPr>
          </p:sp>
          <p:sp>
            <p:nvSpPr>
              <p:cNvPr id="20516" name="Line 61"/>
              <p:cNvSpPr/>
              <p:nvPr/>
            </p:nvSpPr>
            <p:spPr>
              <a:xfrm>
                <a:off x="4320" y="1872"/>
                <a:ext cx="0" cy="1200"/>
              </a:xfrm>
              <a:prstGeom prst="line">
                <a:avLst/>
              </a:prstGeom>
              <a:ln w="12700" cap="flat" cmpd="sng">
                <a:solidFill>
                  <a:srgbClr val="000000"/>
                </a:solidFill>
                <a:prstDash val="solid"/>
                <a:headEnd type="none" w="med" len="med"/>
                <a:tailEnd type="none" w="med" len="med"/>
              </a:ln>
            </p:spPr>
          </p:sp>
          <p:sp>
            <p:nvSpPr>
              <p:cNvPr id="20517" name="Line 62"/>
              <p:cNvSpPr/>
              <p:nvPr/>
            </p:nvSpPr>
            <p:spPr>
              <a:xfrm>
                <a:off x="4848" y="1872"/>
                <a:ext cx="0" cy="1200"/>
              </a:xfrm>
              <a:prstGeom prst="line">
                <a:avLst/>
              </a:prstGeom>
              <a:ln w="12700" cap="flat" cmpd="sng">
                <a:solidFill>
                  <a:srgbClr val="000000"/>
                </a:solidFill>
                <a:prstDash val="solid"/>
                <a:headEnd type="none" w="med" len="med"/>
                <a:tailEnd type="none" w="med" len="med"/>
              </a:ln>
            </p:spPr>
          </p:sp>
          <p:sp>
            <p:nvSpPr>
              <p:cNvPr id="20518" name="Line 63"/>
              <p:cNvSpPr/>
              <p:nvPr/>
            </p:nvSpPr>
            <p:spPr>
              <a:xfrm>
                <a:off x="5664" y="1872"/>
                <a:ext cx="0" cy="1200"/>
              </a:xfrm>
              <a:prstGeom prst="line">
                <a:avLst/>
              </a:prstGeom>
              <a:ln w="28575" cap="sq" cmpd="sng">
                <a:solidFill>
                  <a:srgbClr val="000000"/>
                </a:solidFill>
                <a:prstDash val="solid"/>
                <a:headEnd type="none" w="med" len="med"/>
                <a:tailEnd type="none" w="med" len="med"/>
              </a:ln>
            </p:spPr>
          </p:sp>
        </p:grpSp>
        <p:pic>
          <p:nvPicPr>
            <p:cNvPr id="20519" name="Picture 64" descr="sony_logo"/>
            <p:cNvPicPr>
              <a:picLocks noChangeAspect="1"/>
            </p:cNvPicPr>
            <p:nvPr/>
          </p:nvPicPr>
          <p:blipFill>
            <a:blip r:embed="rId6"/>
            <a:stretch>
              <a:fillRect/>
            </a:stretch>
          </p:blipFill>
          <p:spPr>
            <a:xfrm>
              <a:off x="1680" y="2160"/>
              <a:ext cx="480" cy="99"/>
            </a:xfrm>
            <a:prstGeom prst="rect">
              <a:avLst/>
            </a:prstGeom>
            <a:noFill/>
            <a:ln w="9525">
              <a:noFill/>
            </a:ln>
          </p:spPr>
        </p:pic>
        <p:pic>
          <p:nvPicPr>
            <p:cNvPr id="20520" name="Picture 65" descr="samgung_logo"/>
            <p:cNvPicPr>
              <a:picLocks noChangeAspect="1"/>
            </p:cNvPicPr>
            <p:nvPr/>
          </p:nvPicPr>
          <p:blipFill>
            <a:blip r:embed="rId7"/>
            <a:stretch>
              <a:fillRect/>
            </a:stretch>
          </p:blipFill>
          <p:spPr>
            <a:xfrm>
              <a:off x="2304" y="2036"/>
              <a:ext cx="576" cy="337"/>
            </a:xfrm>
            <a:prstGeom prst="rect">
              <a:avLst/>
            </a:prstGeom>
            <a:noFill/>
            <a:ln w="9525">
              <a:noFill/>
            </a:ln>
          </p:spPr>
        </p:pic>
        <p:pic>
          <p:nvPicPr>
            <p:cNvPr id="20521" name="Picture 66" descr="Toshiba_logo"/>
            <p:cNvPicPr>
              <a:picLocks noChangeAspect="1"/>
            </p:cNvPicPr>
            <p:nvPr/>
          </p:nvPicPr>
          <p:blipFill>
            <a:blip r:embed="rId8"/>
            <a:stretch>
              <a:fillRect/>
            </a:stretch>
          </p:blipFill>
          <p:spPr>
            <a:xfrm>
              <a:off x="2976" y="2118"/>
              <a:ext cx="576" cy="198"/>
            </a:xfrm>
            <a:prstGeom prst="rect">
              <a:avLst/>
            </a:prstGeom>
            <a:noFill/>
            <a:ln w="9525">
              <a:noFill/>
            </a:ln>
          </p:spPr>
        </p:pic>
        <p:pic>
          <p:nvPicPr>
            <p:cNvPr id="20522" name="Picture 67" descr="sharp_logo"/>
            <p:cNvPicPr>
              <a:picLocks noChangeAspect="1"/>
            </p:cNvPicPr>
            <p:nvPr/>
          </p:nvPicPr>
          <p:blipFill>
            <a:blip r:embed="rId9"/>
            <a:stretch>
              <a:fillRect/>
            </a:stretch>
          </p:blipFill>
          <p:spPr>
            <a:xfrm>
              <a:off x="3696" y="2064"/>
              <a:ext cx="576" cy="290"/>
            </a:xfrm>
            <a:prstGeom prst="rect">
              <a:avLst/>
            </a:prstGeom>
            <a:noFill/>
            <a:ln w="9525">
              <a:noFill/>
            </a:ln>
          </p:spPr>
        </p:pic>
        <p:pic>
          <p:nvPicPr>
            <p:cNvPr id="20523" name="Picture 68" descr="TienDat_logo"/>
            <p:cNvPicPr>
              <a:picLocks noChangeAspect="1"/>
            </p:cNvPicPr>
            <p:nvPr/>
          </p:nvPicPr>
          <p:blipFill>
            <a:blip r:embed="rId10"/>
            <a:stretch>
              <a:fillRect/>
            </a:stretch>
          </p:blipFill>
          <p:spPr>
            <a:xfrm>
              <a:off x="4923" y="2112"/>
              <a:ext cx="720" cy="144"/>
            </a:xfrm>
            <a:prstGeom prst="rect">
              <a:avLst/>
            </a:prstGeom>
            <a:noFill/>
            <a:ln w="9525">
              <a:noFill/>
            </a:ln>
          </p:spPr>
        </p:pic>
        <p:pic>
          <p:nvPicPr>
            <p:cNvPr id="20524" name="Picture 69" descr="TCL_logo"/>
            <p:cNvPicPr>
              <a:picLocks noChangeAspect="1"/>
            </p:cNvPicPr>
            <p:nvPr/>
          </p:nvPicPr>
          <p:blipFill>
            <a:blip r:embed="rId11"/>
            <a:stretch>
              <a:fillRect/>
            </a:stretch>
          </p:blipFill>
          <p:spPr>
            <a:xfrm>
              <a:off x="4368" y="2121"/>
              <a:ext cx="432" cy="150"/>
            </a:xfrm>
            <a:prstGeom prst="rect">
              <a:avLst/>
            </a:prstGeom>
            <a:noFill/>
            <a:ln w="9525">
              <a:noFill/>
            </a:ln>
          </p:spPr>
        </p:pic>
      </p:grpSp>
      <p:sp>
        <p:nvSpPr>
          <p:cNvPr id="116813" name="Rectangle 77"/>
          <p:cNvSpPr>
            <a:spLocks noChangeArrowheads="1"/>
          </p:cNvSpPr>
          <p:nvPr/>
        </p:nvSpPr>
        <p:spPr bwMode="auto">
          <a:xfrm>
            <a:off x="304800" y="5029200"/>
            <a:ext cx="8610600" cy="914400"/>
          </a:xfrm>
          <a:prstGeom prst="rect">
            <a:avLst/>
          </a:prstGeom>
          <a:gradFill rotWithShape="1">
            <a:gsLst>
              <a:gs pos="0">
                <a:schemeClr val="accent1"/>
              </a:gs>
              <a:gs pos="50000">
                <a:schemeClr val="accent1">
                  <a:gamma/>
                  <a:shade val="46275"/>
                  <a:invGamma/>
                </a:schemeClr>
              </a:gs>
              <a:gs pos="100000">
                <a:schemeClr val="accent1"/>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nSpc>
                <a:spcPct val="120000"/>
              </a:lnSpc>
            </a:pPr>
            <a:r>
              <a:rPr sz="2000" b="1" i="1" err="1">
                <a:solidFill>
                  <a:schemeClr val="bg1"/>
                </a:solidFill>
                <a:latin typeface="Arial" panose="020B0604020202020204" pitchFamily="34" charset="0"/>
              </a:rPr>
              <a:t>Hãy tìm Mốt của bảng tần số trên và cho biết ý nghĩa của nó đối với cửa hàng</a:t>
            </a:r>
            <a:r>
              <a:rPr sz="2000" b="1" i="1">
                <a:solidFill>
                  <a:schemeClr val="bg1"/>
                </a:solidFill>
                <a:latin typeface="Arial" panose="020B0604020202020204" pitchFamily="34" charset="0"/>
              </a:rPr>
              <a:t>.</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116806"/>
                                        </p:tgtEl>
                                        <p:attrNameLst>
                                          <p:attrName>style.visibility</p:attrName>
                                        </p:attrNameLst>
                                      </p:cBhvr>
                                      <p:to>
                                        <p:strVal val="visible"/>
                                      </p:to>
                                    </p:set>
                                    <p:animEffect transition="in" filter="wipe(up)">
                                      <p:cBhvr>
                                        <p:cTn id="7" dur="500"/>
                                        <p:tgtEl>
                                          <p:spTgt spid="11680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00"/>
                                        <p:tgtEl>
                                          <p:spTgt spid="116806"/>
                                        </p:tgtEl>
                                      </p:cBhvr>
                                    </p:animEffect>
                                    <p:set>
                                      <p:cBhvr>
                                        <p:cTn id="12" dur="1" fill="hold">
                                          <p:stCondLst>
                                            <p:cond delay="999"/>
                                          </p:stCondLst>
                                        </p:cTn>
                                        <p:tgtEl>
                                          <p:spTgt spid="116806"/>
                                        </p:tgtEl>
                                        <p:attrNameLst>
                                          <p:attrName>style.visibility</p:attrName>
                                        </p:attrNameLst>
                                      </p:cBhvr>
                                      <p:to>
                                        <p:strVal val="hidden"/>
                                      </p:to>
                                    </p:set>
                                  </p:childTnLst>
                                </p:cTn>
                              </p:par>
                            </p:childTnLst>
                          </p:cTn>
                        </p:par>
                        <p:par>
                          <p:cTn id="13" fill="hold">
                            <p:stCondLst>
                              <p:cond delay="1000"/>
                            </p:stCondLst>
                            <p:childTnLst>
                              <p:par>
                                <p:cTn id="14" presetID="4" presetClass="entr" presetSubtype="16" fill="hold" nodeType="afterEffect">
                                  <p:stCondLst>
                                    <p:cond delay="0"/>
                                  </p:stCondLst>
                                  <p:childTnLst>
                                    <p:set>
                                      <p:cBhvr>
                                        <p:cTn id="15" dur="1" fill="hold">
                                          <p:stCondLst>
                                            <p:cond delay="0"/>
                                          </p:stCondLst>
                                        </p:cTn>
                                        <p:tgtEl>
                                          <p:spTgt spid="116773"/>
                                        </p:tgtEl>
                                        <p:attrNameLst>
                                          <p:attrName>style.visibility</p:attrName>
                                        </p:attrNameLst>
                                      </p:cBhvr>
                                      <p:to>
                                        <p:strVal val="visible"/>
                                      </p:to>
                                    </p:set>
                                    <p:animEffect transition="in" filter="box(in)">
                                      <p:cBhvr>
                                        <p:cTn id="16" dur="500"/>
                                        <p:tgtEl>
                                          <p:spTgt spid="116773"/>
                                        </p:tgtEl>
                                      </p:cBhvr>
                                    </p:animEffect>
                                  </p:childTnLst>
                                </p:cTn>
                              </p:par>
                            </p:childTnLst>
                          </p:cTn>
                        </p:par>
                      </p:childTnLst>
                    </p:cTn>
                  </p:par>
                  <p:par>
                    <p:cTn id="17" fill="hold">
                      <p:stCondLst>
                        <p:cond delay="indefinite"/>
                      </p:stCondLst>
                      <p:childTnLst>
                        <p:par>
                          <p:cTn id="18" fill="hold">
                            <p:stCondLst>
                              <p:cond delay="0"/>
                            </p:stCondLst>
                            <p:childTnLst>
                              <p:par>
                                <p:cTn id="19" presetID="8" presetClass="entr" presetSubtype="16" fill="hold" grpId="0" nodeType="clickEffect">
                                  <p:stCondLst>
                                    <p:cond delay="0"/>
                                  </p:stCondLst>
                                  <p:childTnLst>
                                    <p:set>
                                      <p:cBhvr>
                                        <p:cTn id="20" dur="1" fill="hold">
                                          <p:stCondLst>
                                            <p:cond delay="0"/>
                                          </p:stCondLst>
                                        </p:cTn>
                                        <p:tgtEl>
                                          <p:spTgt spid="116813"/>
                                        </p:tgtEl>
                                        <p:attrNameLst>
                                          <p:attrName>style.visibility</p:attrName>
                                        </p:attrNameLst>
                                      </p:cBhvr>
                                      <p:to>
                                        <p:strVal val="visible"/>
                                      </p:to>
                                    </p:set>
                                    <p:animEffect transition="in" filter="diamond(in)">
                                      <p:cBhvr>
                                        <p:cTn id="21" dur="2000"/>
                                        <p:tgtEl>
                                          <p:spTgt spid="1168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8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1505" descr="Pictureb"/>
          <p:cNvPicPr>
            <a:picLocks noChangeAspect="1"/>
          </p:cNvPicPr>
          <p:nvPr/>
        </p:nvPicPr>
        <p:blipFill>
          <a:blip r:embed="rId2"/>
          <a:stretch>
            <a:fillRect/>
          </a:stretch>
        </p:blipFill>
        <p:spPr>
          <a:xfrm>
            <a:off x="0" y="0"/>
            <a:ext cx="9144000" cy="6858000"/>
          </a:xfrm>
          <a:prstGeom prst="rect">
            <a:avLst/>
          </a:prstGeom>
          <a:noFill/>
          <a:ln w="38100" cap="flat" cmpd="sng">
            <a:solidFill>
              <a:srgbClr val="FFFF00"/>
            </a:solidFill>
            <a:prstDash val="solid"/>
            <a:miter/>
            <a:headEnd type="none" w="med" len="med"/>
            <a:tailEnd type="none" w="med" len="med"/>
          </a:ln>
        </p:spPr>
      </p:pic>
      <p:sp>
        <p:nvSpPr>
          <p:cNvPr id="21507" name="Rectangles 21506"/>
          <p:cNvSpPr/>
          <p:nvPr/>
        </p:nvSpPr>
        <p:spPr>
          <a:xfrm>
            <a:off x="2667000" y="381000"/>
            <a:ext cx="4419600" cy="603250"/>
          </a:xfrm>
          <a:prstGeom prst="rect">
            <a:avLst/>
          </a:prstGeom>
          <a:noFill/>
          <a:ln w="9525" cap="flat" cmpd="sng">
            <a:solidFill>
              <a:srgbClr val="0000FF"/>
            </a:solidFill>
            <a:prstDash val="solid"/>
            <a:miter/>
            <a:headEnd type="none" w="med" len="med"/>
            <a:tailEnd type="none" w="med" len="med"/>
          </a:ln>
        </p:spPr>
        <p:txBody>
          <a:bodyPr/>
          <a:lstStyle>
            <a:lvl1pPr marL="0" lvl="0" indent="0" algn="r" defTabSz="914400" rtl="0" eaLnBrk="0" fontAlgn="base" latinLnBrk="0" hangingPunct="0">
              <a:lnSpc>
                <a:spcPct val="100000"/>
              </a:lnSpc>
              <a:spcBef>
                <a:spcPct val="0"/>
              </a:spcBef>
              <a:spcAft>
                <a:spcPct val="0"/>
              </a:spcAft>
              <a:buNone/>
              <a:defRPr sz="3600" b="1" u="none" kern="1200" baseline="0">
                <a:solidFill>
                  <a:schemeClr val="bg1"/>
                </a:solidFill>
                <a:latin typeface="Arial" panose="020B0604020202020204" pitchFamily="34" charset="0"/>
              </a:defRPr>
            </a:lvl1pPr>
          </a:lstStyle>
          <a:p>
            <a:pPr lvl="0" algn="ctr"/>
            <a:r>
              <a:rPr sz="2800" b="0" err="1">
                <a:latin typeface=".VnTimeH" panose="020B7200000000000000" pitchFamily="34" charset="0"/>
              </a:rPr>
              <a:t>BµI HäC</a:t>
            </a:r>
            <a:r>
              <a:rPr sz="2800" b="0">
                <a:latin typeface=".VnTimeH" panose="020B7200000000000000" pitchFamily="34" charset="0"/>
              </a:rPr>
              <a:t> KINH NGHIÖM</a:t>
            </a:r>
          </a:p>
        </p:txBody>
      </p:sp>
      <p:sp>
        <p:nvSpPr>
          <p:cNvPr id="21508" name="Text Box 21507"/>
          <p:cNvSpPr txBox="1"/>
          <p:nvPr/>
        </p:nvSpPr>
        <p:spPr>
          <a:xfrm>
            <a:off x="0" y="1524000"/>
            <a:ext cx="8915400" cy="5214938"/>
          </a:xfrm>
          <a:prstGeom prst="rect">
            <a:avLst/>
          </a:prstGeom>
          <a:noFill/>
          <a:ln w="9525">
            <a:noFill/>
          </a:ln>
        </p:spPr>
        <p:txBody>
          <a:bodyPr>
            <a:spAutoFit/>
          </a:bodyPr>
          <a:lstStyle/>
          <a:p>
            <a:pPr algn="just">
              <a:lnSpc>
                <a:spcPct val="150000"/>
              </a:lnSpc>
              <a:buChar char="•"/>
            </a:pPr>
            <a:r>
              <a:rPr sz="3200" b="1" i="1">
                <a:solidFill>
                  <a:srgbClr val="0000FF"/>
                </a:solidFill>
                <a:latin typeface="Times New Roman" panose="02020603050405020304" pitchFamily="18" charset="0"/>
              </a:rPr>
              <a:t> </a:t>
            </a:r>
            <a:r>
              <a:rPr sz="3200" b="1" i="1" err="1">
                <a:latin typeface="Times New Roman" panose="02020603050405020304" pitchFamily="18" charset="0"/>
              </a:rPr>
              <a:t>Số trung bình cộng thường được dùng làm “đại diện” cho các số liệu thống kê, đặc biệt là khi muốn so sánh các</a:t>
            </a:r>
            <a:r>
              <a:rPr sz="3200" b="1" i="1">
                <a:latin typeface="Times New Roman" panose="02020603050405020304" pitchFamily="18" charset="0"/>
              </a:rPr>
              <a:t> </a:t>
            </a:r>
            <a:r>
              <a:rPr sz="3200" b="1" i="1" err="1">
                <a:solidFill>
                  <a:srgbClr val="CC3300"/>
                </a:solidFill>
                <a:latin typeface="Times New Roman" panose="02020603050405020304" pitchFamily="18" charset="0"/>
              </a:rPr>
              <a:t>số liệu thống kê cùng loại</a:t>
            </a:r>
            <a:r>
              <a:rPr sz="3200" b="1" i="1">
                <a:latin typeface="Times New Roman" panose="02020603050405020304" pitchFamily="18" charset="0"/>
              </a:rPr>
              <a:t>.</a:t>
            </a:r>
          </a:p>
          <a:p>
            <a:pPr algn="just">
              <a:lnSpc>
                <a:spcPct val="150000"/>
              </a:lnSpc>
              <a:buChar char="•"/>
            </a:pPr>
            <a:r>
              <a:rPr sz="3200" b="1" i="1" err="1">
                <a:latin typeface="Times New Roman" panose="02020603050405020304" pitchFamily="18" charset="0"/>
              </a:rPr>
              <a:t>Trong trường hợp kích thước mẫu số liệu thống kê cần quan sát nhỏ hơn hoặc bằng 10 hay sự chênh lệch giữa các số liệu thống kê quá lớn thì dùng trung vị làm giá trị đại diện</a:t>
            </a:r>
            <a:endParaRPr sz="3200" b="1" i="1">
              <a:latin typeface="Times New Roman" panose="02020603050405020304" pitchFamily="18" charset="0"/>
            </a:endParaRPr>
          </a:p>
        </p:txBody>
      </p:sp>
    </p:spTree>
  </p:cSld>
  <p:clrMapOvr>
    <a:masterClrMapping/>
  </p:clrMapOvr>
  <p:transition>
    <p:cover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1508">
                                            <p:txEl>
                                              <p:pRg st="0" end="0"/>
                                            </p:txEl>
                                          </p:spTgt>
                                        </p:tgtEl>
                                        <p:attrNameLst>
                                          <p:attrName>style.visibility</p:attrName>
                                        </p:attrNameLst>
                                      </p:cBhvr>
                                      <p:to>
                                        <p:strVal val="visible"/>
                                      </p:to>
                                    </p:set>
                                    <p:animEffect transition="in" filter="diamond(in)">
                                      <p:cBhvr>
                                        <p:cTn id="7" dur="2000"/>
                                        <p:tgtEl>
                                          <p:spTgt spid="215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21508">
                                            <p:txEl>
                                              <p:pRg st="1" end="1"/>
                                            </p:txEl>
                                          </p:spTgt>
                                        </p:tgtEl>
                                        <p:attrNameLst>
                                          <p:attrName>style.visibility</p:attrName>
                                        </p:attrNameLst>
                                      </p:cBhvr>
                                      <p:to>
                                        <p:strVal val="visible"/>
                                      </p:to>
                                    </p:set>
                                    <p:animEffect transition="in" filter="diamond(in)">
                                      <p:cBhvr>
                                        <p:cTn id="12" dur="2000"/>
                                        <p:tgtEl>
                                          <p:spTgt spid="215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4097"/>
          <p:cNvSpPr>
            <a:spLocks noGrp="1"/>
          </p:cNvSpPr>
          <p:nvPr>
            <p:ph type="title"/>
          </p:nvPr>
        </p:nvSpPr>
        <p:spPr>
          <a:ln/>
        </p:spPr>
        <p:txBody>
          <a:bodyPr anchor="ctr"/>
          <a:lstStyle/>
          <a:p>
            <a:pPr algn="ctr"/>
            <a:r>
              <a:rPr sz="3200"/>
              <a:t>KIỂM TRA BÀI CŨ</a:t>
            </a:r>
          </a:p>
        </p:txBody>
      </p:sp>
      <p:sp>
        <p:nvSpPr>
          <p:cNvPr id="4099" name="Text Placeholder 4098"/>
          <p:cNvSpPr>
            <a:spLocks noGrp="1"/>
          </p:cNvSpPr>
          <p:nvPr>
            <p:ph type="body" sz="half" idx="1"/>
          </p:nvPr>
        </p:nvSpPr>
        <p:spPr>
          <a:xfrm>
            <a:off x="533400" y="1631950"/>
            <a:ext cx="7772400" cy="4692650"/>
          </a:xfrm>
          <a:ln/>
        </p:spPr>
        <p:txBody>
          <a:bodyPr/>
          <a:lstStyle/>
          <a:p>
            <a:pPr algn="just">
              <a:lnSpc>
                <a:spcPct val="90000"/>
              </a:lnSpc>
              <a:buClr>
                <a:schemeClr val="tx2"/>
              </a:buClr>
              <a:buSzTx/>
              <a:buFont typeface="Wingdings" panose="05000000000000000000" pitchFamily="2" charset="2"/>
              <a:buNone/>
            </a:pPr>
            <a:r>
              <a:rPr err="1">
                <a:latin typeface="Times New Roman" panose="02020603050405020304" pitchFamily="18" charset="0"/>
              </a:rPr>
              <a:t>Câu hỏi 1: Tần số, tần suất của một giá trị thống kê là gì</a:t>
            </a:r>
            <a:r>
              <a:rPr>
                <a:latin typeface="Times New Roman" panose="02020603050405020304" pitchFamily="18" charset="0"/>
              </a:rPr>
              <a:t>?</a:t>
            </a:r>
          </a:p>
          <a:p>
            <a:pPr algn="just">
              <a:lnSpc>
                <a:spcPct val="90000"/>
              </a:lnSpc>
              <a:buClr>
                <a:schemeClr val="tx2"/>
              </a:buClr>
              <a:buSzTx/>
              <a:buFont typeface="Wingdings" panose="05000000000000000000" pitchFamily="2" charset="2"/>
              <a:buNone/>
            </a:pPr>
            <a:r>
              <a:rPr err="1">
                <a:latin typeface="Times New Roman" panose="02020603050405020304" pitchFamily="18" charset="0"/>
              </a:rPr>
              <a:t>Áp dụng: Cho số liệu thống kê ghi trong bảng sau</a:t>
            </a:r>
            <a:r>
              <a:rPr>
                <a:latin typeface="Times New Roman" panose="02020603050405020304" pitchFamily="18" charset="0"/>
              </a:rPr>
              <a:t>:</a:t>
            </a:r>
          </a:p>
          <a:p>
            <a:pPr algn="just">
              <a:lnSpc>
                <a:spcPct val="90000"/>
              </a:lnSpc>
              <a:buClr>
                <a:schemeClr val="tx2"/>
              </a:buClr>
              <a:buSzTx/>
              <a:buFont typeface="Wingdings" panose="05000000000000000000" pitchFamily="2" charset="2"/>
              <a:buNone/>
            </a:pPr>
            <a:r>
              <a:rPr err="1">
                <a:latin typeface="Times New Roman" panose="02020603050405020304" pitchFamily="18" charset="0"/>
              </a:rPr>
              <a:t>Điểm kiểm tra 1tiết môn Toán được bạn lớp trưởng ghi lại như sau</a:t>
            </a:r>
            <a:r>
              <a:rPr>
                <a:latin typeface="Times New Roman" panose="02020603050405020304" pitchFamily="18" charset="0"/>
              </a:rPr>
              <a:t>:</a:t>
            </a:r>
          </a:p>
          <a:p>
            <a:pPr>
              <a:lnSpc>
                <a:spcPct val="90000"/>
              </a:lnSpc>
              <a:buClr>
                <a:schemeClr val="tx2"/>
              </a:buClr>
              <a:buSzTx/>
              <a:buFont typeface="Wingdings" panose="05000000000000000000" pitchFamily="2" charset="2"/>
              <a:buNone/>
            </a:pPr>
            <a:endParaRPr>
              <a:latin typeface="Times New Roman" panose="02020603050405020304" pitchFamily="18" charset="0"/>
            </a:endParaRPr>
          </a:p>
          <a:p>
            <a:pPr>
              <a:lnSpc>
                <a:spcPct val="90000"/>
              </a:lnSpc>
              <a:buClr>
                <a:schemeClr val="tx2"/>
              </a:buClr>
              <a:buSzTx/>
              <a:buFont typeface="Wingdings" panose="05000000000000000000" pitchFamily="2" charset="2"/>
              <a:buNone/>
            </a:pPr>
            <a:endParaRPr>
              <a:latin typeface="Times New Roman" panose="02020603050405020304" pitchFamily="18" charset="0"/>
            </a:endParaRPr>
          </a:p>
          <a:p>
            <a:pPr>
              <a:lnSpc>
                <a:spcPct val="90000"/>
              </a:lnSpc>
              <a:buClr>
                <a:schemeClr val="tx2"/>
              </a:buClr>
              <a:buSzTx/>
              <a:buFont typeface="Wingdings" panose="05000000000000000000" pitchFamily="2" charset="2"/>
              <a:buNone/>
            </a:pPr>
            <a:endParaRPr>
              <a:latin typeface="Times New Roman" panose="02020603050405020304" pitchFamily="18" charset="0"/>
            </a:endParaRPr>
          </a:p>
          <a:p>
            <a:pPr>
              <a:lnSpc>
                <a:spcPct val="90000"/>
              </a:lnSpc>
              <a:buClr>
                <a:schemeClr val="tx2"/>
              </a:buClr>
              <a:buSzTx/>
              <a:buFont typeface="Wingdings" panose="05000000000000000000" pitchFamily="2" charset="2"/>
              <a:buNone/>
            </a:pPr>
            <a:endParaRPr>
              <a:latin typeface="Times New Roman" panose="02020603050405020304" pitchFamily="18" charset="0"/>
            </a:endParaRPr>
          </a:p>
          <a:p>
            <a:pPr>
              <a:lnSpc>
                <a:spcPct val="90000"/>
              </a:lnSpc>
              <a:buClr>
                <a:schemeClr val="tx2"/>
              </a:buClr>
              <a:buSzTx/>
              <a:buFont typeface="Wingdings" panose="05000000000000000000" pitchFamily="2" charset="2"/>
              <a:buNone/>
            </a:pPr>
            <a:r>
              <a:rPr err="1">
                <a:latin typeface="Times New Roman" panose="02020603050405020304" pitchFamily="18" charset="0"/>
              </a:rPr>
              <a:t>Hãy lập bảng phân bố tần số, tần suất</a:t>
            </a:r>
            <a:endParaRPr>
              <a:latin typeface="Times New Roman" panose="02020603050405020304" pitchFamily="18" charset="0"/>
            </a:endParaRPr>
          </a:p>
        </p:txBody>
      </p:sp>
      <p:graphicFrame>
        <p:nvGraphicFramePr>
          <p:cNvPr id="4100" name="Content Placeholder 4099"/>
          <p:cNvGraphicFramePr>
            <a:graphicFrameLocks noGrp="1"/>
          </p:cNvGraphicFramePr>
          <p:nvPr>
            <p:ph sz="half" idx="2"/>
          </p:nvPr>
        </p:nvGraphicFramePr>
        <p:xfrm>
          <a:off x="133350" y="4071938"/>
          <a:ext cx="8915400" cy="1428750"/>
        </p:xfrm>
        <a:graphic>
          <a:graphicData uri="http://schemas.openxmlformats.org/drawingml/2006/table">
            <a:tbl>
              <a:tblPr/>
              <a:tblGrid>
                <a:gridCol w="1114425"/>
                <a:gridCol w="1114425"/>
                <a:gridCol w="1114425"/>
                <a:gridCol w="1114425"/>
                <a:gridCol w="1114425"/>
                <a:gridCol w="1114425"/>
                <a:gridCol w="1114425"/>
                <a:gridCol w="1114425"/>
              </a:tblGrid>
              <a:tr h="476250">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3</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2</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9</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r h="476250">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4</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5</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10</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9</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r h="476250">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5</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2</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trips dir="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 Box 22529"/>
          <p:cNvSpPr txBox="1"/>
          <p:nvPr/>
        </p:nvSpPr>
        <p:spPr>
          <a:xfrm>
            <a:off x="2286000" y="685800"/>
            <a:ext cx="5410200" cy="579438"/>
          </a:xfrm>
          <a:prstGeom prst="rect">
            <a:avLst/>
          </a:prstGeom>
          <a:noFill/>
          <a:ln w="9525">
            <a:noFill/>
          </a:ln>
        </p:spPr>
        <p:txBody>
          <a:bodyPr>
            <a:spAutoFit/>
          </a:bodyPr>
          <a:lstStyle/>
          <a:p>
            <a:pPr algn="ctr" eaLnBrk="0" hangingPunct="0">
              <a:spcBef>
                <a:spcPct val="50000"/>
              </a:spcBef>
            </a:pPr>
            <a:r>
              <a:rPr sz="3200" b="1">
                <a:solidFill>
                  <a:schemeClr val="bg1"/>
                </a:solidFill>
                <a:latin typeface=".VnTimeH" panose="020B7200000000000000" pitchFamily="34" charset="0"/>
              </a:rPr>
              <a:t>H</a:t>
            </a:r>
            <a:r>
              <a:rPr sz="3200" b="1">
                <a:solidFill>
                  <a:schemeClr val="bg1"/>
                </a:solidFill>
                <a:latin typeface="Times New Roman" panose="02020603050405020304" pitchFamily="18" charset="0"/>
              </a:rPr>
              <a:t>ƯỚNG DẪN VỀ NHÀ</a:t>
            </a:r>
          </a:p>
        </p:txBody>
      </p:sp>
      <p:sp>
        <p:nvSpPr>
          <p:cNvPr id="22531" name="Text Box 22530"/>
          <p:cNvSpPr txBox="1"/>
          <p:nvPr/>
        </p:nvSpPr>
        <p:spPr>
          <a:xfrm>
            <a:off x="304800" y="1447800"/>
            <a:ext cx="8839200" cy="5222875"/>
          </a:xfrm>
          <a:prstGeom prst="rect">
            <a:avLst/>
          </a:prstGeom>
          <a:noFill/>
          <a:ln w="9525" cap="flat" cmpd="sng">
            <a:solidFill>
              <a:srgbClr val="660066"/>
            </a:solidFill>
            <a:prstDash val="solid"/>
            <a:miter/>
            <a:headEnd type="none" w="med" len="med"/>
            <a:tailEnd type="none" w="med" len="med"/>
          </a:ln>
        </p:spPr>
        <p:txBody>
          <a:bodyPr>
            <a:spAutoFit/>
          </a:bodyPr>
          <a:lstStyle/>
          <a:p>
            <a:pPr algn="just" eaLnBrk="0" hangingPunct="0">
              <a:spcBef>
                <a:spcPct val="50000"/>
              </a:spcBef>
              <a:buFont typeface="Wingdings" panose="05000000000000000000" pitchFamily="2" charset="2"/>
              <a:buChar char="v"/>
            </a:pPr>
            <a:r>
              <a:rPr sz="3200" b="1" err="1">
                <a:solidFill>
                  <a:srgbClr val="000099"/>
                </a:solidFill>
                <a:latin typeface=".VnTime" panose="020B7200000000000000" pitchFamily="34" charset="0"/>
              </a:rPr>
              <a:t>Häc thuéc lÝ thuyÕt</a:t>
            </a:r>
            <a:endParaRPr sz="3200" b="1">
              <a:solidFill>
                <a:srgbClr val="000099"/>
              </a:solidFill>
              <a:latin typeface=".VnTime" panose="020B7200000000000000" pitchFamily="34" charset="0"/>
            </a:endParaRPr>
          </a:p>
          <a:p>
            <a:pPr algn="just" eaLnBrk="0" hangingPunct="0">
              <a:spcBef>
                <a:spcPct val="50000"/>
              </a:spcBef>
              <a:buChar char="-"/>
            </a:pPr>
            <a:r>
              <a:rPr sz="3200" b="1" err="1">
                <a:solidFill>
                  <a:srgbClr val="000099"/>
                </a:solidFill>
                <a:latin typeface=".VnTime" panose="020B7200000000000000" pitchFamily="34" charset="0"/>
              </a:rPr>
              <a:t>C«ng thøc tÝnh trung b×nh céng theo tÇn sè vµ tÇn suÊt</a:t>
            </a:r>
            <a:r>
              <a:rPr sz="3200" b="1">
                <a:solidFill>
                  <a:srgbClr val="000099"/>
                </a:solidFill>
                <a:latin typeface=".VnTime" panose="020B7200000000000000" pitchFamily="34" charset="0"/>
              </a:rPr>
              <a:t>.</a:t>
            </a:r>
          </a:p>
          <a:p>
            <a:pPr algn="just" eaLnBrk="0" hangingPunct="0">
              <a:spcBef>
                <a:spcPct val="50000"/>
              </a:spcBef>
              <a:buChar char="-"/>
            </a:pPr>
            <a:r>
              <a:rPr sz="3200" b="1" err="1">
                <a:solidFill>
                  <a:srgbClr val="000099"/>
                </a:solidFill>
                <a:latin typeface=".VnTime" panose="020B7200000000000000" pitchFamily="34" charset="0"/>
              </a:rPr>
              <a:t>Ph©n biÖt ®­îc khi nµo dïng TBC, khi nµo dïng trung vÞ lµm ®¹i diÖn cho c¸c sè liÖu thèng</a:t>
            </a:r>
            <a:r>
              <a:rPr sz="3200" b="1">
                <a:solidFill>
                  <a:srgbClr val="000099"/>
                </a:solidFill>
                <a:latin typeface=".VnTime" panose="020B7200000000000000" pitchFamily="34" charset="0"/>
              </a:rPr>
              <a:t> kª.</a:t>
            </a:r>
          </a:p>
          <a:p>
            <a:pPr algn="just" eaLnBrk="0" hangingPunct="0">
              <a:spcBef>
                <a:spcPct val="50000"/>
              </a:spcBef>
              <a:buChar char="-"/>
            </a:pPr>
            <a:r>
              <a:rPr sz="3200" b="1" err="1">
                <a:solidFill>
                  <a:srgbClr val="000099"/>
                </a:solidFill>
                <a:latin typeface=".VnTime" panose="020B7200000000000000" pitchFamily="34" charset="0"/>
              </a:rPr>
              <a:t>BiÕt t×m mèt cña mét b¶ng ph©n bè tÇn sè</a:t>
            </a:r>
            <a:endParaRPr sz="3200" b="1">
              <a:solidFill>
                <a:srgbClr val="000099"/>
              </a:solidFill>
              <a:latin typeface=".VnTime" panose="020B7200000000000000" pitchFamily="34" charset="0"/>
            </a:endParaRPr>
          </a:p>
          <a:p>
            <a:pPr algn="just" eaLnBrk="0" hangingPunct="0">
              <a:spcBef>
                <a:spcPct val="50000"/>
              </a:spcBef>
              <a:buChar char="-"/>
            </a:pPr>
            <a:r>
              <a:rPr sz="3200" b="1" err="1">
                <a:solidFill>
                  <a:srgbClr val="000099"/>
                </a:solidFill>
                <a:latin typeface=".VnTime" panose="020B7200000000000000" pitchFamily="34" charset="0"/>
              </a:rPr>
              <a:t>Lµm l¹i c¸c vÝ dô ®· ®­îc gi¶i trªn líp</a:t>
            </a:r>
            <a:endParaRPr sz="3200" b="1">
              <a:solidFill>
                <a:srgbClr val="000099"/>
              </a:solidFill>
              <a:latin typeface=".VnTime" panose="020B7200000000000000" pitchFamily="34" charset="0"/>
            </a:endParaRPr>
          </a:p>
          <a:p>
            <a:pPr algn="just" eaLnBrk="0" hangingPunct="0">
              <a:spcBef>
                <a:spcPct val="50000"/>
              </a:spcBef>
              <a:buFont typeface="Wingdings" panose="05000000000000000000" pitchFamily="2" charset="2"/>
              <a:buChar char="v"/>
            </a:pPr>
            <a:r>
              <a:rPr sz="3200" b="1" err="1">
                <a:solidFill>
                  <a:srgbClr val="000099"/>
                </a:solidFill>
                <a:latin typeface=".VnTime" panose="020B7200000000000000" pitchFamily="34" charset="0"/>
              </a:rPr>
              <a:t>Làm bài tËp: 1-5   (SGK – Trang</a:t>
            </a:r>
            <a:r>
              <a:rPr sz="3200" b="1">
                <a:solidFill>
                  <a:srgbClr val="000099"/>
                </a:solidFill>
                <a:latin typeface=".VnTime" panose="020B7200000000000000" pitchFamily="34" charset="0"/>
              </a:rPr>
              <a:t> 122-123)                           </a:t>
            </a:r>
          </a:p>
        </p:txBody>
      </p:sp>
    </p:spTree>
  </p:cSld>
  <p:clrMapOvr>
    <a:masterClrMapping/>
  </p:clrMapOvr>
  <p:transition>
    <p:blinds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3553" descr="005-C"/>
          <p:cNvPicPr>
            <a:picLocks noChangeAspect="1"/>
          </p:cNvPicPr>
          <p:nvPr/>
        </p:nvPicPr>
        <p:blipFill>
          <a:blip r:embed="rId2">
            <a:clrChange>
              <a:clrFrom>
                <a:srgbClr val="FFFFFF"/>
              </a:clrFrom>
              <a:clrTo>
                <a:srgbClr val="FFFFFF">
                  <a:alpha val="0"/>
                </a:srgbClr>
              </a:clrTo>
            </a:clrChange>
          </a:blip>
          <a:stretch>
            <a:fillRect/>
          </a:stretch>
        </p:blipFill>
        <p:spPr>
          <a:xfrm>
            <a:off x="222250" y="0"/>
            <a:ext cx="9144000" cy="6858000"/>
          </a:xfrm>
          <a:prstGeom prst="rect">
            <a:avLst/>
          </a:prstGeom>
          <a:noFill/>
          <a:ln w="9525">
            <a:noFill/>
          </a:ln>
        </p:spPr>
      </p:pic>
      <p:sp>
        <p:nvSpPr>
          <p:cNvPr id="23555" name="WordArt 6"/>
          <p:cNvSpPr>
            <a:spLocks noTextEdit="1"/>
          </p:cNvSpPr>
          <p:nvPr/>
        </p:nvSpPr>
        <p:spPr>
          <a:xfrm>
            <a:off x="1219200" y="1676400"/>
            <a:ext cx="7010400" cy="3124200"/>
          </a:xfrm>
          <a:prstGeom prst="rect">
            <a:avLst/>
          </a:prstGeom>
        </p:spPr>
        <p:txBody>
          <a:bodyPr wrap="none" fromWordArt="1">
            <a:prstTxWarp prst="textPlain">
              <a:avLst>
                <a:gd name="adj" fmla="val 50000"/>
              </a:avLst>
            </a:prstTxWarp>
            <a:normAutofit/>
          </a:bodyPr>
          <a:lstStyle/>
          <a:p>
            <a:pPr algn="ctr" eaLnBrk="0" hangingPunct="0"/>
            <a:r>
              <a:rPr lang="en-US" sz="2400" b="1">
                <a:ln w="12700" cap="flat" cmpd="sng">
                  <a:solidFill>
                    <a:srgbClr val="000000"/>
                  </a:solidFill>
                  <a:prstDash val="solid"/>
                  <a:headEnd type="none" w="med" len="med"/>
                  <a:tailEnd type="none" w="med" len="med"/>
                </a:ln>
                <a:solidFill>
                  <a:srgbClr val="0000FF"/>
                </a:solidFill>
                <a:latin typeface=".VnTimeH" panose="020B7200000000000000" pitchFamily="34" charset="0"/>
                <a:ea typeface=".VnTimeH" panose="020B7200000000000000" pitchFamily="34" charset="0"/>
              </a:rPr>
              <a:t>ch©n thµnh c¶m ¬n c¸c thÇy c« gi¸o </a:t>
            </a:r>
          </a:p>
          <a:p>
            <a:pPr algn="ctr" eaLnBrk="0" hangingPunct="0"/>
            <a:r>
              <a:rPr lang="en-US" sz="2400" b="1">
                <a:ln w="12700" cap="flat" cmpd="sng">
                  <a:solidFill>
                    <a:srgbClr val="000000"/>
                  </a:solidFill>
                  <a:prstDash val="solid"/>
                  <a:headEnd type="none" w="med" len="med"/>
                  <a:tailEnd type="none" w="med" len="med"/>
                </a:ln>
                <a:solidFill>
                  <a:srgbClr val="0000FF"/>
                </a:solidFill>
                <a:latin typeface=".VnTimeH" panose="020B7200000000000000" pitchFamily="34" charset="0"/>
                <a:ea typeface=".VnTimeH" panose="020B7200000000000000" pitchFamily="34" charset="0"/>
              </a:rPr>
              <a:t>vµ c¸c em häc sinh.</a:t>
            </a: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3555"/>
                                        </p:tgtEl>
                                        <p:attrNameLst>
                                          <p:attrName>style.visibility</p:attrName>
                                        </p:attrNameLst>
                                      </p:cBhvr>
                                      <p:to>
                                        <p:strVal val="visible"/>
                                      </p:to>
                                    </p:set>
                                    <p:anim calcmode="lin" valueType="num">
                                      <p:cBhvr additive="base">
                                        <p:cTn id="7" dur="5000" fill="hold"/>
                                        <p:tgtEl>
                                          <p:spTgt spid="23555"/>
                                        </p:tgtEl>
                                        <p:attrNameLst>
                                          <p:attrName>ppt_x</p:attrName>
                                        </p:attrNameLst>
                                      </p:cBhvr>
                                      <p:tavLst>
                                        <p:tav tm="0">
                                          <p:val>
                                            <p:strVal val="#ppt_x"/>
                                          </p:val>
                                        </p:tav>
                                        <p:tav tm="100000">
                                          <p:val>
                                            <p:strVal val="#ppt_x"/>
                                          </p:val>
                                        </p:tav>
                                      </p:tavLst>
                                    </p:anim>
                                    <p:anim calcmode="lin" valueType="num">
                                      <p:cBhvr additive="base">
                                        <p:cTn id="8" dur="5000" fill="hold"/>
                                        <p:tgtEl>
                                          <p:spTgt spid="2355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ext Placeholder 5121"/>
          <p:cNvSpPr>
            <a:spLocks noGrp="1"/>
          </p:cNvSpPr>
          <p:nvPr>
            <p:ph type="body" sz="half" idx="1"/>
          </p:nvPr>
        </p:nvSpPr>
        <p:spPr>
          <a:xfrm>
            <a:off x="533400" y="1473200"/>
            <a:ext cx="8229600" cy="5029200"/>
          </a:xfrm>
          <a:ln/>
        </p:spPr>
        <p:txBody>
          <a:bodyPr/>
          <a:lstStyle/>
          <a:p>
            <a:pPr>
              <a:buClr>
                <a:schemeClr val="tx2"/>
              </a:buClr>
              <a:buSzTx/>
              <a:buFont typeface="Wingdings" panose="05000000000000000000" pitchFamily="2" charset="2"/>
              <a:buNone/>
            </a:pPr>
            <a:r>
              <a:rPr err="1">
                <a:latin typeface="Times New Roman" panose="02020603050405020304" pitchFamily="18" charset="0"/>
              </a:rPr>
              <a:t>Câu hỏi 2: Giá trị đại diện của một lớp ghép là gì</a:t>
            </a:r>
            <a:r>
              <a:rPr>
                <a:latin typeface="Times New Roman" panose="02020603050405020304" pitchFamily="18" charset="0"/>
              </a:rPr>
              <a:t>?</a:t>
            </a:r>
          </a:p>
          <a:p>
            <a:pPr>
              <a:buClr>
                <a:schemeClr val="tx2"/>
              </a:buClr>
              <a:buSzTx/>
              <a:buFont typeface="Wingdings" panose="05000000000000000000" pitchFamily="2" charset="2"/>
              <a:buNone/>
            </a:pPr>
            <a:r>
              <a:rPr err="1">
                <a:latin typeface="Times New Roman" panose="02020603050405020304" pitchFamily="18" charset="0"/>
              </a:rPr>
              <a:t>Áp dụng: Cho bảng phân bố tần suất ghép lớp sau</a:t>
            </a:r>
            <a:endParaRPr>
              <a:latin typeface="Times New Roman" panose="02020603050405020304" pitchFamily="18" charset="0"/>
            </a:endParaRPr>
          </a:p>
          <a:p>
            <a:pPr>
              <a:buClr>
                <a:schemeClr val="tx2"/>
              </a:buClr>
              <a:buSzTx/>
              <a:buFont typeface="Wingdings" panose="05000000000000000000" pitchFamily="2" charset="2"/>
              <a:buNone/>
            </a:pPr>
            <a:r>
              <a:rPr err="1">
                <a:latin typeface="Times New Roman" panose="02020603050405020304" pitchFamily="18" charset="0"/>
              </a:rPr>
              <a:t>Nhiệt độ trung bình của tháng 12 tại thành phố Vinh từ 1961 đến</a:t>
            </a:r>
            <a:r>
              <a:rPr>
                <a:latin typeface="Times New Roman" panose="02020603050405020304" pitchFamily="18" charset="0"/>
              </a:rPr>
              <a:t> 1990 </a:t>
            </a:r>
          </a:p>
          <a:p>
            <a:pPr>
              <a:buClr>
                <a:schemeClr val="tx2"/>
              </a:buClr>
              <a:buSzTx/>
              <a:buFont typeface="Wingdings" panose="05000000000000000000" pitchFamily="2" charset="2"/>
              <a:buNone/>
            </a:pPr>
            <a:endParaRPr>
              <a:latin typeface="Times New Roman" panose="02020603050405020304" pitchFamily="18" charset="0"/>
            </a:endParaRPr>
          </a:p>
        </p:txBody>
      </p:sp>
      <p:graphicFrame>
        <p:nvGraphicFramePr>
          <p:cNvPr id="5123" name="Content Placeholder 5122"/>
          <p:cNvGraphicFramePr>
            <a:graphicFrameLocks noGrp="1"/>
          </p:cNvGraphicFramePr>
          <p:nvPr>
            <p:ph sz="half" idx="2"/>
          </p:nvPr>
        </p:nvGraphicFramePr>
        <p:xfrm>
          <a:off x="304800" y="3409950"/>
          <a:ext cx="8420100" cy="3201988"/>
        </p:xfrm>
        <a:graphic>
          <a:graphicData uri="http://schemas.openxmlformats.org/drawingml/2006/table">
            <a:tbl>
              <a:tblPr/>
              <a:tblGrid>
                <a:gridCol w="4286250"/>
                <a:gridCol w="4133850"/>
              </a:tblGrid>
              <a:tr h="71596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err="1"/>
                        <a:t>Lớp nhiệt độ</a:t>
                      </a:r>
                      <a:r>
                        <a:rPr b="1"/>
                        <a:t> (</a:t>
                      </a:r>
                      <a:r>
                        <a:rPr b="1" baseline="30000"/>
                        <a:t>0</a:t>
                      </a:r>
                      <a:r>
                        <a:rPr b="1"/>
                        <a:t>C)</a:t>
                      </a:r>
                      <a:endParaRPr lang="en-US" b="1"/>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err="1"/>
                        <a:t>Tần suất</a:t>
                      </a:r>
                      <a:r>
                        <a:rPr b="1"/>
                        <a:t> (%)</a:t>
                      </a:r>
                      <a:endParaRPr lang="en-US" b="1"/>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177006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t>[15;17)</a:t>
                      </a:r>
                    </a:p>
                    <a:p>
                      <a:pPr marL="0" lvl="0" indent="0" algn="ctr">
                        <a:buNone/>
                      </a:pPr>
                      <a:r>
                        <a:t>[17;19)</a:t>
                      </a:r>
                    </a:p>
                    <a:p>
                      <a:pPr marL="0" lvl="0" indent="0" algn="ctr">
                        <a:buNone/>
                      </a:pPr>
                      <a:r>
                        <a:t>[19;21)</a:t>
                      </a:r>
                    </a:p>
                    <a:p>
                      <a:pPr marL="0" lvl="0" indent="0" algn="ctr">
                        <a:buNone/>
                      </a:pPr>
                      <a:r>
                        <a:t>[21;23)</a:t>
                      </a:r>
                      <a:endParaRPr lang="en-US"/>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t>16.7</a:t>
                      </a:r>
                    </a:p>
                    <a:p>
                      <a:pPr marL="0" lvl="0" indent="0" algn="ctr">
                        <a:buNone/>
                      </a:pPr>
                      <a:r>
                        <a:t>43.3</a:t>
                      </a:r>
                    </a:p>
                    <a:p>
                      <a:pPr marL="0" lvl="0" indent="0" algn="ctr">
                        <a:buNone/>
                      </a:pPr>
                      <a:r>
                        <a:t>36.7</a:t>
                      </a:r>
                    </a:p>
                    <a:p>
                      <a:pPr marL="0" lvl="0" indent="0" algn="ctr">
                        <a:buNone/>
                      </a:pPr>
                      <a:r>
                        <a:t>3.3</a:t>
                      </a:r>
                      <a:endParaRPr lang="en-US"/>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71596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err="1"/>
                        <a:t>Cộng</a:t>
                      </a:r>
                      <a:endParaRPr lang="en-US" b="1"/>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t>100(%)</a:t>
                      </a:r>
                      <a:endParaRPr lang="en-US"/>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Tree>
  </p:cSld>
  <p:clrMapOvr>
    <a:masterClrMapping/>
  </p:clrMapOvr>
  <p:transition>
    <p:strips dir="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accent1">
                <a:gamma/>
                <a:shade val="46275"/>
                <a:invGamma/>
              </a:schemeClr>
            </a:gs>
            <a:gs pos="50000">
              <a:schemeClr val="accent1"/>
            </a:gs>
            <a:gs pos="100000">
              <a:schemeClr val="accent1">
                <a:gamma/>
                <a:shade val="46275"/>
                <a:invGamma/>
              </a:schemeClr>
            </a:gs>
          </a:gsLst>
          <a:lin ang="5400000" scaled="1"/>
          <a:tileRect/>
        </a:gradFill>
        <a:effectLst/>
      </p:bgPr>
    </p:bg>
    <p:spTree>
      <p:nvGrpSpPr>
        <p:cNvPr id="1" name=""/>
        <p:cNvGrpSpPr/>
        <p:nvPr/>
      </p:nvGrpSpPr>
      <p:grpSpPr>
        <a:xfrm>
          <a:off x="0" y="0"/>
          <a:ext cx="0" cy="0"/>
          <a:chOff x="0" y="0"/>
          <a:chExt cx="0" cy="0"/>
        </a:xfrm>
      </p:grpSpPr>
      <p:sp>
        <p:nvSpPr>
          <p:cNvPr id="6146" name="Title 6145"/>
          <p:cNvSpPr>
            <a:spLocks noGrp="1"/>
          </p:cNvSpPr>
          <p:nvPr>
            <p:ph type="title"/>
          </p:nvPr>
        </p:nvSpPr>
        <p:spPr>
          <a:ln/>
        </p:spPr>
        <p:txBody>
          <a:bodyPr anchor="ctr"/>
          <a:lstStyle/>
          <a:p>
            <a:pPr algn="ctr"/>
            <a:r>
              <a:rPr sz="3200"/>
              <a:t>TIẾT 51</a:t>
            </a:r>
          </a:p>
        </p:txBody>
      </p:sp>
      <p:sp>
        <p:nvSpPr>
          <p:cNvPr id="6147" name="Rectangles 6146"/>
          <p:cNvSpPr/>
          <p:nvPr/>
        </p:nvSpPr>
        <p:spPr>
          <a:xfrm>
            <a:off x="1981200" y="1828800"/>
            <a:ext cx="5638800" cy="487363"/>
          </a:xfrm>
          <a:prstGeom prst="rect">
            <a:avLst/>
          </a:prstGeom>
          <a:noFill/>
          <a:ln w="9525">
            <a:noFill/>
          </a:ln>
          <a:effectLst>
            <a:outerShdw dist="35921" dir="2699999" algn="ctr" rotWithShape="0">
              <a:schemeClr val="tx1">
                <a:alpha val="50000"/>
              </a:schemeClr>
            </a:outerShdw>
          </a:effectLst>
        </p:spPr>
        <p:txBody>
          <a:bodyPr anchor="ctr"/>
          <a:lstStyle>
            <a:lvl1pPr marL="0" lvl="0" indent="0" algn="r" defTabSz="914400" rtl="0" eaLnBrk="0" fontAlgn="base" latinLnBrk="0" hangingPunct="0">
              <a:lnSpc>
                <a:spcPct val="100000"/>
              </a:lnSpc>
              <a:spcBef>
                <a:spcPct val="0"/>
              </a:spcBef>
              <a:spcAft>
                <a:spcPct val="0"/>
              </a:spcAft>
              <a:buNone/>
              <a:defRPr sz="3600" b="1" u="none" kern="1200" baseline="0">
                <a:solidFill>
                  <a:schemeClr val="bg1"/>
                </a:solidFill>
                <a:latin typeface="Arial" panose="020B0604020202020204" pitchFamily="34" charset="0"/>
              </a:defRPr>
            </a:lvl1pPr>
          </a:lstStyle>
          <a:p>
            <a:pPr lvl="0" algn="ctr"/>
            <a:r>
              <a:rPr sz="3200"/>
              <a:t>BÀI 3</a:t>
            </a:r>
          </a:p>
        </p:txBody>
      </p:sp>
      <p:sp>
        <p:nvSpPr>
          <p:cNvPr id="6148" name="Rectangles 6147"/>
          <p:cNvSpPr/>
          <p:nvPr/>
        </p:nvSpPr>
        <p:spPr>
          <a:xfrm>
            <a:off x="1905000" y="3200400"/>
            <a:ext cx="6019800" cy="487363"/>
          </a:xfrm>
          <a:prstGeom prst="rect">
            <a:avLst/>
          </a:prstGeom>
          <a:noFill/>
          <a:ln w="9525">
            <a:noFill/>
          </a:ln>
          <a:effectLst>
            <a:outerShdw dist="35921" dir="2699999" algn="ctr" rotWithShape="0">
              <a:schemeClr val="tx1">
                <a:alpha val="50000"/>
              </a:schemeClr>
            </a:outerShdw>
          </a:effectLst>
        </p:spPr>
        <p:txBody>
          <a:bodyPr anchor="ctr"/>
          <a:lstStyle>
            <a:lvl1pPr marL="0" lvl="0" indent="0" algn="r" defTabSz="914400" rtl="0" eaLnBrk="0" fontAlgn="base" latinLnBrk="0" hangingPunct="0">
              <a:lnSpc>
                <a:spcPct val="100000"/>
              </a:lnSpc>
              <a:spcBef>
                <a:spcPct val="0"/>
              </a:spcBef>
              <a:spcAft>
                <a:spcPct val="0"/>
              </a:spcAft>
              <a:buNone/>
              <a:defRPr sz="3600" b="1" u="none" kern="1200" baseline="0">
                <a:solidFill>
                  <a:schemeClr val="bg1"/>
                </a:solidFill>
                <a:latin typeface="Arial" panose="020B0604020202020204" pitchFamily="34" charset="0"/>
              </a:defRPr>
            </a:lvl1pPr>
          </a:lstStyle>
          <a:p>
            <a:pPr lvl="0" algn="ctr"/>
            <a:r>
              <a:rPr sz="4400"/>
              <a:t>SỐ TRUNG BÌNH, TRUNG VỊ, MỐT</a:t>
            </a:r>
          </a:p>
        </p:txBody>
      </p:sp>
    </p:spTree>
  </p:cSld>
  <p:clrMapOvr>
    <a:masterClrMapping/>
  </p:clrMapOvr>
  <p:transition>
    <p:strips dir="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7171" name="Rectangle 2"/>
          <p:cNvSpPr>
            <a:spLocks noGrp="1"/>
          </p:cNvSpPr>
          <p:nvPr>
            <p:ph type="title" idx="4294967295"/>
          </p:nvPr>
        </p:nvSpPr>
        <p:spPr>
          <a:ln/>
        </p:spPr>
        <p:txBody>
          <a:bodyPr vert="horz" wrap="square" lIns="91440" tIns="45720" rIns="91440" bIns="45720" anchor="ctr"/>
          <a:lstStyle/>
          <a:p>
            <a:pPr eaLnBrk="1" hangingPunct="1"/>
            <a:r>
              <a:rPr>
                <a:latin typeface="Times New Roman" panose="02020603050405020304" pitchFamily="18" charset="0"/>
              </a:rPr>
              <a:t>I</a:t>
            </a:r>
            <a:r>
              <a:rPr sz="3200" err="1"/>
              <a:t> – Số Trung Bình Cộng</a:t>
            </a:r>
            <a:endParaRPr sz="3200"/>
          </a:p>
        </p:txBody>
      </p:sp>
      <p:sp>
        <p:nvSpPr>
          <p:cNvPr id="91140" name="AutoShape 4"/>
          <p:cNvSpPr>
            <a:spLocks noChangeArrowheads="1"/>
          </p:cNvSpPr>
          <p:nvPr/>
        </p:nvSpPr>
        <p:spPr bwMode="auto">
          <a:xfrm>
            <a:off x="76200" y="2895600"/>
            <a:ext cx="8991600" cy="1219200"/>
          </a:xfrm>
          <a:prstGeom prst="roundRect">
            <a:avLst>
              <a:gd name="adj" fmla="val 16667"/>
            </a:avLst>
          </a:prstGeom>
          <a:gradFill rotWithShape="1">
            <a:gsLst>
              <a:gs pos="0">
                <a:schemeClr val="accent1"/>
              </a:gs>
              <a:gs pos="50000">
                <a:schemeClr val="accent1">
                  <a:gamma/>
                  <a:shade val="46275"/>
                  <a:invGamma/>
                </a:schemeClr>
              </a:gs>
              <a:gs pos="100000">
                <a:schemeClr val="accent1"/>
              </a:gs>
            </a:gsLst>
            <a:lin ang="540000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r>
              <a:rPr kumimoji="0" lang="en-US" sz="3200" b="1" i="0" u="none" strike="noStrike" kern="1200" cap="none" spc="0" normalizeH="0" baseline="0" noProof="0">
                <a:ln>
                  <a:noFill/>
                </a:ln>
                <a:solidFill>
                  <a:schemeClr val="bg1"/>
                </a:solidFill>
                <a:effectLst/>
                <a:uLnTx/>
                <a:uFillTx/>
                <a:latin typeface="Arial" panose="020B0604020202020204" pitchFamily="34" charset="0"/>
                <a:ea typeface="+mn-ea"/>
                <a:cs typeface="+mn-cs"/>
              </a:rPr>
              <a:t>Hãy suy nghĩ đặt một câu có từ TRUNG BÌNH</a:t>
            </a:r>
          </a:p>
        </p:txBody>
      </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91140"/>
                                        </p:tgtEl>
                                        <p:attrNameLst>
                                          <p:attrName>style.visibility</p:attrName>
                                        </p:attrNameLst>
                                      </p:cBhvr>
                                      <p:to>
                                        <p:strVal val="visible"/>
                                      </p:to>
                                    </p:set>
                                    <p:anim calcmode="discrete" valueType="clr">
                                      <p:cBhvr override="childStyle">
                                        <p:cTn id="7" dur="80"/>
                                        <p:tgtEl>
                                          <p:spTgt spid="91140"/>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91140"/>
                                        </p:tgtEl>
                                        <p:attrNameLst>
                                          <p:attrName>fillcolor</p:attrName>
                                        </p:attrNameLst>
                                      </p:cBhvr>
                                      <p:tavLst>
                                        <p:tav tm="0">
                                          <p:val>
                                            <p:clrVal>
                                              <a:schemeClr val="accent2"/>
                                            </p:clrVal>
                                          </p:val>
                                        </p:tav>
                                        <p:tav tm="50000">
                                          <p:val>
                                            <p:clrVal>
                                              <a:schemeClr val="hlink"/>
                                            </p:clrVal>
                                          </p:val>
                                        </p:tav>
                                      </p:tavLst>
                                    </p:anim>
                                    <p:set>
                                      <p:cBhvr>
                                        <p:cTn id="9" dur="80"/>
                                        <p:tgtEl>
                                          <p:spTgt spid="91140"/>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1140"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8195" name="Rectangle 2"/>
          <p:cNvSpPr>
            <a:spLocks noGrp="1"/>
          </p:cNvSpPr>
          <p:nvPr>
            <p:ph type="title" idx="4294967295"/>
          </p:nvPr>
        </p:nvSpPr>
        <p:spPr>
          <a:ln/>
        </p:spPr>
        <p:txBody>
          <a:bodyPr vert="horz" wrap="square" lIns="91440" tIns="45720" rIns="91440" bIns="45720" anchor="ctr"/>
          <a:lstStyle/>
          <a:p>
            <a:pPr eaLnBrk="1" hangingPunct="1"/>
            <a:r>
              <a:rPr>
                <a:latin typeface="Times New Roman" panose="02020603050405020304" pitchFamily="18" charset="0"/>
              </a:rPr>
              <a:t>I</a:t>
            </a:r>
            <a:r>
              <a:rPr sz="3200" err="1"/>
              <a:t> – Số Trung Bình Cộng</a:t>
            </a:r>
            <a:endParaRPr sz="3200"/>
          </a:p>
        </p:txBody>
      </p:sp>
      <p:sp>
        <p:nvSpPr>
          <p:cNvPr id="92164" name="AutoShape 4"/>
          <p:cNvSpPr/>
          <p:nvPr/>
        </p:nvSpPr>
        <p:spPr>
          <a:xfrm>
            <a:off x="152400" y="1600200"/>
            <a:ext cx="5867400" cy="1219200"/>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pPr algn="ctr"/>
            <a:r>
              <a:rPr sz="2800" b="1" err="1">
                <a:solidFill>
                  <a:schemeClr val="bg1"/>
                </a:solidFill>
                <a:latin typeface="Arial" panose="020B0604020202020204" pitchFamily="34" charset="0"/>
              </a:rPr>
              <a:t>Trung bình cộng của</a:t>
            </a:r>
            <a:r>
              <a:rPr sz="2800" b="1">
                <a:solidFill>
                  <a:schemeClr val="bg1"/>
                </a:solidFill>
                <a:latin typeface="Arial" panose="020B0604020202020204" pitchFamily="34" charset="0"/>
              </a:rPr>
              <a:t> </a:t>
            </a:r>
            <a:r>
              <a:rPr sz="2800" b="1">
                <a:solidFill>
                  <a:srgbClr val="FFFF66"/>
                </a:solidFill>
                <a:latin typeface="Arial" panose="020B0604020202020204" pitchFamily="34" charset="0"/>
              </a:rPr>
              <a:t>2</a:t>
            </a:r>
            <a:r>
              <a:rPr sz="2800" b="1" err="1">
                <a:solidFill>
                  <a:schemeClr val="bg1"/>
                </a:solidFill>
                <a:latin typeface="Arial" panose="020B0604020202020204" pitchFamily="34" charset="0"/>
              </a:rPr>
              <a:t> số</a:t>
            </a:r>
            <a:r>
              <a:rPr sz="2800" b="1">
                <a:solidFill>
                  <a:schemeClr val="bg1"/>
                </a:solidFill>
                <a:latin typeface="Arial" panose="020B0604020202020204" pitchFamily="34" charset="0"/>
              </a:rPr>
              <a:t>: </a:t>
            </a:r>
            <a:r>
              <a:rPr sz="2800" b="1" i="1" err="1">
                <a:solidFill>
                  <a:schemeClr val="bg1"/>
                </a:solidFill>
                <a:latin typeface="Arial" panose="020B0604020202020204" pitchFamily="34" charset="0"/>
              </a:rPr>
              <a:t>5 và</a:t>
            </a:r>
            <a:r>
              <a:rPr sz="2800" b="1" i="1">
                <a:solidFill>
                  <a:schemeClr val="bg1"/>
                </a:solidFill>
                <a:latin typeface="Arial" panose="020B0604020202020204" pitchFamily="34" charset="0"/>
              </a:rPr>
              <a:t> 9</a:t>
            </a:r>
            <a:r>
              <a:rPr sz="2800" b="1">
                <a:solidFill>
                  <a:schemeClr val="bg1"/>
                </a:solidFill>
                <a:latin typeface="Arial" panose="020B0604020202020204" pitchFamily="34" charset="0"/>
              </a:rPr>
              <a:t> </a:t>
            </a:r>
          </a:p>
        </p:txBody>
      </p:sp>
      <p:grpSp>
        <p:nvGrpSpPr>
          <p:cNvPr id="92177" name="Group 17"/>
          <p:cNvGrpSpPr/>
          <p:nvPr/>
        </p:nvGrpSpPr>
        <p:grpSpPr>
          <a:xfrm>
            <a:off x="6248400" y="1524000"/>
            <a:ext cx="2667000" cy="1322388"/>
            <a:chOff x="3936" y="960"/>
            <a:chExt cx="1680" cy="833"/>
          </a:xfrm>
        </p:grpSpPr>
        <p:sp>
          <p:nvSpPr>
            <p:cNvPr id="8198" name="AutoShape 5"/>
            <p:cNvSpPr/>
            <p:nvPr/>
          </p:nvSpPr>
          <p:spPr>
            <a:xfrm>
              <a:off x="3936" y="1008"/>
              <a:ext cx="1680" cy="768"/>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pPr algn="ctr"/>
              <a:endParaRPr sz="2800" b="1">
                <a:solidFill>
                  <a:schemeClr val="bg1"/>
                </a:solidFill>
                <a:latin typeface="Arial" panose="020B0604020202020204" pitchFamily="34" charset="0"/>
              </a:endParaRPr>
            </a:p>
          </p:txBody>
        </p:sp>
        <p:graphicFrame>
          <p:nvGraphicFramePr>
            <p:cNvPr id="8199" name="Object 6"/>
            <p:cNvGraphicFramePr>
              <a:graphicFrameLocks noChangeAspect="1"/>
            </p:cNvGraphicFramePr>
            <p:nvPr/>
          </p:nvGraphicFramePr>
          <p:xfrm>
            <a:off x="4128" y="960"/>
            <a:ext cx="1209" cy="833"/>
          </p:xfrm>
          <a:graphic>
            <a:graphicData uri="http://schemas.openxmlformats.org/presentationml/2006/ole">
              <mc:AlternateContent xmlns:mc="http://schemas.openxmlformats.org/markup-compatibility/2006">
                <mc:Choice xmlns:v="urn:schemas-microsoft-com:vml" Requires="v">
                  <p:oleObj spid="_x0000_s4109" r:id="rId3" imgW="571500" imgH="393700" progId="Equation.DSMT4">
                    <p:embed/>
                  </p:oleObj>
                </mc:Choice>
                <mc:Fallback>
                  <p:oleObj r:id="rId3" imgW="571500" imgH="393700" progId="Equation.DSMT4">
                    <p:embed/>
                    <p:pic>
                      <p:nvPicPr>
                        <p:cNvPr id="0" name="Picture 3084"/>
                        <p:cNvPicPr/>
                        <p:nvPr/>
                      </p:nvPicPr>
                      <p:blipFill>
                        <a:blip r:embed="rId4"/>
                        <a:stretch>
                          <a:fillRect/>
                        </a:stretch>
                      </p:blipFill>
                      <p:spPr>
                        <a:xfrm>
                          <a:off x="4128" y="960"/>
                          <a:ext cx="1209" cy="833"/>
                        </a:xfrm>
                        <a:prstGeom prst="rect">
                          <a:avLst/>
                        </a:prstGeom>
                        <a:noFill/>
                        <a:ln w="38100">
                          <a:noFill/>
                          <a:miter/>
                        </a:ln>
                      </p:spPr>
                    </p:pic>
                  </p:oleObj>
                </mc:Fallback>
              </mc:AlternateContent>
            </a:graphicData>
          </a:graphic>
        </p:graphicFrame>
      </p:grpSp>
      <p:sp>
        <p:nvSpPr>
          <p:cNvPr id="92169" name="AutoShape 9"/>
          <p:cNvSpPr/>
          <p:nvPr/>
        </p:nvSpPr>
        <p:spPr>
          <a:xfrm>
            <a:off x="152400" y="3276600"/>
            <a:ext cx="5867400" cy="1219200"/>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pPr algn="ctr"/>
            <a:r>
              <a:rPr sz="2800" b="1" err="1">
                <a:solidFill>
                  <a:schemeClr val="bg1"/>
                </a:solidFill>
                <a:latin typeface="Arial" panose="020B0604020202020204" pitchFamily="34" charset="0"/>
              </a:rPr>
              <a:t>Trung bình cộng của</a:t>
            </a:r>
            <a:r>
              <a:rPr sz="2800" b="1">
                <a:solidFill>
                  <a:schemeClr val="bg1"/>
                </a:solidFill>
                <a:latin typeface="Arial" panose="020B0604020202020204" pitchFamily="34" charset="0"/>
              </a:rPr>
              <a:t> </a:t>
            </a:r>
            <a:r>
              <a:rPr sz="2800" b="1">
                <a:solidFill>
                  <a:srgbClr val="FFFF66"/>
                </a:solidFill>
                <a:latin typeface="Arial" panose="020B0604020202020204" pitchFamily="34" charset="0"/>
              </a:rPr>
              <a:t>3</a:t>
            </a:r>
            <a:r>
              <a:rPr sz="2800" b="1" err="1">
                <a:solidFill>
                  <a:schemeClr val="bg1"/>
                </a:solidFill>
                <a:latin typeface="Arial" panose="020B0604020202020204" pitchFamily="34" charset="0"/>
              </a:rPr>
              <a:t> số</a:t>
            </a:r>
            <a:r>
              <a:rPr sz="2800" b="1">
                <a:solidFill>
                  <a:schemeClr val="bg1"/>
                </a:solidFill>
                <a:latin typeface="Arial" panose="020B0604020202020204" pitchFamily="34" charset="0"/>
              </a:rPr>
              <a:t>: 7</a:t>
            </a:r>
            <a:r>
              <a:rPr sz="2800" b="1" i="1">
                <a:solidFill>
                  <a:schemeClr val="bg1"/>
                </a:solidFill>
                <a:latin typeface="Arial" panose="020B0604020202020204" pitchFamily="34" charset="0"/>
              </a:rPr>
              <a:t>;9;11</a:t>
            </a:r>
            <a:r>
              <a:rPr sz="2800" b="1">
                <a:solidFill>
                  <a:schemeClr val="bg1"/>
                </a:solidFill>
                <a:latin typeface="Arial" panose="020B0604020202020204" pitchFamily="34" charset="0"/>
              </a:rPr>
              <a:t> </a:t>
            </a:r>
          </a:p>
        </p:txBody>
      </p:sp>
      <p:grpSp>
        <p:nvGrpSpPr>
          <p:cNvPr id="92178" name="Group 18"/>
          <p:cNvGrpSpPr/>
          <p:nvPr/>
        </p:nvGrpSpPr>
        <p:grpSpPr>
          <a:xfrm>
            <a:off x="6248400" y="3249613"/>
            <a:ext cx="2743200" cy="1322387"/>
            <a:chOff x="3936" y="2047"/>
            <a:chExt cx="1728" cy="833"/>
          </a:xfrm>
        </p:grpSpPr>
        <p:sp>
          <p:nvSpPr>
            <p:cNvPr id="8202" name="AutoShape 11"/>
            <p:cNvSpPr/>
            <p:nvPr/>
          </p:nvSpPr>
          <p:spPr>
            <a:xfrm>
              <a:off x="3936" y="2064"/>
              <a:ext cx="1680" cy="768"/>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pPr algn="ctr"/>
              <a:endParaRPr sz="2800" b="1">
                <a:solidFill>
                  <a:schemeClr val="bg1"/>
                </a:solidFill>
                <a:latin typeface="Arial" panose="020B0604020202020204" pitchFamily="34" charset="0"/>
              </a:endParaRPr>
            </a:p>
          </p:txBody>
        </p:sp>
        <p:graphicFrame>
          <p:nvGraphicFramePr>
            <p:cNvPr id="8203" name="Object 12"/>
            <p:cNvGraphicFramePr>
              <a:graphicFrameLocks noChangeAspect="1"/>
            </p:cNvGraphicFramePr>
            <p:nvPr/>
          </p:nvGraphicFramePr>
          <p:xfrm>
            <a:off x="3987" y="2047"/>
            <a:ext cx="1677" cy="833"/>
          </p:xfrm>
          <a:graphic>
            <a:graphicData uri="http://schemas.openxmlformats.org/presentationml/2006/ole">
              <mc:AlternateContent xmlns:mc="http://schemas.openxmlformats.org/markup-compatibility/2006">
                <mc:Choice xmlns:v="urn:schemas-microsoft-com:vml" Requires="v">
                  <p:oleObj spid="_x0000_s4110" r:id="rId5" imgW="837565" imgH="393700" progId="Equation.DSMT4">
                    <p:embed/>
                  </p:oleObj>
                </mc:Choice>
                <mc:Fallback>
                  <p:oleObj r:id="rId5" imgW="837565" imgH="393700" progId="Equation.DSMT4">
                    <p:embed/>
                    <p:pic>
                      <p:nvPicPr>
                        <p:cNvPr id="0" name="Picture 3082"/>
                        <p:cNvPicPr/>
                        <p:nvPr/>
                      </p:nvPicPr>
                      <p:blipFill>
                        <a:blip r:embed="rId6"/>
                        <a:stretch>
                          <a:fillRect/>
                        </a:stretch>
                      </p:blipFill>
                      <p:spPr>
                        <a:xfrm>
                          <a:off x="3987" y="2047"/>
                          <a:ext cx="1677" cy="833"/>
                        </a:xfrm>
                        <a:prstGeom prst="rect">
                          <a:avLst/>
                        </a:prstGeom>
                        <a:noFill/>
                        <a:ln w="38100">
                          <a:noFill/>
                          <a:miter/>
                        </a:ln>
                      </p:spPr>
                    </p:pic>
                  </p:oleObj>
                </mc:Fallback>
              </mc:AlternateContent>
            </a:graphicData>
          </a:graphic>
        </p:graphicFrame>
      </p:grpSp>
      <p:sp>
        <p:nvSpPr>
          <p:cNvPr id="92173" name="AutoShape 13"/>
          <p:cNvSpPr/>
          <p:nvPr/>
        </p:nvSpPr>
        <p:spPr>
          <a:xfrm>
            <a:off x="152400" y="4648200"/>
            <a:ext cx="8915400" cy="762000"/>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pPr algn="ctr"/>
            <a:r>
              <a:rPr sz="2800" b="1" err="1">
                <a:solidFill>
                  <a:schemeClr val="bg1"/>
                </a:solidFill>
                <a:latin typeface="Arial" panose="020B0604020202020204" pitchFamily="34" charset="0"/>
              </a:rPr>
              <a:t>Trung bình cộng của</a:t>
            </a:r>
            <a:r>
              <a:rPr sz="2800" b="1">
                <a:solidFill>
                  <a:schemeClr val="bg1"/>
                </a:solidFill>
                <a:latin typeface="Arial" panose="020B0604020202020204" pitchFamily="34" charset="0"/>
              </a:rPr>
              <a:t> </a:t>
            </a:r>
            <a:r>
              <a:rPr sz="2800" b="1">
                <a:solidFill>
                  <a:srgbClr val="FFFF66"/>
                </a:solidFill>
                <a:latin typeface="Arial" panose="020B0604020202020204" pitchFamily="34" charset="0"/>
              </a:rPr>
              <a:t>10</a:t>
            </a:r>
            <a:r>
              <a:rPr sz="2800" b="1" err="1">
                <a:solidFill>
                  <a:schemeClr val="bg1"/>
                </a:solidFill>
                <a:latin typeface="Arial" panose="020B0604020202020204" pitchFamily="34" charset="0"/>
              </a:rPr>
              <a:t> số</a:t>
            </a:r>
            <a:r>
              <a:rPr sz="2800" b="1">
                <a:solidFill>
                  <a:schemeClr val="bg1"/>
                </a:solidFill>
                <a:latin typeface="Arial" panose="020B0604020202020204" pitchFamily="34" charset="0"/>
              </a:rPr>
              <a:t>: </a:t>
            </a:r>
            <a:r>
              <a:rPr sz="2800" i="1">
                <a:solidFill>
                  <a:schemeClr val="bg1"/>
                </a:solidFill>
                <a:latin typeface="Arial" panose="020B0604020202020204" pitchFamily="34" charset="0"/>
              </a:rPr>
              <a:t>2;3;5;7;9;11;13;15;17;19</a:t>
            </a:r>
            <a:r>
              <a:rPr sz="2800">
                <a:solidFill>
                  <a:schemeClr val="bg1"/>
                </a:solidFill>
                <a:latin typeface="Arial" panose="020B0604020202020204" pitchFamily="34" charset="0"/>
              </a:rPr>
              <a:t> </a:t>
            </a:r>
          </a:p>
        </p:txBody>
      </p:sp>
      <p:grpSp>
        <p:nvGrpSpPr>
          <p:cNvPr id="92179" name="Group 19"/>
          <p:cNvGrpSpPr/>
          <p:nvPr/>
        </p:nvGrpSpPr>
        <p:grpSpPr>
          <a:xfrm>
            <a:off x="152400" y="5535613"/>
            <a:ext cx="8915400" cy="1322387"/>
            <a:chOff x="96" y="3487"/>
            <a:chExt cx="5616" cy="833"/>
          </a:xfrm>
        </p:grpSpPr>
        <p:sp>
          <p:nvSpPr>
            <p:cNvPr id="92175" name="AutoShape 15"/>
            <p:cNvSpPr>
              <a:spLocks noChangeArrowheads="1"/>
            </p:cNvSpPr>
            <p:nvPr/>
          </p:nvSpPr>
          <p:spPr bwMode="auto">
            <a:xfrm>
              <a:off x="96" y="3504"/>
              <a:ext cx="5616" cy="768"/>
            </a:xfrm>
            <a:prstGeom prst="roundRect">
              <a:avLst>
                <a:gd name="adj" fmla="val 16667"/>
              </a:avLst>
            </a:prstGeom>
            <a:gradFill rotWithShape="1">
              <a:gsLst>
                <a:gs pos="0">
                  <a:schemeClr val="accent1"/>
                </a:gs>
                <a:gs pos="50000">
                  <a:srgbClr val="6A3505"/>
                </a:gs>
                <a:gs pos="100000">
                  <a:schemeClr val="accent1"/>
                </a:gs>
              </a:gsLst>
              <a:lin ang="540000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aphicFrame>
          <p:nvGraphicFramePr>
            <p:cNvPr id="8207" name="Object 16"/>
            <p:cNvGraphicFramePr>
              <a:graphicFrameLocks noChangeAspect="1"/>
            </p:cNvGraphicFramePr>
            <p:nvPr/>
          </p:nvGraphicFramePr>
          <p:xfrm>
            <a:off x="210" y="3487"/>
            <a:ext cx="5412" cy="833"/>
          </p:xfrm>
          <a:graphic>
            <a:graphicData uri="http://schemas.openxmlformats.org/presentationml/2006/ole">
              <mc:AlternateContent xmlns:mc="http://schemas.openxmlformats.org/markup-compatibility/2006">
                <mc:Choice xmlns:v="urn:schemas-microsoft-com:vml" Requires="v">
                  <p:oleObj spid="_x0000_s4111" r:id="rId7" imgW="2705100" imgH="393700" progId="Equation.DSMT4">
                    <p:embed/>
                  </p:oleObj>
                </mc:Choice>
                <mc:Fallback>
                  <p:oleObj r:id="rId7" imgW="2705100" imgH="393700" progId="Equation.DSMT4">
                    <p:embed/>
                    <p:pic>
                      <p:nvPicPr>
                        <p:cNvPr id="0" name="Picture 3083"/>
                        <p:cNvPicPr/>
                        <p:nvPr/>
                      </p:nvPicPr>
                      <p:blipFill>
                        <a:blip r:embed="rId8"/>
                        <a:stretch>
                          <a:fillRect/>
                        </a:stretch>
                      </p:blipFill>
                      <p:spPr>
                        <a:xfrm>
                          <a:off x="210" y="3487"/>
                          <a:ext cx="5412" cy="833"/>
                        </a:xfrm>
                        <a:prstGeom prst="rect">
                          <a:avLst/>
                        </a:prstGeom>
                        <a:noFill/>
                        <a:ln w="38100">
                          <a:noFill/>
                          <a:miter/>
                        </a:ln>
                      </p:spPr>
                    </p:pic>
                  </p:oleObj>
                </mc:Fallback>
              </mc:AlternateContent>
            </a:graphicData>
          </a:graphic>
        </p:graphicFrame>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92164"/>
                                        </p:tgtEl>
                                        <p:attrNameLst>
                                          <p:attrName>style.visibility</p:attrName>
                                        </p:attrNameLst>
                                      </p:cBhvr>
                                      <p:to>
                                        <p:strVal val="visible"/>
                                      </p:to>
                                    </p:set>
                                    <p:animEffect transition="in" filter="fade">
                                      <p:cBhvr>
                                        <p:cTn id="7" dur="1000"/>
                                        <p:tgtEl>
                                          <p:spTgt spid="92164"/>
                                        </p:tgtEl>
                                      </p:cBhvr>
                                    </p:animEffect>
                                    <p:anim calcmode="lin" valueType="num">
                                      <p:cBhvr>
                                        <p:cTn id="8" dur="1000" fill="hold"/>
                                        <p:tgtEl>
                                          <p:spTgt spid="92164"/>
                                        </p:tgtEl>
                                        <p:attrNameLst>
                                          <p:attrName>ppt_x</p:attrName>
                                        </p:attrNameLst>
                                      </p:cBhvr>
                                      <p:tavLst>
                                        <p:tav tm="0">
                                          <p:val>
                                            <p:strVal val="#ppt_x"/>
                                          </p:val>
                                        </p:tav>
                                        <p:tav tm="100000">
                                          <p:val>
                                            <p:strVal val="#ppt_x"/>
                                          </p:val>
                                        </p:tav>
                                      </p:tavLst>
                                    </p:anim>
                                    <p:anim calcmode="lin" valueType="num">
                                      <p:cBhvr>
                                        <p:cTn id="9" dur="900" decel="100000" fill="hold"/>
                                        <p:tgtEl>
                                          <p:spTgt spid="9216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9216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 presetClass="entr" presetSubtype="2" fill="hold" nodeType="clickEffect">
                                  <p:stCondLst>
                                    <p:cond delay="0"/>
                                  </p:stCondLst>
                                  <p:childTnLst>
                                    <p:set>
                                      <p:cBhvr>
                                        <p:cTn id="14" dur="1" fill="hold">
                                          <p:stCondLst>
                                            <p:cond delay="0"/>
                                          </p:stCondLst>
                                        </p:cTn>
                                        <p:tgtEl>
                                          <p:spTgt spid="92177"/>
                                        </p:tgtEl>
                                        <p:attrNameLst>
                                          <p:attrName>style.visibility</p:attrName>
                                        </p:attrNameLst>
                                      </p:cBhvr>
                                      <p:to>
                                        <p:strVal val="visible"/>
                                      </p:to>
                                    </p:set>
                                    <p:anim calcmode="lin" valueType="num">
                                      <p:cBhvr additive="base">
                                        <p:cTn id="15" dur="500" fill="hold"/>
                                        <p:tgtEl>
                                          <p:spTgt spid="92177"/>
                                        </p:tgtEl>
                                        <p:attrNameLst>
                                          <p:attrName>ppt_x</p:attrName>
                                        </p:attrNameLst>
                                      </p:cBhvr>
                                      <p:tavLst>
                                        <p:tav tm="0">
                                          <p:val>
                                            <p:strVal val="1+#ppt_w/2"/>
                                          </p:val>
                                        </p:tav>
                                        <p:tav tm="100000">
                                          <p:val>
                                            <p:strVal val="#ppt_x"/>
                                          </p:val>
                                        </p:tav>
                                      </p:tavLst>
                                    </p:anim>
                                    <p:anim calcmode="lin" valueType="num">
                                      <p:cBhvr additive="base">
                                        <p:cTn id="16" dur="500" fill="hold"/>
                                        <p:tgtEl>
                                          <p:spTgt spid="92177"/>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7" presetClass="entr" presetSubtype="0" fill="hold" grpId="0" nodeType="clickEffect">
                                  <p:stCondLst>
                                    <p:cond delay="0"/>
                                  </p:stCondLst>
                                  <p:childTnLst>
                                    <p:set>
                                      <p:cBhvr>
                                        <p:cTn id="20" dur="1" fill="hold">
                                          <p:stCondLst>
                                            <p:cond delay="0"/>
                                          </p:stCondLst>
                                        </p:cTn>
                                        <p:tgtEl>
                                          <p:spTgt spid="92169"/>
                                        </p:tgtEl>
                                        <p:attrNameLst>
                                          <p:attrName>style.visibility</p:attrName>
                                        </p:attrNameLst>
                                      </p:cBhvr>
                                      <p:to>
                                        <p:strVal val="visible"/>
                                      </p:to>
                                    </p:set>
                                    <p:animEffect transition="in" filter="fade">
                                      <p:cBhvr>
                                        <p:cTn id="21" dur="1000"/>
                                        <p:tgtEl>
                                          <p:spTgt spid="92169"/>
                                        </p:tgtEl>
                                      </p:cBhvr>
                                    </p:animEffect>
                                    <p:anim calcmode="lin" valueType="num">
                                      <p:cBhvr>
                                        <p:cTn id="22" dur="1000" fill="hold"/>
                                        <p:tgtEl>
                                          <p:spTgt spid="92169"/>
                                        </p:tgtEl>
                                        <p:attrNameLst>
                                          <p:attrName>ppt_x</p:attrName>
                                        </p:attrNameLst>
                                      </p:cBhvr>
                                      <p:tavLst>
                                        <p:tav tm="0">
                                          <p:val>
                                            <p:strVal val="#ppt_x"/>
                                          </p:val>
                                        </p:tav>
                                        <p:tav tm="100000">
                                          <p:val>
                                            <p:strVal val="#ppt_x"/>
                                          </p:val>
                                        </p:tav>
                                      </p:tavLst>
                                    </p:anim>
                                    <p:anim calcmode="lin" valueType="num">
                                      <p:cBhvr>
                                        <p:cTn id="23" dur="900" decel="100000" fill="hold"/>
                                        <p:tgtEl>
                                          <p:spTgt spid="92169"/>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92169"/>
                                        </p:tgtEl>
                                        <p:attrNameLst>
                                          <p:attrName>ppt_y</p:attrName>
                                        </p:attrNameLst>
                                      </p:cBhvr>
                                      <p:tavLst>
                                        <p:tav tm="0">
                                          <p:val>
                                            <p:strVal val="#ppt_y-.03"/>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2" fill="hold" nodeType="clickEffect">
                                  <p:stCondLst>
                                    <p:cond delay="0"/>
                                  </p:stCondLst>
                                  <p:childTnLst>
                                    <p:set>
                                      <p:cBhvr>
                                        <p:cTn id="28" dur="1" fill="hold">
                                          <p:stCondLst>
                                            <p:cond delay="0"/>
                                          </p:stCondLst>
                                        </p:cTn>
                                        <p:tgtEl>
                                          <p:spTgt spid="92178"/>
                                        </p:tgtEl>
                                        <p:attrNameLst>
                                          <p:attrName>style.visibility</p:attrName>
                                        </p:attrNameLst>
                                      </p:cBhvr>
                                      <p:to>
                                        <p:strVal val="visible"/>
                                      </p:to>
                                    </p:set>
                                    <p:anim calcmode="lin" valueType="num">
                                      <p:cBhvr additive="base">
                                        <p:cTn id="29" dur="500" fill="hold"/>
                                        <p:tgtEl>
                                          <p:spTgt spid="92178"/>
                                        </p:tgtEl>
                                        <p:attrNameLst>
                                          <p:attrName>ppt_x</p:attrName>
                                        </p:attrNameLst>
                                      </p:cBhvr>
                                      <p:tavLst>
                                        <p:tav tm="0">
                                          <p:val>
                                            <p:strVal val="1+#ppt_w/2"/>
                                          </p:val>
                                        </p:tav>
                                        <p:tav tm="100000">
                                          <p:val>
                                            <p:strVal val="#ppt_x"/>
                                          </p:val>
                                        </p:tav>
                                      </p:tavLst>
                                    </p:anim>
                                    <p:anim calcmode="lin" valueType="num">
                                      <p:cBhvr additive="base">
                                        <p:cTn id="30" dur="500" fill="hold"/>
                                        <p:tgtEl>
                                          <p:spTgt spid="92178"/>
                                        </p:tgtEl>
                                        <p:attrNameLst>
                                          <p:attrName>ppt_y</p:attrName>
                                        </p:attrNameLst>
                                      </p:cBhvr>
                                      <p:tavLst>
                                        <p:tav tm="0">
                                          <p:val>
                                            <p:strVal val="#ppt_y"/>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37" presetClass="entr" presetSubtype="0" fill="hold" grpId="0" nodeType="clickEffect">
                                  <p:stCondLst>
                                    <p:cond delay="0"/>
                                  </p:stCondLst>
                                  <p:childTnLst>
                                    <p:set>
                                      <p:cBhvr>
                                        <p:cTn id="34" dur="1" fill="hold">
                                          <p:stCondLst>
                                            <p:cond delay="0"/>
                                          </p:stCondLst>
                                        </p:cTn>
                                        <p:tgtEl>
                                          <p:spTgt spid="92173"/>
                                        </p:tgtEl>
                                        <p:attrNameLst>
                                          <p:attrName>style.visibility</p:attrName>
                                        </p:attrNameLst>
                                      </p:cBhvr>
                                      <p:to>
                                        <p:strVal val="visible"/>
                                      </p:to>
                                    </p:set>
                                    <p:animEffect transition="in" filter="fade">
                                      <p:cBhvr>
                                        <p:cTn id="35" dur="1000"/>
                                        <p:tgtEl>
                                          <p:spTgt spid="92173"/>
                                        </p:tgtEl>
                                      </p:cBhvr>
                                    </p:animEffect>
                                    <p:anim calcmode="lin" valueType="num">
                                      <p:cBhvr>
                                        <p:cTn id="36" dur="1000" fill="hold"/>
                                        <p:tgtEl>
                                          <p:spTgt spid="92173"/>
                                        </p:tgtEl>
                                        <p:attrNameLst>
                                          <p:attrName>ppt_x</p:attrName>
                                        </p:attrNameLst>
                                      </p:cBhvr>
                                      <p:tavLst>
                                        <p:tav tm="0">
                                          <p:val>
                                            <p:strVal val="#ppt_x"/>
                                          </p:val>
                                        </p:tav>
                                        <p:tav tm="100000">
                                          <p:val>
                                            <p:strVal val="#ppt_x"/>
                                          </p:val>
                                        </p:tav>
                                      </p:tavLst>
                                    </p:anim>
                                    <p:anim calcmode="lin" valueType="num">
                                      <p:cBhvr>
                                        <p:cTn id="37" dur="900" decel="100000" fill="hold"/>
                                        <p:tgtEl>
                                          <p:spTgt spid="9217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92173"/>
                                        </p:tgtEl>
                                        <p:attrNameLst>
                                          <p:attrName>ppt_y</p:attrName>
                                        </p:attrNameLst>
                                      </p:cBhvr>
                                      <p:tavLst>
                                        <p:tav tm="0">
                                          <p:val>
                                            <p:strVal val="#ppt_y-.03"/>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2" fill="hold" nodeType="clickEffect">
                                  <p:stCondLst>
                                    <p:cond delay="0"/>
                                  </p:stCondLst>
                                  <p:childTnLst>
                                    <p:set>
                                      <p:cBhvr>
                                        <p:cTn id="42" dur="1" fill="hold">
                                          <p:stCondLst>
                                            <p:cond delay="0"/>
                                          </p:stCondLst>
                                        </p:cTn>
                                        <p:tgtEl>
                                          <p:spTgt spid="92179"/>
                                        </p:tgtEl>
                                        <p:attrNameLst>
                                          <p:attrName>style.visibility</p:attrName>
                                        </p:attrNameLst>
                                      </p:cBhvr>
                                      <p:to>
                                        <p:strVal val="visible"/>
                                      </p:to>
                                    </p:set>
                                    <p:anim calcmode="lin" valueType="num">
                                      <p:cBhvr additive="base">
                                        <p:cTn id="43" dur="500" fill="hold"/>
                                        <p:tgtEl>
                                          <p:spTgt spid="92179"/>
                                        </p:tgtEl>
                                        <p:attrNameLst>
                                          <p:attrName>ppt_x</p:attrName>
                                        </p:attrNameLst>
                                      </p:cBhvr>
                                      <p:tavLst>
                                        <p:tav tm="0">
                                          <p:val>
                                            <p:strVal val="1+#ppt_w/2"/>
                                          </p:val>
                                        </p:tav>
                                        <p:tav tm="100000">
                                          <p:val>
                                            <p:strVal val="#ppt_x"/>
                                          </p:val>
                                        </p:tav>
                                      </p:tavLst>
                                    </p:anim>
                                    <p:anim calcmode="lin" valueType="num">
                                      <p:cBhvr additive="base">
                                        <p:cTn id="44" dur="500" fill="hold"/>
                                        <p:tgtEl>
                                          <p:spTgt spid="9217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2164" grpId="0" animBg="1"/>
      <p:bldP spid="92169" grpId="0" animBg="1"/>
      <p:bldP spid="9217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ext Box 9217"/>
          <p:cNvSpPr txBox="1"/>
          <p:nvPr/>
        </p:nvSpPr>
        <p:spPr>
          <a:xfrm>
            <a:off x="381000" y="990600"/>
            <a:ext cx="2667000" cy="579438"/>
          </a:xfrm>
          <a:prstGeom prst="rect">
            <a:avLst/>
          </a:prstGeom>
          <a:noFill/>
          <a:ln w="9525">
            <a:noFill/>
          </a:ln>
        </p:spPr>
        <p:txBody>
          <a:bodyPr>
            <a:spAutoFit/>
          </a:bodyPr>
          <a:lstStyle/>
          <a:p>
            <a:pPr>
              <a:spcBef>
                <a:spcPct val="50000"/>
              </a:spcBef>
            </a:pPr>
            <a:r>
              <a:rPr sz="3200" b="1" err="1">
                <a:solidFill>
                  <a:srgbClr val="0000FF"/>
                </a:solidFill>
                <a:latin typeface=".VnTime" panose="020B7200000000000000" pitchFamily="34" charset="0"/>
              </a:rPr>
              <a:t> Bµi to¸n</a:t>
            </a:r>
            <a:endParaRPr sz="3200" b="1">
              <a:solidFill>
                <a:srgbClr val="0000FF"/>
              </a:solidFill>
              <a:latin typeface=".VnTime" panose="020B7200000000000000" pitchFamily="34" charset="0"/>
            </a:endParaRPr>
          </a:p>
        </p:txBody>
      </p:sp>
      <p:sp>
        <p:nvSpPr>
          <p:cNvPr id="9219" name="Text Box 9218"/>
          <p:cNvSpPr txBox="1"/>
          <p:nvPr/>
        </p:nvSpPr>
        <p:spPr>
          <a:xfrm>
            <a:off x="381000" y="1524000"/>
            <a:ext cx="8763000" cy="1066800"/>
          </a:xfrm>
          <a:prstGeom prst="rect">
            <a:avLst/>
          </a:prstGeom>
          <a:noFill/>
          <a:ln w="9525">
            <a:noFill/>
          </a:ln>
        </p:spPr>
        <p:txBody>
          <a:bodyPr>
            <a:spAutoFit/>
          </a:bodyPr>
          <a:lstStyle/>
          <a:p>
            <a:pPr>
              <a:spcBef>
                <a:spcPct val="50000"/>
              </a:spcBef>
            </a:pPr>
            <a:r>
              <a:rPr sz="3200" err="1">
                <a:solidFill>
                  <a:srgbClr val="0000FF"/>
                </a:solidFill>
                <a:latin typeface=".VnTime" panose="020B7200000000000000" pitchFamily="34" charset="0"/>
              </a:rPr>
              <a:t>§iÓm kiÓm tra To¸n (1 tiÕt) cña häc sinh líp 10C ®­îc b¹n líp tr­ëng ghi l¹i ë b¶ng</a:t>
            </a:r>
            <a:r>
              <a:rPr sz="3200">
                <a:solidFill>
                  <a:srgbClr val="0000FF"/>
                </a:solidFill>
                <a:latin typeface=".VnTime" panose="020B7200000000000000" pitchFamily="34" charset="0"/>
              </a:rPr>
              <a:t> 1:</a:t>
            </a:r>
          </a:p>
        </p:txBody>
      </p:sp>
      <p:graphicFrame>
        <p:nvGraphicFramePr>
          <p:cNvPr id="9220" name="Content Placeholder 9219"/>
          <p:cNvGraphicFramePr>
            <a:graphicFrameLocks noGrp="1"/>
          </p:cNvGraphicFramePr>
          <p:nvPr>
            <p:ph idx="4294967295"/>
          </p:nvPr>
        </p:nvGraphicFramePr>
        <p:xfrm>
          <a:off x="457200" y="2667000"/>
          <a:ext cx="8458200" cy="3511550"/>
        </p:xfrm>
        <a:graphic>
          <a:graphicData uri="http://schemas.openxmlformats.org/drawingml/2006/table">
            <a:tbl>
              <a:tblPr/>
              <a:tblGrid>
                <a:gridCol w="1057275"/>
                <a:gridCol w="1057275"/>
                <a:gridCol w="1057275"/>
                <a:gridCol w="1057275"/>
                <a:gridCol w="1057275"/>
                <a:gridCol w="1057275"/>
                <a:gridCol w="1057275"/>
                <a:gridCol w="1057275"/>
              </a:tblGrid>
              <a:tr h="692150">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3</a:t>
                      </a:r>
                      <a:endParaRPr lang="en-US" b="1">
                        <a:solidFill>
                          <a:srgbClr val="0000FF"/>
                        </a:solidFill>
                      </a:endParaRPr>
                    </a:p>
                  </a:txBody>
                  <a:tcPr anchor="ctr">
                    <a:lnL w="28575" cap="flat" cmpd="sng">
                      <a:solidFill>
                        <a:schemeClr val="tx1"/>
                      </a:solidFill>
                      <a:prstDash val="solid"/>
                      <a:headEnd type="none" w="med" len="med"/>
                      <a:tailEnd type="none" w="med" len="med"/>
                    </a:lnL>
                    <a:lnR>
                      <a:noFill/>
                    </a:lnR>
                    <a:lnT w="28575" cap="flat" cmpd="sng">
                      <a:solidFill>
                        <a:schemeClr val="tx1"/>
                      </a:solidFill>
                      <a:prstDash val="solid"/>
                      <a:headEnd type="none" w="med" len="med"/>
                      <a:tailEnd type="none" w="med" len="med"/>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a:noFill/>
                    </a:lnL>
                    <a:lnR>
                      <a:noFill/>
                    </a:lnR>
                    <a:lnT w="28575" cap="flat" cmpd="sng">
                      <a:solidFill>
                        <a:schemeClr val="tx1"/>
                      </a:solidFill>
                      <a:prstDash val="solid"/>
                      <a:headEnd type="none" w="med" len="med"/>
                      <a:tailEnd type="none" w="med" len="med"/>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a:noFill/>
                    </a:lnL>
                    <a:lnR>
                      <a:noFill/>
                    </a:lnR>
                    <a:lnT w="28575" cap="flat" cmpd="sng">
                      <a:solidFill>
                        <a:schemeClr val="tx1"/>
                      </a:solidFill>
                      <a:prstDash val="solid"/>
                      <a:headEnd type="none" w="med" len="med"/>
                      <a:tailEnd type="none" w="med" len="med"/>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a:noFill/>
                    </a:lnL>
                    <a:lnR>
                      <a:noFill/>
                    </a:lnR>
                    <a:lnT w="28575" cap="flat" cmpd="sng">
                      <a:solidFill>
                        <a:schemeClr val="tx1"/>
                      </a:solidFill>
                      <a:prstDash val="solid"/>
                      <a:headEnd type="none" w="med" len="med"/>
                      <a:tailEnd type="none" w="med" len="med"/>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a:noFill/>
                    </a:lnL>
                    <a:lnR>
                      <a:noFill/>
                    </a:lnR>
                    <a:lnT w="28575" cap="flat" cmpd="sng">
                      <a:solidFill>
                        <a:schemeClr val="tx1"/>
                      </a:solidFill>
                      <a:prstDash val="solid"/>
                      <a:headEnd type="none" w="med" len="med"/>
                      <a:tailEnd type="none" w="med" len="med"/>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2</a:t>
                      </a:r>
                      <a:endParaRPr lang="en-US" b="1">
                        <a:solidFill>
                          <a:srgbClr val="0000FF"/>
                        </a:solidFill>
                      </a:endParaRPr>
                    </a:p>
                  </a:txBody>
                  <a:tcPr anchor="ctr">
                    <a:lnL>
                      <a:noFill/>
                    </a:lnL>
                    <a:lnR>
                      <a:noFill/>
                    </a:lnR>
                    <a:lnT w="28575" cap="flat" cmpd="sng">
                      <a:solidFill>
                        <a:schemeClr val="tx1"/>
                      </a:solidFill>
                      <a:prstDash val="solid"/>
                      <a:headEnd type="none" w="med" len="med"/>
                      <a:tailEnd type="none" w="med" len="med"/>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9</a:t>
                      </a:r>
                      <a:endParaRPr lang="en-US" b="1">
                        <a:solidFill>
                          <a:srgbClr val="0000FF"/>
                        </a:solidFill>
                      </a:endParaRPr>
                    </a:p>
                  </a:txBody>
                  <a:tcPr anchor="ctr">
                    <a:lnL>
                      <a:noFill/>
                    </a:lnL>
                    <a:lnR>
                      <a:noFill/>
                    </a:lnR>
                    <a:lnT w="28575" cap="flat" cmpd="sng">
                      <a:solidFill>
                        <a:schemeClr val="tx1"/>
                      </a:solidFill>
                      <a:prstDash val="solid"/>
                      <a:headEnd type="none" w="med" len="med"/>
                      <a:tailEnd type="none" w="med" len="med"/>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a:noFill/>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a:noFill/>
                    </a:lnB>
                    <a:lnTlToBr>
                      <a:noFill/>
                    </a:lnTlToBr>
                    <a:lnBlToTr>
                      <a:noFill/>
                    </a:lnBlToTr>
                    <a:noFill/>
                  </a:tcPr>
                </a:tc>
              </a:tr>
              <a:tr h="693738">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4</a:t>
                      </a:r>
                      <a:endParaRPr lang="en-US" b="1">
                        <a:solidFill>
                          <a:srgbClr val="0000FF"/>
                        </a:solidFill>
                      </a:endParaRPr>
                    </a:p>
                  </a:txBody>
                  <a:tcPr anchor="ctr">
                    <a:lnL w="28575" cap="flat" cmpd="sng">
                      <a:solidFill>
                        <a:schemeClr val="tx1"/>
                      </a:solidFill>
                      <a:prstDash val="solid"/>
                      <a:headEnd type="none" w="med" len="med"/>
                      <a:tailEnd type="none" w="med" len="med"/>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5</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10</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9</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a:noFill/>
                    </a:lnL>
                    <a:lnR w="28575" cap="flat" cmpd="sng">
                      <a:solidFill>
                        <a:schemeClr val="tx1"/>
                      </a:solidFill>
                      <a:prstDash val="solid"/>
                      <a:headEnd type="none" w="med" len="med"/>
                      <a:tailEnd type="none" w="med" len="med"/>
                    </a:lnR>
                    <a:lnT>
                      <a:noFill/>
                    </a:lnT>
                    <a:lnB>
                      <a:noFill/>
                    </a:lnB>
                    <a:lnTlToBr>
                      <a:noFill/>
                    </a:lnTlToBr>
                    <a:lnBlToTr>
                      <a:noFill/>
                    </a:lnBlToTr>
                    <a:noFill/>
                  </a:tcPr>
                </a:tc>
              </a:tr>
              <a:tr h="692150">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w="28575" cap="flat" cmpd="sng">
                      <a:solidFill>
                        <a:schemeClr val="tx1"/>
                      </a:solidFill>
                      <a:prstDash val="solid"/>
                      <a:headEnd type="none" w="med" len="med"/>
                      <a:tailEnd type="none" w="med" len="med"/>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5</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2</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a:noFill/>
                    </a:lnL>
                    <a:lnR w="28575" cap="flat" cmpd="sng">
                      <a:solidFill>
                        <a:schemeClr val="tx1"/>
                      </a:solidFill>
                      <a:prstDash val="solid"/>
                      <a:headEnd type="none" w="med" len="med"/>
                      <a:tailEnd type="none" w="med" len="med"/>
                    </a:lnR>
                    <a:lnT>
                      <a:noFill/>
                    </a:lnT>
                    <a:lnB>
                      <a:noFill/>
                    </a:lnB>
                    <a:lnTlToBr>
                      <a:noFill/>
                    </a:lnTlToBr>
                    <a:lnBlToTr>
                      <a:noFill/>
                    </a:lnBlToTr>
                    <a:noFill/>
                  </a:tcPr>
                </a:tc>
              </a:tr>
              <a:tr h="74136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w="28575" cap="flat" cmpd="sng">
                      <a:solidFill>
                        <a:schemeClr val="tx1"/>
                      </a:solidFill>
                      <a:prstDash val="solid"/>
                      <a:headEnd type="none" w="med" len="med"/>
                      <a:tailEnd type="none" w="med" len="med"/>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2</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4</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a:noFill/>
                    </a:lnL>
                    <a:lnR>
                      <a:noFill/>
                    </a:lnR>
                    <a:lnT>
                      <a:noFill/>
                    </a:lnT>
                    <a:lnB>
                      <a:noFill/>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a:noFill/>
                    </a:lnL>
                    <a:lnR w="28575" cap="flat" cmpd="sng">
                      <a:solidFill>
                        <a:schemeClr val="tx1"/>
                      </a:solidFill>
                      <a:prstDash val="solid"/>
                      <a:headEnd type="none" w="med" len="med"/>
                      <a:tailEnd type="none" w="med" len="med"/>
                    </a:lnR>
                    <a:lnT>
                      <a:noFill/>
                    </a:lnT>
                    <a:lnB>
                      <a:noFill/>
                    </a:lnB>
                    <a:lnTlToBr>
                      <a:noFill/>
                    </a:lnTlToBr>
                    <a:lnBlToTr>
                      <a:noFill/>
                    </a:lnBlToTr>
                    <a:noFill/>
                  </a:tcPr>
                </a:tc>
              </a:tr>
              <a:tr h="692150">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5</a:t>
                      </a:r>
                      <a:endParaRPr lang="en-US" b="1">
                        <a:solidFill>
                          <a:srgbClr val="0000FF"/>
                        </a:solidFill>
                      </a:endParaRPr>
                    </a:p>
                  </a:txBody>
                  <a:tcPr anchor="ctr">
                    <a:lnL w="28575" cap="flat" cmpd="sng">
                      <a:solidFill>
                        <a:schemeClr val="tx1"/>
                      </a:solidFill>
                      <a:prstDash val="solid"/>
                      <a:headEnd type="none" w="med" len="med"/>
                      <a:tailEnd type="none" w="med" len="med"/>
                    </a:lnL>
                    <a:lnR>
                      <a:noFill/>
                    </a:lnR>
                    <a:lnT>
                      <a:noFill/>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a:noFill/>
                    </a:lnL>
                    <a:lnR>
                      <a:noFill/>
                    </a:lnR>
                    <a:lnT>
                      <a:noFill/>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6</a:t>
                      </a:r>
                      <a:endParaRPr lang="en-US" b="1">
                        <a:solidFill>
                          <a:srgbClr val="0000FF"/>
                        </a:solidFill>
                      </a:endParaRPr>
                    </a:p>
                  </a:txBody>
                  <a:tcPr anchor="ctr">
                    <a:lnL>
                      <a:noFill/>
                    </a:lnL>
                    <a:lnR>
                      <a:noFill/>
                    </a:lnR>
                    <a:lnT>
                      <a:noFill/>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3</a:t>
                      </a:r>
                      <a:endParaRPr lang="en-US" b="1">
                        <a:solidFill>
                          <a:srgbClr val="0000FF"/>
                        </a:solidFill>
                      </a:endParaRPr>
                    </a:p>
                  </a:txBody>
                  <a:tcPr anchor="ctr">
                    <a:lnL>
                      <a:noFill/>
                    </a:lnL>
                    <a:lnR>
                      <a:noFill/>
                    </a:lnR>
                    <a:lnT>
                      <a:noFill/>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a:noFill/>
                    </a:lnL>
                    <a:lnR>
                      <a:noFill/>
                    </a:lnR>
                    <a:lnT>
                      <a:noFill/>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8</a:t>
                      </a:r>
                      <a:endParaRPr lang="en-US" b="1">
                        <a:solidFill>
                          <a:srgbClr val="0000FF"/>
                        </a:solidFill>
                      </a:endParaRPr>
                    </a:p>
                  </a:txBody>
                  <a:tcPr anchor="ctr">
                    <a:lnL>
                      <a:noFill/>
                    </a:lnL>
                    <a:lnR>
                      <a:noFill/>
                    </a:lnR>
                    <a:lnT>
                      <a:noFill/>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4</a:t>
                      </a:r>
                      <a:endParaRPr lang="en-US" b="1">
                        <a:solidFill>
                          <a:srgbClr val="0000FF"/>
                        </a:solidFill>
                      </a:endParaRPr>
                    </a:p>
                  </a:txBody>
                  <a:tcPr anchor="ctr">
                    <a:lnL>
                      <a:noFill/>
                    </a:lnL>
                    <a:lnR>
                      <a:noFill/>
                    </a:lnR>
                    <a:lnT>
                      <a:noFill/>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rPr>
                        <a:t>7</a:t>
                      </a:r>
                      <a:endParaRPr lang="en-US" b="1">
                        <a:solidFill>
                          <a:srgbClr val="0000FF"/>
                        </a:solidFill>
                      </a:endParaRPr>
                    </a:p>
                  </a:txBody>
                  <a:tcPr anchor="ctr">
                    <a:lnL>
                      <a:noFill/>
                    </a:lnL>
                    <a:lnR w="28575" cap="flat" cmpd="sng">
                      <a:solidFill>
                        <a:schemeClr val="tx1"/>
                      </a:solidFill>
                      <a:prstDash val="solid"/>
                      <a:headEnd type="none" w="med" len="med"/>
                      <a:tailEnd type="none" w="med" len="med"/>
                    </a:lnR>
                    <a:lnT>
                      <a:noFill/>
                    </a:lnT>
                    <a:lnB w="28575" cap="flat" cmpd="sng">
                      <a:solidFill>
                        <a:schemeClr val="tx1"/>
                      </a:solidFill>
                      <a:prstDash val="solid"/>
                      <a:headEnd type="none" w="med" len="med"/>
                      <a:tailEnd type="none" w="med" len="med"/>
                    </a:lnB>
                    <a:lnTlToBr>
                      <a:noFill/>
                    </a:lnTlToBr>
                    <a:lnBlToTr>
                      <a:noFill/>
                    </a:lnBlToTr>
                    <a:noFill/>
                  </a:tcPr>
                </a:tc>
              </a:tr>
            </a:tbl>
          </a:graphicData>
        </a:graphic>
      </p:graphicFrame>
      <p:sp>
        <p:nvSpPr>
          <p:cNvPr id="9265" name="Text Box 9264"/>
          <p:cNvSpPr txBox="1"/>
          <p:nvPr/>
        </p:nvSpPr>
        <p:spPr>
          <a:xfrm>
            <a:off x="3581400" y="6172200"/>
            <a:ext cx="1752600" cy="579438"/>
          </a:xfrm>
          <a:prstGeom prst="rect">
            <a:avLst/>
          </a:prstGeom>
          <a:noFill/>
          <a:ln w="9525">
            <a:noFill/>
          </a:ln>
        </p:spPr>
        <p:txBody>
          <a:bodyPr>
            <a:spAutoFit/>
          </a:bodyPr>
          <a:lstStyle/>
          <a:p>
            <a:pPr>
              <a:spcBef>
                <a:spcPct val="50000"/>
              </a:spcBef>
            </a:pPr>
            <a:r>
              <a:rPr sz="3200" b="1" i="1" err="1">
                <a:solidFill>
                  <a:srgbClr val="0000FF"/>
                </a:solidFill>
                <a:latin typeface=".VnTime" panose="020B7200000000000000" pitchFamily="34" charset="0"/>
              </a:rPr>
              <a:t>B¶ng</a:t>
            </a:r>
            <a:r>
              <a:rPr sz="3200" b="1" i="1">
                <a:solidFill>
                  <a:srgbClr val="0000FF"/>
                </a:solidFill>
                <a:latin typeface=".VnTime" panose="020B7200000000000000" pitchFamily="34" charset="0"/>
              </a:rPr>
              <a:t> 1</a:t>
            </a:r>
          </a:p>
        </p:txBody>
      </p:sp>
    </p:spTree>
  </p:cSld>
  <p:clrMapOvr>
    <a:masterClrMapping/>
  </p:clrMapOvr>
  <p:transition>
    <p:blinds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42" name="Content Placeholder 10241"/>
          <p:cNvGraphicFramePr>
            <a:graphicFrameLocks noGrp="1"/>
          </p:cNvGraphicFramePr>
          <p:nvPr>
            <p:ph sz="half" idx="1"/>
          </p:nvPr>
        </p:nvGraphicFramePr>
        <p:xfrm>
          <a:off x="457200" y="1125538"/>
          <a:ext cx="4038600" cy="5011738"/>
        </p:xfrm>
        <a:graphic>
          <a:graphicData uri="http://schemas.openxmlformats.org/drawingml/2006/table">
            <a:tbl>
              <a:tblPr/>
              <a:tblGrid>
                <a:gridCol w="2019300"/>
                <a:gridCol w="2019300"/>
              </a:tblGrid>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err="1">
                          <a:solidFill>
                            <a:srgbClr val="0000FF"/>
                          </a:solidFill>
                          <a:latin typeface="Times New Roman" panose="02020603050405020304" pitchFamily="18" charset="0"/>
                        </a:rPr>
                        <a:t>Điểm số</a:t>
                      </a:r>
                      <a:r>
                        <a:rPr>
                          <a:solidFill>
                            <a:srgbClr val="0000FF"/>
                          </a:solidFill>
                          <a:latin typeface="Times New Roman" panose="02020603050405020304" pitchFamily="18" charset="0"/>
                        </a:rPr>
                        <a:t> (x)</a:t>
                      </a:r>
                      <a:endParaRPr lang="en-US">
                        <a:solidFill>
                          <a:srgbClr val="0000FF"/>
                        </a:solidFill>
                        <a:latin typeface="Times New Roman" panose="02020603050405020304" pitchFamily="18" charset="0"/>
                      </a:endParaRPr>
                    </a:p>
                  </a:txBody>
                  <a:tcPr anchor="ct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err="1">
                          <a:solidFill>
                            <a:srgbClr val="0000FF"/>
                          </a:solidFill>
                          <a:latin typeface=".VnTime" panose="020B7200000000000000" pitchFamily="34" charset="0"/>
                        </a:rPr>
                        <a:t>Tần số</a:t>
                      </a:r>
                      <a:r>
                        <a:rPr>
                          <a:solidFill>
                            <a:srgbClr val="0000FF"/>
                          </a:solidFill>
                          <a:latin typeface=".VnTime" panose="020B7200000000000000" pitchFamily="34" charset="0"/>
                        </a:rPr>
                        <a:t> (n)</a:t>
                      </a:r>
                      <a:endParaRPr lang="en-US">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2</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3</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3</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2</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4</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3</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5</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3</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6</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8</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7</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9</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8</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9</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9</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2</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10</a:t>
                      </a: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1</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b="1">
                        <a:solidFill>
                          <a:srgbClr val="0000FF"/>
                        </a:solidFill>
                        <a:latin typeface=".VnTime" panose="020B7200000000000000" pitchFamily="34" charset="0"/>
                      </a:endParaRPr>
                    </a:p>
                  </a:txBody>
                  <a:tcPr>
                    <a:lnL w="28575" cap="flat" cmpd="sng">
                      <a:solidFill>
                        <a:schemeClr val="tx1"/>
                      </a:solidFill>
                      <a:prstDash val="solid"/>
                      <a:headEnd type="none" w="med" len="med"/>
                      <a:tailEnd type="none" w="med" len="med"/>
                    </a:lnL>
                    <a:lnR w="12700"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0000FF"/>
                          </a:solidFill>
                          <a:latin typeface=".VnTime" panose="020B7200000000000000" pitchFamily="34" charset="0"/>
                        </a:rPr>
                        <a:t>N=40</a:t>
                      </a:r>
                      <a:endParaRPr lang="en-US" b="1">
                        <a:solidFill>
                          <a:srgbClr val="0000FF"/>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graphicFrame>
        <p:nvGraphicFramePr>
          <p:cNvPr id="10280" name="Content Placeholder 10279"/>
          <p:cNvGraphicFramePr>
            <a:graphicFrameLocks noGrp="1"/>
          </p:cNvGraphicFramePr>
          <p:nvPr>
            <p:ph sz="quarter" idx="2"/>
          </p:nvPr>
        </p:nvGraphicFramePr>
        <p:xfrm>
          <a:off x="4495800" y="1125538"/>
          <a:ext cx="2209800" cy="5011738"/>
        </p:xfrm>
        <a:graphic>
          <a:graphicData uri="http://schemas.openxmlformats.org/drawingml/2006/table">
            <a:tbl>
              <a:tblPr/>
              <a:tblGrid>
                <a:gridCol w="2209800"/>
              </a:tblGrid>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err="1">
                          <a:solidFill>
                            <a:srgbClr val="FF0000"/>
                          </a:solidFill>
                          <a:latin typeface=".VnTime" panose="020B7200000000000000" pitchFamily="34" charset="0"/>
                        </a:rPr>
                        <a:t>Các tích (x.n</a:t>
                      </a:r>
                      <a:r>
                        <a:rPr b="1">
                          <a:solidFill>
                            <a:srgbClr val="FF0000"/>
                          </a:solidFill>
                          <a:latin typeface=".VnTime" panose="020B7200000000000000" pitchFamily="34" charset="0"/>
                        </a:rPr>
                        <a:t>)</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6</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6</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12</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15</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48</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63</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72</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18</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a:solidFill>
                            <a:srgbClr val="FF0000"/>
                          </a:solidFill>
                          <a:latin typeface=".VnTime" panose="020B7200000000000000" pitchFamily="34" charset="0"/>
                        </a:rPr>
                        <a:t>10</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12700" cap="flat" cmpd="sng">
                      <a:solidFill>
                        <a:schemeClr val="tx1"/>
                      </a:solidFill>
                      <a:prstDash val="solid"/>
                      <a:headEnd type="none" w="med" len="med"/>
                      <a:tailEnd type="none" w="med" len="med"/>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r>
                        <a:rPr b="1" err="1">
                          <a:solidFill>
                            <a:srgbClr val="FF0000"/>
                          </a:solidFill>
                          <a:latin typeface="Times New Roman" panose="02020603050405020304" pitchFamily="18" charset="0"/>
                        </a:rPr>
                        <a:t>Tổng</a:t>
                      </a:r>
                      <a:r>
                        <a:rPr b="1">
                          <a:solidFill>
                            <a:srgbClr val="FF0000"/>
                          </a:solidFill>
                          <a:latin typeface=".VnTime" panose="020B7200000000000000" pitchFamily="34" charset="0"/>
                        </a:rPr>
                        <a:t>: 250</a:t>
                      </a:r>
                      <a:endParaRPr lang="en-US" b="1">
                        <a:solidFill>
                          <a:srgbClr val="FF0000"/>
                        </a:solidFill>
                        <a:latin typeface=".VnTime" panose="020B7200000000000000" pitchFamily="34" charset="0"/>
                      </a:endParaRPr>
                    </a:p>
                  </a:txBody>
                  <a:tcPr>
                    <a:lnL w="12700"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12700" cap="flat" cmpd="sng">
                      <a:solidFill>
                        <a:schemeClr val="tx1"/>
                      </a:solidFill>
                      <a:prstDash val="solid"/>
                      <a:headEnd type="none" w="med" len="med"/>
                      <a:tailEnd type="none" w="med" len="med"/>
                    </a:lnT>
                    <a:lnB w="28575" cap="flat" cmpd="sng">
                      <a:solidFill>
                        <a:schemeClr val="tx1"/>
                      </a:solidFill>
                      <a:prstDash val="solid"/>
                      <a:headEnd type="none" w="med" len="med"/>
                      <a:tailEnd type="none" w="med" len="med"/>
                    </a:lnB>
                    <a:lnTlToBr>
                      <a:noFill/>
                    </a:lnTlToBr>
                    <a:lnBlToTr>
                      <a:noFill/>
                    </a:lnBlToTr>
                    <a:noFill/>
                  </a:tcPr>
                </a:tc>
              </a:tr>
            </a:tbl>
          </a:graphicData>
        </a:graphic>
      </p:graphicFrame>
      <p:graphicFrame>
        <p:nvGraphicFramePr>
          <p:cNvPr id="10306" name="Table 10305"/>
          <p:cNvGraphicFramePr/>
          <p:nvPr/>
        </p:nvGraphicFramePr>
        <p:xfrm>
          <a:off x="6705600" y="1125538"/>
          <a:ext cx="2209800" cy="5011738"/>
        </p:xfrm>
        <a:graphic>
          <a:graphicData uri="http://schemas.openxmlformats.org/drawingml/2006/table">
            <a:tbl>
              <a:tblPr/>
              <a:tblGrid>
                <a:gridCol w="2209800"/>
              </a:tblGrid>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w="28575" cap="flat" cmpd="sng">
                      <a:solidFill>
                        <a:schemeClr val="tx1"/>
                      </a:solidFill>
                      <a:prstDash val="solid"/>
                      <a:headEnd type="none" w="med" len="med"/>
                      <a:tailEnd type="none" w="med" len="med"/>
                    </a:lnT>
                    <a:lnB>
                      <a:noFill/>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2">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a:noFill/>
                    </a:lnB>
                    <a:lnTlToBr>
                      <a:noFill/>
                    </a:lnTlToBr>
                    <a:lnBlToTr>
                      <a:noFill/>
                    </a:lnBlToTr>
                    <a:noFill/>
                  </a:tcPr>
                </a:tc>
              </a:tr>
              <a:tr h="455613">
                <a:tc>
                  <a:txBody>
                    <a:bodyPr/>
                    <a:lstStyle>
                      <a:lvl1pPr marL="342900" lvl="0" indent="-34290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v"/>
                        <a:defRPr sz="2400" u="none" kern="1200" baseline="0">
                          <a:solidFill>
                            <a:schemeClr val="tx1"/>
                          </a:solidFill>
                          <a:latin typeface="Arial" panose="020B0604020202020204" pitchFamily="34" charset="0"/>
                        </a:defRPr>
                      </a:lvl1pPr>
                      <a:lvl2pPr marL="742950" lvl="1" indent="-285750" algn="l" defTabSz="914400" rtl="0" eaLnBrk="0" fontAlgn="base" latinLnBrk="0" hangingPunct="0">
                        <a:lnSpc>
                          <a:spcPct val="100000"/>
                        </a:lnSpc>
                        <a:spcBef>
                          <a:spcPct val="20000"/>
                        </a:spcBef>
                        <a:spcAft>
                          <a:spcPct val="0"/>
                        </a:spcAft>
                        <a:buClr>
                          <a:schemeClr val="tx2"/>
                        </a:buClr>
                        <a:buSzTx/>
                        <a:buFont typeface="Wingdings" panose="05000000000000000000" pitchFamily="2" charset="2"/>
                        <a:buChar char="§"/>
                        <a:defRPr sz="2200" b="0" i="0" u="none" kern="1200" baseline="0">
                          <a:solidFill>
                            <a:schemeClr val="tx1"/>
                          </a:solidFill>
                          <a:latin typeface="Arial" panose="020B0604020202020204" pitchFamily="34" charset="0"/>
                        </a:defRPr>
                      </a:lvl2pPr>
                      <a:lvl3pPr marL="1143000" lvl="2" indent="-228600" algn="l" defTabSz="914400" rtl="0" eaLnBrk="0" fontAlgn="base" latinLnBrk="0" hangingPunct="0">
                        <a:lnSpc>
                          <a:spcPct val="100000"/>
                        </a:lnSpc>
                        <a:spcBef>
                          <a:spcPct val="20000"/>
                        </a:spcBef>
                        <a:spcAft>
                          <a:spcPct val="0"/>
                        </a:spcAft>
                        <a:buClr>
                          <a:schemeClr val="tx2"/>
                        </a:buClr>
                        <a:buSzTx/>
                        <a:buFontTx/>
                        <a:buChar char="•"/>
                        <a:defRPr sz="2000" b="0" i="0" u="none" kern="1200" baseline="0">
                          <a:solidFill>
                            <a:schemeClr val="tx1"/>
                          </a:solidFill>
                          <a:latin typeface="Arial" panose="020B0604020202020204" pitchFamily="34" charset="0"/>
                        </a:defRPr>
                      </a:lvl3pPr>
                      <a:lvl4pPr marL="1600200" lvl="3"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4pPr>
                      <a:lvl5pPr marL="2057400" lvl="4" indent="-228600" algn="l" defTabSz="914400" rtl="0" eaLnBrk="0" fontAlgn="base" latinLnBrk="0" hangingPunct="0">
                        <a:lnSpc>
                          <a:spcPct val="100000"/>
                        </a:lnSpc>
                        <a:spcBef>
                          <a:spcPct val="20000"/>
                        </a:spcBef>
                        <a:spcAft>
                          <a:spcPct val="0"/>
                        </a:spcAft>
                        <a:buClrTx/>
                        <a:buSzTx/>
                        <a:buFontTx/>
                        <a:buChar char="»"/>
                        <a:defRPr sz="1800" b="0" i="0" u="none" kern="1200" baseline="0">
                          <a:solidFill>
                            <a:schemeClr val="tx1"/>
                          </a:solidFill>
                          <a:latin typeface="Arial" panose="020B0604020202020204" pitchFamily="34" charset="0"/>
                        </a:defRPr>
                      </a:lvl5pPr>
                    </a:lstStyle>
                    <a:p>
                      <a:pPr marL="0" lvl="0" indent="0" algn="ctr">
                        <a:buNone/>
                      </a:pPr>
                      <a:endParaRPr lang="en-US">
                        <a:solidFill>
                          <a:srgbClr val="FF0000"/>
                        </a:solidFill>
                        <a:latin typeface=".VnTime" panose="020B7200000000000000" pitchFamily="34" charset="0"/>
                      </a:endParaRPr>
                    </a:p>
                  </a:txBody>
                  <a:tcPr anchor="ctr">
                    <a:lnL w="28575" cap="flat" cmpd="sng">
                      <a:solidFill>
                        <a:schemeClr val="tx1"/>
                      </a:solidFill>
                      <a:prstDash val="solid"/>
                      <a:headEnd type="none" w="med" len="med"/>
                      <a:tailEnd type="none" w="med" len="med"/>
                    </a:lnL>
                    <a:lnR w="28575" cap="flat" cmpd="sng">
                      <a:solidFill>
                        <a:schemeClr val="tx1"/>
                      </a:solidFill>
                      <a:prstDash val="solid"/>
                      <a:headEnd type="none" w="med" len="med"/>
                      <a:tailEnd type="none" w="med" len="med"/>
                    </a:lnR>
                    <a:lnT>
                      <a:noFill/>
                    </a:lnT>
                    <a:lnB w="28575" cap="flat" cmpd="sng">
                      <a:solidFill>
                        <a:schemeClr val="tx1"/>
                      </a:solidFill>
                      <a:prstDash val="solid"/>
                      <a:headEnd type="none" w="med" len="med"/>
                      <a:tailEnd type="none" w="med" len="med"/>
                    </a:lnB>
                    <a:lnTlToBr>
                      <a:noFill/>
                    </a:lnTlToBr>
                    <a:lnBlToTr>
                      <a:noFill/>
                    </a:lnBlToTr>
                    <a:noFill/>
                  </a:tcPr>
                </a:tc>
              </a:tr>
            </a:tbl>
          </a:graphicData>
        </a:graphic>
      </p:graphicFrame>
      <p:graphicFrame>
        <p:nvGraphicFramePr>
          <p:cNvPr id="10322" name="Content Placeholder 10321"/>
          <p:cNvGraphicFramePr>
            <a:graphicFrameLocks noGrp="1"/>
          </p:cNvGraphicFramePr>
          <p:nvPr>
            <p:ph sz="quarter" idx="3"/>
          </p:nvPr>
        </p:nvGraphicFramePr>
        <p:xfrm>
          <a:off x="7192963" y="5257800"/>
          <a:ext cx="1798637" cy="914400"/>
        </p:xfrm>
        <a:graphic>
          <a:graphicData uri="http://schemas.openxmlformats.org/presentationml/2006/ole">
            <mc:AlternateContent xmlns:mc="http://schemas.openxmlformats.org/markup-compatibility/2006">
              <mc:Choice xmlns:v="urn:schemas-microsoft-com:vml" Requires="v">
                <p:oleObj spid="_x0000_s5129" r:id="rId3" imgW="774065" imgH="393700" progId="Equation.DSMT4">
                  <p:embed/>
                </p:oleObj>
              </mc:Choice>
              <mc:Fallback>
                <p:oleObj r:id="rId3" imgW="774065" imgH="393700" progId="Equation.DSMT4">
                  <p:embed/>
                  <p:pic>
                    <p:nvPicPr>
                      <p:cNvPr id="0" name="Picture 3085"/>
                      <p:cNvPicPr/>
                      <p:nvPr/>
                    </p:nvPicPr>
                    <p:blipFill>
                      <a:blip r:embed="rId4"/>
                      <a:stretch>
                        <a:fillRect/>
                      </a:stretch>
                    </p:blipFill>
                    <p:spPr>
                      <a:xfrm>
                        <a:off x="7192963" y="5257800"/>
                        <a:ext cx="1798637" cy="914400"/>
                      </a:xfrm>
                      <a:prstGeom prst="rect">
                        <a:avLst/>
                      </a:prstGeom>
                      <a:noFill/>
                      <a:ln w="38100">
                        <a:miter/>
                      </a:ln>
                    </p:spPr>
                  </p:pic>
                </p:oleObj>
              </mc:Fallback>
            </mc:AlternateContent>
          </a:graphicData>
        </a:graphic>
      </p:graphicFrame>
      <p:sp>
        <p:nvSpPr>
          <p:cNvPr id="10323" name="Text Box 10322"/>
          <p:cNvSpPr txBox="1"/>
          <p:nvPr/>
        </p:nvSpPr>
        <p:spPr>
          <a:xfrm>
            <a:off x="2743200" y="152400"/>
            <a:ext cx="2971800" cy="579438"/>
          </a:xfrm>
          <a:prstGeom prst="rect">
            <a:avLst/>
          </a:prstGeom>
          <a:noFill/>
          <a:ln w="9525">
            <a:noFill/>
          </a:ln>
        </p:spPr>
        <p:txBody>
          <a:bodyPr>
            <a:spAutoFit/>
          </a:bodyPr>
          <a:lstStyle/>
          <a:p>
            <a:pPr>
              <a:spcBef>
                <a:spcPct val="50000"/>
              </a:spcBef>
            </a:pPr>
            <a:r>
              <a:rPr sz="3200" b="1" err="1">
                <a:solidFill>
                  <a:srgbClr val="0000FF"/>
                </a:solidFill>
                <a:latin typeface=".VnTime" panose="020B7200000000000000" pitchFamily="34" charset="0"/>
              </a:rPr>
              <a:t>Ta cã b¶ng sau</a:t>
            </a:r>
            <a:endParaRPr sz="3200" b="1">
              <a:solidFill>
                <a:srgbClr val="0000FF"/>
              </a:solidFill>
              <a:latin typeface=".VnTime" panose="020B7200000000000000" pitchFamily="34" charset="0"/>
            </a:endParaRPr>
          </a:p>
        </p:txBody>
      </p:sp>
      <p:sp>
        <p:nvSpPr>
          <p:cNvPr id="10324" name="Text Box 10323"/>
          <p:cNvSpPr txBox="1"/>
          <p:nvPr/>
        </p:nvSpPr>
        <p:spPr>
          <a:xfrm>
            <a:off x="3581400" y="6202363"/>
            <a:ext cx="1752600" cy="579437"/>
          </a:xfrm>
          <a:prstGeom prst="rect">
            <a:avLst/>
          </a:prstGeom>
          <a:noFill/>
          <a:ln w="9525">
            <a:noFill/>
          </a:ln>
        </p:spPr>
        <p:txBody>
          <a:bodyPr>
            <a:spAutoFit/>
          </a:bodyPr>
          <a:lstStyle/>
          <a:p>
            <a:pPr>
              <a:spcBef>
                <a:spcPct val="50000"/>
              </a:spcBef>
            </a:pPr>
            <a:r>
              <a:rPr sz="3200" b="1" i="1" err="1">
                <a:solidFill>
                  <a:srgbClr val="0000FF"/>
                </a:solidFill>
                <a:latin typeface=".VnTime" panose="020B7200000000000000" pitchFamily="34" charset="0"/>
              </a:rPr>
              <a:t>B¶ng</a:t>
            </a:r>
            <a:r>
              <a:rPr sz="3200" b="1" i="1">
                <a:solidFill>
                  <a:srgbClr val="0000FF"/>
                </a:solidFill>
                <a:latin typeface=".VnTime" panose="020B7200000000000000" pitchFamily="34" charset="0"/>
              </a:rPr>
              <a:t> 2</a:t>
            </a:r>
          </a:p>
        </p:txBody>
      </p:sp>
      <p:graphicFrame>
        <p:nvGraphicFramePr>
          <p:cNvPr id="10325" name="Object 10324"/>
          <p:cNvGraphicFramePr/>
          <p:nvPr/>
        </p:nvGraphicFramePr>
        <p:xfrm>
          <a:off x="6705600" y="5410200"/>
          <a:ext cx="661988" cy="471488"/>
        </p:xfrm>
        <a:graphic>
          <a:graphicData uri="http://schemas.openxmlformats.org/presentationml/2006/ole">
            <mc:AlternateContent xmlns:mc="http://schemas.openxmlformats.org/markup-compatibility/2006">
              <mc:Choice xmlns:v="urn:schemas-microsoft-com:vml" Requires="v">
                <p:oleObj spid="_x0000_s5130" r:id="rId5" imgW="317500" imgH="203200" progId="Equation.DSMT4">
                  <p:embed/>
                </p:oleObj>
              </mc:Choice>
              <mc:Fallback>
                <p:oleObj r:id="rId5" imgW="317500" imgH="203200" progId="Equation.DSMT4">
                  <p:embed/>
                  <p:pic>
                    <p:nvPicPr>
                      <p:cNvPr id="0" name="Picture 3086"/>
                      <p:cNvPicPr/>
                      <p:nvPr/>
                    </p:nvPicPr>
                    <p:blipFill>
                      <a:blip r:embed="rId6"/>
                      <a:stretch>
                        <a:fillRect/>
                      </a:stretch>
                    </p:blipFill>
                    <p:spPr>
                      <a:xfrm>
                        <a:off x="6705600" y="5410200"/>
                        <a:ext cx="661988" cy="471488"/>
                      </a:xfrm>
                      <a:prstGeom prst="rect">
                        <a:avLst/>
                      </a:prstGeom>
                      <a:noFill/>
                      <a:ln w="38100">
                        <a:noFill/>
                        <a:miter/>
                      </a:ln>
                    </p:spPr>
                  </p:pic>
                </p:oleObj>
              </mc:Fallback>
            </mc:AlternateContent>
          </a:graphicData>
        </a:graphic>
      </p:graphicFrame>
    </p:spTree>
  </p:cSld>
  <p:clrMapOvr>
    <a:masterClrMapping/>
  </p:clrMapOvr>
  <p:transition>
    <p:zo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10280"/>
                                        </p:tgtEl>
                                        <p:attrNameLst>
                                          <p:attrName>style.visibility</p:attrName>
                                        </p:attrNameLst>
                                      </p:cBhvr>
                                      <p:to>
                                        <p:strVal val="visible"/>
                                      </p:to>
                                    </p:set>
                                    <p:animEffect transition="in" filter="checkerboard(across)">
                                      <p:cBhvr>
                                        <p:cTn id="7" dur="500"/>
                                        <p:tgtEl>
                                          <p:spTgt spid="10280"/>
                                        </p:tgtEl>
                                      </p:cBhvr>
                                    </p:animEffect>
                                  </p:childTnLst>
                                </p:cTn>
                              </p:par>
                            </p:childTnLst>
                          </p:cTn>
                        </p:par>
                        <p:par>
                          <p:cTn id="8" fill="hold">
                            <p:stCondLst>
                              <p:cond delay="500"/>
                            </p:stCondLst>
                            <p:childTnLst>
                              <p:par>
                                <p:cTn id="9" presetID="5" presetClass="entr" presetSubtype="10" fill="hold" nodeType="afterEffect">
                                  <p:stCondLst>
                                    <p:cond delay="0"/>
                                  </p:stCondLst>
                                  <p:childTnLst>
                                    <p:set>
                                      <p:cBhvr>
                                        <p:cTn id="10" dur="1" fill="hold">
                                          <p:stCondLst>
                                            <p:cond delay="0"/>
                                          </p:stCondLst>
                                        </p:cTn>
                                        <p:tgtEl>
                                          <p:spTgt spid="10306"/>
                                        </p:tgtEl>
                                        <p:attrNameLst>
                                          <p:attrName>style.visibility</p:attrName>
                                        </p:attrNameLst>
                                      </p:cBhvr>
                                      <p:to>
                                        <p:strVal val="visible"/>
                                      </p:to>
                                    </p:set>
                                    <p:animEffect transition="in" filter="checkerboard(across)">
                                      <p:cBhvr>
                                        <p:cTn id="11" dur="500"/>
                                        <p:tgtEl>
                                          <p:spTgt spid="10306"/>
                                        </p:tgtEl>
                                      </p:cBhvr>
                                    </p:animEffect>
                                  </p:childTnLst>
                                </p:cTn>
                              </p:par>
                            </p:childTnLst>
                          </p:cTn>
                        </p:par>
                      </p:childTnLst>
                    </p:cTn>
                  </p:par>
                  <p:par>
                    <p:cTn id="12" fill="hold">
                      <p:stCondLst>
                        <p:cond delay="indefinite"/>
                      </p:stCondLst>
                      <p:childTnLst>
                        <p:par>
                          <p:cTn id="13" fill="hold">
                            <p:stCondLst>
                              <p:cond delay="0"/>
                            </p:stCondLst>
                            <p:childTnLst>
                              <p:par>
                                <p:cTn id="14" presetID="5" presetClass="entr" presetSubtype="10" fill="hold" nodeType="clickEffect">
                                  <p:stCondLst>
                                    <p:cond delay="0"/>
                                  </p:stCondLst>
                                  <p:childTnLst>
                                    <p:set>
                                      <p:cBhvr>
                                        <p:cTn id="15" dur="1" fill="hold">
                                          <p:stCondLst>
                                            <p:cond delay="0"/>
                                          </p:stCondLst>
                                        </p:cTn>
                                        <p:tgtEl>
                                          <p:spTgt spid="10322"/>
                                        </p:tgtEl>
                                        <p:attrNameLst>
                                          <p:attrName>style.visibility</p:attrName>
                                        </p:attrNameLst>
                                      </p:cBhvr>
                                      <p:to>
                                        <p:strVal val="visible"/>
                                      </p:to>
                                    </p:set>
                                    <p:animEffect transition="in" filter="checkerboard(across)">
                                      <p:cBhvr>
                                        <p:cTn id="16" dur="500"/>
                                        <p:tgtEl>
                                          <p:spTgt spid="10322"/>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nodeType="clickEffect">
                                  <p:stCondLst>
                                    <p:cond delay="0"/>
                                  </p:stCondLst>
                                  <p:childTnLst>
                                    <p:set>
                                      <p:cBhvr>
                                        <p:cTn id="20" dur="1" fill="hold">
                                          <p:stCondLst>
                                            <p:cond delay="0"/>
                                          </p:stCondLst>
                                        </p:cTn>
                                        <p:tgtEl>
                                          <p:spTgt spid="10325"/>
                                        </p:tgtEl>
                                        <p:attrNameLst>
                                          <p:attrName>style.visibility</p:attrName>
                                        </p:attrNameLst>
                                      </p:cBhvr>
                                      <p:to>
                                        <p:strVal val="visible"/>
                                      </p:to>
                                    </p:set>
                                    <p:animEffect transition="in" filter="checkerboard(across)">
                                      <p:cBhvr>
                                        <p:cTn id="21" dur="500"/>
                                        <p:tgtEl>
                                          <p:spTgt spid="103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Footer Placeholder 3"/>
          <p:cNvSpPr txBox="1">
            <a:spLocks noGrp="1"/>
          </p:cNvSpPr>
          <p:nvPr/>
        </p:nvSpPr>
        <p:spPr>
          <a:xfrm>
            <a:off x="6934200" y="228600"/>
            <a:ext cx="1752600" cy="320675"/>
          </a:xfrm>
          <a:prstGeom prst="rect">
            <a:avLst/>
          </a:prstGeom>
          <a:noFill/>
          <a:ln w="9525">
            <a:noFill/>
          </a:ln>
        </p:spPr>
        <p:txBody>
          <a:bodyPr/>
          <a:lstStyle/>
          <a:p>
            <a:pPr algn="r"/>
            <a:r>
              <a:rPr sz="1000" b="1" err="1">
                <a:solidFill>
                  <a:schemeClr val="tx2"/>
                </a:solidFill>
                <a:latin typeface="Arial" panose="020B0604020202020204" pitchFamily="34" charset="0"/>
              </a:rPr>
              <a:t>Chương V – Thống Kê</a:t>
            </a:r>
            <a:endParaRPr sz="1000" b="1">
              <a:solidFill>
                <a:schemeClr val="tx2"/>
              </a:solidFill>
              <a:latin typeface="Arial" panose="020B0604020202020204" pitchFamily="34" charset="0"/>
            </a:endParaRPr>
          </a:p>
        </p:txBody>
      </p:sp>
      <p:sp>
        <p:nvSpPr>
          <p:cNvPr id="11267" name="Rectangle 2"/>
          <p:cNvSpPr>
            <a:spLocks noGrp="1"/>
          </p:cNvSpPr>
          <p:nvPr>
            <p:ph type="title" idx="4294967295"/>
          </p:nvPr>
        </p:nvSpPr>
        <p:spPr>
          <a:ln/>
        </p:spPr>
        <p:txBody>
          <a:bodyPr vert="horz" wrap="square" lIns="91440" tIns="45720" rIns="91440" bIns="45720" anchor="ctr"/>
          <a:lstStyle/>
          <a:p>
            <a:pPr eaLnBrk="1" hangingPunct="1"/>
            <a:r>
              <a:rPr sz="4000">
                <a:latin typeface="Times New Roman" panose="02020603050405020304" pitchFamily="18" charset="0"/>
              </a:rPr>
              <a:t>I</a:t>
            </a:r>
            <a:r>
              <a:rPr err="1"/>
              <a:t> – Số Trung Bình Cộng</a:t>
            </a:r>
          </a:p>
        </p:txBody>
      </p:sp>
      <p:sp>
        <p:nvSpPr>
          <p:cNvPr id="94212" name="AutoShape 4"/>
          <p:cNvSpPr/>
          <p:nvPr/>
        </p:nvSpPr>
        <p:spPr>
          <a:xfrm>
            <a:off x="0" y="1600200"/>
            <a:ext cx="6705600" cy="609600"/>
          </a:xfrm>
          <a:prstGeom prst="roundRect">
            <a:avLst>
              <a:gd name="adj" fmla="val 16667"/>
            </a:avLst>
          </a:prstGeom>
          <a:gradFill rotWithShape="1">
            <a:gsLst>
              <a:gs pos="0">
                <a:schemeClr val="accent1"/>
              </a:gs>
              <a:gs pos="100000">
                <a:srgbClr val="6A3505"/>
              </a:gs>
            </a:gsLst>
            <a:lin ang="5400000" scaled="1"/>
            <a:tileRect/>
          </a:gradFill>
          <a:ln w="9525" cap="flat" cmpd="sng">
            <a:solidFill>
              <a:schemeClr val="tx1"/>
            </a:solidFill>
            <a:prstDash val="solid"/>
            <a:headEnd type="none" w="med" len="med"/>
            <a:tailEnd type="none" w="med" len="med"/>
          </a:ln>
        </p:spPr>
        <p:txBody>
          <a:bodyPr wrap="none" anchor="ctr"/>
          <a:lstStyle/>
          <a:p>
            <a:r>
              <a:rPr sz="2800" b="1" err="1">
                <a:solidFill>
                  <a:schemeClr val="bg1"/>
                </a:solidFill>
                <a:latin typeface="Arial" panose="020B0604020202020204" pitchFamily="34" charset="0"/>
              </a:rPr>
              <a:t>Tính số TB theo bảng tần số, tần suất</a:t>
            </a:r>
            <a:r>
              <a:rPr sz="2800" b="1">
                <a:solidFill>
                  <a:schemeClr val="bg1"/>
                </a:solidFill>
                <a:latin typeface="Arial" panose="020B0604020202020204" pitchFamily="34" charset="0"/>
              </a:rPr>
              <a:t>:</a:t>
            </a:r>
          </a:p>
        </p:txBody>
      </p:sp>
      <p:grpSp>
        <p:nvGrpSpPr>
          <p:cNvPr id="94213" name="Group 5"/>
          <p:cNvGrpSpPr/>
          <p:nvPr/>
        </p:nvGrpSpPr>
        <p:grpSpPr>
          <a:xfrm>
            <a:off x="6781800" y="1600200"/>
            <a:ext cx="2209800" cy="3581400"/>
            <a:chOff x="4080" y="1680"/>
            <a:chExt cx="1392" cy="2288"/>
          </a:xfrm>
        </p:grpSpPr>
        <p:sp>
          <p:nvSpPr>
            <p:cNvPr id="11270" name="Rectangle 6"/>
            <p:cNvSpPr/>
            <p:nvPr/>
          </p:nvSpPr>
          <p:spPr>
            <a:xfrm>
              <a:off x="4840" y="3681"/>
              <a:ext cx="584"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a:solidFill>
                    <a:schemeClr val="bg1"/>
                  </a:solidFill>
                  <a:latin typeface="Arial" panose="020B0604020202020204" pitchFamily="34" charset="0"/>
                </a:rPr>
                <a:t>n</a:t>
              </a:r>
            </a:p>
          </p:txBody>
        </p:sp>
        <p:sp>
          <p:nvSpPr>
            <p:cNvPr id="11271" name="Rectangle 7"/>
            <p:cNvSpPr/>
            <p:nvPr/>
          </p:nvSpPr>
          <p:spPr>
            <a:xfrm>
              <a:off x="4128" y="3681"/>
              <a:ext cx="712" cy="28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000" i="1" err="1">
                  <a:solidFill>
                    <a:schemeClr val="bg1"/>
                  </a:solidFill>
                  <a:latin typeface="Arial" panose="020B0604020202020204" pitchFamily="34" charset="0"/>
                </a:rPr>
                <a:t>Tổng</a:t>
              </a:r>
              <a:endParaRPr sz="2000" i="1">
                <a:solidFill>
                  <a:schemeClr val="bg1"/>
                </a:solidFill>
                <a:latin typeface="Arial" panose="020B0604020202020204" pitchFamily="34" charset="0"/>
              </a:endParaRPr>
            </a:p>
          </p:txBody>
        </p:sp>
        <p:sp>
          <p:nvSpPr>
            <p:cNvPr id="11272" name="Rectangle 8"/>
            <p:cNvSpPr/>
            <p:nvPr/>
          </p:nvSpPr>
          <p:spPr>
            <a:xfrm>
              <a:off x="4840" y="2244"/>
              <a:ext cx="584"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800" b="1" i="1">
                  <a:solidFill>
                    <a:schemeClr val="bg1"/>
                  </a:solidFill>
                  <a:latin typeface="Times New Roman" panose="02020603050405020304" pitchFamily="18" charset="0"/>
                </a:rPr>
                <a:t>n</a:t>
              </a:r>
              <a:r>
                <a:rPr sz="2800" b="1" i="1" baseline="-25000">
                  <a:solidFill>
                    <a:schemeClr val="bg1"/>
                  </a:solidFill>
                  <a:latin typeface="Times New Roman" panose="02020603050405020304" pitchFamily="18" charset="0"/>
                </a:rPr>
                <a:t>1</a:t>
              </a:r>
              <a:r>
                <a:rPr sz="2800" b="1">
                  <a:solidFill>
                    <a:schemeClr val="bg1"/>
                  </a:solidFill>
                  <a:latin typeface="Arial" panose="020B0604020202020204" pitchFamily="34" charset="0"/>
                </a:rPr>
                <a:t/>
              </a:r>
              <a:br>
                <a:rPr sz="2800" b="1">
                  <a:solidFill>
                    <a:schemeClr val="bg1"/>
                  </a:solidFill>
                  <a:latin typeface="Arial" panose="020B0604020202020204" pitchFamily="34" charset="0"/>
                </a:rPr>
              </a:br>
              <a:r>
                <a:rPr sz="2800" b="1" i="1">
                  <a:solidFill>
                    <a:schemeClr val="bg1"/>
                  </a:solidFill>
                  <a:latin typeface="Times New Roman" panose="02020603050405020304" pitchFamily="18" charset="0"/>
                </a:rPr>
                <a:t>n</a:t>
              </a:r>
              <a:r>
                <a:rPr sz="2800" b="1" i="1" baseline="-25000">
                  <a:solidFill>
                    <a:schemeClr val="bg1"/>
                  </a:solidFill>
                  <a:latin typeface="Times New Roman" panose="02020603050405020304" pitchFamily="18" charset="0"/>
                </a:rPr>
                <a:t>2</a:t>
              </a:r>
              <a:r>
                <a:rPr sz="2800" b="1">
                  <a:solidFill>
                    <a:schemeClr val="bg1"/>
                  </a:solidFill>
                  <a:latin typeface="Arial" panose="020B0604020202020204" pitchFamily="34" charset="0"/>
                </a:rPr>
                <a:t/>
              </a:r>
              <a:br>
                <a:rPr sz="2800" b="1">
                  <a:solidFill>
                    <a:schemeClr val="bg1"/>
                  </a:solidFill>
                  <a:latin typeface="Arial" panose="020B0604020202020204" pitchFamily="34" charset="0"/>
                </a:rPr>
              </a:br>
              <a:r>
                <a:rPr sz="2800">
                  <a:solidFill>
                    <a:schemeClr val="bg1"/>
                  </a:solidFill>
                  <a:latin typeface="Arial" panose="020B0604020202020204" pitchFamily="34" charset="0"/>
                </a:rPr>
                <a:t>…</a:t>
              </a:r>
              <a:r>
                <a:rPr sz="2800" b="1">
                  <a:solidFill>
                    <a:schemeClr val="bg1"/>
                  </a:solidFill>
                  <a:latin typeface="Arial" panose="020B0604020202020204" pitchFamily="34" charset="0"/>
                </a:rPr>
                <a:t/>
              </a:r>
              <a:br>
                <a:rPr sz="2800" b="1">
                  <a:solidFill>
                    <a:schemeClr val="bg1"/>
                  </a:solidFill>
                  <a:latin typeface="Arial" panose="020B0604020202020204" pitchFamily="34" charset="0"/>
                </a:rPr>
              </a:br>
              <a:r>
                <a:rPr sz="2800">
                  <a:solidFill>
                    <a:schemeClr val="bg1"/>
                  </a:solidFill>
                  <a:latin typeface="Arial" panose="020B0604020202020204" pitchFamily="34" charset="0"/>
                </a:rPr>
                <a:t>…</a:t>
              </a:r>
              <a:r>
                <a:rPr sz="2800" b="1">
                  <a:solidFill>
                    <a:schemeClr val="bg1"/>
                  </a:solidFill>
                  <a:latin typeface="Arial" panose="020B0604020202020204" pitchFamily="34" charset="0"/>
                </a:rPr>
                <a:t/>
              </a:r>
              <a:br>
                <a:rPr sz="2800" b="1">
                  <a:solidFill>
                    <a:schemeClr val="bg1"/>
                  </a:solidFill>
                  <a:latin typeface="Arial" panose="020B0604020202020204" pitchFamily="34" charset="0"/>
                </a:rPr>
              </a:br>
              <a:r>
                <a:rPr sz="2800" b="1" i="1" err="1">
                  <a:solidFill>
                    <a:schemeClr val="bg1"/>
                  </a:solidFill>
                  <a:latin typeface="Times New Roman" panose="02020603050405020304" pitchFamily="18" charset="0"/>
                </a:rPr>
                <a:t>n</a:t>
              </a:r>
              <a:r>
                <a:rPr sz="2800" b="1" i="1" baseline="-25000" err="1">
                  <a:solidFill>
                    <a:schemeClr val="bg1"/>
                  </a:solidFill>
                  <a:latin typeface="Times New Roman" panose="02020603050405020304" pitchFamily="18" charset="0"/>
                </a:rPr>
                <a:t>k</a:t>
              </a:r>
              <a:endParaRPr sz="2800" b="1">
                <a:solidFill>
                  <a:schemeClr val="bg1"/>
                </a:solidFill>
                <a:latin typeface="Arial" panose="020B0604020202020204" pitchFamily="34" charset="0"/>
              </a:endParaRPr>
            </a:p>
          </p:txBody>
        </p:sp>
        <p:sp>
          <p:nvSpPr>
            <p:cNvPr id="11273" name="Rectangle 9"/>
            <p:cNvSpPr/>
            <p:nvPr/>
          </p:nvSpPr>
          <p:spPr>
            <a:xfrm>
              <a:off x="4128" y="2244"/>
              <a:ext cx="712" cy="1437"/>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800" b="1">
                  <a:solidFill>
                    <a:schemeClr val="bg1"/>
                  </a:solidFill>
                  <a:latin typeface="Arial" panose="020B0604020202020204" pitchFamily="34" charset="0"/>
                </a:rPr>
                <a:t> </a:t>
              </a:r>
              <a:r>
                <a:rPr sz="2800" b="1" i="1">
                  <a:solidFill>
                    <a:schemeClr val="bg1"/>
                  </a:solidFill>
                  <a:latin typeface="Times New Roman" panose="02020603050405020304" pitchFamily="18" charset="0"/>
                </a:rPr>
                <a:t>x</a:t>
              </a:r>
              <a:r>
                <a:rPr sz="2800" b="1" i="1" baseline="-25000">
                  <a:solidFill>
                    <a:schemeClr val="bg1"/>
                  </a:solidFill>
                  <a:latin typeface="Times New Roman" panose="02020603050405020304" pitchFamily="18" charset="0"/>
                </a:rPr>
                <a:t>1</a:t>
              </a:r>
              <a:r>
                <a:rPr sz="2800" b="1">
                  <a:solidFill>
                    <a:schemeClr val="bg1"/>
                  </a:solidFill>
                  <a:latin typeface="Arial" panose="020B0604020202020204" pitchFamily="34" charset="0"/>
                </a:rPr>
                <a:t> </a:t>
              </a:r>
              <a:br>
                <a:rPr sz="2800" b="1">
                  <a:solidFill>
                    <a:schemeClr val="bg1"/>
                  </a:solidFill>
                  <a:latin typeface="Arial" panose="020B0604020202020204" pitchFamily="34" charset="0"/>
                </a:rPr>
              </a:br>
              <a:r>
                <a:rPr sz="2800" b="1">
                  <a:solidFill>
                    <a:schemeClr val="bg1"/>
                  </a:solidFill>
                  <a:latin typeface="Arial" panose="020B0604020202020204" pitchFamily="34" charset="0"/>
                </a:rPr>
                <a:t> </a:t>
              </a:r>
              <a:r>
                <a:rPr sz="2800" b="1" i="1">
                  <a:solidFill>
                    <a:schemeClr val="bg1"/>
                  </a:solidFill>
                  <a:latin typeface="Times New Roman" panose="02020603050405020304" pitchFamily="18" charset="0"/>
                </a:rPr>
                <a:t>x</a:t>
              </a:r>
              <a:r>
                <a:rPr sz="2800" b="1" i="1" baseline="-25000">
                  <a:solidFill>
                    <a:schemeClr val="bg1"/>
                  </a:solidFill>
                  <a:latin typeface="Times New Roman" panose="02020603050405020304" pitchFamily="18" charset="0"/>
                </a:rPr>
                <a:t>2</a:t>
              </a:r>
              <a:r>
                <a:rPr sz="2800" b="1">
                  <a:solidFill>
                    <a:schemeClr val="bg1"/>
                  </a:solidFill>
                  <a:latin typeface="Arial" panose="020B0604020202020204" pitchFamily="34" charset="0"/>
                </a:rPr>
                <a:t> </a:t>
              </a:r>
              <a:br>
                <a:rPr sz="2800" b="1">
                  <a:solidFill>
                    <a:schemeClr val="bg1"/>
                  </a:solidFill>
                  <a:latin typeface="Arial" panose="020B0604020202020204" pitchFamily="34" charset="0"/>
                </a:rPr>
              </a:br>
              <a:r>
                <a:rPr sz="2800">
                  <a:solidFill>
                    <a:schemeClr val="bg1"/>
                  </a:solidFill>
                  <a:latin typeface="Arial" panose="020B0604020202020204" pitchFamily="34" charset="0"/>
                </a:rPr>
                <a:t>…</a:t>
              </a:r>
              <a:r>
                <a:rPr sz="2800" b="1">
                  <a:solidFill>
                    <a:schemeClr val="bg1"/>
                  </a:solidFill>
                  <a:latin typeface="Arial" panose="020B0604020202020204" pitchFamily="34" charset="0"/>
                </a:rPr>
                <a:t/>
              </a:r>
              <a:br>
                <a:rPr sz="2800" b="1">
                  <a:solidFill>
                    <a:schemeClr val="bg1"/>
                  </a:solidFill>
                  <a:latin typeface="Arial" panose="020B0604020202020204" pitchFamily="34" charset="0"/>
                </a:rPr>
              </a:br>
              <a:r>
                <a:rPr sz="2800">
                  <a:solidFill>
                    <a:schemeClr val="bg1"/>
                  </a:solidFill>
                  <a:latin typeface="Arial" panose="020B0604020202020204" pitchFamily="34" charset="0"/>
                </a:rPr>
                <a:t>…</a:t>
              </a:r>
              <a:r>
                <a:rPr sz="2800" b="1">
                  <a:solidFill>
                    <a:schemeClr val="bg1"/>
                  </a:solidFill>
                  <a:latin typeface="Arial" panose="020B0604020202020204" pitchFamily="34" charset="0"/>
                </a:rPr>
                <a:t/>
              </a:r>
              <a:br>
                <a:rPr sz="2800" b="1">
                  <a:solidFill>
                    <a:schemeClr val="bg1"/>
                  </a:solidFill>
                  <a:latin typeface="Arial" panose="020B0604020202020204" pitchFamily="34" charset="0"/>
                </a:rPr>
              </a:br>
              <a:r>
                <a:rPr sz="2800" b="1">
                  <a:solidFill>
                    <a:schemeClr val="bg1"/>
                  </a:solidFill>
                  <a:latin typeface="Arial" panose="020B0604020202020204" pitchFamily="34" charset="0"/>
                </a:rPr>
                <a:t> </a:t>
              </a:r>
              <a:r>
                <a:rPr sz="2800" b="1" i="1" err="1">
                  <a:solidFill>
                    <a:schemeClr val="bg1"/>
                  </a:solidFill>
                  <a:latin typeface="Times New Roman" panose="02020603050405020304" pitchFamily="18" charset="0"/>
                </a:rPr>
                <a:t>x</a:t>
              </a:r>
              <a:r>
                <a:rPr sz="2800" b="1" i="1" baseline="-25000" err="1">
                  <a:solidFill>
                    <a:schemeClr val="bg1"/>
                  </a:solidFill>
                  <a:latin typeface="Times New Roman" panose="02020603050405020304" pitchFamily="18" charset="0"/>
                </a:rPr>
                <a:t>k</a:t>
              </a:r>
              <a:endParaRPr sz="2800" b="1" i="1" baseline="-25000">
                <a:solidFill>
                  <a:schemeClr val="bg1"/>
                </a:solidFill>
                <a:latin typeface="Times New Roman" panose="02020603050405020304" pitchFamily="18" charset="0"/>
              </a:endParaRPr>
            </a:p>
          </p:txBody>
        </p:sp>
        <p:sp>
          <p:nvSpPr>
            <p:cNvPr id="11274" name="Rectangle 10"/>
            <p:cNvSpPr/>
            <p:nvPr/>
          </p:nvSpPr>
          <p:spPr>
            <a:xfrm>
              <a:off x="4840" y="1920"/>
              <a:ext cx="584"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err="1">
                  <a:solidFill>
                    <a:schemeClr val="bg1"/>
                  </a:solidFill>
                  <a:latin typeface="Times New Roman" panose="02020603050405020304" pitchFamily="18" charset="0"/>
                </a:rPr>
                <a:t>n</a:t>
              </a:r>
              <a:r>
                <a:rPr sz="2400" i="1" baseline="-25000" err="1">
                  <a:solidFill>
                    <a:schemeClr val="bg1"/>
                  </a:solidFill>
                  <a:latin typeface="Times New Roman" panose="02020603050405020304" pitchFamily="18" charset="0"/>
                </a:rPr>
                <a:t>i</a:t>
              </a:r>
              <a:endParaRPr sz="2400" i="1">
                <a:solidFill>
                  <a:schemeClr val="bg1"/>
                </a:solidFill>
                <a:latin typeface="Times New Roman" panose="02020603050405020304" pitchFamily="18" charset="0"/>
              </a:endParaRPr>
            </a:p>
          </p:txBody>
        </p:sp>
        <p:sp>
          <p:nvSpPr>
            <p:cNvPr id="11275" name="Rectangle 11"/>
            <p:cNvSpPr/>
            <p:nvPr/>
          </p:nvSpPr>
          <p:spPr>
            <a:xfrm>
              <a:off x="4128" y="1920"/>
              <a:ext cx="712" cy="324"/>
            </a:xfrm>
            <a:prstGeom prst="rect">
              <a:avLst/>
            </a:prstGeom>
            <a:gradFill rotWithShape="0">
              <a:gsLst>
                <a:gs pos="0">
                  <a:srgbClr val="009900"/>
                </a:gs>
                <a:gs pos="100000">
                  <a:srgbClr val="004700"/>
                </a:gs>
              </a:gsLst>
              <a:lin ang="5400000" scaled="1"/>
              <a:tileRect/>
            </a:gradFill>
            <a:ln w="9525">
              <a:noFill/>
            </a:ln>
          </p:spPr>
          <p:txBody>
            <a:bodyPr/>
            <a:lstStyle/>
            <a:p>
              <a:pPr algn="ctr">
                <a:spcBef>
                  <a:spcPct val="20000"/>
                </a:spcBef>
                <a:buClr>
                  <a:schemeClr val="tx2"/>
                </a:buClr>
                <a:buFont typeface="Wingdings" panose="05000000000000000000" pitchFamily="2" charset="2"/>
              </a:pPr>
              <a:r>
                <a:rPr sz="2400" i="1">
                  <a:solidFill>
                    <a:schemeClr val="bg1"/>
                  </a:solidFill>
                  <a:latin typeface="Times New Roman" panose="02020603050405020304" pitchFamily="18" charset="0"/>
                </a:rPr>
                <a:t>x</a:t>
              </a:r>
              <a:r>
                <a:rPr sz="2400" i="1" baseline="-25000">
                  <a:solidFill>
                    <a:schemeClr val="bg1"/>
                  </a:solidFill>
                  <a:latin typeface="Times New Roman" panose="02020603050405020304" pitchFamily="18" charset="0"/>
                </a:rPr>
                <a:t>i</a:t>
              </a:r>
              <a:endParaRPr sz="2400" i="1">
                <a:solidFill>
                  <a:schemeClr val="bg1"/>
                </a:solidFill>
                <a:latin typeface="Times New Roman" panose="02020603050405020304" pitchFamily="18" charset="0"/>
              </a:endParaRPr>
            </a:p>
          </p:txBody>
        </p:sp>
        <p:sp>
          <p:nvSpPr>
            <p:cNvPr id="11276" name="Line 12"/>
            <p:cNvSpPr/>
            <p:nvPr/>
          </p:nvSpPr>
          <p:spPr>
            <a:xfrm>
              <a:off x="4128" y="1920"/>
              <a:ext cx="1296" cy="0"/>
            </a:xfrm>
            <a:prstGeom prst="line">
              <a:avLst/>
            </a:prstGeom>
            <a:ln w="28575" cap="sq" cmpd="sng">
              <a:solidFill>
                <a:schemeClr val="tx1"/>
              </a:solidFill>
              <a:prstDash val="solid"/>
              <a:headEnd type="none" w="med" len="med"/>
              <a:tailEnd type="none" w="med" len="med"/>
            </a:ln>
          </p:spPr>
        </p:sp>
        <p:sp>
          <p:nvSpPr>
            <p:cNvPr id="11277" name="Line 13"/>
            <p:cNvSpPr/>
            <p:nvPr/>
          </p:nvSpPr>
          <p:spPr>
            <a:xfrm>
              <a:off x="4128" y="2244"/>
              <a:ext cx="1296" cy="0"/>
            </a:xfrm>
            <a:prstGeom prst="line">
              <a:avLst/>
            </a:prstGeom>
            <a:ln w="12700" cap="flat" cmpd="sng">
              <a:solidFill>
                <a:schemeClr val="tx1"/>
              </a:solidFill>
              <a:prstDash val="solid"/>
              <a:headEnd type="none" w="med" len="med"/>
              <a:tailEnd type="none" w="med" len="med"/>
            </a:ln>
          </p:spPr>
        </p:sp>
        <p:sp>
          <p:nvSpPr>
            <p:cNvPr id="11278" name="Line 14"/>
            <p:cNvSpPr/>
            <p:nvPr/>
          </p:nvSpPr>
          <p:spPr>
            <a:xfrm>
              <a:off x="4128" y="3681"/>
              <a:ext cx="1296" cy="0"/>
            </a:xfrm>
            <a:prstGeom prst="line">
              <a:avLst/>
            </a:prstGeom>
            <a:ln w="12700" cap="flat" cmpd="sng">
              <a:solidFill>
                <a:schemeClr val="tx1"/>
              </a:solidFill>
              <a:prstDash val="solid"/>
              <a:headEnd type="none" w="med" len="med"/>
              <a:tailEnd type="none" w="med" len="med"/>
            </a:ln>
          </p:spPr>
        </p:sp>
        <p:sp>
          <p:nvSpPr>
            <p:cNvPr id="11279" name="Line 15"/>
            <p:cNvSpPr/>
            <p:nvPr/>
          </p:nvSpPr>
          <p:spPr>
            <a:xfrm>
              <a:off x="4128" y="3968"/>
              <a:ext cx="1296" cy="0"/>
            </a:xfrm>
            <a:prstGeom prst="line">
              <a:avLst/>
            </a:prstGeom>
            <a:ln w="28575" cap="sq" cmpd="sng">
              <a:solidFill>
                <a:schemeClr val="tx1"/>
              </a:solidFill>
              <a:prstDash val="solid"/>
              <a:headEnd type="none" w="med" len="med"/>
              <a:tailEnd type="none" w="med" len="med"/>
            </a:ln>
          </p:spPr>
        </p:sp>
        <p:sp>
          <p:nvSpPr>
            <p:cNvPr id="11280" name="Line 16"/>
            <p:cNvSpPr/>
            <p:nvPr/>
          </p:nvSpPr>
          <p:spPr>
            <a:xfrm>
              <a:off x="4128" y="1920"/>
              <a:ext cx="0" cy="2048"/>
            </a:xfrm>
            <a:prstGeom prst="line">
              <a:avLst/>
            </a:prstGeom>
            <a:ln w="28575" cap="sq" cmpd="sng">
              <a:solidFill>
                <a:schemeClr val="tx1"/>
              </a:solidFill>
              <a:prstDash val="solid"/>
              <a:headEnd type="none" w="med" len="med"/>
              <a:tailEnd type="none" w="med" len="med"/>
            </a:ln>
          </p:spPr>
        </p:sp>
        <p:sp>
          <p:nvSpPr>
            <p:cNvPr id="11281" name="Line 17"/>
            <p:cNvSpPr/>
            <p:nvPr/>
          </p:nvSpPr>
          <p:spPr>
            <a:xfrm>
              <a:off x="4840" y="1920"/>
              <a:ext cx="0" cy="2048"/>
            </a:xfrm>
            <a:prstGeom prst="line">
              <a:avLst/>
            </a:prstGeom>
            <a:ln w="12700" cap="flat" cmpd="sng">
              <a:solidFill>
                <a:schemeClr val="tx1"/>
              </a:solidFill>
              <a:prstDash val="solid"/>
              <a:headEnd type="none" w="med" len="med"/>
              <a:tailEnd type="none" w="med" len="med"/>
            </a:ln>
          </p:spPr>
        </p:sp>
        <p:sp>
          <p:nvSpPr>
            <p:cNvPr id="11282" name="Line 18"/>
            <p:cNvSpPr/>
            <p:nvPr/>
          </p:nvSpPr>
          <p:spPr>
            <a:xfrm>
              <a:off x="5424" y="1920"/>
              <a:ext cx="0" cy="2048"/>
            </a:xfrm>
            <a:prstGeom prst="line">
              <a:avLst/>
            </a:prstGeom>
            <a:ln w="28575" cap="sq" cmpd="sng">
              <a:solidFill>
                <a:schemeClr val="tx1"/>
              </a:solidFill>
              <a:prstDash val="solid"/>
              <a:headEnd type="none" w="med" len="med"/>
              <a:tailEnd type="none" w="med" len="med"/>
            </a:ln>
          </p:spPr>
        </p:sp>
        <p:sp>
          <p:nvSpPr>
            <p:cNvPr id="11283" name="AutoShape 19"/>
            <p:cNvSpPr/>
            <p:nvPr/>
          </p:nvSpPr>
          <p:spPr>
            <a:xfrm>
              <a:off x="4080" y="1680"/>
              <a:ext cx="1392" cy="240"/>
            </a:xfrm>
            <a:prstGeom prst="roundRect">
              <a:avLst>
                <a:gd name="adj" fmla="val 16667"/>
              </a:avLst>
            </a:prstGeom>
            <a:gradFill rotWithShape="1">
              <a:gsLst>
                <a:gs pos="0">
                  <a:srgbClr val="3333CC"/>
                </a:gs>
                <a:gs pos="50000">
                  <a:srgbClr val="18185E"/>
                </a:gs>
                <a:gs pos="100000">
                  <a:srgbClr val="3333CC"/>
                </a:gs>
              </a:gsLst>
              <a:lin ang="5400000" scaled="1"/>
              <a:tileRect/>
            </a:gradFill>
            <a:ln w="9525" cap="flat" cmpd="sng">
              <a:solidFill>
                <a:schemeClr val="tx1"/>
              </a:solidFill>
              <a:prstDash val="solid"/>
              <a:headEnd type="none" w="med" len="med"/>
              <a:tailEnd type="none" w="med" len="med"/>
            </a:ln>
          </p:spPr>
          <p:txBody>
            <a:bodyPr wrap="none" anchor="ctr"/>
            <a:lstStyle/>
            <a:p>
              <a:pPr algn="ctr"/>
              <a:r>
                <a:rPr b="1" err="1">
                  <a:solidFill>
                    <a:schemeClr val="bg1"/>
                  </a:solidFill>
                  <a:latin typeface="Arial" panose="020B0604020202020204" pitchFamily="34" charset="0"/>
                </a:rPr>
                <a:t>Bảng tần số</a:t>
              </a:r>
              <a:endParaRPr b="1">
                <a:solidFill>
                  <a:schemeClr val="bg1"/>
                </a:solidFill>
                <a:latin typeface="Arial" panose="020B0604020202020204" pitchFamily="34" charset="0"/>
              </a:endParaRPr>
            </a:p>
          </p:txBody>
        </p:sp>
      </p:grpSp>
      <p:sp>
        <p:nvSpPr>
          <p:cNvPr id="94232" name="Rectangle 24"/>
          <p:cNvSpPr/>
          <p:nvPr/>
        </p:nvSpPr>
        <p:spPr>
          <a:xfrm>
            <a:off x="76200" y="4495800"/>
            <a:ext cx="6629400" cy="838200"/>
          </a:xfrm>
          <a:prstGeom prst="rect">
            <a:avLst/>
          </a:prstGeom>
          <a:gradFill rotWithShape="1">
            <a:gsLst>
              <a:gs pos="0">
                <a:srgbClr val="3333CC"/>
              </a:gs>
              <a:gs pos="50000">
                <a:srgbClr val="18185E"/>
              </a:gs>
              <a:gs pos="100000">
                <a:srgbClr val="3333CC"/>
              </a:gs>
            </a:gsLst>
            <a:lin ang="5400000" scaled="1"/>
            <a:tileRect/>
          </a:gradFill>
          <a:ln w="9525">
            <a:noFill/>
          </a:ln>
        </p:spPr>
        <p:txBody>
          <a:bodyPr wrap="none" anchor="ctr"/>
          <a:lstStyle/>
          <a:p>
            <a:pPr algn="ctr"/>
            <a:r>
              <a:rPr sz="2000" b="1" i="1" err="1">
                <a:solidFill>
                  <a:schemeClr val="bg1"/>
                </a:solidFill>
                <a:latin typeface="Arial" panose="020B0604020202020204" pitchFamily="34" charset="0"/>
              </a:rPr>
              <a:t>Hãy chứng minh </a:t>
            </a:r>
            <a:br>
              <a:rPr sz="2000" b="1" i="1" err="1">
                <a:solidFill>
                  <a:schemeClr val="bg1"/>
                </a:solidFill>
                <a:latin typeface="Arial" panose="020B0604020202020204" pitchFamily="34" charset="0"/>
              </a:rPr>
            </a:br>
            <a:r>
              <a:rPr sz="2000" b="1" i="1" err="1">
                <a:solidFill>
                  <a:schemeClr val="bg1"/>
                </a:solidFill>
                <a:latin typeface="Arial" panose="020B0604020202020204" pitchFamily="34" charset="0"/>
              </a:rPr>
              <a:t>ta cũng có thể tính số trung bình theo công thức sau</a:t>
            </a:r>
            <a:r>
              <a:rPr sz="2000" b="1" i="1">
                <a:solidFill>
                  <a:schemeClr val="bg1"/>
                </a:solidFill>
                <a:latin typeface="Arial" panose="020B0604020202020204" pitchFamily="34" charset="0"/>
              </a:rPr>
              <a:t>:</a:t>
            </a:r>
          </a:p>
        </p:txBody>
      </p:sp>
      <p:grpSp>
        <p:nvGrpSpPr>
          <p:cNvPr id="94236" name="Group 28"/>
          <p:cNvGrpSpPr/>
          <p:nvPr/>
        </p:nvGrpSpPr>
        <p:grpSpPr>
          <a:xfrm>
            <a:off x="76200" y="5537200"/>
            <a:ext cx="6324600" cy="787400"/>
            <a:chOff x="48" y="3488"/>
            <a:chExt cx="3984" cy="496"/>
          </a:xfrm>
        </p:grpSpPr>
        <p:sp>
          <p:nvSpPr>
            <p:cNvPr id="94234" name="AutoShape 26"/>
            <p:cNvSpPr>
              <a:spLocks noChangeArrowheads="1"/>
            </p:cNvSpPr>
            <p:nvPr/>
          </p:nvSpPr>
          <p:spPr bwMode="auto">
            <a:xfrm>
              <a:off x="48" y="3504"/>
              <a:ext cx="3984" cy="480"/>
            </a:xfrm>
            <a:prstGeom prst="roundRect">
              <a:avLst>
                <a:gd name="adj" fmla="val 16667"/>
              </a:avLst>
            </a:prstGeom>
            <a:gradFill rotWithShape="1">
              <a:gsLst>
                <a:gs pos="0">
                  <a:schemeClr val="accent1"/>
                </a:gs>
                <a:gs pos="50000">
                  <a:srgbClr val="6A3505"/>
                </a:gs>
                <a:gs pos="100000">
                  <a:schemeClr val="accent1"/>
                </a:gs>
              </a:gsLst>
              <a:lin ang="540000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aphicFrame>
          <p:nvGraphicFramePr>
            <p:cNvPr id="11287" name="Object 27"/>
            <p:cNvGraphicFramePr>
              <a:graphicFrameLocks noChangeAspect="1"/>
            </p:cNvGraphicFramePr>
            <p:nvPr/>
          </p:nvGraphicFramePr>
          <p:xfrm>
            <a:off x="130" y="3488"/>
            <a:ext cx="3772" cy="496"/>
          </p:xfrm>
          <a:graphic>
            <a:graphicData uri="http://schemas.openxmlformats.org/presentationml/2006/ole">
              <mc:AlternateContent xmlns:mc="http://schemas.openxmlformats.org/markup-compatibility/2006">
                <mc:Choice xmlns:v="urn:schemas-microsoft-com:vml" Requires="v">
                  <p:oleObj spid="_x0000_s6157" r:id="rId3" imgW="1409700" imgH="228600" progId="Equation.DSMT4">
                    <p:embed/>
                  </p:oleObj>
                </mc:Choice>
                <mc:Fallback>
                  <p:oleObj r:id="rId3" imgW="1409700" imgH="228600" progId="Equation.DSMT4">
                    <p:embed/>
                    <p:pic>
                      <p:nvPicPr>
                        <p:cNvPr id="0" name="Picture 3076"/>
                        <p:cNvPicPr/>
                        <p:nvPr/>
                      </p:nvPicPr>
                      <p:blipFill>
                        <a:blip r:embed="rId4"/>
                        <a:stretch>
                          <a:fillRect/>
                        </a:stretch>
                      </p:blipFill>
                      <p:spPr>
                        <a:xfrm>
                          <a:off x="130" y="3488"/>
                          <a:ext cx="3772" cy="496"/>
                        </a:xfrm>
                        <a:prstGeom prst="rect">
                          <a:avLst/>
                        </a:prstGeom>
                        <a:noFill/>
                        <a:ln w="38100">
                          <a:noFill/>
                          <a:miter/>
                        </a:ln>
                      </p:spPr>
                    </p:pic>
                  </p:oleObj>
                </mc:Fallback>
              </mc:AlternateContent>
            </a:graphicData>
          </a:graphic>
        </p:graphicFrame>
      </p:grpSp>
      <p:grpSp>
        <p:nvGrpSpPr>
          <p:cNvPr id="94239" name="Group 31"/>
          <p:cNvGrpSpPr/>
          <p:nvPr/>
        </p:nvGrpSpPr>
        <p:grpSpPr>
          <a:xfrm>
            <a:off x="76200" y="2333625"/>
            <a:ext cx="6324600" cy="1885950"/>
            <a:chOff x="48" y="1470"/>
            <a:chExt cx="3984" cy="1188"/>
          </a:xfrm>
        </p:grpSpPr>
        <p:sp>
          <p:nvSpPr>
            <p:cNvPr id="94228" name="AutoShape 20"/>
            <p:cNvSpPr>
              <a:spLocks noChangeArrowheads="1"/>
            </p:cNvSpPr>
            <p:nvPr/>
          </p:nvSpPr>
          <p:spPr bwMode="auto">
            <a:xfrm>
              <a:off x="48" y="1470"/>
              <a:ext cx="3984" cy="1170"/>
            </a:xfrm>
            <a:prstGeom prst="roundRect">
              <a:avLst>
                <a:gd name="adj" fmla="val 16667"/>
              </a:avLst>
            </a:prstGeom>
            <a:gradFill rotWithShape="1">
              <a:gsLst>
                <a:gs pos="0">
                  <a:schemeClr val="accent1"/>
                </a:gs>
                <a:gs pos="50000">
                  <a:srgbClr val="6A3505"/>
                </a:gs>
                <a:gs pos="100000">
                  <a:schemeClr val="accent1"/>
                </a:gs>
              </a:gsLst>
              <a:lin ang="5400000" scaled="1"/>
            </a:gradFill>
            <a:ln w="9525">
              <a:solidFill>
                <a:schemeClr val="tx1"/>
              </a:solidFill>
              <a:rou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sz="2800" b="1" i="0" u="none" strike="noStrike" kern="1200" cap="none" spc="0" normalizeH="0" baseline="0" noProof="0">
                <a:ln>
                  <a:noFill/>
                </a:ln>
                <a:solidFill>
                  <a:schemeClr val="bg1"/>
                </a:solidFill>
                <a:effectLst/>
                <a:uLnTx/>
                <a:uFillTx/>
                <a:latin typeface="Arial" panose="020B0604020202020204" pitchFamily="34" charset="0"/>
                <a:ea typeface="+mn-ea"/>
                <a:cs typeface="+mn-cs"/>
              </a:endParaRPr>
            </a:p>
          </p:txBody>
        </p:sp>
        <p:graphicFrame>
          <p:nvGraphicFramePr>
            <p:cNvPr id="11290" name="Object 21"/>
            <p:cNvGraphicFramePr>
              <a:graphicFrameLocks noChangeAspect="1"/>
            </p:cNvGraphicFramePr>
            <p:nvPr/>
          </p:nvGraphicFramePr>
          <p:xfrm>
            <a:off x="96" y="1536"/>
            <a:ext cx="3840" cy="912"/>
          </p:xfrm>
          <a:graphic>
            <a:graphicData uri="http://schemas.openxmlformats.org/presentationml/2006/ole">
              <mc:AlternateContent xmlns:mc="http://schemas.openxmlformats.org/markup-compatibility/2006">
                <mc:Choice xmlns:v="urn:schemas-microsoft-com:vml" Requires="v">
                  <p:oleObj spid="_x0000_s6158" name="Equation" r:id="rId5" imgW="1435100" imgH="393700" progId="Equation.DSMT4">
                    <p:embed/>
                  </p:oleObj>
                </mc:Choice>
                <mc:Fallback>
                  <p:oleObj name="Equation" r:id="rId5" imgW="1435100" imgH="393700" progId="Equation.DSMT4">
                    <p:embed/>
                    <p:pic>
                      <p:nvPicPr>
                        <p:cNvPr id="0" name="Picture 3077"/>
                        <p:cNvPicPr/>
                        <p:nvPr/>
                      </p:nvPicPr>
                      <p:blipFill>
                        <a:blip r:embed="rId6"/>
                        <a:stretch>
                          <a:fillRect/>
                        </a:stretch>
                      </p:blipFill>
                      <p:spPr>
                        <a:xfrm>
                          <a:off x="96" y="1536"/>
                          <a:ext cx="3840" cy="912"/>
                        </a:xfrm>
                        <a:prstGeom prst="rect">
                          <a:avLst/>
                        </a:prstGeom>
                        <a:noFill/>
                        <a:ln w="38100">
                          <a:noFill/>
                          <a:miter/>
                        </a:ln>
                      </p:spPr>
                    </p:pic>
                  </p:oleObj>
                </mc:Fallback>
              </mc:AlternateContent>
            </a:graphicData>
          </a:graphic>
        </p:graphicFrame>
        <p:graphicFrame>
          <p:nvGraphicFramePr>
            <p:cNvPr id="11291" name="Object 29"/>
            <p:cNvGraphicFramePr>
              <a:graphicFrameLocks noChangeAspect="1"/>
            </p:cNvGraphicFramePr>
            <p:nvPr/>
          </p:nvGraphicFramePr>
          <p:xfrm>
            <a:off x="1056" y="2370"/>
            <a:ext cx="2016" cy="288"/>
          </p:xfrm>
          <a:graphic>
            <a:graphicData uri="http://schemas.openxmlformats.org/presentationml/2006/ole">
              <mc:AlternateContent xmlns:mc="http://schemas.openxmlformats.org/markup-compatibility/2006">
                <mc:Choice xmlns:v="urn:schemas-microsoft-com:vml" Requires="v">
                  <p:oleObj spid="_x0000_s6159" r:id="rId7" imgW="1143000" imgH="228600" progId="Equation.DSMT4">
                    <p:embed/>
                  </p:oleObj>
                </mc:Choice>
                <mc:Fallback>
                  <p:oleObj r:id="rId7" imgW="1143000" imgH="228600" progId="Equation.DSMT4">
                    <p:embed/>
                    <p:pic>
                      <p:nvPicPr>
                        <p:cNvPr id="0" name="Picture 3078"/>
                        <p:cNvPicPr/>
                        <p:nvPr/>
                      </p:nvPicPr>
                      <p:blipFill>
                        <a:blip r:embed="rId8"/>
                        <a:stretch>
                          <a:fillRect/>
                        </a:stretch>
                      </p:blipFill>
                      <p:spPr>
                        <a:xfrm>
                          <a:off x="1056" y="2370"/>
                          <a:ext cx="2016" cy="288"/>
                        </a:xfrm>
                        <a:prstGeom prst="rect">
                          <a:avLst/>
                        </a:prstGeom>
                        <a:noFill/>
                        <a:ln w="38100">
                          <a:noFill/>
                          <a:miter/>
                        </a:ln>
                      </p:spPr>
                    </p:pic>
                  </p:oleObj>
                </mc:Fallback>
              </mc:AlternateContent>
            </a:graphicData>
          </a:graphic>
        </p:graphicFrame>
      </p:grpSp>
    </p:spTree>
  </p:cSld>
  <p:clrMapOvr>
    <a:masterClrMapping/>
  </p:clrMapOvr>
  <p:transition>
    <p:strips dir="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afterEffect">
                                  <p:stCondLst>
                                    <p:cond delay="0"/>
                                  </p:stCondLst>
                                  <p:childTnLst>
                                    <p:set>
                                      <p:cBhvr>
                                        <p:cTn id="6" dur="1" fill="hold">
                                          <p:stCondLst>
                                            <p:cond delay="0"/>
                                          </p:stCondLst>
                                        </p:cTn>
                                        <p:tgtEl>
                                          <p:spTgt spid="94212"/>
                                        </p:tgtEl>
                                        <p:attrNameLst>
                                          <p:attrName>style.visibility</p:attrName>
                                        </p:attrNameLst>
                                      </p:cBhvr>
                                      <p:to>
                                        <p:strVal val="visible"/>
                                      </p:to>
                                    </p:set>
                                    <p:anim calcmode="lin" valueType="num">
                                      <p:cBhvr>
                                        <p:cTn id="7" dur="1000" fill="hold"/>
                                        <p:tgtEl>
                                          <p:spTgt spid="94212"/>
                                        </p:tgtEl>
                                        <p:attrNameLst>
                                          <p:attrName>ppt_x</p:attrName>
                                        </p:attrNameLst>
                                      </p:cBhvr>
                                      <p:tavLst>
                                        <p:tav tm="0">
                                          <p:val>
                                            <p:strVal val="#ppt_x-.2"/>
                                          </p:val>
                                        </p:tav>
                                        <p:tav tm="100000">
                                          <p:val>
                                            <p:strVal val="#ppt_x"/>
                                          </p:val>
                                        </p:tav>
                                      </p:tavLst>
                                    </p:anim>
                                    <p:anim calcmode="lin" valueType="num">
                                      <p:cBhvr>
                                        <p:cTn id="8" dur="1000" fill="hold"/>
                                        <p:tgtEl>
                                          <p:spTgt spid="94212"/>
                                        </p:tgtEl>
                                        <p:attrNameLst>
                                          <p:attrName>ppt_y</p:attrName>
                                        </p:attrNameLst>
                                      </p:cBhvr>
                                      <p:tavLst>
                                        <p:tav tm="0">
                                          <p:val>
                                            <p:strVal val="#ppt_y"/>
                                          </p:val>
                                        </p:tav>
                                        <p:tav tm="100000">
                                          <p:val>
                                            <p:strVal val="#ppt_y"/>
                                          </p:val>
                                        </p:tav>
                                      </p:tavLst>
                                    </p:anim>
                                    <p:animEffect transition="in" filter="wipe(right)" prLst="gradientSize: 0.1">
                                      <p:cBhvr>
                                        <p:cTn id="9" dur="1000"/>
                                        <p:tgtEl>
                                          <p:spTgt spid="94212"/>
                                        </p:tgtEl>
                                      </p:cBhvr>
                                    </p:animEffect>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94213"/>
                                        </p:tgtEl>
                                        <p:attrNameLst>
                                          <p:attrName>style.visibility</p:attrName>
                                        </p:attrNameLst>
                                      </p:cBhvr>
                                      <p:to>
                                        <p:strVal val="visible"/>
                                      </p:to>
                                    </p:set>
                                    <p:animEffect transition="in" filter="fade">
                                      <p:cBhvr>
                                        <p:cTn id="13" dur="1000"/>
                                        <p:tgtEl>
                                          <p:spTgt spid="94213"/>
                                        </p:tgtEl>
                                      </p:cBhvr>
                                    </p:animEffect>
                                    <p:anim calcmode="lin" valueType="num">
                                      <p:cBhvr>
                                        <p:cTn id="14" dur="1000" fill="hold"/>
                                        <p:tgtEl>
                                          <p:spTgt spid="94213"/>
                                        </p:tgtEl>
                                        <p:attrNameLst>
                                          <p:attrName>ppt_x</p:attrName>
                                        </p:attrNameLst>
                                      </p:cBhvr>
                                      <p:tavLst>
                                        <p:tav tm="0">
                                          <p:val>
                                            <p:strVal val="#ppt_x"/>
                                          </p:val>
                                        </p:tav>
                                        <p:tav tm="100000">
                                          <p:val>
                                            <p:strVal val="#ppt_x"/>
                                          </p:val>
                                        </p:tav>
                                      </p:tavLst>
                                    </p:anim>
                                    <p:anim calcmode="lin" valueType="num">
                                      <p:cBhvr>
                                        <p:cTn id="15" dur="900" decel="100000" fill="hold"/>
                                        <p:tgtEl>
                                          <p:spTgt spid="9421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94213"/>
                                        </p:tgtEl>
                                        <p:attrNameLst>
                                          <p:attrName>ppt_y</p:attrName>
                                        </p:attrNameLst>
                                      </p:cBhvr>
                                      <p:tavLst>
                                        <p:tav tm="0">
                                          <p:val>
                                            <p:strVal val="#ppt_y-.03"/>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94239"/>
                                        </p:tgtEl>
                                        <p:attrNameLst>
                                          <p:attrName>style.visibility</p:attrName>
                                        </p:attrNameLst>
                                      </p:cBhvr>
                                      <p:to>
                                        <p:strVal val="visible"/>
                                      </p:to>
                                    </p:set>
                                    <p:anim calcmode="lin" valueType="num">
                                      <p:cBhvr>
                                        <p:cTn id="21" dur="1000" fill="hold"/>
                                        <p:tgtEl>
                                          <p:spTgt spid="94239"/>
                                        </p:tgtEl>
                                        <p:attrNameLst>
                                          <p:attrName>ppt_x</p:attrName>
                                        </p:attrNameLst>
                                      </p:cBhvr>
                                      <p:tavLst>
                                        <p:tav tm="0">
                                          <p:val>
                                            <p:strVal val="#ppt_x-.2"/>
                                          </p:val>
                                        </p:tav>
                                        <p:tav tm="100000">
                                          <p:val>
                                            <p:strVal val="#ppt_x"/>
                                          </p:val>
                                        </p:tav>
                                      </p:tavLst>
                                    </p:anim>
                                    <p:anim calcmode="lin" valueType="num">
                                      <p:cBhvr>
                                        <p:cTn id="22" dur="1000" fill="hold"/>
                                        <p:tgtEl>
                                          <p:spTgt spid="94239"/>
                                        </p:tgtEl>
                                        <p:attrNameLst>
                                          <p:attrName>ppt_y</p:attrName>
                                        </p:attrNameLst>
                                      </p:cBhvr>
                                      <p:tavLst>
                                        <p:tav tm="0">
                                          <p:val>
                                            <p:strVal val="#ppt_y"/>
                                          </p:val>
                                        </p:tav>
                                        <p:tav tm="100000">
                                          <p:val>
                                            <p:strVal val="#ppt_y"/>
                                          </p:val>
                                        </p:tav>
                                      </p:tavLst>
                                    </p:anim>
                                    <p:animEffect transition="in" filter="wipe(right)" prLst="gradientSize: 0.1">
                                      <p:cBhvr>
                                        <p:cTn id="23" dur="1000"/>
                                        <p:tgtEl>
                                          <p:spTgt spid="94239"/>
                                        </p:tgtEl>
                                      </p:cBhvr>
                                    </p:animEffect>
                                  </p:childTnLst>
                                </p:cTn>
                              </p:par>
                            </p:childTnLst>
                          </p:cTn>
                        </p:par>
                      </p:childTnLst>
                    </p:cTn>
                  </p:par>
                  <p:par>
                    <p:cTn id="24" fill="hold">
                      <p:stCondLst>
                        <p:cond delay="indefinite"/>
                      </p:stCondLst>
                      <p:childTnLst>
                        <p:par>
                          <p:cTn id="25" fill="hold">
                            <p:stCondLst>
                              <p:cond delay="0"/>
                            </p:stCondLst>
                            <p:childTnLst>
                              <p:par>
                                <p:cTn id="26" presetID="37" presetClass="entr" presetSubtype="0" fill="hold" grpId="0" nodeType="clickEffect">
                                  <p:stCondLst>
                                    <p:cond delay="0"/>
                                  </p:stCondLst>
                                  <p:childTnLst>
                                    <p:set>
                                      <p:cBhvr>
                                        <p:cTn id="27" dur="1" fill="hold">
                                          <p:stCondLst>
                                            <p:cond delay="0"/>
                                          </p:stCondLst>
                                        </p:cTn>
                                        <p:tgtEl>
                                          <p:spTgt spid="94232"/>
                                        </p:tgtEl>
                                        <p:attrNameLst>
                                          <p:attrName>style.visibility</p:attrName>
                                        </p:attrNameLst>
                                      </p:cBhvr>
                                      <p:to>
                                        <p:strVal val="visible"/>
                                      </p:to>
                                    </p:set>
                                    <p:animEffect transition="in" filter="fade">
                                      <p:cBhvr>
                                        <p:cTn id="28" dur="1000"/>
                                        <p:tgtEl>
                                          <p:spTgt spid="94232"/>
                                        </p:tgtEl>
                                      </p:cBhvr>
                                    </p:animEffect>
                                    <p:anim calcmode="lin" valueType="num">
                                      <p:cBhvr>
                                        <p:cTn id="29" dur="1000" fill="hold"/>
                                        <p:tgtEl>
                                          <p:spTgt spid="94232"/>
                                        </p:tgtEl>
                                        <p:attrNameLst>
                                          <p:attrName>ppt_x</p:attrName>
                                        </p:attrNameLst>
                                      </p:cBhvr>
                                      <p:tavLst>
                                        <p:tav tm="0">
                                          <p:val>
                                            <p:strVal val="#ppt_x"/>
                                          </p:val>
                                        </p:tav>
                                        <p:tav tm="100000">
                                          <p:val>
                                            <p:strVal val="#ppt_x"/>
                                          </p:val>
                                        </p:tav>
                                      </p:tavLst>
                                    </p:anim>
                                    <p:anim calcmode="lin" valueType="num">
                                      <p:cBhvr>
                                        <p:cTn id="30" dur="900" decel="100000" fill="hold"/>
                                        <p:tgtEl>
                                          <p:spTgt spid="94232"/>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94232"/>
                                        </p:tgtEl>
                                        <p:attrNameLst>
                                          <p:attrName>ppt_y</p:attrName>
                                        </p:attrNameLst>
                                      </p:cBhvr>
                                      <p:tavLst>
                                        <p:tav tm="0">
                                          <p:val>
                                            <p:strVal val="#ppt_y-.03"/>
                                          </p:val>
                                        </p:tav>
                                        <p:tav tm="100000">
                                          <p:val>
                                            <p:strVal val="#ppt_y"/>
                                          </p:val>
                                        </p:tav>
                                      </p:tavLst>
                                    </p:anim>
                                  </p:childTnLst>
                                </p:cTn>
                              </p:par>
                            </p:childTnLst>
                          </p:cTn>
                        </p:par>
                        <p:par>
                          <p:cTn id="32" fill="hold">
                            <p:stCondLst>
                              <p:cond delay="1000"/>
                            </p:stCondLst>
                            <p:childTnLst>
                              <p:par>
                                <p:cTn id="33" presetID="29" presetClass="entr" presetSubtype="0" fill="hold" nodeType="afterEffect">
                                  <p:stCondLst>
                                    <p:cond delay="0"/>
                                  </p:stCondLst>
                                  <p:childTnLst>
                                    <p:set>
                                      <p:cBhvr>
                                        <p:cTn id="34" dur="1" fill="hold">
                                          <p:stCondLst>
                                            <p:cond delay="0"/>
                                          </p:stCondLst>
                                        </p:cTn>
                                        <p:tgtEl>
                                          <p:spTgt spid="94236"/>
                                        </p:tgtEl>
                                        <p:attrNameLst>
                                          <p:attrName>style.visibility</p:attrName>
                                        </p:attrNameLst>
                                      </p:cBhvr>
                                      <p:to>
                                        <p:strVal val="visible"/>
                                      </p:to>
                                    </p:set>
                                    <p:anim calcmode="lin" valueType="num">
                                      <p:cBhvr>
                                        <p:cTn id="35" dur="1000" fill="hold"/>
                                        <p:tgtEl>
                                          <p:spTgt spid="94236"/>
                                        </p:tgtEl>
                                        <p:attrNameLst>
                                          <p:attrName>ppt_x</p:attrName>
                                        </p:attrNameLst>
                                      </p:cBhvr>
                                      <p:tavLst>
                                        <p:tav tm="0">
                                          <p:val>
                                            <p:strVal val="#ppt_x-.2"/>
                                          </p:val>
                                        </p:tav>
                                        <p:tav tm="100000">
                                          <p:val>
                                            <p:strVal val="#ppt_x"/>
                                          </p:val>
                                        </p:tav>
                                      </p:tavLst>
                                    </p:anim>
                                    <p:anim calcmode="lin" valueType="num">
                                      <p:cBhvr>
                                        <p:cTn id="36" dur="1000" fill="hold"/>
                                        <p:tgtEl>
                                          <p:spTgt spid="94236"/>
                                        </p:tgtEl>
                                        <p:attrNameLst>
                                          <p:attrName>ppt_y</p:attrName>
                                        </p:attrNameLst>
                                      </p:cBhvr>
                                      <p:tavLst>
                                        <p:tav tm="0">
                                          <p:val>
                                            <p:strVal val="#ppt_y"/>
                                          </p:val>
                                        </p:tav>
                                        <p:tav tm="100000">
                                          <p:val>
                                            <p:strVal val="#ppt_y"/>
                                          </p:val>
                                        </p:tav>
                                      </p:tavLst>
                                    </p:anim>
                                    <p:animEffect transition="in" filter="wipe(right)" prLst="gradientSize: 0.1">
                                      <p:cBhvr>
                                        <p:cTn id="37" dur="1000"/>
                                        <p:tgtEl>
                                          <p:spTgt spid="94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4212" grpId="0" animBg="1"/>
      <p:bldP spid="94232" grpId="0" animBg="1"/>
    </p:bldLst>
  </p:timing>
</p:sld>
</file>

<file path=ppt/theme/theme1.xml><?xml version="1.0" encoding="utf-8"?>
<a:theme xmlns:a="http://schemas.openxmlformats.org/drawingml/2006/main" name="cdb2004203gl">
  <a:themeElements>
    <a:clrScheme name="">
      <a:dk1>
        <a:srgbClr val="000000"/>
      </a:dk1>
      <a:lt1>
        <a:srgbClr val="FFFFFF"/>
      </a:lt1>
      <a:dk2>
        <a:srgbClr val="220D8D"/>
      </a:dk2>
      <a:lt2>
        <a:srgbClr val="C0C0C0"/>
      </a:lt2>
      <a:accent1>
        <a:srgbClr val="E5730B"/>
      </a:accent1>
      <a:accent2>
        <a:srgbClr val="4FB0E1"/>
      </a:accent2>
      <a:accent3>
        <a:srgbClr val="FFFFFF"/>
      </a:accent3>
      <a:accent4>
        <a:srgbClr val="000000"/>
      </a:accent4>
      <a:accent5>
        <a:srgbClr val="EFBDAA"/>
      </a:accent5>
      <a:accent6>
        <a:srgbClr val="469DCA"/>
      </a:accent6>
      <a:hlink>
        <a:srgbClr val="1A72D2"/>
      </a:hlink>
      <a:folHlink>
        <a:srgbClr val="AAC856"/>
      </a:folHlink>
    </a:clrScheme>
    <a:fontScheme na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3366"/>
        </a:dk2>
        <a:lt2>
          <a:srgbClr val="C0C0C0"/>
        </a:lt2>
        <a:accent1>
          <a:srgbClr val="229450"/>
        </a:accent1>
        <a:accent2>
          <a:srgbClr val="E3892F"/>
        </a:accent2>
        <a:accent3>
          <a:srgbClr val="FFFFFF"/>
        </a:accent3>
        <a:accent4>
          <a:srgbClr val="000000"/>
        </a:accent4>
        <a:accent5>
          <a:srgbClr val="ABC8B3"/>
        </a:accent5>
        <a:accent6>
          <a:srgbClr val="CB7A29"/>
        </a:accent6>
        <a:hlink>
          <a:srgbClr val="0099CC"/>
        </a:hlink>
        <a:folHlink>
          <a:srgbClr val="855ADA"/>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220D8D"/>
        </a:dk2>
        <a:lt2>
          <a:srgbClr val="C0C0C0"/>
        </a:lt2>
        <a:accent1>
          <a:srgbClr val="865DE3"/>
        </a:accent1>
        <a:accent2>
          <a:srgbClr val="4FB0E1"/>
        </a:accent2>
        <a:accent3>
          <a:srgbClr val="FFFFFF"/>
        </a:accent3>
        <a:accent4>
          <a:srgbClr val="000000"/>
        </a:accent4>
        <a:accent5>
          <a:srgbClr val="C3B6EE"/>
        </a:accent5>
        <a:accent6>
          <a:srgbClr val="469DCA"/>
        </a:accent6>
        <a:hlink>
          <a:srgbClr val="1A72D2"/>
        </a:hlink>
        <a:folHlink>
          <a:srgbClr val="AAC856"/>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220D8D"/>
        </a:dk2>
        <a:lt2>
          <a:srgbClr val="C0C0C0"/>
        </a:lt2>
        <a:accent1>
          <a:srgbClr val="E5730B"/>
        </a:accent1>
        <a:accent2>
          <a:srgbClr val="4FB0E1"/>
        </a:accent2>
        <a:accent3>
          <a:srgbClr val="FFFFFF"/>
        </a:accent3>
        <a:accent4>
          <a:srgbClr val="000000"/>
        </a:accent4>
        <a:accent5>
          <a:srgbClr val="EFBDAA"/>
        </a:accent5>
        <a:accent6>
          <a:srgbClr val="469DCA"/>
        </a:accent6>
        <a:hlink>
          <a:srgbClr val="1A72D2"/>
        </a:hlink>
        <a:folHlink>
          <a:srgbClr val="AAC856"/>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9EDEE"/>
      </a:accent5>
      <a:accent6>
        <a:srgbClr val="2D2D89"/>
      </a:accent6>
      <a:hlink>
        <a:srgbClr val="009999"/>
      </a:hlink>
      <a:folHlink>
        <a:srgbClr val="99CC00"/>
      </a:folHlink>
    </a:clrScheme>
    <a:fontScheme name="Cambria-Calibri">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atMod val="350000"/>
                <a:shade val="99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TotalTime>
  <Words>1258</Words>
  <Application>Microsoft Office PowerPoint</Application>
  <PresentationFormat>On-screen Show (4:3)</PresentationFormat>
  <Paragraphs>318</Paragraphs>
  <Slides>21</Slides>
  <Notes>0</Notes>
  <HiddenSlides>0</HiddenSlides>
  <MMClips>1</MMClips>
  <ScaleCrop>false</ScaleCrop>
  <HeadingPairs>
    <vt:vector size="6" baseType="variant">
      <vt:variant>
        <vt:lpstr>Theme</vt:lpstr>
      </vt:variant>
      <vt:variant>
        <vt:i4>1</vt:i4>
      </vt:variant>
      <vt:variant>
        <vt:lpstr>Embedded OLE Servers</vt:lpstr>
      </vt:variant>
      <vt:variant>
        <vt:i4>3</vt:i4>
      </vt:variant>
      <vt:variant>
        <vt:lpstr>Slide Titles</vt:lpstr>
      </vt:variant>
      <vt:variant>
        <vt:i4>21</vt:i4>
      </vt:variant>
    </vt:vector>
  </HeadingPairs>
  <TitlesOfParts>
    <vt:vector size="25" baseType="lpstr">
      <vt:lpstr>cdb2004203gl</vt:lpstr>
      <vt:lpstr>Photoshop.Image.7</vt:lpstr>
      <vt:lpstr>MathType 7.0 Equation</vt:lpstr>
      <vt:lpstr>Equation</vt:lpstr>
      <vt:lpstr>PowerPoint Presentation</vt:lpstr>
      <vt:lpstr>KIỂM TRA BÀI CŨ</vt:lpstr>
      <vt:lpstr>PowerPoint Presentation</vt:lpstr>
      <vt:lpstr>TIẾT 51</vt:lpstr>
      <vt:lpstr>I – Số Trung Bình Cộng</vt:lpstr>
      <vt:lpstr>I – Số Trung Bình Cộng</vt:lpstr>
      <vt:lpstr>PowerPoint Presentation</vt:lpstr>
      <vt:lpstr>PowerPoint Presentation</vt:lpstr>
      <vt:lpstr>I – Số Trung Bình Cộng</vt:lpstr>
      <vt:lpstr>I – Số Trung Bình Cộng</vt:lpstr>
      <vt:lpstr>Ví dụ1</vt:lpstr>
      <vt:lpstr>Ví dụ2</vt:lpstr>
      <vt:lpstr>Ví dụ 3</vt:lpstr>
      <vt:lpstr>II. Số trung vị</vt:lpstr>
      <vt:lpstr>Ví dụ 5</vt:lpstr>
      <vt:lpstr>Ví dụ 6</vt:lpstr>
      <vt:lpstr>III. Mốt</vt:lpstr>
      <vt:lpstr>Ví dụ 7</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DTHieu</dc:creator>
  <cp:lastModifiedBy>DELL</cp:lastModifiedBy>
  <cp:revision>235</cp:revision>
  <dcterms:created xsi:type="dcterms:W3CDTF">2004-08-25T17:13:46Z</dcterms:created>
  <dcterms:modified xsi:type="dcterms:W3CDTF">2021-05-14T02:29:13Z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1033-11.2.0.9052</vt:lpwstr>
  </property>
</Properties>
</file>