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83" r:id="rId14"/>
    <p:sldId id="269" r:id="rId15"/>
    <p:sldId id="270" r:id="rId16"/>
    <p:sldId id="271" r:id="rId17"/>
    <p:sldId id="273" r:id="rId18"/>
    <p:sldId id="275" r:id="rId19"/>
    <p:sldId id="278" r:id="rId20"/>
    <p:sldId id="279" r:id="rId21"/>
    <p:sldId id="285" r:id="rId22"/>
    <p:sldId id="272" r:id="rId23"/>
    <p:sldId id="286" r:id="rId24"/>
    <p:sldId id="287" r:id="rId25"/>
    <p:sldId id="284" r:id="rId26"/>
    <p:sldId id="288" r:id="rId27"/>
    <p:sldId id="289" r:id="rId28"/>
    <p:sldId id="290" r:id="rId29"/>
    <p:sldId id="291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266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CD-5B0E-465C-8D8B-B164401399C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EFF-605E-41AA-8B90-F0D0CFC68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4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CD-5B0E-465C-8D8B-B164401399C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EFF-605E-41AA-8B90-F0D0CFC68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CD-5B0E-465C-8D8B-B164401399C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EFF-605E-41AA-8B90-F0D0CFC68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2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69152C-3562-48E4-A33E-B120626C30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4B9066-E6B9-4A05-8714-DA64378156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2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C3003-B06F-45FD-9C8D-85AF71B54D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7B645-A31D-4CDE-B97E-5ABA39AFB9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54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82BB-DF48-4505-88AA-4BC1A636281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6C8D8-ABEA-4A09-8E8C-C71E58A0CC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2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BBFE4-F6C8-4DB6-ACA3-F92F7517E72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982A2-D2A4-4612-A15D-047A69D209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99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30490-11A3-475C-9DDD-7C843ED3557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8C223-464D-463A-8352-96F3CA6743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41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71403-2BAB-44C2-A39A-0868CC050C5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2B079-33C1-496A-B7A7-34BE093DAF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5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1EDD1-85CA-45A5-8DA1-1B8BF9E1628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48F57-2AA4-4847-86DE-DE24407C99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83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6FE09-2D0C-4616-AAAE-EBD183E24A0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5A06E-868C-4550-8EA4-A927CFC034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3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CD-5B0E-465C-8D8B-B164401399C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EFF-605E-41AA-8B90-F0D0CFC68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37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B1B0-FE1D-4EA5-BB0B-6BBE1E608C7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FD0AB-64EC-45FA-AF29-0FD719494F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51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71A87-4503-44A8-8558-329DCE774D7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AFF77-0C83-449F-ACB9-0F152E7483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46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5B962-ECCE-4E76-8325-376DB37A17C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7839E-5F92-4B8D-88BC-C918176BDD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4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69152C-3562-48E4-A33E-B120626C30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4B9066-E6B9-4A05-8714-DA64378156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00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C3003-B06F-45FD-9C8D-85AF71B54D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7B645-A31D-4CDE-B97E-5ABA39AFB9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01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82BB-DF48-4505-88AA-4BC1A636281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6C8D8-ABEA-4A09-8E8C-C71E58A0CC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50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BBFE4-F6C8-4DB6-ACA3-F92F7517E72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982A2-D2A4-4612-A15D-047A69D209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82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30490-11A3-475C-9DDD-7C843ED3557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8C223-464D-463A-8352-96F3CA6743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95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71403-2BAB-44C2-A39A-0868CC050C5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2B079-33C1-496A-B7A7-34BE093DAF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5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1EDD1-85CA-45A5-8DA1-1B8BF9E1628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48F57-2AA4-4847-86DE-DE24407C99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0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CD-5B0E-465C-8D8B-B164401399C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EFF-605E-41AA-8B90-F0D0CFC68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81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6FE09-2D0C-4616-AAAE-EBD183E24A0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5A06E-868C-4550-8EA4-A927CFC034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71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B1B0-FE1D-4EA5-BB0B-6BBE1E608C7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FD0AB-64EC-45FA-AF29-0FD719494F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85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71A87-4503-44A8-8558-329DCE774D7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AFF77-0C83-449F-ACB9-0F152E7483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3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5B962-ECCE-4E76-8325-376DB37A17C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7839E-5F92-4B8D-88BC-C918176BDD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4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CD-5B0E-465C-8D8B-B164401399C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EFF-605E-41AA-8B90-F0D0CFC68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7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CD-5B0E-465C-8D8B-B164401399C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EFF-605E-41AA-8B90-F0D0CFC68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CD-5B0E-465C-8D8B-B164401399C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EFF-605E-41AA-8B90-F0D0CFC68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0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CD-5B0E-465C-8D8B-B164401399C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EFF-605E-41AA-8B90-F0D0CFC68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1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CD-5B0E-465C-8D8B-B164401399C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EFF-605E-41AA-8B90-F0D0CFC68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6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0CD-5B0E-465C-8D8B-B164401399C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EFF-605E-41AA-8B90-F0D0CFC68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8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710CD-5B0E-465C-8D8B-B164401399C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0AEFF-605E-41AA-8B90-F0D0CFC68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3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76E07-7D33-4E9F-9C7C-F66EB326A8F8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CAC1B5-B252-44F7-83E1-0CF76F7E18DC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964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96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965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5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5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6965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5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5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966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6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6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6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6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6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6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6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967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7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967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967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7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7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7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8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8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8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8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6968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2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76E07-7D33-4E9F-9C7C-F66EB326A8F8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CAC1B5-B252-44F7-83E1-0CF76F7E18DC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964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96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965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5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5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6965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5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5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966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6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6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6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6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6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6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6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967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7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967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967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7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7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7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8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8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8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68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6968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1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http://arhe.msk.ru/wp-content/uploads/2014/05/sanownik_com_3d_3296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sanownik_com_3d_32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4268"/>
            <a:ext cx="9144000" cy="6858000"/>
          </a:xfrm>
          <a:prstGeom prst="rect">
            <a:avLst/>
          </a:prstGeom>
          <a:effectLst>
            <a:outerShdw dist="50800" dir="5400000" sx="84000" sy="84000" algn="ctr" rotWithShape="0">
              <a:srgbClr val="000000"/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95300" y="1160954"/>
            <a:ext cx="8153400" cy="1470025"/>
          </a:xfrm>
        </p:spPr>
        <p:txBody>
          <a:bodyPr>
            <a:no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X: </a:t>
            </a:r>
            <a:b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KHU</a:t>
            </a:r>
            <a:r>
              <a:rPr lang="vi-VN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Ẩ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– N</a:t>
            </a:r>
            <a:r>
              <a:rPr lang="vi-VN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Ấ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– </a:t>
            </a:r>
            <a:r>
              <a:rPr lang="vi-VN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ĐỊA Y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38639" y="3009901"/>
            <a:ext cx="7449379" cy="1752600"/>
          </a:xfrm>
        </p:spPr>
        <p:txBody>
          <a:bodyPr>
            <a:normAutofit fontScale="92500"/>
          </a:bodyPr>
          <a:lstStyle/>
          <a:p>
            <a:r>
              <a:rPr lang="en-US" sz="72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72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à</a:t>
            </a:r>
            <a:r>
              <a:rPr lang="en-US" sz="7200" b="1" i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72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50: VI KHUẨN</a:t>
            </a:r>
          </a:p>
        </p:txBody>
      </p:sp>
    </p:spTree>
    <p:extLst>
      <p:ext uri="{BB962C8B-B14F-4D97-AF65-F5344CB8AC3E}">
        <p14:creationId xmlns:p14="http://schemas.microsoft.com/office/powerpoint/2010/main" val="136956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0500" y="86676"/>
            <a:ext cx="8763000" cy="5842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DINH DƯỠNG</a:t>
            </a: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266" y="1269230"/>
            <a:ext cx="7548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Dị dưỡng bằng cách hoại sinh hay kí sinh</a:t>
            </a:r>
            <a:endParaRPr lang="en-US" sz="2800" b="1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266" y="2000750"/>
            <a:ext cx="2156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6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18442"/>
            <a:ext cx="722508" cy="59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64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0500" y="86676"/>
            <a:ext cx="8763000" cy="5842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VAI TRÒ</a:t>
            </a: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58288" cy="6896100"/>
            <a:chOff x="0" y="-10"/>
            <a:chExt cx="5769" cy="4344"/>
          </a:xfrm>
        </p:grpSpPr>
        <p:pic>
          <p:nvPicPr>
            <p:cNvPr id="16393" name="Picture 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" y="4276"/>
              <a:ext cx="570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-10"/>
              <a:ext cx="570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84" y="2135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309103" y="5975223"/>
            <a:ext cx="403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Vi khuẩn lam sống cộng sinh với bèo hoa dâu</a:t>
            </a: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876800" y="5257800"/>
            <a:ext cx="40386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Vi </a:t>
            </a:r>
            <a:r>
              <a:rPr lang="vi-VN" altLang="en-US" sz="2400" b="1" dirty="0">
                <a:solidFill>
                  <a:srgbClr val="FF00FF"/>
                </a:solidFill>
              </a:rPr>
              <a:t>khuẩn </a:t>
            </a:r>
            <a:r>
              <a:rPr lang="en-US" altLang="en-US" sz="2400" b="1" dirty="0" err="1">
                <a:solidFill>
                  <a:srgbClr val="FF00FF"/>
                </a:solidFill>
              </a:rPr>
              <a:t>nốt</a:t>
            </a:r>
            <a:r>
              <a:rPr lang="en-US" altLang="en-US" sz="2400" b="1" dirty="0">
                <a:solidFill>
                  <a:srgbClr val="FF00FF"/>
                </a:solidFill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</a:rPr>
              <a:t>sần</a:t>
            </a:r>
            <a:r>
              <a:rPr lang="vi-VN" altLang="en-US" sz="2400" b="1" dirty="0">
                <a:solidFill>
                  <a:srgbClr val="FF00FF"/>
                </a:solidFill>
              </a:rPr>
              <a:t> sống </a:t>
            </a:r>
            <a:r>
              <a:rPr lang="vi-VN" altLang="en-US" sz="2400" b="1" dirty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cộng sinh trong rễ cây họ đậu</a:t>
            </a:r>
          </a:p>
        </p:txBody>
      </p:sp>
      <p:pic>
        <p:nvPicPr>
          <p:cNvPr id="33794" name="Picture 2" descr="http://d.violet.vn/uploads/thumbnails/415/thumbnails2/0.not_san_tren_re_cay_ho_dau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44" y="381000"/>
            <a:ext cx="3953256" cy="43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s://c2.staticflickr.com/8/7083/7289033074_12e94e4bd3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" y="107156"/>
            <a:ext cx="4492625" cy="33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yanobacter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83" y="3461671"/>
            <a:ext cx="4003897" cy="25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9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342900"/>
            <a:ext cx="6973824" cy="1295400"/>
          </a:xfrm>
          <a:solidFill>
            <a:srgbClr val="26619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vi-VN" alt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Tại sao uống nước lã hoặc nước không được đun sôi lại có thể bị mắc bệnh tả?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524000" y="1905000"/>
            <a:ext cx="6705600" cy="1066800"/>
          </a:xfrm>
          <a:prstGeom prst="rect">
            <a:avLst/>
          </a:prstGeom>
          <a:solidFill>
            <a:srgbClr val="F1F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200" b="1" dirty="0">
                <a:latin typeface="+mn-lt"/>
                <a:cs typeface="Times New Roman" panose="02020603050405020304" pitchFamily="18" charset="0"/>
              </a:rPr>
              <a:t>Vì trong nước lã có thể có vi khuẩn gây bệnh tả</a:t>
            </a:r>
            <a:r>
              <a:rPr lang="vi-VN" altLang="en-US" dirty="0">
                <a:latin typeface="+mn-lt"/>
              </a:rPr>
              <a:t>.</a:t>
            </a:r>
          </a:p>
        </p:txBody>
      </p:sp>
      <p:sp>
        <p:nvSpPr>
          <p:cNvPr id="185348" name="AutoShape 4"/>
          <p:cNvSpPr>
            <a:spLocks noChangeArrowheads="1"/>
          </p:cNvSpPr>
          <p:nvPr/>
        </p:nvSpPr>
        <p:spPr bwMode="auto">
          <a:xfrm>
            <a:off x="381000" y="2286000"/>
            <a:ext cx="1066800" cy="4572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0" y="0"/>
            <a:ext cx="9158288" cy="6896100"/>
            <a:chOff x="0" y="-10"/>
            <a:chExt cx="5769" cy="4344"/>
          </a:xfrm>
        </p:grpSpPr>
        <p:pic>
          <p:nvPicPr>
            <p:cNvPr id="18439" name="Picture 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" y="4276"/>
              <a:ext cx="570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-10"/>
              <a:ext cx="570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9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0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84" y="2135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5355" name="Picture 11" descr="coc%20nu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3143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4" y="325215"/>
            <a:ext cx="933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6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nimBg="1"/>
      <p:bldP spid="1853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81524" y="560388"/>
            <a:ext cx="7139432" cy="1304988"/>
          </a:xfrm>
          <a:solidFill>
            <a:srgbClr val="26619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Tại sao phân hữu cơ bón vào đất lâu ngày lại hoá mùn rồi thành muối khoáng ?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1600200" y="2438400"/>
            <a:ext cx="7162800" cy="1066800"/>
          </a:xfrm>
          <a:prstGeom prst="rect">
            <a:avLst/>
          </a:prstGeom>
          <a:solidFill>
            <a:srgbClr val="F1F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trong đất có loại vi khuẩn biến chất hữu cơ thành muối khoáng.</a:t>
            </a:r>
          </a:p>
        </p:txBody>
      </p:sp>
      <p:sp>
        <p:nvSpPr>
          <p:cNvPr id="186372" name="AutoShape 4"/>
          <p:cNvSpPr>
            <a:spLocks noChangeArrowheads="1"/>
          </p:cNvSpPr>
          <p:nvPr/>
        </p:nvSpPr>
        <p:spPr bwMode="auto">
          <a:xfrm>
            <a:off x="457200" y="25908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9461" name="Group 6"/>
          <p:cNvGrpSpPr>
            <a:grpSpLocks/>
          </p:cNvGrpSpPr>
          <p:nvPr/>
        </p:nvGrpSpPr>
        <p:grpSpPr bwMode="auto">
          <a:xfrm>
            <a:off x="0" y="0"/>
            <a:ext cx="9158288" cy="6896100"/>
            <a:chOff x="0" y="-10"/>
            <a:chExt cx="5769" cy="4344"/>
          </a:xfrm>
        </p:grpSpPr>
        <p:pic>
          <p:nvPicPr>
            <p:cNvPr id="19463" name="Picture 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" y="4276"/>
              <a:ext cx="570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-10"/>
              <a:ext cx="570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9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10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84" y="2135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6379" name="il_fi" descr="small_12955149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5638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8" y="808037"/>
            <a:ext cx="933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6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nimBg="1"/>
      <p:bldP spid="1863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35280" y="3787804"/>
            <a:ext cx="880872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alt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alt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altLang="en-US" sz="2400" b="1" i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altLang="en-US" sz="24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i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altLang="en-US" sz="24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altLang="en-US" sz="24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i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altLang="en-US" sz="24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4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09600" y="4611231"/>
            <a:ext cx="8610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…………….. ở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………………….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…………………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990600" y="4995823"/>
            <a:ext cx="2344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altLang="en-US" sz="2800" b="1" i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endParaRPr lang="en-US" altLang="en-US" sz="2800" b="1" i="1" dirty="0"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676400" y="5457368"/>
            <a:ext cx="2813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alt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endParaRPr lang="en-US" altLang="en-US" sz="2800" b="1" i="1" dirty="0"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914900" y="5862752"/>
            <a:ext cx="2813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8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altLang="en-US" sz="2800" b="1" i="1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endParaRPr lang="en-US" altLang="en-US" sz="2800" b="1" i="1" dirty="0"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 descr="y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9" y="-330496"/>
            <a:ext cx="79946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029200" y="9144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effectLst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8610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cacbon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vùi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lấp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than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altLang="en-US" sz="280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5303" name="Picture 7" descr="than 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4800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tuong lam bang than 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4343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96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610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800" b="1" u="sng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dấm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52229" name="Picture 5" descr="dua 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thuc pham len 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4191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kim c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2209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sua ch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38400"/>
            <a:ext cx="2362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02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686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Vi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800" b="1" u="sng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altLang="en-US" sz="2800" b="1" u="sng" dirty="0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 err="1"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Prôtêin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vitamin B</a:t>
            </a:r>
            <a:r>
              <a:rPr lang="en-US" alt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axít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glutamic</a:t>
            </a:r>
            <a:r>
              <a:rPr lang="en-US" alt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</p:txBody>
      </p:sp>
      <p:pic>
        <p:nvPicPr>
          <p:cNvPr id="53257" name="Picture 9" descr="pro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76" y="2582291"/>
            <a:ext cx="2362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5294376" y="5766816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PRÔTÊIN TỔNG HỢP</a:t>
            </a:r>
          </a:p>
        </p:txBody>
      </p:sp>
      <p:pic>
        <p:nvPicPr>
          <p:cNvPr id="6" name="Picture 6" descr="ve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28" y="2828544"/>
            <a:ext cx="2770115" cy="380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72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0500" y="86676"/>
            <a:ext cx="8763000" cy="5842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VAI TRÒ</a:t>
            </a: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440" y="865632"/>
            <a:ext cx="371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800" b="1" u="sng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2800" b="1" u="sng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800" b="1" u="sng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u="sng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16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18442"/>
            <a:ext cx="722508" cy="59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3440" y="1997839"/>
            <a:ext cx="81000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than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endParaRPr lang="en-US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giấm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800" b="1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636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iru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400" y="4572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2034"/>
            <a:ext cx="3352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virut</a:t>
            </a:r>
            <a:endParaRPr lang="en-US" sz="28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31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8528" y="533399"/>
            <a:ext cx="6824472" cy="1411287"/>
          </a:xfrm>
          <a:solidFill>
            <a:srgbClr val="266196"/>
          </a:solidFill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Tại sao nói chuyện thường xuyên với người bị bệnh lao phổi lại có thể bị lây ?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394460" y="2189956"/>
            <a:ext cx="7467600" cy="15636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latin typeface="+mn-lt"/>
                <a:cs typeface="Times New Roman" panose="02020603050405020304" pitchFamily="18" charset="0"/>
              </a:rPr>
              <a:t>Vì trong hơi thở của người bệnh có chứa vi khuẩn gây bệnh sẽ truyền sang người tiếp xúc...</a:t>
            </a:r>
          </a:p>
        </p:txBody>
      </p:sp>
      <p:sp>
        <p:nvSpPr>
          <p:cNvPr id="187396" name="AutoShape 4"/>
          <p:cNvSpPr>
            <a:spLocks noChangeArrowheads="1"/>
          </p:cNvSpPr>
          <p:nvPr/>
        </p:nvSpPr>
        <p:spPr bwMode="auto">
          <a:xfrm>
            <a:off x="295434" y="2590800"/>
            <a:ext cx="882174" cy="640080"/>
          </a:xfrm>
          <a:prstGeom prst="rightArrow">
            <a:avLst>
              <a:gd name="adj1" fmla="val 50000"/>
              <a:gd name="adj2" fmla="val 3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485" name="Group 6"/>
          <p:cNvGrpSpPr>
            <a:grpSpLocks/>
          </p:cNvGrpSpPr>
          <p:nvPr/>
        </p:nvGrpSpPr>
        <p:grpSpPr bwMode="auto">
          <a:xfrm>
            <a:off x="0" y="0"/>
            <a:ext cx="9158288" cy="6896100"/>
            <a:chOff x="0" y="-10"/>
            <a:chExt cx="5769" cy="4344"/>
          </a:xfrm>
        </p:grpSpPr>
        <p:pic>
          <p:nvPicPr>
            <p:cNvPr id="20488" name="Picture 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" y="4276"/>
              <a:ext cx="570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-10"/>
              <a:ext cx="570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9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0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84" y="2135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7403" name="il_fi" descr="benh%20l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998913"/>
            <a:ext cx="36576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4" name="Picture 12" descr="Dấu hiệu cơ bản của bệnh lao là ho kéo dà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20" y="3998913"/>
            <a:ext cx="27432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" y="673894"/>
            <a:ext cx="933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animBg="1"/>
      <p:bldP spid="1873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1\Desktop\r7_cysticac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C:\Users\1\Desktop\1603svc-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838575"/>
            <a:ext cx="3619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619125" y="5196780"/>
            <a:ext cx="434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Kí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sinh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gây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bệnh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ở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động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vật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thực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vật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0500" y="86676"/>
            <a:ext cx="8763000" cy="5842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VAI TRÒ</a:t>
            </a: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440" y="865632"/>
            <a:ext cx="371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800" b="1" u="sng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2800" b="1" u="sng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800" b="1" u="sng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u="sng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16" descr="ban t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2" y="5467351"/>
            <a:ext cx="451952" cy="37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Bệnh đốm đen vi khuẩn hại cà chua và biện pháp phòng trừ hiệu quả">
            <a:extLst>
              <a:ext uri="{FF2B5EF4-FFF2-40B4-BE49-F238E27FC236}">
                <a16:creationId xmlns:a16="http://schemas.microsoft.com/office/drawing/2014/main" id="{C9F0A0BF-E65B-42BC-9C53-062557F50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0" t="13992"/>
          <a:stretch/>
        </p:blipFill>
        <p:spPr bwMode="auto">
          <a:xfrm>
            <a:off x="443379" y="2475805"/>
            <a:ext cx="4281021" cy="25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2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d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952"/>
            <a:ext cx="39624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0" descr="thit-lon-oi-thiu-tam-hoa-c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7952"/>
            <a:ext cx="469392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502152"/>
            <a:ext cx="3962400" cy="581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đã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bị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thối</a:t>
            </a:r>
            <a:endParaRPr lang="en-US" sz="2400" b="1" kern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903256" y="4540758"/>
            <a:ext cx="33639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Gây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thối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rửa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làm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hỏng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thức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ăn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6" descr="ban t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8" y="4354123"/>
            <a:ext cx="599540" cy="4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9" descr="banh-mi-mo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901" y="3883152"/>
            <a:ext cx="422621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8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80925161003-886-9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8" y="524256"/>
            <a:ext cx="6973824" cy="4315968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56568" y="5355353"/>
            <a:ext cx="6107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Gây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ô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nhiễm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môi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trường</a:t>
            </a:r>
            <a:r>
              <a:rPr lang="en-GB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16" descr="ban t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16" y="5384275"/>
            <a:ext cx="599540" cy="4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70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696" y="2078736"/>
            <a:ext cx="8229600" cy="39928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rãi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5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77200" y="4648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8112" y="694944"/>
            <a:ext cx="525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u="sng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i="1" u="sng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endParaRPr lang="en-US" sz="40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857250" y="1181100"/>
            <a:ext cx="792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46125" indent="-746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FF"/>
                </a:solidFill>
              </a:rPr>
              <a:t>1. Vi </a:t>
            </a:r>
            <a:r>
              <a:rPr lang="en-US" altLang="en-US" sz="2800" b="1" dirty="0" err="1">
                <a:solidFill>
                  <a:srgbClr val="FF00FF"/>
                </a:solidFill>
              </a:rPr>
              <a:t>khuẩn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có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hình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dạng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nào</a:t>
            </a:r>
            <a:r>
              <a:rPr lang="en-US" altLang="en-US" sz="2800" b="1" dirty="0">
                <a:solidFill>
                  <a:srgbClr val="FF00FF"/>
                </a:solidFill>
              </a:rPr>
              <a:t>?</a:t>
            </a:r>
            <a:br>
              <a:rPr lang="en-US" altLang="en-US" sz="2800" b="1" dirty="0">
                <a:solidFill>
                  <a:srgbClr val="FF00FF"/>
                </a:solidFill>
              </a:rPr>
            </a:br>
            <a:r>
              <a:rPr lang="en-US" altLang="en-US" sz="2800" b="1" dirty="0">
                <a:solidFill>
                  <a:srgbClr val="0000FF"/>
                </a:solidFill>
              </a:rPr>
              <a:t>a. </a:t>
            </a:r>
            <a:r>
              <a:rPr lang="en-US" altLang="en-US" sz="28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cầu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  <a:br>
              <a:rPr lang="en-US" altLang="en-US" sz="2800" b="1" dirty="0">
                <a:solidFill>
                  <a:srgbClr val="0000FF"/>
                </a:solidFill>
              </a:rPr>
            </a:br>
            <a:r>
              <a:rPr lang="en-US" altLang="en-US" sz="2800" b="1" dirty="0">
                <a:solidFill>
                  <a:srgbClr val="0000FF"/>
                </a:solidFill>
              </a:rPr>
              <a:t>b. </a:t>
            </a:r>
            <a:r>
              <a:rPr lang="en-US" altLang="en-US" sz="28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que.</a:t>
            </a:r>
            <a:br>
              <a:rPr lang="en-US" altLang="en-US" sz="2800" b="1" dirty="0">
                <a:solidFill>
                  <a:srgbClr val="0000FF"/>
                </a:solidFill>
              </a:rPr>
            </a:br>
            <a:r>
              <a:rPr lang="en-US" altLang="en-US" sz="2800" b="1" dirty="0">
                <a:solidFill>
                  <a:srgbClr val="0000FF"/>
                </a:solidFill>
              </a:rPr>
              <a:t>c. </a:t>
            </a:r>
            <a:r>
              <a:rPr lang="en-US" altLang="en-US" sz="28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dấu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phẩy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  <a:br>
              <a:rPr lang="en-US" altLang="en-US" sz="2800" b="1" dirty="0">
                <a:solidFill>
                  <a:srgbClr val="0000FF"/>
                </a:solidFill>
              </a:rPr>
            </a:br>
            <a:r>
              <a:rPr lang="en-US" altLang="en-US" sz="2800" b="1" dirty="0">
                <a:solidFill>
                  <a:srgbClr val="0000FF"/>
                </a:solidFill>
              </a:rPr>
              <a:t>d. </a:t>
            </a:r>
            <a:r>
              <a:rPr lang="en-US" altLang="en-US" sz="28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cầu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que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dấu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phẩy</a:t>
            </a:r>
            <a:r>
              <a:rPr lang="en-US" altLang="en-US" sz="2800" b="1" dirty="0">
                <a:solidFill>
                  <a:srgbClr val="0000FF"/>
                </a:solidFill>
              </a:rPr>
              <a:t>….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685800" y="120650"/>
            <a:ext cx="723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KIỂM TRA ĐÁNH GIÁ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857250" y="3947318"/>
            <a:ext cx="7421118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14400" indent="-746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FF"/>
                </a:solidFill>
              </a:rPr>
              <a:t>2. Vi </a:t>
            </a:r>
            <a:r>
              <a:rPr lang="en-US" altLang="en-US" sz="2800" b="1" dirty="0" err="1">
                <a:solidFill>
                  <a:srgbClr val="FF00FF"/>
                </a:solidFill>
              </a:rPr>
              <a:t>khuẩn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dinh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dưỡng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bằng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cách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nào</a:t>
            </a:r>
            <a:r>
              <a:rPr lang="en-US" altLang="en-US" sz="2800" b="1" dirty="0">
                <a:solidFill>
                  <a:srgbClr val="FF00FF"/>
                </a:solidFill>
              </a:rPr>
              <a:t>?</a:t>
            </a:r>
            <a:br>
              <a:rPr lang="en-US" altLang="en-US" sz="2800" b="1" dirty="0">
                <a:solidFill>
                  <a:srgbClr val="0000FF"/>
                </a:solidFill>
              </a:rPr>
            </a:br>
            <a:r>
              <a:rPr lang="en-US" altLang="en-US" sz="2800" b="1" dirty="0">
                <a:solidFill>
                  <a:srgbClr val="0000FF"/>
                </a:solidFill>
              </a:rPr>
              <a:t>a. </a:t>
            </a:r>
            <a:r>
              <a:rPr lang="en-US" altLang="en-US" sz="2800" b="1" dirty="0" err="1">
                <a:solidFill>
                  <a:srgbClr val="0000FF"/>
                </a:solidFill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dưỡng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  <a:br>
              <a:rPr lang="en-US" altLang="en-US" sz="2800" b="1" dirty="0">
                <a:solidFill>
                  <a:srgbClr val="0000FF"/>
                </a:solidFill>
              </a:rPr>
            </a:br>
            <a:r>
              <a:rPr lang="en-US" altLang="en-US" sz="2800" b="1" dirty="0">
                <a:solidFill>
                  <a:srgbClr val="0000FF"/>
                </a:solidFill>
              </a:rPr>
              <a:t>b. </a:t>
            </a:r>
            <a:r>
              <a:rPr lang="en-US" altLang="en-US" sz="2800" b="1" dirty="0" err="1">
                <a:solidFill>
                  <a:srgbClr val="0000FF"/>
                </a:solidFill>
              </a:rPr>
              <a:t>Dị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dưỡng</a:t>
            </a:r>
            <a:r>
              <a:rPr lang="en-US" altLang="en-US" sz="2800" b="1" dirty="0">
                <a:solidFill>
                  <a:srgbClr val="0000FF"/>
                </a:solidFill>
              </a:rPr>
              <a:t>. </a:t>
            </a:r>
            <a:br>
              <a:rPr lang="en-US" altLang="en-US" sz="2800" b="1" dirty="0">
                <a:solidFill>
                  <a:srgbClr val="0000FF"/>
                </a:solidFill>
              </a:rPr>
            </a:br>
            <a:r>
              <a:rPr lang="en-US" altLang="en-US" sz="2800" b="1" dirty="0">
                <a:solidFill>
                  <a:srgbClr val="0000FF"/>
                </a:solidFill>
              </a:rPr>
              <a:t>c. </a:t>
            </a:r>
            <a:r>
              <a:rPr lang="en-US" altLang="en-US" sz="2800" b="1" dirty="0" err="1">
                <a:solidFill>
                  <a:srgbClr val="0000FF"/>
                </a:solidFill>
              </a:rPr>
              <a:t>Dị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dưỡng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ít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dưỡng</a:t>
            </a:r>
            <a:r>
              <a:rPr lang="en-US" altLang="en-US" sz="2800" b="1" dirty="0">
                <a:solidFill>
                  <a:srgbClr val="0000FF"/>
                </a:solidFill>
              </a:rPr>
              <a:t>. </a:t>
            </a:r>
            <a:br>
              <a:rPr lang="en-US" altLang="en-US" sz="2800" b="1" dirty="0">
                <a:solidFill>
                  <a:srgbClr val="0000FF"/>
                </a:solidFill>
              </a:rPr>
            </a:br>
            <a:r>
              <a:rPr lang="en-US" altLang="en-US" sz="2800" b="1" dirty="0">
                <a:solidFill>
                  <a:srgbClr val="0000FF"/>
                </a:solidFill>
              </a:rPr>
              <a:t>d. </a:t>
            </a:r>
            <a:r>
              <a:rPr lang="en-US" altLang="en-US" sz="2800" b="1" dirty="0" err="1">
                <a:solidFill>
                  <a:srgbClr val="0000FF"/>
                </a:solidFill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dưỡng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dị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dưỡng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0" y="685800"/>
            <a:ext cx="868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Chọn phương án trả lời đúng nhất trong các câu sau:</a:t>
            </a:r>
          </a:p>
        </p:txBody>
      </p:sp>
      <p:sp>
        <p:nvSpPr>
          <p:cNvPr id="176134" name="Oval 6"/>
          <p:cNvSpPr>
            <a:spLocks noChangeArrowheads="1"/>
          </p:cNvSpPr>
          <p:nvPr/>
        </p:nvSpPr>
        <p:spPr bwMode="auto">
          <a:xfrm>
            <a:off x="1466850" y="2990850"/>
            <a:ext cx="609600" cy="533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76135" name="Oval 7"/>
          <p:cNvSpPr>
            <a:spLocks noChangeArrowheads="1"/>
          </p:cNvSpPr>
          <p:nvPr/>
        </p:nvSpPr>
        <p:spPr bwMode="auto">
          <a:xfrm>
            <a:off x="1655064" y="5310187"/>
            <a:ext cx="609600" cy="533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72770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6134" grpId="0" animBg="1"/>
      <p:bldP spid="1761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457200" y="609600"/>
            <a:ext cx="8305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6775" indent="-746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FF00FF"/>
                </a:solidFill>
              </a:rPr>
              <a:t>3. Vi </a:t>
            </a:r>
            <a:r>
              <a:rPr lang="en-US" altLang="en-US" sz="3000" b="1" dirty="0" err="1">
                <a:solidFill>
                  <a:srgbClr val="FF00FF"/>
                </a:solidFill>
              </a:rPr>
              <a:t>khuẩn</a:t>
            </a:r>
            <a:r>
              <a:rPr lang="en-US" altLang="en-US" sz="3000" b="1" dirty="0">
                <a:solidFill>
                  <a:srgbClr val="FF00FF"/>
                </a:solidFill>
              </a:rPr>
              <a:t> </a:t>
            </a:r>
            <a:r>
              <a:rPr lang="en-US" altLang="en-US" sz="3000" b="1" dirty="0" err="1">
                <a:solidFill>
                  <a:srgbClr val="FF00FF"/>
                </a:solidFill>
              </a:rPr>
              <a:t>có</a:t>
            </a:r>
            <a:r>
              <a:rPr lang="en-US" altLang="en-US" sz="3000" b="1" dirty="0">
                <a:solidFill>
                  <a:srgbClr val="FF00FF"/>
                </a:solidFill>
              </a:rPr>
              <a:t> ở </a:t>
            </a:r>
            <a:r>
              <a:rPr lang="en-US" altLang="en-US" sz="3000" b="1" dirty="0" err="1">
                <a:solidFill>
                  <a:srgbClr val="FF00FF"/>
                </a:solidFill>
              </a:rPr>
              <a:t>đâu</a:t>
            </a:r>
            <a:r>
              <a:rPr lang="en-US" altLang="en-US" sz="3000" b="1" dirty="0">
                <a:solidFill>
                  <a:srgbClr val="FF00FF"/>
                </a:solidFill>
              </a:rPr>
              <a:t>?</a:t>
            </a:r>
            <a:br>
              <a:rPr lang="en-US" altLang="en-US" sz="3000" b="1" dirty="0">
                <a:solidFill>
                  <a:srgbClr val="FF00FF"/>
                </a:solidFill>
              </a:rPr>
            </a:br>
            <a:r>
              <a:rPr lang="en-US" altLang="en-US" sz="3000" b="1" dirty="0">
                <a:solidFill>
                  <a:srgbClr val="0000FF"/>
                </a:solidFill>
              </a:rPr>
              <a:t>a. Ở </a:t>
            </a:r>
            <a:r>
              <a:rPr lang="en-US" altLang="en-US" sz="3000" b="1" dirty="0" err="1">
                <a:solidFill>
                  <a:srgbClr val="0000FF"/>
                </a:solidFill>
              </a:rPr>
              <a:t>trong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đất</a:t>
            </a:r>
            <a:r>
              <a:rPr lang="en-US" altLang="en-US" sz="3000" b="1" dirty="0">
                <a:solidFill>
                  <a:srgbClr val="0000FF"/>
                </a:solidFill>
              </a:rPr>
              <a:t>.</a:t>
            </a:r>
            <a:br>
              <a:rPr lang="en-US" altLang="en-US" sz="3000" b="1" dirty="0">
                <a:solidFill>
                  <a:srgbClr val="0000FF"/>
                </a:solidFill>
              </a:rPr>
            </a:br>
            <a:r>
              <a:rPr lang="en-US" altLang="en-US" sz="3000" b="1" dirty="0">
                <a:solidFill>
                  <a:srgbClr val="0000FF"/>
                </a:solidFill>
              </a:rPr>
              <a:t>b. Ở </a:t>
            </a:r>
            <a:r>
              <a:rPr lang="en-US" altLang="en-US" sz="2800" b="1" dirty="0" err="1">
                <a:solidFill>
                  <a:srgbClr val="0000FF"/>
                </a:solidFill>
              </a:rPr>
              <a:t>trong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nước</a:t>
            </a:r>
            <a:r>
              <a:rPr lang="en-US" altLang="en-US" sz="3000" b="1" dirty="0">
                <a:solidFill>
                  <a:srgbClr val="0000FF"/>
                </a:solidFill>
              </a:rPr>
              <a:t>.</a:t>
            </a:r>
            <a:br>
              <a:rPr lang="en-US" altLang="en-US" sz="3000" b="1" dirty="0">
                <a:solidFill>
                  <a:srgbClr val="0000FF"/>
                </a:solidFill>
              </a:rPr>
            </a:br>
            <a:r>
              <a:rPr lang="en-US" altLang="en-US" sz="3000" b="1" dirty="0">
                <a:solidFill>
                  <a:srgbClr val="0000FF"/>
                </a:solidFill>
              </a:rPr>
              <a:t>c. </a:t>
            </a:r>
            <a:r>
              <a:rPr lang="en-US" altLang="en-US" sz="3000" b="1" dirty="0" err="1">
                <a:solidFill>
                  <a:srgbClr val="0000FF"/>
                </a:solidFill>
              </a:rPr>
              <a:t>Trong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khí</a:t>
            </a:r>
            <a:r>
              <a:rPr lang="en-US" altLang="en-US" sz="3000" b="1" dirty="0">
                <a:solidFill>
                  <a:srgbClr val="0000FF"/>
                </a:solidFill>
              </a:rPr>
              <a:t>.</a:t>
            </a:r>
            <a:br>
              <a:rPr lang="en-US" altLang="en-US" sz="3000" b="1" dirty="0">
                <a:solidFill>
                  <a:srgbClr val="0000FF"/>
                </a:solidFill>
              </a:rPr>
            </a:br>
            <a:r>
              <a:rPr lang="en-US" altLang="en-US" sz="3000" b="1" dirty="0">
                <a:solidFill>
                  <a:srgbClr val="0000FF"/>
                </a:solidFill>
              </a:rPr>
              <a:t>d. </a:t>
            </a:r>
            <a:r>
              <a:rPr lang="en-US" altLang="en-US" sz="3000" b="1" dirty="0" err="1">
                <a:solidFill>
                  <a:srgbClr val="0000FF"/>
                </a:solidFill>
              </a:rPr>
              <a:t>Trong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đất</a:t>
            </a:r>
            <a:r>
              <a:rPr lang="en-US" altLang="en-US" sz="3000" b="1" dirty="0">
                <a:solidFill>
                  <a:srgbClr val="0000FF"/>
                </a:solidFill>
              </a:rPr>
              <a:t>, </a:t>
            </a:r>
            <a:r>
              <a:rPr lang="en-US" altLang="en-US" sz="3000" b="1" dirty="0" err="1">
                <a:solidFill>
                  <a:srgbClr val="0000FF"/>
                </a:solidFill>
              </a:rPr>
              <a:t>nước</a:t>
            </a:r>
            <a:r>
              <a:rPr lang="en-US" altLang="en-US" sz="3000" b="1" dirty="0">
                <a:solidFill>
                  <a:srgbClr val="0000FF"/>
                </a:solidFill>
              </a:rPr>
              <a:t>, </a:t>
            </a:r>
            <a:r>
              <a:rPr lang="en-US" altLang="en-US" sz="30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khí</a:t>
            </a:r>
            <a:r>
              <a:rPr lang="en-US" altLang="en-US" sz="3000" b="1" dirty="0">
                <a:solidFill>
                  <a:srgbClr val="0000FF"/>
                </a:solidFill>
              </a:rPr>
              <a:t>, </a:t>
            </a:r>
            <a:r>
              <a:rPr lang="en-US" altLang="en-US" sz="3000" b="1" dirty="0" err="1">
                <a:solidFill>
                  <a:srgbClr val="0000FF"/>
                </a:solidFill>
              </a:rPr>
              <a:t>cơ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thể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sinh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vật</a:t>
            </a:r>
            <a:r>
              <a:rPr lang="en-US" altLang="en-US" sz="3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77157" name="Oval 5"/>
          <p:cNvSpPr>
            <a:spLocks noChangeArrowheads="1"/>
          </p:cNvSpPr>
          <p:nvPr/>
        </p:nvSpPr>
        <p:spPr bwMode="auto">
          <a:xfrm>
            <a:off x="1207008" y="2423160"/>
            <a:ext cx="609600" cy="533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76426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457200" y="609600"/>
            <a:ext cx="8305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66775" indent="-746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Vi khuẩn có cấu tạo như thế nào:</a:t>
            </a:r>
            <a:b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Đơn bào, có diệp lục.</a:t>
            </a:r>
            <a:b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Đa bào, chưa có diệp lục.</a:t>
            </a:r>
            <a:b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Có nhân hoàn chỉnh.</a:t>
            </a:r>
            <a:b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Đơn bào, gồm vách tế bào, chưa có nhân hoàn chỉnh, chưa có chất diệp lục.</a:t>
            </a:r>
          </a:p>
        </p:txBody>
      </p:sp>
      <p:sp>
        <p:nvSpPr>
          <p:cNvPr id="199683" name="Oval 3"/>
          <p:cNvSpPr>
            <a:spLocks noChangeArrowheads="1"/>
          </p:cNvSpPr>
          <p:nvPr/>
        </p:nvSpPr>
        <p:spPr bwMode="auto">
          <a:xfrm>
            <a:off x="1219200" y="2438400"/>
            <a:ext cx="609600" cy="533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70238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968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472" y="953715"/>
            <a:ext cx="7193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4. Vi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khuẩn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dinh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dưỡng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bằng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cách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lấy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chất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hữu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cơ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sẵn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có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xác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động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thực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vật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đang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phân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hủy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FF"/>
                </a:solidFill>
                <a:latin typeface="Arial" panose="020B0604020202020204" pitchFamily="34" charset="0"/>
              </a:rPr>
              <a:t>gọi</a:t>
            </a:r>
            <a:r>
              <a:rPr lang="en-US" altLang="en-US" sz="2800" b="1" i="1" dirty="0">
                <a:solidFill>
                  <a:srgbClr val="FF00FF"/>
                </a:solidFill>
                <a:latin typeface="Arial" panose="020B0604020202020204" pitchFamily="34" charset="0"/>
              </a:rPr>
              <a:t> là:</a:t>
            </a:r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lang="en-US" altLang="en-US" sz="2800" b="1" dirty="0">
                <a:latin typeface="Arial" panose="020B0604020202020204" pitchFamily="34" charset="0"/>
              </a:rPr>
              <a:t> Kí </a:t>
            </a:r>
            <a:r>
              <a:rPr lang="en-US" altLang="en-US" sz="2800" b="1" dirty="0" err="1">
                <a:latin typeface="Arial" panose="020B0604020202020204" pitchFamily="34" charset="0"/>
              </a:rPr>
              <a:t>sinh</a:t>
            </a:r>
            <a:endParaRPr lang="en-US" altLang="en-US" sz="28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Hoại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sinh</a:t>
            </a:r>
            <a:endParaRPr lang="en-US" altLang="en-US" sz="28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Hội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sinh</a:t>
            </a:r>
            <a:endParaRPr lang="en-US" altLang="en-US" sz="28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Cộng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sinh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90500" y="86676"/>
            <a:ext cx="8763000" cy="5842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KÍCH THƯỚC, HÌNH DẠNG, CẤU TẠO</a:t>
            </a: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11" descr="kinh-hien-vi-ky-thuat-so-zoom-1000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1765" y="795129"/>
            <a:ext cx="5622235" cy="4943061"/>
          </a:xfrm>
        </p:spPr>
      </p:pic>
      <p:sp>
        <p:nvSpPr>
          <p:cNvPr id="8" name="TextBox 7"/>
          <p:cNvSpPr txBox="1"/>
          <p:nvPr/>
        </p:nvSpPr>
        <p:spPr>
          <a:xfrm>
            <a:off x="3616186" y="6027003"/>
            <a:ext cx="5433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2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sz="2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24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vietsciences.free.fr/khaocuu/nguyenlandung/images/kichthuocvsv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61579"/>
            <a:ext cx="3188803" cy="384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8052" y="5486400"/>
            <a:ext cx="280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nphaco.com.vn/data/vi_khuan_tu_c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4" y="760688"/>
            <a:ext cx="3922572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hungvisinh.com/wp-content/uploads/2015/01/Ki%E1%BA%BFn-th%E1%BB%A9c-c%C6%A1-b%E1%BA%A3n-v%E1%BB%81-vi-khu%E1%BA%A9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83" y="788578"/>
            <a:ext cx="414793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a8.vietbao.vn/images/vn888/hot/v2012/best_20130118-113321-3-Corbis-42-2359863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4" y="3896139"/>
            <a:ext cx="3922572" cy="249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khoahoc.tv/photos/image/012011/31/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96139"/>
            <a:ext cx="4055165" cy="249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070" y="3343628"/>
            <a:ext cx="327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7774" y="3378694"/>
            <a:ext cx="339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4521" y="6399107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1426" y="6396335"/>
            <a:ext cx="3703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xoắn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xoắn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5" name="Picture 5" descr="Cau 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6" y="-75511"/>
            <a:ext cx="933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198494" y="-7938"/>
            <a:ext cx="7842819" cy="768626"/>
          </a:xfrm>
          <a:prstGeom prst="flowChartAlternateProcess">
            <a:avLst/>
          </a:prstGeom>
          <a:solidFill>
            <a:srgbClr val="3366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vi-VN" sz="32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vi-VN" sz="32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dirty="0">
                <a:solidFill>
                  <a:srgbClr val="FFFF00"/>
                </a:solidFill>
                <a:effectLst/>
              </a:rPr>
              <a:t>có những hình dạng nào</a:t>
            </a:r>
            <a:r>
              <a:rPr lang="en-US" sz="3200" b="1" i="1" dirty="0">
                <a:solidFill>
                  <a:srgbClr val="FFFF00"/>
                </a:solidFill>
                <a:effectLst/>
              </a:rPr>
              <a:t>?</a:t>
            </a:r>
            <a:endParaRPr lang="en-US" altLang="en-US" sz="3200" b="1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alobacsi.vn/Images/Uploaded/Share/2012/06/19/benhthaptimHianhanhliencaukhuantanhuyetnhomA83d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6" y="3749611"/>
            <a:ext cx="394269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benhviendakhoahanoi.com.vn/images/benh-lau-man-ti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16" y="658368"/>
            <a:ext cx="42672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kds3.vcmedia.vn/2014/staphylococcus-aureus-14145061303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16" y="3749611"/>
            <a:ext cx="42672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a9.vietbao.vn/images/vn902/khoa-hoc/20852089_images1803874_ra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6" y="609992"/>
            <a:ext cx="3772002" cy="257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0783" y="42875"/>
            <a:ext cx="553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endParaRPr lang="en-US" sz="28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9600" y="3219861"/>
            <a:ext cx="327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9601" y="6335292"/>
            <a:ext cx="327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1601" y="3160941"/>
            <a:ext cx="327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0577" y="6273737"/>
            <a:ext cx="327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5638800" y="5348288"/>
            <a:ext cx="3124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</a:t>
            </a:r>
            <a:r>
              <a:rPr lang="vi-VN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</a:t>
            </a:r>
            <a:r>
              <a:rPr lang="vi-VN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</a:t>
            </a:r>
            <a:r>
              <a:rPr lang="vi-VN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457200" y="5410200"/>
            <a:ext cx="29718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bào vi khu</a:t>
            </a: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</a:t>
            </a:r>
            <a:r>
              <a:rPr lang="vi-VN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4495800" cy="31242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114800" cy="434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0" name="Line 6"/>
          <p:cNvSpPr>
            <a:spLocks noChangeShapeType="1"/>
          </p:cNvSpPr>
          <p:nvPr/>
        </p:nvSpPr>
        <p:spPr bwMode="auto">
          <a:xfrm flipH="1" flipV="1">
            <a:off x="381000" y="1371600"/>
            <a:ext cx="68580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0" y="6096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Vách tế bào</a:t>
            </a: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 flipH="1">
            <a:off x="762000" y="3505200"/>
            <a:ext cx="990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152400" y="3124200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tế bào</a:t>
            </a:r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 flipV="1">
            <a:off x="1809750" y="1562100"/>
            <a:ext cx="1219200" cy="1066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3124200" y="781050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chưa hoàn chỉnh</a:t>
            </a:r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 flipH="1" flipV="1">
            <a:off x="4981575" y="1033463"/>
            <a:ext cx="45720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37" name="Text Box 13"/>
          <p:cNvSpPr txBox="1">
            <a:spLocks noChangeArrowheads="1"/>
          </p:cNvSpPr>
          <p:nvPr/>
        </p:nvSpPr>
        <p:spPr bwMode="auto">
          <a:xfrm>
            <a:off x="4572000" y="3048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Vách  tế bào</a:t>
            </a:r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 flipH="1">
            <a:off x="4876800" y="2895600"/>
            <a:ext cx="762000" cy="1219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39" name="Text Box 15"/>
          <p:cNvSpPr txBox="1">
            <a:spLocks noChangeArrowheads="1"/>
          </p:cNvSpPr>
          <p:nvPr/>
        </p:nvSpPr>
        <p:spPr bwMode="auto">
          <a:xfrm>
            <a:off x="4419600" y="4114800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tế bào</a:t>
            </a:r>
          </a:p>
        </p:txBody>
      </p:sp>
      <p:sp>
        <p:nvSpPr>
          <p:cNvPr id="180240" name="Line 16"/>
          <p:cNvSpPr>
            <a:spLocks noChangeShapeType="1"/>
          </p:cNvSpPr>
          <p:nvPr/>
        </p:nvSpPr>
        <p:spPr bwMode="auto">
          <a:xfrm flipV="1">
            <a:off x="7543800" y="685800"/>
            <a:ext cx="0" cy="1143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7086600" y="3048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</a:p>
        </p:txBody>
      </p:sp>
      <p:sp>
        <p:nvSpPr>
          <p:cNvPr id="180242" name="Line 18"/>
          <p:cNvSpPr>
            <a:spLocks noChangeShapeType="1"/>
          </p:cNvSpPr>
          <p:nvPr/>
        </p:nvSpPr>
        <p:spPr bwMode="auto">
          <a:xfrm flipH="1">
            <a:off x="7391400" y="3005138"/>
            <a:ext cx="28575" cy="13382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43" name="Text Box 19"/>
          <p:cNvSpPr txBox="1">
            <a:spLocks noChangeArrowheads="1"/>
          </p:cNvSpPr>
          <p:nvPr/>
        </p:nvSpPr>
        <p:spPr bwMode="auto">
          <a:xfrm>
            <a:off x="6934200" y="42672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 lạp</a:t>
            </a:r>
          </a:p>
        </p:txBody>
      </p: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0" y="0"/>
            <a:ext cx="9158288" cy="6896100"/>
            <a:chOff x="0" y="-10"/>
            <a:chExt cx="5769" cy="4344"/>
          </a:xfrm>
        </p:grpSpPr>
        <p:pic>
          <p:nvPicPr>
            <p:cNvPr id="11287" name="Picture 21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" y="4276"/>
              <a:ext cx="570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8" name="Picture 22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-10"/>
              <a:ext cx="570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9" name="Picture 23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0" name="Picture 24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84" y="2135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0249" name="Line 25"/>
          <p:cNvSpPr>
            <a:spLocks noChangeShapeType="1"/>
          </p:cNvSpPr>
          <p:nvPr/>
        </p:nvSpPr>
        <p:spPr bwMode="auto">
          <a:xfrm flipV="1">
            <a:off x="6248400" y="2590800"/>
            <a:ext cx="0" cy="1600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50" name="Text Box 26"/>
          <p:cNvSpPr txBox="1">
            <a:spLocks noChangeArrowheads="1"/>
          </p:cNvSpPr>
          <p:nvPr/>
        </p:nvSpPr>
        <p:spPr bwMode="auto">
          <a:xfrm>
            <a:off x="5638800" y="4175125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bào</a:t>
            </a:r>
            <a:endParaRPr lang="vi-VN" altLang="en-US" sz="20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9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18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8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nimBg="1"/>
      <p:bldP spid="180230" grpId="0" animBg="1"/>
      <p:bldP spid="180231" grpId="0"/>
      <p:bldP spid="180232" grpId="0" animBg="1"/>
      <p:bldP spid="180233" grpId="0"/>
      <p:bldP spid="180234" grpId="0" animBg="1"/>
      <p:bldP spid="180235" grpId="0"/>
      <p:bldP spid="180236" grpId="0" animBg="1"/>
      <p:bldP spid="180237" grpId="0"/>
      <p:bldP spid="180238" grpId="0" animBg="1"/>
      <p:bldP spid="180239" grpId="0"/>
      <p:bldP spid="180240" grpId="0" animBg="1"/>
      <p:bldP spid="180241" grpId="0"/>
      <p:bldP spid="180242" grpId="0" animBg="1"/>
      <p:bldP spid="180243" grpId="0"/>
      <p:bldP spid="180249" grpId="0" animBg="1"/>
      <p:bldP spid="1802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295274" y="0"/>
            <a:ext cx="8446389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FF"/>
                </a:solidFill>
              </a:rPr>
              <a:t>Điểm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khác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nhau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giữa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tb</a:t>
            </a:r>
            <a:r>
              <a:rPr lang="en-US" altLang="en-US" sz="2800" b="1" dirty="0">
                <a:solidFill>
                  <a:srgbClr val="FF00FF"/>
                </a:solidFill>
              </a:rPr>
              <a:t> vi </a:t>
            </a:r>
            <a:r>
              <a:rPr lang="en-US" altLang="en-US" sz="2800" b="1" dirty="0" err="1">
                <a:solidFill>
                  <a:srgbClr val="FF00FF"/>
                </a:solidFill>
              </a:rPr>
              <a:t>khuẩn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và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tb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thực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vật</a:t>
            </a:r>
            <a:r>
              <a:rPr lang="en-US" altLang="en-US" sz="2800" b="1" dirty="0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76200" y="685800"/>
            <a:ext cx="396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ym typeface="Wingdings" panose="05000000000000000000" pitchFamily="2" charset="2"/>
              </a:rPr>
              <a:t>- </a:t>
            </a:r>
            <a:r>
              <a:rPr lang="en-US" altLang="en-US" sz="2800" b="1" dirty="0" err="1">
                <a:sym typeface="Wingdings" panose="05000000000000000000" pitchFamily="2" charset="2"/>
              </a:rPr>
              <a:t>Không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ym typeface="Wingdings" panose="05000000000000000000" pitchFamily="2" charset="2"/>
              </a:rPr>
              <a:t>diệp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ym typeface="Wingdings" panose="05000000000000000000" pitchFamily="2" charset="2"/>
              </a:rPr>
              <a:t>lục</a:t>
            </a:r>
            <a:r>
              <a:rPr lang="en-US" altLang="en-US" sz="2800" b="1" dirty="0">
                <a:sym typeface="Wingdings" panose="05000000000000000000" pitchFamily="2" charset="2"/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sym typeface="Wingdings" panose="05000000000000000000" pitchFamily="2" charset="2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Chưa</a:t>
            </a:r>
            <a:r>
              <a:rPr lang="en-US" altLang="en-US" sz="28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hoàn</a:t>
            </a:r>
            <a:r>
              <a:rPr lang="en-US" altLang="en-US" sz="28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chỉnh</a:t>
            </a:r>
            <a:endParaRPr lang="en-US" altLang="en-US" sz="28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ym typeface="Wingdings" panose="05000000000000000000" pitchFamily="2" charset="2"/>
              </a:rPr>
              <a:t>- </a:t>
            </a:r>
            <a:r>
              <a:rPr lang="en-US" altLang="en-US" sz="2800" b="1" dirty="0" err="1">
                <a:sym typeface="Wingdings" panose="05000000000000000000" pitchFamily="2" charset="2"/>
              </a:rPr>
              <a:t>Không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ym typeface="Wingdings" panose="05000000000000000000" pitchFamily="2" charset="2"/>
              </a:rPr>
              <a:t>không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ym typeface="Wingdings" panose="05000000000000000000" pitchFamily="2" charset="2"/>
              </a:rPr>
              <a:t>bào</a:t>
            </a:r>
            <a:r>
              <a:rPr lang="en-US" altLang="en-US" sz="2800" b="1" dirty="0">
                <a:sym typeface="Wingdings" panose="05000000000000000000" pitchFamily="2" charset="2"/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sym typeface="Wingdings" panose="05000000000000000000" pitchFamily="2" charset="2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Kích</a:t>
            </a:r>
            <a:r>
              <a:rPr lang="en-US" altLang="en-US" sz="28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thước</a:t>
            </a:r>
            <a:r>
              <a:rPr lang="en-US" altLang="en-US" sz="28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sym typeface="Wingdings" panose="05000000000000000000" pitchFamily="2" charset="2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4676775" y="609600"/>
            <a:ext cx="0" cy="1981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4953000" y="838200"/>
            <a:ext cx="4114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/>
              <a:t>-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chất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diệp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lục</a:t>
            </a:r>
            <a:r>
              <a:rPr lang="en-US" altLang="en-US" sz="2800" b="1" dirty="0"/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hoàn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chỉnh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/>
              <a:t>-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không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bào</a:t>
            </a:r>
            <a:r>
              <a:rPr lang="en-US" altLang="en-US" sz="2800" b="1" dirty="0"/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</a:rPr>
              <a:t>Kích</a:t>
            </a:r>
            <a:r>
              <a:rPr lang="en-US" altLang="en-US" sz="2800" b="1" dirty="0">
                <a:solidFill>
                  <a:srgbClr val="0000FF"/>
                </a:solidFill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</a:rPr>
              <a:t>thước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lớn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pic>
        <p:nvPicPr>
          <p:cNvPr id="122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457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485775" y="4572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TẾ BÀO VI KHUẨN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5057775" y="457200"/>
            <a:ext cx="411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TẾ BÀO THỰC VẬT</a:t>
            </a:r>
            <a:endParaRPr lang="en-US" altLang="en-US" sz="28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1229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648200" cy="419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1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1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1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1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1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1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  <p:bldP spid="91144" grpId="0" animBg="1"/>
      <p:bldP spid="91147" grpId="0"/>
      <p:bldP spid="91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4" y="325215"/>
            <a:ext cx="933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98494" y="-7938"/>
            <a:ext cx="7842819" cy="1580706"/>
          </a:xfrm>
          <a:prstGeom prst="flowChartAlternateProcess">
            <a:avLst/>
          </a:prstGeom>
          <a:solidFill>
            <a:srgbClr val="3366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vi-VN" sz="32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vi-VN" sz="32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en-US" sz="32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2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fontAlgn="base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sz="32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32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8375" y="2073902"/>
            <a:ext cx="798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  <a:effectLst/>
              </a:rPr>
              <a:t>- K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effectLst/>
              </a:rPr>
              <a:t>thước: rất nhỏ (1 – vài phần nghìn mm)</a:t>
            </a:r>
            <a:endParaRPr lang="en-US" sz="2800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5514" y="2977664"/>
            <a:ext cx="4278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H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vi-VN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cầu, que, xoắn…</a:t>
            </a:r>
            <a:endParaRPr lang="en-US" sz="2800" b="1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8374" y="3881426"/>
            <a:ext cx="77491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ấu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tạo:</a:t>
            </a:r>
            <a:endParaRPr lang="en-US" sz="2800" b="1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Đơn bào</a:t>
            </a:r>
            <a:endParaRPr lang="en-US" sz="2800" b="1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vách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vi-VN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chất t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ế </a:t>
            </a:r>
            <a:r>
              <a:rPr lang="vi-VN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vi-VN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chưa có nhân hoàn chỉnh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0500" y="86676"/>
            <a:ext cx="8763000" cy="5842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KÍCH THƯỚC, HÌNH DẠNG, CẤU TẠO</a:t>
            </a: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6" descr="ban t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4" y="1825932"/>
            <a:ext cx="570078" cy="47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78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0500" y="86676"/>
            <a:ext cx="8763000" cy="5842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DINH DƯỠNG</a:t>
            </a: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k14.vcmedia.vn/Images/Uploaded/Share/2011/07/20/110721CLquybi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7" y="670876"/>
            <a:ext cx="4425696" cy="26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ải muố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16" y="637083"/>
            <a:ext cx="3124200" cy="263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835152" y="3454497"/>
            <a:ext cx="3907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</a:rPr>
              <a:t>X</a:t>
            </a:r>
            <a:r>
              <a:rPr lang="vi-VN" altLang="en-US" sz="2000" b="1" dirty="0">
                <a:solidFill>
                  <a:srgbClr val="0000FF"/>
                </a:solidFill>
              </a:rPr>
              <a:t>ác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</a:rPr>
              <a:t>động vật đang phân huỷ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050484" y="6150114"/>
            <a:ext cx="3525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</a:rPr>
              <a:t>Bệnh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đốm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đen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cà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chua</a:t>
            </a:r>
            <a:r>
              <a:rPr lang="en-US" altLang="en-US" sz="2000" b="1" dirty="0">
                <a:solidFill>
                  <a:srgbClr val="0000FF"/>
                </a:solidFill>
              </a:rPr>
              <a:t> do vi </a:t>
            </a:r>
            <a:r>
              <a:rPr lang="en-US" altLang="en-US" sz="2000" b="1" dirty="0" err="1">
                <a:solidFill>
                  <a:srgbClr val="0000FF"/>
                </a:solidFill>
              </a:rPr>
              <a:t>khuẩn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kí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sinh</a:t>
            </a:r>
            <a:r>
              <a:rPr lang="vi-VN" altLang="en-US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530096" y="6235160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solidFill>
                  <a:srgbClr val="0000FF"/>
                </a:solidFill>
              </a:rPr>
              <a:t>N</a:t>
            </a:r>
            <a:r>
              <a:rPr lang="en-US" altLang="en-US" sz="2000" b="1" dirty="0" err="1">
                <a:solidFill>
                  <a:srgbClr val="0000FF"/>
                </a:solidFill>
              </a:rPr>
              <a:t>hiễm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trùng</a:t>
            </a:r>
            <a:r>
              <a:rPr lang="en-US" altLang="en-US" sz="2000" b="1" dirty="0">
                <a:solidFill>
                  <a:srgbClr val="0000FF"/>
                </a:solidFill>
              </a:rPr>
              <a:t> da</a:t>
            </a:r>
            <a:endParaRPr lang="vi-VN" altLang="en-US" sz="2000" b="1" dirty="0">
              <a:solidFill>
                <a:srgbClr val="0000FF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233416" y="3213578"/>
            <a:ext cx="3720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000" b="1" dirty="0">
                <a:solidFill>
                  <a:srgbClr val="0000FF"/>
                </a:solidFill>
              </a:rPr>
              <a:t>Dưa cải muối nhờ vi khuẩn lên men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2688" y="1615041"/>
            <a:ext cx="89001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ệnh đốm đen vi khuẩn hại cà chua và biện pháp phòng trừ hiệu quả">
            <a:extLst>
              <a:ext uri="{FF2B5EF4-FFF2-40B4-BE49-F238E27FC236}">
                <a16:creationId xmlns:a16="http://schemas.microsoft.com/office/drawing/2014/main" id="{59E838C9-FD9D-4EEF-AB6C-6FE37C006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0" t="13992"/>
          <a:stretch/>
        </p:blipFill>
        <p:spPr bwMode="auto">
          <a:xfrm>
            <a:off x="4672479" y="3893290"/>
            <a:ext cx="4281021" cy="229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iễm trùng da - Dấu hiệu bị bệnh và cách chữa trị">
            <a:extLst>
              <a:ext uri="{FF2B5EF4-FFF2-40B4-BE49-F238E27FC236}">
                <a16:creationId xmlns:a16="http://schemas.microsoft.com/office/drawing/2014/main" id="{B54861B6-EE68-4D45-A265-611A2D8CA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" t="14008" r="4351"/>
          <a:stretch/>
        </p:blipFill>
        <p:spPr bwMode="auto">
          <a:xfrm>
            <a:off x="662836" y="4102698"/>
            <a:ext cx="3525010" cy="208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53841" y="4706862"/>
            <a:ext cx="89001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/>
      <p:bldP spid="5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1223</Words>
  <Application>Microsoft Office PowerPoint</Application>
  <PresentationFormat>On-screen Show (4:3)</PresentationFormat>
  <Paragraphs>108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Times New Roman</vt:lpstr>
      <vt:lpstr>VNI-Times</vt:lpstr>
      <vt:lpstr>Office Theme</vt:lpstr>
      <vt:lpstr>Crayons</vt:lpstr>
      <vt:lpstr>1_Crayons</vt:lpstr>
      <vt:lpstr>Chương X:  VI KHUẨN – NẤM – ĐỊA 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X:  VI KHUẨN – NẤM – ĐỊA Y</dc:title>
  <dc:creator>Le Thi Thuy Tien</dc:creator>
  <cp:lastModifiedBy>Le Thi Thuy Tien</cp:lastModifiedBy>
  <cp:revision>32</cp:revision>
  <dcterms:created xsi:type="dcterms:W3CDTF">2015-05-16T06:36:18Z</dcterms:created>
  <dcterms:modified xsi:type="dcterms:W3CDTF">2021-05-10T15:01:47Z</dcterms:modified>
</cp:coreProperties>
</file>