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Lý Minh Nghĩa" initials="NLMN" lastIdx="3" clrIdx="0">
    <p:extLst>
      <p:ext uri="{19B8F6BF-5375-455C-9EA6-DF929625EA0E}">
        <p15:presenceInfo xmlns:p15="http://schemas.microsoft.com/office/powerpoint/2012/main" userId="Nguyễn Lý Minh Nghĩ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B28F54"/>
    <a:srgbClr val="A79466"/>
    <a:srgbClr val="C99966"/>
    <a:srgbClr val="CA9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Kiểu Có chủ đề 2 - Màu chủ đề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Kiểu Sáng 3 - Màu chủ đề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Kiểu Sáng 3 - Màu chủ đề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Kiểu Có chủ đề 1 - Màu chủ đề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82746" autoAdjust="0"/>
  </p:normalViewPr>
  <p:slideViewPr>
    <p:cSldViewPr>
      <p:cViewPr varScale="1">
        <p:scale>
          <a:sx n="58" d="100"/>
          <a:sy n="58" d="100"/>
        </p:scale>
        <p:origin x="112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xmlns="" id="{3B19433A-99DF-4EE7-A03A-87579EA994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a:extLst>
              <a:ext uri="{FF2B5EF4-FFF2-40B4-BE49-F238E27FC236}">
                <a16:creationId xmlns:a16="http://schemas.microsoft.com/office/drawing/2014/main" xmlns="" id="{1E1DC429-E10F-4090-B7BE-DA8A548D74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F468C-E5CF-41F4-9DF8-E28BFA83BFB2}" type="datetimeFigureOut">
              <a:rPr lang="en-US" smtClean="0"/>
              <a:t>09/05/2021</a:t>
            </a:fld>
            <a:endParaRPr lang="en-US"/>
          </a:p>
        </p:txBody>
      </p:sp>
      <p:sp>
        <p:nvSpPr>
          <p:cNvPr id="4" name="Chỗ dành sẵn cho Chân trang 3">
            <a:extLst>
              <a:ext uri="{FF2B5EF4-FFF2-40B4-BE49-F238E27FC236}">
                <a16:creationId xmlns:a16="http://schemas.microsoft.com/office/drawing/2014/main" xmlns="" id="{2E5A185E-B28B-4F73-AF50-066230D2F7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Chỗ dành sẵn cho Số hiệu Bản chiếu 4">
            <a:extLst>
              <a:ext uri="{FF2B5EF4-FFF2-40B4-BE49-F238E27FC236}">
                <a16:creationId xmlns:a16="http://schemas.microsoft.com/office/drawing/2014/main" xmlns="" id="{A9467AD0-7AB0-4369-B23C-DAF10E7F78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5E2B6-0A9A-4CC5-9B0E-F9C85940D620}" type="slidenum">
              <a:rPr lang="en-US" smtClean="0"/>
              <a:t>‹#›</a:t>
            </a:fld>
            <a:endParaRPr lang="en-US"/>
          </a:p>
        </p:txBody>
      </p:sp>
    </p:spTree>
    <p:extLst>
      <p:ext uri="{BB962C8B-B14F-4D97-AF65-F5344CB8AC3E}">
        <p14:creationId xmlns:p14="http://schemas.microsoft.com/office/powerpoint/2010/main" val="1308046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E67F4-7231-433A-B8A5-64FE7BAA2063}" type="datetimeFigureOut">
              <a:rPr lang="en-US" smtClean="0"/>
              <a:t>09/05/2021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EB53F-B752-4050-BE1F-ED27E8D497B4}" type="slidenum">
              <a:rPr lang="en-US" smtClean="0"/>
              <a:t>‹#›</a:t>
            </a:fld>
            <a:endParaRPr lang="en-US"/>
          </a:p>
        </p:txBody>
      </p:sp>
    </p:spTree>
    <p:extLst>
      <p:ext uri="{BB962C8B-B14F-4D97-AF65-F5344CB8AC3E}">
        <p14:creationId xmlns:p14="http://schemas.microsoft.com/office/powerpoint/2010/main" val="35133083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14CD9-7E56-4096-8F22-820EFA3B482D}" type="slidenum">
              <a:rPr lang="en-US" smtClean="0"/>
              <a:t>1</a:t>
            </a:fld>
            <a:endParaRPr lang="en-US"/>
          </a:p>
        </p:txBody>
      </p:sp>
    </p:spTree>
    <p:extLst>
      <p:ext uri="{BB962C8B-B14F-4D97-AF65-F5344CB8AC3E}">
        <p14:creationId xmlns:p14="http://schemas.microsoft.com/office/powerpoint/2010/main" val="406234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E7C651-BBA4-433D-A53C-81005C2DE2A6}" type="slidenum">
              <a:rPr lang="en-US" altLang="en-US"/>
              <a:t>4</a:t>
            </a:fld>
            <a:endParaRPr lang="en-US"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p:spPr>
        <p:txBody>
          <a:bodyPr/>
          <a:lstStyle/>
          <a:p>
            <a:pPr algn="just" eaLnBrk="1" hangingPunct="1"/>
            <a:r>
              <a:rPr lang="en-US" altLang="en-US" b="1" smtClean="0">
                <a:latin typeface="Times New Roman" panose="02020603050405020304" pitchFamily="18" charset="0"/>
              </a:rPr>
              <a:t>*Phần D (bài tập về nhà): 3 phút (gồm các trang: 10, 11, 12, 13) </a:t>
            </a:r>
            <a:r>
              <a:rPr lang="en-US" altLang="en-US" smtClean="0">
                <a:latin typeface="Times New Roman" panose="02020603050405020304" pitchFamily="18" charset="0"/>
              </a:rPr>
              <a:t>(trường hợp HS nào có năng khiếu vẽ hình kém, thì vẽ dưới dạng sơ đồ bằng lời – Thí dụ: Tuyến yên, tuyến giáp ... thì viết ra thành từ “tuyến yên, tuyến giáp” … mà không nhất thiết phải vẽ được bằng hình)</a:t>
            </a:r>
          </a:p>
        </p:txBody>
      </p:sp>
    </p:spTree>
    <p:extLst>
      <p:ext uri="{BB962C8B-B14F-4D97-AF65-F5344CB8AC3E}">
        <p14:creationId xmlns:p14="http://schemas.microsoft.com/office/powerpoint/2010/main" val="266392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E7C651-BBA4-433D-A53C-81005C2DE2A6}" type="slidenum">
              <a:rPr lang="en-US" altLang="en-US"/>
              <a:t>5</a:t>
            </a:fld>
            <a:endParaRPr lang="en-US"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p:spPr>
        <p:txBody>
          <a:bodyPr/>
          <a:lstStyle/>
          <a:p>
            <a:pPr algn="just" eaLnBrk="1" hangingPunct="1"/>
            <a:r>
              <a:rPr lang="en-US" altLang="en-US" b="1" smtClean="0">
                <a:latin typeface="Times New Roman" panose="02020603050405020304" pitchFamily="18" charset="0"/>
              </a:rPr>
              <a:t>*Phần D (bài tập về nhà): 3 phút (gồm các trang: 10, 11, 12, 13) </a:t>
            </a:r>
            <a:r>
              <a:rPr lang="en-US" altLang="en-US" smtClean="0">
                <a:latin typeface="Times New Roman" panose="02020603050405020304" pitchFamily="18" charset="0"/>
              </a:rPr>
              <a:t>(trường hợp HS nào có năng khiếu vẽ hình kém, thì vẽ dưới dạng sơ đồ bằng lời – Thí dụ: Tuyến yên, tuyến giáp ... thì viết ra thành từ “tuyến yên, tuyến giáp” … mà không nhất thiết phải vẽ được bằng hình)</a:t>
            </a:r>
          </a:p>
        </p:txBody>
      </p:sp>
    </p:spTree>
    <p:extLst>
      <p:ext uri="{BB962C8B-B14F-4D97-AF65-F5344CB8AC3E}">
        <p14:creationId xmlns:p14="http://schemas.microsoft.com/office/powerpoint/2010/main" val="195337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E7C651-BBA4-433D-A53C-81005C2DE2A6}" type="slidenum">
              <a:rPr lang="en-US" altLang="en-US"/>
              <a:t>6</a:t>
            </a:fld>
            <a:endParaRPr lang="en-US"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p:spPr>
        <p:txBody>
          <a:bodyPr/>
          <a:lstStyle/>
          <a:p>
            <a:pPr algn="just" eaLnBrk="1" hangingPunct="1"/>
            <a:r>
              <a:rPr lang="en-US" altLang="en-US" b="1" smtClean="0">
                <a:latin typeface="Times New Roman" panose="02020603050405020304" pitchFamily="18" charset="0"/>
              </a:rPr>
              <a:t>*Phần D (bài tập về nhà): 3 phút (gồm các trang: 10, 11, 12, 13) </a:t>
            </a:r>
            <a:r>
              <a:rPr lang="en-US" altLang="en-US" smtClean="0">
                <a:latin typeface="Times New Roman" panose="02020603050405020304" pitchFamily="18" charset="0"/>
              </a:rPr>
              <a:t>(trường hợp HS nào có năng khiếu vẽ hình kém, thì vẽ dưới dạng sơ đồ bằng lời – Thí dụ: Tuyến yên, tuyến giáp ... thì viết ra thành từ “tuyến yên, tuyến giáp” … mà không nhất thiết phải vẽ được bằng hình)</a:t>
            </a:r>
          </a:p>
        </p:txBody>
      </p:sp>
    </p:spTree>
    <p:extLst>
      <p:ext uri="{BB962C8B-B14F-4D97-AF65-F5344CB8AC3E}">
        <p14:creationId xmlns:p14="http://schemas.microsoft.com/office/powerpoint/2010/main" val="288895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38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3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44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69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0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48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2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1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43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14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83D5E-AAE8-4BC4-A51A-FA3AE3AA3448}" type="datetimeFigureOut">
              <a:rPr lang="en-US" smtClean="0">
                <a:solidFill>
                  <a:prstClr val="black">
                    <a:tint val="75000"/>
                  </a:prstClr>
                </a:solidFill>
              </a:rPr>
              <a:pPr/>
              <a:t>09/05/2021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97431-FE63-423F-AFB1-4DF3351D83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9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58"/>
            <a:ext cx="1724235" cy="627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0611" y="-78852"/>
            <a:ext cx="1489876" cy="6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Oval 11"/>
          <p:cNvSpPr/>
          <p:nvPr/>
        </p:nvSpPr>
        <p:spPr>
          <a:xfrm>
            <a:off x="533400" y="243281"/>
            <a:ext cx="914400" cy="9074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94333" y="1888146"/>
            <a:ext cx="10414643" cy="1305942"/>
          </a:xfrm>
          <a:prstGeom prst="roundRect">
            <a:avLst>
              <a:gd name="adj" fmla="val 4937"/>
            </a:avLst>
          </a:prstGeom>
          <a:solidFill>
            <a:schemeClr val="accent1">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smtClean="0">
                <a:solidFill>
                  <a:schemeClr val="accent5">
                    <a:lumMod val="50000"/>
                  </a:schemeClr>
                </a:solidFill>
                <a:latin typeface="Myriad Pro" pitchFamily="34" charset="0"/>
              </a:rPr>
              <a:t>SỰ ĐIỀU HÒA VÀ PHỐI HỢP HOẠT ĐỘNG CỦA CÁC TUYẾN NỘI TIẾT</a:t>
            </a:r>
            <a:endParaRPr lang="en-US" sz="3600" b="1" dirty="0">
              <a:solidFill>
                <a:schemeClr val="accent5">
                  <a:lumMod val="50000"/>
                </a:schemeClr>
              </a:solidFill>
              <a:latin typeface="Myriad Pro" pitchFamily="34" charset="0"/>
            </a:endParaRPr>
          </a:p>
        </p:txBody>
      </p:sp>
      <p:sp>
        <p:nvSpPr>
          <p:cNvPr id="8" name="Rounded Rectangle 7"/>
          <p:cNvSpPr/>
          <p:nvPr/>
        </p:nvSpPr>
        <p:spPr>
          <a:xfrm>
            <a:off x="-29900" y="2121693"/>
            <a:ext cx="1724235" cy="107870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002060"/>
                </a:solidFill>
              </a:rPr>
              <a:t>59</a:t>
            </a:r>
            <a:endParaRPr lang="en-US" sz="4000" b="1" dirty="0">
              <a:solidFill>
                <a:srgbClr val="002060"/>
              </a:solidFill>
            </a:endParaRPr>
          </a:p>
        </p:txBody>
      </p:sp>
      <p:sp>
        <p:nvSpPr>
          <p:cNvPr id="7" name="Rounded Rectangle 6"/>
          <p:cNvSpPr/>
          <p:nvPr/>
        </p:nvSpPr>
        <p:spPr>
          <a:xfrm>
            <a:off x="437033" y="1736127"/>
            <a:ext cx="1257300" cy="454425"/>
          </a:xfrm>
          <a:prstGeom prst="round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err="1"/>
              <a:t>Bài</a:t>
            </a:r>
            <a:r>
              <a:rPr lang="en-US" sz="2800" b="1"/>
              <a: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24" y="1526775"/>
            <a:ext cx="708025" cy="708025"/>
          </a:xfrm>
          <a:prstGeom prst="rect">
            <a:avLst/>
          </a:prstGeom>
        </p:spPr>
      </p:pic>
      <p:sp>
        <p:nvSpPr>
          <p:cNvPr id="10" name="TextBox 9"/>
          <p:cNvSpPr txBox="1"/>
          <p:nvPr/>
        </p:nvSpPr>
        <p:spPr>
          <a:xfrm>
            <a:off x="1661864" y="927154"/>
            <a:ext cx="9869736" cy="646331"/>
          </a:xfrm>
          <a:prstGeom prst="rect">
            <a:avLst/>
          </a:prstGeom>
          <a:solidFill>
            <a:schemeClr val="bg1">
              <a:lumMod val="95000"/>
            </a:schemeClr>
          </a:solidFill>
        </p:spPr>
        <p:txBody>
          <a:bodyPr wrap="square" rtlCol="0">
            <a:spAutoFit/>
          </a:bodyPr>
          <a:lstStyle/>
          <a:p>
            <a:pPr algn="ctr"/>
            <a:r>
              <a:rPr lang="en-US" sz="3600" b="1" dirty="0" err="1">
                <a:solidFill>
                  <a:srgbClr val="00B050"/>
                </a:solidFill>
                <a:latin typeface="Arial" panose="020B0604020202020204" pitchFamily="34" charset="0"/>
                <a:cs typeface="Arial" panose="020B0604020202020204" pitchFamily="34" charset="0"/>
              </a:rPr>
              <a:t>Chương</a:t>
            </a:r>
            <a:r>
              <a:rPr lang="en-US" sz="3600" b="1" dirty="0">
                <a:solidFill>
                  <a:srgbClr val="00B050"/>
                </a:solidFill>
                <a:latin typeface="Arial" panose="020B0604020202020204" pitchFamily="34" charset="0"/>
                <a:cs typeface="Arial" panose="020B0604020202020204" pitchFamily="34" charset="0"/>
              </a:rPr>
              <a:t> </a:t>
            </a:r>
            <a:r>
              <a:rPr lang="en-US" sz="3600" b="1" dirty="0" smtClean="0">
                <a:solidFill>
                  <a:srgbClr val="00B050"/>
                </a:solidFill>
                <a:latin typeface="Arial" panose="020B0604020202020204" pitchFamily="34" charset="0"/>
                <a:cs typeface="Arial" panose="020B0604020202020204" pitchFamily="34" charset="0"/>
              </a:rPr>
              <a:t>X: HỆ NỘI TIẾT</a:t>
            </a:r>
            <a:endParaRPr lang="en-US" sz="3600" b="1" dirty="0">
              <a:solidFill>
                <a:srgbClr val="00B05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3312" y="63043"/>
            <a:ext cx="1601184" cy="1614087"/>
          </a:xfrm>
          <a:prstGeom prst="rect">
            <a:avLst/>
          </a:prstGeom>
        </p:spPr>
      </p:pic>
      <p:sp>
        <p:nvSpPr>
          <p:cNvPr id="18" name="Pentagon 17"/>
          <p:cNvSpPr/>
          <p:nvPr/>
        </p:nvSpPr>
        <p:spPr>
          <a:xfrm>
            <a:off x="2714315" y="4104580"/>
            <a:ext cx="727075" cy="42870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II</a:t>
            </a:r>
          </a:p>
        </p:txBody>
      </p:sp>
      <p:sp>
        <p:nvSpPr>
          <p:cNvPr id="19" name="TextBox 18"/>
          <p:cNvSpPr txBox="1"/>
          <p:nvPr/>
        </p:nvSpPr>
        <p:spPr>
          <a:xfrm>
            <a:off x="3441390" y="4112271"/>
            <a:ext cx="7269822" cy="575542"/>
          </a:xfrm>
          <a:prstGeom prst="rect">
            <a:avLst/>
          </a:prstGeom>
          <a:noFill/>
        </p:spPr>
        <p:txBody>
          <a:bodyPr wrap="square" rtlCol="0">
            <a:noAutofit/>
          </a:bodyPr>
          <a:lstStyle/>
          <a:p>
            <a:pPr algn="just"/>
            <a:r>
              <a:rPr lang="en-US" sz="2400" b="1" dirty="0" smtClean="0">
                <a:solidFill>
                  <a:srgbClr val="0070C0"/>
                </a:solidFill>
              </a:rPr>
              <a:t>SỰ ĐIỀU HÒA HOẠT ĐỘNG CỦA CÁC TUYẾN NỘI TIẾT</a:t>
            </a:r>
            <a:endParaRPr lang="en-US" sz="2400" b="1" dirty="0">
              <a:solidFill>
                <a:srgbClr val="0070C0"/>
              </a:solidFill>
            </a:endParaRP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0340" y="0"/>
            <a:ext cx="1409700" cy="62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18423"/>
            <a:ext cx="1405729" cy="6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0431" y="-51675"/>
            <a:ext cx="1494634" cy="661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0252" y="1"/>
            <a:ext cx="1409700" cy="638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p:cNvPicPr>
            <a:picLocks noChangeAspect="1"/>
          </p:cNvPicPr>
          <p:nvPr/>
        </p:nvPicPr>
        <p:blipFill rotWithShape="1">
          <a:blip r:embed="rId11">
            <a:extLst>
              <a:ext uri="{28A0092B-C50C-407E-A947-70E740481C1C}">
                <a14:useLocalDpi xmlns:a14="http://schemas.microsoft.com/office/drawing/2010/main" val="0"/>
              </a:ext>
            </a:extLst>
          </a:blip>
          <a:srcRect l="53703" b="57936"/>
          <a:stretch/>
        </p:blipFill>
        <p:spPr>
          <a:xfrm>
            <a:off x="1962236" y="3923771"/>
            <a:ext cx="777911" cy="706800"/>
          </a:xfrm>
          <a:prstGeom prst="rect">
            <a:avLst/>
          </a:prstGeom>
        </p:spPr>
      </p:pic>
      <p:sp>
        <p:nvSpPr>
          <p:cNvPr id="31" name="Slide Number Placeholder 30"/>
          <p:cNvSpPr>
            <a:spLocks noGrp="1"/>
          </p:cNvSpPr>
          <p:nvPr>
            <p:ph type="sldNum" sz="quarter" idx="12"/>
          </p:nvPr>
        </p:nvSpPr>
        <p:spPr>
          <a:xfrm>
            <a:off x="8686800" y="6324600"/>
            <a:ext cx="2844800" cy="365125"/>
          </a:xfrm>
        </p:spPr>
        <p:txBody>
          <a:bodyPr/>
          <a:lstStyle/>
          <a:p>
            <a:fld id="{AEC32211-C4AE-4200-8F1C-AB7060CFF7B4}" type="slidenum">
              <a:rPr lang="en-US" smtClean="0"/>
              <a:t>1</a:t>
            </a:fld>
            <a:endParaRPr lang="en-US"/>
          </a:p>
        </p:txBody>
      </p:sp>
      <p:pic>
        <p:nvPicPr>
          <p:cNvPr id="34" name="Picture 22">
            <a:extLst>
              <a:ext uri="{FF2B5EF4-FFF2-40B4-BE49-F238E27FC236}">
                <a16:creationId xmlns:a16="http://schemas.microsoft.com/office/drawing/2014/main" xmlns="" id="{643F723D-2587-4FFA-8D93-497C012FB9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4970" y="-662"/>
            <a:ext cx="1507030" cy="62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 name="Picture 24">
            <a:extLst>
              <a:ext uri="{FF2B5EF4-FFF2-40B4-BE49-F238E27FC236}">
                <a16:creationId xmlns:a16="http://schemas.microsoft.com/office/drawing/2014/main" xmlns="" id="{07C18DF5-C527-4F10-832F-51336A5DF1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5188" y="-20694"/>
            <a:ext cx="1494634" cy="661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Pentagon 27"/>
          <p:cNvSpPr/>
          <p:nvPr/>
        </p:nvSpPr>
        <p:spPr>
          <a:xfrm>
            <a:off x="2733279" y="5534254"/>
            <a:ext cx="727075" cy="42870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II</a:t>
            </a:r>
          </a:p>
        </p:txBody>
      </p:sp>
      <p:sp>
        <p:nvSpPr>
          <p:cNvPr id="32" name="TextBox 31"/>
          <p:cNvSpPr txBox="1"/>
          <p:nvPr/>
        </p:nvSpPr>
        <p:spPr>
          <a:xfrm>
            <a:off x="3460354" y="5541945"/>
            <a:ext cx="7269822" cy="575542"/>
          </a:xfrm>
          <a:prstGeom prst="rect">
            <a:avLst/>
          </a:prstGeom>
          <a:noFill/>
        </p:spPr>
        <p:txBody>
          <a:bodyPr wrap="square" rtlCol="0">
            <a:noAutofit/>
          </a:bodyPr>
          <a:lstStyle/>
          <a:p>
            <a:pPr algn="just"/>
            <a:r>
              <a:rPr lang="en-US" sz="2400" b="1" dirty="0" smtClean="0">
                <a:solidFill>
                  <a:srgbClr val="0070C0"/>
                </a:solidFill>
              </a:rPr>
              <a:t>SỰ PHỐI HỢP HOẠT ĐỘNG CỦA CÁC TUYẾN NỘI TIẾT</a:t>
            </a:r>
            <a:endParaRPr lang="en-US" sz="2400" b="1" dirty="0">
              <a:solidFill>
                <a:srgbClr val="0070C0"/>
              </a:solidFill>
            </a:endParaRPr>
          </a:p>
        </p:txBody>
      </p:sp>
      <p:pic>
        <p:nvPicPr>
          <p:cNvPr id="33" name="Picture 32"/>
          <p:cNvPicPr>
            <a:picLocks noChangeAspect="1"/>
          </p:cNvPicPr>
          <p:nvPr/>
        </p:nvPicPr>
        <p:blipFill rotWithShape="1">
          <a:blip r:embed="rId11">
            <a:extLst>
              <a:ext uri="{28A0092B-C50C-407E-A947-70E740481C1C}">
                <a14:useLocalDpi xmlns:a14="http://schemas.microsoft.com/office/drawing/2010/main" val="0"/>
              </a:ext>
            </a:extLst>
          </a:blip>
          <a:srcRect l="53703" b="57936"/>
          <a:stretch/>
        </p:blipFill>
        <p:spPr>
          <a:xfrm>
            <a:off x="1981200" y="5353445"/>
            <a:ext cx="777911" cy="706800"/>
          </a:xfrm>
          <a:prstGeom prst="rect">
            <a:avLst/>
          </a:prstGeom>
        </p:spPr>
      </p:pic>
    </p:spTree>
    <p:extLst>
      <p:ext uri="{BB962C8B-B14F-4D97-AF65-F5344CB8AC3E}">
        <p14:creationId xmlns:p14="http://schemas.microsoft.com/office/powerpoint/2010/main" val="3137917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Text Box 32"/>
          <p:cNvSpPr txBox="1">
            <a:spLocks noChangeArrowheads="1"/>
          </p:cNvSpPr>
          <p:nvPr/>
        </p:nvSpPr>
        <p:spPr bwMode="auto">
          <a:xfrm>
            <a:off x="4100512" y="-3450609"/>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chemeClr val="hlink"/>
                </a:solidFill>
                <a:latin typeface="+mn-lt"/>
                <a:cs typeface="Arial" panose="020B0604020202020204" pitchFamily="34" charset="0"/>
              </a:rPr>
              <a:t>ACTH</a:t>
            </a:r>
          </a:p>
        </p:txBody>
      </p:sp>
      <p:pic>
        <p:nvPicPr>
          <p:cNvPr id="51" name="Picture 50" descr="ICO_FL_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ounded Rectangle 51"/>
          <p:cNvSpPr/>
          <p:nvPr/>
        </p:nvSpPr>
        <p:spPr>
          <a:xfrm>
            <a:off x="57700" y="20558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Điều hòa hoạt động của các tuyến nội tiết</a:t>
            </a:r>
          </a:p>
        </p:txBody>
      </p:sp>
      <p:sp>
        <p:nvSpPr>
          <p:cNvPr id="53" name="Rounded Rectangle 52"/>
          <p:cNvSpPr/>
          <p:nvPr/>
        </p:nvSpPr>
        <p:spPr>
          <a:xfrm>
            <a:off x="57700" y="38941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Sự phối hợp hoạt động của các tuyến nội tuyết</a:t>
            </a:r>
          </a:p>
        </p:txBody>
      </p:sp>
      <p:sp>
        <p:nvSpPr>
          <p:cNvPr id="54" name="Rounded Rectangle 53"/>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pic>
        <p:nvPicPr>
          <p:cNvPr id="4098" name="Picture 2" descr="Sơ đồ thể hiện sự phối hợp hoạt động của các tuyến nội tiết khi lượng đường huyết giả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787" y="0"/>
            <a:ext cx="93462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nodePh="1">
                                  <p:stCondLst>
                                    <p:cond delay="0"/>
                                  </p:stCondLst>
                                  <p:endCondLst>
                                    <p:cond evt="begin" delay="0">
                                      <p:tn val="5"/>
                                    </p:cond>
                                  </p:end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barn(inVertical)">
                                      <p:cBhvr>
                                        <p:cTn id="7"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Text Box 8"/>
          <p:cNvSpPr txBox="1">
            <a:spLocks noChangeArrowheads="1"/>
          </p:cNvSpPr>
          <p:nvPr/>
        </p:nvSpPr>
        <p:spPr bwMode="auto">
          <a:xfrm>
            <a:off x="3078708" y="4530461"/>
            <a:ext cx="844000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algn="just">
              <a:lnSpc>
                <a:spcPct val="150000"/>
              </a:lnSpc>
              <a:spcBef>
                <a:spcPct val="50000"/>
              </a:spcBef>
              <a:buFont typeface="Arial" panose="020B0604020202020204" pitchFamily="34" charset="0"/>
              <a:buChar char="•"/>
              <a:defRPr sz="2400">
                <a:solidFill>
                  <a:srgbClr val="0000CC"/>
                </a:solidFill>
                <a:latin typeface="Calibri" panose="020F0502020204030204" charset="0"/>
                <a:cs typeface="Calibri" panose="020F050202020403020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n-US" altLang="en-US" smtClean="0"/>
              <a:t>Sự </a:t>
            </a:r>
            <a:r>
              <a:rPr lang="en-US" altLang="en-US"/>
              <a:t>điều hòa và phối hợp hoạt động của các tuyến nội tiết có tác dụng duy trì tính ổn định của môi trường trong, đảm bảo các quá trình sinh lí trong cơ thể diễn ra bình thường.</a:t>
            </a:r>
          </a:p>
        </p:txBody>
      </p:sp>
      <p:sp>
        <p:nvSpPr>
          <p:cNvPr id="46089" name="Rectangle 9"/>
          <p:cNvSpPr>
            <a:spLocks noChangeArrowheads="1"/>
          </p:cNvSpPr>
          <p:nvPr/>
        </p:nvSpPr>
        <p:spPr bwMode="auto">
          <a:xfrm>
            <a:off x="2209800" y="1374776"/>
            <a:ext cx="8040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en-US" altLang="en-US" sz="2400" b="1">
                <a:cs typeface="Arial" panose="020B0604020202020204" pitchFamily="34" charset="0"/>
              </a:rPr>
              <a:t>	</a:t>
            </a:r>
          </a:p>
        </p:txBody>
      </p:sp>
      <p:sp>
        <p:nvSpPr>
          <p:cNvPr id="46090" name="Text Box 10"/>
          <p:cNvSpPr txBox="1">
            <a:spLocks noChangeArrowheads="1"/>
          </p:cNvSpPr>
          <p:nvPr/>
        </p:nvSpPr>
        <p:spPr bwMode="auto">
          <a:xfrm>
            <a:off x="3078708" y="1082889"/>
            <a:ext cx="844000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algn="just">
              <a:lnSpc>
                <a:spcPct val="150000"/>
              </a:lnSpc>
              <a:spcBef>
                <a:spcPct val="50000"/>
              </a:spcBef>
              <a:buFont typeface="Arial" panose="020B0604020202020204" pitchFamily="34" charset="0"/>
              <a:buChar char="•"/>
              <a:defRPr sz="2400">
                <a:solidFill>
                  <a:srgbClr val="0000CC"/>
                </a:solidFill>
                <a:latin typeface="Calibri" panose="020F0502020204030204" charset="0"/>
                <a:cs typeface="Calibri" panose="020F050202020403020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n-US" altLang="en-US"/>
              <a:t> Ví dụ:  Sau các hoạt động đói kéo dài đường huyết giảm</a:t>
            </a:r>
          </a:p>
          <a:p>
            <a:r>
              <a:rPr lang="en-US" altLang="en-US" smtClean="0"/>
              <a:t>TB </a:t>
            </a:r>
            <a:r>
              <a:rPr lang="el-GR" altLang="en-US"/>
              <a:t>α</a:t>
            </a:r>
            <a:r>
              <a:rPr lang="en-US" altLang="en-US"/>
              <a:t> của đảo tuỵ hoạt động tiết glucagôn biến glicôgen thành glucôzơ và có cả sự phối hợp của hai tuyến trên thận tiết cooctizôn chuyển hoá lipit và prôtêin thành glucôzơ làm tăng đường huyết…</a:t>
            </a:r>
          </a:p>
        </p:txBody>
      </p:sp>
      <p:sp>
        <p:nvSpPr>
          <p:cNvPr id="6" name="TextBox 1"/>
          <p:cNvSpPr txBox="1">
            <a:spLocks noChangeArrowheads="1"/>
          </p:cNvSpPr>
          <p:nvPr/>
        </p:nvSpPr>
        <p:spPr bwMode="auto">
          <a:xfrm>
            <a:off x="2904698" y="220640"/>
            <a:ext cx="7180107" cy="461665"/>
          </a:xfrm>
          <a:prstGeom prst="rect">
            <a:avLst/>
          </a:prstGeom>
        </p:spPr>
        <p:txBody>
          <a:bodyPr wrap="none">
            <a:spAutoFit/>
          </a:bodyPr>
          <a:lstStyle>
            <a:defPPr>
              <a:defRPr lang="en-US"/>
            </a:defPPr>
            <a:lvl1pPr>
              <a:defRPr sz="2400" b="1">
                <a:ln w="6600">
                  <a:solidFill>
                    <a:srgbClr val="FF0000"/>
                  </a:solidFill>
                  <a:prstDash val="solid"/>
                </a:ln>
                <a:solidFill>
                  <a:srgbClr val="FFFFFF"/>
                </a:solidFill>
                <a:effectLst>
                  <a:outerShdw dist="38100" dir="2700000" algn="tl" rotWithShape="0">
                    <a:schemeClr val="accent2"/>
                  </a:outerShdw>
                </a:effectLst>
              </a:defRPr>
            </a:lvl1pPr>
          </a:lstStyle>
          <a:p>
            <a:r>
              <a:rPr lang="vi-VN" altLang="en-US">
                <a:latin typeface="Calibri" panose="020F0502020204030204" charset="0"/>
                <a:cs typeface="Calibri" panose="020F0502020204030204" charset="0"/>
              </a:rPr>
              <a:t>II. SỰ PHỐI HỢP HOẠT ĐỘNG CỦA CÁC TUYẾN NỘI TIẾT</a:t>
            </a:r>
            <a:endParaRPr lang="en-US" altLang="en-US">
              <a:latin typeface="Calibri" panose="020F0502020204030204" charset="0"/>
              <a:cs typeface="Calibri" panose="020F0502020204030204" charset="0"/>
            </a:endParaRPr>
          </a:p>
        </p:txBody>
      </p:sp>
      <p:pic>
        <p:nvPicPr>
          <p:cNvPr id="9" name="Picture 8" descr="ICO_FL_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7700" y="20558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Điều hòa hoạt động của các tuyến nội tiết</a:t>
            </a:r>
          </a:p>
        </p:txBody>
      </p:sp>
      <p:sp>
        <p:nvSpPr>
          <p:cNvPr id="11" name="Rounded Rectangle 10"/>
          <p:cNvSpPr/>
          <p:nvPr/>
        </p:nvSpPr>
        <p:spPr>
          <a:xfrm>
            <a:off x="57700" y="38941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Sự phối hợp hoạt động của các tuyến nội tuyết</a:t>
            </a:r>
          </a:p>
        </p:txBody>
      </p:sp>
      <p:sp>
        <p:nvSpPr>
          <p:cNvPr id="12" name="Rounded Rectangle 11"/>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Tree>
    <p:extLst>
      <p:ext uri="{BB962C8B-B14F-4D97-AF65-F5344CB8AC3E}">
        <p14:creationId xmlns:p14="http://schemas.microsoft.com/office/powerpoint/2010/main" val="25902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46090"/>
                                        </p:tgtEl>
                                        <p:attrNameLst>
                                          <p:attrName>style.visibility</p:attrName>
                                        </p:attrNameLst>
                                      </p:cBhvr>
                                      <p:to>
                                        <p:strVal val="visible"/>
                                      </p:to>
                                    </p:set>
                                    <p:anim calcmode="discrete" valueType="clr">
                                      <p:cBhvr override="childStyle">
                                        <p:cTn id="7" dur="80"/>
                                        <p:tgtEl>
                                          <p:spTgt spid="460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90"/>
                                        </p:tgtEl>
                                        <p:attrNameLst>
                                          <p:attrName>fillcolor</p:attrName>
                                        </p:attrNameLst>
                                      </p:cBhvr>
                                      <p:tavLst>
                                        <p:tav tm="0">
                                          <p:val>
                                            <p:clrVal>
                                              <a:schemeClr val="accent2"/>
                                            </p:clrVal>
                                          </p:val>
                                        </p:tav>
                                        <p:tav tm="50000">
                                          <p:val>
                                            <p:clrVal>
                                              <a:schemeClr val="hlink"/>
                                            </p:clrVal>
                                          </p:val>
                                        </p:tav>
                                      </p:tavLst>
                                    </p:anim>
                                    <p:set>
                                      <p:cBhvr>
                                        <p:cTn id="9" dur="80"/>
                                        <p:tgtEl>
                                          <p:spTgt spid="4609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iterate type="lt">
                                    <p:tmPct val="0"/>
                                  </p:iterate>
                                  <p:childTnLst>
                                    <p:set>
                                      <p:cBhvr>
                                        <p:cTn id="13" dur="1" fill="hold">
                                          <p:stCondLst>
                                            <p:cond delay="0"/>
                                          </p:stCondLst>
                                        </p:cTn>
                                        <p:tgtEl>
                                          <p:spTgt spid="46090"/>
                                        </p:tgtEl>
                                        <p:attrNameLst>
                                          <p:attrName>style.visibility</p:attrName>
                                        </p:attrNameLst>
                                      </p:cBhvr>
                                      <p:to>
                                        <p:strVal val="visible"/>
                                      </p:to>
                                    </p:set>
                                    <p:animEffect transition="in" filter="box(in)">
                                      <p:cBhvr>
                                        <p:cTn id="14" dur="500"/>
                                        <p:tgtEl>
                                          <p:spTgt spid="4609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6089"/>
                                        </p:tgtEl>
                                        <p:attrNameLst>
                                          <p:attrName>style.visibility</p:attrName>
                                        </p:attrNameLst>
                                      </p:cBhvr>
                                      <p:to>
                                        <p:strVal val="visible"/>
                                      </p:to>
                                    </p:set>
                                    <p:animEffect transition="in" filter="box(in)">
                                      <p:cBhvr>
                                        <p:cTn id="19" dur="500"/>
                                        <p:tgtEl>
                                          <p:spTgt spid="4608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6088"/>
                                        </p:tgtEl>
                                        <p:attrNameLst>
                                          <p:attrName>style.visibility</p:attrName>
                                        </p:attrNameLst>
                                      </p:cBhvr>
                                      <p:to>
                                        <p:strVal val="visible"/>
                                      </p:to>
                                    </p:set>
                                    <p:animEffect transition="in" filter="box(in)">
                                      <p:cBhvr>
                                        <p:cTn id="24" dur="500"/>
                                        <p:tgtEl>
                                          <p:spTgt spid="46088"/>
                                        </p:tgtEl>
                                      </p:cBhvr>
                                    </p:animEffect>
                                  </p:childTnLst>
                                </p:cTn>
                              </p:par>
                              <p:par>
                                <p:cTn id="25" presetID="16" presetClass="entr" presetSubtype="21" fill="hold" nodeType="withEffect" nodePh="1">
                                  <p:stCondLst>
                                    <p:cond delay="0"/>
                                  </p:stCondLst>
                                  <p:endCondLst>
                                    <p:cond evt="begin" delay="0">
                                      <p:tn val="25"/>
                                    </p:cond>
                                  </p:end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46089" grpId="0"/>
      <p:bldP spid="46090" grpId="0"/>
      <p:bldP spid="4609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8627" y="819481"/>
            <a:ext cx="5187452" cy="2677656"/>
          </a:xfrm>
          <a:prstGeom prst="rect">
            <a:avLst/>
          </a:prstGeom>
          <a:noFill/>
        </p:spPr>
        <p:txBody>
          <a:bodyPr wrap="square">
            <a:spAutoFit/>
          </a:bodyPr>
          <a:lstStyle/>
          <a:p>
            <a:pPr marL="342900" indent="-342900">
              <a:buFontTx/>
              <a:buAutoNum type="arabicPeriod"/>
              <a:defRPr/>
            </a:pPr>
            <a:r>
              <a:rPr lang="en-US" sz="2400" b="1" dirty="0">
                <a:solidFill>
                  <a:srgbClr val="C00000"/>
                </a:solidFill>
              </a:rPr>
              <a:t>Insulin </a:t>
            </a:r>
            <a:r>
              <a:rPr lang="en-US" sz="2400" b="1" dirty="0" err="1">
                <a:solidFill>
                  <a:srgbClr val="C00000"/>
                </a:solidFill>
              </a:rPr>
              <a:t>có</a:t>
            </a:r>
            <a:r>
              <a:rPr lang="en-US" sz="2400" b="1" dirty="0">
                <a:solidFill>
                  <a:srgbClr val="C00000"/>
                </a:solidFill>
              </a:rPr>
              <a:t> </a:t>
            </a:r>
            <a:r>
              <a:rPr lang="en-US" sz="2400" b="1" dirty="0" err="1">
                <a:solidFill>
                  <a:srgbClr val="C00000"/>
                </a:solidFill>
              </a:rPr>
              <a:t>tác</a:t>
            </a:r>
            <a:r>
              <a:rPr lang="en-US" sz="2400" b="1" dirty="0">
                <a:solidFill>
                  <a:srgbClr val="C00000"/>
                </a:solidFill>
              </a:rPr>
              <a:t> </a:t>
            </a:r>
            <a:r>
              <a:rPr lang="en-US" sz="2400" b="1" dirty="0" err="1">
                <a:solidFill>
                  <a:srgbClr val="C00000"/>
                </a:solidFill>
              </a:rPr>
              <a:t>dụng</a:t>
            </a:r>
            <a:r>
              <a:rPr lang="en-US" sz="2400" b="1" dirty="0">
                <a:solidFill>
                  <a:srgbClr val="C00000"/>
                </a:solidFill>
              </a:rPr>
              <a:t>:</a:t>
            </a:r>
          </a:p>
          <a:p>
            <a:pPr marL="457200" indent="-457200">
              <a:lnSpc>
                <a:spcPct val="150000"/>
              </a:lnSpc>
              <a:buFontTx/>
              <a:buAutoNum type="alphaUcPeriod"/>
              <a:defRPr/>
            </a:pPr>
            <a:r>
              <a:rPr lang="en-US" sz="2400" dirty="0" err="1"/>
              <a:t>Biến</a:t>
            </a:r>
            <a:r>
              <a:rPr lang="en-US" sz="2400" dirty="0"/>
              <a:t> </a:t>
            </a:r>
            <a:r>
              <a:rPr lang="en-US" sz="2400" dirty="0" err="1"/>
              <a:t>đổi</a:t>
            </a:r>
            <a:r>
              <a:rPr lang="en-US" sz="2400" dirty="0"/>
              <a:t> </a:t>
            </a:r>
            <a:r>
              <a:rPr lang="en-US" sz="2400" dirty="0" err="1"/>
              <a:t>glucôzơ</a:t>
            </a:r>
            <a:r>
              <a:rPr lang="en-US" sz="2400" dirty="0"/>
              <a:t> </a:t>
            </a:r>
            <a:r>
              <a:rPr lang="en-US" sz="2400" err="1"/>
              <a:t>thành</a:t>
            </a:r>
            <a:r>
              <a:rPr lang="en-US" sz="2400"/>
              <a:t> </a:t>
            </a:r>
            <a:r>
              <a:rPr lang="en-US" sz="2400" smtClean="0"/>
              <a:t>prôtein</a:t>
            </a:r>
            <a:endParaRPr lang="en-US" sz="2400" dirty="0"/>
          </a:p>
          <a:p>
            <a:pPr marL="457200" indent="-457200">
              <a:lnSpc>
                <a:spcPct val="150000"/>
              </a:lnSpc>
              <a:buFontTx/>
              <a:buAutoNum type="alphaUcPeriod"/>
              <a:defRPr/>
            </a:pPr>
            <a:r>
              <a:rPr lang="en-US" sz="2400" dirty="0" err="1"/>
              <a:t>Biến</a:t>
            </a:r>
            <a:r>
              <a:rPr lang="en-US" sz="2400" dirty="0"/>
              <a:t> </a:t>
            </a:r>
            <a:r>
              <a:rPr lang="en-US" sz="2400" dirty="0" err="1"/>
              <a:t>đổi</a:t>
            </a:r>
            <a:r>
              <a:rPr lang="en-US" sz="2400" dirty="0"/>
              <a:t> </a:t>
            </a:r>
            <a:r>
              <a:rPr lang="en-US" sz="2400" dirty="0" err="1"/>
              <a:t>glucôzơ</a:t>
            </a:r>
            <a:r>
              <a:rPr lang="en-US" sz="2400" dirty="0"/>
              <a:t> </a:t>
            </a:r>
            <a:r>
              <a:rPr lang="en-US" sz="2400" dirty="0" err="1"/>
              <a:t>thành</a:t>
            </a:r>
            <a:r>
              <a:rPr lang="en-US" sz="2400" dirty="0"/>
              <a:t> </a:t>
            </a:r>
            <a:r>
              <a:rPr lang="en-US" sz="2400" dirty="0" err="1"/>
              <a:t>lipit</a:t>
            </a:r>
            <a:endParaRPr lang="en-US" sz="2400" dirty="0"/>
          </a:p>
          <a:p>
            <a:pPr>
              <a:lnSpc>
                <a:spcPct val="150000"/>
              </a:lnSpc>
              <a:defRPr/>
            </a:pPr>
            <a:r>
              <a:rPr lang="en-US" sz="2400" dirty="0"/>
              <a:t>C. </a:t>
            </a:r>
            <a:r>
              <a:rPr lang="en-US" sz="2400" dirty="0" err="1"/>
              <a:t>Biến</a:t>
            </a:r>
            <a:r>
              <a:rPr lang="en-US" sz="2400" dirty="0"/>
              <a:t> </a:t>
            </a:r>
            <a:r>
              <a:rPr lang="en-US" sz="2400" dirty="0" err="1"/>
              <a:t>đổi</a:t>
            </a:r>
            <a:r>
              <a:rPr lang="en-US" sz="2400" dirty="0"/>
              <a:t> </a:t>
            </a:r>
            <a:r>
              <a:rPr lang="en-US" sz="2400" dirty="0" err="1"/>
              <a:t>glucôzơ</a:t>
            </a:r>
            <a:r>
              <a:rPr lang="en-US" sz="2400" dirty="0"/>
              <a:t> </a:t>
            </a:r>
            <a:r>
              <a:rPr lang="en-US" sz="2400" err="1"/>
              <a:t>thành</a:t>
            </a:r>
            <a:r>
              <a:rPr lang="en-US" sz="2400"/>
              <a:t> </a:t>
            </a:r>
            <a:r>
              <a:rPr lang="en-US" sz="2400" smtClean="0"/>
              <a:t>glicôgen</a:t>
            </a:r>
            <a:endParaRPr lang="en-US" sz="2400" dirty="0"/>
          </a:p>
          <a:p>
            <a:pPr>
              <a:lnSpc>
                <a:spcPct val="150000"/>
              </a:lnSpc>
              <a:defRPr/>
            </a:pPr>
            <a:r>
              <a:rPr lang="en-US" sz="2400" dirty="0"/>
              <a:t>D. </a:t>
            </a:r>
            <a:r>
              <a:rPr lang="en-US" sz="2400" dirty="0" err="1"/>
              <a:t>Biến</a:t>
            </a:r>
            <a:r>
              <a:rPr lang="en-US" sz="2400" dirty="0"/>
              <a:t> </a:t>
            </a:r>
            <a:r>
              <a:rPr lang="en-US" sz="2400" dirty="0" err="1"/>
              <a:t>đổi</a:t>
            </a:r>
            <a:r>
              <a:rPr lang="en-US" sz="2400" dirty="0"/>
              <a:t> </a:t>
            </a:r>
            <a:r>
              <a:rPr lang="en-US" sz="2400" dirty="0" err="1"/>
              <a:t>glicôgen</a:t>
            </a:r>
            <a:r>
              <a:rPr lang="en-US" sz="2400" dirty="0"/>
              <a:t> </a:t>
            </a:r>
            <a:r>
              <a:rPr lang="en-US" sz="2400" dirty="0" err="1"/>
              <a:t>thành</a:t>
            </a:r>
            <a:r>
              <a:rPr lang="en-US" sz="2400" dirty="0"/>
              <a:t> </a:t>
            </a:r>
            <a:r>
              <a:rPr lang="en-US" sz="2400" dirty="0" err="1"/>
              <a:t>glucôzơ</a:t>
            </a:r>
            <a:r>
              <a:rPr lang="en-US" sz="2400" dirty="0"/>
              <a:t>	</a:t>
            </a:r>
          </a:p>
        </p:txBody>
      </p:sp>
      <p:sp>
        <p:nvSpPr>
          <p:cNvPr id="4" name="TextBox 3"/>
          <p:cNvSpPr txBox="1"/>
          <p:nvPr/>
        </p:nvSpPr>
        <p:spPr>
          <a:xfrm>
            <a:off x="3178625" y="3668690"/>
            <a:ext cx="8913291" cy="2677656"/>
          </a:xfrm>
          <a:prstGeom prst="rect">
            <a:avLst/>
          </a:prstGeom>
          <a:noFill/>
        </p:spPr>
        <p:txBody>
          <a:bodyPr wrap="square">
            <a:spAutoFit/>
          </a:bodyPr>
          <a:lstStyle/>
          <a:p>
            <a:pPr>
              <a:defRPr/>
            </a:pPr>
            <a:r>
              <a:rPr lang="en-US" sz="2400" b="1" dirty="0">
                <a:solidFill>
                  <a:srgbClr val="C00000"/>
                </a:solidFill>
              </a:rPr>
              <a:t>2. </a:t>
            </a:r>
            <a:r>
              <a:rPr lang="en-US" sz="2400" b="1" dirty="0" err="1">
                <a:solidFill>
                  <a:srgbClr val="C00000"/>
                </a:solidFill>
              </a:rPr>
              <a:t>Sự</a:t>
            </a:r>
            <a:r>
              <a:rPr lang="en-US" sz="2400" b="1" dirty="0">
                <a:solidFill>
                  <a:srgbClr val="C00000"/>
                </a:solidFill>
              </a:rPr>
              <a:t> </a:t>
            </a:r>
            <a:r>
              <a:rPr lang="en-US" sz="2400" b="1" dirty="0" err="1">
                <a:solidFill>
                  <a:srgbClr val="C00000"/>
                </a:solidFill>
              </a:rPr>
              <a:t>phối</a:t>
            </a:r>
            <a:r>
              <a:rPr lang="en-US" sz="2400" b="1" dirty="0">
                <a:solidFill>
                  <a:srgbClr val="C00000"/>
                </a:solidFill>
              </a:rPr>
              <a:t> </a:t>
            </a:r>
            <a:r>
              <a:rPr lang="en-US" sz="2400" b="1" dirty="0" err="1">
                <a:solidFill>
                  <a:srgbClr val="C00000"/>
                </a:solidFill>
              </a:rPr>
              <a:t>hợp</a:t>
            </a:r>
            <a:r>
              <a:rPr lang="en-US" sz="2400" b="1" dirty="0">
                <a:solidFill>
                  <a:srgbClr val="C00000"/>
                </a:solidFill>
              </a:rPr>
              <a:t> </a:t>
            </a:r>
            <a:r>
              <a:rPr lang="en-US" sz="2400" b="1" dirty="0" err="1">
                <a:solidFill>
                  <a:srgbClr val="C00000"/>
                </a:solidFill>
              </a:rPr>
              <a:t>điều</a:t>
            </a:r>
            <a:r>
              <a:rPr lang="en-US" sz="2400" b="1" dirty="0">
                <a:solidFill>
                  <a:srgbClr val="C00000"/>
                </a:solidFill>
              </a:rPr>
              <a:t> </a:t>
            </a:r>
            <a:r>
              <a:rPr lang="en-US" sz="2400" b="1" dirty="0" err="1">
                <a:solidFill>
                  <a:srgbClr val="C00000"/>
                </a:solidFill>
              </a:rPr>
              <a:t>hòa</a:t>
            </a:r>
            <a:r>
              <a:rPr lang="en-US" sz="2400" b="1" dirty="0">
                <a:solidFill>
                  <a:srgbClr val="C00000"/>
                </a:solidFill>
              </a:rPr>
              <a:t> </a:t>
            </a:r>
            <a:r>
              <a:rPr lang="en-US" sz="2400" b="1" dirty="0" err="1">
                <a:solidFill>
                  <a:srgbClr val="C00000"/>
                </a:solidFill>
              </a:rPr>
              <a:t>lượng</a:t>
            </a:r>
            <a:r>
              <a:rPr lang="en-US" sz="2400" b="1" dirty="0">
                <a:solidFill>
                  <a:srgbClr val="C00000"/>
                </a:solidFill>
              </a:rPr>
              <a:t> </a:t>
            </a:r>
            <a:r>
              <a:rPr lang="en-US" sz="2400" b="1" dirty="0" err="1">
                <a:solidFill>
                  <a:srgbClr val="C00000"/>
                </a:solidFill>
              </a:rPr>
              <a:t>đường</a:t>
            </a:r>
            <a:r>
              <a:rPr lang="en-US" sz="2400" b="1" dirty="0">
                <a:solidFill>
                  <a:srgbClr val="C00000"/>
                </a:solidFill>
              </a:rPr>
              <a:t> </a:t>
            </a:r>
            <a:r>
              <a:rPr lang="en-US" sz="2400" b="1" dirty="0" err="1">
                <a:solidFill>
                  <a:srgbClr val="C00000"/>
                </a:solidFill>
              </a:rPr>
              <a:t>trong</a:t>
            </a:r>
            <a:r>
              <a:rPr lang="en-US" sz="2400" b="1" dirty="0">
                <a:solidFill>
                  <a:srgbClr val="C00000"/>
                </a:solidFill>
              </a:rPr>
              <a:t> </a:t>
            </a:r>
            <a:r>
              <a:rPr lang="en-US" sz="2400" b="1" dirty="0" err="1">
                <a:solidFill>
                  <a:srgbClr val="C00000"/>
                </a:solidFill>
              </a:rPr>
              <a:t>máu</a:t>
            </a:r>
            <a:r>
              <a:rPr lang="en-US" sz="2400" b="1" dirty="0">
                <a:solidFill>
                  <a:srgbClr val="C00000"/>
                </a:solidFill>
              </a:rPr>
              <a:t> </a:t>
            </a:r>
            <a:r>
              <a:rPr lang="en-US" sz="2400" b="1" dirty="0" err="1">
                <a:solidFill>
                  <a:srgbClr val="C00000"/>
                </a:solidFill>
              </a:rPr>
              <a:t>luôn</a:t>
            </a:r>
            <a:r>
              <a:rPr lang="en-US" sz="2400" b="1" dirty="0">
                <a:solidFill>
                  <a:srgbClr val="C00000"/>
                </a:solidFill>
              </a:rPr>
              <a:t> </a:t>
            </a:r>
            <a:r>
              <a:rPr lang="en-US" sz="2400" b="1" dirty="0" err="1">
                <a:solidFill>
                  <a:srgbClr val="C00000"/>
                </a:solidFill>
              </a:rPr>
              <a:t>ổn</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là</a:t>
            </a:r>
            <a:r>
              <a:rPr lang="en-US" sz="2400" b="1" dirty="0">
                <a:solidFill>
                  <a:srgbClr val="C00000"/>
                </a:solidFill>
              </a:rPr>
              <a:t> do:</a:t>
            </a:r>
          </a:p>
          <a:p>
            <a:pPr marL="457200" indent="-457200">
              <a:lnSpc>
                <a:spcPct val="150000"/>
              </a:lnSpc>
              <a:buFontTx/>
              <a:buAutoNum type="alphaUcPeriod"/>
              <a:defRPr/>
            </a:pPr>
            <a:r>
              <a:rPr lang="en-US" sz="2400" dirty="0" err="1"/>
              <a:t>Tuyến</a:t>
            </a:r>
            <a:r>
              <a:rPr lang="en-US" sz="2400" dirty="0"/>
              <a:t> </a:t>
            </a:r>
            <a:r>
              <a:rPr lang="en-US" sz="2400" dirty="0" err="1"/>
              <a:t>tụy</a:t>
            </a:r>
            <a:r>
              <a:rPr lang="en-US" sz="2400" dirty="0"/>
              <a:t>, </a:t>
            </a:r>
            <a:r>
              <a:rPr lang="en-US" sz="2400" dirty="0" err="1"/>
              <a:t>tuyến</a:t>
            </a:r>
            <a:r>
              <a:rPr lang="en-US" sz="2400" dirty="0"/>
              <a:t> </a:t>
            </a:r>
            <a:r>
              <a:rPr lang="en-US" sz="2400" dirty="0" err="1"/>
              <a:t>giáp</a:t>
            </a:r>
            <a:r>
              <a:rPr lang="en-US" sz="2400" dirty="0"/>
              <a:t> </a:t>
            </a:r>
            <a:r>
              <a:rPr lang="en-US" sz="2400" dirty="0" err="1"/>
              <a:t>và</a:t>
            </a:r>
            <a:r>
              <a:rPr lang="en-US" sz="2400" dirty="0"/>
              <a:t> </a:t>
            </a:r>
            <a:r>
              <a:rPr lang="en-US" sz="2400" dirty="0" err="1"/>
              <a:t>tuyến</a:t>
            </a:r>
            <a:r>
              <a:rPr lang="en-US" sz="2400" dirty="0"/>
              <a:t> </a:t>
            </a:r>
            <a:r>
              <a:rPr lang="en-US" sz="2400" dirty="0" err="1"/>
              <a:t>yên</a:t>
            </a:r>
            <a:endParaRPr lang="en-US" sz="2400" dirty="0"/>
          </a:p>
          <a:p>
            <a:pPr marL="457200" indent="-457200">
              <a:lnSpc>
                <a:spcPct val="150000"/>
              </a:lnSpc>
              <a:buFontTx/>
              <a:buAutoNum type="alphaUcPeriod"/>
              <a:defRPr/>
            </a:pPr>
            <a:r>
              <a:rPr lang="en-US" sz="2400" dirty="0" err="1"/>
              <a:t>Tuyến</a:t>
            </a:r>
            <a:r>
              <a:rPr lang="en-US" sz="2400" dirty="0"/>
              <a:t> </a:t>
            </a:r>
            <a:r>
              <a:rPr lang="en-US" sz="2400" dirty="0" err="1"/>
              <a:t>tụy</a:t>
            </a:r>
            <a:r>
              <a:rPr lang="en-US" sz="2400" dirty="0"/>
              <a:t>, </a:t>
            </a:r>
            <a:r>
              <a:rPr lang="en-US" sz="2400" dirty="0" err="1"/>
              <a:t>tuyến</a:t>
            </a:r>
            <a:r>
              <a:rPr lang="en-US" sz="2400" dirty="0"/>
              <a:t> </a:t>
            </a:r>
            <a:r>
              <a:rPr lang="en-US" sz="2400" dirty="0" err="1"/>
              <a:t>sinh</a:t>
            </a:r>
            <a:r>
              <a:rPr lang="en-US" sz="2400" dirty="0"/>
              <a:t> </a:t>
            </a:r>
            <a:r>
              <a:rPr lang="en-US" sz="2400" dirty="0" err="1"/>
              <a:t>dục</a:t>
            </a:r>
            <a:r>
              <a:rPr lang="en-US" sz="2400" dirty="0"/>
              <a:t> </a:t>
            </a:r>
            <a:r>
              <a:rPr lang="en-US" sz="2400" dirty="0" err="1"/>
              <a:t>và</a:t>
            </a:r>
            <a:r>
              <a:rPr lang="en-US" sz="2400" dirty="0"/>
              <a:t> </a:t>
            </a:r>
            <a:r>
              <a:rPr lang="en-US" sz="2400" dirty="0" err="1"/>
              <a:t>tuyến</a:t>
            </a:r>
            <a:r>
              <a:rPr lang="en-US" sz="2400" dirty="0"/>
              <a:t> </a:t>
            </a:r>
            <a:r>
              <a:rPr lang="en-US" sz="2400" dirty="0" err="1"/>
              <a:t>trên</a:t>
            </a:r>
            <a:r>
              <a:rPr lang="en-US" sz="2400" dirty="0"/>
              <a:t> </a:t>
            </a:r>
            <a:r>
              <a:rPr lang="en-US" sz="2400" dirty="0" err="1"/>
              <a:t>thận</a:t>
            </a:r>
            <a:endParaRPr lang="en-US" sz="2400" dirty="0"/>
          </a:p>
          <a:p>
            <a:pPr marL="457200" indent="-457200">
              <a:lnSpc>
                <a:spcPct val="150000"/>
              </a:lnSpc>
              <a:buFontTx/>
              <a:buAutoNum type="alphaUcPeriod"/>
              <a:defRPr/>
            </a:pPr>
            <a:r>
              <a:rPr lang="en-US" sz="2400" dirty="0" err="1"/>
              <a:t>Tuyến</a:t>
            </a:r>
            <a:r>
              <a:rPr lang="en-US" sz="2400" dirty="0"/>
              <a:t> </a:t>
            </a:r>
            <a:r>
              <a:rPr lang="en-US" sz="2400" dirty="0" err="1"/>
              <a:t>tụy</a:t>
            </a:r>
            <a:r>
              <a:rPr lang="en-US" sz="2400" dirty="0"/>
              <a:t> , </a:t>
            </a:r>
            <a:r>
              <a:rPr lang="en-US" sz="2400" dirty="0" err="1"/>
              <a:t>tuyến</a:t>
            </a:r>
            <a:r>
              <a:rPr lang="en-US" sz="2400" dirty="0"/>
              <a:t> </a:t>
            </a:r>
            <a:r>
              <a:rPr lang="en-US" sz="2400" dirty="0" err="1"/>
              <a:t>yên</a:t>
            </a:r>
            <a:r>
              <a:rPr lang="en-US" sz="2400" dirty="0"/>
              <a:t> </a:t>
            </a:r>
            <a:r>
              <a:rPr lang="en-US" sz="2400" dirty="0" err="1"/>
              <a:t>và</a:t>
            </a:r>
            <a:r>
              <a:rPr lang="en-US" sz="2400" dirty="0"/>
              <a:t> </a:t>
            </a:r>
            <a:r>
              <a:rPr lang="en-US" sz="2400" dirty="0" err="1"/>
              <a:t>tuyến</a:t>
            </a:r>
            <a:r>
              <a:rPr lang="en-US" sz="2400" dirty="0"/>
              <a:t> </a:t>
            </a:r>
            <a:r>
              <a:rPr lang="en-US" sz="2400" dirty="0" err="1"/>
              <a:t>trên</a:t>
            </a:r>
            <a:r>
              <a:rPr lang="en-US" sz="2400" dirty="0"/>
              <a:t> </a:t>
            </a:r>
            <a:r>
              <a:rPr lang="en-US" sz="2400" dirty="0" err="1"/>
              <a:t>thận</a:t>
            </a:r>
            <a:endParaRPr lang="en-US" sz="2400" dirty="0"/>
          </a:p>
          <a:p>
            <a:pPr marL="457200" indent="-457200">
              <a:lnSpc>
                <a:spcPct val="150000"/>
              </a:lnSpc>
              <a:buFontTx/>
              <a:buAutoNum type="alphaUcPeriod"/>
              <a:defRPr/>
            </a:pPr>
            <a:r>
              <a:rPr lang="en-US" sz="2400" dirty="0"/>
              <a:t> </a:t>
            </a:r>
            <a:r>
              <a:rPr lang="en-US" sz="2400" dirty="0" err="1"/>
              <a:t>Tuyến</a:t>
            </a:r>
            <a:r>
              <a:rPr lang="en-US" sz="2400" dirty="0"/>
              <a:t> </a:t>
            </a:r>
            <a:r>
              <a:rPr lang="en-US" sz="2400" dirty="0" err="1"/>
              <a:t>yên</a:t>
            </a:r>
            <a:r>
              <a:rPr lang="en-US" sz="2400" dirty="0"/>
              <a:t>, </a:t>
            </a:r>
            <a:r>
              <a:rPr lang="en-US" sz="2400" dirty="0" err="1"/>
              <a:t>tuyến</a:t>
            </a:r>
            <a:r>
              <a:rPr lang="en-US" sz="2400" dirty="0"/>
              <a:t> </a:t>
            </a:r>
            <a:r>
              <a:rPr lang="en-US" sz="2400" dirty="0" err="1"/>
              <a:t>tụy</a:t>
            </a:r>
            <a:r>
              <a:rPr lang="en-US" sz="2400" dirty="0"/>
              <a:t> </a:t>
            </a:r>
            <a:r>
              <a:rPr lang="en-US" sz="2400" dirty="0" err="1"/>
              <a:t>và</a:t>
            </a:r>
            <a:r>
              <a:rPr lang="en-US" sz="2400" dirty="0"/>
              <a:t> </a:t>
            </a:r>
            <a:r>
              <a:rPr lang="en-US" sz="2400" dirty="0" err="1"/>
              <a:t>tuyến</a:t>
            </a:r>
            <a:r>
              <a:rPr lang="en-US" sz="2400" dirty="0"/>
              <a:t> </a:t>
            </a:r>
            <a:r>
              <a:rPr lang="en-US" sz="2400" dirty="0" err="1"/>
              <a:t>sinh</a:t>
            </a:r>
            <a:r>
              <a:rPr lang="en-US" sz="2400" dirty="0"/>
              <a:t> </a:t>
            </a:r>
            <a:r>
              <a:rPr lang="en-US" sz="2400" dirty="0" err="1"/>
              <a:t>dục</a:t>
            </a:r>
            <a:endParaRPr lang="en-US" sz="2400" dirty="0"/>
          </a:p>
        </p:txBody>
      </p:sp>
      <p:sp>
        <p:nvSpPr>
          <p:cNvPr id="5" name="Oval 4"/>
          <p:cNvSpPr>
            <a:spLocks noChangeArrowheads="1"/>
          </p:cNvSpPr>
          <p:nvPr/>
        </p:nvSpPr>
        <p:spPr bwMode="auto">
          <a:xfrm>
            <a:off x="3131309" y="2383168"/>
            <a:ext cx="430757" cy="457200"/>
          </a:xfrm>
          <a:prstGeom prst="ellipse">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mn-lt"/>
            </a:endParaRPr>
          </a:p>
        </p:txBody>
      </p:sp>
      <p:sp>
        <p:nvSpPr>
          <p:cNvPr id="6" name="Oval 5"/>
          <p:cNvSpPr>
            <a:spLocks noChangeArrowheads="1"/>
          </p:cNvSpPr>
          <p:nvPr/>
        </p:nvSpPr>
        <p:spPr bwMode="auto">
          <a:xfrm>
            <a:off x="3158605" y="5248701"/>
            <a:ext cx="430757" cy="457200"/>
          </a:xfrm>
          <a:prstGeom prst="ellipse">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mn-lt"/>
            </a:endParaRPr>
          </a:p>
        </p:txBody>
      </p:sp>
      <p:pic>
        <p:nvPicPr>
          <p:cNvPr id="9" name="Picture 8" descr="ICO_FL_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7700" y="20558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Điều hòa hoạt động của các tuyến nội tiết</a:t>
            </a:r>
          </a:p>
        </p:txBody>
      </p:sp>
      <p:sp>
        <p:nvSpPr>
          <p:cNvPr id="11" name="Rounded Rectangle 10"/>
          <p:cNvSpPr/>
          <p:nvPr/>
        </p:nvSpPr>
        <p:spPr>
          <a:xfrm>
            <a:off x="57700" y="38941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Sự phối hợp hoạt động của các tuyến nội tuyết</a:t>
            </a:r>
          </a:p>
        </p:txBody>
      </p:sp>
      <p:sp>
        <p:nvSpPr>
          <p:cNvPr id="12" name="Rounded Rectangle 11"/>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Tree>
    <p:extLst>
      <p:ext uri="{BB962C8B-B14F-4D97-AF65-F5344CB8AC3E}">
        <p14:creationId xmlns:p14="http://schemas.microsoft.com/office/powerpoint/2010/main" val="12744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16" presetClass="entr" presetSubtype="21" fill="hold" nodeType="withEffect" nodePh="1">
                                  <p:stCondLst>
                                    <p:cond delay="0"/>
                                  </p:stCondLst>
                                  <p:endCondLst>
                                    <p:cond evt="begin" delay="0">
                                      <p:tn val="13"/>
                                    </p:cond>
                                  </p:end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6883" y="373040"/>
            <a:ext cx="7086600" cy="2862263"/>
          </a:xfrm>
          <a:prstGeom prst="rect">
            <a:avLst/>
          </a:prstGeom>
          <a:noFill/>
        </p:spPr>
        <p:txBody>
          <a:bodyPr>
            <a:spAutoFit/>
          </a:bodyPr>
          <a:lstStyle/>
          <a:p>
            <a:pPr>
              <a:lnSpc>
                <a:spcPct val="150000"/>
              </a:lnSpc>
              <a:defRPr/>
            </a:pPr>
            <a:r>
              <a:rPr lang="en-US" sz="2400" b="1" dirty="0">
                <a:solidFill>
                  <a:srgbClr val="C00000"/>
                </a:solidFill>
              </a:rPr>
              <a:t>3. </a:t>
            </a:r>
            <a:r>
              <a:rPr lang="en-US" sz="2400" b="1" dirty="0" err="1">
                <a:solidFill>
                  <a:srgbClr val="C00000"/>
                </a:solidFill>
              </a:rPr>
              <a:t>Hooc</a:t>
            </a:r>
            <a:r>
              <a:rPr lang="en-US" sz="2400" b="1" dirty="0">
                <a:solidFill>
                  <a:srgbClr val="C00000"/>
                </a:solidFill>
              </a:rPr>
              <a:t> </a:t>
            </a:r>
            <a:r>
              <a:rPr lang="en-US" sz="2400" b="1" dirty="0" err="1">
                <a:solidFill>
                  <a:srgbClr val="C00000"/>
                </a:solidFill>
              </a:rPr>
              <a:t>môn</a:t>
            </a:r>
            <a:r>
              <a:rPr lang="en-US" sz="2400" b="1" dirty="0">
                <a:solidFill>
                  <a:srgbClr val="C00000"/>
                </a:solidFill>
              </a:rPr>
              <a:t> </a:t>
            </a:r>
            <a:r>
              <a:rPr lang="en-US" sz="2400" b="1" dirty="0" err="1">
                <a:solidFill>
                  <a:srgbClr val="C00000"/>
                </a:solidFill>
              </a:rPr>
              <a:t>cooctizôn</a:t>
            </a:r>
            <a:r>
              <a:rPr lang="en-US" sz="2400" b="1" dirty="0">
                <a:solidFill>
                  <a:srgbClr val="C00000"/>
                </a:solidFill>
              </a:rPr>
              <a:t> </a:t>
            </a:r>
            <a:r>
              <a:rPr lang="en-US" sz="2400" b="1" dirty="0" err="1">
                <a:solidFill>
                  <a:srgbClr val="C00000"/>
                </a:solidFill>
              </a:rPr>
              <a:t>được</a:t>
            </a:r>
            <a:r>
              <a:rPr lang="en-US" sz="2400" b="1" dirty="0">
                <a:solidFill>
                  <a:srgbClr val="C00000"/>
                </a:solidFill>
              </a:rPr>
              <a:t> </a:t>
            </a:r>
            <a:r>
              <a:rPr lang="en-US" sz="2400" b="1" dirty="0" err="1">
                <a:solidFill>
                  <a:srgbClr val="C00000"/>
                </a:solidFill>
              </a:rPr>
              <a:t>tiết</a:t>
            </a:r>
            <a:r>
              <a:rPr lang="en-US" sz="2400" b="1" dirty="0">
                <a:solidFill>
                  <a:srgbClr val="C00000"/>
                </a:solidFill>
              </a:rPr>
              <a:t> </a:t>
            </a:r>
            <a:r>
              <a:rPr lang="en-US" sz="2400" b="1" dirty="0" err="1">
                <a:solidFill>
                  <a:srgbClr val="C00000"/>
                </a:solidFill>
              </a:rPr>
              <a:t>ra</a:t>
            </a:r>
            <a:r>
              <a:rPr lang="en-US" sz="2400" b="1" dirty="0">
                <a:solidFill>
                  <a:srgbClr val="C00000"/>
                </a:solidFill>
              </a:rPr>
              <a:t> </a:t>
            </a:r>
            <a:r>
              <a:rPr lang="en-US" sz="2400" b="1" dirty="0" err="1">
                <a:solidFill>
                  <a:srgbClr val="C00000"/>
                </a:solidFill>
              </a:rPr>
              <a:t>từ</a:t>
            </a:r>
            <a:r>
              <a:rPr lang="en-US" sz="2400" b="1" dirty="0">
                <a:solidFill>
                  <a:srgbClr val="C00000"/>
                </a:solidFill>
              </a:rPr>
              <a:t> : </a:t>
            </a:r>
          </a:p>
          <a:p>
            <a:pPr marL="342900" indent="-342900">
              <a:lnSpc>
                <a:spcPct val="150000"/>
              </a:lnSpc>
              <a:buFontTx/>
              <a:buAutoNum type="alphaUcPeriod"/>
              <a:defRPr/>
            </a:pPr>
            <a:r>
              <a:rPr lang="en-US" sz="2400" dirty="0" err="1"/>
              <a:t>Lớp</a:t>
            </a:r>
            <a:r>
              <a:rPr lang="en-US" sz="2400" dirty="0"/>
              <a:t> </a:t>
            </a:r>
            <a:r>
              <a:rPr lang="en-US" sz="2400" err="1"/>
              <a:t>ngoài</a:t>
            </a:r>
            <a:r>
              <a:rPr lang="en-US" sz="2400"/>
              <a:t> </a:t>
            </a:r>
            <a:r>
              <a:rPr lang="en-US" sz="2400" smtClean="0"/>
              <a:t>(lớp </a:t>
            </a:r>
            <a:r>
              <a:rPr lang="en-US" sz="2400" dirty="0" err="1"/>
              <a:t>cầu</a:t>
            </a:r>
            <a:r>
              <a:rPr lang="en-US" sz="2400" dirty="0"/>
              <a:t>) </a:t>
            </a:r>
            <a:r>
              <a:rPr lang="en-US" sz="2400" dirty="0" err="1"/>
              <a:t>của</a:t>
            </a:r>
            <a:r>
              <a:rPr lang="en-US" sz="2400" dirty="0"/>
              <a:t> </a:t>
            </a:r>
            <a:r>
              <a:rPr lang="en-US" sz="2400" dirty="0" err="1"/>
              <a:t>vỏ</a:t>
            </a:r>
            <a:r>
              <a:rPr lang="en-US" sz="2400" dirty="0"/>
              <a:t> </a:t>
            </a:r>
            <a:r>
              <a:rPr lang="en-US" sz="2400" dirty="0" err="1"/>
              <a:t>tuyến</a:t>
            </a:r>
            <a:r>
              <a:rPr lang="en-US" sz="2400" dirty="0"/>
              <a:t> </a:t>
            </a:r>
            <a:r>
              <a:rPr lang="en-US" sz="2400" dirty="0" err="1"/>
              <a:t>trên</a:t>
            </a:r>
            <a:r>
              <a:rPr lang="en-US" sz="2400" dirty="0"/>
              <a:t> </a:t>
            </a:r>
            <a:r>
              <a:rPr lang="en-US" sz="2400" dirty="0" err="1"/>
              <a:t>thận</a:t>
            </a:r>
            <a:endParaRPr lang="en-US" sz="2400" dirty="0"/>
          </a:p>
          <a:p>
            <a:pPr marL="342900" indent="-342900">
              <a:lnSpc>
                <a:spcPct val="150000"/>
              </a:lnSpc>
              <a:buFontTx/>
              <a:buAutoNum type="alphaUcPeriod"/>
              <a:defRPr/>
            </a:pPr>
            <a:r>
              <a:rPr lang="en-US" sz="2400" dirty="0" err="1"/>
              <a:t>Lớp</a:t>
            </a:r>
            <a:r>
              <a:rPr lang="en-US" sz="2400" dirty="0"/>
              <a:t> </a:t>
            </a:r>
            <a:r>
              <a:rPr lang="en-US" sz="2400" err="1"/>
              <a:t>giữa</a:t>
            </a:r>
            <a:r>
              <a:rPr lang="en-US" sz="2400"/>
              <a:t> </a:t>
            </a:r>
            <a:r>
              <a:rPr lang="en-US" sz="2400" smtClean="0"/>
              <a:t>(lớp </a:t>
            </a:r>
            <a:r>
              <a:rPr lang="en-US" sz="2400" dirty="0" err="1"/>
              <a:t>sợi</a:t>
            </a:r>
            <a:r>
              <a:rPr lang="en-US" sz="2400" dirty="0"/>
              <a:t>) </a:t>
            </a:r>
            <a:r>
              <a:rPr lang="en-US" sz="2400" dirty="0" err="1"/>
              <a:t>của</a:t>
            </a:r>
            <a:r>
              <a:rPr lang="en-US" sz="2400" dirty="0"/>
              <a:t> </a:t>
            </a:r>
            <a:r>
              <a:rPr lang="en-US" sz="2400" dirty="0" err="1"/>
              <a:t>vỏ</a:t>
            </a:r>
            <a:r>
              <a:rPr lang="en-US" sz="2400" dirty="0"/>
              <a:t> </a:t>
            </a:r>
            <a:r>
              <a:rPr lang="en-US" sz="2400" dirty="0" err="1"/>
              <a:t>tuyến</a:t>
            </a:r>
            <a:r>
              <a:rPr lang="en-US" sz="2400" dirty="0"/>
              <a:t> </a:t>
            </a:r>
            <a:r>
              <a:rPr lang="en-US" sz="2400" dirty="0" err="1"/>
              <a:t>trên</a:t>
            </a:r>
            <a:r>
              <a:rPr lang="en-US" sz="2400" dirty="0"/>
              <a:t> </a:t>
            </a:r>
            <a:r>
              <a:rPr lang="en-US" sz="2400" dirty="0" err="1"/>
              <a:t>thận</a:t>
            </a:r>
            <a:endParaRPr lang="en-US" sz="2400" dirty="0"/>
          </a:p>
          <a:p>
            <a:pPr marL="342900" indent="-342900">
              <a:lnSpc>
                <a:spcPct val="150000"/>
              </a:lnSpc>
              <a:buFontTx/>
              <a:buAutoNum type="alphaUcPeriod"/>
              <a:defRPr/>
            </a:pPr>
            <a:r>
              <a:rPr lang="en-US" sz="2400" dirty="0" err="1"/>
              <a:t>Lớp</a:t>
            </a:r>
            <a:r>
              <a:rPr lang="en-US" sz="2400" dirty="0"/>
              <a:t> </a:t>
            </a:r>
            <a:r>
              <a:rPr lang="en-US" sz="2400" err="1"/>
              <a:t>trong</a:t>
            </a:r>
            <a:r>
              <a:rPr lang="en-US" sz="2400"/>
              <a:t> </a:t>
            </a:r>
            <a:r>
              <a:rPr lang="en-US" sz="2400" smtClean="0"/>
              <a:t>(lớp </a:t>
            </a:r>
            <a:r>
              <a:rPr lang="en-US" sz="2400" dirty="0" err="1"/>
              <a:t>lưới</a:t>
            </a:r>
            <a:r>
              <a:rPr lang="en-US" sz="2400" dirty="0"/>
              <a:t>) </a:t>
            </a:r>
            <a:r>
              <a:rPr lang="en-US" sz="2400" dirty="0" err="1"/>
              <a:t>của</a:t>
            </a:r>
            <a:r>
              <a:rPr lang="en-US" sz="2400" dirty="0"/>
              <a:t> </a:t>
            </a:r>
            <a:r>
              <a:rPr lang="en-US" sz="2400" dirty="0" err="1"/>
              <a:t>vỏ</a:t>
            </a:r>
            <a:r>
              <a:rPr lang="en-US" sz="2400" dirty="0"/>
              <a:t> </a:t>
            </a:r>
            <a:r>
              <a:rPr lang="en-US" sz="2400" dirty="0" err="1"/>
              <a:t>tuyến</a:t>
            </a:r>
            <a:r>
              <a:rPr lang="en-US" sz="2400" dirty="0"/>
              <a:t> </a:t>
            </a:r>
            <a:r>
              <a:rPr lang="en-US" sz="2400" dirty="0" err="1"/>
              <a:t>trên</a:t>
            </a:r>
            <a:r>
              <a:rPr lang="en-US" sz="2400" dirty="0"/>
              <a:t> </a:t>
            </a:r>
            <a:r>
              <a:rPr lang="en-US" sz="2400" dirty="0" err="1"/>
              <a:t>thận</a:t>
            </a:r>
            <a:endParaRPr lang="en-US" sz="2400" dirty="0"/>
          </a:p>
          <a:p>
            <a:pPr marL="342900" indent="-342900">
              <a:lnSpc>
                <a:spcPct val="150000"/>
              </a:lnSpc>
              <a:buFontTx/>
              <a:buAutoNum type="alphaUcPeriod"/>
              <a:defRPr/>
            </a:pPr>
            <a:r>
              <a:rPr lang="en-US" sz="2400" dirty="0" err="1"/>
              <a:t>Tủy</a:t>
            </a:r>
            <a:r>
              <a:rPr lang="en-US" sz="2400" dirty="0"/>
              <a:t> </a:t>
            </a:r>
            <a:r>
              <a:rPr lang="en-US" sz="2400" dirty="0" err="1"/>
              <a:t>tuyến</a:t>
            </a:r>
            <a:r>
              <a:rPr lang="en-US" sz="2400" dirty="0"/>
              <a:t> </a:t>
            </a:r>
            <a:r>
              <a:rPr lang="en-US" sz="2400" dirty="0" err="1"/>
              <a:t>của</a:t>
            </a:r>
            <a:r>
              <a:rPr lang="en-US" sz="2400" dirty="0"/>
              <a:t> </a:t>
            </a:r>
            <a:r>
              <a:rPr lang="en-US" sz="2400" dirty="0" err="1"/>
              <a:t>tuyến</a:t>
            </a:r>
            <a:r>
              <a:rPr lang="en-US" sz="2400" dirty="0"/>
              <a:t> </a:t>
            </a:r>
            <a:r>
              <a:rPr lang="en-US" sz="2400" dirty="0" err="1"/>
              <a:t>trên</a:t>
            </a:r>
            <a:r>
              <a:rPr lang="en-US" sz="2400" dirty="0"/>
              <a:t> </a:t>
            </a:r>
            <a:r>
              <a:rPr lang="en-US" sz="2400" dirty="0" err="1"/>
              <a:t>thận</a:t>
            </a:r>
            <a:r>
              <a:rPr lang="en-US" sz="2400" dirty="0"/>
              <a:t>.</a:t>
            </a:r>
          </a:p>
        </p:txBody>
      </p:sp>
      <p:sp>
        <p:nvSpPr>
          <p:cNvPr id="5" name="Oval 4"/>
          <p:cNvSpPr>
            <a:spLocks noChangeArrowheads="1"/>
          </p:cNvSpPr>
          <p:nvPr/>
        </p:nvSpPr>
        <p:spPr bwMode="auto">
          <a:xfrm>
            <a:off x="3194808" y="1581127"/>
            <a:ext cx="533400" cy="457200"/>
          </a:xfrm>
          <a:prstGeom prst="ellipse">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latin typeface="+mn-lt"/>
            </a:endParaRPr>
          </a:p>
        </p:txBody>
      </p:sp>
      <p:sp>
        <p:nvSpPr>
          <p:cNvPr id="6" name="TextBox 5"/>
          <p:cNvSpPr txBox="1"/>
          <p:nvPr/>
        </p:nvSpPr>
        <p:spPr>
          <a:xfrm>
            <a:off x="3194808" y="3235302"/>
            <a:ext cx="8794750" cy="3416320"/>
          </a:xfrm>
          <a:prstGeom prst="rect">
            <a:avLst/>
          </a:prstGeom>
          <a:noFill/>
        </p:spPr>
        <p:txBody>
          <a:bodyPr>
            <a:spAutoFit/>
          </a:bodyPr>
          <a:lstStyle/>
          <a:p>
            <a:pPr>
              <a:lnSpc>
                <a:spcPct val="150000"/>
              </a:lnSpc>
              <a:defRPr/>
            </a:pPr>
            <a:r>
              <a:rPr lang="en-US" sz="2400" b="1" dirty="0">
                <a:solidFill>
                  <a:srgbClr val="C00000"/>
                </a:solidFill>
              </a:rPr>
              <a:t>4. </a:t>
            </a:r>
            <a:r>
              <a:rPr lang="en-US" sz="2400" b="1" dirty="0" err="1">
                <a:solidFill>
                  <a:srgbClr val="C00000"/>
                </a:solidFill>
              </a:rPr>
              <a:t>Tế</a:t>
            </a:r>
            <a:r>
              <a:rPr lang="en-US" sz="2400" b="1" dirty="0">
                <a:solidFill>
                  <a:srgbClr val="C00000"/>
                </a:solidFill>
              </a:rPr>
              <a:t> </a:t>
            </a:r>
            <a:r>
              <a:rPr lang="en-US" sz="2400" b="1" dirty="0" err="1">
                <a:solidFill>
                  <a:srgbClr val="C00000"/>
                </a:solidFill>
              </a:rPr>
              <a:t>bào</a:t>
            </a:r>
            <a:r>
              <a:rPr lang="en-US" sz="2400" b="1" dirty="0">
                <a:solidFill>
                  <a:srgbClr val="C00000"/>
                </a:solidFill>
              </a:rPr>
              <a:t> </a:t>
            </a:r>
            <a:r>
              <a:rPr lang="el-GR" sz="2400" b="1" dirty="0">
                <a:solidFill>
                  <a:srgbClr val="C00000"/>
                </a:solidFill>
              </a:rPr>
              <a:t>α</a:t>
            </a:r>
            <a:r>
              <a:rPr lang="en-US" sz="2400" b="1" dirty="0">
                <a:solidFill>
                  <a:srgbClr val="C00000"/>
                </a:solidFill>
              </a:rPr>
              <a:t> </a:t>
            </a:r>
            <a:r>
              <a:rPr lang="en-US" sz="2400" b="1" dirty="0" err="1">
                <a:solidFill>
                  <a:srgbClr val="C00000"/>
                </a:solidFill>
              </a:rPr>
              <a:t>của</a:t>
            </a:r>
            <a:r>
              <a:rPr lang="en-US" sz="2400" b="1" dirty="0">
                <a:solidFill>
                  <a:srgbClr val="C00000"/>
                </a:solidFill>
              </a:rPr>
              <a:t> </a:t>
            </a:r>
            <a:r>
              <a:rPr lang="en-US" sz="2400" b="1" dirty="0" err="1">
                <a:solidFill>
                  <a:srgbClr val="C00000"/>
                </a:solidFill>
              </a:rPr>
              <a:t>đảo</a:t>
            </a:r>
            <a:r>
              <a:rPr lang="en-US" sz="2400" b="1" dirty="0">
                <a:solidFill>
                  <a:srgbClr val="C00000"/>
                </a:solidFill>
              </a:rPr>
              <a:t> </a:t>
            </a:r>
            <a:r>
              <a:rPr lang="en-US" sz="2400" b="1" dirty="0" err="1">
                <a:solidFill>
                  <a:srgbClr val="C00000"/>
                </a:solidFill>
              </a:rPr>
              <a:t>tụy</a:t>
            </a:r>
            <a:r>
              <a:rPr lang="en-US" sz="2400" b="1" dirty="0">
                <a:solidFill>
                  <a:srgbClr val="C00000"/>
                </a:solidFill>
              </a:rPr>
              <a:t> </a:t>
            </a:r>
            <a:r>
              <a:rPr lang="en-US" sz="2400" b="1" dirty="0" err="1">
                <a:solidFill>
                  <a:srgbClr val="C00000"/>
                </a:solidFill>
              </a:rPr>
              <a:t>tiết</a:t>
            </a:r>
            <a:r>
              <a:rPr lang="en-US" sz="2400" b="1" dirty="0">
                <a:solidFill>
                  <a:srgbClr val="C00000"/>
                </a:solidFill>
              </a:rPr>
              <a:t> </a:t>
            </a:r>
            <a:r>
              <a:rPr lang="en-US" sz="2400" b="1" dirty="0" err="1">
                <a:solidFill>
                  <a:srgbClr val="C00000"/>
                </a:solidFill>
              </a:rPr>
              <a:t>ra</a:t>
            </a:r>
            <a:r>
              <a:rPr lang="en-US" sz="2400" b="1" dirty="0">
                <a:solidFill>
                  <a:srgbClr val="C00000"/>
                </a:solidFill>
              </a:rPr>
              <a:t> </a:t>
            </a:r>
            <a:r>
              <a:rPr lang="en-US" sz="2400" b="1" dirty="0" err="1">
                <a:solidFill>
                  <a:srgbClr val="C00000"/>
                </a:solidFill>
              </a:rPr>
              <a:t>loại</a:t>
            </a:r>
            <a:r>
              <a:rPr lang="en-US" sz="2400" b="1" dirty="0">
                <a:solidFill>
                  <a:srgbClr val="C00000"/>
                </a:solidFill>
              </a:rPr>
              <a:t> </a:t>
            </a:r>
            <a:r>
              <a:rPr lang="en-US" sz="2400" b="1" dirty="0" err="1">
                <a:solidFill>
                  <a:srgbClr val="C00000"/>
                </a:solidFill>
              </a:rPr>
              <a:t>hooc</a:t>
            </a:r>
            <a:r>
              <a:rPr lang="en-US" sz="2400" b="1" dirty="0">
                <a:solidFill>
                  <a:srgbClr val="C00000"/>
                </a:solidFill>
              </a:rPr>
              <a:t> </a:t>
            </a:r>
            <a:r>
              <a:rPr lang="en-US" sz="2400" b="1" dirty="0" err="1">
                <a:solidFill>
                  <a:srgbClr val="C00000"/>
                </a:solidFill>
              </a:rPr>
              <a:t>môn</a:t>
            </a:r>
            <a:r>
              <a:rPr lang="en-US" sz="2400" b="1" dirty="0">
                <a:solidFill>
                  <a:srgbClr val="C00000"/>
                </a:solidFill>
              </a:rPr>
              <a:t> </a:t>
            </a:r>
            <a:r>
              <a:rPr lang="en-US" sz="2400" b="1" dirty="0" err="1">
                <a:solidFill>
                  <a:srgbClr val="C00000"/>
                </a:solidFill>
              </a:rPr>
              <a:t>nào</a:t>
            </a:r>
            <a:r>
              <a:rPr lang="en-US" sz="2400" b="1" dirty="0">
                <a:solidFill>
                  <a:srgbClr val="C00000"/>
                </a:solidFill>
              </a:rPr>
              <a:t> </a:t>
            </a:r>
            <a:r>
              <a:rPr lang="en-US" sz="2400" b="1" dirty="0" err="1">
                <a:solidFill>
                  <a:srgbClr val="C00000"/>
                </a:solidFill>
              </a:rPr>
              <a:t>có</a:t>
            </a:r>
            <a:r>
              <a:rPr lang="en-US" sz="2400" b="1" dirty="0">
                <a:solidFill>
                  <a:srgbClr val="C00000"/>
                </a:solidFill>
              </a:rPr>
              <a:t> </a:t>
            </a:r>
            <a:r>
              <a:rPr lang="en-US" sz="2400" b="1" dirty="0" err="1">
                <a:solidFill>
                  <a:srgbClr val="C00000"/>
                </a:solidFill>
              </a:rPr>
              <a:t>tác</a:t>
            </a:r>
            <a:r>
              <a:rPr lang="en-US" sz="2400" b="1" dirty="0">
                <a:solidFill>
                  <a:srgbClr val="C00000"/>
                </a:solidFill>
              </a:rPr>
              <a:t> </a:t>
            </a:r>
            <a:r>
              <a:rPr lang="en-US" sz="2400" b="1" dirty="0" err="1">
                <a:solidFill>
                  <a:srgbClr val="C00000"/>
                </a:solidFill>
              </a:rPr>
              <a:t>dụng</a:t>
            </a:r>
            <a:r>
              <a:rPr lang="en-US" sz="2400" b="1" dirty="0">
                <a:solidFill>
                  <a:srgbClr val="C00000"/>
                </a:solidFill>
              </a:rPr>
              <a:t> </a:t>
            </a:r>
            <a:r>
              <a:rPr lang="en-US" sz="2400" b="1" dirty="0" err="1">
                <a:solidFill>
                  <a:srgbClr val="C00000"/>
                </a:solidFill>
              </a:rPr>
              <a:t>biến</a:t>
            </a:r>
            <a:r>
              <a:rPr lang="en-US" sz="2400" b="1" dirty="0">
                <a:solidFill>
                  <a:srgbClr val="C00000"/>
                </a:solidFill>
              </a:rPr>
              <a:t> </a:t>
            </a:r>
            <a:r>
              <a:rPr lang="en-US" sz="2400" b="1" dirty="0" err="1">
                <a:solidFill>
                  <a:srgbClr val="C00000"/>
                </a:solidFill>
              </a:rPr>
              <a:t>đổi</a:t>
            </a:r>
            <a:r>
              <a:rPr lang="en-US" sz="2400" b="1" dirty="0">
                <a:solidFill>
                  <a:srgbClr val="C00000"/>
                </a:solidFill>
              </a:rPr>
              <a:t> </a:t>
            </a:r>
            <a:r>
              <a:rPr lang="en-US" sz="2400" b="1" dirty="0" err="1">
                <a:solidFill>
                  <a:srgbClr val="C00000"/>
                </a:solidFill>
              </a:rPr>
              <a:t>glicôgen</a:t>
            </a:r>
            <a:r>
              <a:rPr lang="en-US" sz="2400" b="1" dirty="0">
                <a:solidFill>
                  <a:srgbClr val="C00000"/>
                </a:solidFill>
              </a:rPr>
              <a:t> </a:t>
            </a:r>
            <a:r>
              <a:rPr lang="en-US" sz="2400" b="1" dirty="0" err="1">
                <a:solidFill>
                  <a:srgbClr val="C00000"/>
                </a:solidFill>
              </a:rPr>
              <a:t>thành</a:t>
            </a:r>
            <a:r>
              <a:rPr lang="en-US" sz="2400" b="1" dirty="0">
                <a:solidFill>
                  <a:srgbClr val="C00000"/>
                </a:solidFill>
              </a:rPr>
              <a:t> </a:t>
            </a:r>
            <a:r>
              <a:rPr lang="en-US" sz="2400" b="1" dirty="0" err="1">
                <a:solidFill>
                  <a:srgbClr val="C00000"/>
                </a:solidFill>
              </a:rPr>
              <a:t>glucôzơ</a:t>
            </a:r>
            <a:r>
              <a:rPr lang="en-US" sz="2400" b="1" dirty="0">
                <a:solidFill>
                  <a:srgbClr val="C00000"/>
                </a:solidFill>
              </a:rPr>
              <a:t>:</a:t>
            </a:r>
          </a:p>
          <a:p>
            <a:pPr marL="342900" indent="-342900">
              <a:lnSpc>
                <a:spcPct val="150000"/>
              </a:lnSpc>
              <a:buFontTx/>
              <a:buAutoNum type="alphaUcPeriod"/>
              <a:defRPr/>
            </a:pPr>
            <a:r>
              <a:rPr lang="en-US" sz="2400" dirty="0"/>
              <a:t>Insulin</a:t>
            </a:r>
          </a:p>
          <a:p>
            <a:pPr marL="342900" indent="-342900">
              <a:lnSpc>
                <a:spcPct val="150000"/>
              </a:lnSpc>
              <a:buFontTx/>
              <a:buAutoNum type="alphaUcPeriod"/>
              <a:defRPr/>
            </a:pPr>
            <a:r>
              <a:rPr lang="en-US" sz="2400" dirty="0" err="1"/>
              <a:t>glucagôn</a:t>
            </a:r>
            <a:endParaRPr lang="en-US" sz="2400" dirty="0"/>
          </a:p>
          <a:p>
            <a:pPr marL="342900" indent="-342900">
              <a:lnSpc>
                <a:spcPct val="150000"/>
              </a:lnSpc>
              <a:buFontTx/>
              <a:buAutoNum type="alphaUcPeriod"/>
              <a:defRPr/>
            </a:pPr>
            <a:r>
              <a:rPr lang="en-US" sz="2400" dirty="0" err="1"/>
              <a:t>cooctizôn</a:t>
            </a:r>
            <a:endParaRPr lang="en-US" sz="2400" dirty="0"/>
          </a:p>
          <a:p>
            <a:pPr marL="342900" indent="-342900">
              <a:lnSpc>
                <a:spcPct val="150000"/>
              </a:lnSpc>
              <a:buFontTx/>
              <a:buAutoNum type="alphaUcPeriod"/>
              <a:defRPr/>
            </a:pPr>
            <a:r>
              <a:rPr lang="en-US" sz="2400" dirty="0" err="1"/>
              <a:t>Tirôxin</a:t>
            </a:r>
            <a:r>
              <a:rPr lang="en-US" sz="2400" dirty="0"/>
              <a:t> </a:t>
            </a:r>
          </a:p>
        </p:txBody>
      </p:sp>
      <p:sp>
        <p:nvSpPr>
          <p:cNvPr id="7" name="Oval 6"/>
          <p:cNvSpPr>
            <a:spLocks noChangeArrowheads="1"/>
          </p:cNvSpPr>
          <p:nvPr/>
        </p:nvSpPr>
        <p:spPr bwMode="auto">
          <a:xfrm>
            <a:off x="3074158" y="5009863"/>
            <a:ext cx="533400" cy="457200"/>
          </a:xfrm>
          <a:prstGeom prst="ellipse">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latin typeface="+mn-lt"/>
            </a:endParaRPr>
          </a:p>
        </p:txBody>
      </p:sp>
      <p:pic>
        <p:nvPicPr>
          <p:cNvPr id="10" name="Picture 9" descr="ICO_FL_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57700" y="20558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Điều hòa hoạt động của các tuyến nội tiết</a:t>
            </a:r>
          </a:p>
        </p:txBody>
      </p:sp>
      <p:sp>
        <p:nvSpPr>
          <p:cNvPr id="12" name="Rounded Rectangle 11"/>
          <p:cNvSpPr/>
          <p:nvPr/>
        </p:nvSpPr>
        <p:spPr>
          <a:xfrm>
            <a:off x="57700" y="38941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Sự phối hợp hoạt động của các tuyến nội tuyết</a:t>
            </a:r>
          </a:p>
        </p:txBody>
      </p:sp>
      <p:sp>
        <p:nvSpPr>
          <p:cNvPr id="9" name="Rounded Rectangle 8"/>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Tree>
    <p:extLst>
      <p:ext uri="{BB962C8B-B14F-4D97-AF65-F5344CB8AC3E}">
        <p14:creationId xmlns:p14="http://schemas.microsoft.com/office/powerpoint/2010/main" val="13404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16" presetClass="entr" presetSubtype="21" fill="hold" nodeType="withEffect" nodePh="1">
                                  <p:stCondLst>
                                    <p:cond delay="0"/>
                                  </p:stCondLst>
                                  <p:endCondLst>
                                    <p:cond evt="begin" delay="0">
                                      <p:tn val="13"/>
                                    </p:cond>
                                  </p:end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560512" y="2143016"/>
            <a:ext cx="9144000" cy="1862048"/>
          </a:xfrm>
          <a:prstGeom prst="rect">
            <a:avLst/>
          </a:prstGeom>
          <a:solidFill>
            <a:schemeClr val="bg2">
              <a:lumMod val="60000"/>
              <a:lumOff val="40000"/>
              <a:alpha val="80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1200"/>
              </a:spcBef>
              <a:spcAft>
                <a:spcPts val="1200"/>
              </a:spcAft>
            </a:pPr>
            <a:r>
              <a:rPr lang="en-US" sz="11500" b="1" spc="5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yriad Pro" pitchFamily="34" charset="0"/>
              </a:rPr>
              <a:t>Cảm</a:t>
            </a:r>
            <a:r>
              <a:rPr lang="en-US" sz="115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yriad Pro" pitchFamily="34" charset="0"/>
              </a:rPr>
              <a:t> </a:t>
            </a:r>
            <a:r>
              <a:rPr lang="en-US" sz="11500" b="1" spc="5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yriad Pro" pitchFamily="34" charset="0"/>
              </a:rPr>
              <a:t>ơn</a:t>
            </a:r>
            <a:r>
              <a:rPr lang="en-US" sz="115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yriad Pro" pitchFamily="34" charset="0"/>
              </a:rPr>
              <a:t>!</a:t>
            </a:r>
          </a:p>
        </p:txBody>
      </p:sp>
    </p:spTree>
    <p:extLst>
      <p:ext uri="{BB962C8B-B14F-4D97-AF65-F5344CB8AC3E}">
        <p14:creationId xmlns:p14="http://schemas.microsoft.com/office/powerpoint/2010/main" val="19987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3237933" y="84274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C00000"/>
                </a:solidFill>
                <a:latin typeface="+mn-lt"/>
              </a:rPr>
              <a:t>Hãy kể tên các tuyến nội tiết chụi ảnh hưởng của hooc môn tiết ra từ tuyến yên?</a:t>
            </a:r>
          </a:p>
        </p:txBody>
      </p:sp>
      <p:pic>
        <p:nvPicPr>
          <p:cNvPr id="31" name="Picture 30" descr="ICO_FL_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ounded Rectangle 31"/>
          <p:cNvSpPr/>
          <p:nvPr/>
        </p:nvSpPr>
        <p:spPr>
          <a:xfrm>
            <a:off x="57700" y="20558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Điều hòa hoạt động của các tuyến nội tiết</a:t>
            </a:r>
          </a:p>
        </p:txBody>
      </p:sp>
      <p:sp>
        <p:nvSpPr>
          <p:cNvPr id="33" name="Rounded Rectangle 32"/>
          <p:cNvSpPr/>
          <p:nvPr/>
        </p:nvSpPr>
        <p:spPr>
          <a:xfrm>
            <a:off x="57700" y="38941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Sự phối hợp hoạt động của các tuyến nội tuyết</a:t>
            </a:r>
            <a:endParaRPr lang="en-US" sz="1600">
              <a:solidFill>
                <a:schemeClr val="tx1"/>
              </a:solidFill>
            </a:endParaRPr>
          </a:p>
        </p:txBody>
      </p:sp>
      <p:sp>
        <p:nvSpPr>
          <p:cNvPr id="22" name="Rectangle 21"/>
          <p:cNvSpPr/>
          <p:nvPr/>
        </p:nvSpPr>
        <p:spPr>
          <a:xfrm>
            <a:off x="2894150" y="211083"/>
            <a:ext cx="6643678" cy="461665"/>
          </a:xfrm>
          <a:prstGeom prst="rect">
            <a:avLst/>
          </a:prstGeom>
        </p:spPr>
        <p:txBody>
          <a:bodyPr wrap="none">
            <a:spAutoFit/>
          </a:bodyPr>
          <a:lstStyle/>
          <a:p>
            <a:r>
              <a:rPr lang="en-US" sz="2400" b="1" smtClean="0">
                <a:ln w="6600">
                  <a:solidFill>
                    <a:srgbClr val="FF0000"/>
                  </a:solidFill>
                  <a:prstDash val="solid"/>
                </a:ln>
                <a:solidFill>
                  <a:srgbClr val="FFFFFF"/>
                </a:solidFill>
                <a:effectLst>
                  <a:outerShdw dist="38100" dir="2700000" algn="tl" rotWithShape="0">
                    <a:schemeClr val="accent2"/>
                  </a:outerShdw>
                </a:effectLst>
              </a:rPr>
              <a:t>I. ĐIỀU HÒA HOẠT ĐỘNG CỦA CÁC TUYẾN NỘI TIẾT</a:t>
            </a:r>
            <a:endParaRPr lang="en-US" sz="2400" b="1">
              <a:ln w="6600">
                <a:solidFill>
                  <a:srgbClr val="FF0000"/>
                </a:solidFill>
                <a:prstDash val="solid"/>
              </a:ln>
              <a:solidFill>
                <a:srgbClr val="FFFFFF"/>
              </a:solidFill>
              <a:effectLst>
                <a:outerShdw dist="38100" dir="2700000" algn="tl" rotWithShape="0">
                  <a:schemeClr val="accent2"/>
                </a:outerShdw>
              </a:effectLst>
            </a:endParaRPr>
          </a:p>
        </p:txBody>
      </p:sp>
      <p:sp>
        <p:nvSpPr>
          <p:cNvPr id="21" name="Rounded Rectangle 20"/>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pic>
        <p:nvPicPr>
          <p:cNvPr id="3074" name="Picture 2" descr="Sự tác động của hoocmon tuyến yên đến các tuyến nội tiết kh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3004"/>
            <a:ext cx="6638925" cy="475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nodePh="1">
                                  <p:stCondLst>
                                    <p:cond delay="0"/>
                                  </p:stCondLst>
                                  <p:endCondLst>
                                    <p:cond evt="begin" delay="0">
                                      <p:tn val="5"/>
                                    </p:cond>
                                  </p:end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Text Box 6"/>
          <p:cNvSpPr txBox="1">
            <a:spLocks noChangeArrowheads="1"/>
          </p:cNvSpPr>
          <p:nvPr/>
        </p:nvSpPr>
        <p:spPr bwMode="auto">
          <a:xfrm>
            <a:off x="3146945" y="1926609"/>
            <a:ext cx="864471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lnSpc>
                <a:spcPct val="150000"/>
              </a:lnSpc>
              <a:spcBef>
                <a:spcPct val="50000"/>
              </a:spcBef>
              <a:buFont typeface="Arial" panose="020B0604020202020204" pitchFamily="34" charset="0"/>
              <a:buChar char="•"/>
            </a:pPr>
            <a:r>
              <a:rPr lang="vi-VN" altLang="en-US" sz="2400" smtClean="0">
                <a:solidFill>
                  <a:srgbClr val="0000CC"/>
                </a:solidFill>
                <a:latin typeface="Calibri" panose="020F0502020204030204" charset="0"/>
                <a:cs typeface="Calibri" panose="020F0502020204030204" charset="0"/>
              </a:rPr>
              <a:t>C</a:t>
            </a:r>
            <a:r>
              <a:rPr lang="en-US" altLang="en-US" sz="2400">
                <a:solidFill>
                  <a:srgbClr val="0000CC"/>
                </a:solidFill>
                <a:latin typeface="Calibri" panose="020F0502020204030204" charset="0"/>
                <a:cs typeface="Calibri" panose="020F0502020204030204" charset="0"/>
              </a:rPr>
              <a:t>ác tuyến n</a:t>
            </a:r>
            <a:r>
              <a:rPr lang="vi-VN" altLang="en-US" sz="2400">
                <a:solidFill>
                  <a:srgbClr val="0000CC"/>
                </a:solidFill>
                <a:latin typeface="Calibri" panose="020F0502020204030204" charset="0"/>
                <a:cs typeface="Calibri" panose="020F0502020204030204" charset="0"/>
              </a:rPr>
              <a:t>ội tiết </a:t>
            </a:r>
            <a:r>
              <a:rPr lang="vi-VN" altLang="en-US" sz="2400" b="1" i="1">
                <a:solidFill>
                  <a:srgbClr val="006600"/>
                </a:solidFill>
                <a:latin typeface="Calibri" panose="020F0502020204030204" charset="0"/>
                <a:cs typeface="Calibri" panose="020F0502020204030204" charset="0"/>
              </a:rPr>
              <a:t>không chỉ chịu sự điều khiển của tuyến </a:t>
            </a:r>
            <a:r>
              <a:rPr lang="vi-VN" altLang="en-US" sz="2400">
                <a:solidFill>
                  <a:srgbClr val="0000CC"/>
                </a:solidFill>
                <a:latin typeface="Calibri" panose="020F0502020204030204" charset="0"/>
                <a:cs typeface="Calibri" panose="020F0502020204030204" charset="0"/>
              </a:rPr>
              <a:t>yên mà ngược lại, hoạt động của tuyến yên đã được tăng cường hay kìm hãm cũng </a:t>
            </a:r>
            <a:r>
              <a:rPr lang="vi-VN" altLang="en-US" sz="2400" b="1" i="1">
                <a:solidFill>
                  <a:srgbClr val="006600"/>
                </a:solidFill>
                <a:latin typeface="Calibri" panose="020F0502020204030204" charset="0"/>
                <a:cs typeface="Calibri" panose="020F0502020204030204" charset="0"/>
              </a:rPr>
              <a:t>bị sự chi phối của hoocmôn </a:t>
            </a:r>
            <a:r>
              <a:rPr lang="vi-VN" altLang="en-US" sz="2400">
                <a:solidFill>
                  <a:srgbClr val="0000CC"/>
                </a:solidFill>
                <a:latin typeface="Calibri" panose="020F0502020204030204" charset="0"/>
                <a:cs typeface="Calibri" panose="020F0502020204030204" charset="0"/>
              </a:rPr>
              <a:t>do các tuyến này tiết ra</a:t>
            </a:r>
            <a:r>
              <a:rPr lang="en-US" altLang="en-US" sz="2400">
                <a:solidFill>
                  <a:srgbClr val="0000CC"/>
                </a:solidFill>
                <a:latin typeface="Calibri" panose="020F0502020204030204" charset="0"/>
                <a:cs typeface="Calibri" panose="020F0502020204030204" charset="0"/>
              </a:rPr>
              <a:t>. </a:t>
            </a:r>
          </a:p>
          <a:p>
            <a:pPr algn="just" eaLnBrk="1" hangingPunct="1">
              <a:lnSpc>
                <a:spcPct val="150000"/>
              </a:lnSpc>
              <a:spcBef>
                <a:spcPct val="50000"/>
              </a:spcBef>
            </a:pPr>
            <a:r>
              <a:rPr lang="en-US" altLang="en-US" sz="2400">
                <a:solidFill>
                  <a:srgbClr val="0000CC"/>
                </a:solidFill>
                <a:latin typeface="Calibri" panose="020F0502020204030204" charset="0"/>
                <a:cs typeface="Calibri" panose="020F0502020204030204" charset="0"/>
              </a:rPr>
              <a:t>=&gt; Đó chính là cơ chế tự điều hoà của các tuyến nội tiết nhờ các luồng thông tin ngược. </a:t>
            </a:r>
          </a:p>
        </p:txBody>
      </p:sp>
      <p:sp>
        <p:nvSpPr>
          <p:cNvPr id="10" name="Rectangle 9"/>
          <p:cNvSpPr/>
          <p:nvPr/>
        </p:nvSpPr>
        <p:spPr>
          <a:xfrm>
            <a:off x="2894150" y="211083"/>
            <a:ext cx="6643678" cy="461665"/>
          </a:xfrm>
          <a:prstGeom prst="rect">
            <a:avLst/>
          </a:prstGeom>
        </p:spPr>
        <p:txBody>
          <a:bodyPr wrap="none">
            <a:spAutoFit/>
          </a:bodyPr>
          <a:lstStyle/>
          <a:p>
            <a:r>
              <a:rPr lang="en-US" sz="2400" b="1" smtClean="0">
                <a:ln w="6600">
                  <a:solidFill>
                    <a:srgbClr val="FF0000"/>
                  </a:solidFill>
                  <a:prstDash val="solid"/>
                </a:ln>
                <a:solidFill>
                  <a:srgbClr val="FFFFFF"/>
                </a:solidFill>
                <a:effectLst>
                  <a:outerShdw dist="38100" dir="2700000" algn="tl" rotWithShape="0">
                    <a:schemeClr val="accent2"/>
                  </a:outerShdw>
                </a:effectLst>
              </a:rPr>
              <a:t>I. ĐIỀU HÒA HOẠT ĐỘNG CỦA CÁC TUYẾN NỘI TIẾT</a:t>
            </a:r>
            <a:endParaRPr lang="en-US" sz="2400" b="1">
              <a:ln w="6600">
                <a:solidFill>
                  <a:srgbClr val="FF0000"/>
                </a:solidFill>
                <a:prstDash val="solid"/>
              </a:ln>
              <a:solidFill>
                <a:srgbClr val="FFFFFF"/>
              </a:solidFill>
              <a:effectLst>
                <a:outerShdw dist="38100" dir="2700000" algn="tl" rotWithShape="0">
                  <a:schemeClr val="accent2"/>
                </a:outerShdw>
              </a:effectLst>
            </a:endParaRPr>
          </a:p>
        </p:txBody>
      </p:sp>
      <p:pic>
        <p:nvPicPr>
          <p:cNvPr id="13" name="Picture 12" descr="ICO_FL_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57700" y="20558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Điều hòa hoạt động của các tuyến nội tiết</a:t>
            </a:r>
          </a:p>
        </p:txBody>
      </p:sp>
      <p:sp>
        <p:nvSpPr>
          <p:cNvPr id="15" name="Rounded Rectangle 14"/>
          <p:cNvSpPr/>
          <p:nvPr/>
        </p:nvSpPr>
        <p:spPr>
          <a:xfrm>
            <a:off x="57700" y="38941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Sự phối hợp hoạt động của các tuyến nội tuyết</a:t>
            </a:r>
            <a:endParaRPr lang="en-US" sz="1600">
              <a:solidFill>
                <a:schemeClr val="tx1"/>
              </a:solidFill>
            </a:endParaRPr>
          </a:p>
        </p:txBody>
      </p:sp>
      <p:sp>
        <p:nvSpPr>
          <p:cNvPr id="7" name="Rounded Rectangle 6"/>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Tree>
    <p:extLst>
      <p:ext uri="{BB962C8B-B14F-4D97-AF65-F5344CB8AC3E}">
        <p14:creationId xmlns:p14="http://schemas.microsoft.com/office/powerpoint/2010/main" val="1381837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14"/>
                                        </p:tgtEl>
                                        <p:attrNameLst>
                                          <p:attrName>style.visibility</p:attrName>
                                        </p:attrNameLst>
                                      </p:cBhvr>
                                      <p:to>
                                        <p:strVal val="visible"/>
                                      </p:to>
                                    </p:set>
                                    <p:anim calcmode="discrete" valueType="clr">
                                      <p:cBhvr override="childStyle">
                                        <p:cTn id="7" dur="80"/>
                                        <p:tgtEl>
                                          <p:spTgt spid="215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14"/>
                                        </p:tgtEl>
                                        <p:attrNameLst>
                                          <p:attrName>fillcolor</p:attrName>
                                        </p:attrNameLst>
                                      </p:cBhvr>
                                      <p:tavLst>
                                        <p:tav tm="0">
                                          <p:val>
                                            <p:clrVal>
                                              <a:schemeClr val="accent2"/>
                                            </p:clrVal>
                                          </p:val>
                                        </p:tav>
                                        <p:tav tm="50000">
                                          <p:val>
                                            <p:clrVal>
                                              <a:schemeClr val="hlink"/>
                                            </p:clrVal>
                                          </p:val>
                                        </p:tav>
                                      </p:tavLst>
                                    </p:anim>
                                    <p:set>
                                      <p:cBhvr>
                                        <p:cTn id="9" dur="80"/>
                                        <p:tgtEl>
                                          <p:spTgt spid="21514"/>
                                        </p:tgtEl>
                                        <p:attrNameLst>
                                          <p:attrName>fill.type</p:attrName>
                                        </p:attrNameLst>
                                      </p:cBhvr>
                                      <p:to>
                                        <p:strVal val="solid"/>
                                      </p:to>
                                    </p:set>
                                  </p:childTnLst>
                                </p:cTn>
                              </p:par>
                              <p:par>
                                <p:cTn id="10" presetID="16" presetClass="entr" presetSubtype="21" fill="hold" nodeType="with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413" y="2210936"/>
            <a:ext cx="3312886" cy="395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624" y="2210936"/>
            <a:ext cx="3374694" cy="395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4545531" y="929562"/>
            <a:ext cx="55265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smtClean="0">
                <a:solidFill>
                  <a:srgbClr val="C00000"/>
                </a:solidFill>
                <a:latin typeface="+mn-lt"/>
              </a:rPr>
              <a:t>Trình</a:t>
            </a:r>
            <a:r>
              <a:rPr lang="en-US" altLang="en-US" sz="2400" b="1" dirty="0" smtClean="0">
                <a:solidFill>
                  <a:srgbClr val="C00000"/>
                </a:solidFill>
                <a:latin typeface="+mn-lt"/>
              </a:rPr>
              <a:t> </a:t>
            </a:r>
            <a:r>
              <a:rPr lang="en-US" altLang="en-US" sz="2400" b="1" dirty="0" err="1" smtClean="0">
                <a:solidFill>
                  <a:srgbClr val="C00000"/>
                </a:solidFill>
                <a:latin typeface="+mn-lt"/>
              </a:rPr>
              <a:t>bày</a:t>
            </a:r>
            <a:r>
              <a:rPr lang="en-US" altLang="en-US" sz="2400" b="1" dirty="0" smtClean="0">
                <a:solidFill>
                  <a:srgbClr val="C00000"/>
                </a:solidFill>
                <a:latin typeface="+mn-lt"/>
              </a:rPr>
              <a:t> </a:t>
            </a:r>
            <a:r>
              <a:rPr lang="en-US" altLang="en-US" sz="2400" b="1" dirty="0" err="1" smtClean="0">
                <a:solidFill>
                  <a:srgbClr val="C00000"/>
                </a:solidFill>
                <a:latin typeface="+mn-lt"/>
              </a:rPr>
              <a:t>quá</a:t>
            </a:r>
            <a:r>
              <a:rPr lang="en-US" altLang="en-US" sz="2400" b="1" dirty="0" smtClean="0">
                <a:solidFill>
                  <a:srgbClr val="C00000"/>
                </a:solidFill>
                <a:latin typeface="+mn-lt"/>
              </a:rPr>
              <a:t> </a:t>
            </a:r>
            <a:r>
              <a:rPr lang="en-US" altLang="en-US" sz="2400" b="1" dirty="0" err="1" smtClean="0">
                <a:solidFill>
                  <a:srgbClr val="C00000"/>
                </a:solidFill>
                <a:latin typeface="+mn-lt"/>
              </a:rPr>
              <a:t>quá</a:t>
            </a:r>
            <a:r>
              <a:rPr lang="en-US" altLang="en-US" sz="2400" b="1" dirty="0" smtClean="0">
                <a:solidFill>
                  <a:srgbClr val="C00000"/>
                </a:solidFill>
                <a:latin typeface="+mn-lt"/>
              </a:rPr>
              <a:t> </a:t>
            </a:r>
            <a:r>
              <a:rPr lang="en-US" altLang="en-US" sz="2400" b="1" dirty="0" err="1" smtClean="0">
                <a:solidFill>
                  <a:srgbClr val="C00000"/>
                </a:solidFill>
                <a:latin typeface="+mn-lt"/>
              </a:rPr>
              <a:t>trình</a:t>
            </a:r>
            <a:r>
              <a:rPr lang="en-US" altLang="en-US" sz="2400" b="1" dirty="0" smtClean="0">
                <a:solidFill>
                  <a:srgbClr val="C00000"/>
                </a:solidFill>
                <a:latin typeface="+mn-lt"/>
              </a:rPr>
              <a:t> </a:t>
            </a:r>
            <a:r>
              <a:rPr lang="en-US" altLang="en-US" sz="2400" b="1" dirty="0" err="1" smtClean="0">
                <a:solidFill>
                  <a:srgbClr val="C00000"/>
                </a:solidFill>
                <a:latin typeface="+mn-lt"/>
              </a:rPr>
              <a:t>điều</a:t>
            </a:r>
            <a:r>
              <a:rPr lang="en-US" altLang="en-US" sz="2400" b="1" dirty="0" smtClean="0">
                <a:solidFill>
                  <a:srgbClr val="C00000"/>
                </a:solidFill>
                <a:latin typeface="+mn-lt"/>
              </a:rPr>
              <a:t> </a:t>
            </a:r>
            <a:r>
              <a:rPr lang="en-US" altLang="en-US" sz="2400" b="1" dirty="0" err="1" smtClean="0">
                <a:solidFill>
                  <a:srgbClr val="C00000"/>
                </a:solidFill>
                <a:latin typeface="+mn-lt"/>
              </a:rPr>
              <a:t>hòa</a:t>
            </a:r>
            <a:r>
              <a:rPr lang="en-US" altLang="en-US" sz="2400" b="1" dirty="0" smtClean="0">
                <a:solidFill>
                  <a:srgbClr val="C00000"/>
                </a:solidFill>
                <a:latin typeface="+mn-lt"/>
              </a:rPr>
              <a:t> </a:t>
            </a:r>
            <a:r>
              <a:rPr lang="en-US" altLang="en-US" sz="2400" b="1" dirty="0" err="1" smtClean="0">
                <a:solidFill>
                  <a:srgbClr val="C00000"/>
                </a:solidFill>
                <a:latin typeface="+mn-lt"/>
              </a:rPr>
              <a:t>hoạt</a:t>
            </a:r>
            <a:r>
              <a:rPr lang="en-US" altLang="en-US" sz="2400" b="1" dirty="0" smtClean="0">
                <a:solidFill>
                  <a:srgbClr val="C00000"/>
                </a:solidFill>
                <a:latin typeface="+mn-lt"/>
              </a:rPr>
              <a:t> </a:t>
            </a:r>
            <a:r>
              <a:rPr lang="en-US" altLang="en-US" sz="2400" b="1" dirty="0" err="1" smtClean="0">
                <a:solidFill>
                  <a:srgbClr val="C00000"/>
                </a:solidFill>
                <a:latin typeface="+mn-lt"/>
              </a:rPr>
              <a:t>động</a:t>
            </a:r>
            <a:r>
              <a:rPr lang="en-US" altLang="en-US" sz="2400" b="1" dirty="0" smtClean="0">
                <a:solidFill>
                  <a:srgbClr val="C00000"/>
                </a:solidFill>
                <a:latin typeface="+mn-lt"/>
              </a:rPr>
              <a:t> </a:t>
            </a:r>
            <a:r>
              <a:rPr lang="en-US" altLang="en-US" sz="2400" b="1" dirty="0" err="1" smtClean="0">
                <a:solidFill>
                  <a:srgbClr val="C00000"/>
                </a:solidFill>
                <a:latin typeface="+mn-lt"/>
              </a:rPr>
              <a:t>của</a:t>
            </a:r>
            <a:r>
              <a:rPr lang="en-US" altLang="en-US" sz="2400" b="1" dirty="0" smtClean="0">
                <a:solidFill>
                  <a:srgbClr val="C00000"/>
                </a:solidFill>
                <a:latin typeface="+mn-lt"/>
              </a:rPr>
              <a:t> </a:t>
            </a:r>
            <a:r>
              <a:rPr lang="en-US" altLang="en-US" sz="2400" b="1" dirty="0" err="1" smtClean="0">
                <a:solidFill>
                  <a:srgbClr val="C00000"/>
                </a:solidFill>
                <a:latin typeface="+mn-lt"/>
              </a:rPr>
              <a:t>tuyến</a:t>
            </a:r>
            <a:r>
              <a:rPr lang="en-US" altLang="en-US" sz="2400" b="1" dirty="0" smtClean="0">
                <a:solidFill>
                  <a:srgbClr val="C00000"/>
                </a:solidFill>
                <a:latin typeface="+mn-lt"/>
              </a:rPr>
              <a:t> </a:t>
            </a:r>
            <a:r>
              <a:rPr lang="en-US" altLang="en-US" sz="2400" b="1" dirty="0" err="1" smtClean="0">
                <a:solidFill>
                  <a:srgbClr val="C00000"/>
                </a:solidFill>
                <a:latin typeface="+mn-lt"/>
              </a:rPr>
              <a:t>giáp</a:t>
            </a:r>
            <a:r>
              <a:rPr lang="en-US" altLang="en-US" sz="2400" b="1" dirty="0" smtClean="0">
                <a:solidFill>
                  <a:srgbClr val="C00000"/>
                </a:solidFill>
                <a:latin typeface="+mn-lt"/>
              </a:rPr>
              <a:t> </a:t>
            </a:r>
            <a:r>
              <a:rPr lang="en-US" altLang="en-US" sz="2400" b="1" dirty="0" err="1" smtClean="0">
                <a:solidFill>
                  <a:srgbClr val="C00000"/>
                </a:solidFill>
                <a:latin typeface="+mn-lt"/>
              </a:rPr>
              <a:t>và</a:t>
            </a:r>
            <a:r>
              <a:rPr lang="en-US" altLang="en-US" sz="2400" b="1" dirty="0" smtClean="0">
                <a:solidFill>
                  <a:srgbClr val="C00000"/>
                </a:solidFill>
                <a:latin typeface="+mn-lt"/>
              </a:rPr>
              <a:t> </a:t>
            </a:r>
            <a:r>
              <a:rPr lang="en-US" altLang="en-US" sz="2400" b="1" dirty="0" err="1" smtClean="0">
                <a:solidFill>
                  <a:srgbClr val="C00000"/>
                </a:solidFill>
                <a:latin typeface="+mn-lt"/>
              </a:rPr>
              <a:t>tuyến</a:t>
            </a:r>
            <a:r>
              <a:rPr lang="en-US" altLang="en-US" sz="2400" b="1" dirty="0" smtClean="0">
                <a:solidFill>
                  <a:srgbClr val="C00000"/>
                </a:solidFill>
                <a:latin typeface="+mn-lt"/>
              </a:rPr>
              <a:t> </a:t>
            </a:r>
            <a:r>
              <a:rPr lang="en-US" altLang="en-US" sz="2400" b="1" dirty="0" err="1" smtClean="0">
                <a:solidFill>
                  <a:srgbClr val="C00000"/>
                </a:solidFill>
                <a:latin typeface="+mn-lt"/>
              </a:rPr>
              <a:t>thượng</a:t>
            </a:r>
            <a:r>
              <a:rPr lang="en-US" altLang="en-US" sz="2400" b="1" dirty="0" smtClean="0">
                <a:solidFill>
                  <a:srgbClr val="C00000"/>
                </a:solidFill>
                <a:latin typeface="+mn-lt"/>
              </a:rPr>
              <a:t> </a:t>
            </a:r>
            <a:r>
              <a:rPr lang="en-US" altLang="en-US" sz="2400" b="1" dirty="0" err="1" smtClean="0">
                <a:solidFill>
                  <a:srgbClr val="C00000"/>
                </a:solidFill>
                <a:latin typeface="+mn-lt"/>
              </a:rPr>
              <a:t>thận</a:t>
            </a:r>
            <a:endParaRPr lang="en-US" altLang="en-US" sz="2400" b="1" dirty="0">
              <a:solidFill>
                <a:srgbClr val="C00000"/>
              </a:solidFill>
              <a:latin typeface="+mn-lt"/>
            </a:endParaRPr>
          </a:p>
        </p:txBody>
      </p:sp>
      <p:sp>
        <p:nvSpPr>
          <p:cNvPr id="5" name="Rectangle 4"/>
          <p:cNvSpPr/>
          <p:nvPr/>
        </p:nvSpPr>
        <p:spPr>
          <a:xfrm>
            <a:off x="2894150" y="211083"/>
            <a:ext cx="6643678" cy="461665"/>
          </a:xfrm>
          <a:prstGeom prst="rect">
            <a:avLst/>
          </a:prstGeom>
        </p:spPr>
        <p:txBody>
          <a:bodyPr wrap="none">
            <a:spAutoFit/>
          </a:bodyPr>
          <a:lstStyle/>
          <a:p>
            <a:r>
              <a:rPr lang="en-US" sz="2400" b="1" smtClean="0">
                <a:ln w="6600">
                  <a:solidFill>
                    <a:srgbClr val="FF0000"/>
                  </a:solidFill>
                  <a:prstDash val="solid"/>
                </a:ln>
                <a:solidFill>
                  <a:srgbClr val="FFFFFF"/>
                </a:solidFill>
                <a:effectLst>
                  <a:outerShdw dist="38100" dir="2700000" algn="tl" rotWithShape="0">
                    <a:schemeClr val="accent2"/>
                  </a:outerShdw>
                </a:effectLst>
              </a:rPr>
              <a:t>I. ĐIỀU HÒA HOẠT ĐỘNG CỦA CÁC TUYẾN NỘI TIẾT</a:t>
            </a:r>
            <a:endParaRPr lang="en-US" sz="2400" b="1">
              <a:ln w="6600">
                <a:solidFill>
                  <a:srgbClr val="FF0000"/>
                </a:solidFill>
                <a:prstDash val="solid"/>
              </a:ln>
              <a:solidFill>
                <a:srgbClr val="FFFFFF"/>
              </a:solidFill>
              <a:effectLst>
                <a:outerShdw dist="38100" dir="2700000" algn="tl" rotWithShape="0">
                  <a:schemeClr val="accent2"/>
                </a:outerShdw>
              </a:effectLst>
            </a:endParaRPr>
          </a:p>
        </p:txBody>
      </p:sp>
      <p:pic>
        <p:nvPicPr>
          <p:cNvPr id="8" name="Picture 7" descr="ICO_FL_R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57700" y="20558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Điều hòa hoạt động của các tuyến nội tiết</a:t>
            </a:r>
          </a:p>
        </p:txBody>
      </p:sp>
      <p:sp>
        <p:nvSpPr>
          <p:cNvPr id="10" name="Rounded Rectangle 9"/>
          <p:cNvSpPr/>
          <p:nvPr/>
        </p:nvSpPr>
        <p:spPr>
          <a:xfrm>
            <a:off x="57700" y="38941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Sự phối hợp hoạt động của các tuyến nội tuyết</a:t>
            </a:r>
            <a:endParaRPr lang="en-US" sz="1600">
              <a:solidFill>
                <a:schemeClr val="tx1"/>
              </a:solidFill>
            </a:endParaRPr>
          </a:p>
        </p:txBody>
      </p:sp>
      <p:sp>
        <p:nvSpPr>
          <p:cNvPr id="11" name="Rounded Rectangle 10"/>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Tree>
    <p:extLst>
      <p:ext uri="{BB962C8B-B14F-4D97-AF65-F5344CB8AC3E}">
        <p14:creationId xmlns:p14="http://schemas.microsoft.com/office/powerpoint/2010/main" val="773761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nodePh="1">
                                  <p:stCondLst>
                                    <p:cond delay="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490" y="2055812"/>
            <a:ext cx="3312886" cy="395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3142273" y="929562"/>
            <a:ext cx="6929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dirty="0" err="1" smtClean="0">
                <a:solidFill>
                  <a:srgbClr val="C00000"/>
                </a:solidFill>
                <a:latin typeface="+mn-lt"/>
              </a:rPr>
              <a:t>Quá</a:t>
            </a:r>
            <a:r>
              <a:rPr lang="en-US" altLang="en-US" sz="2400" b="1" dirty="0" smtClean="0">
                <a:solidFill>
                  <a:srgbClr val="C00000"/>
                </a:solidFill>
                <a:latin typeface="+mn-lt"/>
              </a:rPr>
              <a:t> </a:t>
            </a:r>
            <a:r>
              <a:rPr lang="en-US" altLang="en-US" sz="2400" b="1" dirty="0" err="1" smtClean="0">
                <a:solidFill>
                  <a:srgbClr val="C00000"/>
                </a:solidFill>
                <a:latin typeface="+mn-lt"/>
              </a:rPr>
              <a:t>trình</a:t>
            </a:r>
            <a:r>
              <a:rPr lang="en-US" altLang="en-US" sz="2400" b="1" dirty="0" smtClean="0">
                <a:solidFill>
                  <a:srgbClr val="C00000"/>
                </a:solidFill>
                <a:latin typeface="+mn-lt"/>
              </a:rPr>
              <a:t> </a:t>
            </a:r>
            <a:r>
              <a:rPr lang="en-US" altLang="en-US" sz="2400" b="1" dirty="0" err="1" smtClean="0">
                <a:solidFill>
                  <a:srgbClr val="C00000"/>
                </a:solidFill>
                <a:latin typeface="+mn-lt"/>
              </a:rPr>
              <a:t>điều</a:t>
            </a:r>
            <a:r>
              <a:rPr lang="en-US" altLang="en-US" sz="2400" b="1" dirty="0" smtClean="0">
                <a:solidFill>
                  <a:srgbClr val="C00000"/>
                </a:solidFill>
                <a:latin typeface="+mn-lt"/>
              </a:rPr>
              <a:t> </a:t>
            </a:r>
            <a:r>
              <a:rPr lang="en-US" altLang="en-US" sz="2400" b="1" dirty="0" err="1" smtClean="0">
                <a:solidFill>
                  <a:srgbClr val="C00000"/>
                </a:solidFill>
                <a:latin typeface="+mn-lt"/>
              </a:rPr>
              <a:t>hòa</a:t>
            </a:r>
            <a:r>
              <a:rPr lang="en-US" altLang="en-US" sz="2400" b="1" dirty="0" smtClean="0">
                <a:solidFill>
                  <a:srgbClr val="C00000"/>
                </a:solidFill>
                <a:latin typeface="+mn-lt"/>
              </a:rPr>
              <a:t> </a:t>
            </a:r>
            <a:r>
              <a:rPr lang="en-US" altLang="en-US" sz="2400" b="1" dirty="0" err="1" smtClean="0">
                <a:solidFill>
                  <a:srgbClr val="C00000"/>
                </a:solidFill>
                <a:latin typeface="+mn-lt"/>
              </a:rPr>
              <a:t>hoạt</a:t>
            </a:r>
            <a:r>
              <a:rPr lang="en-US" altLang="en-US" sz="2400" b="1" dirty="0" smtClean="0">
                <a:solidFill>
                  <a:srgbClr val="C00000"/>
                </a:solidFill>
                <a:latin typeface="+mn-lt"/>
              </a:rPr>
              <a:t> </a:t>
            </a:r>
            <a:r>
              <a:rPr lang="en-US" altLang="en-US" sz="2400" b="1" dirty="0" err="1" smtClean="0">
                <a:solidFill>
                  <a:srgbClr val="C00000"/>
                </a:solidFill>
                <a:latin typeface="+mn-lt"/>
              </a:rPr>
              <a:t>động</a:t>
            </a:r>
            <a:r>
              <a:rPr lang="en-US" altLang="en-US" sz="2400" b="1" dirty="0" smtClean="0">
                <a:solidFill>
                  <a:srgbClr val="C00000"/>
                </a:solidFill>
                <a:latin typeface="+mn-lt"/>
              </a:rPr>
              <a:t> </a:t>
            </a:r>
            <a:r>
              <a:rPr lang="en-US" altLang="en-US" sz="2400" b="1" dirty="0" err="1" smtClean="0">
                <a:solidFill>
                  <a:srgbClr val="C00000"/>
                </a:solidFill>
                <a:latin typeface="+mn-lt"/>
              </a:rPr>
              <a:t>của</a:t>
            </a:r>
            <a:r>
              <a:rPr lang="en-US" altLang="en-US" sz="2400" b="1" dirty="0" smtClean="0">
                <a:solidFill>
                  <a:srgbClr val="C00000"/>
                </a:solidFill>
                <a:latin typeface="+mn-lt"/>
              </a:rPr>
              <a:t> </a:t>
            </a:r>
            <a:r>
              <a:rPr lang="en-US" altLang="en-US" sz="2400" b="1" dirty="0" err="1" smtClean="0">
                <a:solidFill>
                  <a:srgbClr val="C00000"/>
                </a:solidFill>
                <a:latin typeface="+mn-lt"/>
              </a:rPr>
              <a:t>tuyến</a:t>
            </a:r>
            <a:r>
              <a:rPr lang="en-US" altLang="en-US" sz="2400" b="1" dirty="0" smtClean="0">
                <a:solidFill>
                  <a:srgbClr val="C00000"/>
                </a:solidFill>
                <a:latin typeface="+mn-lt"/>
              </a:rPr>
              <a:t> </a:t>
            </a:r>
            <a:r>
              <a:rPr lang="en-US" altLang="en-US" sz="2400" b="1" dirty="0" err="1" smtClean="0">
                <a:solidFill>
                  <a:srgbClr val="C00000"/>
                </a:solidFill>
                <a:latin typeface="+mn-lt"/>
              </a:rPr>
              <a:t>giáp</a:t>
            </a:r>
            <a:endParaRPr lang="en-US" altLang="en-US" sz="2400" b="1" dirty="0">
              <a:solidFill>
                <a:srgbClr val="C00000"/>
              </a:solidFill>
              <a:latin typeface="+mn-lt"/>
            </a:endParaRPr>
          </a:p>
        </p:txBody>
      </p:sp>
      <p:sp>
        <p:nvSpPr>
          <p:cNvPr id="5" name="Rectangle 4"/>
          <p:cNvSpPr/>
          <p:nvPr/>
        </p:nvSpPr>
        <p:spPr>
          <a:xfrm>
            <a:off x="2894150" y="211083"/>
            <a:ext cx="6643678" cy="461665"/>
          </a:xfrm>
          <a:prstGeom prst="rect">
            <a:avLst/>
          </a:prstGeom>
        </p:spPr>
        <p:txBody>
          <a:bodyPr wrap="none">
            <a:spAutoFit/>
          </a:bodyPr>
          <a:lstStyle/>
          <a:p>
            <a:pPr algn="just"/>
            <a:r>
              <a:rPr lang="en-US" sz="2400" b="1" smtClean="0">
                <a:ln w="6600">
                  <a:solidFill>
                    <a:srgbClr val="FF0000"/>
                  </a:solidFill>
                  <a:prstDash val="solid"/>
                </a:ln>
                <a:solidFill>
                  <a:srgbClr val="FFFFFF"/>
                </a:solidFill>
                <a:effectLst>
                  <a:outerShdw dist="38100" dir="2700000" algn="tl" rotWithShape="0">
                    <a:schemeClr val="accent2"/>
                  </a:outerShdw>
                </a:effectLst>
              </a:rPr>
              <a:t>I. ĐIỀU HÒA HOẠT ĐỘNG CỦA CÁC TUYẾN NỘI TIẾT</a:t>
            </a:r>
            <a:endParaRPr lang="en-US" sz="2400" b="1">
              <a:ln w="6600">
                <a:solidFill>
                  <a:srgbClr val="FF0000"/>
                </a:solidFill>
                <a:prstDash val="solid"/>
              </a:ln>
              <a:solidFill>
                <a:srgbClr val="FFFFFF"/>
              </a:solidFill>
              <a:effectLst>
                <a:outerShdw dist="38100" dir="2700000" algn="tl" rotWithShape="0">
                  <a:schemeClr val="accent2"/>
                </a:outerShdw>
              </a:effectLst>
            </a:endParaRPr>
          </a:p>
        </p:txBody>
      </p:sp>
      <p:pic>
        <p:nvPicPr>
          <p:cNvPr id="8" name="Picture 7" descr="ICO_FL_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57700" y="20558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a:t>Điều hòa hoạt động của các tuyến nội tiết</a:t>
            </a:r>
          </a:p>
        </p:txBody>
      </p:sp>
      <p:sp>
        <p:nvSpPr>
          <p:cNvPr id="10" name="Rounded Rectangle 9"/>
          <p:cNvSpPr/>
          <p:nvPr/>
        </p:nvSpPr>
        <p:spPr>
          <a:xfrm>
            <a:off x="57700" y="38941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smtClean="0">
                <a:solidFill>
                  <a:schemeClr val="tx1"/>
                </a:solidFill>
              </a:rPr>
              <a:t>Sự phối hợp hoạt động của các tuyến nội tuyết</a:t>
            </a:r>
            <a:endParaRPr lang="en-US" sz="1600">
              <a:solidFill>
                <a:schemeClr val="tx1"/>
              </a:solidFill>
            </a:endParaRPr>
          </a:p>
        </p:txBody>
      </p:sp>
      <p:sp>
        <p:nvSpPr>
          <p:cNvPr id="11" name="Rounded Rectangle 10"/>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3600" b="1" dirty="0">
              <a:solidFill>
                <a:schemeClr val="accent5">
                  <a:lumMod val="50000"/>
                </a:schemeClr>
              </a:solidFill>
              <a:latin typeface="Myriad Pro" pitchFamily="34" charset="0"/>
            </a:endParaRPr>
          </a:p>
        </p:txBody>
      </p:sp>
      <p:sp>
        <p:nvSpPr>
          <p:cNvPr id="2" name="Rectangle 1"/>
          <p:cNvSpPr/>
          <p:nvPr/>
        </p:nvSpPr>
        <p:spPr>
          <a:xfrm>
            <a:off x="6607161" y="1648041"/>
            <a:ext cx="5452824" cy="4893647"/>
          </a:xfrm>
          <a:prstGeom prst="rect">
            <a:avLst/>
          </a:prstGeom>
        </p:spPr>
        <p:txBody>
          <a:bodyPr wrap="square">
            <a:spAutoFit/>
          </a:bodyPr>
          <a:lstStyle/>
          <a:p>
            <a:pPr algn="just">
              <a:buFont typeface="Arial" panose="020B0604020202020204" pitchFamily="34" charset="0"/>
              <a:buChar char="•"/>
            </a:pPr>
            <a:r>
              <a:rPr lang="vi-VN" sz="2400" dirty="0">
                <a:solidFill>
                  <a:srgbClr val="FF0000"/>
                </a:solidFill>
              </a:rPr>
              <a:t>Thùy trước tuyến yên tiết TSH </a:t>
            </a:r>
            <a:r>
              <a:rPr lang="vi-VN" sz="2400" dirty="0">
                <a:solidFill>
                  <a:srgbClr val="333333"/>
                </a:solidFill>
              </a:rPr>
              <a:t>kích thích </a:t>
            </a:r>
            <a:r>
              <a:rPr lang="vi-VN" sz="2400" dirty="0">
                <a:solidFill>
                  <a:srgbClr val="FF0000"/>
                </a:solidFill>
              </a:rPr>
              <a:t>tuyến giáp tiết</a:t>
            </a:r>
            <a:r>
              <a:rPr lang="vi-VN" sz="2400" dirty="0">
                <a:solidFill>
                  <a:srgbClr val="333333"/>
                </a:solidFill>
              </a:rPr>
              <a:t> hoocmon </a:t>
            </a:r>
            <a:r>
              <a:rPr lang="vi-VN" sz="2400" dirty="0">
                <a:solidFill>
                  <a:srgbClr val="FF0000"/>
                </a:solidFill>
              </a:rPr>
              <a:t>tiroxin</a:t>
            </a:r>
          </a:p>
          <a:p>
            <a:pPr algn="just">
              <a:buFont typeface="Arial" panose="020B0604020202020204" pitchFamily="34" charset="0"/>
              <a:buChar char="•"/>
            </a:pPr>
            <a:r>
              <a:rPr lang="vi-VN" sz="2400" dirty="0">
                <a:solidFill>
                  <a:srgbClr val="333333"/>
                </a:solidFill>
              </a:rPr>
              <a:t>Khi hàm lượng tiroxin quá cao tác động lên</a:t>
            </a:r>
          </a:p>
          <a:p>
            <a:pPr marL="742950" lvl="1" indent="-285750" algn="just">
              <a:buFont typeface="Arial" panose="020B0604020202020204" pitchFamily="34" charset="0"/>
              <a:buChar char="•"/>
            </a:pPr>
            <a:r>
              <a:rPr lang="vi-VN" sz="2400" dirty="0">
                <a:solidFill>
                  <a:srgbClr val="333333"/>
                </a:solidFill>
              </a:rPr>
              <a:t>Vùng dưới đồi  ức chế thùy trước tuyến yên</a:t>
            </a:r>
          </a:p>
          <a:p>
            <a:pPr marL="742950" lvl="1" indent="-285750" algn="just">
              <a:buFont typeface="Arial" panose="020B0604020202020204" pitchFamily="34" charset="0"/>
              <a:buChar char="•"/>
            </a:pPr>
            <a:r>
              <a:rPr lang="vi-VN" sz="2400" dirty="0">
                <a:solidFill>
                  <a:srgbClr val="333333"/>
                </a:solidFill>
              </a:rPr>
              <a:t>Hoặc tác động trực tiếp lên thùy trước tuyên yên</a:t>
            </a:r>
          </a:p>
          <a:p>
            <a:pPr algn="just"/>
            <a:r>
              <a:rPr lang="vi-VN" sz="2400" dirty="0">
                <a:solidFill>
                  <a:srgbClr val="333333"/>
                </a:solidFill>
              </a:rPr>
              <a:t>→ức chế tuyến yên tiết hoocmon TSH  tuyến giáp không tiết được hoocmon tiroxin  giảm hàm lượng hoocmon tiroxin  hoocmon tiroxin trở về trạng thái cân bằng.</a:t>
            </a:r>
            <a:endParaRPr lang="vi-VN" sz="2400" b="0" i="0" dirty="0">
              <a:solidFill>
                <a:srgbClr val="333333"/>
              </a:solidFill>
              <a:effectLst/>
            </a:endParaRPr>
          </a:p>
        </p:txBody>
      </p:sp>
    </p:spTree>
    <p:extLst>
      <p:ext uri="{BB962C8B-B14F-4D97-AF65-F5344CB8AC3E}">
        <p14:creationId xmlns:p14="http://schemas.microsoft.com/office/powerpoint/2010/main" val="2152790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nodePh="1">
                                  <p:stCondLst>
                                    <p:cond delay="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306" y="1788022"/>
            <a:ext cx="3374694" cy="395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4545531" y="929562"/>
            <a:ext cx="7265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smtClean="0">
                <a:solidFill>
                  <a:srgbClr val="C00000"/>
                </a:solidFill>
                <a:latin typeface="+mn-lt"/>
              </a:rPr>
              <a:t>Quá</a:t>
            </a:r>
            <a:r>
              <a:rPr lang="en-US" altLang="en-US" sz="2400" b="1" dirty="0" smtClean="0">
                <a:solidFill>
                  <a:srgbClr val="C00000"/>
                </a:solidFill>
                <a:latin typeface="+mn-lt"/>
              </a:rPr>
              <a:t> </a:t>
            </a:r>
            <a:r>
              <a:rPr lang="en-US" altLang="en-US" sz="2400" b="1" dirty="0" err="1" smtClean="0">
                <a:solidFill>
                  <a:srgbClr val="C00000"/>
                </a:solidFill>
                <a:latin typeface="+mn-lt"/>
              </a:rPr>
              <a:t>trình</a:t>
            </a:r>
            <a:r>
              <a:rPr lang="en-US" altLang="en-US" sz="2400" b="1" dirty="0" smtClean="0">
                <a:solidFill>
                  <a:srgbClr val="C00000"/>
                </a:solidFill>
                <a:latin typeface="+mn-lt"/>
              </a:rPr>
              <a:t> </a:t>
            </a:r>
            <a:r>
              <a:rPr lang="en-US" altLang="en-US" sz="2400" b="1" dirty="0" err="1" smtClean="0">
                <a:solidFill>
                  <a:srgbClr val="C00000"/>
                </a:solidFill>
                <a:latin typeface="+mn-lt"/>
              </a:rPr>
              <a:t>điều</a:t>
            </a:r>
            <a:r>
              <a:rPr lang="en-US" altLang="en-US" sz="2400" b="1" dirty="0" smtClean="0">
                <a:solidFill>
                  <a:srgbClr val="C00000"/>
                </a:solidFill>
                <a:latin typeface="+mn-lt"/>
              </a:rPr>
              <a:t> </a:t>
            </a:r>
            <a:r>
              <a:rPr lang="en-US" altLang="en-US" sz="2400" b="1" dirty="0" err="1" smtClean="0">
                <a:solidFill>
                  <a:srgbClr val="C00000"/>
                </a:solidFill>
                <a:latin typeface="+mn-lt"/>
              </a:rPr>
              <a:t>hòa</a:t>
            </a:r>
            <a:r>
              <a:rPr lang="en-US" altLang="en-US" sz="2400" b="1" dirty="0" smtClean="0">
                <a:solidFill>
                  <a:srgbClr val="C00000"/>
                </a:solidFill>
                <a:latin typeface="+mn-lt"/>
              </a:rPr>
              <a:t> </a:t>
            </a:r>
            <a:r>
              <a:rPr lang="en-US" altLang="en-US" sz="2400" b="1" dirty="0" err="1" smtClean="0">
                <a:solidFill>
                  <a:srgbClr val="C00000"/>
                </a:solidFill>
                <a:latin typeface="+mn-lt"/>
              </a:rPr>
              <a:t>hoạt</a:t>
            </a:r>
            <a:r>
              <a:rPr lang="en-US" altLang="en-US" sz="2400" b="1" dirty="0" smtClean="0">
                <a:solidFill>
                  <a:srgbClr val="C00000"/>
                </a:solidFill>
                <a:latin typeface="+mn-lt"/>
              </a:rPr>
              <a:t> </a:t>
            </a:r>
            <a:r>
              <a:rPr lang="en-US" altLang="en-US" sz="2400" b="1" dirty="0" err="1" smtClean="0">
                <a:solidFill>
                  <a:srgbClr val="C00000"/>
                </a:solidFill>
                <a:latin typeface="+mn-lt"/>
              </a:rPr>
              <a:t>động</a:t>
            </a:r>
            <a:r>
              <a:rPr lang="en-US" altLang="en-US" sz="2400" b="1" dirty="0" smtClean="0">
                <a:solidFill>
                  <a:srgbClr val="C00000"/>
                </a:solidFill>
                <a:latin typeface="+mn-lt"/>
              </a:rPr>
              <a:t> </a:t>
            </a:r>
            <a:r>
              <a:rPr lang="en-US" altLang="en-US" sz="2400" b="1" dirty="0" err="1" smtClean="0">
                <a:solidFill>
                  <a:srgbClr val="C00000"/>
                </a:solidFill>
                <a:latin typeface="+mn-lt"/>
              </a:rPr>
              <a:t>của</a:t>
            </a:r>
            <a:r>
              <a:rPr lang="en-US" altLang="en-US" sz="2400" b="1" dirty="0" smtClean="0">
                <a:solidFill>
                  <a:srgbClr val="C00000"/>
                </a:solidFill>
                <a:latin typeface="+mn-lt"/>
              </a:rPr>
              <a:t> </a:t>
            </a:r>
            <a:r>
              <a:rPr lang="en-US" altLang="en-US" sz="2400" b="1" dirty="0" err="1" smtClean="0">
                <a:solidFill>
                  <a:srgbClr val="C00000"/>
                </a:solidFill>
                <a:latin typeface="+mn-lt"/>
              </a:rPr>
              <a:t>tuyến</a:t>
            </a:r>
            <a:r>
              <a:rPr lang="en-US" altLang="en-US" sz="2400" b="1" dirty="0" smtClean="0">
                <a:solidFill>
                  <a:srgbClr val="C00000"/>
                </a:solidFill>
                <a:latin typeface="+mn-lt"/>
              </a:rPr>
              <a:t> </a:t>
            </a:r>
            <a:r>
              <a:rPr lang="en-US" altLang="en-US" sz="2400" b="1" dirty="0" err="1" smtClean="0">
                <a:solidFill>
                  <a:srgbClr val="C00000"/>
                </a:solidFill>
                <a:latin typeface="+mn-lt"/>
              </a:rPr>
              <a:t>thượng</a:t>
            </a:r>
            <a:r>
              <a:rPr lang="en-US" altLang="en-US" sz="2400" b="1" dirty="0" smtClean="0">
                <a:solidFill>
                  <a:srgbClr val="C00000"/>
                </a:solidFill>
                <a:latin typeface="+mn-lt"/>
              </a:rPr>
              <a:t> </a:t>
            </a:r>
            <a:r>
              <a:rPr lang="en-US" altLang="en-US" sz="2400" b="1" dirty="0" err="1" smtClean="0">
                <a:solidFill>
                  <a:srgbClr val="C00000"/>
                </a:solidFill>
                <a:latin typeface="+mn-lt"/>
              </a:rPr>
              <a:t>thận</a:t>
            </a:r>
            <a:endParaRPr lang="en-US" altLang="en-US" sz="2400" b="1" dirty="0">
              <a:solidFill>
                <a:srgbClr val="C00000"/>
              </a:solidFill>
              <a:latin typeface="+mn-lt"/>
            </a:endParaRPr>
          </a:p>
        </p:txBody>
      </p:sp>
      <p:sp>
        <p:nvSpPr>
          <p:cNvPr id="5" name="Rectangle 4"/>
          <p:cNvSpPr/>
          <p:nvPr/>
        </p:nvSpPr>
        <p:spPr>
          <a:xfrm>
            <a:off x="2894150" y="211083"/>
            <a:ext cx="6643678" cy="461665"/>
          </a:xfrm>
          <a:prstGeom prst="rect">
            <a:avLst/>
          </a:prstGeom>
        </p:spPr>
        <p:txBody>
          <a:bodyPr wrap="none">
            <a:spAutoFit/>
          </a:bodyPr>
          <a:lstStyle/>
          <a:p>
            <a:r>
              <a:rPr lang="en-US" sz="2400" b="1" smtClean="0">
                <a:ln w="6600">
                  <a:solidFill>
                    <a:srgbClr val="FF0000"/>
                  </a:solidFill>
                  <a:prstDash val="solid"/>
                </a:ln>
                <a:solidFill>
                  <a:srgbClr val="FFFFFF"/>
                </a:solidFill>
                <a:effectLst>
                  <a:outerShdw dist="38100" dir="2700000" algn="tl" rotWithShape="0">
                    <a:schemeClr val="accent2"/>
                  </a:outerShdw>
                </a:effectLst>
              </a:rPr>
              <a:t>I. ĐIỀU HÒA HOẠT ĐỘNG CỦA CÁC TUYẾN NỘI TIẾT</a:t>
            </a:r>
            <a:endParaRPr lang="en-US" sz="2400" b="1">
              <a:ln w="6600">
                <a:solidFill>
                  <a:srgbClr val="FF0000"/>
                </a:solidFill>
                <a:prstDash val="solid"/>
              </a:ln>
              <a:solidFill>
                <a:srgbClr val="FFFFFF"/>
              </a:solidFill>
              <a:effectLst>
                <a:outerShdw dist="38100" dir="2700000" algn="tl" rotWithShape="0">
                  <a:schemeClr val="accent2"/>
                </a:outerShdw>
              </a:effectLst>
            </a:endParaRPr>
          </a:p>
        </p:txBody>
      </p:sp>
      <p:pic>
        <p:nvPicPr>
          <p:cNvPr id="8" name="Picture 7" descr="ICO_FL_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57700" y="20558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Điều hòa hoạt động của các tuyến nội tiết</a:t>
            </a:r>
          </a:p>
        </p:txBody>
      </p:sp>
      <p:sp>
        <p:nvSpPr>
          <p:cNvPr id="10" name="Rounded Rectangle 9"/>
          <p:cNvSpPr/>
          <p:nvPr/>
        </p:nvSpPr>
        <p:spPr>
          <a:xfrm>
            <a:off x="57700" y="38941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Sự phối hợp hoạt động của các tuyến nội tuyết</a:t>
            </a:r>
            <a:endParaRPr lang="en-US" sz="1600">
              <a:solidFill>
                <a:schemeClr val="tx1"/>
              </a:solidFill>
            </a:endParaRPr>
          </a:p>
        </p:txBody>
      </p:sp>
      <p:sp>
        <p:nvSpPr>
          <p:cNvPr id="11" name="Rounded Rectangle 10"/>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
        <p:nvSpPr>
          <p:cNvPr id="2" name="Rectangle 1"/>
          <p:cNvSpPr/>
          <p:nvPr/>
        </p:nvSpPr>
        <p:spPr>
          <a:xfrm>
            <a:off x="2894150" y="1453735"/>
            <a:ext cx="6097450" cy="5262979"/>
          </a:xfrm>
          <a:prstGeom prst="rect">
            <a:avLst/>
          </a:prstGeom>
        </p:spPr>
        <p:txBody>
          <a:bodyPr wrap="square">
            <a:spAutoFit/>
          </a:bodyPr>
          <a:lstStyle/>
          <a:p>
            <a:pPr>
              <a:buFont typeface="Arial" panose="020B0604020202020204" pitchFamily="34" charset="0"/>
              <a:buChar char="•"/>
            </a:pPr>
            <a:r>
              <a:rPr lang="vi-VN" sz="2400" dirty="0">
                <a:solidFill>
                  <a:srgbClr val="FF0000"/>
                </a:solidFill>
              </a:rPr>
              <a:t>Thùy trước tuyến yên tiết hoocmon ACTH </a:t>
            </a:r>
            <a:r>
              <a:rPr lang="vi-VN" sz="2400" dirty="0">
                <a:solidFill>
                  <a:srgbClr val="333333"/>
                </a:solidFill>
              </a:rPr>
              <a:t>kích thích vỏ trên </a:t>
            </a:r>
            <a:r>
              <a:rPr lang="vi-VN" sz="2400" dirty="0">
                <a:solidFill>
                  <a:srgbClr val="FF0000"/>
                </a:solidFill>
              </a:rPr>
              <a:t>tuyến trên thận tiết </a:t>
            </a:r>
            <a:r>
              <a:rPr lang="vi-VN" sz="2400" dirty="0">
                <a:solidFill>
                  <a:srgbClr val="333333"/>
                </a:solidFill>
              </a:rPr>
              <a:t>hoocmon </a:t>
            </a:r>
            <a:r>
              <a:rPr lang="vi-VN" sz="2400" dirty="0">
                <a:solidFill>
                  <a:srgbClr val="FF0000"/>
                </a:solidFill>
              </a:rPr>
              <a:t>cooctizon</a:t>
            </a:r>
            <a:r>
              <a:rPr lang="vi-VN" sz="2400" dirty="0">
                <a:solidFill>
                  <a:srgbClr val="333333"/>
                </a:solidFill>
              </a:rPr>
              <a:t> điều hòa lượng </a:t>
            </a:r>
            <a:r>
              <a:rPr lang="vi-VN" sz="2400" dirty="0">
                <a:solidFill>
                  <a:srgbClr val="FF0000"/>
                </a:solidFill>
              </a:rPr>
              <a:t>K+ và Na+ </a:t>
            </a:r>
            <a:r>
              <a:rPr lang="vi-VN" sz="2400" dirty="0">
                <a:solidFill>
                  <a:srgbClr val="333333"/>
                </a:solidFill>
              </a:rPr>
              <a:t>trong máu</a:t>
            </a:r>
          </a:p>
          <a:p>
            <a:pPr>
              <a:buFont typeface="Arial" panose="020B0604020202020204" pitchFamily="34" charset="0"/>
              <a:buChar char="•"/>
            </a:pPr>
            <a:r>
              <a:rPr lang="vi-VN" sz="2400" dirty="0">
                <a:solidFill>
                  <a:srgbClr val="333333"/>
                </a:solidFill>
              </a:rPr>
              <a:t>Khi hàm lượng hoocmon cooctizon trong máu quá cao sẽ theo máu tác động lên</a:t>
            </a:r>
          </a:p>
          <a:p>
            <a:pPr marL="742950" lvl="1" indent="-285750">
              <a:buFont typeface="Arial" panose="020B0604020202020204" pitchFamily="34" charset="0"/>
              <a:buChar char="•"/>
            </a:pPr>
            <a:r>
              <a:rPr lang="vi-VN" sz="2400" dirty="0">
                <a:solidFill>
                  <a:srgbClr val="333333"/>
                </a:solidFill>
              </a:rPr>
              <a:t>Vùng dưới đồi  tiết chất  kìm hãm thùy trước tuyến yên tiết hoocmon ACTH</a:t>
            </a:r>
          </a:p>
          <a:p>
            <a:pPr marL="742950" lvl="1" indent="-285750">
              <a:buFont typeface="Arial" panose="020B0604020202020204" pitchFamily="34" charset="0"/>
              <a:buChar char="•"/>
            </a:pPr>
            <a:r>
              <a:rPr lang="vi-VN" sz="2400" dirty="0">
                <a:solidFill>
                  <a:srgbClr val="333333"/>
                </a:solidFill>
              </a:rPr>
              <a:t>Hoặc tác động trực tiếp thùy trước tuyến yên  giảm tiết hoocmon ACTH</a:t>
            </a:r>
          </a:p>
          <a:p>
            <a:pPr marL="742950" lvl="1" indent="-285750">
              <a:buFont typeface="Arial" panose="020B0604020202020204" pitchFamily="34" charset="0"/>
              <a:buChar char="•"/>
            </a:pPr>
            <a:r>
              <a:rPr lang="vi-VN" sz="2400" dirty="0">
                <a:solidFill>
                  <a:srgbClr val="333333"/>
                </a:solidFill>
              </a:rPr>
              <a:t>Không có hoocmon ACTH đến vỏ tuyến trên thận  không tiết hoocmon cooctizon  lượng hoocmon này giảm  hàm lượng được cân bằng.</a:t>
            </a:r>
            <a:endParaRPr lang="vi-VN" sz="2400" b="0" i="0" dirty="0">
              <a:solidFill>
                <a:srgbClr val="333333"/>
              </a:solidFill>
              <a:effectLst/>
            </a:endParaRPr>
          </a:p>
        </p:txBody>
      </p:sp>
    </p:spTree>
    <p:extLst>
      <p:ext uri="{BB962C8B-B14F-4D97-AF65-F5344CB8AC3E}">
        <p14:creationId xmlns:p14="http://schemas.microsoft.com/office/powerpoint/2010/main" val="580149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nodePh="1">
                                  <p:stCondLst>
                                    <p:cond delay="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
          <p:cNvSpPr txBox="1">
            <a:spLocks noChangeArrowheads="1"/>
          </p:cNvSpPr>
          <p:nvPr/>
        </p:nvSpPr>
        <p:spPr bwMode="auto">
          <a:xfrm>
            <a:off x="2904698" y="220640"/>
            <a:ext cx="7180107" cy="461665"/>
          </a:xfrm>
          <a:prstGeom prst="rect">
            <a:avLst/>
          </a:prstGeom>
        </p:spPr>
        <p:txBody>
          <a:bodyPr wrap="none">
            <a:spAutoFit/>
          </a:bodyPr>
          <a:lstStyle>
            <a:defPPr>
              <a:defRPr lang="en-US"/>
            </a:defPPr>
            <a:lvl1pPr>
              <a:defRPr sz="2400" b="1">
                <a:ln w="6600">
                  <a:solidFill>
                    <a:srgbClr val="FF0000"/>
                  </a:solidFill>
                  <a:prstDash val="solid"/>
                </a:ln>
                <a:solidFill>
                  <a:srgbClr val="FFFFFF"/>
                </a:solidFill>
                <a:effectLst>
                  <a:outerShdw dist="38100" dir="2700000" algn="tl" rotWithShape="0">
                    <a:schemeClr val="accent2"/>
                  </a:outerShdw>
                </a:effectLst>
              </a:defRPr>
            </a:lvl1pPr>
          </a:lstStyle>
          <a:p>
            <a:r>
              <a:rPr lang="vi-VN" altLang="en-US">
                <a:latin typeface="Calibri" panose="020F0502020204030204" charset="0"/>
                <a:cs typeface="Calibri" panose="020F0502020204030204" charset="0"/>
              </a:rPr>
              <a:t>II. SỰ PHỐI HỢP HOẠT ĐỘNG CỦA CÁC TUYẾN NỘI TIẾT</a:t>
            </a:r>
            <a:endParaRPr lang="en-US" altLang="en-US">
              <a:latin typeface="Calibri" panose="020F0502020204030204" charset="0"/>
              <a:cs typeface="Calibri" panose="020F0502020204030204" charset="0"/>
            </a:endParaRPr>
          </a:p>
        </p:txBody>
      </p:sp>
      <p:sp>
        <p:nvSpPr>
          <p:cNvPr id="5" name="Line 24"/>
          <p:cNvSpPr>
            <a:spLocks noChangeShapeType="1"/>
          </p:cNvSpPr>
          <p:nvPr/>
        </p:nvSpPr>
        <p:spPr bwMode="auto">
          <a:xfrm>
            <a:off x="6093915" y="4313196"/>
            <a:ext cx="0" cy="612056"/>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6" name="Text Box 2"/>
          <p:cNvSpPr txBox="1">
            <a:spLocks noChangeArrowheads="1"/>
          </p:cNvSpPr>
          <p:nvPr/>
        </p:nvSpPr>
        <p:spPr bwMode="auto">
          <a:xfrm>
            <a:off x="3045915" y="1024280"/>
            <a:ext cx="2084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sz="2000">
                <a:latin typeface="Calibri" panose="020F0502020204030204" charset="0"/>
                <a:cs typeface="Calibri" panose="020F0502020204030204" charset="0"/>
              </a:rPr>
              <a:t>Khi đường huyết tăng (Sau bữa ăn</a:t>
            </a:r>
            <a:r>
              <a:rPr lang="vi-VN" sz="2000" smtClean="0">
                <a:latin typeface="Calibri" panose="020F0502020204030204" charset="0"/>
                <a:cs typeface="Calibri" panose="020F0502020204030204" charset="0"/>
              </a:rPr>
              <a:t>)</a:t>
            </a:r>
            <a:endParaRPr lang="vi-VN" sz="2000">
              <a:latin typeface="Calibri" panose="020F0502020204030204" charset="0"/>
              <a:cs typeface="Calibri" panose="020F0502020204030204" charset="0"/>
            </a:endParaRPr>
          </a:p>
        </p:txBody>
      </p:sp>
      <p:sp>
        <p:nvSpPr>
          <p:cNvPr id="7" name="Text Box 3"/>
          <p:cNvSpPr txBox="1">
            <a:spLocks noChangeArrowheads="1"/>
          </p:cNvSpPr>
          <p:nvPr/>
        </p:nvSpPr>
        <p:spPr bwMode="auto">
          <a:xfrm>
            <a:off x="7582101" y="835231"/>
            <a:ext cx="176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2000">
                <a:latin typeface="Calibri" panose="020F0502020204030204" charset="0"/>
                <a:cs typeface="Calibri" panose="020F0502020204030204" charset="0"/>
              </a:rPr>
              <a:t>Khi đường huyết giảm</a:t>
            </a:r>
          </a:p>
          <a:p>
            <a:pPr algn="just"/>
            <a:r>
              <a:rPr lang="vi-VN" sz="2000">
                <a:latin typeface="Calibri" panose="020F0502020204030204" charset="0"/>
                <a:cs typeface="Calibri" panose="020F0502020204030204" charset="0"/>
              </a:rPr>
              <a:t>(Trước bữa ăn</a:t>
            </a:r>
            <a:r>
              <a:rPr lang="vi-VN" sz="2000" smtClean="0">
                <a:latin typeface="Calibri" panose="020F0502020204030204" charset="0"/>
                <a:cs typeface="Calibri" panose="020F0502020204030204" charset="0"/>
              </a:rPr>
              <a:t>)</a:t>
            </a:r>
            <a:endParaRPr lang="vi-VN" sz="2000">
              <a:latin typeface="Calibri" panose="020F0502020204030204" charset="0"/>
              <a:cs typeface="Calibri" panose="020F0502020204030204" charset="0"/>
            </a:endParaRPr>
          </a:p>
        </p:txBody>
      </p:sp>
      <p:sp>
        <p:nvSpPr>
          <p:cNvPr id="8" name="Rectangle 4"/>
          <p:cNvSpPr>
            <a:spLocks noChangeArrowheads="1"/>
          </p:cNvSpPr>
          <p:nvPr/>
        </p:nvSpPr>
        <p:spPr bwMode="auto">
          <a:xfrm>
            <a:off x="5282514" y="2317815"/>
            <a:ext cx="2133600" cy="794409"/>
          </a:xfrm>
          <a:prstGeom prst="rect">
            <a:avLst/>
          </a:prstGeom>
          <a:solidFill>
            <a:srgbClr val="FFFF99"/>
          </a:solidFill>
          <a:ln w="9525">
            <a:solidFill>
              <a:schemeClr val="tx1"/>
            </a:solidFill>
            <a:miter lim="800000"/>
          </a:ln>
        </p:spPr>
        <p:txBody>
          <a:bodyPr wrap="none" tIns="274320" anchor="ctr"/>
          <a:lstStyle/>
          <a:p>
            <a:pPr algn="ctr"/>
            <a:r>
              <a:rPr lang="en-US" sz="2000" smtClean="0">
                <a:latin typeface="Calibri" panose="020F0502020204030204" charset="0"/>
                <a:cs typeface="Calibri" panose="020F0502020204030204" charset="0"/>
              </a:rPr>
              <a:t>Tế bào </a:t>
            </a:r>
            <a:r>
              <a:rPr lang="el-GR" sz="2000" smtClean="0">
                <a:latin typeface="Calibri" panose="020F0502020204030204" charset="0"/>
                <a:cs typeface="Calibri" panose="020F0502020204030204" charset="0"/>
              </a:rPr>
              <a:t>β</a:t>
            </a:r>
            <a:endParaRPr lang="el-GR" sz="2000">
              <a:latin typeface="Calibri" panose="020F0502020204030204" charset="0"/>
              <a:cs typeface="Calibri" panose="020F0502020204030204" charset="0"/>
            </a:endParaRPr>
          </a:p>
        </p:txBody>
      </p:sp>
      <p:sp>
        <p:nvSpPr>
          <p:cNvPr id="9" name="Rectangle 5"/>
          <p:cNvSpPr>
            <a:spLocks noChangeArrowheads="1"/>
          </p:cNvSpPr>
          <p:nvPr/>
        </p:nvSpPr>
        <p:spPr bwMode="auto">
          <a:xfrm>
            <a:off x="7416114" y="2347157"/>
            <a:ext cx="2057400" cy="765067"/>
          </a:xfrm>
          <a:prstGeom prst="rect">
            <a:avLst/>
          </a:prstGeom>
          <a:solidFill>
            <a:srgbClr val="CCFFCC"/>
          </a:solidFill>
          <a:ln w="9525">
            <a:solidFill>
              <a:schemeClr val="tx1"/>
            </a:solidFill>
            <a:miter lim="800000"/>
          </a:ln>
        </p:spPr>
        <p:txBody>
          <a:bodyPr wrap="none" tIns="274320" anchor="ctr"/>
          <a:lstStyle/>
          <a:p>
            <a:pPr algn="ctr"/>
            <a:r>
              <a:rPr lang="en-US" sz="2000">
                <a:latin typeface="Calibri" panose="020F0502020204030204" charset="0"/>
                <a:cs typeface="Calibri" panose="020F0502020204030204" charset="0"/>
              </a:rPr>
              <a:t>Tế bào </a:t>
            </a:r>
            <a:r>
              <a:rPr lang="el-GR" sz="2000">
                <a:latin typeface="Calibri" panose="020F0502020204030204" charset="0"/>
                <a:cs typeface="Calibri" panose="020F0502020204030204" charset="0"/>
              </a:rPr>
              <a:t>α</a:t>
            </a:r>
          </a:p>
        </p:txBody>
      </p:sp>
      <p:sp>
        <p:nvSpPr>
          <p:cNvPr id="10" name="Rectangle 6"/>
          <p:cNvSpPr>
            <a:spLocks noChangeArrowheads="1"/>
          </p:cNvSpPr>
          <p:nvPr/>
        </p:nvSpPr>
        <p:spPr bwMode="auto">
          <a:xfrm>
            <a:off x="6769376" y="2148874"/>
            <a:ext cx="1219200" cy="381000"/>
          </a:xfrm>
          <a:prstGeom prst="rect">
            <a:avLst/>
          </a:prstGeom>
          <a:solidFill>
            <a:schemeClr val="accent5">
              <a:lumMod val="60000"/>
              <a:lumOff val="40000"/>
            </a:schemeClr>
          </a:solidFill>
          <a:ln w="9525">
            <a:solidFill>
              <a:schemeClr val="tx1"/>
            </a:solidFill>
            <a:miter lim="800000"/>
          </a:ln>
        </p:spPr>
        <p:txBody>
          <a:bodyPr wrap="none" anchor="ctr"/>
          <a:lstStyle/>
          <a:p>
            <a:pPr algn="ctr"/>
            <a:r>
              <a:rPr lang="en-US" sz="2000" smtClean="0"/>
              <a:t>Tuyến tụy</a:t>
            </a:r>
            <a:endParaRPr lang="en-US" sz="2000"/>
          </a:p>
        </p:txBody>
      </p:sp>
      <p:sp>
        <p:nvSpPr>
          <p:cNvPr id="11" name="Rectangle 7"/>
          <p:cNvSpPr>
            <a:spLocks noChangeArrowheads="1"/>
          </p:cNvSpPr>
          <p:nvPr/>
        </p:nvSpPr>
        <p:spPr bwMode="auto">
          <a:xfrm>
            <a:off x="5370017" y="3753741"/>
            <a:ext cx="1494204" cy="471487"/>
          </a:xfrm>
          <a:prstGeom prst="rect">
            <a:avLst/>
          </a:prstGeom>
          <a:solidFill>
            <a:srgbClr val="FF99CC"/>
          </a:solidFill>
          <a:ln w="9525">
            <a:solidFill>
              <a:schemeClr val="tx1"/>
            </a:solidFill>
            <a:miter lim="800000"/>
          </a:ln>
        </p:spPr>
        <p:txBody>
          <a:bodyPr wrap="none" anchor="ctr"/>
          <a:lstStyle/>
          <a:p>
            <a:pPr algn="ctr"/>
            <a:endParaRPr lang="vi-VN" sz="2000">
              <a:latin typeface="Calibri" panose="020F0502020204030204" charset="0"/>
              <a:cs typeface="Calibri" panose="020F0502020204030204" charset="0"/>
            </a:endParaRPr>
          </a:p>
        </p:txBody>
      </p:sp>
      <p:sp>
        <p:nvSpPr>
          <p:cNvPr id="12" name="Rectangle 8"/>
          <p:cNvSpPr>
            <a:spLocks noChangeArrowheads="1"/>
          </p:cNvSpPr>
          <p:nvPr/>
        </p:nvSpPr>
        <p:spPr bwMode="auto">
          <a:xfrm>
            <a:off x="8007221" y="3753741"/>
            <a:ext cx="1371600" cy="381000"/>
          </a:xfrm>
          <a:prstGeom prst="rect">
            <a:avLst/>
          </a:prstGeom>
          <a:solidFill>
            <a:srgbClr val="CC99FF"/>
          </a:solidFill>
          <a:ln w="9525">
            <a:solidFill>
              <a:schemeClr val="tx1"/>
            </a:solidFill>
            <a:miter lim="800000"/>
          </a:ln>
        </p:spPr>
        <p:txBody>
          <a:bodyPr wrap="none" anchor="ctr"/>
          <a:lstStyle/>
          <a:p>
            <a:pPr algn="ctr"/>
            <a:endParaRPr lang="vi-VN" sz="2000">
              <a:latin typeface="Calibri" panose="020F0502020204030204" charset="0"/>
              <a:cs typeface="Calibri" panose="020F0502020204030204" charset="0"/>
            </a:endParaRPr>
          </a:p>
        </p:txBody>
      </p:sp>
      <p:sp>
        <p:nvSpPr>
          <p:cNvPr id="13" name="Rectangle 9"/>
          <p:cNvSpPr>
            <a:spLocks noChangeArrowheads="1"/>
          </p:cNvSpPr>
          <p:nvPr/>
        </p:nvSpPr>
        <p:spPr bwMode="auto">
          <a:xfrm>
            <a:off x="3884115" y="4772852"/>
            <a:ext cx="1524000" cy="381000"/>
          </a:xfrm>
          <a:prstGeom prst="rect">
            <a:avLst/>
          </a:prstGeom>
          <a:solidFill>
            <a:srgbClr val="008000"/>
          </a:solidFill>
          <a:ln w="9525">
            <a:solidFill>
              <a:schemeClr val="tx1"/>
            </a:solidFill>
            <a:miter lim="800000"/>
          </a:ln>
        </p:spPr>
        <p:txBody>
          <a:bodyPr wrap="none" anchor="ctr"/>
          <a:lstStyle/>
          <a:p>
            <a:pPr algn="ctr"/>
            <a:r>
              <a:rPr lang="en-US" sz="2000">
                <a:solidFill>
                  <a:schemeClr val="bg1"/>
                </a:solidFill>
                <a:latin typeface="Calibri" panose="020F0502020204030204" charset="0"/>
                <a:cs typeface="Calibri" panose="020F0502020204030204" charset="0"/>
              </a:rPr>
              <a:t>Glucôzơ</a:t>
            </a:r>
          </a:p>
        </p:txBody>
      </p:sp>
      <p:sp>
        <p:nvSpPr>
          <p:cNvPr id="14" name="Rectangle 10"/>
          <p:cNvSpPr>
            <a:spLocks noChangeArrowheads="1"/>
          </p:cNvSpPr>
          <p:nvPr/>
        </p:nvSpPr>
        <p:spPr bwMode="auto">
          <a:xfrm>
            <a:off x="6703515" y="4772852"/>
            <a:ext cx="1371600" cy="381000"/>
          </a:xfrm>
          <a:prstGeom prst="rect">
            <a:avLst/>
          </a:prstGeom>
          <a:solidFill>
            <a:srgbClr val="FF9900"/>
          </a:solidFill>
          <a:ln w="9525">
            <a:solidFill>
              <a:schemeClr val="tx1"/>
            </a:solidFill>
            <a:miter lim="800000"/>
          </a:ln>
        </p:spPr>
        <p:txBody>
          <a:bodyPr wrap="none" anchor="ctr"/>
          <a:lstStyle/>
          <a:p>
            <a:pPr algn="ctr"/>
            <a:endParaRPr lang="vi-VN" sz="2000">
              <a:latin typeface="Calibri" panose="020F0502020204030204" charset="0"/>
              <a:cs typeface="Calibri" panose="020F0502020204030204" charset="0"/>
            </a:endParaRPr>
          </a:p>
        </p:txBody>
      </p:sp>
      <p:sp>
        <p:nvSpPr>
          <p:cNvPr id="15" name="Rectangle 11"/>
          <p:cNvSpPr>
            <a:spLocks noChangeArrowheads="1"/>
          </p:cNvSpPr>
          <p:nvPr/>
        </p:nvSpPr>
        <p:spPr bwMode="auto">
          <a:xfrm>
            <a:off x="9294315" y="4772852"/>
            <a:ext cx="1524000" cy="381000"/>
          </a:xfrm>
          <a:prstGeom prst="rect">
            <a:avLst/>
          </a:prstGeom>
          <a:solidFill>
            <a:srgbClr val="008000"/>
          </a:solidFill>
          <a:ln w="9525">
            <a:solidFill>
              <a:schemeClr val="tx1"/>
            </a:solidFill>
            <a:miter lim="800000"/>
          </a:ln>
        </p:spPr>
        <p:txBody>
          <a:bodyPr wrap="none" anchor="ctr"/>
          <a:lstStyle/>
          <a:p>
            <a:pPr algn="ctr"/>
            <a:r>
              <a:rPr lang="en-US" sz="2000">
                <a:solidFill>
                  <a:schemeClr val="bg1"/>
                </a:solidFill>
                <a:latin typeface="Calibri" panose="020F0502020204030204" charset="0"/>
                <a:cs typeface="Calibri" panose="020F0502020204030204" charset="0"/>
              </a:rPr>
              <a:t>Glucôzơ</a:t>
            </a:r>
          </a:p>
        </p:txBody>
      </p:sp>
      <p:sp>
        <p:nvSpPr>
          <p:cNvPr id="16" name="Text Box 12"/>
          <p:cNvSpPr txBox="1">
            <a:spLocks noChangeArrowheads="1"/>
          </p:cNvSpPr>
          <p:nvPr/>
        </p:nvSpPr>
        <p:spPr bwMode="auto">
          <a:xfrm>
            <a:off x="4722315" y="5458653"/>
            <a:ext cx="3505200" cy="701675"/>
          </a:xfrm>
          <a:prstGeom prst="rect">
            <a:avLst/>
          </a:prstGeom>
          <a:noFill/>
          <a:ln w="9525">
            <a:noFill/>
            <a:miter lim="800000"/>
          </a:ln>
          <a:effectLst/>
        </p:spPr>
        <p:txBody>
          <a:bodyPr>
            <a:spAutoFit/>
          </a:bodyPr>
          <a:lstStyle/>
          <a:p>
            <a:pPr>
              <a:defRPr/>
            </a:pPr>
            <a:r>
              <a:rPr lang="en-US" sz="2000" dirty="0" err="1">
                <a:latin typeface="Calibri" panose="020F0502020204030204" charset="0"/>
                <a:cs typeface="Calibri" panose="020F0502020204030204" charset="0"/>
              </a:rPr>
              <a:t>Đường</a:t>
            </a:r>
            <a:r>
              <a:rPr lang="en-US" sz="2000" dirty="0">
                <a:latin typeface="Calibri" panose="020F0502020204030204" charset="0"/>
                <a:cs typeface="Calibri" panose="020F0502020204030204" charset="0"/>
              </a:rPr>
              <a:t> </a:t>
            </a:r>
            <a:r>
              <a:rPr lang="en-US" sz="2000" dirty="0" err="1">
                <a:latin typeface="Calibri" panose="020F0502020204030204" charset="0"/>
                <a:cs typeface="Calibri" panose="020F0502020204030204" charset="0"/>
              </a:rPr>
              <a:t>huyết</a:t>
            </a:r>
            <a:r>
              <a:rPr lang="en-US" sz="2000" dirty="0">
                <a:latin typeface="Calibri" panose="020F0502020204030204" charset="0"/>
                <a:cs typeface="Calibri" panose="020F0502020204030204" charset="0"/>
              </a:rPr>
              <a:t> </a:t>
            </a:r>
            <a:r>
              <a:rPr lang="en-US" sz="2000" dirty="0" err="1">
                <a:latin typeface="Calibri" panose="020F0502020204030204" charset="0"/>
                <a:cs typeface="Calibri" panose="020F0502020204030204" charset="0"/>
              </a:rPr>
              <a:t>giảm</a:t>
            </a:r>
            <a:r>
              <a:rPr lang="en-US" sz="2000" dirty="0">
                <a:latin typeface="Calibri" panose="020F0502020204030204" charset="0"/>
                <a:cs typeface="Calibri" panose="020F0502020204030204" charset="0"/>
              </a:rPr>
              <a:t> </a:t>
            </a:r>
            <a:r>
              <a:rPr lang="en-US" sz="2000" dirty="0" err="1">
                <a:latin typeface="Calibri" panose="020F0502020204030204" charset="0"/>
                <a:cs typeface="Calibri" panose="020F0502020204030204" charset="0"/>
              </a:rPr>
              <a:t>xuống</a:t>
            </a:r>
            <a:r>
              <a:rPr lang="en-US" sz="2000" dirty="0">
                <a:latin typeface="Calibri" panose="020F0502020204030204" charset="0"/>
                <a:cs typeface="Calibri" panose="020F0502020204030204" charset="0"/>
              </a:rPr>
              <a:t> </a:t>
            </a:r>
            <a:r>
              <a:rPr lang="en-US" sz="2000" dirty="0" err="1">
                <a:latin typeface="Calibri" panose="020F0502020204030204" charset="0"/>
                <a:cs typeface="Calibri" panose="020F0502020204030204" charset="0"/>
              </a:rPr>
              <a:t>mức</a:t>
            </a:r>
            <a:r>
              <a:rPr lang="en-US" sz="2000" dirty="0">
                <a:latin typeface="Calibri" panose="020F0502020204030204" charset="0"/>
                <a:cs typeface="Calibri" panose="020F0502020204030204" charset="0"/>
              </a:rPr>
              <a:t> </a:t>
            </a:r>
            <a:r>
              <a:rPr lang="en-US" sz="2000" dirty="0" err="1">
                <a:latin typeface="Calibri" panose="020F0502020204030204" charset="0"/>
                <a:cs typeface="Calibri" panose="020F0502020204030204" charset="0"/>
              </a:rPr>
              <a:t>bình</a:t>
            </a:r>
            <a:r>
              <a:rPr lang="en-US" sz="2000" dirty="0">
                <a:latin typeface="Calibri" panose="020F0502020204030204" charset="0"/>
                <a:cs typeface="Calibri" panose="020F0502020204030204" charset="0"/>
              </a:rPr>
              <a:t> </a:t>
            </a:r>
            <a:r>
              <a:rPr lang="en-US" sz="2000" dirty="0" err="1">
                <a:latin typeface="Calibri" panose="020F0502020204030204" charset="0"/>
                <a:cs typeface="Calibri" panose="020F0502020204030204" charset="0"/>
              </a:rPr>
              <a:t>thường</a:t>
            </a:r>
            <a:endParaRPr lang="en-US" sz="2000" dirty="0">
              <a:latin typeface="Calibri" panose="020F0502020204030204" charset="0"/>
              <a:cs typeface="Calibri" panose="020F0502020204030204" charset="0"/>
            </a:endParaRPr>
          </a:p>
        </p:txBody>
      </p:sp>
      <p:sp>
        <p:nvSpPr>
          <p:cNvPr id="17" name="AutoShape 13"/>
          <p:cNvSpPr/>
          <p:nvPr/>
        </p:nvSpPr>
        <p:spPr bwMode="auto">
          <a:xfrm rot="-5400000">
            <a:off x="5903415" y="4125152"/>
            <a:ext cx="228600" cy="2438400"/>
          </a:xfrm>
          <a:prstGeom prst="leftBrace">
            <a:avLst>
              <a:gd name="adj1" fmla="val 88889"/>
              <a:gd name="adj2" fmla="val 49866"/>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vi-VN" sz="2000">
              <a:latin typeface="Calibri" panose="020F0502020204030204" charset="0"/>
              <a:cs typeface="Calibri" panose="020F0502020204030204" charset="0"/>
            </a:endParaRPr>
          </a:p>
        </p:txBody>
      </p:sp>
      <p:sp>
        <p:nvSpPr>
          <p:cNvPr id="18" name="AutoShape 14"/>
          <p:cNvSpPr/>
          <p:nvPr/>
        </p:nvSpPr>
        <p:spPr bwMode="auto">
          <a:xfrm rot="5400000">
            <a:off x="8722815" y="4048952"/>
            <a:ext cx="228600" cy="2590800"/>
          </a:xfrm>
          <a:prstGeom prst="rightBrace">
            <a:avLst>
              <a:gd name="adj1" fmla="val 94444"/>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vi-VN" sz="2000">
              <a:latin typeface="Calibri" panose="020F0502020204030204" charset="0"/>
              <a:cs typeface="Calibri" panose="020F0502020204030204" charset="0"/>
            </a:endParaRPr>
          </a:p>
        </p:txBody>
      </p:sp>
      <p:sp>
        <p:nvSpPr>
          <p:cNvPr id="19" name="Text Box 15"/>
          <p:cNvSpPr txBox="1">
            <a:spLocks noChangeArrowheads="1"/>
          </p:cNvSpPr>
          <p:nvPr/>
        </p:nvSpPr>
        <p:spPr bwMode="auto">
          <a:xfrm>
            <a:off x="8075115" y="5458653"/>
            <a:ext cx="3048000" cy="701675"/>
          </a:xfrm>
          <a:prstGeom prst="rect">
            <a:avLst/>
          </a:prstGeom>
          <a:noFill/>
          <a:ln w="9525">
            <a:noFill/>
            <a:miter lim="800000"/>
          </a:ln>
          <a:effectLst/>
        </p:spPr>
        <p:txBody>
          <a:bodyPr>
            <a:spAutoFit/>
          </a:bodyPr>
          <a:lstStyle/>
          <a:p>
            <a:pPr>
              <a:defRPr/>
            </a:pPr>
            <a:r>
              <a:rPr lang="en-US" sz="2000">
                <a:latin typeface="Calibri" panose="020F0502020204030204" charset="0"/>
                <a:cs typeface="Calibri" panose="020F0502020204030204" charset="0"/>
              </a:rPr>
              <a:t>Đường huyết tăng mức bình thường</a:t>
            </a:r>
          </a:p>
        </p:txBody>
      </p:sp>
      <p:sp>
        <p:nvSpPr>
          <p:cNvPr id="20" name="Line 16"/>
          <p:cNvSpPr>
            <a:spLocks noChangeShapeType="1"/>
          </p:cNvSpPr>
          <p:nvPr/>
        </p:nvSpPr>
        <p:spPr bwMode="auto">
          <a:xfrm flipH="1">
            <a:off x="3426915" y="5839652"/>
            <a:ext cx="1295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1" name="Line 17"/>
          <p:cNvSpPr>
            <a:spLocks noChangeShapeType="1"/>
          </p:cNvSpPr>
          <p:nvPr/>
        </p:nvSpPr>
        <p:spPr bwMode="auto">
          <a:xfrm flipV="1">
            <a:off x="3426915" y="2786742"/>
            <a:ext cx="0" cy="3052909"/>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2" name="Line 18"/>
          <p:cNvSpPr>
            <a:spLocks noChangeShapeType="1"/>
          </p:cNvSpPr>
          <p:nvPr/>
        </p:nvSpPr>
        <p:spPr bwMode="auto">
          <a:xfrm>
            <a:off x="3426915" y="2786742"/>
            <a:ext cx="18288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3" name="Line 19"/>
          <p:cNvSpPr>
            <a:spLocks noChangeShapeType="1"/>
          </p:cNvSpPr>
          <p:nvPr/>
        </p:nvSpPr>
        <p:spPr bwMode="auto">
          <a:xfrm>
            <a:off x="10132515" y="5839652"/>
            <a:ext cx="15240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4" name="Line 20"/>
          <p:cNvSpPr>
            <a:spLocks noChangeShapeType="1"/>
          </p:cNvSpPr>
          <p:nvPr/>
        </p:nvSpPr>
        <p:spPr bwMode="auto">
          <a:xfrm flipV="1">
            <a:off x="11656515" y="2786742"/>
            <a:ext cx="0" cy="305291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5" name="Line 21"/>
          <p:cNvSpPr>
            <a:spLocks noChangeShapeType="1"/>
          </p:cNvSpPr>
          <p:nvPr/>
        </p:nvSpPr>
        <p:spPr bwMode="auto">
          <a:xfrm flipH="1">
            <a:off x="9475606" y="2786742"/>
            <a:ext cx="2180909"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6" name="Line 22"/>
          <p:cNvSpPr>
            <a:spLocks noChangeShapeType="1"/>
          </p:cNvSpPr>
          <p:nvPr/>
        </p:nvSpPr>
        <p:spPr bwMode="auto">
          <a:xfrm>
            <a:off x="5408115" y="4925252"/>
            <a:ext cx="12954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7" name="Line 23"/>
          <p:cNvSpPr>
            <a:spLocks noChangeShapeType="1"/>
          </p:cNvSpPr>
          <p:nvPr/>
        </p:nvSpPr>
        <p:spPr bwMode="auto">
          <a:xfrm>
            <a:off x="8075115" y="5001452"/>
            <a:ext cx="12192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8" name="Line 25"/>
          <p:cNvSpPr>
            <a:spLocks noChangeShapeType="1"/>
          </p:cNvSpPr>
          <p:nvPr/>
        </p:nvSpPr>
        <p:spPr bwMode="auto">
          <a:xfrm>
            <a:off x="8684715" y="4313196"/>
            <a:ext cx="0" cy="688256"/>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29" name="Line 26"/>
          <p:cNvSpPr>
            <a:spLocks noChangeShapeType="1"/>
          </p:cNvSpPr>
          <p:nvPr/>
        </p:nvSpPr>
        <p:spPr bwMode="auto">
          <a:xfrm>
            <a:off x="6102221" y="3177417"/>
            <a:ext cx="0" cy="47472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30" name="Line 27"/>
          <p:cNvSpPr>
            <a:spLocks noChangeShapeType="1"/>
          </p:cNvSpPr>
          <p:nvPr/>
        </p:nvSpPr>
        <p:spPr bwMode="auto">
          <a:xfrm>
            <a:off x="8693021" y="3156843"/>
            <a:ext cx="0" cy="4953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31" name="Line 28"/>
          <p:cNvSpPr>
            <a:spLocks noChangeShapeType="1"/>
          </p:cNvSpPr>
          <p:nvPr/>
        </p:nvSpPr>
        <p:spPr bwMode="auto">
          <a:xfrm>
            <a:off x="5206314" y="1653539"/>
            <a:ext cx="1066800" cy="6858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32" name="Line 29"/>
          <p:cNvSpPr>
            <a:spLocks noChangeShapeType="1"/>
          </p:cNvSpPr>
          <p:nvPr/>
        </p:nvSpPr>
        <p:spPr bwMode="auto">
          <a:xfrm flipH="1">
            <a:off x="8406714" y="1653539"/>
            <a:ext cx="838200" cy="6858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charset="0"/>
              <a:cs typeface="Calibri" panose="020F0502020204030204" charset="0"/>
            </a:endParaRPr>
          </a:p>
        </p:txBody>
      </p:sp>
      <p:sp>
        <p:nvSpPr>
          <p:cNvPr id="33" name="Oval 30"/>
          <p:cNvSpPr>
            <a:spLocks noChangeArrowheads="1"/>
          </p:cNvSpPr>
          <p:nvPr/>
        </p:nvSpPr>
        <p:spPr bwMode="auto">
          <a:xfrm>
            <a:off x="2948240" y="6122105"/>
            <a:ext cx="381000" cy="381000"/>
          </a:xfrm>
          <a:prstGeom prst="ellipse">
            <a:avLst/>
          </a:prstGeom>
          <a:solidFill>
            <a:schemeClr val="bg1"/>
          </a:solidFill>
          <a:ln w="9525">
            <a:solidFill>
              <a:schemeClr val="tx1"/>
            </a:solidFill>
            <a:round/>
          </a:ln>
        </p:spPr>
        <p:txBody>
          <a:bodyPr wrap="none" anchor="ctr"/>
          <a:lstStyle/>
          <a:p>
            <a:pPr algn="ctr"/>
            <a:r>
              <a:rPr lang="en-US" sz="2000">
                <a:latin typeface="Calibri" panose="020F0502020204030204" charset="0"/>
                <a:cs typeface="Calibri" panose="020F0502020204030204" charset="0"/>
              </a:rPr>
              <a:t>+</a:t>
            </a:r>
          </a:p>
        </p:txBody>
      </p:sp>
      <p:sp>
        <p:nvSpPr>
          <p:cNvPr id="34" name="Text Box 31"/>
          <p:cNvSpPr txBox="1">
            <a:spLocks noChangeArrowheads="1"/>
          </p:cNvSpPr>
          <p:nvPr/>
        </p:nvSpPr>
        <p:spPr bwMode="auto">
          <a:xfrm>
            <a:off x="3329241" y="6122106"/>
            <a:ext cx="12025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latin typeface="Calibri" panose="020F0502020204030204" charset="0"/>
                <a:cs typeface="Calibri" panose="020F0502020204030204" charset="0"/>
              </a:rPr>
              <a:t>Kích thích</a:t>
            </a:r>
          </a:p>
        </p:txBody>
      </p:sp>
      <p:sp>
        <p:nvSpPr>
          <p:cNvPr id="35" name="Oval 32"/>
          <p:cNvSpPr>
            <a:spLocks noChangeArrowheads="1"/>
          </p:cNvSpPr>
          <p:nvPr/>
        </p:nvSpPr>
        <p:spPr bwMode="auto">
          <a:xfrm>
            <a:off x="10349130" y="6136485"/>
            <a:ext cx="381000" cy="381000"/>
          </a:xfrm>
          <a:prstGeom prst="ellipse">
            <a:avLst/>
          </a:prstGeom>
          <a:solidFill>
            <a:schemeClr val="bg1"/>
          </a:solidFill>
          <a:ln w="9525">
            <a:solidFill>
              <a:schemeClr val="tx1"/>
            </a:solidFill>
            <a:round/>
          </a:ln>
        </p:spPr>
        <p:txBody>
          <a:bodyPr wrap="none" anchor="ctr"/>
          <a:lstStyle/>
          <a:p>
            <a:pPr algn="ctr"/>
            <a:r>
              <a:rPr lang="en-US" sz="2000">
                <a:latin typeface="Calibri" panose="020F0502020204030204" charset="0"/>
                <a:cs typeface="Calibri" panose="020F0502020204030204" charset="0"/>
              </a:rPr>
              <a:t>-</a:t>
            </a:r>
          </a:p>
        </p:txBody>
      </p:sp>
      <p:sp>
        <p:nvSpPr>
          <p:cNvPr id="36" name="Text Box 33"/>
          <p:cNvSpPr txBox="1">
            <a:spLocks noChangeArrowheads="1"/>
          </p:cNvSpPr>
          <p:nvPr/>
        </p:nvSpPr>
        <p:spPr bwMode="auto">
          <a:xfrm>
            <a:off x="10730131" y="6120611"/>
            <a:ext cx="11756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latin typeface="Calibri" panose="020F0502020204030204" charset="0"/>
                <a:cs typeface="Calibri" panose="020F0502020204030204" charset="0"/>
              </a:rPr>
              <a:t>:Kìm hãm</a:t>
            </a:r>
          </a:p>
        </p:txBody>
      </p:sp>
      <p:sp>
        <p:nvSpPr>
          <p:cNvPr id="37" name="Oval 34"/>
          <p:cNvSpPr>
            <a:spLocks noChangeArrowheads="1"/>
          </p:cNvSpPr>
          <p:nvPr/>
        </p:nvSpPr>
        <p:spPr bwMode="auto">
          <a:xfrm>
            <a:off x="5053914" y="1805939"/>
            <a:ext cx="381000" cy="381000"/>
          </a:xfrm>
          <a:prstGeom prst="ellipse">
            <a:avLst/>
          </a:prstGeom>
          <a:solidFill>
            <a:schemeClr val="bg1"/>
          </a:solidFill>
          <a:ln w="9525">
            <a:solidFill>
              <a:schemeClr val="tx1"/>
            </a:solidFill>
            <a:round/>
          </a:ln>
        </p:spPr>
        <p:txBody>
          <a:bodyPr wrap="none" anchor="ctr"/>
          <a:lstStyle/>
          <a:p>
            <a:pPr algn="ctr"/>
            <a:r>
              <a:rPr lang="en-US" sz="2000">
                <a:latin typeface="Calibri" panose="020F0502020204030204" charset="0"/>
                <a:cs typeface="Calibri" panose="020F0502020204030204" charset="0"/>
              </a:rPr>
              <a:t>+</a:t>
            </a:r>
          </a:p>
        </p:txBody>
      </p:sp>
      <p:sp>
        <p:nvSpPr>
          <p:cNvPr id="38" name="Oval 35"/>
          <p:cNvSpPr>
            <a:spLocks noChangeArrowheads="1"/>
          </p:cNvSpPr>
          <p:nvPr/>
        </p:nvSpPr>
        <p:spPr bwMode="auto">
          <a:xfrm>
            <a:off x="9016314" y="1805939"/>
            <a:ext cx="304800" cy="381000"/>
          </a:xfrm>
          <a:prstGeom prst="ellipse">
            <a:avLst/>
          </a:prstGeom>
          <a:solidFill>
            <a:schemeClr val="bg1"/>
          </a:solidFill>
          <a:ln w="9525">
            <a:solidFill>
              <a:schemeClr val="tx1"/>
            </a:solidFill>
            <a:round/>
          </a:ln>
        </p:spPr>
        <p:txBody>
          <a:bodyPr wrap="none" anchor="ctr"/>
          <a:lstStyle/>
          <a:p>
            <a:pPr algn="ctr"/>
            <a:r>
              <a:rPr lang="en-US" sz="2000" dirty="0">
                <a:latin typeface="Calibri" panose="020F0502020204030204" charset="0"/>
                <a:cs typeface="Calibri" panose="020F0502020204030204" charset="0"/>
              </a:rPr>
              <a:t>+</a:t>
            </a:r>
          </a:p>
        </p:txBody>
      </p:sp>
      <p:sp>
        <p:nvSpPr>
          <p:cNvPr id="39" name="Oval 36"/>
          <p:cNvSpPr>
            <a:spLocks noChangeArrowheads="1"/>
          </p:cNvSpPr>
          <p:nvPr/>
        </p:nvSpPr>
        <p:spPr bwMode="auto">
          <a:xfrm>
            <a:off x="3045915" y="3325052"/>
            <a:ext cx="381000" cy="381000"/>
          </a:xfrm>
          <a:prstGeom prst="ellipse">
            <a:avLst/>
          </a:prstGeom>
          <a:solidFill>
            <a:schemeClr val="bg1"/>
          </a:solidFill>
          <a:ln w="9525">
            <a:solidFill>
              <a:schemeClr val="tx1"/>
            </a:solidFill>
            <a:round/>
          </a:ln>
        </p:spPr>
        <p:txBody>
          <a:bodyPr wrap="none" anchor="ctr"/>
          <a:lstStyle/>
          <a:p>
            <a:pPr algn="ctr"/>
            <a:r>
              <a:rPr lang="en-US" sz="2000">
                <a:latin typeface="Calibri" panose="020F0502020204030204" charset="0"/>
                <a:cs typeface="Calibri" panose="020F0502020204030204" charset="0"/>
              </a:rPr>
              <a:t>-</a:t>
            </a:r>
          </a:p>
        </p:txBody>
      </p:sp>
      <p:sp>
        <p:nvSpPr>
          <p:cNvPr id="40" name="Oval 37"/>
          <p:cNvSpPr>
            <a:spLocks noChangeArrowheads="1"/>
          </p:cNvSpPr>
          <p:nvPr/>
        </p:nvSpPr>
        <p:spPr bwMode="auto">
          <a:xfrm>
            <a:off x="11656515" y="3325052"/>
            <a:ext cx="381000" cy="381000"/>
          </a:xfrm>
          <a:prstGeom prst="ellipse">
            <a:avLst/>
          </a:prstGeom>
          <a:solidFill>
            <a:schemeClr val="bg1"/>
          </a:solidFill>
          <a:ln w="9525">
            <a:solidFill>
              <a:schemeClr val="tx1"/>
            </a:solidFill>
            <a:round/>
          </a:ln>
        </p:spPr>
        <p:txBody>
          <a:bodyPr wrap="none" anchor="ctr"/>
          <a:lstStyle/>
          <a:p>
            <a:pPr algn="ctr"/>
            <a:r>
              <a:rPr lang="en-US" sz="2000">
                <a:latin typeface="Calibri" panose="020F0502020204030204" charset="0"/>
                <a:cs typeface="Calibri" panose="020F0502020204030204" charset="0"/>
              </a:rPr>
              <a:t>-</a:t>
            </a:r>
          </a:p>
        </p:txBody>
      </p:sp>
      <p:sp>
        <p:nvSpPr>
          <p:cNvPr id="41" name="Text Box 38"/>
          <p:cNvSpPr txBox="1">
            <a:spLocks noChangeArrowheads="1"/>
          </p:cNvSpPr>
          <p:nvPr/>
        </p:nvSpPr>
        <p:spPr bwMode="auto">
          <a:xfrm>
            <a:off x="5370017" y="3782315"/>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dirty="0">
                <a:latin typeface="Calibri" panose="020F0502020204030204" charset="0"/>
                <a:cs typeface="Calibri" panose="020F0502020204030204" charset="0"/>
              </a:rPr>
              <a:t>Insulin</a:t>
            </a:r>
          </a:p>
        </p:txBody>
      </p:sp>
      <p:sp>
        <p:nvSpPr>
          <p:cNvPr id="42" name="Text Box 39"/>
          <p:cNvSpPr txBox="1">
            <a:spLocks noChangeArrowheads="1"/>
          </p:cNvSpPr>
          <p:nvPr/>
        </p:nvSpPr>
        <p:spPr bwMode="auto">
          <a:xfrm>
            <a:off x="8113216" y="3725076"/>
            <a:ext cx="1176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latin typeface="Calibri" panose="020F0502020204030204" charset="0"/>
                <a:cs typeface="Calibri" panose="020F0502020204030204" charset="0"/>
              </a:rPr>
              <a:t>Glucagôn</a:t>
            </a:r>
          </a:p>
        </p:txBody>
      </p:sp>
      <p:sp>
        <p:nvSpPr>
          <p:cNvPr id="43" name="Text Box 40"/>
          <p:cNvSpPr txBox="1">
            <a:spLocks noChangeArrowheads="1"/>
          </p:cNvSpPr>
          <p:nvPr/>
        </p:nvSpPr>
        <p:spPr bwMode="auto">
          <a:xfrm>
            <a:off x="6779716" y="4696652"/>
            <a:ext cx="1119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solidFill>
                  <a:schemeClr val="bg1"/>
                </a:solidFill>
                <a:latin typeface="Calibri" panose="020F0502020204030204" charset="0"/>
                <a:cs typeface="Calibri" panose="020F0502020204030204" charset="0"/>
              </a:rPr>
              <a:t>Glicôgen</a:t>
            </a:r>
          </a:p>
        </p:txBody>
      </p:sp>
      <p:sp>
        <p:nvSpPr>
          <p:cNvPr id="44" name="Text Box 41"/>
          <p:cNvSpPr txBox="1">
            <a:spLocks noChangeArrowheads="1"/>
          </p:cNvSpPr>
          <p:nvPr/>
        </p:nvSpPr>
        <p:spPr bwMode="auto">
          <a:xfrm>
            <a:off x="5206314" y="1225251"/>
            <a:ext cx="1600200" cy="400110"/>
          </a:xfrm>
          <a:prstGeom prst="rect">
            <a:avLst/>
          </a:prstGeom>
          <a:noFill/>
          <a:ln w="9525">
            <a:noFill/>
            <a:miter lim="800000"/>
          </a:ln>
          <a:effectLst/>
        </p:spPr>
        <p:txBody>
          <a:bodyPr>
            <a:spAutoFit/>
          </a:bodyPr>
          <a:lstStyle/>
          <a:p>
            <a:pPr>
              <a:defRPr/>
            </a:pPr>
            <a:r>
              <a:rPr lang="en-US" sz="2000" smtClean="0">
                <a:latin typeface="Calibri" panose="020F0502020204030204" charset="0"/>
                <a:cs typeface="Calibri" panose="020F0502020204030204" charset="0"/>
              </a:rPr>
              <a:t>……….…….…...</a:t>
            </a:r>
            <a:endParaRPr lang="en-US" sz="2000">
              <a:latin typeface="Calibri" panose="020F0502020204030204" charset="0"/>
              <a:cs typeface="Calibri" panose="020F0502020204030204" charset="0"/>
            </a:endParaRPr>
          </a:p>
        </p:txBody>
      </p:sp>
      <p:sp>
        <p:nvSpPr>
          <p:cNvPr id="45" name="Text Box 46"/>
          <p:cNvSpPr txBox="1">
            <a:spLocks noChangeArrowheads="1"/>
          </p:cNvSpPr>
          <p:nvPr/>
        </p:nvSpPr>
        <p:spPr bwMode="auto">
          <a:xfrm>
            <a:off x="5635090" y="1079628"/>
            <a:ext cx="18188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a:solidFill>
                  <a:srgbClr val="C00000"/>
                </a:solidFill>
                <a:latin typeface="Calibri" panose="020F0502020204030204" charset="0"/>
                <a:cs typeface="Calibri" panose="020F0502020204030204" charset="0"/>
              </a:rPr>
              <a:t>tăng ( &gt; 0,12% )</a:t>
            </a:r>
          </a:p>
        </p:txBody>
      </p:sp>
      <p:sp>
        <p:nvSpPr>
          <p:cNvPr id="46" name="Text Box 47"/>
          <p:cNvSpPr txBox="1">
            <a:spLocks noChangeArrowheads="1"/>
          </p:cNvSpPr>
          <p:nvPr/>
        </p:nvSpPr>
        <p:spPr bwMode="auto">
          <a:xfrm>
            <a:off x="9825378" y="1056571"/>
            <a:ext cx="1916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C00000"/>
                </a:solidFill>
                <a:latin typeface="Calibri" panose="020F0502020204030204" charset="0"/>
                <a:cs typeface="Calibri" panose="020F0502020204030204" charset="0"/>
              </a:rPr>
              <a:t>Giảm ( &lt; 0,12% </a:t>
            </a:r>
            <a:r>
              <a:rPr lang="en-US" sz="2000" b="1" smtClean="0">
                <a:solidFill>
                  <a:srgbClr val="C00000"/>
                </a:solidFill>
                <a:latin typeface="Calibri" panose="020F0502020204030204" charset="0"/>
                <a:cs typeface="Calibri" panose="020F0502020204030204" charset="0"/>
              </a:rPr>
              <a:t>)</a:t>
            </a:r>
            <a:endParaRPr lang="en-US" sz="2000" b="1">
              <a:solidFill>
                <a:srgbClr val="C00000"/>
              </a:solidFill>
              <a:latin typeface="Calibri" panose="020F0502020204030204" charset="0"/>
              <a:cs typeface="Calibri" panose="020F0502020204030204" charset="0"/>
            </a:endParaRPr>
          </a:p>
        </p:txBody>
      </p:sp>
      <p:sp>
        <p:nvSpPr>
          <p:cNvPr id="47" name="Text Box 48"/>
          <p:cNvSpPr txBox="1">
            <a:spLocks noChangeArrowheads="1"/>
          </p:cNvSpPr>
          <p:nvPr/>
        </p:nvSpPr>
        <p:spPr bwMode="auto">
          <a:xfrm>
            <a:off x="5197768" y="6168111"/>
            <a:ext cx="4329134" cy="400110"/>
          </a:xfrm>
          <a:prstGeom prst="rect">
            <a:avLst/>
          </a:prstGeom>
          <a:noFill/>
          <a:ln w="9525">
            <a:noFill/>
            <a:miter lim="800000"/>
          </a:ln>
          <a:effectLst/>
        </p:spPr>
        <p:txBody>
          <a:bodyPr wrap="none">
            <a:spAutoFit/>
          </a:bodyPr>
          <a:lstStyle/>
          <a:p>
            <a:pPr>
              <a:defRPr/>
            </a:pPr>
            <a:r>
              <a:rPr lang="en-US" sz="2000">
                <a:solidFill>
                  <a:srgbClr val="FF3300"/>
                </a:solidFill>
                <a:latin typeface="Calibri" panose="020F0502020204030204" charset="0"/>
                <a:cs typeface="Calibri" panose="020F0502020204030204" charset="0"/>
              </a:rPr>
              <a:t>Sơ đồ điều hoà lượng đường trong máu</a:t>
            </a:r>
          </a:p>
        </p:txBody>
      </p:sp>
      <p:sp>
        <p:nvSpPr>
          <p:cNvPr id="48" name="Text Box 41"/>
          <p:cNvSpPr txBox="1">
            <a:spLocks noChangeArrowheads="1"/>
          </p:cNvSpPr>
          <p:nvPr/>
        </p:nvSpPr>
        <p:spPr bwMode="auto">
          <a:xfrm>
            <a:off x="9399554" y="1225251"/>
            <a:ext cx="1600200" cy="400110"/>
          </a:xfrm>
          <a:prstGeom prst="rect">
            <a:avLst/>
          </a:prstGeom>
          <a:noFill/>
          <a:ln w="9525">
            <a:noFill/>
            <a:miter lim="800000"/>
          </a:ln>
          <a:effectLst/>
        </p:spPr>
        <p:txBody>
          <a:bodyPr>
            <a:spAutoFit/>
          </a:bodyPr>
          <a:lstStyle/>
          <a:p>
            <a:pPr>
              <a:defRPr/>
            </a:pPr>
            <a:r>
              <a:rPr lang="en-US" sz="2000" smtClean="0">
                <a:latin typeface="Calibri" panose="020F0502020204030204" charset="0"/>
                <a:cs typeface="Calibri" panose="020F0502020204030204" charset="0"/>
              </a:rPr>
              <a:t>……….…….…...</a:t>
            </a:r>
            <a:endParaRPr lang="en-US" sz="2000">
              <a:latin typeface="Calibri" panose="020F0502020204030204" charset="0"/>
              <a:cs typeface="Calibri" panose="020F0502020204030204" charset="0"/>
            </a:endParaRPr>
          </a:p>
        </p:txBody>
      </p:sp>
      <p:pic>
        <p:nvPicPr>
          <p:cNvPr id="56" name="Picture 55" descr="ICO_FL_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ounded Rectangle 56"/>
          <p:cNvSpPr/>
          <p:nvPr/>
        </p:nvSpPr>
        <p:spPr>
          <a:xfrm>
            <a:off x="57700" y="20558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Điều hòa hoạt động của các tuyến nội tiết</a:t>
            </a:r>
          </a:p>
        </p:txBody>
      </p:sp>
      <p:sp>
        <p:nvSpPr>
          <p:cNvPr id="58" name="Rounded Rectangle 57"/>
          <p:cNvSpPr/>
          <p:nvPr/>
        </p:nvSpPr>
        <p:spPr>
          <a:xfrm>
            <a:off x="57700" y="38941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Sự phối hợp hoạt động của các tuyến nội tuyết</a:t>
            </a:r>
          </a:p>
        </p:txBody>
      </p:sp>
      <p:sp>
        <p:nvSpPr>
          <p:cNvPr id="50" name="Rounded Rectangle 49"/>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Tree>
    <p:extLst>
      <p:ext uri="{BB962C8B-B14F-4D97-AF65-F5344CB8AC3E}">
        <p14:creationId xmlns:p14="http://schemas.microsoft.com/office/powerpoint/2010/main" val="19932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nodePh="1">
                                  <p:stCondLst>
                                    <p:cond delay="0"/>
                                  </p:stCondLst>
                                  <p:endCondLst>
                                    <p:cond evt="begin" delay="0">
                                      <p:tn val="5"/>
                                    </p:cond>
                                  </p:end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barn(inVertical)">
                                      <p:cBhvr>
                                        <p:cTn id="7"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 59"/>
          <p:cNvPicPr>
            <a:picLocks noChangeAspect="1" noChangeArrowheads="1"/>
          </p:cNvPicPr>
          <p:nvPr/>
        </p:nvPicPr>
        <p:blipFill rotWithShape="1">
          <a:blip r:embed="rId2">
            <a:extLst>
              <a:ext uri="{28A0092B-C50C-407E-A947-70E740481C1C}">
                <a14:useLocalDpi xmlns:a14="http://schemas.microsoft.com/office/drawing/2010/main" val="0"/>
              </a:ext>
            </a:extLst>
          </a:blip>
          <a:srcRect l="1" r="-794" b="8443"/>
          <a:stretch>
            <a:fillRect/>
          </a:stretch>
        </p:blipFill>
        <p:spPr bwMode="auto">
          <a:xfrm>
            <a:off x="3660201" y="1007551"/>
            <a:ext cx="7837714" cy="468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7"/>
          <p:cNvSpPr txBox="1">
            <a:spLocks noChangeArrowheads="1"/>
          </p:cNvSpPr>
          <p:nvPr/>
        </p:nvSpPr>
        <p:spPr bwMode="auto">
          <a:xfrm>
            <a:off x="3849914" y="6019802"/>
            <a:ext cx="789214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800000"/>
                </a:solidFill>
                <a:latin typeface="Calibri" panose="020F0502020204030204" charset="0"/>
                <a:cs typeface="Calibri" panose="020F0502020204030204" charset="0"/>
              </a:rPr>
              <a:t>Hình 59-3. Sự phối hợp hoạt động của các tuyến nội tiết (khi đường huyết giảm)</a:t>
            </a:r>
          </a:p>
        </p:txBody>
      </p:sp>
      <p:sp>
        <p:nvSpPr>
          <p:cNvPr id="4" name="TextBox 1"/>
          <p:cNvSpPr txBox="1">
            <a:spLocks noChangeArrowheads="1"/>
          </p:cNvSpPr>
          <p:nvPr/>
        </p:nvSpPr>
        <p:spPr bwMode="auto">
          <a:xfrm>
            <a:off x="2904698" y="220640"/>
            <a:ext cx="7180107" cy="461665"/>
          </a:xfrm>
          <a:prstGeom prst="rect">
            <a:avLst/>
          </a:prstGeom>
        </p:spPr>
        <p:txBody>
          <a:bodyPr wrap="none">
            <a:spAutoFit/>
          </a:bodyPr>
          <a:lstStyle>
            <a:defPPr>
              <a:defRPr lang="en-US"/>
            </a:defPPr>
            <a:lvl1pPr>
              <a:defRPr sz="2400" b="1">
                <a:ln w="6600">
                  <a:solidFill>
                    <a:srgbClr val="FF0000"/>
                  </a:solidFill>
                  <a:prstDash val="solid"/>
                </a:ln>
                <a:solidFill>
                  <a:srgbClr val="FFFFFF"/>
                </a:solidFill>
                <a:effectLst>
                  <a:outerShdw dist="38100" dir="2700000" algn="tl" rotWithShape="0">
                    <a:schemeClr val="accent2"/>
                  </a:outerShdw>
                </a:effectLst>
              </a:defRPr>
            </a:lvl1pPr>
          </a:lstStyle>
          <a:p>
            <a:r>
              <a:rPr lang="vi-VN" altLang="en-US">
                <a:latin typeface="Calibri" panose="020F0502020204030204" charset="0"/>
                <a:cs typeface="Calibri" panose="020F0502020204030204" charset="0"/>
              </a:rPr>
              <a:t>II. SỰ PHỐI HỢP HOẠT ĐỘNG CỦA CÁC TUYẾN NỘI TIẾT</a:t>
            </a:r>
            <a:endParaRPr lang="en-US" altLang="en-US">
              <a:latin typeface="Calibri" panose="020F0502020204030204" charset="0"/>
              <a:cs typeface="Calibri" panose="020F0502020204030204" charset="0"/>
            </a:endParaRPr>
          </a:p>
        </p:txBody>
      </p:sp>
      <p:pic>
        <p:nvPicPr>
          <p:cNvPr id="7" name="Picture 6" descr="ICO_FL_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7700" y="20558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Điều hòa hoạt động của các tuyến nội tiết</a:t>
            </a:r>
          </a:p>
        </p:txBody>
      </p:sp>
      <p:sp>
        <p:nvSpPr>
          <p:cNvPr id="9" name="Rounded Rectangle 8"/>
          <p:cNvSpPr/>
          <p:nvPr/>
        </p:nvSpPr>
        <p:spPr>
          <a:xfrm>
            <a:off x="57700" y="38941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Sự phối hợp hoạt động của các tuyến nội tuyết</a:t>
            </a:r>
          </a:p>
        </p:txBody>
      </p:sp>
      <p:sp>
        <p:nvSpPr>
          <p:cNvPr id="10" name="Rounded Rectangle 9"/>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Tree>
    <p:extLst>
      <p:ext uri="{BB962C8B-B14F-4D97-AF65-F5344CB8AC3E}">
        <p14:creationId xmlns:p14="http://schemas.microsoft.com/office/powerpoint/2010/main" val="46215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uyến trên thận"/>
          <p:cNvPicPr>
            <a:picLocks noChangeAspect="1" noChangeArrowheads="1"/>
          </p:cNvPicPr>
          <p:nvPr/>
        </p:nvPicPr>
        <p:blipFill rotWithShape="1">
          <a:blip r:embed="rId2">
            <a:extLst>
              <a:ext uri="{28A0092B-C50C-407E-A947-70E740481C1C}">
                <a14:useLocalDpi xmlns:a14="http://schemas.microsoft.com/office/drawing/2010/main" val="0"/>
              </a:ext>
            </a:extLst>
          </a:blip>
          <a:srcRect l="13836" r="21057" b="71102"/>
          <a:stretch>
            <a:fillRect/>
          </a:stretch>
        </p:blipFill>
        <p:spPr bwMode="auto">
          <a:xfrm>
            <a:off x="3261815" y="2418380"/>
            <a:ext cx="2470245" cy="130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mo%20mo"/>
          <p:cNvPicPr>
            <a:picLocks noChangeAspect="1" noChangeArrowheads="1"/>
          </p:cNvPicPr>
          <p:nvPr/>
        </p:nvPicPr>
        <p:blipFill>
          <a:blip r:embed="rId3" cstate="print">
            <a:extLst>
              <a:ext uri="{28A0092B-C50C-407E-A947-70E740481C1C}">
                <a14:useLocalDpi xmlns:a14="http://schemas.microsoft.com/office/drawing/2010/main" val="0"/>
              </a:ext>
            </a:extLst>
          </a:blip>
          <a:srcRect l="21115" b="42188"/>
          <a:stretch>
            <a:fillRect/>
          </a:stretch>
        </p:blipFill>
        <p:spPr bwMode="auto">
          <a:xfrm>
            <a:off x="9144001" y="2845416"/>
            <a:ext cx="1114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92428">
            <a:off x="9828212" y="984866"/>
            <a:ext cx="12192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tuyến tụ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738" y="4575144"/>
            <a:ext cx="2496623" cy="181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li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8512" y="4169391"/>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Oval 7"/>
          <p:cNvSpPr>
            <a:spLocks noChangeArrowheads="1"/>
          </p:cNvSpPr>
          <p:nvPr/>
        </p:nvSpPr>
        <p:spPr bwMode="auto">
          <a:xfrm>
            <a:off x="6326232" y="3407391"/>
            <a:ext cx="1600200" cy="1219200"/>
          </a:xfrm>
          <a:prstGeom prst="ellipse">
            <a:avLst/>
          </a:prstGeom>
          <a:solidFill>
            <a:schemeClr val="tx1"/>
          </a:solidFill>
          <a:ln w="50800">
            <a:solidFill>
              <a:schemeClr val="tx1"/>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smtClean="0">
                <a:solidFill>
                  <a:schemeClr val="bg1"/>
                </a:solidFill>
                <a:latin typeface="+mn-lt"/>
                <a:cs typeface="Arial" panose="020B0604020202020204" pitchFamily="34" charset="0"/>
              </a:rPr>
              <a:t>Glucôzơ</a:t>
            </a:r>
          </a:p>
          <a:p>
            <a:pPr algn="ctr" eaLnBrk="1" hangingPunct="1"/>
            <a:r>
              <a:rPr lang="en-US" altLang="en-US" sz="2400" b="1" smtClean="0">
                <a:solidFill>
                  <a:schemeClr val="bg1"/>
                </a:solidFill>
                <a:latin typeface="+mn-lt"/>
                <a:cs typeface="Arial" panose="020B0604020202020204" pitchFamily="34" charset="0"/>
              </a:rPr>
              <a:t>Máu giảm</a:t>
            </a:r>
            <a:endParaRPr lang="en-US" altLang="en-US" sz="2400" b="1">
              <a:solidFill>
                <a:schemeClr val="bg1"/>
              </a:solidFill>
              <a:latin typeface="+mn-lt"/>
              <a:cs typeface="Arial" panose="020B0604020202020204" pitchFamily="34" charset="0"/>
            </a:endParaRPr>
          </a:p>
        </p:txBody>
      </p:sp>
      <p:sp>
        <p:nvSpPr>
          <p:cNvPr id="45064" name="Line 8"/>
          <p:cNvSpPr>
            <a:spLocks noChangeShapeType="1"/>
          </p:cNvSpPr>
          <p:nvPr/>
        </p:nvSpPr>
        <p:spPr bwMode="auto">
          <a:xfrm rot="525441">
            <a:off x="7118350" y="4629766"/>
            <a:ext cx="152400" cy="1219200"/>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5" name="Text Box 9"/>
          <p:cNvSpPr txBox="1">
            <a:spLocks noChangeArrowheads="1"/>
          </p:cNvSpPr>
          <p:nvPr/>
        </p:nvSpPr>
        <p:spPr bwMode="auto">
          <a:xfrm>
            <a:off x="8966200" y="4591666"/>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mn-lt"/>
                <a:cs typeface="Arial" panose="020B0604020202020204" pitchFamily="34" charset="0"/>
              </a:rPr>
              <a:t>Glucagôn</a:t>
            </a:r>
          </a:p>
        </p:txBody>
      </p:sp>
      <p:sp>
        <p:nvSpPr>
          <p:cNvPr id="45066" name="Line 10"/>
          <p:cNvSpPr>
            <a:spLocks noChangeShapeType="1"/>
          </p:cNvSpPr>
          <p:nvPr/>
        </p:nvSpPr>
        <p:spPr bwMode="auto">
          <a:xfrm flipV="1">
            <a:off x="8024812" y="4918691"/>
            <a:ext cx="990600" cy="266700"/>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7" name="Line 11"/>
          <p:cNvSpPr>
            <a:spLocks noChangeShapeType="1"/>
          </p:cNvSpPr>
          <p:nvPr/>
        </p:nvSpPr>
        <p:spPr bwMode="auto">
          <a:xfrm>
            <a:off x="5014912" y="2721591"/>
            <a:ext cx="1447800" cy="0"/>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2" name="Text Box 16"/>
          <p:cNvSpPr txBox="1">
            <a:spLocks noChangeArrowheads="1"/>
          </p:cNvSpPr>
          <p:nvPr/>
        </p:nvSpPr>
        <p:spPr bwMode="auto">
          <a:xfrm>
            <a:off x="3414712" y="6074391"/>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mn-lt"/>
                <a:cs typeface="Arial" panose="020B0604020202020204" pitchFamily="34" charset="0"/>
              </a:rPr>
              <a:t>Glicôgen</a:t>
            </a:r>
          </a:p>
        </p:txBody>
      </p:sp>
      <p:sp>
        <p:nvSpPr>
          <p:cNvPr id="45073" name="Text Box 17"/>
          <p:cNvSpPr txBox="1">
            <a:spLocks noChangeArrowheads="1"/>
          </p:cNvSpPr>
          <p:nvPr/>
        </p:nvSpPr>
        <p:spPr bwMode="auto">
          <a:xfrm>
            <a:off x="5472112" y="4778991"/>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mn-lt"/>
                <a:cs typeface="Arial" panose="020B0604020202020204" pitchFamily="34" charset="0"/>
              </a:rPr>
              <a:t>Glucôzơ</a:t>
            </a:r>
          </a:p>
        </p:txBody>
      </p:sp>
      <p:sp>
        <p:nvSpPr>
          <p:cNvPr id="45074" name="Text Box 18"/>
          <p:cNvSpPr txBox="1">
            <a:spLocks noChangeArrowheads="1"/>
          </p:cNvSpPr>
          <p:nvPr/>
        </p:nvSpPr>
        <p:spPr bwMode="auto">
          <a:xfrm>
            <a:off x="9104312" y="2302491"/>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FF"/>
                </a:solidFill>
                <a:latin typeface="+mn-lt"/>
                <a:cs typeface="Arial" panose="020B0604020202020204" pitchFamily="34" charset="0"/>
              </a:rPr>
              <a:t>Glucôzơ</a:t>
            </a:r>
          </a:p>
        </p:txBody>
      </p:sp>
      <p:sp>
        <p:nvSpPr>
          <p:cNvPr id="45077" name="Line 21"/>
          <p:cNvSpPr>
            <a:spLocks noChangeShapeType="1"/>
          </p:cNvSpPr>
          <p:nvPr/>
        </p:nvSpPr>
        <p:spPr bwMode="auto">
          <a:xfrm>
            <a:off x="7910512" y="2721591"/>
            <a:ext cx="1219200" cy="914400"/>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22"/>
          <p:cNvGrpSpPr/>
          <p:nvPr/>
        </p:nvGrpSpPr>
        <p:grpSpPr bwMode="auto">
          <a:xfrm>
            <a:off x="5677894" y="332662"/>
            <a:ext cx="2438400" cy="1676400"/>
            <a:chOff x="3408" y="48"/>
            <a:chExt cx="2064" cy="2544"/>
          </a:xfrm>
        </p:grpSpPr>
        <p:pic>
          <p:nvPicPr>
            <p:cNvPr id="11307"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1" y="48"/>
              <a:ext cx="1741"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8" name="Line 24"/>
            <p:cNvSpPr>
              <a:spLocks noChangeShapeType="1"/>
            </p:cNvSpPr>
            <p:nvPr/>
          </p:nvSpPr>
          <p:spPr bwMode="auto">
            <a:xfrm flipV="1">
              <a:off x="3408" y="1920"/>
              <a:ext cx="816" cy="96"/>
            </a:xfrm>
            <a:prstGeom prst="line">
              <a:avLst/>
            </a:prstGeom>
            <a:noFill/>
            <a:ln w="38100">
              <a:solidFill>
                <a:schemeClr val="bg2"/>
              </a:solidFill>
              <a:round/>
            </a:ln>
            <a:extLst>
              <a:ext uri="{909E8E84-426E-40DD-AFC4-6F175D3DCCD1}">
                <a14:hiddenFill xmlns:a14="http://schemas.microsoft.com/office/drawing/2010/main">
                  <a:noFill/>
                </a14:hiddenFill>
              </a:ext>
            </a:extLst>
          </p:spPr>
          <p:txBody>
            <a:bodyPr/>
            <a:lstStyle/>
            <a:p>
              <a:endParaRPr lang="en-US"/>
            </a:p>
          </p:txBody>
        </p:sp>
        <p:sp>
          <p:nvSpPr>
            <p:cNvPr id="11309" name="Line 25"/>
            <p:cNvSpPr>
              <a:spLocks noChangeShapeType="1"/>
            </p:cNvSpPr>
            <p:nvPr/>
          </p:nvSpPr>
          <p:spPr bwMode="auto">
            <a:xfrm flipV="1">
              <a:off x="4656" y="1296"/>
              <a:ext cx="336" cy="528"/>
            </a:xfrm>
            <a:prstGeom prst="line">
              <a:avLst/>
            </a:prstGeom>
            <a:noFill/>
            <a:ln w="38100">
              <a:solidFill>
                <a:schemeClr val="bg2"/>
              </a:solidFill>
              <a:round/>
            </a:ln>
            <a:extLst>
              <a:ext uri="{909E8E84-426E-40DD-AFC4-6F175D3DCCD1}">
                <a14:hiddenFill xmlns:a14="http://schemas.microsoft.com/office/drawing/2010/main">
                  <a:noFill/>
                </a14:hiddenFill>
              </a:ext>
            </a:extLst>
          </p:spPr>
          <p:txBody>
            <a:bodyPr/>
            <a:lstStyle/>
            <a:p>
              <a:endParaRPr lang="en-US"/>
            </a:p>
          </p:txBody>
        </p:sp>
        <p:sp>
          <p:nvSpPr>
            <p:cNvPr id="11310" name="Line 26"/>
            <p:cNvSpPr>
              <a:spLocks noChangeShapeType="1"/>
            </p:cNvSpPr>
            <p:nvPr/>
          </p:nvSpPr>
          <p:spPr bwMode="auto">
            <a:xfrm flipH="1" flipV="1">
              <a:off x="4704" y="2016"/>
              <a:ext cx="144" cy="576"/>
            </a:xfrm>
            <a:prstGeom prst="line">
              <a:avLst/>
            </a:prstGeom>
            <a:noFill/>
            <a:ln w="38100">
              <a:solidFill>
                <a:schemeClr val="bg2"/>
              </a:solidFill>
              <a:round/>
            </a:ln>
            <a:extLst>
              <a:ext uri="{909E8E84-426E-40DD-AFC4-6F175D3DCCD1}">
                <a14:hiddenFill xmlns:a14="http://schemas.microsoft.com/office/drawing/2010/main">
                  <a:noFill/>
                </a14:hiddenFill>
              </a:ext>
            </a:extLst>
          </p:spPr>
          <p:txBody>
            <a:bodyPr/>
            <a:lstStyle/>
            <a:p>
              <a:endParaRPr lang="en-US"/>
            </a:p>
          </p:txBody>
        </p:sp>
      </p:grpSp>
      <p:sp>
        <p:nvSpPr>
          <p:cNvPr id="45083" name="Text Box 27"/>
          <p:cNvSpPr txBox="1">
            <a:spLocks noChangeArrowheads="1"/>
          </p:cNvSpPr>
          <p:nvPr/>
        </p:nvSpPr>
        <p:spPr bwMode="auto">
          <a:xfrm>
            <a:off x="10668000" y="884854"/>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latin typeface="+mn-lt"/>
                <a:cs typeface="Arial" panose="020B0604020202020204" pitchFamily="34" charset="0"/>
              </a:rPr>
              <a:t>Glucôzơ</a:t>
            </a:r>
          </a:p>
        </p:txBody>
      </p:sp>
      <p:sp>
        <p:nvSpPr>
          <p:cNvPr id="45084" name="Line 28"/>
          <p:cNvSpPr>
            <a:spLocks noChangeShapeType="1"/>
          </p:cNvSpPr>
          <p:nvPr/>
        </p:nvSpPr>
        <p:spPr bwMode="auto">
          <a:xfrm flipH="1">
            <a:off x="4862512" y="1730991"/>
            <a:ext cx="1828800" cy="990600"/>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5" name="Line 29"/>
          <p:cNvSpPr>
            <a:spLocks noChangeShapeType="1"/>
          </p:cNvSpPr>
          <p:nvPr/>
        </p:nvSpPr>
        <p:spPr bwMode="auto">
          <a:xfrm flipH="1" flipV="1">
            <a:off x="7148512" y="1959591"/>
            <a:ext cx="0" cy="1371600"/>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6" name="Text Box 30"/>
          <p:cNvSpPr txBox="1">
            <a:spLocks noChangeArrowheads="1"/>
          </p:cNvSpPr>
          <p:nvPr/>
        </p:nvSpPr>
        <p:spPr bwMode="auto">
          <a:xfrm>
            <a:off x="4275137" y="1129330"/>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mn-lt"/>
                <a:cs typeface="Arial" panose="020B0604020202020204" pitchFamily="34" charset="0"/>
              </a:rPr>
              <a:t>Thuỳ trước tuyến yên </a:t>
            </a:r>
          </a:p>
        </p:txBody>
      </p:sp>
      <p:sp>
        <p:nvSpPr>
          <p:cNvPr id="45087" name="Text Box 31"/>
          <p:cNvSpPr txBox="1">
            <a:spLocks noChangeArrowheads="1"/>
          </p:cNvSpPr>
          <p:nvPr/>
        </p:nvSpPr>
        <p:spPr bwMode="auto">
          <a:xfrm>
            <a:off x="10379075" y="2318366"/>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FF"/>
                </a:solidFill>
                <a:latin typeface="+mn-lt"/>
                <a:cs typeface="Arial" panose="020B0604020202020204" pitchFamily="34" charset="0"/>
              </a:rPr>
              <a:t>Glicôgen</a:t>
            </a:r>
          </a:p>
        </p:txBody>
      </p:sp>
      <p:sp>
        <p:nvSpPr>
          <p:cNvPr id="11286" name="Text Box 32"/>
          <p:cNvSpPr txBox="1">
            <a:spLocks noChangeArrowheads="1"/>
          </p:cNvSpPr>
          <p:nvPr/>
        </p:nvSpPr>
        <p:spPr bwMode="auto">
          <a:xfrm>
            <a:off x="4100512" y="-3450609"/>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chemeClr val="hlink"/>
                </a:solidFill>
                <a:latin typeface="+mn-lt"/>
                <a:cs typeface="Arial" panose="020B0604020202020204" pitchFamily="34" charset="0"/>
              </a:rPr>
              <a:t>ACTH</a:t>
            </a:r>
          </a:p>
        </p:txBody>
      </p:sp>
      <p:sp>
        <p:nvSpPr>
          <p:cNvPr id="45089" name="Text Box 33"/>
          <p:cNvSpPr txBox="1">
            <a:spLocks noChangeArrowheads="1"/>
          </p:cNvSpPr>
          <p:nvPr/>
        </p:nvSpPr>
        <p:spPr bwMode="auto">
          <a:xfrm rot="-1688249">
            <a:off x="5595937" y="1948479"/>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FF"/>
                </a:solidFill>
                <a:latin typeface="+mn-lt"/>
                <a:cs typeface="Arial" panose="020B0604020202020204" pitchFamily="34" charset="0"/>
              </a:rPr>
              <a:t>ACTH</a:t>
            </a:r>
          </a:p>
        </p:txBody>
      </p:sp>
      <p:sp>
        <p:nvSpPr>
          <p:cNvPr id="45090" name="Text Box 34"/>
          <p:cNvSpPr txBox="1">
            <a:spLocks noChangeArrowheads="1"/>
          </p:cNvSpPr>
          <p:nvPr/>
        </p:nvSpPr>
        <p:spPr bwMode="auto">
          <a:xfrm>
            <a:off x="8062912" y="730867"/>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solidFill>
                  <a:srgbClr val="0000FF"/>
                </a:solidFill>
                <a:latin typeface="+mn-lt"/>
                <a:cs typeface="Arial" panose="020B0604020202020204" pitchFamily="34" charset="0"/>
              </a:rPr>
              <a:t>Axit lactic và Axit amin</a:t>
            </a:r>
          </a:p>
        </p:txBody>
      </p:sp>
      <p:sp>
        <p:nvSpPr>
          <p:cNvPr id="45092" name="Text Box 36"/>
          <p:cNvSpPr txBox="1">
            <a:spLocks noChangeArrowheads="1"/>
          </p:cNvSpPr>
          <p:nvPr/>
        </p:nvSpPr>
        <p:spPr bwMode="auto">
          <a:xfrm>
            <a:off x="10587037" y="3104180"/>
            <a:ext cx="1144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FF"/>
                </a:solidFill>
                <a:latin typeface="+mn-lt"/>
                <a:cs typeface="Arial" panose="020B0604020202020204" pitchFamily="34" charset="0"/>
              </a:rPr>
              <a:t>Glucôzơ</a:t>
            </a:r>
          </a:p>
        </p:txBody>
      </p:sp>
      <p:sp>
        <p:nvSpPr>
          <p:cNvPr id="45093" name="Text Box 37"/>
          <p:cNvSpPr txBox="1">
            <a:spLocks noChangeArrowheads="1"/>
          </p:cNvSpPr>
          <p:nvPr/>
        </p:nvSpPr>
        <p:spPr bwMode="auto">
          <a:xfrm>
            <a:off x="10134600" y="3916979"/>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rgbClr val="0000FF"/>
                </a:solidFill>
                <a:latin typeface="+mn-lt"/>
                <a:cs typeface="Arial" panose="020B0604020202020204" pitchFamily="34" charset="0"/>
              </a:rPr>
              <a:t>(Mỡ) Glixêrin</a:t>
            </a:r>
          </a:p>
        </p:txBody>
      </p:sp>
      <p:sp>
        <p:nvSpPr>
          <p:cNvPr id="45094" name="Text Box 38"/>
          <p:cNvSpPr txBox="1">
            <a:spLocks noChangeArrowheads="1"/>
          </p:cNvSpPr>
          <p:nvPr/>
        </p:nvSpPr>
        <p:spPr bwMode="auto">
          <a:xfrm>
            <a:off x="6081712" y="130791"/>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mn-lt"/>
                <a:cs typeface="Arial" panose="020B0604020202020204" pitchFamily="34" charset="0"/>
              </a:rPr>
              <a:t>Vùng dưới đồi</a:t>
            </a:r>
          </a:p>
        </p:txBody>
      </p:sp>
      <p:sp>
        <p:nvSpPr>
          <p:cNvPr id="45097" name="Line 41"/>
          <p:cNvSpPr>
            <a:spLocks noChangeShapeType="1"/>
          </p:cNvSpPr>
          <p:nvPr/>
        </p:nvSpPr>
        <p:spPr bwMode="auto">
          <a:xfrm flipV="1">
            <a:off x="7910512" y="1730991"/>
            <a:ext cx="1790700" cy="990600"/>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99" name="Text Box 43"/>
          <p:cNvSpPr txBox="1">
            <a:spLocks noChangeArrowheads="1"/>
          </p:cNvSpPr>
          <p:nvPr/>
        </p:nvSpPr>
        <p:spPr bwMode="auto">
          <a:xfrm>
            <a:off x="6386512" y="2416791"/>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latin typeface="+mn-lt"/>
                <a:cs typeface="Arial" panose="020B0604020202020204" pitchFamily="34" charset="0"/>
              </a:rPr>
              <a:t>Cooctizôn</a:t>
            </a:r>
          </a:p>
        </p:txBody>
      </p:sp>
      <p:sp>
        <p:nvSpPr>
          <p:cNvPr id="11294" name="Curved Right Arrow 2"/>
          <p:cNvSpPr>
            <a:spLocks noChangeArrowheads="1"/>
          </p:cNvSpPr>
          <p:nvPr/>
        </p:nvSpPr>
        <p:spPr bwMode="auto">
          <a:xfrm rot="-5210123">
            <a:off x="10107613" y="659430"/>
            <a:ext cx="360363" cy="1487487"/>
          </a:xfrm>
          <a:prstGeom prst="curvedRightArrow">
            <a:avLst>
              <a:gd name="adj1" fmla="val 25091"/>
              <a:gd name="adj2" fmla="val 50164"/>
              <a:gd name="adj3" fmla="val 25000"/>
            </a:avLst>
          </a:prstGeom>
          <a:solidFill>
            <a:srgbClr val="FF0000"/>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mn-lt"/>
            </a:endParaRPr>
          </a:p>
        </p:txBody>
      </p:sp>
      <p:sp>
        <p:nvSpPr>
          <p:cNvPr id="11295" name="Curved Right Arrow 40"/>
          <p:cNvSpPr>
            <a:spLocks noChangeArrowheads="1"/>
          </p:cNvSpPr>
          <p:nvPr/>
        </p:nvSpPr>
        <p:spPr bwMode="auto">
          <a:xfrm rot="879748" flipV="1">
            <a:off x="10010775" y="3148629"/>
            <a:ext cx="495300" cy="1143000"/>
          </a:xfrm>
          <a:prstGeom prst="curvedRightArrow">
            <a:avLst>
              <a:gd name="adj1" fmla="val 25000"/>
              <a:gd name="adj2" fmla="val 50000"/>
              <a:gd name="adj3" fmla="val 25000"/>
            </a:avLst>
          </a:prstGeom>
          <a:solidFill>
            <a:srgbClr val="FF0000"/>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mn-lt"/>
            </a:endParaRPr>
          </a:p>
        </p:txBody>
      </p:sp>
      <p:sp>
        <p:nvSpPr>
          <p:cNvPr id="11296" name="Curved Right Arrow 41"/>
          <p:cNvSpPr>
            <a:spLocks noChangeArrowheads="1"/>
          </p:cNvSpPr>
          <p:nvPr/>
        </p:nvSpPr>
        <p:spPr bwMode="auto">
          <a:xfrm rot="5160448">
            <a:off x="10040938" y="1692892"/>
            <a:ext cx="333375" cy="990600"/>
          </a:xfrm>
          <a:prstGeom prst="curvedRightArrow">
            <a:avLst>
              <a:gd name="adj1" fmla="val 24996"/>
              <a:gd name="adj2" fmla="val 50005"/>
              <a:gd name="adj3" fmla="val 25000"/>
            </a:avLst>
          </a:prstGeom>
          <a:solidFill>
            <a:srgbClr val="FF0000"/>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mn-lt"/>
            </a:endParaRPr>
          </a:p>
        </p:txBody>
      </p:sp>
      <p:sp>
        <p:nvSpPr>
          <p:cNvPr id="11297" name="TextBox 3"/>
          <p:cNvSpPr txBox="1">
            <a:spLocks noChangeArrowheads="1"/>
          </p:cNvSpPr>
          <p:nvPr/>
        </p:nvSpPr>
        <p:spPr bwMode="auto">
          <a:xfrm>
            <a:off x="11149013" y="1653204"/>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70C0"/>
                </a:solidFill>
                <a:latin typeface="+mn-lt"/>
              </a:rPr>
              <a:t>(cơ)</a:t>
            </a:r>
          </a:p>
        </p:txBody>
      </p:sp>
      <p:sp>
        <p:nvSpPr>
          <p:cNvPr id="5" name="TextBox 4"/>
          <p:cNvSpPr txBox="1">
            <a:spLocks noChangeArrowheads="1"/>
          </p:cNvSpPr>
          <p:nvPr/>
        </p:nvSpPr>
        <p:spPr bwMode="auto">
          <a:xfrm>
            <a:off x="4338212" y="3995383"/>
            <a:ext cx="71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smtClean="0">
                <a:solidFill>
                  <a:srgbClr val="0070C0"/>
                </a:solidFill>
                <a:latin typeface="+mn-lt"/>
              </a:rPr>
              <a:t>(gan</a:t>
            </a:r>
            <a:r>
              <a:rPr lang="en-US" altLang="en-US" sz="2000">
                <a:solidFill>
                  <a:srgbClr val="0070C0"/>
                </a:solidFill>
                <a:latin typeface="+mn-lt"/>
              </a:rPr>
              <a:t>)</a:t>
            </a:r>
          </a:p>
        </p:txBody>
      </p:sp>
      <p:sp>
        <p:nvSpPr>
          <p:cNvPr id="45" name="Curved Right Arrow 44"/>
          <p:cNvSpPr>
            <a:spLocks noChangeArrowheads="1"/>
          </p:cNvSpPr>
          <p:nvPr/>
        </p:nvSpPr>
        <p:spPr bwMode="auto">
          <a:xfrm rot="3032710" flipV="1">
            <a:off x="4480719" y="4638498"/>
            <a:ext cx="522288" cy="1660525"/>
          </a:xfrm>
          <a:prstGeom prst="curvedRightArrow">
            <a:avLst>
              <a:gd name="adj1" fmla="val 25037"/>
              <a:gd name="adj2" fmla="val 50060"/>
              <a:gd name="adj3" fmla="val 25000"/>
            </a:avLst>
          </a:prstGeom>
          <a:solidFill>
            <a:srgbClr val="FF0000"/>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mn-lt"/>
            </a:endParaRPr>
          </a:p>
        </p:txBody>
      </p:sp>
      <p:sp>
        <p:nvSpPr>
          <p:cNvPr id="11300" name="Freeform 5"/>
          <p:cNvSpPr/>
          <p:nvPr/>
        </p:nvSpPr>
        <p:spPr bwMode="auto">
          <a:xfrm>
            <a:off x="4716462" y="4777404"/>
            <a:ext cx="4572000" cy="2101850"/>
          </a:xfrm>
          <a:custGeom>
            <a:avLst/>
            <a:gdLst>
              <a:gd name="T0" fmla="*/ 0 w 4572000"/>
              <a:gd name="T1" fmla="*/ 696067 h 2101756"/>
              <a:gd name="T2" fmla="*/ 68238 w 4572000"/>
              <a:gd name="T3" fmla="*/ 737012 h 2101756"/>
              <a:gd name="T4" fmla="*/ 95534 w 4572000"/>
              <a:gd name="T5" fmla="*/ 777958 h 2101756"/>
              <a:gd name="T6" fmla="*/ 150125 w 4572000"/>
              <a:gd name="T7" fmla="*/ 818903 h 2101756"/>
              <a:gd name="T8" fmla="*/ 259307 w 4572000"/>
              <a:gd name="T9" fmla="*/ 941738 h 2101756"/>
              <a:gd name="T10" fmla="*/ 313898 w 4572000"/>
              <a:gd name="T11" fmla="*/ 969034 h 2101756"/>
              <a:gd name="T12" fmla="*/ 354841 w 4572000"/>
              <a:gd name="T13" fmla="*/ 1009980 h 2101756"/>
              <a:gd name="T14" fmla="*/ 395785 w 4572000"/>
              <a:gd name="T15" fmla="*/ 1037276 h 2101756"/>
              <a:gd name="T16" fmla="*/ 450376 w 4572000"/>
              <a:gd name="T17" fmla="*/ 1078222 h 2101756"/>
              <a:gd name="T18" fmla="*/ 491319 w 4572000"/>
              <a:gd name="T19" fmla="*/ 1105518 h 2101756"/>
              <a:gd name="T20" fmla="*/ 532262 w 4572000"/>
              <a:gd name="T21" fmla="*/ 1146463 h 2101756"/>
              <a:gd name="T22" fmla="*/ 627797 w 4572000"/>
              <a:gd name="T23" fmla="*/ 1201057 h 2101756"/>
              <a:gd name="T24" fmla="*/ 709683 w 4572000"/>
              <a:gd name="T25" fmla="*/ 1269299 h 2101756"/>
              <a:gd name="T26" fmla="*/ 777922 w 4572000"/>
              <a:gd name="T27" fmla="*/ 1337541 h 2101756"/>
              <a:gd name="T28" fmla="*/ 873456 w 4572000"/>
              <a:gd name="T29" fmla="*/ 1419431 h 2101756"/>
              <a:gd name="T30" fmla="*/ 955343 w 4572000"/>
              <a:gd name="T31" fmla="*/ 1446728 h 2101756"/>
              <a:gd name="T32" fmla="*/ 1078173 w 4572000"/>
              <a:gd name="T33" fmla="*/ 1501321 h 2101756"/>
              <a:gd name="T34" fmla="*/ 1187355 w 4572000"/>
              <a:gd name="T35" fmla="*/ 1542266 h 2101756"/>
              <a:gd name="T36" fmla="*/ 1282889 w 4572000"/>
              <a:gd name="T37" fmla="*/ 1610508 h 2101756"/>
              <a:gd name="T38" fmla="*/ 1323832 w 4572000"/>
              <a:gd name="T39" fmla="*/ 1624157 h 2101756"/>
              <a:gd name="T40" fmla="*/ 1446662 w 4572000"/>
              <a:gd name="T41" fmla="*/ 1651453 h 2101756"/>
              <a:gd name="T42" fmla="*/ 1583140 w 4572000"/>
              <a:gd name="T43" fmla="*/ 1706047 h 2101756"/>
              <a:gd name="T44" fmla="*/ 1624083 w 4572000"/>
              <a:gd name="T45" fmla="*/ 1719695 h 2101756"/>
              <a:gd name="T46" fmla="*/ 1678674 w 4572000"/>
              <a:gd name="T47" fmla="*/ 1733344 h 2101756"/>
              <a:gd name="T48" fmla="*/ 1746913 w 4572000"/>
              <a:gd name="T49" fmla="*/ 1746992 h 2101756"/>
              <a:gd name="T50" fmla="*/ 1897038 w 4572000"/>
              <a:gd name="T51" fmla="*/ 1787937 h 2101756"/>
              <a:gd name="T52" fmla="*/ 1937982 w 4572000"/>
              <a:gd name="T53" fmla="*/ 1815234 h 2101756"/>
              <a:gd name="T54" fmla="*/ 2019868 w 4572000"/>
              <a:gd name="T55" fmla="*/ 1828882 h 2101756"/>
              <a:gd name="T56" fmla="*/ 2088107 w 4572000"/>
              <a:gd name="T57" fmla="*/ 1842530 h 2101756"/>
              <a:gd name="T58" fmla="*/ 2129050 w 4572000"/>
              <a:gd name="T59" fmla="*/ 1869828 h 2101756"/>
              <a:gd name="T60" fmla="*/ 2238232 w 4572000"/>
              <a:gd name="T61" fmla="*/ 1897124 h 2101756"/>
              <a:gd name="T62" fmla="*/ 2320119 w 4572000"/>
              <a:gd name="T63" fmla="*/ 1924421 h 2101756"/>
              <a:gd name="T64" fmla="*/ 2402006 w 4572000"/>
              <a:gd name="T65" fmla="*/ 1965366 h 2101756"/>
              <a:gd name="T66" fmla="*/ 2593074 w 4572000"/>
              <a:gd name="T67" fmla="*/ 1979015 h 2101756"/>
              <a:gd name="T68" fmla="*/ 2715904 w 4572000"/>
              <a:gd name="T69" fmla="*/ 1992663 h 2101756"/>
              <a:gd name="T70" fmla="*/ 3002507 w 4572000"/>
              <a:gd name="T71" fmla="*/ 2033608 h 2101756"/>
              <a:gd name="T72" fmla="*/ 3179928 w 4572000"/>
              <a:gd name="T73" fmla="*/ 2060904 h 2101756"/>
              <a:gd name="T74" fmla="*/ 3289110 w 4572000"/>
              <a:gd name="T75" fmla="*/ 2088201 h 2101756"/>
              <a:gd name="T76" fmla="*/ 3357349 w 4572000"/>
              <a:gd name="T77" fmla="*/ 2101850 h 2101756"/>
              <a:gd name="T78" fmla="*/ 3480179 w 4572000"/>
              <a:gd name="T79" fmla="*/ 2088201 h 2101756"/>
              <a:gd name="T80" fmla="*/ 3575713 w 4572000"/>
              <a:gd name="T81" fmla="*/ 1992663 h 2101756"/>
              <a:gd name="T82" fmla="*/ 3616656 w 4572000"/>
              <a:gd name="T83" fmla="*/ 1951717 h 2101756"/>
              <a:gd name="T84" fmla="*/ 3657600 w 4572000"/>
              <a:gd name="T85" fmla="*/ 1938069 h 2101756"/>
              <a:gd name="T86" fmla="*/ 3712191 w 4572000"/>
              <a:gd name="T87" fmla="*/ 1856179 h 2101756"/>
              <a:gd name="T88" fmla="*/ 3821373 w 4572000"/>
              <a:gd name="T89" fmla="*/ 1746992 h 2101756"/>
              <a:gd name="T90" fmla="*/ 3916907 w 4572000"/>
              <a:gd name="T91" fmla="*/ 1610508 h 2101756"/>
              <a:gd name="T92" fmla="*/ 3944203 w 4572000"/>
              <a:gd name="T93" fmla="*/ 1569563 h 2101756"/>
              <a:gd name="T94" fmla="*/ 3985146 w 4572000"/>
              <a:gd name="T95" fmla="*/ 1528618 h 2101756"/>
              <a:gd name="T96" fmla="*/ 4039737 w 4572000"/>
              <a:gd name="T97" fmla="*/ 1378486 h 2101756"/>
              <a:gd name="T98" fmla="*/ 4053385 w 4572000"/>
              <a:gd name="T99" fmla="*/ 1337541 h 2101756"/>
              <a:gd name="T100" fmla="*/ 4094328 w 4572000"/>
              <a:gd name="T101" fmla="*/ 1269299 h 2101756"/>
              <a:gd name="T102" fmla="*/ 4176214 w 4572000"/>
              <a:gd name="T103" fmla="*/ 1078222 h 2101756"/>
              <a:gd name="T104" fmla="*/ 4189862 w 4572000"/>
              <a:gd name="T105" fmla="*/ 996332 h 2101756"/>
              <a:gd name="T106" fmla="*/ 4271749 w 4572000"/>
              <a:gd name="T107" fmla="*/ 818903 h 2101756"/>
              <a:gd name="T108" fmla="*/ 4299044 w 4572000"/>
              <a:gd name="T109" fmla="*/ 750661 h 2101756"/>
              <a:gd name="T110" fmla="*/ 4326340 w 4572000"/>
              <a:gd name="T111" fmla="*/ 668771 h 2101756"/>
              <a:gd name="T112" fmla="*/ 4421874 w 4572000"/>
              <a:gd name="T113" fmla="*/ 491342 h 2101756"/>
              <a:gd name="T114" fmla="*/ 4462817 w 4572000"/>
              <a:gd name="T115" fmla="*/ 354858 h 2101756"/>
              <a:gd name="T116" fmla="*/ 4490113 w 4572000"/>
              <a:gd name="T117" fmla="*/ 272968 h 2101756"/>
              <a:gd name="T118" fmla="*/ 4517409 w 4572000"/>
              <a:gd name="T119" fmla="*/ 163781 h 2101756"/>
              <a:gd name="T120" fmla="*/ 4544704 w 4572000"/>
              <a:gd name="T121" fmla="*/ 68242 h 2101756"/>
              <a:gd name="T122" fmla="*/ 4572000 w 4572000"/>
              <a:gd name="T123" fmla="*/ 0 h 21017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72000" h="2101756">
                <a:moveTo>
                  <a:pt x="0" y="696036"/>
                </a:moveTo>
                <a:cubicBezTo>
                  <a:pt x="22746" y="709684"/>
                  <a:pt x="48098" y="719716"/>
                  <a:pt x="68238" y="736979"/>
                </a:cubicBezTo>
                <a:cubicBezTo>
                  <a:pt x="80692" y="747654"/>
                  <a:pt x="83935" y="766324"/>
                  <a:pt x="95534" y="777923"/>
                </a:cubicBezTo>
                <a:cubicBezTo>
                  <a:pt x="111618" y="794007"/>
                  <a:pt x="131928" y="805218"/>
                  <a:pt x="150125" y="818866"/>
                </a:cubicBezTo>
                <a:cubicBezTo>
                  <a:pt x="178971" y="862136"/>
                  <a:pt x="212564" y="918325"/>
                  <a:pt x="259307" y="941696"/>
                </a:cubicBezTo>
                <a:lnTo>
                  <a:pt x="313898" y="968991"/>
                </a:lnTo>
                <a:cubicBezTo>
                  <a:pt x="327546" y="982639"/>
                  <a:pt x="340014" y="997579"/>
                  <a:pt x="354841" y="1009935"/>
                </a:cubicBezTo>
                <a:cubicBezTo>
                  <a:pt x="367442" y="1020436"/>
                  <a:pt x="382438" y="1027696"/>
                  <a:pt x="395785" y="1037230"/>
                </a:cubicBezTo>
                <a:cubicBezTo>
                  <a:pt x="414295" y="1050451"/>
                  <a:pt x="431867" y="1064953"/>
                  <a:pt x="450376" y="1078174"/>
                </a:cubicBezTo>
                <a:cubicBezTo>
                  <a:pt x="463723" y="1087708"/>
                  <a:pt x="478718" y="1094968"/>
                  <a:pt x="491319" y="1105469"/>
                </a:cubicBezTo>
                <a:cubicBezTo>
                  <a:pt x="506146" y="1117825"/>
                  <a:pt x="516556" y="1135194"/>
                  <a:pt x="532262" y="1146412"/>
                </a:cubicBezTo>
                <a:cubicBezTo>
                  <a:pt x="625687" y="1213144"/>
                  <a:pt x="550444" y="1136542"/>
                  <a:pt x="627797" y="1201003"/>
                </a:cubicBezTo>
                <a:cubicBezTo>
                  <a:pt x="732886" y="1288577"/>
                  <a:pt x="608024" y="1201470"/>
                  <a:pt x="709683" y="1269242"/>
                </a:cubicBezTo>
                <a:cubicBezTo>
                  <a:pt x="759726" y="1344304"/>
                  <a:pt x="709683" y="1280615"/>
                  <a:pt x="777922" y="1337481"/>
                </a:cubicBezTo>
                <a:cubicBezTo>
                  <a:pt x="818892" y="1371623"/>
                  <a:pt x="822348" y="1393814"/>
                  <a:pt x="873456" y="1419368"/>
                </a:cubicBezTo>
                <a:cubicBezTo>
                  <a:pt x="899191" y="1432235"/>
                  <a:pt x="929609" y="1433796"/>
                  <a:pt x="955343" y="1446663"/>
                </a:cubicBezTo>
                <a:cubicBezTo>
                  <a:pt x="1017380" y="1477682"/>
                  <a:pt x="1008464" y="1475113"/>
                  <a:pt x="1078173" y="1501254"/>
                </a:cubicBezTo>
                <a:cubicBezTo>
                  <a:pt x="1115883" y="1515395"/>
                  <a:pt x="1150843" y="1521913"/>
                  <a:pt x="1187355" y="1542197"/>
                </a:cubicBezTo>
                <a:cubicBezTo>
                  <a:pt x="1243016" y="1573120"/>
                  <a:pt x="1231711" y="1584847"/>
                  <a:pt x="1282889" y="1610436"/>
                </a:cubicBezTo>
                <a:cubicBezTo>
                  <a:pt x="1295756" y="1616870"/>
                  <a:pt x="1310000" y="1620132"/>
                  <a:pt x="1323832" y="1624084"/>
                </a:cubicBezTo>
                <a:cubicBezTo>
                  <a:pt x="1368810" y="1636935"/>
                  <a:pt x="1399750" y="1641997"/>
                  <a:pt x="1446662" y="1651379"/>
                </a:cubicBezTo>
                <a:cubicBezTo>
                  <a:pt x="1526985" y="1691541"/>
                  <a:pt x="1481956" y="1672243"/>
                  <a:pt x="1583140" y="1705971"/>
                </a:cubicBezTo>
                <a:cubicBezTo>
                  <a:pt x="1596788" y="1710520"/>
                  <a:pt x="1610127" y="1716129"/>
                  <a:pt x="1624083" y="1719618"/>
                </a:cubicBezTo>
                <a:cubicBezTo>
                  <a:pt x="1642280" y="1724167"/>
                  <a:pt x="1660364" y="1729197"/>
                  <a:pt x="1678674" y="1733266"/>
                </a:cubicBezTo>
                <a:cubicBezTo>
                  <a:pt x="1701318" y="1738298"/>
                  <a:pt x="1724534" y="1740811"/>
                  <a:pt x="1746913" y="1746914"/>
                </a:cubicBezTo>
                <a:cubicBezTo>
                  <a:pt x="1937387" y="1798861"/>
                  <a:pt x="1730784" y="1754605"/>
                  <a:pt x="1897038" y="1787857"/>
                </a:cubicBezTo>
                <a:cubicBezTo>
                  <a:pt x="1910686" y="1796956"/>
                  <a:pt x="1922421" y="1809966"/>
                  <a:pt x="1937982" y="1815153"/>
                </a:cubicBezTo>
                <a:cubicBezTo>
                  <a:pt x="1964234" y="1823904"/>
                  <a:pt x="1992643" y="1823850"/>
                  <a:pt x="2019868" y="1828800"/>
                </a:cubicBezTo>
                <a:cubicBezTo>
                  <a:pt x="2042691" y="1832950"/>
                  <a:pt x="2065361" y="1837899"/>
                  <a:pt x="2088107" y="1842448"/>
                </a:cubicBezTo>
                <a:cubicBezTo>
                  <a:pt x="2101755" y="1851547"/>
                  <a:pt x="2114379" y="1862409"/>
                  <a:pt x="2129050" y="1869744"/>
                </a:cubicBezTo>
                <a:cubicBezTo>
                  <a:pt x="2162172" y="1886305"/>
                  <a:pt x="2203983" y="1887698"/>
                  <a:pt x="2238232" y="1897039"/>
                </a:cubicBezTo>
                <a:cubicBezTo>
                  <a:pt x="2265990" y="1904610"/>
                  <a:pt x="2294384" y="1911468"/>
                  <a:pt x="2320119" y="1924335"/>
                </a:cubicBezTo>
                <a:cubicBezTo>
                  <a:pt x="2347415" y="1937983"/>
                  <a:pt x="2372081" y="1959293"/>
                  <a:pt x="2402006" y="1965278"/>
                </a:cubicBezTo>
                <a:cubicBezTo>
                  <a:pt x="2464618" y="1977800"/>
                  <a:pt x="2529462" y="1973394"/>
                  <a:pt x="2593074" y="1978926"/>
                </a:cubicBezTo>
                <a:cubicBezTo>
                  <a:pt x="2634114" y="1982495"/>
                  <a:pt x="2674961" y="1988025"/>
                  <a:pt x="2715904" y="1992574"/>
                </a:cubicBezTo>
                <a:cubicBezTo>
                  <a:pt x="2887364" y="2041562"/>
                  <a:pt x="2750389" y="2009505"/>
                  <a:pt x="3002507" y="2033517"/>
                </a:cubicBezTo>
                <a:cubicBezTo>
                  <a:pt x="3023420" y="2035509"/>
                  <a:pt x="3154068" y="2055271"/>
                  <a:pt x="3179928" y="2060812"/>
                </a:cubicBezTo>
                <a:cubicBezTo>
                  <a:pt x="3216609" y="2068672"/>
                  <a:pt x="3252557" y="2079672"/>
                  <a:pt x="3289110" y="2088108"/>
                </a:cubicBezTo>
                <a:cubicBezTo>
                  <a:pt x="3311713" y="2093324"/>
                  <a:pt x="3334603" y="2097207"/>
                  <a:pt x="3357349" y="2101756"/>
                </a:cubicBezTo>
                <a:cubicBezTo>
                  <a:pt x="3398292" y="2097207"/>
                  <a:pt x="3443333" y="2106531"/>
                  <a:pt x="3480179" y="2088108"/>
                </a:cubicBezTo>
                <a:cubicBezTo>
                  <a:pt x="3520460" y="2067968"/>
                  <a:pt x="3543868" y="2024419"/>
                  <a:pt x="3575713" y="1992574"/>
                </a:cubicBezTo>
                <a:cubicBezTo>
                  <a:pt x="3589361" y="1978926"/>
                  <a:pt x="3598346" y="1957733"/>
                  <a:pt x="3616656" y="1951630"/>
                </a:cubicBezTo>
                <a:lnTo>
                  <a:pt x="3657600" y="1937982"/>
                </a:lnTo>
                <a:cubicBezTo>
                  <a:pt x="3675797" y="1910687"/>
                  <a:pt x="3688994" y="1879293"/>
                  <a:pt x="3712191" y="1856096"/>
                </a:cubicBezTo>
                <a:cubicBezTo>
                  <a:pt x="3748585" y="1819702"/>
                  <a:pt x="3791858" y="1789079"/>
                  <a:pt x="3821373" y="1746914"/>
                </a:cubicBezTo>
                <a:lnTo>
                  <a:pt x="3916907" y="1610436"/>
                </a:lnTo>
                <a:cubicBezTo>
                  <a:pt x="3926244" y="1596950"/>
                  <a:pt x="3932605" y="1581091"/>
                  <a:pt x="3944203" y="1569493"/>
                </a:cubicBezTo>
                <a:lnTo>
                  <a:pt x="3985146" y="1528550"/>
                </a:lnTo>
                <a:cubicBezTo>
                  <a:pt x="4042482" y="1356538"/>
                  <a:pt x="3982773" y="1530326"/>
                  <a:pt x="4039737" y="1378424"/>
                </a:cubicBezTo>
                <a:cubicBezTo>
                  <a:pt x="4044788" y="1364954"/>
                  <a:pt x="4046951" y="1350348"/>
                  <a:pt x="4053385" y="1337481"/>
                </a:cubicBezTo>
                <a:cubicBezTo>
                  <a:pt x="4065248" y="1313755"/>
                  <a:pt x="4083879" y="1293624"/>
                  <a:pt x="4094328" y="1269242"/>
                </a:cubicBezTo>
                <a:cubicBezTo>
                  <a:pt x="4192989" y="1039032"/>
                  <a:pt x="4082747" y="1233952"/>
                  <a:pt x="4176214" y="1078174"/>
                </a:cubicBezTo>
                <a:cubicBezTo>
                  <a:pt x="4180763" y="1050878"/>
                  <a:pt x="4181724" y="1022735"/>
                  <a:pt x="4189862" y="996287"/>
                </a:cubicBezTo>
                <a:cubicBezTo>
                  <a:pt x="4208790" y="934772"/>
                  <a:pt x="4245293" y="877069"/>
                  <a:pt x="4271749" y="818866"/>
                </a:cubicBezTo>
                <a:cubicBezTo>
                  <a:pt x="4281886" y="796563"/>
                  <a:pt x="4290672" y="773651"/>
                  <a:pt x="4299044" y="750627"/>
                </a:cubicBezTo>
                <a:cubicBezTo>
                  <a:pt x="4308877" y="723587"/>
                  <a:pt x="4313473" y="694475"/>
                  <a:pt x="4326340" y="668741"/>
                </a:cubicBezTo>
                <a:cubicBezTo>
                  <a:pt x="4401914" y="517592"/>
                  <a:pt x="4366366" y="574583"/>
                  <a:pt x="4421874" y="491320"/>
                </a:cubicBezTo>
                <a:cubicBezTo>
                  <a:pt x="4435522" y="445827"/>
                  <a:pt x="4448650" y="400176"/>
                  <a:pt x="4462817" y="354842"/>
                </a:cubicBezTo>
                <a:cubicBezTo>
                  <a:pt x="4471399" y="327380"/>
                  <a:pt x="4483135" y="300869"/>
                  <a:pt x="4490113" y="272956"/>
                </a:cubicBezTo>
                <a:lnTo>
                  <a:pt x="4517409" y="163774"/>
                </a:lnTo>
                <a:cubicBezTo>
                  <a:pt x="4528167" y="120743"/>
                  <a:pt x="4530016" y="107406"/>
                  <a:pt x="4544704" y="68239"/>
                </a:cubicBezTo>
                <a:cubicBezTo>
                  <a:pt x="4553306" y="45300"/>
                  <a:pt x="4572000" y="0"/>
                  <a:pt x="4572000"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301" name="Freeform 6"/>
          <p:cNvSpPr/>
          <p:nvPr/>
        </p:nvSpPr>
        <p:spPr bwMode="auto">
          <a:xfrm>
            <a:off x="6203951" y="4456730"/>
            <a:ext cx="3794125" cy="1501775"/>
          </a:xfrm>
          <a:custGeom>
            <a:avLst/>
            <a:gdLst>
              <a:gd name="T0" fmla="*/ 3794125 w 3794077"/>
              <a:gd name="T1" fmla="*/ 0 h 1501254"/>
              <a:gd name="T2" fmla="*/ 3780477 w 3794077"/>
              <a:gd name="T3" fmla="*/ 136525 h 1501254"/>
              <a:gd name="T4" fmla="*/ 3698590 w 3794077"/>
              <a:gd name="T5" fmla="*/ 273051 h 1501254"/>
              <a:gd name="T6" fmla="*/ 3671293 w 3794077"/>
              <a:gd name="T7" fmla="*/ 314008 h 1501254"/>
              <a:gd name="T8" fmla="*/ 3657646 w 3794077"/>
              <a:gd name="T9" fmla="*/ 368618 h 1501254"/>
              <a:gd name="T10" fmla="*/ 3603054 w 3794077"/>
              <a:gd name="T11" fmla="*/ 450533 h 1501254"/>
              <a:gd name="T12" fmla="*/ 3575758 w 3794077"/>
              <a:gd name="T13" fmla="*/ 491491 h 1501254"/>
              <a:gd name="T14" fmla="*/ 3562110 w 3794077"/>
              <a:gd name="T15" fmla="*/ 532448 h 1501254"/>
              <a:gd name="T16" fmla="*/ 3493870 w 3794077"/>
              <a:gd name="T17" fmla="*/ 587058 h 1501254"/>
              <a:gd name="T18" fmla="*/ 3466575 w 3794077"/>
              <a:gd name="T19" fmla="*/ 641668 h 1501254"/>
              <a:gd name="T20" fmla="*/ 3425631 w 3794077"/>
              <a:gd name="T21" fmla="*/ 668973 h 1501254"/>
              <a:gd name="T22" fmla="*/ 3371040 w 3794077"/>
              <a:gd name="T23" fmla="*/ 723583 h 1501254"/>
              <a:gd name="T24" fmla="*/ 3330095 w 3794077"/>
              <a:gd name="T25" fmla="*/ 791846 h 1501254"/>
              <a:gd name="T26" fmla="*/ 3179968 w 3794077"/>
              <a:gd name="T27" fmla="*/ 928370 h 1501254"/>
              <a:gd name="T28" fmla="*/ 3111728 w 3794077"/>
              <a:gd name="T29" fmla="*/ 969327 h 1501254"/>
              <a:gd name="T30" fmla="*/ 3070785 w 3794077"/>
              <a:gd name="T31" fmla="*/ 1010285 h 1501254"/>
              <a:gd name="T32" fmla="*/ 3016193 w 3794077"/>
              <a:gd name="T33" fmla="*/ 1051243 h 1501254"/>
              <a:gd name="T34" fmla="*/ 2975249 w 3794077"/>
              <a:gd name="T35" fmla="*/ 1092200 h 1501254"/>
              <a:gd name="T36" fmla="*/ 2934305 w 3794077"/>
              <a:gd name="T37" fmla="*/ 1105853 h 1501254"/>
              <a:gd name="T38" fmla="*/ 2866065 w 3794077"/>
              <a:gd name="T39" fmla="*/ 1133158 h 1501254"/>
              <a:gd name="T40" fmla="*/ 2811474 w 3794077"/>
              <a:gd name="T41" fmla="*/ 1160463 h 1501254"/>
              <a:gd name="T42" fmla="*/ 2620403 w 3794077"/>
              <a:gd name="T43" fmla="*/ 1228725 h 1501254"/>
              <a:gd name="T44" fmla="*/ 2579459 w 3794077"/>
              <a:gd name="T45" fmla="*/ 1256030 h 1501254"/>
              <a:gd name="T46" fmla="*/ 2415684 w 3794077"/>
              <a:gd name="T47" fmla="*/ 1310641 h 1501254"/>
              <a:gd name="T48" fmla="*/ 2347444 w 3794077"/>
              <a:gd name="T49" fmla="*/ 1337945 h 1501254"/>
              <a:gd name="T50" fmla="*/ 2292852 w 3794077"/>
              <a:gd name="T51" fmla="*/ 1351598 h 1501254"/>
              <a:gd name="T52" fmla="*/ 2224613 w 3794077"/>
              <a:gd name="T53" fmla="*/ 1378902 h 1501254"/>
              <a:gd name="T54" fmla="*/ 2142725 w 3794077"/>
              <a:gd name="T55" fmla="*/ 1392555 h 1501254"/>
              <a:gd name="T56" fmla="*/ 2006245 w 3794077"/>
              <a:gd name="T57" fmla="*/ 1433512 h 1501254"/>
              <a:gd name="T58" fmla="*/ 1787879 w 3794077"/>
              <a:gd name="T59" fmla="*/ 1447165 h 1501254"/>
              <a:gd name="T60" fmla="*/ 1610455 w 3794077"/>
              <a:gd name="T61" fmla="*/ 1488122 h 1501254"/>
              <a:gd name="T62" fmla="*/ 1514920 w 3794077"/>
              <a:gd name="T63" fmla="*/ 1501775 h 1501254"/>
              <a:gd name="T64" fmla="*/ 0 w 3794077"/>
              <a:gd name="T65" fmla="*/ 1501775 h 150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94077" h="1501254">
                <a:moveTo>
                  <a:pt x="3794077" y="0"/>
                </a:moveTo>
                <a:cubicBezTo>
                  <a:pt x="3789528" y="45493"/>
                  <a:pt x="3789395" y="91646"/>
                  <a:pt x="3780429" y="136478"/>
                </a:cubicBezTo>
                <a:cubicBezTo>
                  <a:pt x="3766966" y="203794"/>
                  <a:pt x="3739128" y="218843"/>
                  <a:pt x="3698543" y="272956"/>
                </a:cubicBezTo>
                <a:cubicBezTo>
                  <a:pt x="3688701" y="286078"/>
                  <a:pt x="3680346" y="300251"/>
                  <a:pt x="3671247" y="313899"/>
                </a:cubicBezTo>
                <a:cubicBezTo>
                  <a:pt x="3666698" y="332096"/>
                  <a:pt x="3665988" y="351713"/>
                  <a:pt x="3657600" y="368490"/>
                </a:cubicBezTo>
                <a:cubicBezTo>
                  <a:pt x="3642929" y="397832"/>
                  <a:pt x="3621205" y="423081"/>
                  <a:pt x="3603008" y="450377"/>
                </a:cubicBezTo>
                <a:cubicBezTo>
                  <a:pt x="3593910" y="464025"/>
                  <a:pt x="3580900" y="475759"/>
                  <a:pt x="3575713" y="491320"/>
                </a:cubicBezTo>
                <a:cubicBezTo>
                  <a:pt x="3571164" y="504968"/>
                  <a:pt x="3571427" y="521340"/>
                  <a:pt x="3562065" y="532263"/>
                </a:cubicBezTo>
                <a:cubicBezTo>
                  <a:pt x="3543108" y="554380"/>
                  <a:pt x="3516572" y="568657"/>
                  <a:pt x="3493826" y="586854"/>
                </a:cubicBezTo>
                <a:cubicBezTo>
                  <a:pt x="3484728" y="605051"/>
                  <a:pt x="3479555" y="625816"/>
                  <a:pt x="3466531" y="641445"/>
                </a:cubicBezTo>
                <a:cubicBezTo>
                  <a:pt x="3456030" y="654046"/>
                  <a:pt x="3438042" y="658066"/>
                  <a:pt x="3425588" y="668741"/>
                </a:cubicBezTo>
                <a:cubicBezTo>
                  <a:pt x="3406049" y="685489"/>
                  <a:pt x="3386796" y="703019"/>
                  <a:pt x="3370997" y="723332"/>
                </a:cubicBezTo>
                <a:cubicBezTo>
                  <a:pt x="3354711" y="744271"/>
                  <a:pt x="3347035" y="771193"/>
                  <a:pt x="3330053" y="791571"/>
                </a:cubicBezTo>
                <a:cubicBezTo>
                  <a:pt x="3288325" y="841645"/>
                  <a:pt x="3235247" y="891169"/>
                  <a:pt x="3179928" y="928048"/>
                </a:cubicBezTo>
                <a:cubicBezTo>
                  <a:pt x="3157857" y="942762"/>
                  <a:pt x="3132910" y="953075"/>
                  <a:pt x="3111689" y="968991"/>
                </a:cubicBezTo>
                <a:cubicBezTo>
                  <a:pt x="3096248" y="980572"/>
                  <a:pt x="3085400" y="997374"/>
                  <a:pt x="3070746" y="1009935"/>
                </a:cubicBezTo>
                <a:cubicBezTo>
                  <a:pt x="3053476" y="1024738"/>
                  <a:pt x="3033425" y="1036075"/>
                  <a:pt x="3016155" y="1050878"/>
                </a:cubicBezTo>
                <a:cubicBezTo>
                  <a:pt x="3001501" y="1063439"/>
                  <a:pt x="2991270" y="1081115"/>
                  <a:pt x="2975211" y="1091821"/>
                </a:cubicBezTo>
                <a:cubicBezTo>
                  <a:pt x="2963241" y="1099801"/>
                  <a:pt x="2947738" y="1100418"/>
                  <a:pt x="2934268" y="1105469"/>
                </a:cubicBezTo>
                <a:cubicBezTo>
                  <a:pt x="2911329" y="1114071"/>
                  <a:pt x="2888416" y="1122815"/>
                  <a:pt x="2866029" y="1132765"/>
                </a:cubicBezTo>
                <a:cubicBezTo>
                  <a:pt x="2847438" y="1141028"/>
                  <a:pt x="2830138" y="1152046"/>
                  <a:pt x="2811438" y="1160060"/>
                </a:cubicBezTo>
                <a:cubicBezTo>
                  <a:pt x="2682167" y="1215462"/>
                  <a:pt x="2713069" y="1205124"/>
                  <a:pt x="2620370" y="1228299"/>
                </a:cubicBezTo>
                <a:cubicBezTo>
                  <a:pt x="2606722" y="1237397"/>
                  <a:pt x="2594097" y="1248259"/>
                  <a:pt x="2579426" y="1255594"/>
                </a:cubicBezTo>
                <a:cubicBezTo>
                  <a:pt x="2514657" y="1287978"/>
                  <a:pt x="2488482" y="1285910"/>
                  <a:pt x="2415653" y="1310186"/>
                </a:cubicBezTo>
                <a:cubicBezTo>
                  <a:pt x="2392412" y="1317933"/>
                  <a:pt x="2370655" y="1329734"/>
                  <a:pt x="2347414" y="1337481"/>
                </a:cubicBezTo>
                <a:cubicBezTo>
                  <a:pt x="2329619" y="1343412"/>
                  <a:pt x="2310618" y="1345197"/>
                  <a:pt x="2292823" y="1351129"/>
                </a:cubicBezTo>
                <a:cubicBezTo>
                  <a:pt x="2269582" y="1358876"/>
                  <a:pt x="2248220" y="1371978"/>
                  <a:pt x="2224585" y="1378424"/>
                </a:cubicBezTo>
                <a:cubicBezTo>
                  <a:pt x="2197888" y="1385705"/>
                  <a:pt x="2169994" y="1387523"/>
                  <a:pt x="2142698" y="1392072"/>
                </a:cubicBezTo>
                <a:cubicBezTo>
                  <a:pt x="2106689" y="1404075"/>
                  <a:pt x="2031895" y="1429666"/>
                  <a:pt x="2006220" y="1433015"/>
                </a:cubicBezTo>
                <a:cubicBezTo>
                  <a:pt x="1933903" y="1442448"/>
                  <a:pt x="1860644" y="1442114"/>
                  <a:pt x="1787856" y="1446663"/>
                </a:cubicBezTo>
                <a:cubicBezTo>
                  <a:pt x="1727635" y="1461718"/>
                  <a:pt x="1673179" y="1475842"/>
                  <a:pt x="1610435" y="1487606"/>
                </a:cubicBezTo>
                <a:cubicBezTo>
                  <a:pt x="1578818" y="1493534"/>
                  <a:pt x="1547068" y="1500981"/>
                  <a:pt x="1514901" y="1501254"/>
                </a:cubicBezTo>
                <a:lnTo>
                  <a:pt x="0" y="15012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0" name="Arc 13"/>
          <p:cNvSpPr/>
          <p:nvPr/>
        </p:nvSpPr>
        <p:spPr bwMode="auto">
          <a:xfrm rot="1346215">
            <a:off x="4918494" y="4369888"/>
            <a:ext cx="4686304" cy="2341088"/>
          </a:xfrm>
          <a:custGeom>
            <a:avLst/>
            <a:gdLst>
              <a:gd name="T0" fmla="*/ 2147483647 w 34256"/>
              <a:gd name="T1" fmla="*/ 0 h 34723"/>
              <a:gd name="T2" fmla="*/ 0 w 34256"/>
              <a:gd name="T3" fmla="*/ 2147483647 h 34723"/>
              <a:gd name="T4" fmla="*/ 2147483647 w 34256"/>
              <a:gd name="T5" fmla="*/ 2147483647 h 34723"/>
              <a:gd name="T6" fmla="*/ 0 60000 65536"/>
              <a:gd name="T7" fmla="*/ 0 60000 65536"/>
              <a:gd name="T8" fmla="*/ 0 60000 65536"/>
              <a:gd name="T9" fmla="*/ 0 w 34256"/>
              <a:gd name="T10" fmla="*/ 0 h 34723"/>
              <a:gd name="T11" fmla="*/ 34256 w 34256"/>
              <a:gd name="T12" fmla="*/ 34723 h 34723"/>
              <a:gd name="connsiteX0" fmla="*/ 29812 w 34256"/>
              <a:gd name="connsiteY0" fmla="*/ 0 h 36365"/>
              <a:gd name="connsiteX1" fmla="*/ 34256 w 34256"/>
              <a:gd name="connsiteY1" fmla="*/ 13123 h 36365"/>
              <a:gd name="connsiteX2" fmla="*/ 12656 w 34256"/>
              <a:gd name="connsiteY2" fmla="*/ 34723 h 36365"/>
              <a:gd name="connsiteX3" fmla="*/ 0 w 34256"/>
              <a:gd name="connsiteY3" fmla="*/ 30626 h 36365"/>
              <a:gd name="connsiteX0-1" fmla="*/ 29812 w 34256"/>
              <a:gd name="connsiteY0-2" fmla="*/ 0 h 36365"/>
              <a:gd name="connsiteX1-3" fmla="*/ 34256 w 34256"/>
              <a:gd name="connsiteY1-4" fmla="*/ 13123 h 36365"/>
              <a:gd name="connsiteX2-5" fmla="*/ 12656 w 34256"/>
              <a:gd name="connsiteY2-6" fmla="*/ 34723 h 36365"/>
              <a:gd name="connsiteX3-7" fmla="*/ 395 w 34256"/>
              <a:gd name="connsiteY3-8" fmla="*/ 33064 h 36365"/>
              <a:gd name="connsiteX4" fmla="*/ 12656 w 34256"/>
              <a:gd name="connsiteY4" fmla="*/ 13123 h 36365"/>
              <a:gd name="connsiteX5" fmla="*/ 29812 w 34256"/>
              <a:gd name="connsiteY5" fmla="*/ 0 h 36365"/>
              <a:gd name="connsiteX0-9" fmla="*/ 29812 w 34256"/>
              <a:gd name="connsiteY0-10" fmla="*/ 0 h 36450"/>
              <a:gd name="connsiteX1-11" fmla="*/ 34256 w 34256"/>
              <a:gd name="connsiteY1-12" fmla="*/ 13123 h 36450"/>
              <a:gd name="connsiteX2-13" fmla="*/ 12656 w 34256"/>
              <a:gd name="connsiteY2-14" fmla="*/ 34723 h 36450"/>
              <a:gd name="connsiteX3-15" fmla="*/ 0 w 34256"/>
              <a:gd name="connsiteY3-16" fmla="*/ 30626 h 36450"/>
              <a:gd name="connsiteX0-17" fmla="*/ 29812 w 34256"/>
              <a:gd name="connsiteY0-18" fmla="*/ 0 h 36450"/>
              <a:gd name="connsiteX1-19" fmla="*/ 32265 w 34256"/>
              <a:gd name="connsiteY1-20" fmla="*/ 11983 h 36450"/>
              <a:gd name="connsiteX2-21" fmla="*/ 12656 w 34256"/>
              <a:gd name="connsiteY2-22" fmla="*/ 34723 h 36450"/>
              <a:gd name="connsiteX3-23" fmla="*/ 395 w 34256"/>
              <a:gd name="connsiteY3-24" fmla="*/ 33064 h 36450"/>
              <a:gd name="connsiteX4-25" fmla="*/ 12656 w 34256"/>
              <a:gd name="connsiteY4-26" fmla="*/ 13123 h 36450"/>
              <a:gd name="connsiteX5-27" fmla="*/ 29812 w 34256"/>
              <a:gd name="connsiteY5-28" fmla="*/ 0 h 36450"/>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27" y="connsiteY5-28"/>
              </a:cxn>
            </a:cxnLst>
            <a:rect l="l" t="t" r="r" b="b"/>
            <a:pathLst>
              <a:path w="34256" h="36450" fill="none" extrusionOk="0">
                <a:moveTo>
                  <a:pt x="29812" y="0"/>
                </a:moveTo>
                <a:cubicBezTo>
                  <a:pt x="32694" y="3767"/>
                  <a:pt x="34256" y="8379"/>
                  <a:pt x="34256" y="13123"/>
                </a:cubicBezTo>
                <a:cubicBezTo>
                  <a:pt x="34256" y="25052"/>
                  <a:pt x="24585" y="34723"/>
                  <a:pt x="12656" y="34723"/>
                </a:cubicBezTo>
                <a:cubicBezTo>
                  <a:pt x="8111" y="34723"/>
                  <a:pt x="3682" y="33289"/>
                  <a:pt x="0" y="30626"/>
                </a:cubicBezTo>
              </a:path>
              <a:path w="34256" h="36450" stroke="0" extrusionOk="0">
                <a:moveTo>
                  <a:pt x="29812" y="0"/>
                </a:moveTo>
                <a:cubicBezTo>
                  <a:pt x="32694" y="3767"/>
                  <a:pt x="32265" y="7239"/>
                  <a:pt x="32265" y="11983"/>
                </a:cubicBezTo>
                <a:cubicBezTo>
                  <a:pt x="32265" y="23912"/>
                  <a:pt x="17968" y="31210"/>
                  <a:pt x="12656" y="34723"/>
                </a:cubicBezTo>
                <a:cubicBezTo>
                  <a:pt x="7344" y="38236"/>
                  <a:pt x="4077" y="35727"/>
                  <a:pt x="395" y="33064"/>
                </a:cubicBezTo>
                <a:lnTo>
                  <a:pt x="12656" y="13123"/>
                </a:lnTo>
                <a:lnTo>
                  <a:pt x="29812" y="0"/>
                </a:lnTo>
                <a:close/>
              </a:path>
            </a:pathLst>
          </a:custGeom>
          <a:noFill/>
          <a:ln w="508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0" name="Straight Arrow Connector 9"/>
          <p:cNvCxnSpPr>
            <a:cxnSpLocks noChangeShapeType="1"/>
          </p:cNvCxnSpPr>
          <p:nvPr/>
        </p:nvCxnSpPr>
        <p:spPr bwMode="auto">
          <a:xfrm flipH="1" flipV="1">
            <a:off x="4622604" y="5239366"/>
            <a:ext cx="571500" cy="458788"/>
          </a:xfrm>
          <a:prstGeom prst="straightConnector1">
            <a:avLst/>
          </a:prstGeom>
          <a:noFill/>
          <a:ln w="57150" algn="ctr">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Arc 13"/>
          <p:cNvSpPr/>
          <p:nvPr/>
        </p:nvSpPr>
        <p:spPr bwMode="auto">
          <a:xfrm rot="-679892">
            <a:off x="9110993" y="2259937"/>
            <a:ext cx="2598738" cy="3060700"/>
          </a:xfrm>
          <a:custGeom>
            <a:avLst/>
            <a:gdLst>
              <a:gd name="T0" fmla="*/ 2147483647 w 34256"/>
              <a:gd name="T1" fmla="*/ 0 h 34723"/>
              <a:gd name="T2" fmla="*/ 0 w 34256"/>
              <a:gd name="T3" fmla="*/ 2147483647 h 34723"/>
              <a:gd name="T4" fmla="*/ 2147483647 w 34256"/>
              <a:gd name="T5" fmla="*/ 2147483647 h 34723"/>
              <a:gd name="T6" fmla="*/ 0 60000 65536"/>
              <a:gd name="T7" fmla="*/ 0 60000 65536"/>
              <a:gd name="T8" fmla="*/ 0 60000 65536"/>
              <a:gd name="T9" fmla="*/ 0 w 34256"/>
              <a:gd name="T10" fmla="*/ 0 h 34723"/>
              <a:gd name="T11" fmla="*/ 34256 w 34256"/>
              <a:gd name="T12" fmla="*/ 34723 h 34723"/>
            </a:gdLst>
            <a:ahLst/>
            <a:cxnLst>
              <a:cxn ang="T6">
                <a:pos x="T0" y="T1"/>
              </a:cxn>
              <a:cxn ang="T7">
                <a:pos x="T2" y="T3"/>
              </a:cxn>
              <a:cxn ang="T8">
                <a:pos x="T4" y="T5"/>
              </a:cxn>
            </a:cxnLst>
            <a:rect l="T9" t="T10" r="T11" b="T12"/>
            <a:pathLst>
              <a:path w="34256" h="34723" fill="none" extrusionOk="0">
                <a:moveTo>
                  <a:pt x="29812" y="0"/>
                </a:moveTo>
                <a:cubicBezTo>
                  <a:pt x="32694" y="3767"/>
                  <a:pt x="34256" y="8379"/>
                  <a:pt x="34256" y="13123"/>
                </a:cubicBezTo>
                <a:cubicBezTo>
                  <a:pt x="34256" y="25052"/>
                  <a:pt x="24585" y="34723"/>
                  <a:pt x="12656" y="34723"/>
                </a:cubicBezTo>
                <a:cubicBezTo>
                  <a:pt x="8111" y="34723"/>
                  <a:pt x="3682" y="33289"/>
                  <a:pt x="0" y="30626"/>
                </a:cubicBezTo>
              </a:path>
              <a:path w="34256" h="34723" stroke="0" extrusionOk="0">
                <a:moveTo>
                  <a:pt x="29812" y="0"/>
                </a:moveTo>
                <a:cubicBezTo>
                  <a:pt x="32694" y="3767"/>
                  <a:pt x="34256" y="8379"/>
                  <a:pt x="34256" y="13123"/>
                </a:cubicBezTo>
                <a:cubicBezTo>
                  <a:pt x="34256" y="25052"/>
                  <a:pt x="24585" y="34723"/>
                  <a:pt x="12656" y="34723"/>
                </a:cubicBezTo>
                <a:cubicBezTo>
                  <a:pt x="8111" y="34723"/>
                  <a:pt x="3682" y="33289"/>
                  <a:pt x="0" y="30626"/>
                </a:cubicBezTo>
                <a:lnTo>
                  <a:pt x="12656" y="13123"/>
                </a:lnTo>
                <a:lnTo>
                  <a:pt x="29812" y="0"/>
                </a:lnTo>
                <a:close/>
              </a:path>
            </a:pathLst>
          </a:custGeom>
          <a:noFill/>
          <a:ln w="508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1305" name="Straight Arrow Connector 65"/>
          <p:cNvCxnSpPr>
            <a:cxnSpLocks noChangeShapeType="1"/>
          </p:cNvCxnSpPr>
          <p:nvPr/>
        </p:nvCxnSpPr>
        <p:spPr bwMode="auto">
          <a:xfrm flipH="1" flipV="1">
            <a:off x="10928682" y="1924975"/>
            <a:ext cx="257175" cy="334962"/>
          </a:xfrm>
          <a:prstGeom prst="straightConnector1">
            <a:avLst/>
          </a:prstGeom>
          <a:noFill/>
          <a:ln w="57150" algn="ctr">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a:spLocks noChangeArrowheads="1"/>
          </p:cNvSpPr>
          <p:nvPr/>
        </p:nvSpPr>
        <p:spPr bwMode="auto">
          <a:xfrm>
            <a:off x="2897188" y="2302492"/>
            <a:ext cx="2074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70C0"/>
                </a:solidFill>
                <a:latin typeface="+mn-lt"/>
              </a:rPr>
              <a:t>Vỏ tuyến trên thận</a:t>
            </a:r>
          </a:p>
        </p:txBody>
      </p:sp>
      <p:pic>
        <p:nvPicPr>
          <p:cNvPr id="51" name="Picture 50" descr="ICO_FL_R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3980" y="127635"/>
            <a:ext cx="42926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ounded Rectangle 51"/>
          <p:cNvSpPr/>
          <p:nvPr/>
        </p:nvSpPr>
        <p:spPr>
          <a:xfrm>
            <a:off x="57700" y="2055812"/>
            <a:ext cx="2302334" cy="879031"/>
          </a:xfrm>
          <a:prstGeom prst="roundRect">
            <a:avLst/>
          </a:prstGeom>
          <a:solidFill>
            <a:schemeClr val="accent4">
              <a:lumMod val="20000"/>
              <a:lumOff val="80000"/>
            </a:schemeClr>
          </a:solidFill>
          <a:ln>
            <a:solidFill>
              <a:schemeClr val="accent1">
                <a:lumMod val="20000"/>
                <a:lumOff val="8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Điều hòa hoạt động của các tuyến nội tiết</a:t>
            </a:r>
          </a:p>
        </p:txBody>
      </p:sp>
      <p:sp>
        <p:nvSpPr>
          <p:cNvPr id="53" name="Rounded Rectangle 52"/>
          <p:cNvSpPr/>
          <p:nvPr/>
        </p:nvSpPr>
        <p:spPr>
          <a:xfrm>
            <a:off x="57700" y="3894112"/>
            <a:ext cx="2302334" cy="879031"/>
          </a:xfrm>
          <a:prstGeom prst="roundRect">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Sự phối hợp hoạt động của các tuyến nội tuyết</a:t>
            </a:r>
          </a:p>
        </p:txBody>
      </p:sp>
      <p:sp>
        <p:nvSpPr>
          <p:cNvPr id="54" name="Rounded Rectangle 53"/>
          <p:cNvSpPr/>
          <p:nvPr/>
        </p:nvSpPr>
        <p:spPr>
          <a:xfrm rot="5400000" flipV="1">
            <a:off x="617553" y="3564476"/>
            <a:ext cx="4267200" cy="45719"/>
          </a:xfrm>
          <a:prstGeom prst="roundRect">
            <a:avLst>
              <a:gd name="adj" fmla="val 4937"/>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dirty="0">
              <a:solidFill>
                <a:schemeClr val="accent5">
                  <a:lumMod val="50000"/>
                </a:schemeClr>
              </a:solidFill>
              <a:latin typeface="Myriad Pro" pitchFamily="34" charset="0"/>
            </a:endParaRPr>
          </a:p>
        </p:txBody>
      </p:sp>
    </p:spTree>
    <p:extLst>
      <p:ext uri="{BB962C8B-B14F-4D97-AF65-F5344CB8AC3E}">
        <p14:creationId xmlns:p14="http://schemas.microsoft.com/office/powerpoint/2010/main" val="15893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box(in)">
                                      <p:cBhvr>
                                        <p:cTn id="7" dur="5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ox(in)">
                                      <p:cBhvr>
                                        <p:cTn id="12" dur="500"/>
                                        <p:tgtEl>
                                          <p:spTgt spid="450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box(in)">
                                      <p:cBhvr>
                                        <p:cTn id="17" dur="500"/>
                                        <p:tgtEl>
                                          <p:spTgt spid="4506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5066"/>
                                        </p:tgtEl>
                                        <p:attrNameLst>
                                          <p:attrName>style.visibility</p:attrName>
                                        </p:attrNameLst>
                                      </p:cBhvr>
                                      <p:to>
                                        <p:strVal val="visible"/>
                                      </p:to>
                                    </p:set>
                                    <p:animEffect transition="in" filter="box(in)">
                                      <p:cBhvr>
                                        <p:cTn id="22" dur="500"/>
                                        <p:tgtEl>
                                          <p:spTgt spid="4506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065"/>
                                        </p:tgtEl>
                                        <p:attrNameLst>
                                          <p:attrName>style.visibility</p:attrName>
                                        </p:attrNameLst>
                                      </p:cBhvr>
                                      <p:to>
                                        <p:strVal val="visible"/>
                                      </p:to>
                                    </p:set>
                                    <p:animEffect transition="in" filter="box(in)">
                                      <p:cBhvr>
                                        <p:cTn id="27" dur="500"/>
                                        <p:tgtEl>
                                          <p:spTgt spid="450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par>
                                <p:cTn id="41" presetID="16" presetClass="entr" presetSubtype="21" fill="hold" nodeType="withEffect">
                                  <p:stCondLst>
                                    <p:cond delay="0"/>
                                  </p:stCondLst>
                                  <p:childTnLst>
                                    <p:set>
                                      <p:cBhvr>
                                        <p:cTn id="42" dur="1" fill="hold">
                                          <p:stCondLst>
                                            <p:cond delay="0"/>
                                          </p:stCondLst>
                                        </p:cTn>
                                        <p:tgtEl>
                                          <p:spTgt spid="45062"/>
                                        </p:tgtEl>
                                        <p:attrNameLst>
                                          <p:attrName>style.visibility</p:attrName>
                                        </p:attrNameLst>
                                      </p:cBhvr>
                                      <p:to>
                                        <p:strVal val="visible"/>
                                      </p:to>
                                    </p:set>
                                    <p:animEffect transition="in" filter="barn(inVertical)">
                                      <p:cBhvr>
                                        <p:cTn id="43" dur="500"/>
                                        <p:tgtEl>
                                          <p:spTgt spid="45062"/>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45072"/>
                                        </p:tgtEl>
                                        <p:attrNameLst>
                                          <p:attrName>style.visibility</p:attrName>
                                        </p:attrNameLst>
                                      </p:cBhvr>
                                      <p:to>
                                        <p:strVal val="visible"/>
                                      </p:to>
                                    </p:set>
                                    <p:animEffect transition="in" filter="box(in)">
                                      <p:cBhvr>
                                        <p:cTn id="48" dur="500"/>
                                        <p:tgtEl>
                                          <p:spTgt spid="4507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45073"/>
                                        </p:tgtEl>
                                        <p:attrNameLst>
                                          <p:attrName>style.visibility</p:attrName>
                                        </p:attrNameLst>
                                      </p:cBhvr>
                                      <p:to>
                                        <p:strVal val="visible"/>
                                      </p:to>
                                    </p:set>
                                    <p:animEffect transition="in" filter="box(in)">
                                      <p:cBhvr>
                                        <p:cTn id="58" dur="500"/>
                                        <p:tgtEl>
                                          <p:spTgt spid="4507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barn(inVertical)">
                                      <p:cBhvr>
                                        <p:cTn id="63" dur="500"/>
                                        <p:tgtEl>
                                          <p:spTgt spid="62"/>
                                        </p:tgtEl>
                                      </p:cBhvr>
                                    </p:animEffect>
                                  </p:childTnLst>
                                </p:cTn>
                              </p:par>
                              <p:par>
                                <p:cTn id="64" presetID="16" presetClass="entr" presetSubtype="21" fill="hold" nodeType="withEffect">
                                  <p:stCondLst>
                                    <p:cond delay="0"/>
                                  </p:stCondLst>
                                  <p:childTnLst>
                                    <p:set>
                                      <p:cBhvr>
                                        <p:cTn id="65" dur="1" fill="hold">
                                          <p:stCondLst>
                                            <p:cond delay="0"/>
                                          </p:stCondLst>
                                        </p:cTn>
                                        <p:tgtEl>
                                          <p:spTgt spid="11305"/>
                                        </p:tgtEl>
                                        <p:attrNameLst>
                                          <p:attrName>style.visibility</p:attrName>
                                        </p:attrNameLst>
                                      </p:cBhvr>
                                      <p:to>
                                        <p:strVal val="visible"/>
                                      </p:to>
                                    </p:set>
                                    <p:animEffect transition="in" filter="barn(inVertical)">
                                      <p:cBhvr>
                                        <p:cTn id="66" dur="500"/>
                                        <p:tgtEl>
                                          <p:spTgt spid="1130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5060"/>
                                        </p:tgtEl>
                                        <p:attrNameLst>
                                          <p:attrName>style.visibility</p:attrName>
                                        </p:attrNameLst>
                                      </p:cBhvr>
                                      <p:to>
                                        <p:strVal val="visible"/>
                                      </p:to>
                                    </p:set>
                                    <p:animEffect transition="in" filter="barn(inVertical)">
                                      <p:cBhvr>
                                        <p:cTn id="71" dur="500"/>
                                        <p:tgtEl>
                                          <p:spTgt spid="4506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1297"/>
                                        </p:tgtEl>
                                        <p:attrNameLst>
                                          <p:attrName>style.visibility</p:attrName>
                                        </p:attrNameLst>
                                      </p:cBhvr>
                                      <p:to>
                                        <p:strVal val="visible"/>
                                      </p:to>
                                    </p:set>
                                    <p:animEffect transition="in" filter="barn(inVertical)">
                                      <p:cBhvr>
                                        <p:cTn id="74" dur="500"/>
                                        <p:tgtEl>
                                          <p:spTgt spid="11297"/>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5087"/>
                                        </p:tgtEl>
                                        <p:attrNameLst>
                                          <p:attrName>style.visibility</p:attrName>
                                        </p:attrNameLst>
                                      </p:cBhvr>
                                      <p:to>
                                        <p:strVal val="visible"/>
                                      </p:to>
                                    </p:set>
                                    <p:animEffect transition="in" filter="box(in)">
                                      <p:cBhvr>
                                        <p:cTn id="79" dur="500"/>
                                        <p:tgtEl>
                                          <p:spTgt spid="4508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1296"/>
                                        </p:tgtEl>
                                        <p:attrNameLst>
                                          <p:attrName>style.visibility</p:attrName>
                                        </p:attrNameLst>
                                      </p:cBhvr>
                                      <p:to>
                                        <p:strVal val="visible"/>
                                      </p:to>
                                    </p:set>
                                    <p:animEffect transition="in" filter="barn(inVertical)">
                                      <p:cBhvr>
                                        <p:cTn id="84" dur="500"/>
                                        <p:tgtEl>
                                          <p:spTgt spid="11296"/>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45074"/>
                                        </p:tgtEl>
                                        <p:attrNameLst>
                                          <p:attrName>style.visibility</p:attrName>
                                        </p:attrNameLst>
                                      </p:cBhvr>
                                      <p:to>
                                        <p:strVal val="visible"/>
                                      </p:to>
                                    </p:set>
                                    <p:animEffect transition="in" filter="box(in)">
                                      <p:cBhvr>
                                        <p:cTn id="89" dur="500"/>
                                        <p:tgtEl>
                                          <p:spTgt spid="45074"/>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45085"/>
                                        </p:tgtEl>
                                        <p:attrNameLst>
                                          <p:attrName>style.visibility</p:attrName>
                                        </p:attrNameLst>
                                      </p:cBhvr>
                                      <p:to>
                                        <p:strVal val="visible"/>
                                      </p:to>
                                    </p:set>
                                    <p:animEffect transition="in" filter="box(in)">
                                      <p:cBhvr>
                                        <p:cTn id="94" dur="500"/>
                                        <p:tgtEl>
                                          <p:spTgt spid="45085"/>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box(in)">
                                      <p:cBhvr>
                                        <p:cTn id="99" dur="500"/>
                                        <p:tgtEl>
                                          <p:spTgt spid="2"/>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45094"/>
                                        </p:tgtEl>
                                        <p:attrNameLst>
                                          <p:attrName>style.visibility</p:attrName>
                                        </p:attrNameLst>
                                      </p:cBhvr>
                                      <p:to>
                                        <p:strVal val="visible"/>
                                      </p:to>
                                    </p:set>
                                    <p:animEffect transition="in" filter="box(in)">
                                      <p:cBhvr>
                                        <p:cTn id="102" dur="500"/>
                                        <p:tgtEl>
                                          <p:spTgt spid="45094"/>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5086"/>
                                        </p:tgtEl>
                                        <p:attrNameLst>
                                          <p:attrName>style.visibility</p:attrName>
                                        </p:attrNameLst>
                                      </p:cBhvr>
                                      <p:to>
                                        <p:strVal val="visible"/>
                                      </p:to>
                                    </p:set>
                                    <p:animEffect transition="in" filter="box(in)">
                                      <p:cBhvr>
                                        <p:cTn id="107" dur="500"/>
                                        <p:tgtEl>
                                          <p:spTgt spid="45086"/>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45084"/>
                                        </p:tgtEl>
                                        <p:attrNameLst>
                                          <p:attrName>style.visibility</p:attrName>
                                        </p:attrNameLst>
                                      </p:cBhvr>
                                      <p:to>
                                        <p:strVal val="visible"/>
                                      </p:to>
                                    </p:set>
                                    <p:animEffect transition="in" filter="box(in)">
                                      <p:cBhvr>
                                        <p:cTn id="112" dur="500"/>
                                        <p:tgtEl>
                                          <p:spTgt spid="45084"/>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45089"/>
                                        </p:tgtEl>
                                        <p:attrNameLst>
                                          <p:attrName>style.visibility</p:attrName>
                                        </p:attrNameLst>
                                      </p:cBhvr>
                                      <p:to>
                                        <p:strVal val="visible"/>
                                      </p:to>
                                    </p:set>
                                    <p:animEffect transition="in" filter="box(in)">
                                      <p:cBhvr>
                                        <p:cTn id="115" dur="500"/>
                                        <p:tgtEl>
                                          <p:spTgt spid="45089"/>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barn(inVertical)">
                                      <p:cBhvr>
                                        <p:cTn id="120" dur="500"/>
                                        <p:tgtEl>
                                          <p:spTgt spid="3"/>
                                        </p:tgtEl>
                                      </p:cBhvr>
                                    </p:animEffect>
                                  </p:childTnLst>
                                </p:cTn>
                              </p:par>
                              <p:par>
                                <p:cTn id="121" presetID="16" presetClass="entr" presetSubtype="21" fill="hold" nodeType="withEffect">
                                  <p:stCondLst>
                                    <p:cond delay="0"/>
                                  </p:stCondLst>
                                  <p:childTnLst>
                                    <p:set>
                                      <p:cBhvr>
                                        <p:cTn id="122" dur="1" fill="hold">
                                          <p:stCondLst>
                                            <p:cond delay="0"/>
                                          </p:stCondLst>
                                        </p:cTn>
                                        <p:tgtEl>
                                          <p:spTgt spid="45058"/>
                                        </p:tgtEl>
                                        <p:attrNameLst>
                                          <p:attrName>style.visibility</p:attrName>
                                        </p:attrNameLst>
                                      </p:cBhvr>
                                      <p:to>
                                        <p:strVal val="visible"/>
                                      </p:to>
                                    </p:set>
                                    <p:animEffect transition="in" filter="barn(inVertical)">
                                      <p:cBhvr>
                                        <p:cTn id="123" dur="500"/>
                                        <p:tgtEl>
                                          <p:spTgt spid="45058"/>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5067"/>
                                        </p:tgtEl>
                                        <p:attrNameLst>
                                          <p:attrName>style.visibility</p:attrName>
                                        </p:attrNameLst>
                                      </p:cBhvr>
                                      <p:to>
                                        <p:strVal val="visible"/>
                                      </p:to>
                                    </p:set>
                                    <p:animEffect transition="in" filter="barn(inVertical)">
                                      <p:cBhvr>
                                        <p:cTn id="128" dur="500"/>
                                        <p:tgtEl>
                                          <p:spTgt spid="45067"/>
                                        </p:tgtEl>
                                      </p:cBhvr>
                                    </p:animEffect>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grpId="0" nodeType="clickEffect">
                                  <p:stCondLst>
                                    <p:cond delay="0"/>
                                  </p:stCondLst>
                                  <p:childTnLst>
                                    <p:set>
                                      <p:cBhvr>
                                        <p:cTn id="132" dur="1" fill="hold">
                                          <p:stCondLst>
                                            <p:cond delay="0"/>
                                          </p:stCondLst>
                                        </p:cTn>
                                        <p:tgtEl>
                                          <p:spTgt spid="45099"/>
                                        </p:tgtEl>
                                        <p:attrNameLst>
                                          <p:attrName>style.visibility</p:attrName>
                                        </p:attrNameLst>
                                      </p:cBhvr>
                                      <p:to>
                                        <p:strVal val="visible"/>
                                      </p:to>
                                    </p:set>
                                    <p:animEffect transition="in" filter="box(in)">
                                      <p:cBhvr>
                                        <p:cTn id="133" dur="500"/>
                                        <p:tgtEl>
                                          <p:spTgt spid="45099"/>
                                        </p:tgtEl>
                                      </p:cBhvr>
                                    </p:animEffec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45097"/>
                                        </p:tgtEl>
                                        <p:attrNameLst>
                                          <p:attrName>style.visibility</p:attrName>
                                        </p:attrNameLst>
                                      </p:cBhvr>
                                      <p:to>
                                        <p:strVal val="visible"/>
                                      </p:to>
                                    </p:set>
                                    <p:animEffect transition="in" filter="box(in)">
                                      <p:cBhvr>
                                        <p:cTn id="138" dur="500"/>
                                        <p:tgtEl>
                                          <p:spTgt spid="45097"/>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45090"/>
                                        </p:tgtEl>
                                        <p:attrNameLst>
                                          <p:attrName>style.visibility</p:attrName>
                                        </p:attrNameLst>
                                      </p:cBhvr>
                                      <p:to>
                                        <p:strVal val="visible"/>
                                      </p:to>
                                    </p:set>
                                    <p:animEffect transition="in" filter="box(in)">
                                      <p:cBhvr>
                                        <p:cTn id="143" dur="500"/>
                                        <p:tgtEl>
                                          <p:spTgt spid="45090"/>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11294"/>
                                        </p:tgtEl>
                                        <p:attrNameLst>
                                          <p:attrName>style.visibility</p:attrName>
                                        </p:attrNameLst>
                                      </p:cBhvr>
                                      <p:to>
                                        <p:strVal val="visible"/>
                                      </p:to>
                                    </p:set>
                                    <p:animEffect transition="in" filter="barn(inVertical)">
                                      <p:cBhvr>
                                        <p:cTn id="148" dur="500"/>
                                        <p:tgtEl>
                                          <p:spTgt spid="11294"/>
                                        </p:tgtEl>
                                      </p:cBhvr>
                                    </p:animEffect>
                                  </p:childTnLst>
                                </p:cTn>
                              </p:par>
                            </p:childTnLst>
                          </p:cTn>
                        </p:par>
                      </p:childTnLst>
                    </p:cTn>
                  </p:par>
                  <p:par>
                    <p:cTn id="149" fill="hold">
                      <p:stCondLst>
                        <p:cond delay="indefinite"/>
                      </p:stCondLst>
                      <p:childTnLst>
                        <p:par>
                          <p:cTn id="150" fill="hold">
                            <p:stCondLst>
                              <p:cond delay="0"/>
                            </p:stCondLst>
                            <p:childTnLst>
                              <p:par>
                                <p:cTn id="151" presetID="4" presetClass="entr" presetSubtype="16" fill="hold" grpId="0" nodeType="clickEffect">
                                  <p:stCondLst>
                                    <p:cond delay="0"/>
                                  </p:stCondLst>
                                  <p:childTnLst>
                                    <p:set>
                                      <p:cBhvr>
                                        <p:cTn id="152" dur="1" fill="hold">
                                          <p:stCondLst>
                                            <p:cond delay="0"/>
                                          </p:stCondLst>
                                        </p:cTn>
                                        <p:tgtEl>
                                          <p:spTgt spid="45083"/>
                                        </p:tgtEl>
                                        <p:attrNameLst>
                                          <p:attrName>style.visibility</p:attrName>
                                        </p:attrNameLst>
                                      </p:cBhvr>
                                      <p:to>
                                        <p:strVal val="visible"/>
                                      </p:to>
                                    </p:set>
                                    <p:animEffect transition="in" filter="box(in)">
                                      <p:cBhvr>
                                        <p:cTn id="153" dur="500"/>
                                        <p:tgtEl>
                                          <p:spTgt spid="45083"/>
                                        </p:tgtEl>
                                      </p:cBhvr>
                                    </p:animEffect>
                                  </p:childTnLst>
                                </p:cTn>
                              </p:par>
                            </p:childTnLst>
                          </p:cTn>
                        </p:par>
                      </p:childTnLst>
                    </p:cTn>
                  </p:par>
                  <p:par>
                    <p:cTn id="154" fill="hold">
                      <p:stCondLst>
                        <p:cond delay="indefinite"/>
                      </p:stCondLst>
                      <p:childTnLst>
                        <p:par>
                          <p:cTn id="155" fill="hold">
                            <p:stCondLst>
                              <p:cond delay="0"/>
                            </p:stCondLst>
                            <p:childTnLst>
                              <p:par>
                                <p:cTn id="156" presetID="4" presetClass="entr" presetSubtype="16" fill="hold" grpId="0" nodeType="clickEffect">
                                  <p:stCondLst>
                                    <p:cond delay="0"/>
                                  </p:stCondLst>
                                  <p:childTnLst>
                                    <p:set>
                                      <p:cBhvr>
                                        <p:cTn id="157" dur="1" fill="hold">
                                          <p:stCondLst>
                                            <p:cond delay="0"/>
                                          </p:stCondLst>
                                        </p:cTn>
                                        <p:tgtEl>
                                          <p:spTgt spid="45077"/>
                                        </p:tgtEl>
                                        <p:attrNameLst>
                                          <p:attrName>style.visibility</p:attrName>
                                        </p:attrNameLst>
                                      </p:cBhvr>
                                      <p:to>
                                        <p:strVal val="visible"/>
                                      </p:to>
                                    </p:set>
                                    <p:animEffect transition="in" filter="box(in)">
                                      <p:cBhvr>
                                        <p:cTn id="158" dur="500"/>
                                        <p:tgtEl>
                                          <p:spTgt spid="45077"/>
                                        </p:tgtEl>
                                      </p:cBhvr>
                                    </p:animEffect>
                                  </p:childTnLst>
                                </p:cTn>
                              </p:par>
                            </p:childTnLst>
                          </p:cTn>
                        </p:par>
                      </p:childTnLst>
                    </p:cTn>
                  </p:par>
                  <p:par>
                    <p:cTn id="159" fill="hold">
                      <p:stCondLst>
                        <p:cond delay="indefinite"/>
                      </p:stCondLst>
                      <p:childTnLst>
                        <p:par>
                          <p:cTn id="160" fill="hold">
                            <p:stCondLst>
                              <p:cond delay="0"/>
                            </p:stCondLst>
                            <p:childTnLst>
                              <p:par>
                                <p:cTn id="161" presetID="4" presetClass="entr" presetSubtype="16" fill="hold" nodeType="clickEffect">
                                  <p:stCondLst>
                                    <p:cond delay="0"/>
                                  </p:stCondLst>
                                  <p:childTnLst>
                                    <p:set>
                                      <p:cBhvr>
                                        <p:cTn id="162" dur="1" fill="hold">
                                          <p:stCondLst>
                                            <p:cond delay="0"/>
                                          </p:stCondLst>
                                        </p:cTn>
                                        <p:tgtEl>
                                          <p:spTgt spid="45059"/>
                                        </p:tgtEl>
                                        <p:attrNameLst>
                                          <p:attrName>style.visibility</p:attrName>
                                        </p:attrNameLst>
                                      </p:cBhvr>
                                      <p:to>
                                        <p:strVal val="visible"/>
                                      </p:to>
                                    </p:set>
                                    <p:animEffect transition="in" filter="box(in)">
                                      <p:cBhvr>
                                        <p:cTn id="163" dur="500"/>
                                        <p:tgtEl>
                                          <p:spTgt spid="45059"/>
                                        </p:tgtEl>
                                      </p:cBhvr>
                                    </p:animEffect>
                                  </p:childTnLst>
                                </p:cTn>
                              </p:par>
                            </p:childTnLst>
                          </p:cTn>
                        </p:par>
                      </p:childTnLst>
                    </p:cTn>
                  </p:par>
                  <p:par>
                    <p:cTn id="164" fill="hold">
                      <p:stCondLst>
                        <p:cond delay="indefinite"/>
                      </p:stCondLst>
                      <p:childTnLst>
                        <p:par>
                          <p:cTn id="165" fill="hold">
                            <p:stCondLst>
                              <p:cond delay="0"/>
                            </p:stCondLst>
                            <p:childTnLst>
                              <p:par>
                                <p:cTn id="166" presetID="4" presetClass="entr" presetSubtype="16" fill="hold" grpId="0" nodeType="clickEffect">
                                  <p:stCondLst>
                                    <p:cond delay="0"/>
                                  </p:stCondLst>
                                  <p:childTnLst>
                                    <p:set>
                                      <p:cBhvr>
                                        <p:cTn id="167" dur="1" fill="hold">
                                          <p:stCondLst>
                                            <p:cond delay="0"/>
                                          </p:stCondLst>
                                        </p:cTn>
                                        <p:tgtEl>
                                          <p:spTgt spid="45093"/>
                                        </p:tgtEl>
                                        <p:attrNameLst>
                                          <p:attrName>style.visibility</p:attrName>
                                        </p:attrNameLst>
                                      </p:cBhvr>
                                      <p:to>
                                        <p:strVal val="visible"/>
                                      </p:to>
                                    </p:set>
                                    <p:animEffect transition="in" filter="box(in)">
                                      <p:cBhvr>
                                        <p:cTn id="168" dur="500"/>
                                        <p:tgtEl>
                                          <p:spTgt spid="45093"/>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11295"/>
                                        </p:tgtEl>
                                        <p:attrNameLst>
                                          <p:attrName>style.visibility</p:attrName>
                                        </p:attrNameLst>
                                      </p:cBhvr>
                                      <p:to>
                                        <p:strVal val="visible"/>
                                      </p:to>
                                    </p:set>
                                    <p:animEffect transition="in" filter="barn(inVertical)">
                                      <p:cBhvr>
                                        <p:cTn id="173" dur="500"/>
                                        <p:tgtEl>
                                          <p:spTgt spid="11295"/>
                                        </p:tgtEl>
                                      </p:cBhvr>
                                    </p:animEffect>
                                  </p:childTnLst>
                                </p:cTn>
                              </p:par>
                            </p:childTnLst>
                          </p:cTn>
                        </p:par>
                      </p:childTnLst>
                    </p:cTn>
                  </p:par>
                  <p:par>
                    <p:cTn id="174" fill="hold">
                      <p:stCondLst>
                        <p:cond delay="indefinite"/>
                      </p:stCondLst>
                      <p:childTnLst>
                        <p:par>
                          <p:cTn id="175" fill="hold">
                            <p:stCondLst>
                              <p:cond delay="0"/>
                            </p:stCondLst>
                            <p:childTnLst>
                              <p:par>
                                <p:cTn id="176" presetID="4" presetClass="entr" presetSubtype="16" fill="hold" grpId="0" nodeType="clickEffect">
                                  <p:stCondLst>
                                    <p:cond delay="0"/>
                                  </p:stCondLst>
                                  <p:childTnLst>
                                    <p:set>
                                      <p:cBhvr>
                                        <p:cTn id="177" dur="1" fill="hold">
                                          <p:stCondLst>
                                            <p:cond delay="0"/>
                                          </p:stCondLst>
                                        </p:cTn>
                                        <p:tgtEl>
                                          <p:spTgt spid="45092"/>
                                        </p:tgtEl>
                                        <p:attrNameLst>
                                          <p:attrName>style.visibility</p:attrName>
                                        </p:attrNameLst>
                                      </p:cBhvr>
                                      <p:to>
                                        <p:strVal val="visible"/>
                                      </p:to>
                                    </p:set>
                                    <p:animEffect transition="in" filter="box(in)">
                                      <p:cBhvr>
                                        <p:cTn id="178" dur="500"/>
                                        <p:tgtEl>
                                          <p:spTgt spid="45092"/>
                                        </p:tgtEl>
                                      </p:cBhvr>
                                    </p:animEffect>
                                  </p:childTnLst>
                                </p:cTn>
                              </p:par>
                              <p:par>
                                <p:cTn id="179" presetID="16" presetClass="entr" presetSubtype="21" fill="hold" nodeType="withEffect" nodePh="1">
                                  <p:stCondLst>
                                    <p:cond delay="0"/>
                                  </p:stCondLst>
                                  <p:endCondLst>
                                    <p:cond evt="begin" delay="0">
                                      <p:tn val="179"/>
                                    </p:cond>
                                  </p:endCondLst>
                                  <p:childTnLst>
                                    <p:set>
                                      <p:cBhvr>
                                        <p:cTn id="180" dur="1" fill="hold">
                                          <p:stCondLst>
                                            <p:cond delay="0"/>
                                          </p:stCondLst>
                                        </p:cTn>
                                        <p:tgtEl>
                                          <p:spTgt spid="54">
                                            <p:txEl>
                                              <p:pRg st="0" end="0"/>
                                            </p:txEl>
                                          </p:spTgt>
                                        </p:tgtEl>
                                        <p:attrNameLst>
                                          <p:attrName>style.visibility</p:attrName>
                                        </p:attrNameLst>
                                      </p:cBhvr>
                                      <p:to>
                                        <p:strVal val="visible"/>
                                      </p:to>
                                    </p:set>
                                    <p:animEffect transition="in" filter="barn(inVertical)">
                                      <p:cBhvr>
                                        <p:cTn id="181"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P spid="45064" grpId="0" animBg="1"/>
      <p:bldP spid="45065" grpId="0"/>
      <p:bldP spid="45066" grpId="0" animBg="1"/>
      <p:bldP spid="45067" grpId="0" animBg="1"/>
      <p:bldP spid="45072" grpId="0"/>
      <p:bldP spid="45073" grpId="0"/>
      <p:bldP spid="45074" grpId="0"/>
      <p:bldP spid="45077" grpId="0" animBg="1"/>
      <p:bldP spid="45083" grpId="0"/>
      <p:bldP spid="45084" grpId="0" animBg="1"/>
      <p:bldP spid="45085" grpId="0" animBg="1"/>
      <p:bldP spid="45086" grpId="0"/>
      <p:bldP spid="45087" grpId="0"/>
      <p:bldP spid="45089" grpId="0"/>
      <p:bldP spid="45090" grpId="0"/>
      <p:bldP spid="45092" grpId="0"/>
      <p:bldP spid="45093" grpId="0"/>
      <p:bldP spid="45094" grpId="0"/>
      <p:bldP spid="45097" grpId="0" animBg="1"/>
      <p:bldP spid="45099" grpId="0"/>
      <p:bldP spid="11294" grpId="0" animBg="1"/>
      <p:bldP spid="11295" grpId="0" animBg="1"/>
      <p:bldP spid="11296" grpId="0" animBg="1"/>
      <p:bldP spid="11297" grpId="0"/>
      <p:bldP spid="5" grpId="0"/>
      <p:bldP spid="45" grpId="0" animBg="1"/>
      <p:bldP spid="50" grpId="0" animBg="1"/>
      <p:bldP spid="62" grpId="0" animBg="1"/>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7872</TotalTime>
  <Words>1180</Words>
  <Application>Microsoft Office PowerPoint</Application>
  <PresentationFormat>Widescreen</PresentationFormat>
  <Paragraphs>136</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Myriad Pro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Lý Minh Nghĩa</dc:creator>
  <cp:lastModifiedBy>USER</cp:lastModifiedBy>
  <cp:revision>473</cp:revision>
  <dcterms:created xsi:type="dcterms:W3CDTF">2019-11-04T03:50:21Z</dcterms:created>
  <dcterms:modified xsi:type="dcterms:W3CDTF">2021-05-09T11:38:12Z</dcterms:modified>
</cp:coreProperties>
</file>