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258" r:id="rId3"/>
    <p:sldId id="575" r:id="rId4"/>
    <p:sldId id="576" r:id="rId5"/>
    <p:sldId id="577" r:id="rId6"/>
    <p:sldId id="578" r:id="rId7"/>
    <p:sldId id="579" r:id="rId8"/>
    <p:sldId id="580" r:id="rId9"/>
    <p:sldId id="581" r:id="rId10"/>
    <p:sldId id="582" r:id="rId11"/>
    <p:sldId id="583" r:id="rId12"/>
    <p:sldId id="584" r:id="rId13"/>
    <p:sldId id="585" r:id="rId14"/>
    <p:sldId id="586" r:id="rId15"/>
    <p:sldId id="587" r:id="rId16"/>
    <p:sldId id="588" r:id="rId17"/>
    <p:sldId id="589" r:id="rId18"/>
    <p:sldId id="590" r:id="rId19"/>
    <p:sldId id="29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ễn Lý Minh Nghĩa" initials="NLMN" lastIdx="3" clrIdx="0">
    <p:extLst>
      <p:ext uri="{19B8F6BF-5375-455C-9EA6-DF929625EA0E}">
        <p15:presenceInfo xmlns:p15="http://schemas.microsoft.com/office/powerpoint/2012/main" userId="Nguyễn Lý Minh Nghĩ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B28F54"/>
    <a:srgbClr val="A79466"/>
    <a:srgbClr val="C99966"/>
    <a:srgbClr val="CA9F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Kiểu Có chủ đề 2 - Màu chủ đề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Kiểu Sáng 3 - Màu chủ đề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Kiểu Trung bình 2 - Màu chủ đề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Kiểu Sáng 3 - Màu chủ đề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8FB837D-C827-4EFA-A057-4D05807E0F7C}" styleName="Kiểu Có chủ đề 1 - Màu chủ đề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9" autoAdjust="0"/>
    <p:restoredTop sz="82746" autoAdjust="0"/>
  </p:normalViewPr>
  <p:slideViewPr>
    <p:cSldViewPr>
      <p:cViewPr varScale="1">
        <p:scale>
          <a:sx n="58" d="100"/>
          <a:sy n="58" d="100"/>
        </p:scale>
        <p:origin x="112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>
            <a:extLst>
              <a:ext uri="{FF2B5EF4-FFF2-40B4-BE49-F238E27FC236}">
                <a16:creationId xmlns="" xmlns:a16="http://schemas.microsoft.com/office/drawing/2014/main" id="{3B19433A-99DF-4EE7-A03A-87579EA994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1E1DC429-E10F-4090-B7BE-DA8A548D74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F468C-E5CF-41F4-9DF8-E28BFA83BFB2}" type="datetimeFigureOut">
              <a:rPr lang="en-US" smtClean="0"/>
              <a:t>09/05/2021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2E5A185E-B28B-4F73-AF50-066230D2F7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A9467AD0-7AB0-4369-B23C-DAF10E7F78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5E2B6-0A9A-4CC5-9B0E-F9C85940D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46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E67F4-7231-433A-B8A5-64FE7BAA2063}" type="datetimeFigureOut">
              <a:rPr lang="en-US" smtClean="0"/>
              <a:t>09/05/2021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EB53F-B752-4050-BE1F-ED27E8D49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083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14CD9-7E56-4096-8F22-820EFA3B48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69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EB53F-B752-4050-BE1F-ED27E8D497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65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ED15-4962-4BBE-A3E6-D18766D706FA}" type="datetimeFigureOut">
              <a:rPr lang="en-US" smtClean="0"/>
              <a:t>09/05/2021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48AC-3596-4F1B-865E-5330AB34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60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ED15-4962-4BBE-A3E6-D18766D706FA}" type="datetimeFigureOut">
              <a:rPr lang="en-US" smtClean="0"/>
              <a:t>09/05/2021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48AC-3596-4F1B-865E-5330AB34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03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ED15-4962-4BBE-A3E6-D18766D706FA}" type="datetimeFigureOut">
              <a:rPr lang="en-US" smtClean="0"/>
              <a:t>09/05/2021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48AC-3596-4F1B-865E-5330AB34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37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3D5E-AAE8-4BC4-A51A-FA3AE3AA34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97431-FE63-423F-AFB1-4DF3351D8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87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3D5E-AAE8-4BC4-A51A-FA3AE3AA34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97431-FE63-423F-AFB1-4DF3351D8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692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3D5E-AAE8-4BC4-A51A-FA3AE3AA34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97431-FE63-423F-AFB1-4DF3351D8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800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3D5E-AAE8-4BC4-A51A-FA3AE3AA34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97431-FE63-423F-AFB1-4DF3351D8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480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3D5E-AAE8-4BC4-A51A-FA3AE3AA34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97431-FE63-423F-AFB1-4DF3351D8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926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3D5E-AAE8-4BC4-A51A-FA3AE3AA34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97431-FE63-423F-AFB1-4DF3351D8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764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3D5E-AAE8-4BC4-A51A-FA3AE3AA34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97431-FE63-423F-AFB1-4DF3351D8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512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3D5E-AAE8-4BC4-A51A-FA3AE3AA34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97431-FE63-423F-AFB1-4DF3351D8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43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ED15-4962-4BBE-A3E6-D18766D706FA}" type="datetimeFigureOut">
              <a:rPr lang="en-US" smtClean="0"/>
              <a:t>09/05/2021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48AC-3596-4F1B-865E-5330AB34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51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3D5E-AAE8-4BC4-A51A-FA3AE3AA34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97431-FE63-423F-AFB1-4DF3351D8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141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3D5E-AAE8-4BC4-A51A-FA3AE3AA34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97431-FE63-423F-AFB1-4DF3351D8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39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3D5E-AAE8-4BC4-A51A-FA3AE3AA34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97431-FE63-423F-AFB1-4DF3351D8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43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ED15-4962-4BBE-A3E6-D18766D706FA}" type="datetimeFigureOut">
              <a:rPr lang="en-US" smtClean="0"/>
              <a:t>09/05/2021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48AC-3596-4F1B-865E-5330AB34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6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ED15-4962-4BBE-A3E6-D18766D706FA}" type="datetimeFigureOut">
              <a:rPr lang="en-US" smtClean="0"/>
              <a:t>09/05/2021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48AC-3596-4F1B-865E-5330AB34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12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ED15-4962-4BBE-A3E6-D18766D706FA}" type="datetimeFigureOut">
              <a:rPr lang="en-US" smtClean="0"/>
              <a:t>09/05/2021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48AC-3596-4F1B-865E-5330AB34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8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ED15-4962-4BBE-A3E6-D18766D706FA}" type="datetimeFigureOut">
              <a:rPr lang="en-US" smtClean="0"/>
              <a:t>09/05/2021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48AC-3596-4F1B-865E-5330AB34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ED15-4962-4BBE-A3E6-D18766D706FA}" type="datetimeFigureOut">
              <a:rPr lang="en-US" smtClean="0"/>
              <a:t>09/05/2021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48AC-3596-4F1B-865E-5330AB34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38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ED15-4962-4BBE-A3E6-D18766D706FA}" type="datetimeFigureOut">
              <a:rPr lang="en-US" smtClean="0"/>
              <a:t>09/05/2021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48AC-3596-4F1B-865E-5330AB34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38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ED15-4962-4BBE-A3E6-D18766D706FA}" type="datetimeFigureOut">
              <a:rPr lang="en-US" smtClean="0"/>
              <a:t>09/05/2021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48AC-3596-4F1B-865E-5330AB34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45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AED15-4962-4BBE-A3E6-D18766D706FA}" type="datetimeFigureOut">
              <a:rPr lang="en-US" smtClean="0"/>
              <a:t>09/05/2021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C48AC-3596-4F1B-865E-5330AB34C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7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83D5E-AAE8-4BC4-A51A-FA3AE3AA34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97431-FE63-423F-AFB1-4DF3351D8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9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8"/>
            <a:ext cx="1724235" cy="627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611" y="-78852"/>
            <a:ext cx="1489876" cy="667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Oval 11"/>
          <p:cNvSpPr/>
          <p:nvPr/>
        </p:nvSpPr>
        <p:spPr>
          <a:xfrm>
            <a:off x="533400" y="243281"/>
            <a:ext cx="914400" cy="9074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694333" y="1888146"/>
            <a:ext cx="10414643" cy="1305942"/>
          </a:xfrm>
          <a:prstGeom prst="roundRect">
            <a:avLst>
              <a:gd name="adj" fmla="val 493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Myriad Pro" pitchFamily="34" charset="0"/>
              </a:rPr>
              <a:t>GIỚI THIỆU CHUNG VỀ HỆ NỘI TIẾT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Myriad Pro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-29900" y="2121693"/>
            <a:ext cx="1724235" cy="107870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</a:rPr>
              <a:t>55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37033" y="1736127"/>
            <a:ext cx="1257300" cy="45442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err="1"/>
              <a:t>Bài</a:t>
            </a:r>
            <a:r>
              <a:rPr lang="en-US" sz="2800" b="1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4" y="1526775"/>
            <a:ext cx="708025" cy="7080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61864" y="927154"/>
            <a:ext cx="986973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X: HỆ NỘI TIẾT</a:t>
            </a:r>
            <a:endParaRPr lang="en-US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312" y="63043"/>
            <a:ext cx="1601184" cy="1614087"/>
          </a:xfrm>
          <a:prstGeom prst="rect">
            <a:avLst/>
          </a:prstGeom>
        </p:spPr>
      </p:pic>
      <p:sp>
        <p:nvSpPr>
          <p:cNvPr id="16" name="Pentagon 15"/>
          <p:cNvSpPr/>
          <p:nvPr/>
        </p:nvSpPr>
        <p:spPr>
          <a:xfrm>
            <a:off x="2714315" y="3879916"/>
            <a:ext cx="727075" cy="428702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87090" y="3893068"/>
            <a:ext cx="7210822" cy="4469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n-US" sz="2400" b="1" dirty="0" smtClean="0">
                <a:solidFill>
                  <a:srgbClr val="0070C0"/>
                </a:solidFill>
              </a:rPr>
              <a:t>ĐẶC ĐIỂM HỆ NỘI TIẾT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2714315" y="4619854"/>
            <a:ext cx="727075" cy="428702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41390" y="4627545"/>
            <a:ext cx="7269822" cy="5755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n-US" sz="2400" b="1" dirty="0" smtClean="0">
                <a:solidFill>
                  <a:srgbClr val="0070C0"/>
                </a:solidFill>
              </a:rPr>
              <a:t>PHÂN BIỆT TUYẾN NỘI TIẾT VÀ TUYẾN NGOẠI TIẾT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340" y="0"/>
            <a:ext cx="1409700" cy="623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-18423"/>
            <a:ext cx="1405729" cy="667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431" y="-51675"/>
            <a:ext cx="1494634" cy="661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252" y="1"/>
            <a:ext cx="1409700" cy="638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3" b="57936"/>
          <a:stretch/>
        </p:blipFill>
        <p:spPr>
          <a:xfrm>
            <a:off x="1962236" y="3715674"/>
            <a:ext cx="777911" cy="7068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3" b="57936"/>
          <a:stretch/>
        </p:blipFill>
        <p:spPr>
          <a:xfrm>
            <a:off x="1962236" y="4439045"/>
            <a:ext cx="777911" cy="706800"/>
          </a:xfrm>
          <a:prstGeom prst="rect">
            <a:avLst/>
          </a:prstGeom>
        </p:spPr>
      </p:pic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>
          <a:xfrm>
            <a:off x="8686800" y="6324600"/>
            <a:ext cx="2844800" cy="365125"/>
          </a:xfrm>
        </p:spPr>
        <p:txBody>
          <a:bodyPr/>
          <a:lstStyle/>
          <a:p>
            <a:fld id="{AEC32211-C4AE-4200-8F1C-AB7060CFF7B4}" type="slidenum">
              <a:rPr lang="en-US" smtClean="0"/>
              <a:t>1</a:t>
            </a:fld>
            <a:endParaRPr lang="en-US"/>
          </a:p>
        </p:txBody>
      </p:sp>
      <p:pic>
        <p:nvPicPr>
          <p:cNvPr id="34" name="Picture 22">
            <a:extLst>
              <a:ext uri="{FF2B5EF4-FFF2-40B4-BE49-F238E27FC236}">
                <a16:creationId xmlns="" xmlns:a16="http://schemas.microsoft.com/office/drawing/2014/main" id="{643F723D-2587-4FFA-8D93-497C012FB9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970" y="-662"/>
            <a:ext cx="1507030" cy="623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" name="Picture 24">
            <a:extLst>
              <a:ext uri="{FF2B5EF4-FFF2-40B4-BE49-F238E27FC236}">
                <a16:creationId xmlns="" xmlns:a16="http://schemas.microsoft.com/office/drawing/2014/main" id="{07C18DF5-C527-4F10-832F-51336A5DF17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188" y="-20694"/>
            <a:ext cx="1494634" cy="661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2" name="Pentagon 17">
            <a:extLst>
              <a:ext uri="{FF2B5EF4-FFF2-40B4-BE49-F238E27FC236}">
                <a16:creationId xmlns="" xmlns:a16="http://schemas.microsoft.com/office/drawing/2014/main" id="{92D2DCC7-429D-45FA-BED8-05E0C2D3BC0F}"/>
              </a:ext>
            </a:extLst>
          </p:cNvPr>
          <p:cNvSpPr/>
          <p:nvPr/>
        </p:nvSpPr>
        <p:spPr>
          <a:xfrm>
            <a:off x="2714315" y="5381854"/>
            <a:ext cx="727075" cy="428702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</a:p>
        </p:txBody>
      </p:sp>
      <p:sp>
        <p:nvSpPr>
          <p:cNvPr id="43" name="TextBox 18">
            <a:extLst>
              <a:ext uri="{FF2B5EF4-FFF2-40B4-BE49-F238E27FC236}">
                <a16:creationId xmlns="" xmlns:a16="http://schemas.microsoft.com/office/drawing/2014/main" id="{6E38E54A-1F36-445E-88A2-52ED35724332}"/>
              </a:ext>
            </a:extLst>
          </p:cNvPr>
          <p:cNvSpPr txBox="1"/>
          <p:nvPr/>
        </p:nvSpPr>
        <p:spPr>
          <a:xfrm>
            <a:off x="3441390" y="5368058"/>
            <a:ext cx="7269822" cy="5755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n-US" sz="2400" b="1" dirty="0" smtClean="0">
                <a:solidFill>
                  <a:srgbClr val="0070C0"/>
                </a:solidFill>
              </a:rPr>
              <a:t>HOOCMON VÀ VAI TRÒ CỦA HOOCMON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44" name="Picture 29">
            <a:extLst>
              <a:ext uri="{FF2B5EF4-FFF2-40B4-BE49-F238E27FC236}">
                <a16:creationId xmlns="" xmlns:a16="http://schemas.microsoft.com/office/drawing/2014/main" id="{2BFABA6A-A5EA-4CAE-9727-DB4B85F6CE0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3" b="57936"/>
          <a:stretch/>
        </p:blipFill>
        <p:spPr>
          <a:xfrm>
            <a:off x="1962236" y="5201045"/>
            <a:ext cx="777911" cy="7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831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/>
      <p:bldP spid="42" grpId="0" animBg="1"/>
      <p:bldP spid="4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5" name="Text Box 9"/>
          <p:cNvSpPr txBox="1">
            <a:spLocks noChangeArrowheads="1"/>
          </p:cNvSpPr>
          <p:nvPr/>
        </p:nvSpPr>
        <p:spPr bwMode="auto">
          <a:xfrm>
            <a:off x="3305173" y="1324470"/>
            <a:ext cx="8510589" cy="323165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smtClean="0">
                <a:solidFill>
                  <a:srgbClr val="C00000"/>
                </a:solidFill>
              </a:rPr>
              <a:t>Có phải tất cả các hoocmôn đều ảnh hưởng đến tất cả các tế bào trong cơ thể không? Vậy hoocmôn thể hiện tính chất gì?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i="1" smtClean="0">
                <a:solidFill>
                  <a:srgbClr val="0000FF"/>
                </a:solidFill>
              </a:rPr>
              <a:t>Hoocmôn chỉ ảnh hưởng đến một hoặc một số cơ quan xác định gọi là cơ quan đích.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i="1" smtClean="0">
                <a:solidFill>
                  <a:srgbClr val="0000FF"/>
                </a:solidFill>
              </a:rPr>
              <a:t>==&gt; </a:t>
            </a:r>
            <a:r>
              <a:rPr lang="en-US" altLang="en-US" sz="2400" b="1" i="1">
                <a:solidFill>
                  <a:srgbClr val="0000FF"/>
                </a:solidFill>
              </a:rPr>
              <a:t>Do đó hoóc môn thể hiện tính đặc hiệu</a:t>
            </a:r>
            <a:r>
              <a:rPr lang="en-US" altLang="en-US" sz="2400" i="1">
                <a:solidFill>
                  <a:srgbClr val="800000"/>
                </a:solidFill>
              </a:rPr>
              <a:t>.</a:t>
            </a:r>
          </a:p>
        </p:txBody>
      </p:sp>
      <p:sp>
        <p:nvSpPr>
          <p:cNvPr id="244748" name="Text Box 12"/>
          <p:cNvSpPr txBox="1">
            <a:spLocks noChangeArrowheads="1"/>
          </p:cNvSpPr>
          <p:nvPr/>
        </p:nvSpPr>
        <p:spPr bwMode="auto">
          <a:xfrm>
            <a:off x="3305173" y="5186061"/>
            <a:ext cx="8229600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B050"/>
                </a:solidFill>
                <a:sym typeface="Wingdings" panose="05000000000000000000" pitchFamily="2" charset="2"/>
              </a:rPr>
              <a:t>Ví dụ 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B050"/>
                </a:solidFill>
                <a:sym typeface="Wingdings" panose="05000000000000000000" pitchFamily="2" charset="2"/>
              </a:rPr>
              <a:t> + Insulin do tuyến tụy tiết ra có tác dụng làm hạ đường huyết.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2947147" y="232869"/>
            <a:ext cx="20534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III. HOOCMÔN</a:t>
            </a:r>
            <a:endParaRPr lang="en-US" altLang="en-US" sz="2400" b="1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" name="Picture 6" descr="ICO_FL_R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980" y="127635"/>
            <a:ext cx="429260" cy="42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66807" y="1509900"/>
            <a:ext cx="2302334" cy="8790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Đặc điểm hệ nội tiết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6807" y="4558697"/>
            <a:ext cx="2302334" cy="879031"/>
          </a:xfrm>
          <a:prstGeom prst="roundRect">
            <a:avLst/>
          </a:prstGeom>
          <a:solidFill>
            <a:srgbClr val="FF33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Hoocmôn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6807" y="3034298"/>
            <a:ext cx="2302334" cy="8790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Phân biệt tuyến nội tiết và ngoại tiết</a:t>
            </a:r>
          </a:p>
        </p:txBody>
      </p:sp>
      <p:sp>
        <p:nvSpPr>
          <p:cNvPr id="11" name="Rounded Rectangle 10"/>
          <p:cNvSpPr/>
          <p:nvPr/>
        </p:nvSpPr>
        <p:spPr>
          <a:xfrm rot="5400000" flipV="1">
            <a:off x="617551" y="3564474"/>
            <a:ext cx="4267200" cy="45719"/>
          </a:xfrm>
          <a:prstGeom prst="roundRect">
            <a:avLst>
              <a:gd name="adj" fmla="val 4937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accent5">
                  <a:lumMod val="50000"/>
                </a:schemeClr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99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4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4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4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4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4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4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4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4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4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4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4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44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4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4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4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4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244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60" name="Text Box 12"/>
          <p:cNvSpPr txBox="1">
            <a:spLocks noChangeArrowheads="1"/>
          </p:cNvSpPr>
          <p:nvPr/>
        </p:nvSpPr>
        <p:spPr bwMode="auto">
          <a:xfrm>
            <a:off x="3381376" y="1781176"/>
            <a:ext cx="829151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i="1" smtClean="0"/>
              <a:t>Tuyến </a:t>
            </a:r>
            <a:r>
              <a:rPr lang="en-US" altLang="en-US" sz="2400" b="1" i="1"/>
              <a:t>trên </a:t>
            </a:r>
            <a:r>
              <a:rPr lang="en-US" altLang="en-US" sz="2400" b="1" i="1" smtClean="0"/>
              <a:t>thận: </a:t>
            </a:r>
            <a:r>
              <a:rPr lang="en-US" altLang="en-US" sz="2400" smtClean="0"/>
              <a:t>Tiết </a:t>
            </a:r>
            <a:r>
              <a:rPr lang="en-US" altLang="en-US" sz="2400"/>
              <a:t>hoóc môn Ađrênalin</a:t>
            </a:r>
            <a:r>
              <a:rPr lang="en-US" altLang="en-US" sz="2400" b="1" smtClean="0"/>
              <a:t>, </a:t>
            </a:r>
            <a:r>
              <a:rPr lang="en-US" altLang="en-US" sz="2400" smtClean="0"/>
              <a:t>chỉ </a:t>
            </a:r>
            <a:r>
              <a:rPr lang="en-US" altLang="en-US" sz="2400"/>
              <a:t>cần vài phần nghìn mg </a:t>
            </a:r>
            <a:r>
              <a:rPr lang="en-US" altLang="en-US" sz="2400" smtClean="0"/>
              <a:t>--&gt; đã </a:t>
            </a:r>
            <a:r>
              <a:rPr lang="en-US" altLang="en-US" sz="2400"/>
              <a:t>làm tăng lượng đường huyết gây tăng nhịp tim.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>
                <a:solidFill>
                  <a:srgbClr val="C00000"/>
                </a:solidFill>
              </a:rPr>
              <a:t> Điều đó chứng tỏ </a:t>
            </a:r>
            <a:r>
              <a:rPr lang="en-US" altLang="en-US" sz="2400" b="1" smtClean="0">
                <a:solidFill>
                  <a:srgbClr val="C00000"/>
                </a:solidFill>
              </a:rPr>
              <a:t>hoocmôn </a:t>
            </a:r>
            <a:r>
              <a:rPr lang="en-US" altLang="en-US" sz="2400" b="1">
                <a:solidFill>
                  <a:srgbClr val="C00000"/>
                </a:solidFill>
              </a:rPr>
              <a:t>có tính chất </a:t>
            </a:r>
            <a:r>
              <a:rPr lang="en-US" altLang="en-US" sz="2400" b="1" smtClean="0">
                <a:solidFill>
                  <a:srgbClr val="C00000"/>
                </a:solidFill>
              </a:rPr>
              <a:t>gì? </a:t>
            </a:r>
            <a:endParaRPr lang="en-US" altLang="en-US" sz="2400" b="1">
              <a:solidFill>
                <a:srgbClr val="C00000"/>
              </a:solidFill>
            </a:endParaRPr>
          </a:p>
        </p:txBody>
      </p:sp>
      <p:sp>
        <p:nvSpPr>
          <p:cNvPr id="232462" name="Rectangle 14"/>
          <p:cNvSpPr>
            <a:spLocks noChangeArrowheads="1"/>
          </p:cNvSpPr>
          <p:nvPr/>
        </p:nvSpPr>
        <p:spPr bwMode="auto">
          <a:xfrm>
            <a:off x="3973886" y="3977343"/>
            <a:ext cx="4467226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altLang="en-US" sz="2400" b="1" i="1" smtClean="0">
                <a:solidFill>
                  <a:srgbClr val="0000FF"/>
                </a:solidFill>
              </a:rPr>
              <a:t>Hoocmôn </a:t>
            </a:r>
            <a:r>
              <a:rPr lang="en-US" altLang="en-US" sz="2400" b="1" i="1">
                <a:solidFill>
                  <a:srgbClr val="0000FF"/>
                </a:solidFill>
              </a:rPr>
              <a:t>có hoạt tính sinh học </a:t>
            </a:r>
            <a:r>
              <a:rPr lang="en-US" altLang="en-US" sz="2400" b="1" i="1" smtClean="0">
                <a:solidFill>
                  <a:srgbClr val="0000FF"/>
                </a:solidFill>
              </a:rPr>
              <a:t>cao</a:t>
            </a:r>
            <a:endParaRPr lang="en-US" altLang="en-US" sz="2400" b="1" i="1">
              <a:solidFill>
                <a:srgbClr val="0000FF"/>
              </a:solidFill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2947147" y="232869"/>
            <a:ext cx="20534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III. HOOCMÔN</a:t>
            </a:r>
            <a:endParaRPr lang="en-US" altLang="en-US" sz="2400" b="1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1" name="Picture 10" descr="ICO_FL_R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980" y="127635"/>
            <a:ext cx="429260" cy="42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66807" y="1509900"/>
            <a:ext cx="2302334" cy="8790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Đặc điểm hệ nội tiết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6807" y="4558697"/>
            <a:ext cx="2302334" cy="879031"/>
          </a:xfrm>
          <a:prstGeom prst="roundRect">
            <a:avLst/>
          </a:prstGeom>
          <a:solidFill>
            <a:srgbClr val="FF33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Hoocmôn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6807" y="3034298"/>
            <a:ext cx="2302334" cy="8790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Phân biệt tuyến nội tiết và ngoại tiết</a:t>
            </a:r>
          </a:p>
        </p:txBody>
      </p:sp>
      <p:sp>
        <p:nvSpPr>
          <p:cNvPr id="9" name="Rounded Rectangle 8"/>
          <p:cNvSpPr/>
          <p:nvPr/>
        </p:nvSpPr>
        <p:spPr>
          <a:xfrm rot="5400000" flipV="1">
            <a:off x="617551" y="3564474"/>
            <a:ext cx="4267200" cy="45719"/>
          </a:xfrm>
          <a:prstGeom prst="roundRect">
            <a:avLst>
              <a:gd name="adj" fmla="val 4937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accent5">
                  <a:lumMod val="50000"/>
                </a:schemeClr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9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2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2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2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2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2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2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2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60" grpId="0" build="p"/>
      <p:bldP spid="2324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7" name="Picture 3" descr="Tac dung cua hoocmon tang truong GH (tiet nhieu it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8" y="1002329"/>
            <a:ext cx="4144963" cy="5257800"/>
          </a:xfrm>
          <a:prstGeom prst="rect">
            <a:avLst/>
          </a:prstGeom>
          <a:noFill/>
          <a:ln w="76200" cmpd="tri">
            <a:solidFill>
              <a:srgbClr val="66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1668" name="Text Box 4"/>
          <p:cNvSpPr txBox="1">
            <a:spLocks noChangeArrowheads="1"/>
          </p:cNvSpPr>
          <p:nvPr/>
        </p:nvSpPr>
        <p:spPr bwMode="auto">
          <a:xfrm>
            <a:off x="3324225" y="1866900"/>
            <a:ext cx="3352800" cy="352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>
                <a:sym typeface="Wingdings" panose="05000000000000000000" pitchFamily="2" charset="2"/>
              </a:rPr>
              <a:t>Hoocmon tăng trưởng tiết nhiều làm tăng kích thước cơ thể, ít làm giảm chiều cao  hoocmon có hoạt tính sinh hoc cao.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endParaRPr lang="en-US" altLang="en-US" sz="2400">
              <a:latin typeface="VNI-Times" pitchFamily="2" charset="0"/>
              <a:sym typeface="Wingdings" panose="05000000000000000000" pitchFamily="2" charset="2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2947147" y="232869"/>
            <a:ext cx="20534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III. HOOCMÔN</a:t>
            </a:r>
            <a:endParaRPr lang="en-US" altLang="en-US" sz="2400" b="1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" name="Picture 9" descr="ICO_FL_R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980" y="127635"/>
            <a:ext cx="429260" cy="42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66807" y="1509900"/>
            <a:ext cx="2302334" cy="8790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Đặc điểm hệ nội tiết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6807" y="4558697"/>
            <a:ext cx="2302334" cy="879031"/>
          </a:xfrm>
          <a:prstGeom prst="roundRect">
            <a:avLst/>
          </a:prstGeom>
          <a:solidFill>
            <a:srgbClr val="FF33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Hoocmôn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6807" y="3034298"/>
            <a:ext cx="2302334" cy="8790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Phân biệt tuyến nội tiết và ngoại tiết</a:t>
            </a:r>
          </a:p>
        </p:txBody>
      </p:sp>
      <p:sp>
        <p:nvSpPr>
          <p:cNvPr id="9" name="Rounded Rectangle 8"/>
          <p:cNvSpPr/>
          <p:nvPr/>
        </p:nvSpPr>
        <p:spPr>
          <a:xfrm rot="5400000" flipV="1">
            <a:off x="617551" y="3564474"/>
            <a:ext cx="4267200" cy="45719"/>
          </a:xfrm>
          <a:prstGeom prst="roundRect">
            <a:avLst>
              <a:gd name="adj" fmla="val 4937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accent5">
                  <a:lumMod val="50000"/>
                </a:schemeClr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53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3376611" y="1747699"/>
            <a:ext cx="836771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spcBef>
                <a:spcPct val="50000"/>
              </a:spcBef>
              <a:defRPr sz="2400" b="1" i="1"/>
            </a:lvl1pPr>
          </a:lstStyle>
          <a:p>
            <a:r>
              <a:rPr lang="en-US" altLang="en-US" i="0" smtClean="0"/>
              <a:t>Người </a:t>
            </a:r>
            <a:r>
              <a:rPr lang="en-US" altLang="en-US" i="0"/>
              <a:t>ta dùng insulin của bò </a:t>
            </a:r>
            <a:r>
              <a:rPr lang="en-US" altLang="en-US" i="0" smtClean="0"/>
              <a:t>(thay </a:t>
            </a:r>
            <a:r>
              <a:rPr lang="en-US" altLang="en-US" i="0"/>
              <a:t>insulin của </a:t>
            </a:r>
            <a:r>
              <a:rPr lang="en-US" altLang="en-US" i="0" smtClean="0"/>
              <a:t>người) </a:t>
            </a:r>
            <a:r>
              <a:rPr lang="en-US" altLang="en-US" i="0"/>
              <a:t>để chữa bệnh tiểu đường cho người</a:t>
            </a:r>
            <a:r>
              <a:rPr lang="en-US" altLang="en-US"/>
              <a:t>. </a:t>
            </a:r>
            <a:endParaRPr lang="en-US" altLang="en-US" smtClean="0"/>
          </a:p>
          <a:p>
            <a:r>
              <a:rPr lang="en-US" altLang="en-US" smtClean="0">
                <a:solidFill>
                  <a:srgbClr val="C00000"/>
                </a:solidFill>
              </a:rPr>
              <a:t>Điều </a:t>
            </a:r>
            <a:r>
              <a:rPr lang="en-US" altLang="en-US">
                <a:solidFill>
                  <a:srgbClr val="C00000"/>
                </a:solidFill>
              </a:rPr>
              <a:t>đó chứng tỏ hoóc môn có tính chất </a:t>
            </a:r>
            <a:r>
              <a:rPr lang="en-US" altLang="en-US" smtClean="0">
                <a:solidFill>
                  <a:srgbClr val="C00000"/>
                </a:solidFill>
              </a:rPr>
              <a:t>gì? </a:t>
            </a:r>
            <a:endParaRPr lang="en-US" altLang="en-US">
              <a:solidFill>
                <a:srgbClr val="C00000"/>
              </a:solidFill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2947147" y="232869"/>
            <a:ext cx="20534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III. HOOCMÔN</a:t>
            </a:r>
            <a:endParaRPr lang="en-US" altLang="en-US" sz="2400" b="1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62349" y="3934510"/>
            <a:ext cx="7153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i="1" u="sng">
                <a:solidFill>
                  <a:srgbClr val="FF3300"/>
                </a:solidFill>
              </a:rPr>
              <a:t>Trả lời</a:t>
            </a:r>
            <a:r>
              <a:rPr lang="en-US" altLang="en-US" sz="2400" b="1" i="1">
                <a:solidFill>
                  <a:srgbClr val="FF3300"/>
                </a:solidFill>
              </a:rPr>
              <a:t> : </a:t>
            </a:r>
          </a:p>
          <a:p>
            <a:r>
              <a:rPr lang="en-US" altLang="en-US" sz="2400" b="1" i="1">
                <a:solidFill>
                  <a:srgbClr val="FF3300"/>
                </a:solidFill>
              </a:rPr>
              <a:t>    </a:t>
            </a:r>
            <a:r>
              <a:rPr lang="en-US" altLang="en-US" sz="2400" b="1" i="1">
                <a:solidFill>
                  <a:srgbClr val="0000FF"/>
                </a:solidFill>
              </a:rPr>
              <a:t>Hoóc môn </a:t>
            </a:r>
            <a:r>
              <a:rPr lang="en-US" altLang="en-US" sz="2400" b="1" i="1">
                <a:solidFill>
                  <a:srgbClr val="FF3300"/>
                </a:solidFill>
              </a:rPr>
              <a:t>không </a:t>
            </a:r>
            <a:r>
              <a:rPr lang="en-US" altLang="en-US" sz="2400" b="1" i="1">
                <a:solidFill>
                  <a:srgbClr val="0000FF"/>
                </a:solidFill>
              </a:rPr>
              <a:t> mang tính đặc trưng cho loài </a:t>
            </a:r>
          </a:p>
        </p:txBody>
      </p:sp>
      <p:pic>
        <p:nvPicPr>
          <p:cNvPr id="11" name="Picture 10" descr="ICO_FL_R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980" y="127635"/>
            <a:ext cx="429260" cy="42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66807" y="1509900"/>
            <a:ext cx="2302334" cy="8790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Đặc điểm hệ nội tiết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6807" y="4558697"/>
            <a:ext cx="2302334" cy="879031"/>
          </a:xfrm>
          <a:prstGeom prst="roundRect">
            <a:avLst/>
          </a:prstGeom>
          <a:solidFill>
            <a:srgbClr val="FF33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Hoocmôn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6807" y="3034298"/>
            <a:ext cx="2302334" cy="8790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Phân biệt tuyến nội tiết và ngoại tiết</a:t>
            </a:r>
          </a:p>
        </p:txBody>
      </p:sp>
      <p:sp>
        <p:nvSpPr>
          <p:cNvPr id="9" name="Rounded Rectangle 8"/>
          <p:cNvSpPr/>
          <p:nvPr/>
        </p:nvSpPr>
        <p:spPr>
          <a:xfrm rot="5400000" flipV="1">
            <a:off x="617551" y="3564474"/>
            <a:ext cx="4267200" cy="45719"/>
          </a:xfrm>
          <a:prstGeom prst="roundRect">
            <a:avLst>
              <a:gd name="adj" fmla="val 4937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accent5">
                  <a:lumMod val="50000"/>
                </a:schemeClr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18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3" grpId="0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7" name="Text Box 9"/>
          <p:cNvSpPr txBox="1">
            <a:spLocks noChangeArrowheads="1"/>
          </p:cNvSpPr>
          <p:nvPr/>
        </p:nvSpPr>
        <p:spPr bwMode="auto">
          <a:xfrm>
            <a:off x="3671888" y="3657601"/>
            <a:ext cx="6843713" cy="1754326"/>
          </a:xfrm>
          <a:prstGeom prst="rect">
            <a:avLst/>
          </a:prstGeom>
          <a:noFill/>
          <a:ln w="57150">
            <a:noFill/>
            <a:miter lim="800000"/>
          </a:ln>
          <a:effec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smtClean="0">
                <a:solidFill>
                  <a:srgbClr val="0000CC"/>
                </a:solidFill>
                <a:latin typeface="+mn-lt"/>
              </a:rPr>
              <a:t>Hoóc môn thể hiện tính đặc hiệu.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smtClean="0">
                <a:solidFill>
                  <a:srgbClr val="0000CC"/>
                </a:solidFill>
                <a:latin typeface="+mn-lt"/>
              </a:rPr>
              <a:t>Hoóc </a:t>
            </a:r>
            <a:r>
              <a:rPr lang="en-US" altLang="en-US" sz="2400" b="1">
                <a:solidFill>
                  <a:srgbClr val="0000CC"/>
                </a:solidFill>
                <a:latin typeface="+mn-lt"/>
              </a:rPr>
              <a:t>môn có hoạt tính sinh học </a:t>
            </a:r>
            <a:r>
              <a:rPr lang="en-US" altLang="en-US" sz="2400" b="1" smtClean="0">
                <a:solidFill>
                  <a:srgbClr val="0000CC"/>
                </a:solidFill>
                <a:latin typeface="+mn-lt"/>
              </a:rPr>
              <a:t>cao.</a:t>
            </a:r>
            <a:r>
              <a:rPr lang="en-US" altLang="en-US" sz="2400" b="1">
                <a:solidFill>
                  <a:srgbClr val="0000CC"/>
                </a:solidFill>
                <a:latin typeface="+mn-lt"/>
              </a:rPr>
              <a:t>	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smtClean="0">
                <a:solidFill>
                  <a:srgbClr val="0000CC"/>
                </a:solidFill>
                <a:latin typeface="+mn-lt"/>
              </a:rPr>
              <a:t>Hoóc môn không mang tính đặc trưng cho loài.</a:t>
            </a:r>
            <a:endParaRPr lang="en-US" altLang="en-US" sz="2400" b="1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2947147" y="232869"/>
            <a:ext cx="20534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III. HOOCMÔN</a:t>
            </a:r>
            <a:endParaRPr lang="en-US" altLang="en-US" sz="2400" b="1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02436" y="800101"/>
            <a:ext cx="3455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6600"/>
                </a:solidFill>
              </a:rPr>
              <a:t>1. Tính chất của hoocmôn</a:t>
            </a:r>
            <a:endParaRPr lang="en-US" sz="2400" b="1">
              <a:solidFill>
                <a:srgbClr val="006600"/>
              </a:solidFill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7558088" y="1244703"/>
            <a:ext cx="4320090" cy="2100262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C00000"/>
                </a:solidFill>
              </a:rPr>
              <a:t>Hoocmon có những tính chất nào?</a:t>
            </a:r>
            <a:endParaRPr lang="en-US" sz="2400" b="1">
              <a:solidFill>
                <a:srgbClr val="C00000"/>
              </a:solidFill>
            </a:endParaRPr>
          </a:p>
        </p:txBody>
      </p:sp>
      <p:pic>
        <p:nvPicPr>
          <p:cNvPr id="18" name="Picture 17" descr="ICO_FL_R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980" y="127635"/>
            <a:ext cx="429260" cy="42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66807" y="1509900"/>
            <a:ext cx="2302334" cy="8790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Đặc điểm hệ nội tiết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6807" y="4558697"/>
            <a:ext cx="2302334" cy="879031"/>
          </a:xfrm>
          <a:prstGeom prst="roundRect">
            <a:avLst/>
          </a:prstGeom>
          <a:solidFill>
            <a:srgbClr val="FF33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Hoocmôn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6807" y="3034298"/>
            <a:ext cx="2302334" cy="8790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Phân biệt tuyến nội tiết và ngoại tiết</a:t>
            </a:r>
          </a:p>
        </p:txBody>
      </p:sp>
      <p:sp>
        <p:nvSpPr>
          <p:cNvPr id="10" name="Rounded Rectangle 9"/>
          <p:cNvSpPr/>
          <p:nvPr/>
        </p:nvSpPr>
        <p:spPr>
          <a:xfrm rot="5400000" flipV="1">
            <a:off x="617551" y="3564474"/>
            <a:ext cx="4267200" cy="45719"/>
          </a:xfrm>
          <a:prstGeom prst="roundRect">
            <a:avLst>
              <a:gd name="adj" fmla="val 4937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accent5">
                  <a:lumMod val="50000"/>
                </a:schemeClr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74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2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2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2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2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42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2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2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2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2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42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2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2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2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2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42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24" name="Rectangle 12"/>
          <p:cNvSpPr>
            <a:spLocks noChangeArrowheads="1"/>
          </p:cNvSpPr>
          <p:nvPr/>
        </p:nvSpPr>
        <p:spPr bwMode="auto">
          <a:xfrm>
            <a:off x="3190035" y="4014788"/>
            <a:ext cx="8534400" cy="1200329"/>
          </a:xfrm>
          <a:prstGeom prst="rect">
            <a:avLst/>
          </a:prstGeom>
          <a:noFill/>
          <a:ln w="57150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smtClean="0">
                <a:solidFill>
                  <a:srgbClr val="0000CC"/>
                </a:solidFill>
              </a:rPr>
              <a:t>Duy </a:t>
            </a:r>
            <a:r>
              <a:rPr lang="en-US" altLang="en-US" sz="2400" b="1">
                <a:solidFill>
                  <a:srgbClr val="0000CC"/>
                </a:solidFill>
              </a:rPr>
              <a:t>trì được tính ổn định của môi trường bên trong cơ thể 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smtClean="0">
                <a:solidFill>
                  <a:srgbClr val="0000CC"/>
                </a:solidFill>
              </a:rPr>
              <a:t>Điều </a:t>
            </a:r>
            <a:r>
              <a:rPr lang="en-US" altLang="en-US" sz="2400" b="1">
                <a:solidFill>
                  <a:srgbClr val="0000CC"/>
                </a:solidFill>
              </a:rPr>
              <a:t>hoà các quá trình sinh lý cơ thể diễn ra bình thường .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947147" y="232869"/>
            <a:ext cx="20534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III. HOOCMÔN</a:t>
            </a:r>
            <a:endParaRPr lang="en-US" altLang="en-US" sz="2400" b="1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02436" y="800101"/>
            <a:ext cx="3118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6600"/>
                </a:solidFill>
              </a:rPr>
              <a:t>2. Vai trò của hoocmon</a:t>
            </a:r>
            <a:endParaRPr lang="en-US" sz="2400" b="1">
              <a:solidFill>
                <a:srgbClr val="006600"/>
              </a:solidFill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7558088" y="1244703"/>
            <a:ext cx="4320090" cy="2100262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C00000"/>
                </a:solidFill>
              </a:rPr>
              <a:t>Hoocmon có vai trò như thế nào?</a:t>
            </a:r>
            <a:endParaRPr lang="en-US" sz="2400" b="1">
              <a:solidFill>
                <a:srgbClr val="C00000"/>
              </a:solidFill>
            </a:endParaRPr>
          </a:p>
        </p:txBody>
      </p:sp>
      <p:pic>
        <p:nvPicPr>
          <p:cNvPr id="20" name="Picture 19" descr="ICO_FL_R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980" y="127635"/>
            <a:ext cx="429260" cy="42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66807" y="1509900"/>
            <a:ext cx="2302334" cy="8790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Đặc điểm hệ nội tiết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6807" y="4558697"/>
            <a:ext cx="2302334" cy="879031"/>
          </a:xfrm>
          <a:prstGeom prst="roundRect">
            <a:avLst/>
          </a:prstGeom>
          <a:solidFill>
            <a:srgbClr val="FF33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Hoocmôn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6807" y="3034298"/>
            <a:ext cx="2302334" cy="8790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Phân biệt tuyến nội tiết và ngoại tiết</a:t>
            </a:r>
          </a:p>
        </p:txBody>
      </p:sp>
      <p:sp>
        <p:nvSpPr>
          <p:cNvPr id="10" name="Rounded Rectangle 9"/>
          <p:cNvSpPr/>
          <p:nvPr/>
        </p:nvSpPr>
        <p:spPr>
          <a:xfrm rot="5400000" flipV="1">
            <a:off x="617551" y="3564474"/>
            <a:ext cx="4267200" cy="45719"/>
          </a:xfrm>
          <a:prstGeom prst="roundRect">
            <a:avLst>
              <a:gd name="adj" fmla="val 4937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accent5">
                  <a:lumMod val="50000"/>
                </a:schemeClr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17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43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24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8" name="Picture 4" descr="muoi%20iot8489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r="14136"/>
          <a:stretch>
            <a:fillRect/>
          </a:stretch>
        </p:blipFill>
        <p:spPr bwMode="auto">
          <a:xfrm>
            <a:off x="8757902" y="1584504"/>
            <a:ext cx="2595898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1909" name="Picture 5" descr="huongpm42-175029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3"/>
          <a:stretch>
            <a:fillRect/>
          </a:stretch>
        </p:blipFill>
        <p:spPr bwMode="auto">
          <a:xfrm>
            <a:off x="4358745" y="1747904"/>
            <a:ext cx="324657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1910" name="Group 6"/>
          <p:cNvGrpSpPr/>
          <p:nvPr/>
        </p:nvGrpSpPr>
        <p:grpSpPr bwMode="auto">
          <a:xfrm>
            <a:off x="4652963" y="1584504"/>
            <a:ext cx="2658140" cy="4044771"/>
            <a:chOff x="0" y="0"/>
            <a:chExt cx="2880" cy="3216"/>
          </a:xfrm>
        </p:grpSpPr>
        <p:sp>
          <p:nvSpPr>
            <p:cNvPr id="251911" name="Line 7"/>
            <p:cNvSpPr>
              <a:spLocks noChangeShapeType="1"/>
            </p:cNvSpPr>
            <p:nvPr/>
          </p:nvSpPr>
          <p:spPr bwMode="auto">
            <a:xfrm>
              <a:off x="0" y="96"/>
              <a:ext cx="2880" cy="312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12" name="Line 8"/>
            <p:cNvSpPr>
              <a:spLocks noChangeShapeType="1"/>
            </p:cNvSpPr>
            <p:nvPr/>
          </p:nvSpPr>
          <p:spPr bwMode="auto">
            <a:xfrm flipV="1">
              <a:off x="0" y="0"/>
              <a:ext cx="2832" cy="316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2947147" y="232869"/>
            <a:ext cx="20534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III. HOOCMÔN</a:t>
            </a:r>
            <a:endParaRPr lang="en-US" altLang="en-US" sz="2400" b="1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4" name="Picture 13" descr="ICO_FL_R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980" y="127635"/>
            <a:ext cx="429260" cy="42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66807" y="1509900"/>
            <a:ext cx="2302334" cy="8790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Đặc điểm hệ nội tiết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6807" y="4558697"/>
            <a:ext cx="2302334" cy="879031"/>
          </a:xfrm>
          <a:prstGeom prst="roundRect">
            <a:avLst/>
          </a:prstGeom>
          <a:solidFill>
            <a:srgbClr val="FF33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Hoocmôn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6807" y="3034298"/>
            <a:ext cx="2302334" cy="8790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Phân biệt tuyến nội tiết và ngoại tiết</a:t>
            </a:r>
          </a:p>
        </p:txBody>
      </p:sp>
      <p:sp>
        <p:nvSpPr>
          <p:cNvPr id="12" name="Rounded Rectangle 11"/>
          <p:cNvSpPr/>
          <p:nvPr/>
        </p:nvSpPr>
        <p:spPr>
          <a:xfrm rot="5400000" flipV="1">
            <a:off x="617551" y="3564474"/>
            <a:ext cx="4267200" cy="45719"/>
          </a:xfrm>
          <a:prstGeom prst="roundRect">
            <a:avLst>
              <a:gd name="adj" fmla="val 4937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accent5">
                  <a:lumMod val="50000"/>
                </a:schemeClr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57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519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94" name="Text Box 18"/>
          <p:cNvSpPr txBox="1">
            <a:spLocks noChangeArrowheads="1"/>
          </p:cNvSpPr>
          <p:nvPr/>
        </p:nvSpPr>
        <p:spPr bwMode="auto">
          <a:xfrm>
            <a:off x="3419475" y="592778"/>
            <a:ext cx="8229600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indent="-457200">
              <a:lnSpc>
                <a:spcPct val="150000"/>
              </a:lnSpc>
            </a:pPr>
            <a:r>
              <a:rPr lang="en-US" altLang="en-US" sz="2200" smtClean="0">
                <a:latin typeface="+mn-lt"/>
              </a:rPr>
              <a:t>1</a:t>
            </a:r>
            <a:r>
              <a:rPr lang="en-US" altLang="en-US" sz="2200">
                <a:latin typeface="+mn-lt"/>
              </a:rPr>
              <a:t>. </a:t>
            </a:r>
            <a:r>
              <a:rPr lang="en-US" altLang="en-US" sz="2200">
                <a:solidFill>
                  <a:srgbClr val="009900"/>
                </a:solidFill>
                <a:latin typeface="+mn-lt"/>
              </a:rPr>
              <a:t>Tuyến nào dưới đây là tuyến nội tiết ?</a:t>
            </a:r>
          </a:p>
          <a:p>
            <a:pPr>
              <a:lnSpc>
                <a:spcPct val="150000"/>
              </a:lnSpc>
            </a:pPr>
            <a:r>
              <a:rPr lang="en-US" altLang="en-US" sz="2200">
                <a:solidFill>
                  <a:srgbClr val="0000FF"/>
                </a:solidFill>
                <a:latin typeface="+mn-lt"/>
              </a:rPr>
              <a:t>a. Tuyến vị.				b. Tuyến giáp.</a:t>
            </a:r>
          </a:p>
          <a:p>
            <a:pPr>
              <a:lnSpc>
                <a:spcPct val="150000"/>
              </a:lnSpc>
            </a:pPr>
            <a:r>
              <a:rPr lang="en-US" altLang="en-US" sz="2200">
                <a:solidFill>
                  <a:srgbClr val="0000FF"/>
                </a:solidFill>
                <a:latin typeface="+mn-lt"/>
              </a:rPr>
              <a:t>c. Tuyến ruột.			</a:t>
            </a:r>
            <a:r>
              <a:rPr lang="en-US" altLang="en-US" sz="2200" smtClean="0">
                <a:solidFill>
                  <a:srgbClr val="0000FF"/>
                </a:solidFill>
                <a:latin typeface="+mn-lt"/>
              </a:rPr>
              <a:t>	d</a:t>
            </a:r>
            <a:r>
              <a:rPr lang="en-US" altLang="en-US" sz="2200">
                <a:solidFill>
                  <a:srgbClr val="0000FF"/>
                </a:solidFill>
                <a:latin typeface="+mn-lt"/>
              </a:rPr>
              <a:t>. Tuyến nước bọt.</a:t>
            </a:r>
          </a:p>
          <a:p>
            <a:pPr>
              <a:lnSpc>
                <a:spcPct val="150000"/>
              </a:lnSpc>
            </a:pPr>
            <a:r>
              <a:rPr lang="en-US" altLang="en-US" sz="2200">
                <a:latin typeface="+mn-lt"/>
              </a:rPr>
              <a:t>	2. </a:t>
            </a:r>
            <a:r>
              <a:rPr lang="en-US" altLang="en-US" sz="2200">
                <a:solidFill>
                  <a:srgbClr val="009900"/>
                </a:solidFill>
                <a:latin typeface="+mn-lt"/>
              </a:rPr>
              <a:t>Tuyến nào sau đây vừa nội tiết vừa ngoại tiết ?</a:t>
            </a:r>
          </a:p>
          <a:p>
            <a:pPr>
              <a:lnSpc>
                <a:spcPct val="150000"/>
              </a:lnSpc>
            </a:pPr>
            <a:r>
              <a:rPr lang="en-US" altLang="en-US" sz="2200">
                <a:solidFill>
                  <a:srgbClr val="0000FF"/>
                </a:solidFill>
                <a:latin typeface="+mn-lt"/>
              </a:rPr>
              <a:t>a. Tuyến tuỵ.				b. Tuyến mồ hôi.</a:t>
            </a:r>
          </a:p>
          <a:p>
            <a:pPr>
              <a:lnSpc>
                <a:spcPct val="150000"/>
              </a:lnSpc>
            </a:pPr>
            <a:r>
              <a:rPr lang="en-US" altLang="en-US" sz="2200">
                <a:solidFill>
                  <a:srgbClr val="0000FF"/>
                </a:solidFill>
                <a:latin typeface="+mn-lt"/>
              </a:rPr>
              <a:t>c. Tuyến yên.				d. Tuyến giáp.</a:t>
            </a:r>
          </a:p>
          <a:p>
            <a:pPr>
              <a:lnSpc>
                <a:spcPct val="150000"/>
              </a:lnSpc>
            </a:pPr>
            <a:r>
              <a:rPr lang="en-US" altLang="en-US" sz="2200">
                <a:latin typeface="+mn-lt"/>
              </a:rPr>
              <a:t>	3. </a:t>
            </a:r>
            <a:r>
              <a:rPr lang="en-US" altLang="en-US" sz="2200">
                <a:solidFill>
                  <a:srgbClr val="009900"/>
                </a:solidFill>
                <a:latin typeface="+mn-lt"/>
              </a:rPr>
              <a:t>Sản phẩm tiết của tuyến nội tiết gọi là :</a:t>
            </a:r>
          </a:p>
          <a:p>
            <a:pPr>
              <a:lnSpc>
                <a:spcPct val="150000"/>
              </a:lnSpc>
            </a:pPr>
            <a:r>
              <a:rPr lang="en-US" altLang="en-US" sz="2200">
                <a:solidFill>
                  <a:srgbClr val="0000FF"/>
                </a:solidFill>
                <a:latin typeface="+mn-lt"/>
              </a:rPr>
              <a:t>a. Enzim.				b. Hoocmon.</a:t>
            </a:r>
          </a:p>
          <a:p>
            <a:pPr>
              <a:lnSpc>
                <a:spcPct val="150000"/>
              </a:lnSpc>
            </a:pPr>
            <a:r>
              <a:rPr lang="en-US" altLang="en-US" sz="2200">
                <a:solidFill>
                  <a:srgbClr val="0000FF"/>
                </a:solidFill>
                <a:latin typeface="+mn-lt"/>
              </a:rPr>
              <a:t>c. Vitamin.				d. Cả 3 đều sai.</a:t>
            </a:r>
          </a:p>
          <a:p>
            <a:pPr>
              <a:lnSpc>
                <a:spcPct val="150000"/>
              </a:lnSpc>
            </a:pPr>
            <a:r>
              <a:rPr lang="en-US" altLang="en-US" sz="2200">
                <a:latin typeface="+mn-lt"/>
              </a:rPr>
              <a:t>	4. </a:t>
            </a:r>
            <a:r>
              <a:rPr lang="en-US" altLang="en-US" sz="2200">
                <a:solidFill>
                  <a:srgbClr val="009900"/>
                </a:solidFill>
                <a:latin typeface="+mn-lt"/>
              </a:rPr>
              <a:t>Tính chất của hoocmon là :</a:t>
            </a:r>
          </a:p>
          <a:p>
            <a:pPr>
              <a:lnSpc>
                <a:spcPct val="150000"/>
              </a:lnSpc>
            </a:pPr>
            <a:r>
              <a:rPr lang="en-US" altLang="en-US" sz="2200">
                <a:solidFill>
                  <a:srgbClr val="0000FF"/>
                </a:solidFill>
                <a:latin typeface="+mn-lt"/>
              </a:rPr>
              <a:t>a. Tính đặc hiệu.			b. Hoạt tính sinh học cao.</a:t>
            </a:r>
          </a:p>
          <a:p>
            <a:pPr>
              <a:lnSpc>
                <a:spcPct val="150000"/>
              </a:lnSpc>
            </a:pPr>
            <a:r>
              <a:rPr lang="en-US" altLang="en-US" sz="2200">
                <a:solidFill>
                  <a:srgbClr val="0000FF"/>
                </a:solidFill>
                <a:latin typeface="+mn-lt"/>
              </a:rPr>
              <a:t>c. Không mang tính đặc trưng.	</a:t>
            </a:r>
            <a:r>
              <a:rPr lang="en-US" altLang="en-US" sz="2200" smtClean="0">
                <a:solidFill>
                  <a:srgbClr val="0000FF"/>
                </a:solidFill>
                <a:latin typeface="+mn-lt"/>
              </a:rPr>
              <a:t>	d. </a:t>
            </a:r>
            <a:r>
              <a:rPr lang="en-US" altLang="en-US" sz="2200">
                <a:solidFill>
                  <a:srgbClr val="0000FF"/>
                </a:solidFill>
                <a:latin typeface="+mn-lt"/>
              </a:rPr>
              <a:t>Cả a,b,c</a:t>
            </a:r>
            <a:r>
              <a:rPr lang="en-US" altLang="en-US" sz="2200" smtClean="0">
                <a:solidFill>
                  <a:srgbClr val="0000FF"/>
                </a:solidFill>
                <a:latin typeface="+mn-lt"/>
              </a:rPr>
              <a:t>.</a:t>
            </a:r>
            <a:endParaRPr lang="en-US" altLang="en-US" sz="22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29397" name="Oval 21"/>
          <p:cNvSpPr>
            <a:spLocks noChangeArrowheads="1"/>
          </p:cNvSpPr>
          <p:nvPr/>
        </p:nvSpPr>
        <p:spPr bwMode="auto">
          <a:xfrm>
            <a:off x="3419475" y="2795580"/>
            <a:ext cx="381000" cy="3810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9399" name="Oval 23"/>
          <p:cNvSpPr>
            <a:spLocks noChangeArrowheads="1"/>
          </p:cNvSpPr>
          <p:nvPr/>
        </p:nvSpPr>
        <p:spPr bwMode="auto">
          <a:xfrm>
            <a:off x="7977187" y="6243637"/>
            <a:ext cx="381000" cy="3810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9398" name="Oval 22"/>
          <p:cNvSpPr>
            <a:spLocks noChangeArrowheads="1"/>
          </p:cNvSpPr>
          <p:nvPr/>
        </p:nvSpPr>
        <p:spPr bwMode="auto">
          <a:xfrm>
            <a:off x="7991475" y="4271966"/>
            <a:ext cx="381000" cy="3810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9396" name="Oval 20"/>
          <p:cNvSpPr>
            <a:spLocks noChangeArrowheads="1"/>
          </p:cNvSpPr>
          <p:nvPr/>
        </p:nvSpPr>
        <p:spPr bwMode="auto">
          <a:xfrm>
            <a:off x="7991475" y="1264286"/>
            <a:ext cx="381000" cy="3810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9395" name="Text Box 19"/>
          <p:cNvSpPr txBox="1">
            <a:spLocks noChangeArrowheads="1"/>
          </p:cNvSpPr>
          <p:nvPr/>
        </p:nvSpPr>
        <p:spPr bwMode="auto">
          <a:xfrm>
            <a:off x="4700588" y="216841"/>
            <a:ext cx="57007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i="1">
                <a:solidFill>
                  <a:srgbClr val="800000"/>
                </a:solidFill>
              </a:rPr>
              <a:t>Hãy chọn đáp án đúng vào các câu sau </a:t>
            </a:r>
          </a:p>
        </p:txBody>
      </p:sp>
      <p:pic>
        <p:nvPicPr>
          <p:cNvPr id="28" name="Picture 27" descr="ICO_FL_R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980" y="127635"/>
            <a:ext cx="429260" cy="42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ounded Rectangle 28"/>
          <p:cNvSpPr/>
          <p:nvPr/>
        </p:nvSpPr>
        <p:spPr>
          <a:xfrm>
            <a:off x="66807" y="1509900"/>
            <a:ext cx="2302334" cy="8790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Đặc điểm hệ nội tiết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6807" y="4558697"/>
            <a:ext cx="2302334" cy="8790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Hoocmôn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6807" y="3034298"/>
            <a:ext cx="2302334" cy="8790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Phân biệt tuyến nội tiết và ngoại tiết</a:t>
            </a:r>
          </a:p>
        </p:txBody>
      </p:sp>
      <p:sp>
        <p:nvSpPr>
          <p:cNvPr id="12" name="Rounded Rectangle 11"/>
          <p:cNvSpPr/>
          <p:nvPr/>
        </p:nvSpPr>
        <p:spPr>
          <a:xfrm rot="5400000" flipV="1">
            <a:off x="617552" y="3564475"/>
            <a:ext cx="4267200" cy="45719"/>
          </a:xfrm>
          <a:prstGeom prst="roundRect">
            <a:avLst>
              <a:gd name="adj" fmla="val 4937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accent5">
                  <a:lumMod val="50000"/>
                </a:schemeClr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78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94" grpId="0"/>
      <p:bldP spid="229397" grpId="0" animBg="1"/>
      <p:bldP spid="229399" grpId="0" animBg="1"/>
      <p:bldP spid="229398" grpId="0" animBg="1"/>
      <p:bldP spid="22939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0512" y="2143016"/>
            <a:ext cx="9144000" cy="1862048"/>
          </a:xfrm>
          <a:prstGeom prst="rect">
            <a:avLst/>
          </a:prstGeom>
          <a:solidFill>
            <a:schemeClr val="bg2">
              <a:lumMod val="60000"/>
              <a:lumOff val="40000"/>
              <a:alpha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11500" b="1" spc="5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yriad Pro" pitchFamily="34" charset="0"/>
              </a:rPr>
              <a:t>Cảm</a:t>
            </a:r>
            <a:r>
              <a:rPr lang="en-US" sz="11500" b="1" spc="5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yriad Pro" pitchFamily="34" charset="0"/>
              </a:rPr>
              <a:t> </a:t>
            </a:r>
            <a:r>
              <a:rPr lang="en-US" sz="11500" b="1" spc="5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yriad Pro" pitchFamily="34" charset="0"/>
              </a:rPr>
              <a:t>ơn</a:t>
            </a:r>
            <a:r>
              <a:rPr lang="en-US" sz="11500" b="1" spc="5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yriad Pro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9871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4" name="Text Box 14"/>
          <p:cNvSpPr txBox="1">
            <a:spLocks noChangeArrowheads="1"/>
          </p:cNvSpPr>
          <p:nvPr/>
        </p:nvSpPr>
        <p:spPr bwMode="auto">
          <a:xfrm>
            <a:off x="3590362" y="3106253"/>
            <a:ext cx="5325038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>
                <a:solidFill>
                  <a:srgbClr val="C00000"/>
                </a:solidFill>
              </a:rPr>
              <a:t> </a:t>
            </a:r>
            <a:r>
              <a:rPr lang="en-US" altLang="en-US" sz="2400" b="1" i="1">
                <a:solidFill>
                  <a:srgbClr val="C00000"/>
                </a:solidFill>
              </a:rPr>
              <a:t>Sản phẩm tiết của tuyến nội tiết là </a:t>
            </a:r>
            <a:r>
              <a:rPr lang="en-US" altLang="en-US" sz="2400" b="1" i="1" smtClean="0">
                <a:solidFill>
                  <a:srgbClr val="C00000"/>
                </a:solidFill>
              </a:rPr>
              <a:t>gì?</a:t>
            </a:r>
            <a:endParaRPr lang="en-US" altLang="en-US" sz="2400" b="1" i="1">
              <a:solidFill>
                <a:srgbClr val="C00000"/>
              </a:solidFill>
            </a:endParaRPr>
          </a:p>
        </p:txBody>
      </p:sp>
      <p:sp>
        <p:nvSpPr>
          <p:cNvPr id="235535" name="Text Box 15"/>
          <p:cNvSpPr txBox="1">
            <a:spLocks noChangeArrowheads="1"/>
          </p:cNvSpPr>
          <p:nvPr/>
        </p:nvSpPr>
        <p:spPr bwMode="auto">
          <a:xfrm>
            <a:off x="3590362" y="4571965"/>
            <a:ext cx="667067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>
                <a:solidFill>
                  <a:srgbClr val="C00000"/>
                </a:solidFill>
              </a:rPr>
              <a:t>  </a:t>
            </a:r>
            <a:r>
              <a:rPr lang="en-US" altLang="en-US" sz="2400" b="1" i="1">
                <a:solidFill>
                  <a:srgbClr val="C00000"/>
                </a:solidFill>
              </a:rPr>
              <a:t>Con đường đi của hooc-môn ? </a:t>
            </a:r>
          </a:p>
        </p:txBody>
      </p:sp>
      <p:sp>
        <p:nvSpPr>
          <p:cNvPr id="235536" name="Text Box 16"/>
          <p:cNvSpPr txBox="1">
            <a:spLocks noChangeArrowheads="1"/>
          </p:cNvSpPr>
          <p:nvPr/>
        </p:nvSpPr>
        <p:spPr bwMode="auto">
          <a:xfrm>
            <a:off x="2947147" y="232869"/>
            <a:ext cx="39511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I. ĐẶC ĐIỂM HỆ NỘI TIẾT</a:t>
            </a:r>
            <a:endParaRPr lang="en-US" altLang="en-US" sz="2400" b="1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35539" name="Text Box 19"/>
          <p:cNvSpPr txBox="1">
            <a:spLocks noChangeArrowheads="1"/>
          </p:cNvSpPr>
          <p:nvPr/>
        </p:nvSpPr>
        <p:spPr bwMode="auto">
          <a:xfrm>
            <a:off x="3590362" y="1206446"/>
            <a:ext cx="3307979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C00000"/>
                </a:solidFill>
              </a:rPr>
              <a:t>Vai trò của hệ nội </a:t>
            </a:r>
            <a:r>
              <a:rPr lang="en-US" altLang="en-US" sz="2400" b="1" i="1" smtClean="0">
                <a:solidFill>
                  <a:srgbClr val="C00000"/>
                </a:solidFill>
              </a:rPr>
              <a:t>tiết?</a:t>
            </a:r>
            <a:endParaRPr lang="en-US" altLang="en-US" sz="2400" b="1" i="1">
              <a:solidFill>
                <a:srgbClr val="C00000"/>
              </a:solidFill>
            </a:endParaRPr>
          </a:p>
        </p:txBody>
      </p:sp>
      <p:sp>
        <p:nvSpPr>
          <p:cNvPr id="235540" name="Text Box 20"/>
          <p:cNvSpPr txBox="1">
            <a:spLocks noChangeArrowheads="1"/>
          </p:cNvSpPr>
          <p:nvPr/>
        </p:nvSpPr>
        <p:spPr bwMode="auto">
          <a:xfrm>
            <a:off x="3133162" y="1713183"/>
            <a:ext cx="8001000" cy="114307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smtClean="0">
                <a:solidFill>
                  <a:srgbClr val="0000CC"/>
                </a:solidFill>
              </a:rPr>
              <a:t>Hệ </a:t>
            </a:r>
            <a:r>
              <a:rPr lang="en-US" altLang="en-US" sz="2400">
                <a:solidFill>
                  <a:srgbClr val="0000CC"/>
                </a:solidFill>
              </a:rPr>
              <a:t>nội tiết góp phần điều hòa các quá trình sinh lí của cơ thể, đặc biệt là quá trình trao đổi chất.</a:t>
            </a:r>
          </a:p>
        </p:txBody>
      </p:sp>
      <p:sp>
        <p:nvSpPr>
          <p:cNvPr id="2" name="Rectangle 1"/>
          <p:cNvSpPr/>
          <p:nvPr/>
        </p:nvSpPr>
        <p:spPr>
          <a:xfrm>
            <a:off x="3133162" y="3670175"/>
            <a:ext cx="498348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</a:rPr>
              <a:t>Tuyến nội tiết sản xuất các hooc-môn.</a:t>
            </a:r>
          </a:p>
        </p:txBody>
      </p:sp>
      <p:sp>
        <p:nvSpPr>
          <p:cNvPr id="3" name="Rectangle 2"/>
          <p:cNvSpPr/>
          <p:nvPr/>
        </p:nvSpPr>
        <p:spPr>
          <a:xfrm>
            <a:off x="3133161" y="5126425"/>
            <a:ext cx="8431309" cy="114307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</a:rPr>
              <a:t>Các </a:t>
            </a:r>
            <a:r>
              <a:rPr lang="en-US" altLang="en-US" sz="2400" smtClean="0">
                <a:solidFill>
                  <a:srgbClr val="0000CC"/>
                </a:solidFill>
              </a:rPr>
              <a:t>hoocmôn </a:t>
            </a:r>
            <a:r>
              <a:rPr lang="en-US" altLang="en-US" sz="2400">
                <a:solidFill>
                  <a:srgbClr val="0000CC"/>
                </a:solidFill>
              </a:rPr>
              <a:t>ngấm thẳng vào máu đến các tế bào hoặc cơ quan </a:t>
            </a:r>
            <a:r>
              <a:rPr lang="en-US" altLang="en-US" sz="2400" smtClean="0">
                <a:solidFill>
                  <a:srgbClr val="0000CC"/>
                </a:solidFill>
              </a:rPr>
              <a:t>đích. Tác </a:t>
            </a:r>
            <a:r>
              <a:rPr lang="en-US" altLang="en-US" sz="2400">
                <a:solidFill>
                  <a:srgbClr val="0000CC"/>
                </a:solidFill>
              </a:rPr>
              <a:t>dụng chậm, kéo dài diện rộng .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8116642" y="198614"/>
            <a:ext cx="3957852" cy="1313426"/>
          </a:xfrm>
          <a:prstGeom prst="cloud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Nghiên cứu thông tin SGK trả lời các câu sau</a:t>
            </a:r>
            <a:endParaRPr lang="en-US" sz="2400" b="1"/>
          </a:p>
        </p:txBody>
      </p:sp>
      <p:pic>
        <p:nvPicPr>
          <p:cNvPr id="23" name="Picture 22" descr="ICO_FL_R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" y="127635"/>
            <a:ext cx="429260" cy="42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66807" y="1509900"/>
            <a:ext cx="2302334" cy="879031"/>
          </a:xfrm>
          <a:prstGeom prst="roundRect">
            <a:avLst/>
          </a:prstGeom>
          <a:solidFill>
            <a:srgbClr val="FF33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/>
              <a:t>Đặc điểm hệ nội tiết</a:t>
            </a:r>
            <a:endParaRPr lang="en-US" sz="1600" b="1"/>
          </a:p>
        </p:txBody>
      </p:sp>
      <p:sp>
        <p:nvSpPr>
          <p:cNvPr id="25" name="Rounded Rectangle 24"/>
          <p:cNvSpPr/>
          <p:nvPr/>
        </p:nvSpPr>
        <p:spPr>
          <a:xfrm>
            <a:off x="66807" y="4558697"/>
            <a:ext cx="2302334" cy="8790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Hoocmôn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6807" y="3034298"/>
            <a:ext cx="2302334" cy="8790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Phân biệt tuyến nội tiết và ngoại tiết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5400000" flipV="1">
            <a:off x="617551" y="3564474"/>
            <a:ext cx="4267200" cy="45719"/>
          </a:xfrm>
          <a:prstGeom prst="roundRect">
            <a:avLst>
              <a:gd name="adj" fmla="val 4937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accent5">
                  <a:lumMod val="50000"/>
                </a:schemeClr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50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5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4" grpId="0"/>
      <p:bldP spid="235535" grpId="0"/>
      <p:bldP spid="235539" grpId="0"/>
      <p:bldP spid="235540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60" name="Text Box 16"/>
          <p:cNvSpPr txBox="1">
            <a:spLocks noGrp="1" noChangeArrowheads="1"/>
          </p:cNvSpPr>
          <p:nvPr>
            <p:ph type="body" idx="1"/>
          </p:nvPr>
        </p:nvSpPr>
        <p:spPr>
          <a:xfrm>
            <a:off x="4082955" y="1393449"/>
            <a:ext cx="6876196" cy="424732"/>
          </a:xfr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indent="0" algn="ctr">
              <a:spcBef>
                <a:spcPct val="50000"/>
              </a:spcBef>
              <a:buNone/>
            </a:pPr>
            <a:r>
              <a:rPr lang="en-US" altLang="en-US" sz="2400" b="1" i="1" smtClean="0">
                <a:solidFill>
                  <a:srgbClr val="C00000"/>
                </a:solidFill>
              </a:rPr>
              <a:t>Kể </a:t>
            </a:r>
            <a:r>
              <a:rPr lang="en-US" altLang="en-US" sz="2400" b="1" i="1">
                <a:solidFill>
                  <a:srgbClr val="C00000"/>
                </a:solidFill>
              </a:rPr>
              <a:t>tên một số tuyến đã học trong chương tiêu hoá?</a:t>
            </a:r>
          </a:p>
        </p:txBody>
      </p:sp>
      <p:sp>
        <p:nvSpPr>
          <p:cNvPr id="236561" name="Text Box 17"/>
          <p:cNvSpPr txBox="1">
            <a:spLocks noChangeArrowheads="1"/>
          </p:cNvSpPr>
          <p:nvPr/>
        </p:nvSpPr>
        <p:spPr bwMode="auto">
          <a:xfrm>
            <a:off x="3186751" y="2367839"/>
            <a:ext cx="7772400" cy="35052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FF3300"/>
                </a:solidFill>
                <a:latin typeface="+mn-lt"/>
              </a:rPr>
              <a:t>  </a:t>
            </a:r>
            <a:r>
              <a:rPr lang="en-US" altLang="en-US" sz="2400" b="1" i="1">
                <a:solidFill>
                  <a:srgbClr val="0000FF"/>
                </a:solidFill>
                <a:latin typeface="+mn-lt"/>
              </a:rPr>
              <a:t>Các tuyến tiêu hoá:</a:t>
            </a:r>
          </a:p>
          <a:p>
            <a:pPr lvl="2">
              <a:spcBef>
                <a:spcPct val="50000"/>
              </a:spcBef>
              <a:buFontTx/>
              <a:buNone/>
            </a:pPr>
            <a:r>
              <a:rPr lang="en-US" altLang="en-US" i="1">
                <a:solidFill>
                  <a:srgbClr val="0000FF"/>
                </a:solidFill>
                <a:latin typeface="+mn-lt"/>
              </a:rPr>
              <a:t>	</a:t>
            </a:r>
            <a:r>
              <a:rPr lang="en-US" altLang="en-US" b="1" i="1">
                <a:solidFill>
                  <a:srgbClr val="166D07"/>
                </a:solidFill>
                <a:latin typeface="+mn-lt"/>
              </a:rPr>
              <a:t>+Tuyến nước bọt --&gt; tiết nước bọt</a:t>
            </a:r>
          </a:p>
          <a:p>
            <a:pPr lvl="2">
              <a:spcBef>
                <a:spcPct val="50000"/>
              </a:spcBef>
              <a:buFontTx/>
              <a:buNone/>
            </a:pPr>
            <a:r>
              <a:rPr lang="en-US" altLang="en-US" b="1" i="1">
                <a:solidFill>
                  <a:srgbClr val="166D07"/>
                </a:solidFill>
                <a:latin typeface="+mn-lt"/>
              </a:rPr>
              <a:t>	+Tuyến vị             --&gt; tiết dịch vị</a:t>
            </a:r>
          </a:p>
          <a:p>
            <a:pPr lvl="2">
              <a:spcBef>
                <a:spcPct val="50000"/>
              </a:spcBef>
              <a:buFontTx/>
              <a:buNone/>
            </a:pPr>
            <a:r>
              <a:rPr lang="en-US" altLang="en-US" b="1" i="1">
                <a:solidFill>
                  <a:srgbClr val="166D07"/>
                </a:solidFill>
                <a:latin typeface="+mn-lt"/>
              </a:rPr>
              <a:t>	+Tuyến ruột         --&gt; tiết dịch ruột</a:t>
            </a:r>
          </a:p>
          <a:p>
            <a:pPr lvl="2">
              <a:spcBef>
                <a:spcPct val="50000"/>
              </a:spcBef>
              <a:buFontTx/>
              <a:buNone/>
            </a:pPr>
            <a:r>
              <a:rPr lang="en-US" altLang="en-US" b="1" i="1">
                <a:solidFill>
                  <a:srgbClr val="166D07"/>
                </a:solidFill>
                <a:latin typeface="+mn-lt"/>
              </a:rPr>
              <a:t>	+Tuyến gan         --&gt; tiết mật</a:t>
            </a:r>
          </a:p>
          <a:p>
            <a:pPr lvl="2">
              <a:spcBef>
                <a:spcPct val="50000"/>
              </a:spcBef>
              <a:buFontTx/>
              <a:buNone/>
            </a:pPr>
            <a:r>
              <a:rPr lang="en-US" altLang="en-US" b="1" i="1">
                <a:solidFill>
                  <a:srgbClr val="166D07"/>
                </a:solidFill>
                <a:latin typeface="+mn-lt"/>
              </a:rPr>
              <a:t>	+Tuyến tụy           --&gt; tiết dịch tụy</a:t>
            </a:r>
          </a:p>
        </p:txBody>
      </p:sp>
      <p:sp>
        <p:nvSpPr>
          <p:cNvPr id="236562" name="Line 18"/>
          <p:cNvSpPr>
            <a:spLocks noChangeShapeType="1"/>
          </p:cNvSpPr>
          <p:nvPr/>
        </p:nvSpPr>
        <p:spPr bwMode="auto">
          <a:xfrm>
            <a:off x="9168451" y="3683758"/>
            <a:ext cx="11430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63" name="Line 19"/>
          <p:cNvSpPr>
            <a:spLocks noChangeShapeType="1"/>
          </p:cNvSpPr>
          <p:nvPr/>
        </p:nvSpPr>
        <p:spPr bwMode="auto">
          <a:xfrm>
            <a:off x="9168451" y="4217158"/>
            <a:ext cx="11430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64" name="Line 20"/>
          <p:cNvSpPr>
            <a:spLocks noChangeShapeType="1"/>
          </p:cNvSpPr>
          <p:nvPr/>
        </p:nvSpPr>
        <p:spPr bwMode="auto">
          <a:xfrm flipV="1">
            <a:off x="9168451" y="4674358"/>
            <a:ext cx="114300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65" name="Line 21"/>
          <p:cNvSpPr>
            <a:spLocks noChangeShapeType="1"/>
          </p:cNvSpPr>
          <p:nvPr/>
        </p:nvSpPr>
        <p:spPr bwMode="auto">
          <a:xfrm flipV="1">
            <a:off x="9168451" y="4979158"/>
            <a:ext cx="1143000" cy="39725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66" name="Text Box 22"/>
          <p:cNvSpPr txBox="1">
            <a:spLocks noChangeArrowheads="1"/>
          </p:cNvSpPr>
          <p:nvPr/>
        </p:nvSpPr>
        <p:spPr bwMode="auto">
          <a:xfrm>
            <a:off x="10461576" y="3693215"/>
            <a:ext cx="1328382" cy="1328023"/>
          </a:xfrm>
          <a:prstGeom prst="flowChartAlternateProcess">
            <a:avLst/>
          </a:prstGeom>
          <a:solidFill>
            <a:srgbClr val="FEFDC9"/>
          </a:solidFill>
          <a:ln w="38100">
            <a:solidFill>
              <a:srgbClr val="800000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smtClean="0">
                <a:solidFill>
                  <a:srgbClr val="FF3300"/>
                </a:solidFill>
              </a:rPr>
              <a:t>Tuyến ngoại </a:t>
            </a:r>
            <a:r>
              <a:rPr lang="en-US" altLang="en-US" sz="2400" b="1">
                <a:solidFill>
                  <a:srgbClr val="FF3300"/>
                </a:solidFill>
              </a:rPr>
              <a:t>tiết</a:t>
            </a:r>
          </a:p>
        </p:txBody>
      </p:sp>
      <p:sp>
        <p:nvSpPr>
          <p:cNvPr id="236567" name="Line 23"/>
          <p:cNvSpPr>
            <a:spLocks noChangeShapeType="1"/>
          </p:cNvSpPr>
          <p:nvPr/>
        </p:nvSpPr>
        <p:spPr bwMode="auto">
          <a:xfrm>
            <a:off x="9168451" y="3125336"/>
            <a:ext cx="1143000" cy="558421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2947147" y="232869"/>
            <a:ext cx="35218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I. ĐẶC ĐIỂM HỆ NỘI TIẾT</a:t>
            </a:r>
            <a:endParaRPr lang="en-US" altLang="en-US" sz="2400" b="1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1" name="Picture 20" descr="ICO_FL_R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" y="127635"/>
            <a:ext cx="429260" cy="42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66807" y="1509900"/>
            <a:ext cx="2302334" cy="879031"/>
          </a:xfrm>
          <a:prstGeom prst="roundRect">
            <a:avLst/>
          </a:prstGeom>
          <a:solidFill>
            <a:srgbClr val="FF33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/>
              <a:t>Đặc điểm hệ nội tiết</a:t>
            </a:r>
            <a:endParaRPr lang="en-US" sz="1600" b="1"/>
          </a:p>
        </p:txBody>
      </p:sp>
      <p:sp>
        <p:nvSpPr>
          <p:cNvPr id="23" name="Rounded Rectangle 22"/>
          <p:cNvSpPr/>
          <p:nvPr/>
        </p:nvSpPr>
        <p:spPr>
          <a:xfrm>
            <a:off x="66807" y="4558697"/>
            <a:ext cx="2302334" cy="8790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Hoocmôn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6807" y="3034298"/>
            <a:ext cx="2302334" cy="8790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Phân biệt tuyến nội tiết và ngoại tiết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5400000" flipV="1">
            <a:off x="617552" y="3564475"/>
            <a:ext cx="4267200" cy="45719"/>
          </a:xfrm>
          <a:prstGeom prst="roundRect">
            <a:avLst>
              <a:gd name="adj" fmla="val 4937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accent5">
                  <a:lumMod val="50000"/>
                </a:schemeClr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67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6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6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6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6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6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36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3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3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3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3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3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3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60" grpId="0" build="p"/>
      <p:bldP spid="236561" grpId="0"/>
      <p:bldP spid="236562" grpId="0" animBg="1"/>
      <p:bldP spid="236563" grpId="0" animBg="1"/>
      <p:bldP spid="236564" grpId="0" animBg="1"/>
      <p:bldP spid="236565" grpId="0" animBg="1"/>
      <p:bldP spid="236566" grpId="0" animBg="1"/>
      <p:bldP spid="2365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947147" y="232869"/>
            <a:ext cx="69474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II. PHÂN BIỆT TUYẾN NỘI TIẾT VỚI TUYẾN NGOẠI TIẾT</a:t>
            </a:r>
            <a:endParaRPr lang="en-US" altLang="en-US" sz="2400" b="1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Rectangle 21"/>
          <p:cNvSpPr>
            <a:spLocks noGrp="1" noChangeArrowheads="1"/>
          </p:cNvSpPr>
          <p:nvPr>
            <p:ph type="title"/>
          </p:nvPr>
        </p:nvSpPr>
        <p:spPr>
          <a:xfrm>
            <a:off x="3283425" y="1319830"/>
            <a:ext cx="8305800" cy="757130"/>
          </a:xfrm>
          <a:noFill/>
          <a:ln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</a:pPr>
            <a:r>
              <a:rPr lang="en-US" altLang="en-US" sz="2400" b="1" i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Tìm hiểu đường đi của các sản phẩm </a:t>
            </a:r>
            <a:r>
              <a:rPr lang="en-US" altLang="en-US" sz="2400" b="1" i="1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tiết </a:t>
            </a:r>
            <a:r>
              <a:rPr lang="en-US" altLang="en-US" sz="2400" b="1" i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trên hình 55.1 -&gt; 55.2 ==&gt; Nêu rõ sự khác nhau giữa tuyến nội tiết và tuyến ngoại tiết </a:t>
            </a:r>
          </a:p>
        </p:txBody>
      </p:sp>
      <p:pic>
        <p:nvPicPr>
          <p:cNvPr id="12" name="Picture 27" descr="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367" y="2702257"/>
            <a:ext cx="3397250" cy="3292475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8" descr="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167" y="2702257"/>
            <a:ext cx="3424238" cy="32877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ICO_FL_R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" y="127635"/>
            <a:ext cx="429260" cy="42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66807" y="1509900"/>
            <a:ext cx="2302334" cy="8790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Đặc điểm hệ nội tiết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6807" y="4558697"/>
            <a:ext cx="2302334" cy="8790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Hoocmôn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6807" y="3034298"/>
            <a:ext cx="2302334" cy="879031"/>
          </a:xfrm>
          <a:prstGeom prst="roundRect">
            <a:avLst/>
          </a:prstGeom>
          <a:solidFill>
            <a:srgbClr val="FF33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Phân biệt tuyến nội tiết và ngoại tiết</a:t>
            </a:r>
          </a:p>
        </p:txBody>
      </p:sp>
      <p:sp>
        <p:nvSpPr>
          <p:cNvPr id="14" name="Rounded Rectangle 13"/>
          <p:cNvSpPr/>
          <p:nvPr/>
        </p:nvSpPr>
        <p:spPr>
          <a:xfrm rot="5400000" flipV="1">
            <a:off x="617551" y="3564474"/>
            <a:ext cx="4267200" cy="45719"/>
          </a:xfrm>
          <a:prstGeom prst="roundRect">
            <a:avLst>
              <a:gd name="adj" fmla="val 4937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accent5">
                  <a:lumMod val="50000"/>
                </a:schemeClr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40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17762"/>
            <a:ext cx="3930650" cy="38100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17762"/>
            <a:ext cx="4343400" cy="38036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37" name="Line 201"/>
          <p:cNvSpPr>
            <a:spLocks noChangeShapeType="1"/>
          </p:cNvSpPr>
          <p:nvPr/>
        </p:nvSpPr>
        <p:spPr bwMode="auto">
          <a:xfrm flipV="1">
            <a:off x="3581400" y="4656162"/>
            <a:ext cx="533400" cy="76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38" name="Line 202"/>
          <p:cNvSpPr>
            <a:spLocks noChangeShapeType="1"/>
          </p:cNvSpPr>
          <p:nvPr/>
        </p:nvSpPr>
        <p:spPr bwMode="auto">
          <a:xfrm>
            <a:off x="4191000" y="3970362"/>
            <a:ext cx="0" cy="457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39" name="Line 203"/>
          <p:cNvSpPr>
            <a:spLocks noChangeShapeType="1"/>
          </p:cNvSpPr>
          <p:nvPr/>
        </p:nvSpPr>
        <p:spPr bwMode="auto">
          <a:xfrm flipH="1" flipV="1">
            <a:off x="4191000" y="4732362"/>
            <a:ext cx="304800" cy="228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0" name="Line 204"/>
          <p:cNvSpPr>
            <a:spLocks noChangeShapeType="1"/>
          </p:cNvSpPr>
          <p:nvPr/>
        </p:nvSpPr>
        <p:spPr bwMode="auto">
          <a:xfrm flipV="1">
            <a:off x="4572000" y="3665562"/>
            <a:ext cx="30480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5" name="Line 209"/>
          <p:cNvSpPr>
            <a:spLocks noChangeShapeType="1"/>
          </p:cNvSpPr>
          <p:nvPr/>
        </p:nvSpPr>
        <p:spPr bwMode="auto">
          <a:xfrm>
            <a:off x="5791200" y="4046562"/>
            <a:ext cx="0" cy="457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6" name="Line 210"/>
          <p:cNvSpPr>
            <a:spLocks noChangeShapeType="1"/>
          </p:cNvSpPr>
          <p:nvPr/>
        </p:nvSpPr>
        <p:spPr bwMode="auto">
          <a:xfrm flipH="1" flipV="1">
            <a:off x="5943600" y="4656162"/>
            <a:ext cx="304800" cy="228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7" name="Line 211"/>
          <p:cNvSpPr>
            <a:spLocks noChangeShapeType="1"/>
          </p:cNvSpPr>
          <p:nvPr/>
        </p:nvSpPr>
        <p:spPr bwMode="auto">
          <a:xfrm flipV="1">
            <a:off x="5334000" y="4656162"/>
            <a:ext cx="457200" cy="304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8" name="Line 212"/>
          <p:cNvSpPr>
            <a:spLocks noChangeShapeType="1"/>
          </p:cNvSpPr>
          <p:nvPr/>
        </p:nvSpPr>
        <p:spPr bwMode="auto">
          <a:xfrm flipH="1" flipV="1">
            <a:off x="5105400" y="3741762"/>
            <a:ext cx="381000" cy="457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9" name="Line 213"/>
          <p:cNvSpPr>
            <a:spLocks noChangeShapeType="1"/>
          </p:cNvSpPr>
          <p:nvPr/>
        </p:nvSpPr>
        <p:spPr bwMode="auto">
          <a:xfrm flipV="1">
            <a:off x="4953000" y="1846285"/>
            <a:ext cx="0" cy="1066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50" name="Line 214"/>
          <p:cNvSpPr>
            <a:spLocks noChangeShapeType="1"/>
          </p:cNvSpPr>
          <p:nvPr/>
        </p:nvSpPr>
        <p:spPr bwMode="auto">
          <a:xfrm flipV="1">
            <a:off x="9296400" y="3132162"/>
            <a:ext cx="22860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51" name="Line 215"/>
          <p:cNvSpPr>
            <a:spLocks noChangeShapeType="1"/>
          </p:cNvSpPr>
          <p:nvPr/>
        </p:nvSpPr>
        <p:spPr bwMode="auto">
          <a:xfrm flipV="1">
            <a:off x="9448800" y="3665562"/>
            <a:ext cx="381000" cy="228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52" name="Line 216"/>
          <p:cNvSpPr>
            <a:spLocks noChangeShapeType="1"/>
          </p:cNvSpPr>
          <p:nvPr/>
        </p:nvSpPr>
        <p:spPr bwMode="auto">
          <a:xfrm flipH="1" flipV="1">
            <a:off x="8305800" y="3894162"/>
            <a:ext cx="4572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53" name="Line 217"/>
          <p:cNvSpPr>
            <a:spLocks noChangeShapeType="1"/>
          </p:cNvSpPr>
          <p:nvPr/>
        </p:nvSpPr>
        <p:spPr bwMode="auto">
          <a:xfrm>
            <a:off x="9296400" y="4122762"/>
            <a:ext cx="38100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54" name="Line 218"/>
          <p:cNvSpPr>
            <a:spLocks noChangeShapeType="1"/>
          </p:cNvSpPr>
          <p:nvPr/>
        </p:nvSpPr>
        <p:spPr bwMode="auto">
          <a:xfrm flipH="1">
            <a:off x="8839200" y="4122762"/>
            <a:ext cx="152400" cy="457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55" name="Line 219"/>
          <p:cNvSpPr>
            <a:spLocks noChangeShapeType="1"/>
          </p:cNvSpPr>
          <p:nvPr/>
        </p:nvSpPr>
        <p:spPr bwMode="auto">
          <a:xfrm flipH="1" flipV="1">
            <a:off x="8534400" y="3284562"/>
            <a:ext cx="457200" cy="228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67" name="Text Box 231"/>
          <p:cNvSpPr txBox="1">
            <a:spLocks noChangeArrowheads="1"/>
          </p:cNvSpPr>
          <p:nvPr/>
        </p:nvSpPr>
        <p:spPr bwMode="auto">
          <a:xfrm>
            <a:off x="5486400" y="2674962"/>
            <a:ext cx="914400" cy="78483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4568" name="Text Box 232"/>
          <p:cNvSpPr txBox="1">
            <a:spLocks noChangeArrowheads="1"/>
          </p:cNvSpPr>
          <p:nvPr/>
        </p:nvSpPr>
        <p:spPr bwMode="auto">
          <a:xfrm>
            <a:off x="9982200" y="2598762"/>
            <a:ext cx="1143000" cy="369332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4573" name="Oval 237"/>
          <p:cNvSpPr>
            <a:spLocks noChangeArrowheads="1"/>
          </p:cNvSpPr>
          <p:nvPr/>
        </p:nvSpPr>
        <p:spPr bwMode="auto">
          <a:xfrm>
            <a:off x="6629400" y="4198962"/>
            <a:ext cx="609600" cy="8382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74" name="Oval 238"/>
          <p:cNvSpPr>
            <a:spLocks noChangeArrowheads="1"/>
          </p:cNvSpPr>
          <p:nvPr/>
        </p:nvSpPr>
        <p:spPr bwMode="auto">
          <a:xfrm>
            <a:off x="10210800" y="3970362"/>
            <a:ext cx="1371600" cy="8382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2947147" y="232869"/>
            <a:ext cx="69474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II. PHÂN BIỆT TUYẾN NỘI TIẾT VỚI TUYẾN NGOẠI TIẾT</a:t>
            </a:r>
            <a:endParaRPr lang="en-US" altLang="en-US" sz="2400" b="1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5" name="Rectangle 21"/>
          <p:cNvSpPr txBox="1">
            <a:spLocks noChangeArrowheads="1"/>
          </p:cNvSpPr>
          <p:nvPr/>
        </p:nvSpPr>
        <p:spPr>
          <a:xfrm>
            <a:off x="3291480" y="1163415"/>
            <a:ext cx="8305800" cy="7571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400" b="1" i="1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Tìm hiểu đường đi của các sản phẩm tiết trên hình 55.1 -&gt; 55.2 ==&gt; Nêu rõ sự khác nhau giữa tuyến nội tiết và tuyến ngoại tiết </a:t>
            </a:r>
            <a:endParaRPr lang="en-US" altLang="en-US" sz="2400" b="1" i="1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4" name="Picture 43" descr="ICO_FL_R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980" y="127635"/>
            <a:ext cx="429260" cy="42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ounded Rectangle 44"/>
          <p:cNvSpPr/>
          <p:nvPr/>
        </p:nvSpPr>
        <p:spPr>
          <a:xfrm>
            <a:off x="66807" y="1509900"/>
            <a:ext cx="2302334" cy="8790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Đặc điểm hệ nội tiết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6807" y="4558697"/>
            <a:ext cx="2302334" cy="8790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Hoocmôn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6807" y="3034298"/>
            <a:ext cx="2302334" cy="879031"/>
          </a:xfrm>
          <a:prstGeom prst="roundRect">
            <a:avLst/>
          </a:prstGeom>
          <a:solidFill>
            <a:srgbClr val="FF33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Phân biệt tuyến nội tiết và ngoại tiết</a:t>
            </a:r>
          </a:p>
        </p:txBody>
      </p:sp>
      <p:sp>
        <p:nvSpPr>
          <p:cNvPr id="29" name="Rounded Rectangle 28"/>
          <p:cNvSpPr/>
          <p:nvPr/>
        </p:nvSpPr>
        <p:spPr>
          <a:xfrm rot="5400000" flipV="1">
            <a:off x="617551" y="3564474"/>
            <a:ext cx="4267200" cy="45719"/>
          </a:xfrm>
          <a:prstGeom prst="roundRect">
            <a:avLst>
              <a:gd name="adj" fmla="val 4937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accent5">
                  <a:lumMod val="50000"/>
                </a:schemeClr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09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4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4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3000"/>
                                        <p:tgtEl>
                                          <p:spTgt spid="1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3000"/>
                                        <p:tgtEl>
                                          <p:spTgt spid="14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3000"/>
                                        <p:tgtEl>
                                          <p:spTgt spid="14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14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4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4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14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4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37" grpId="0" animBg="1"/>
      <p:bldP spid="14538" grpId="0" animBg="1"/>
      <p:bldP spid="14539" grpId="0" animBg="1"/>
      <p:bldP spid="14540" grpId="0" animBg="1"/>
      <p:bldP spid="14545" grpId="0" animBg="1"/>
      <p:bldP spid="14546" grpId="0" animBg="1"/>
      <p:bldP spid="14547" grpId="0" animBg="1"/>
      <p:bldP spid="14548" grpId="0" animBg="1"/>
      <p:bldP spid="14549" grpId="0" animBg="1"/>
      <p:bldP spid="14550" grpId="0" animBg="1"/>
      <p:bldP spid="14551" grpId="0" animBg="1"/>
      <p:bldP spid="14552" grpId="0" animBg="1"/>
      <p:bldP spid="14553" grpId="0" animBg="1"/>
      <p:bldP spid="14554" grpId="0" animBg="1"/>
      <p:bldP spid="14555" grpId="0" animBg="1"/>
      <p:bldP spid="14567" grpId="0" animBg="1"/>
      <p:bldP spid="14568" grpId="0" animBg="1"/>
      <p:bldP spid="14573" grpId="0" animBg="1"/>
      <p:bldP spid="145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1468" name="Group 44"/>
          <p:cNvGraphicFramePr>
            <a:graphicFrameLocks noGrp="1"/>
          </p:cNvGraphicFramePr>
          <p:nvPr/>
        </p:nvGraphicFramePr>
        <p:xfrm>
          <a:off x="3109911" y="1471610"/>
          <a:ext cx="8915401" cy="5129213"/>
        </p:xfrm>
        <a:graphic>
          <a:graphicData uri="http://schemas.openxmlformats.org/drawingml/2006/table">
            <a:tbl>
              <a:tblPr/>
              <a:tblGrid>
                <a:gridCol w="2241550"/>
                <a:gridCol w="3063876"/>
                <a:gridCol w="3609975"/>
              </a:tblGrid>
              <a:tr h="8850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Đặc điểm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 sánh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Tuyến ngoại tiết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Tuyến nội tiết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5681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Khác nhau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Ví dụ 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0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Giống nhau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1485" name="Text Box 61"/>
          <p:cNvSpPr txBox="1">
            <a:spLocks noChangeArrowheads="1"/>
          </p:cNvSpPr>
          <p:nvPr/>
        </p:nvSpPr>
        <p:spPr bwMode="auto">
          <a:xfrm>
            <a:off x="5319712" y="4291010"/>
            <a:ext cx="2936875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en-US" sz="2600" i="1" u="sng">
                <a:solidFill>
                  <a:srgbClr val="00B050"/>
                </a:solidFill>
              </a:rPr>
              <a:t>VD </a:t>
            </a:r>
            <a:r>
              <a:rPr lang="en-US" altLang="en-US" sz="2600" i="1">
                <a:solidFill>
                  <a:srgbClr val="00B050"/>
                </a:solidFill>
              </a:rPr>
              <a:t>: tuyến mồ hôi, tuyến gan, tuyến mật, tuyến tuỵ, …</a:t>
            </a:r>
          </a:p>
        </p:txBody>
      </p:sp>
      <p:sp>
        <p:nvSpPr>
          <p:cNvPr id="231486" name="Text Box 62"/>
          <p:cNvSpPr txBox="1">
            <a:spLocks noChangeArrowheads="1"/>
          </p:cNvSpPr>
          <p:nvPr/>
        </p:nvSpPr>
        <p:spPr bwMode="auto">
          <a:xfrm>
            <a:off x="5319712" y="2614610"/>
            <a:ext cx="3013075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en-US" sz="2600">
                <a:solidFill>
                  <a:srgbClr val="0000CC"/>
                </a:solidFill>
              </a:rPr>
              <a:t>Sản phẩm tiết theo ống dẫn tới cơ quan tác động</a:t>
            </a:r>
          </a:p>
        </p:txBody>
      </p:sp>
      <p:sp>
        <p:nvSpPr>
          <p:cNvPr id="231487" name="Rectangle 63"/>
          <p:cNvSpPr>
            <a:spLocks noChangeArrowheads="1"/>
          </p:cNvSpPr>
          <p:nvPr/>
        </p:nvSpPr>
        <p:spPr bwMode="auto">
          <a:xfrm>
            <a:off x="8420103" y="2614610"/>
            <a:ext cx="3495672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en-US" sz="2600">
                <a:solidFill>
                  <a:srgbClr val="0000CC"/>
                </a:solidFill>
              </a:rPr>
              <a:t>Sản phẩm tiết ngấm thẳng vào máu đưa đến các cơ quan đích </a:t>
            </a:r>
            <a:endParaRPr lang="en-US" altLang="en-US">
              <a:solidFill>
                <a:srgbClr val="0000CC"/>
              </a:solidFill>
            </a:endParaRPr>
          </a:p>
        </p:txBody>
      </p:sp>
      <p:sp>
        <p:nvSpPr>
          <p:cNvPr id="231488" name="Text Box 64"/>
          <p:cNvSpPr txBox="1">
            <a:spLocks noChangeArrowheads="1"/>
          </p:cNvSpPr>
          <p:nvPr/>
        </p:nvSpPr>
        <p:spPr bwMode="auto">
          <a:xfrm>
            <a:off x="8420103" y="4214811"/>
            <a:ext cx="3581400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en-US" sz="2600" i="1" u="sng">
                <a:solidFill>
                  <a:srgbClr val="00B050"/>
                </a:solidFill>
              </a:rPr>
              <a:t>VD </a:t>
            </a:r>
            <a:r>
              <a:rPr lang="en-US" altLang="en-US" sz="2600" i="1">
                <a:solidFill>
                  <a:srgbClr val="00B050"/>
                </a:solidFill>
              </a:rPr>
              <a:t>: tuyến yên, tuyến giáp, tuyến trên thận, tuyến tuỵ</a:t>
            </a:r>
            <a:r>
              <a:rPr lang="en-US" altLang="en-US" sz="2600" i="1" smtClean="0">
                <a:solidFill>
                  <a:srgbClr val="00B050"/>
                </a:solidFill>
              </a:rPr>
              <a:t>, tuyến </a:t>
            </a:r>
            <a:r>
              <a:rPr lang="en-US" altLang="en-US" sz="2600" i="1">
                <a:solidFill>
                  <a:srgbClr val="00B050"/>
                </a:solidFill>
              </a:rPr>
              <a:t>sinh dục…..</a:t>
            </a:r>
          </a:p>
        </p:txBody>
      </p:sp>
      <p:sp>
        <p:nvSpPr>
          <p:cNvPr id="231489" name="Text Box 65"/>
          <p:cNvSpPr txBox="1">
            <a:spLocks noChangeArrowheads="1"/>
          </p:cNvSpPr>
          <p:nvPr/>
        </p:nvSpPr>
        <p:spPr bwMode="auto">
          <a:xfrm>
            <a:off x="5438775" y="6014242"/>
            <a:ext cx="64770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400" i="1">
                <a:solidFill>
                  <a:srgbClr val="0000CC"/>
                </a:solidFill>
              </a:rPr>
              <a:t>Các chất tiết được tiết ra từ tế bào tuyến</a:t>
            </a:r>
            <a:endParaRPr lang="en-US" altLang="en-US" sz="2400">
              <a:solidFill>
                <a:srgbClr val="0000CC"/>
              </a:solidFill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2947147" y="232869"/>
            <a:ext cx="69474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II. PHÂN BIỆT TUYẾN NỘI TIẾT VỚI TUYẾN NGOẠI TIẾT</a:t>
            </a:r>
            <a:endParaRPr lang="en-US" altLang="en-US" sz="2400" b="1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7" name="Rectangle 21"/>
          <p:cNvSpPr txBox="1">
            <a:spLocks noChangeArrowheads="1"/>
          </p:cNvSpPr>
          <p:nvPr/>
        </p:nvSpPr>
        <p:spPr>
          <a:xfrm>
            <a:off x="3291480" y="854872"/>
            <a:ext cx="8305800" cy="4247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400" b="1" i="1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Hoàn thành bảng so sánh tuyến nội tiết và ngoại tiết</a:t>
            </a:r>
            <a:endParaRPr lang="en-US" altLang="en-US" sz="2400" b="1" i="1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0" name="Picture 29" descr="ICO_FL_R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980" y="127635"/>
            <a:ext cx="429260" cy="42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ounded Rectangle 30"/>
          <p:cNvSpPr/>
          <p:nvPr/>
        </p:nvSpPr>
        <p:spPr>
          <a:xfrm>
            <a:off x="66807" y="1509900"/>
            <a:ext cx="2302334" cy="8790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Đặc điểm hệ nội tiết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6807" y="4558697"/>
            <a:ext cx="2302334" cy="8790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Hoocmôn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6807" y="3034298"/>
            <a:ext cx="2302334" cy="879031"/>
          </a:xfrm>
          <a:prstGeom prst="roundRect">
            <a:avLst/>
          </a:prstGeom>
          <a:solidFill>
            <a:srgbClr val="FF33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Phân biệt tuyến nội tiết và ngoại tiết</a:t>
            </a:r>
          </a:p>
        </p:txBody>
      </p:sp>
      <p:sp>
        <p:nvSpPr>
          <p:cNvPr id="14" name="Rounded Rectangle 13"/>
          <p:cNvSpPr/>
          <p:nvPr/>
        </p:nvSpPr>
        <p:spPr>
          <a:xfrm rot="5400000" flipV="1">
            <a:off x="617551" y="3564474"/>
            <a:ext cx="4267200" cy="45719"/>
          </a:xfrm>
          <a:prstGeom prst="roundRect">
            <a:avLst>
              <a:gd name="adj" fmla="val 4937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accent5">
                  <a:lumMod val="50000"/>
                </a:schemeClr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78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1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1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1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1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3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1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1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31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1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1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1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1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02" name="Text Box 10"/>
          <p:cNvSpPr txBox="1">
            <a:spLocks noChangeArrowheads="1"/>
          </p:cNvSpPr>
          <p:nvPr/>
        </p:nvSpPr>
        <p:spPr bwMode="auto">
          <a:xfrm>
            <a:off x="3162176" y="1096553"/>
            <a:ext cx="3717125" cy="4247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None/>
              <a:defRPr sz="2400" b="1" i="1">
                <a:solidFill>
                  <a:srgbClr val="C00000"/>
                </a:solidFill>
              </a:defRPr>
            </a:lvl1pPr>
          </a:lstStyle>
          <a:p>
            <a:r>
              <a:rPr lang="en-US" altLang="en-US"/>
              <a:t>Kể tên </a:t>
            </a:r>
            <a:r>
              <a:rPr lang="en-US" altLang="en-US" smtClean="0"/>
              <a:t>các </a:t>
            </a:r>
            <a:r>
              <a:rPr lang="en-US" altLang="en-US"/>
              <a:t>tuyến nội </a:t>
            </a:r>
            <a:r>
              <a:rPr lang="en-US" altLang="en-US" smtClean="0"/>
              <a:t>tiết? </a:t>
            </a:r>
            <a:endParaRPr lang="en-US" altLang="en-US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947147" y="232869"/>
            <a:ext cx="69474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II. PHÂN BIỆT TUYẾN NỘI TIẾT VỚI TUYẾN NGOẠI TIẾT</a:t>
            </a:r>
            <a:endParaRPr lang="en-US" altLang="en-US" sz="2400" b="1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6386" name="Picture 2" descr="Chương 9 - THƯ VIỆN HÌNH ẢNH MÔN SLN &amp; Đ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877" y="909636"/>
            <a:ext cx="4695825" cy="562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187" y="1672541"/>
            <a:ext cx="2339102" cy="4661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smtClean="0">
                <a:solidFill>
                  <a:srgbClr val="0000CC"/>
                </a:solidFill>
              </a:rPr>
              <a:t>Vùng dưới đồi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smtClean="0">
                <a:solidFill>
                  <a:srgbClr val="0000CC"/>
                </a:solidFill>
              </a:rPr>
              <a:t>Tuyến tùng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smtClean="0">
                <a:solidFill>
                  <a:srgbClr val="0000CC"/>
                </a:solidFill>
              </a:rPr>
              <a:t>Tuyến yên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smtClean="0">
                <a:solidFill>
                  <a:srgbClr val="0000CC"/>
                </a:solidFill>
              </a:rPr>
              <a:t>Tuyến giáp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smtClean="0">
                <a:solidFill>
                  <a:srgbClr val="0000CC"/>
                </a:solidFill>
              </a:rPr>
              <a:t>Tuyến cận giáp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smtClean="0">
                <a:solidFill>
                  <a:srgbClr val="0000CC"/>
                </a:solidFill>
              </a:rPr>
              <a:t>Tuyến ức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smtClean="0">
                <a:solidFill>
                  <a:srgbClr val="0000CC"/>
                </a:solidFill>
              </a:rPr>
              <a:t>Tuyến trên thận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smtClean="0">
                <a:solidFill>
                  <a:srgbClr val="0000CC"/>
                </a:solidFill>
              </a:rPr>
              <a:t>Tuyến tụy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smtClean="0">
                <a:solidFill>
                  <a:srgbClr val="0000CC"/>
                </a:solidFill>
              </a:rPr>
              <a:t>Buồng trứng (nữ)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smtClean="0">
                <a:solidFill>
                  <a:srgbClr val="0000CC"/>
                </a:solidFill>
              </a:rPr>
              <a:t>Tinh hoàn (nam)</a:t>
            </a:r>
            <a:endParaRPr lang="en-US" sz="2000" b="1">
              <a:solidFill>
                <a:srgbClr val="0000CC"/>
              </a:solidFill>
            </a:endParaRPr>
          </a:p>
        </p:txBody>
      </p:sp>
      <p:pic>
        <p:nvPicPr>
          <p:cNvPr id="18" name="Picture 17" descr="ICO_FL_R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980" y="127635"/>
            <a:ext cx="429260" cy="42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66807" y="1509900"/>
            <a:ext cx="2302334" cy="8790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Đặc điểm hệ nội tiết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6807" y="4558697"/>
            <a:ext cx="2302334" cy="8790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Hoocmôn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6807" y="3034298"/>
            <a:ext cx="2302334" cy="879031"/>
          </a:xfrm>
          <a:prstGeom prst="roundRect">
            <a:avLst/>
          </a:prstGeom>
          <a:solidFill>
            <a:srgbClr val="FF33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Phân biệt tuyến nội tiết và ngoại tiết</a:t>
            </a:r>
          </a:p>
        </p:txBody>
      </p:sp>
      <p:sp>
        <p:nvSpPr>
          <p:cNvPr id="10" name="Rounded Rectangle 9"/>
          <p:cNvSpPr/>
          <p:nvPr/>
        </p:nvSpPr>
        <p:spPr>
          <a:xfrm rot="5400000" flipV="1">
            <a:off x="617551" y="3564474"/>
            <a:ext cx="4267200" cy="45719"/>
          </a:xfrm>
          <a:prstGeom prst="roundRect">
            <a:avLst>
              <a:gd name="adj" fmla="val 4937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accent5">
                  <a:lumMod val="50000"/>
                </a:schemeClr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43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02" grpId="0" autoUpdateAnimBg="0"/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hương 9 - THƯ VIỆN HÌNH ẢNH MÔN SLN &amp; Đ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330" y="1757043"/>
            <a:ext cx="4015332" cy="481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824080" y="846853"/>
            <a:ext cx="5143500" cy="8617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à"/>
            </a:pPr>
            <a:r>
              <a:rPr lang="en-US" altLang="en-US" sz="2000" b="1" smtClean="0">
                <a:sym typeface="Wingdings" panose="05000000000000000000" pitchFamily="2" charset="2"/>
              </a:rPr>
              <a:t>Vì </a:t>
            </a:r>
            <a:r>
              <a:rPr lang="en-US" altLang="en-US" sz="2000" b="1">
                <a:sym typeface="Wingdings" panose="05000000000000000000" pitchFamily="2" charset="2"/>
              </a:rPr>
              <a:t>vậy chúng là những tuyến pha </a:t>
            </a:r>
            <a:endParaRPr lang="en-US" altLang="en-US" sz="2000" b="1" smtClean="0">
              <a:sym typeface="Wingdings" panose="05000000000000000000" pitchFamily="2" charset="2"/>
            </a:endParaRPr>
          </a:p>
          <a:p>
            <a:pPr>
              <a:spcBef>
                <a:spcPct val="50000"/>
              </a:spcBef>
            </a:pPr>
            <a:r>
              <a:rPr lang="en-US" altLang="en-US" sz="2000" b="1" smtClean="0">
                <a:sym typeface="Wingdings" panose="05000000000000000000" pitchFamily="2" charset="2"/>
              </a:rPr>
              <a:t>(</a:t>
            </a:r>
            <a:r>
              <a:rPr lang="en-US" altLang="en-US" sz="2000" b="1">
                <a:sym typeface="Wingdings" panose="05000000000000000000" pitchFamily="2" charset="2"/>
              </a:rPr>
              <a:t>vừa là tuyến nội tiết vừa là tuyến ngoại tiết)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7878180" y="4602536"/>
            <a:ext cx="920323" cy="27432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3166480" y="3859000"/>
            <a:ext cx="3810000" cy="2430463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00B050"/>
                </a:solidFill>
              </a:rPr>
              <a:t>Tinh hoàn:</a:t>
            </a:r>
          </a:p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00B050"/>
                </a:solidFill>
              </a:rPr>
              <a:t>  (nam)</a:t>
            </a:r>
          </a:p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00B050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endParaRPr lang="en-US" altLang="en-US" b="1" i="1">
              <a:solidFill>
                <a:srgbClr val="00B05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00B050"/>
                </a:solidFill>
              </a:rPr>
              <a:t>Buồng trứng</a:t>
            </a:r>
          </a:p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00B050"/>
                </a:solidFill>
              </a:rPr>
              <a:t>    (Nữ</a:t>
            </a:r>
            <a:r>
              <a:rPr lang="en-US" altLang="en-US" b="1" i="1" smtClean="0">
                <a:solidFill>
                  <a:srgbClr val="00B050"/>
                </a:solidFill>
              </a:rPr>
              <a:t>)</a:t>
            </a:r>
            <a:endParaRPr lang="en-US" altLang="en-US" b="1" i="1">
              <a:solidFill>
                <a:srgbClr val="00B050"/>
              </a:solidFill>
            </a:endParaRPr>
          </a:p>
        </p:txBody>
      </p:sp>
      <p:sp>
        <p:nvSpPr>
          <p:cNvPr id="16419" name="Line 35"/>
          <p:cNvSpPr>
            <a:spLocks noChangeShapeType="1"/>
          </p:cNvSpPr>
          <p:nvPr/>
        </p:nvSpPr>
        <p:spPr bwMode="auto">
          <a:xfrm>
            <a:off x="4690480" y="4087599"/>
            <a:ext cx="533400" cy="457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16420" name="Line 36"/>
          <p:cNvSpPr>
            <a:spLocks noChangeShapeType="1"/>
          </p:cNvSpPr>
          <p:nvPr/>
        </p:nvSpPr>
        <p:spPr bwMode="auto">
          <a:xfrm>
            <a:off x="4766680" y="5687799"/>
            <a:ext cx="457200" cy="457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16421" name="Line 37"/>
          <p:cNvSpPr>
            <a:spLocks noChangeShapeType="1"/>
          </p:cNvSpPr>
          <p:nvPr/>
        </p:nvSpPr>
        <p:spPr bwMode="auto">
          <a:xfrm flipV="1">
            <a:off x="4690480" y="3706599"/>
            <a:ext cx="533400" cy="381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16422" name="Line 38"/>
          <p:cNvSpPr>
            <a:spLocks noChangeShapeType="1"/>
          </p:cNvSpPr>
          <p:nvPr/>
        </p:nvSpPr>
        <p:spPr bwMode="auto">
          <a:xfrm flipV="1">
            <a:off x="4766680" y="5306799"/>
            <a:ext cx="533400" cy="381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16423" name="Text Box 39"/>
          <p:cNvSpPr txBox="1">
            <a:spLocks noChangeArrowheads="1"/>
          </p:cNvSpPr>
          <p:nvPr/>
        </p:nvSpPr>
        <p:spPr bwMode="auto">
          <a:xfrm>
            <a:off x="5442959" y="3326613"/>
            <a:ext cx="1457321" cy="37623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B050"/>
                </a:solidFill>
              </a:rPr>
              <a:t>Tinh trùng</a:t>
            </a:r>
          </a:p>
        </p:txBody>
      </p:sp>
      <p:sp>
        <p:nvSpPr>
          <p:cNvPr id="16424" name="Text Box 40"/>
          <p:cNvSpPr txBox="1">
            <a:spLocks noChangeArrowheads="1"/>
          </p:cNvSpPr>
          <p:nvPr/>
        </p:nvSpPr>
        <p:spPr bwMode="auto">
          <a:xfrm>
            <a:off x="5442959" y="4163800"/>
            <a:ext cx="1457321" cy="646331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B050"/>
                </a:solidFill>
              </a:rPr>
              <a:t>Hoocmon sinh dục nam</a:t>
            </a:r>
          </a:p>
        </p:txBody>
      </p:sp>
      <p:sp>
        <p:nvSpPr>
          <p:cNvPr id="16425" name="Text Box 41"/>
          <p:cNvSpPr txBox="1">
            <a:spLocks noChangeArrowheads="1"/>
          </p:cNvSpPr>
          <p:nvPr/>
        </p:nvSpPr>
        <p:spPr bwMode="auto">
          <a:xfrm>
            <a:off x="5442959" y="5154399"/>
            <a:ext cx="1457321" cy="3762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B050"/>
                </a:solidFill>
              </a:rPr>
              <a:t>Trứng</a:t>
            </a:r>
          </a:p>
        </p:txBody>
      </p:sp>
      <p:sp>
        <p:nvSpPr>
          <p:cNvPr id="16426" name="Text Box 42"/>
          <p:cNvSpPr txBox="1">
            <a:spLocks noChangeArrowheads="1"/>
          </p:cNvSpPr>
          <p:nvPr/>
        </p:nvSpPr>
        <p:spPr bwMode="auto">
          <a:xfrm>
            <a:off x="5442959" y="5764000"/>
            <a:ext cx="1457321" cy="650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B050"/>
                </a:solidFill>
              </a:rPr>
              <a:t>Hoocmon sinh dục nữ</a:t>
            </a:r>
          </a:p>
        </p:txBody>
      </p:sp>
      <p:sp>
        <p:nvSpPr>
          <p:cNvPr id="16427" name="Line 43"/>
          <p:cNvSpPr>
            <a:spLocks noChangeShapeType="1"/>
          </p:cNvSpPr>
          <p:nvPr/>
        </p:nvSpPr>
        <p:spPr bwMode="auto">
          <a:xfrm>
            <a:off x="4842880" y="2487399"/>
            <a:ext cx="577850" cy="369888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16428" name="Line 44"/>
          <p:cNvSpPr>
            <a:spLocks noChangeShapeType="1"/>
          </p:cNvSpPr>
          <p:nvPr/>
        </p:nvSpPr>
        <p:spPr bwMode="auto">
          <a:xfrm flipV="1">
            <a:off x="4842880" y="2106400"/>
            <a:ext cx="577850" cy="3079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16429" name="Text Box 45"/>
          <p:cNvSpPr txBox="1">
            <a:spLocks noChangeArrowheads="1"/>
          </p:cNvSpPr>
          <p:nvPr/>
        </p:nvSpPr>
        <p:spPr bwMode="auto">
          <a:xfrm>
            <a:off x="5452480" y="1725399"/>
            <a:ext cx="1447800" cy="3762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B050"/>
                </a:solidFill>
              </a:rPr>
              <a:t>Dịch tụy</a:t>
            </a:r>
          </a:p>
        </p:txBody>
      </p:sp>
      <p:sp>
        <p:nvSpPr>
          <p:cNvPr id="16430" name="Text Box 46"/>
          <p:cNvSpPr txBox="1">
            <a:spLocks noChangeArrowheads="1"/>
          </p:cNvSpPr>
          <p:nvPr/>
        </p:nvSpPr>
        <p:spPr bwMode="auto">
          <a:xfrm>
            <a:off x="5452480" y="2563258"/>
            <a:ext cx="1447800" cy="3762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B050"/>
                </a:solidFill>
              </a:rPr>
              <a:t>Hoocmon</a:t>
            </a:r>
          </a:p>
        </p:txBody>
      </p:sp>
      <p:sp>
        <p:nvSpPr>
          <p:cNvPr id="16431" name="Text Box 47"/>
          <p:cNvSpPr txBox="1">
            <a:spLocks noChangeArrowheads="1"/>
          </p:cNvSpPr>
          <p:nvPr/>
        </p:nvSpPr>
        <p:spPr bwMode="auto">
          <a:xfrm>
            <a:off x="3166480" y="2258799"/>
            <a:ext cx="1319795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B050"/>
                </a:solidFill>
              </a:rPr>
              <a:t>Tuyến tụy</a:t>
            </a:r>
          </a:p>
        </p:txBody>
      </p:sp>
      <p:sp>
        <p:nvSpPr>
          <p:cNvPr id="16432" name="Text Box 48"/>
          <p:cNvSpPr txBox="1">
            <a:spLocks noChangeArrowheads="1"/>
          </p:cNvSpPr>
          <p:nvPr/>
        </p:nvSpPr>
        <p:spPr bwMode="auto">
          <a:xfrm>
            <a:off x="3247314" y="812367"/>
            <a:ext cx="29820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C00000"/>
                </a:solidFill>
              </a:rPr>
              <a:t>Tuyến tụy và tuyến sinh dục có gì đặc biệt.</a:t>
            </a: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2947147" y="232869"/>
            <a:ext cx="69474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II. PHÂN BIỆT TUYẾN NỘI TIẾT VỚI TUYẾN NGOẠI TIẾT</a:t>
            </a:r>
            <a:endParaRPr lang="en-US" altLang="en-US" sz="2400" b="1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7870148" y="4878231"/>
            <a:ext cx="920323" cy="27432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10649339" y="6205008"/>
            <a:ext cx="920323" cy="27432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32" name="Picture 31" descr="ICO_FL_R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980" y="127635"/>
            <a:ext cx="429260" cy="42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66807" y="1509900"/>
            <a:ext cx="2302334" cy="8790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Đặc điểm hệ nội tiết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6807" y="4558697"/>
            <a:ext cx="2302334" cy="8790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Hoocmôn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6807" y="3034298"/>
            <a:ext cx="2302334" cy="879031"/>
          </a:xfrm>
          <a:prstGeom prst="roundRect">
            <a:avLst/>
          </a:prstGeom>
          <a:solidFill>
            <a:srgbClr val="FF33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Phân biệt tuyến nội tiết và ngoại tiết</a:t>
            </a:r>
          </a:p>
        </p:txBody>
      </p:sp>
      <p:sp>
        <p:nvSpPr>
          <p:cNvPr id="30" name="Rounded Rectangle 29"/>
          <p:cNvSpPr/>
          <p:nvPr/>
        </p:nvSpPr>
        <p:spPr>
          <a:xfrm rot="5400000" flipV="1">
            <a:off x="617551" y="3564474"/>
            <a:ext cx="4267200" cy="45719"/>
          </a:xfrm>
          <a:prstGeom prst="roundRect">
            <a:avLst>
              <a:gd name="adj" fmla="val 4937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accent5">
                  <a:lumMod val="50000"/>
                </a:schemeClr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17582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401" grpId="0" animBg="1"/>
      <p:bldP spid="16418" grpId="0"/>
      <p:bldP spid="16419" grpId="0" animBg="1"/>
      <p:bldP spid="16420" grpId="0" animBg="1"/>
      <p:bldP spid="16421" grpId="0" animBg="1"/>
      <p:bldP spid="16422" grpId="0" animBg="1"/>
      <p:bldP spid="16423" grpId="0" animBg="1"/>
      <p:bldP spid="16424" grpId="0" animBg="1"/>
      <p:bldP spid="16425" grpId="0" animBg="1"/>
      <p:bldP spid="16426" grpId="0" animBg="1"/>
      <p:bldP spid="16427" grpId="0" animBg="1"/>
      <p:bldP spid="16428" grpId="0" animBg="1"/>
      <p:bldP spid="16429" grpId="0" animBg="1"/>
      <p:bldP spid="16430" grpId="0" animBg="1"/>
      <p:bldP spid="16431" grpId="0" animBg="1"/>
      <p:bldP spid="16432" grpId="0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hương 9 - THƯ VIỆN HÌNH ẢNH MÔN SLN &amp; Đ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855" y="928368"/>
            <a:ext cx="4447170" cy="533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2947147" y="232869"/>
            <a:ext cx="69474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II. PHÂN BIỆT TUYẾN NỘI TIẾT VỚI TUYẾN NGOẠI TIẾT</a:t>
            </a:r>
            <a:endParaRPr lang="en-US" altLang="en-US" sz="2400" b="1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3255299" y="1222240"/>
            <a:ext cx="4036591" cy="2100262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C00000"/>
                </a:solidFill>
              </a:rPr>
              <a:t>Sản phẩm của tuyến nội tiết là gì?</a:t>
            </a:r>
            <a:endParaRPr lang="en-US" sz="2400" b="1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09139" y="4123305"/>
            <a:ext cx="2728913" cy="1500188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sz="4400" b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Hoocmôn</a:t>
            </a:r>
            <a:endParaRPr lang="en-US" sz="44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6" name="Picture 15" descr="ICO_FL_R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980" y="127635"/>
            <a:ext cx="429260" cy="42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66807" y="1509900"/>
            <a:ext cx="2302334" cy="8790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Đặc điểm hệ nội tiết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6807" y="4558697"/>
            <a:ext cx="2302334" cy="8790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Hoocmôn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6807" y="3034298"/>
            <a:ext cx="2302334" cy="879031"/>
          </a:xfrm>
          <a:prstGeom prst="roundRect">
            <a:avLst/>
          </a:prstGeom>
          <a:solidFill>
            <a:srgbClr val="FF33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Phân biệt tuyến nội tiết và ngoại tiết</a:t>
            </a:r>
          </a:p>
        </p:txBody>
      </p:sp>
      <p:sp>
        <p:nvSpPr>
          <p:cNvPr id="10" name="Rounded Rectangle 9"/>
          <p:cNvSpPr/>
          <p:nvPr/>
        </p:nvSpPr>
        <p:spPr>
          <a:xfrm rot="5400000" flipV="1">
            <a:off x="617551" y="3564474"/>
            <a:ext cx="4267200" cy="45719"/>
          </a:xfrm>
          <a:prstGeom prst="roundRect">
            <a:avLst>
              <a:gd name="adj" fmla="val 4937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accent5">
                  <a:lumMod val="50000"/>
                </a:schemeClr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03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7853</TotalTime>
  <Words>1031</Words>
  <Application>Microsoft Office PowerPoint</Application>
  <PresentationFormat>Widescreen</PresentationFormat>
  <Paragraphs>176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Myriad Pro</vt:lpstr>
      <vt:lpstr>Times New Roman</vt:lpstr>
      <vt:lpstr>VNI-Times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 Tìm hiểu đường đi của các sản phẩm tiết trên hình 55.1 -&gt; 55.2 ==&gt; Nêu rõ sự khác nhau giữa tuyến nội tiết và tuyến ngoại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Nguyễn Lý Minh Nghĩa</dc:creator>
  <cp:lastModifiedBy>USER</cp:lastModifiedBy>
  <cp:revision>466</cp:revision>
  <dcterms:created xsi:type="dcterms:W3CDTF">2019-11-04T03:50:21Z</dcterms:created>
  <dcterms:modified xsi:type="dcterms:W3CDTF">2021-05-09T11:16:55Z</dcterms:modified>
</cp:coreProperties>
</file>