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BDFED"/>
    <a:srgbClr val="FFCCFF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B244-CBA8-4387-8797-010DFB96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AEB67-D837-47D3-B1D1-B6699EC4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09EC-2EAB-4678-9282-4F9F285B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84FF1-F336-4454-9DEE-0658DD8C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F9B78-3EB1-4786-8D55-19B6613B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8FA5-9263-4DCE-A073-245BACC5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0D036-8694-4DDD-87BA-260FDEB6B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F1995-C411-430A-B526-5B7E227B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C018-D2A6-4519-A797-ECEDC8E8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8AAC-5DDD-4766-BE65-31C0F174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B4C1D-6A4C-4249-9DF1-F84779886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022D9-A14C-49A4-AC1C-F3C102A26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106E-4DA2-4BA6-9901-DD81588B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61A3E-A945-45DA-9947-2CF3E395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88EB-5B71-4265-86F7-5147C8AC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2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3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25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2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667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66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0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0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4"/>
            <a:ext cx="2852928" cy="424361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2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E9EB-CC81-4306-B1EA-5D151059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7EA5-4BE1-46F6-B051-4013F891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6C16-E366-4776-8903-D3218D29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37EA-430E-4C9C-BE98-5FCE3A51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545D-3B7A-4F66-B883-DB348C4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4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0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DE-EAA3-4611-81A3-817D6DCF7CDE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8B93-D431-405F-B11D-E881B7901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469-1F6C-4C98-8A1C-E79E52F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C723B-CBCF-481C-ACC0-A0698975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CE8E-6B04-4FB3-82AD-7AAC3FC4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CD9A0-B6EF-4992-8210-57AC0DF2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BBEB-9DD4-489F-8A23-278AE0FA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C461-9EB2-4302-BC91-D63ED541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2968D-C59A-4315-BC21-7456C5753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C9BB8-2A51-4D20-AA3E-C23044FC7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14472-1609-4945-97AC-0C1C66D0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412C7-9D19-418E-84F8-775340B6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6988D-4ADD-46F8-BBE3-BE0E89F6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1FC2-7BD0-4ECB-942E-3070D029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F208-5260-44F2-BFBE-6391F95D0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B5925-C0B4-4EC3-9E36-E2E1F7AB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35C1C-5567-4F93-AC0D-E87EC293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DED05-B4C1-4B92-B230-E8B05F731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97A1E-5F8E-4A85-BC59-7B399367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9390D-A4B9-407D-A5A9-03C5DEB9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BD114-466D-4571-9344-33CA8B8E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0E20-C2AA-4D08-8585-5859DD11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3AC17-01AE-4CCF-BF39-F1900CCA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E0B93-AB10-4326-A32F-54AC3206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BF763-A5AC-464D-B162-B4CB683C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0FEEE-5662-49B9-BD77-326CF350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15917-D7B5-4B71-A2E9-5AF40756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722C0-CD39-4B25-BC87-7C7419A4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9F57-9787-43D6-AF40-E1D4348E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A9AF-CCE3-4FF4-BCD6-F5F8C3D7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8F749-4E64-4923-8DF6-783F07D1C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61F03-84B2-429C-AA4F-EDF494B8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3484F-543D-4B52-B9A9-AE9DB09F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2E9CA-9565-4A1C-B5EA-FC15BC3C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EAB1-C19E-4F75-852A-512EA499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1B8DC-CD99-48E2-9F7F-8E64626AA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1A253-EA91-4AB4-8627-E8ADF6287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A53BF-3C82-473E-BEB9-855084BE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DEA81-CD57-4339-98CF-EB34DB21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63802-59FE-4CE3-9B03-FA672089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E8C5A-ECB9-4F6C-A1D5-3ED811A3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E3CF1-C8EF-4521-AC9B-9DDC4164F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7D336-783F-434B-9ABC-0DBC60A22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62E3-5A42-48EC-BE29-602A926E8C1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A55B6-9802-4CD9-8A03-C57D713ED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1D0B6-245C-4355-9EE1-326111DC7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pPr defTabSz="1219170"/>
            <a:fld id="{4D1125DE-EAA3-4611-81A3-817D6DCF7CDE}" type="datetimeFigureOut">
              <a:rPr lang="en-US" smtClean="0"/>
              <a:pPr defTabSz="121917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 defTabSz="121917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1">
                <a:solidFill>
                  <a:srgbClr val="FFFFFF"/>
                </a:solidFill>
              </a:defRPr>
            </a:lvl1pPr>
          </a:lstStyle>
          <a:p>
            <a:pPr defTabSz="1219170"/>
            <a:fld id="{C7C98B93-D431-405F-B11D-E881B79014E5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5333" kern="1200" spc="-13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08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584920" indent="-182875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072588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851E0-C53D-452C-A524-92E4713A05B0}"/>
              </a:ext>
            </a:extLst>
          </p:cNvPr>
          <p:cNvSpPr txBox="1"/>
          <p:nvPr/>
        </p:nvSpPr>
        <p:spPr>
          <a:xfrm>
            <a:off x="417531" y="3622021"/>
            <a:ext cx="6533683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mpleSoft Bold" panose="02000000000000000000" pitchFamily="2" charset="0"/>
              </a:rPr>
              <a:t>Bài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#9Slide03 AmpleSoft Bold" panose="02000000000000000000" pitchFamily="2" charset="0"/>
              </a:rPr>
              <a:t> 41.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#9Slide03 AmpleSoft Bold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TAN </a:t>
            </a:r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MỘT CHẤT 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NƯỚC</a:t>
            </a:r>
          </a:p>
        </p:txBody>
      </p:sp>
    </p:spTree>
    <p:extLst>
      <p:ext uri="{BB962C8B-B14F-4D97-AF65-F5344CB8AC3E}">
        <p14:creationId xmlns:p14="http://schemas.microsoft.com/office/powerpoint/2010/main" val="231216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33400"/>
            <a:ext cx="11785600" cy="6172200"/>
          </a:xfrm>
        </p:spPr>
      </p:pic>
    </p:spTree>
    <p:extLst>
      <p:ext uri="{BB962C8B-B14F-4D97-AF65-F5344CB8AC3E}">
        <p14:creationId xmlns:p14="http://schemas.microsoft.com/office/powerpoint/2010/main" val="4553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84C15A-1764-48B3-B865-7488E06B45D3}"/>
              </a:ext>
            </a:extLst>
          </p:cNvPr>
          <p:cNvGrpSpPr/>
          <p:nvPr/>
        </p:nvGrpSpPr>
        <p:grpSpPr>
          <a:xfrm>
            <a:off x="1627727" y="2344941"/>
            <a:ext cx="2842272" cy="3034694"/>
            <a:chOff x="5517956" y="1726152"/>
            <a:chExt cx="1181121" cy="126108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33CDCB-4ED1-4ADA-9D94-747C08E67A3F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1DEE27-0225-45F7-AEAC-A4AF36454C5C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E2D0A0-1053-4718-878F-DB3C6395A35C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B124BE-4031-44CD-8998-9C8A6E665D07}"/>
              </a:ext>
            </a:extLst>
          </p:cNvPr>
          <p:cNvGrpSpPr/>
          <p:nvPr/>
        </p:nvGrpSpPr>
        <p:grpSpPr>
          <a:xfrm>
            <a:off x="7844779" y="2339262"/>
            <a:ext cx="2842272" cy="3034694"/>
            <a:chOff x="5517956" y="1726152"/>
            <a:chExt cx="1181121" cy="126108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192E55A-01B9-46A3-BCB2-B639EEC11C04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1475B-6014-4286-B597-FEE7F48D5261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3BBF24-825A-4632-B320-94AF9749A08B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sq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0A1136-AE90-4DC3-B4BF-107A611F7C0F}"/>
              </a:ext>
            </a:extLst>
          </p:cNvPr>
          <p:cNvGrpSpPr/>
          <p:nvPr/>
        </p:nvGrpSpPr>
        <p:grpSpPr>
          <a:xfrm>
            <a:off x="1178402" y="398389"/>
            <a:ext cx="5674507" cy="1908831"/>
            <a:chOff x="1205733" y="372847"/>
            <a:chExt cx="5674507" cy="1908831"/>
          </a:xfrm>
        </p:grpSpPr>
        <p:grpSp>
          <p:nvGrpSpPr>
            <p:cNvPr id="54" name="Graphic 2">
              <a:extLst>
                <a:ext uri="{FF2B5EF4-FFF2-40B4-BE49-F238E27FC236}">
                  <a16:creationId xmlns:a16="http://schemas.microsoft.com/office/drawing/2014/main" id="{9D81CB7F-5137-4073-BDEC-42887704FE71}"/>
                </a:ext>
              </a:extLst>
            </p:cNvPr>
            <p:cNvGrpSpPr/>
            <p:nvPr/>
          </p:nvGrpSpPr>
          <p:grpSpPr>
            <a:xfrm flipH="1">
              <a:off x="1205733" y="983833"/>
              <a:ext cx="2431059" cy="1297845"/>
              <a:chOff x="3733160" y="1257799"/>
              <a:chExt cx="981608" cy="524041"/>
            </a:xfrm>
          </p:grpSpPr>
          <p:grpSp>
            <p:nvGrpSpPr>
              <p:cNvPr id="55" name="Graphic 2">
                <a:extLst>
                  <a:ext uri="{FF2B5EF4-FFF2-40B4-BE49-F238E27FC236}">
                    <a16:creationId xmlns:a16="http://schemas.microsoft.com/office/drawing/2014/main" id="{4098813F-9DAA-4515-8761-E720D55F6469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2A01DF5E-254B-499B-8E8E-6AB011480598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9EB687ED-D4FD-411C-888C-834DFF32F281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1" name="Graphic 2">
                  <a:extLst>
                    <a:ext uri="{FF2B5EF4-FFF2-40B4-BE49-F238E27FC236}">
                      <a16:creationId xmlns:a16="http://schemas.microsoft.com/office/drawing/2014/main" id="{D586ED61-E76B-4466-AAC1-CF59C186E222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0023DFAF-BB0F-48F0-B84D-ECF4E3558354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21D65B0-D35D-4ABB-9A57-A6C6E68E78A3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A41FBAF1-EFA7-40BC-8567-9367B2B69F1A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aphic 2">
                  <a:extLst>
                    <a:ext uri="{FF2B5EF4-FFF2-40B4-BE49-F238E27FC236}">
                      <a16:creationId xmlns:a16="http://schemas.microsoft.com/office/drawing/2014/main" id="{56FEB4B0-4C09-452F-895B-7E8BA59EC4E4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83" name="Graphic 2">
                    <a:extLst>
                      <a:ext uri="{FF2B5EF4-FFF2-40B4-BE49-F238E27FC236}">
                        <a16:creationId xmlns:a16="http://schemas.microsoft.com/office/drawing/2014/main" id="{9E8D0B2D-0EDD-41E1-8A96-55DF19016E45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8D19C51F-C343-46F8-8942-C3A54590D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AA62936C-D00A-4500-ADB3-53E346DDA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" name="Graphic 2">
                    <a:extLst>
                      <a:ext uri="{FF2B5EF4-FFF2-40B4-BE49-F238E27FC236}">
                        <a16:creationId xmlns:a16="http://schemas.microsoft.com/office/drawing/2014/main" id="{68AC577F-2997-45E6-8EBA-2079F18285CB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C8BF8500-A718-46AB-A04A-298D281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C01CB63A-DFBA-47ED-AE9A-77EDE63B0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978F2DA-D2CC-4AA5-B35D-5BD628B209E9}"/>
                    </a:ext>
                  </a:extLst>
                </p:cNvPr>
                <p:cNvSpPr/>
                <p:nvPr/>
              </p:nvSpPr>
              <p:spPr>
                <a:xfrm>
                  <a:off x="3813616" y="1556827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AC5FBFC8-0B71-4F30-8FDE-D3CC22BA8206}"/>
                    </a:ext>
                  </a:extLst>
                </p:cNvPr>
                <p:cNvSpPr/>
                <p:nvPr/>
              </p:nvSpPr>
              <p:spPr>
                <a:xfrm>
                  <a:off x="3761984" y="1524215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E62962D-2767-4A75-A229-97D3CC15F112}"/>
                    </a:ext>
                  </a:extLst>
                </p:cNvPr>
                <p:cNvSpPr/>
                <p:nvPr/>
              </p:nvSpPr>
              <p:spPr>
                <a:xfrm rot="1715839">
                  <a:off x="3838162" y="14975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aphic 2">
                <a:extLst>
                  <a:ext uri="{FF2B5EF4-FFF2-40B4-BE49-F238E27FC236}">
                    <a16:creationId xmlns:a16="http://schemas.microsoft.com/office/drawing/2014/main" id="{25D7E766-FAFF-41E0-B62F-7BCB1FB10EE4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905E71F-40F7-4E0B-8370-4C3DB0931FF7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A91803A8-BAD8-4F43-ACC4-C83DC9874038}"/>
                    </a:ext>
                  </a:extLst>
                </p:cNvPr>
                <p:cNvSpPr/>
                <p:nvPr/>
              </p:nvSpPr>
              <p:spPr>
                <a:xfrm>
                  <a:off x="3781946" y="1582889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AA2870F0-2A23-4D39-A562-E90343EC67D9}"/>
                    </a:ext>
                  </a:extLst>
                </p:cNvPr>
                <p:cNvSpPr/>
                <p:nvPr/>
              </p:nvSpPr>
              <p:spPr>
                <a:xfrm>
                  <a:off x="3781601" y="1510107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B9E121E-E564-4C30-AAF1-77E2E5FAD5DB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6842E66-0521-4613-B23B-4326E6CBF3E5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AF357B6-35C9-4AF4-9F55-A28FCAFEB39D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1B147FF-D4DB-40EB-B39D-5405211437C0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B8BEC68-E235-4223-9F8B-2BB5F34EA3E6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6B3DB11-DC90-4D8E-AF20-ED0BED859308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A3823A3-C48A-47FD-A53F-5B1B1851E0CF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FC05AD6-D183-49A7-B999-98D32F0B9737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AB9ADCE-901F-4F9E-B107-6CE5FA305C26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4706943-8222-401F-A438-DDD02167B46E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6541D44-E431-4445-86A6-B55924F10767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1E6D5DA-9DF3-4922-A7D7-97021C4A6085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2E00A5F-B145-4F43-8ABB-9905B6BB21E6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113C538-E7FB-4686-95BD-28561990223F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EC55996-54CA-439B-9E0D-9D815BC05E49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AACF9342-58CC-454F-BA08-A8244847567E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FA6CABEF-B85B-43D9-A9B8-740D26DDC80B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0892AF98-0A31-4246-B11B-0E695EE86450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22642CA-3156-44BA-A7EB-3B131918C541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136BE06-2FDC-43CA-A77B-6FA6C8A7E4B4}"/>
                </a:ext>
              </a:extLst>
            </p:cNvPr>
            <p:cNvGrpSpPr/>
            <p:nvPr/>
          </p:nvGrpSpPr>
          <p:grpSpPr>
            <a:xfrm>
              <a:off x="2845665" y="372847"/>
              <a:ext cx="4034575" cy="1148907"/>
              <a:chOff x="2888930" y="854433"/>
              <a:chExt cx="4034575" cy="1148907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11D1379-7094-4FCA-BD42-FCF70BBD962E}"/>
                  </a:ext>
                </a:extLst>
              </p:cNvPr>
              <p:cNvSpPr/>
              <p:nvPr/>
            </p:nvSpPr>
            <p:spPr>
              <a:xfrm rot="3169725">
                <a:off x="3165176" y="1382382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F22E64-0EE8-4419-A59B-5677096C5AB5}"/>
                  </a:ext>
                </a:extLst>
              </p:cNvPr>
              <p:cNvSpPr txBox="1"/>
              <p:nvPr/>
            </p:nvSpPr>
            <p:spPr>
              <a:xfrm>
                <a:off x="3731274" y="854433"/>
                <a:ext cx="3192231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muối CaCO</a:t>
                </a:r>
                <a:r>
                  <a:rPr lang="en-US" sz="3500" baseline="-2500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3</a:t>
                </a:r>
                <a:endParaRPr lang="en-US" sz="3500" baseline="-25000" dirty="0">
                  <a:solidFill>
                    <a:schemeClr val="bg1"/>
                  </a:solidFill>
                  <a:latin typeface="#9Slide07 SVNMomento" panose="00000500000000000000" pitchFamily="2" charset="0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3165DA-9E8B-4D74-90BE-956BB2457441}"/>
              </a:ext>
            </a:extLst>
          </p:cNvPr>
          <p:cNvGrpSpPr/>
          <p:nvPr/>
        </p:nvGrpSpPr>
        <p:grpSpPr>
          <a:xfrm>
            <a:off x="7408350" y="458558"/>
            <a:ext cx="3735972" cy="1836529"/>
            <a:chOff x="7408350" y="458558"/>
            <a:chExt cx="3735972" cy="1836529"/>
          </a:xfrm>
        </p:grpSpPr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0E55BB34-0973-499D-A88F-7800111265DD}"/>
                </a:ext>
              </a:extLst>
            </p:cNvPr>
            <p:cNvGrpSpPr/>
            <p:nvPr/>
          </p:nvGrpSpPr>
          <p:grpSpPr>
            <a:xfrm>
              <a:off x="8713263" y="997242"/>
              <a:ext cx="2431059" cy="1297845"/>
              <a:chOff x="3733160" y="1257799"/>
              <a:chExt cx="981608" cy="524041"/>
            </a:xfrm>
          </p:grpSpPr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D1825E0-3899-4331-9D8D-FF250F2F646F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07F30BC-204F-4E8F-80E5-04013CB74C9D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CF9FE29-47B0-449A-A3F2-86DF3DBB0C7F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3D2F813-59D4-40D7-AEBD-7E0483B90651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71345395-9C37-4752-B1B2-F09598848C28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23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BB708A03-B3F2-4037-9F12-0FC7C064AA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89E9CE34-1F47-417D-9A70-37AB66CA6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5877DB03-293A-47E9-941D-F9234462B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911033A2-D2D0-4AA0-9EF1-1533D75E1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4E0EF8E-D355-4581-B2A6-BE0A65EADEC4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9731F46-3605-4088-A2F3-6DA53115ED25}"/>
                    </a:ext>
                  </a:extLst>
                </p:cNvPr>
                <p:cNvSpPr/>
                <p:nvPr/>
              </p:nvSpPr>
              <p:spPr>
                <a:xfrm>
                  <a:off x="3774082" y="1567384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B19582A-CEC2-4BFF-A97E-3C55BDE8037C}"/>
                    </a:ext>
                  </a:extLst>
                </p:cNvPr>
                <p:cNvSpPr/>
                <p:nvPr/>
              </p:nvSpPr>
              <p:spPr>
                <a:xfrm>
                  <a:off x="3787000" y="1537160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A0B3CDD-E5AA-40BB-A1B9-6A5E312FB98F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75550DF-A16E-46B9-873C-505042E08C6E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DD26D3C-F97D-46F5-985D-1DAB7579A405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30946B6-F78F-46D9-8233-068AC41640D7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6041F691-A6E7-4403-B733-53A7D62EA278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32431342-40A3-4CA6-9A05-80349CDFDDD4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A5D319C-3EA9-4EA0-B702-70BCB876845B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2DFEC4F3-5B2F-4EBF-874A-7C667326D444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08CABE5-BD6B-484C-87BD-C5978C74ADE3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6197E3A-974B-4512-B597-4E35C146C49F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80221A6A-ED7B-4301-B97B-393A0864EC4A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058510F-9DC5-40AA-B3BC-25C0ABFA662B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0A55EC8-631E-4221-9F92-D4E46EC8AC2F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04D0B02C-1CE7-4F20-8DEE-DF688519C5B7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A92B260-E30D-41BD-8595-D0CC171AC77F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D946F5-7A4A-4C61-B5B2-ABF3AE9064F3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7D927E8-7DA5-4371-95F3-F4AB639B62EC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7ADE36D-72DF-4BE3-B6B9-543AC1A25F65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397CF15-A319-49E7-98CD-042E12840C0A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01B9A7F-8F6D-4032-A62F-18876BBA9B0F}"/>
                </a:ext>
              </a:extLst>
            </p:cNvPr>
            <p:cNvGrpSpPr/>
            <p:nvPr/>
          </p:nvGrpSpPr>
          <p:grpSpPr>
            <a:xfrm flipH="1">
              <a:off x="7408350" y="458558"/>
              <a:ext cx="3067869" cy="1060796"/>
              <a:chOff x="1311124" y="433370"/>
              <a:chExt cx="3067869" cy="106079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2C5D0BD-4AD9-48C6-867A-80384A8B271B}"/>
                  </a:ext>
                </a:extLst>
              </p:cNvPr>
              <p:cNvSpPr/>
              <p:nvPr/>
            </p:nvSpPr>
            <p:spPr>
              <a:xfrm rot="3529838">
                <a:off x="2818547" y="873208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9D9E925-09C3-4225-A172-75936FBDE29C}"/>
                  </a:ext>
                </a:extLst>
              </p:cNvPr>
              <p:cNvSpPr txBox="1"/>
              <p:nvPr/>
            </p:nvSpPr>
            <p:spPr>
              <a:xfrm>
                <a:off x="1311124" y="433370"/>
                <a:ext cx="3067869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50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muối </a:t>
                </a:r>
                <a:r>
                  <a:rPr lang="en-US" sz="35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NaCl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84D0A6-226A-4A06-8001-8632FEBA7540}"/>
              </a:ext>
            </a:extLst>
          </p:cNvPr>
          <p:cNvGrpSpPr/>
          <p:nvPr/>
        </p:nvGrpSpPr>
        <p:grpSpPr>
          <a:xfrm>
            <a:off x="3864967" y="4083457"/>
            <a:ext cx="4584844" cy="1323439"/>
            <a:chOff x="3864967" y="4083457"/>
            <a:chExt cx="4584844" cy="1323439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907BB3B-5810-4BE3-B990-5E8611389708}"/>
                </a:ext>
              </a:extLst>
            </p:cNvPr>
            <p:cNvSpPr/>
            <p:nvPr/>
          </p:nvSpPr>
          <p:spPr>
            <a:xfrm rot="18070162" flipH="1">
              <a:off x="7828853" y="4136445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19D849F-E367-42CE-8097-B3C5F32A7374}"/>
                </a:ext>
              </a:extLst>
            </p:cNvPr>
            <p:cNvSpPr/>
            <p:nvPr/>
          </p:nvSpPr>
          <p:spPr>
            <a:xfrm rot="3529838">
              <a:off x="4141213" y="4130553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E8EB169-0C8A-41B8-894F-B224ED8E2861}"/>
                </a:ext>
              </a:extLst>
            </p:cNvPr>
            <p:cNvSpPr txBox="1"/>
            <p:nvPr/>
          </p:nvSpPr>
          <p:spPr>
            <a:xfrm flipH="1">
              <a:off x="4673626" y="4083457"/>
              <a:ext cx="30128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SVNMomento" panose="00000500000000000000" pitchFamily="2" charset="0"/>
                </a:rPr>
                <a:t>50 ml </a:t>
              </a:r>
              <a:r>
                <a:rPr lang="en-US" sz="4000" dirty="0" err="1">
                  <a:latin typeface="#9Slide07 SVNMomento" panose="00000500000000000000" pitchFamily="2" charset="0"/>
                </a:rPr>
                <a:t>nước</a:t>
              </a:r>
              <a:r>
                <a:rPr lang="en-US" sz="4000" dirty="0">
                  <a:latin typeface="#9Slide07 SVNMomento" panose="00000500000000000000" pitchFamily="2" charset="0"/>
                </a:rPr>
                <a:t> </a:t>
              </a:r>
              <a:r>
                <a:rPr lang="en-US" sz="4000" dirty="0" err="1">
                  <a:latin typeface="#9Slide07 SVNMomento" panose="00000500000000000000" pitchFamily="2" charset="0"/>
                </a:rPr>
                <a:t>cất</a:t>
              </a:r>
              <a:endParaRPr lang="en-US" sz="4000" dirty="0">
                <a:latin typeface="#9Slide07 SVNMomento" panose="00000500000000000000" pitchFamily="2" charset="0"/>
              </a:endParaRPr>
            </a:p>
            <a:p>
              <a:pPr algn="ctr"/>
              <a:r>
                <a:rPr lang="en-US" sz="4000" dirty="0">
                  <a:latin typeface="#9Slide07 SVNMomento" panose="00000500000000000000" pitchFamily="2" charset="0"/>
                </a:rPr>
                <a:t>ở 25</a:t>
              </a:r>
              <a:r>
                <a:rPr lang="en-US" sz="4000" baseline="30000" dirty="0">
                  <a:latin typeface="#9Slide07 SVNMomento" panose="00000500000000000000" pitchFamily="2" charset="0"/>
                </a:rPr>
                <a:t>0</a:t>
              </a:r>
              <a:r>
                <a:rPr lang="en-US" sz="4000" dirty="0">
                  <a:latin typeface="#9Slide07 SVNMomento" panose="00000500000000000000" pitchFamily="2" charset="0"/>
                </a:rPr>
                <a:t>C</a:t>
              </a: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5415259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1453119" y="5448199"/>
            <a:ext cx="961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#9Slide03 IcielUni Sans Heavy" panose="00000500000000000000" pitchFamily="2" charset="0"/>
              </a:rPr>
              <a:t>Hòa tan muối vào nước cất, lắc mạnh</a:t>
            </a:r>
            <a:endParaRPr lang="en-US" sz="4800" dirty="0">
              <a:solidFill>
                <a:srgbClr val="0070C0"/>
              </a:solidFill>
              <a:latin typeface="#9Slide03 IcielUni Sans Heavy" panose="00000500000000000000" pitchFamily="2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9EE8DA-4AD7-475D-BD08-F768E751517E}"/>
              </a:ext>
            </a:extLst>
          </p:cNvPr>
          <p:cNvGrpSpPr/>
          <p:nvPr/>
        </p:nvGrpSpPr>
        <p:grpSpPr>
          <a:xfrm>
            <a:off x="0" y="4489307"/>
            <a:ext cx="1205733" cy="1015663"/>
            <a:chOff x="-1" y="3352320"/>
            <a:chExt cx="1205733" cy="1015663"/>
          </a:xfrm>
        </p:grpSpPr>
        <p:sp>
          <p:nvSpPr>
            <p:cNvPr id="107" name="Rectangle: Top Corners Rounded 106">
              <a:extLst>
                <a:ext uri="{FF2B5EF4-FFF2-40B4-BE49-F238E27FC236}">
                  <a16:creationId xmlns:a16="http://schemas.microsoft.com/office/drawing/2014/main" id="{8FA499F1-35B6-46C4-BD41-C5617AB2B2FC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01AFCA1-714E-407D-83B7-D7AB89F4D092}"/>
                </a:ext>
              </a:extLst>
            </p:cNvPr>
            <p:cNvSpPr txBox="1"/>
            <p:nvPr/>
          </p:nvSpPr>
          <p:spPr>
            <a:xfrm>
              <a:off x="339505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#9Slide07 SVNMomento" panose="00000500000000000000" pitchFamily="2" charset="0"/>
                </a:rPr>
                <a:t>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FD775-1D7D-433C-AC80-3AF8579B183D}"/>
              </a:ext>
            </a:extLst>
          </p:cNvPr>
          <p:cNvGrpSpPr/>
          <p:nvPr/>
        </p:nvGrpSpPr>
        <p:grpSpPr>
          <a:xfrm flipH="1">
            <a:off x="10986267" y="4489307"/>
            <a:ext cx="1205733" cy="1015663"/>
            <a:chOff x="-1" y="3352320"/>
            <a:chExt cx="1205733" cy="1015663"/>
          </a:xfrm>
        </p:grpSpPr>
        <p:sp>
          <p:nvSpPr>
            <p:cNvPr id="111" name="Rectangle: Top Corners Rounded 110">
              <a:extLst>
                <a:ext uri="{FF2B5EF4-FFF2-40B4-BE49-F238E27FC236}">
                  <a16:creationId xmlns:a16="http://schemas.microsoft.com/office/drawing/2014/main" id="{97C8C396-5717-4CDD-A9F5-8DB05E08D35E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182D9E-C6BC-4552-989B-E4029CCC4DE7}"/>
                </a:ext>
              </a:extLst>
            </p:cNvPr>
            <p:cNvSpPr txBox="1"/>
            <p:nvPr/>
          </p:nvSpPr>
          <p:spPr>
            <a:xfrm>
              <a:off x="212226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#9Slide07 SVNMomento" panose="000005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0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123F351-FA26-493B-827A-413F4FFCC3E2}"/>
              </a:ext>
            </a:extLst>
          </p:cNvPr>
          <p:cNvGrpSpPr/>
          <p:nvPr/>
        </p:nvGrpSpPr>
        <p:grpSpPr>
          <a:xfrm>
            <a:off x="1632106" y="1679112"/>
            <a:ext cx="326529" cy="326529"/>
            <a:chOff x="5799149" y="4964691"/>
            <a:chExt cx="326529" cy="326529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5D5DD14-6A18-474B-9A89-637B3D3064D7}"/>
                </a:ext>
              </a:extLst>
            </p:cNvPr>
            <p:cNvSpPr/>
            <p:nvPr/>
          </p:nvSpPr>
          <p:spPr>
            <a:xfrm>
              <a:off x="5799149" y="4964691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Dripping">
              <a:extLst>
                <a:ext uri="{FF2B5EF4-FFF2-40B4-BE49-F238E27FC236}">
                  <a16:creationId xmlns:a16="http://schemas.microsoft.com/office/drawing/2014/main" id="{CA82FB02-7C39-45A6-8BAB-E5508B59F2B1}"/>
                </a:ext>
              </a:extLst>
            </p:cNvPr>
            <p:cNvSpPr/>
            <p:nvPr/>
          </p:nvSpPr>
          <p:spPr>
            <a:xfrm>
              <a:off x="5902413" y="5027955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09851E0-C53D-452C-A524-92E4713A05B0}"/>
              </a:ext>
            </a:extLst>
          </p:cNvPr>
          <p:cNvSpPr txBox="1"/>
          <p:nvPr/>
        </p:nvSpPr>
        <p:spPr>
          <a:xfrm>
            <a:off x="-4112853" y="-5712849"/>
            <a:ext cx="4373204" cy="439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mpleSoft Bold" panose="02000000000000000000" pitchFamily="2" charset="0"/>
              </a:rPr>
              <a:t>Bài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mpleSoft Bold" panose="02000000000000000000" pitchFamily="2" charset="0"/>
              </a:rPr>
              <a:t> 41: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IcielUni Sans Heavy" panose="00000500000000000000" pitchFamily="2" charset="0"/>
              </a:rPr>
              <a:t>ĐỘ TAN CỦA MỘT CHẤT  TRONG NƯỚC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84C15A-1764-48B3-B865-7488E06B45D3}"/>
              </a:ext>
            </a:extLst>
          </p:cNvPr>
          <p:cNvGrpSpPr/>
          <p:nvPr/>
        </p:nvGrpSpPr>
        <p:grpSpPr>
          <a:xfrm>
            <a:off x="991983" y="2478078"/>
            <a:ext cx="1592529" cy="1700343"/>
            <a:chOff x="5517956" y="1726152"/>
            <a:chExt cx="1181121" cy="126108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33CDCB-4ED1-4ADA-9D94-747C08E67A3F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1DEE27-0225-45F7-AEAC-A4AF36454C5C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E2D0A0-1053-4718-878F-DB3C6395A35C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B124BE-4031-44CD-8998-9C8A6E665D07}"/>
              </a:ext>
            </a:extLst>
          </p:cNvPr>
          <p:cNvGrpSpPr/>
          <p:nvPr/>
        </p:nvGrpSpPr>
        <p:grpSpPr>
          <a:xfrm>
            <a:off x="7844779" y="-4518738"/>
            <a:ext cx="2842272" cy="3034694"/>
            <a:chOff x="5517956" y="1726152"/>
            <a:chExt cx="1181121" cy="126108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192E55A-01B9-46A3-BCB2-B639EEC11C04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1475B-6014-4286-B597-FEE7F48D5261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3BBF24-825A-4632-B320-94AF9749A08B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sq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0A1136-AE90-4DC3-B4BF-107A611F7C0F}"/>
              </a:ext>
            </a:extLst>
          </p:cNvPr>
          <p:cNvGrpSpPr/>
          <p:nvPr/>
        </p:nvGrpSpPr>
        <p:grpSpPr>
          <a:xfrm>
            <a:off x="1205733" y="-6463928"/>
            <a:ext cx="4432257" cy="1887606"/>
            <a:chOff x="1205733" y="394072"/>
            <a:chExt cx="4432257" cy="1887606"/>
          </a:xfrm>
        </p:grpSpPr>
        <p:grpSp>
          <p:nvGrpSpPr>
            <p:cNvPr id="54" name="Graphic 2">
              <a:extLst>
                <a:ext uri="{FF2B5EF4-FFF2-40B4-BE49-F238E27FC236}">
                  <a16:creationId xmlns:a16="http://schemas.microsoft.com/office/drawing/2014/main" id="{9D81CB7F-5137-4073-BDEC-42887704FE71}"/>
                </a:ext>
              </a:extLst>
            </p:cNvPr>
            <p:cNvGrpSpPr/>
            <p:nvPr/>
          </p:nvGrpSpPr>
          <p:grpSpPr>
            <a:xfrm flipH="1">
              <a:off x="1205733" y="983833"/>
              <a:ext cx="2431059" cy="1297845"/>
              <a:chOff x="3733160" y="1257799"/>
              <a:chExt cx="981608" cy="524041"/>
            </a:xfrm>
          </p:grpSpPr>
          <p:grpSp>
            <p:nvGrpSpPr>
              <p:cNvPr id="55" name="Graphic 2">
                <a:extLst>
                  <a:ext uri="{FF2B5EF4-FFF2-40B4-BE49-F238E27FC236}">
                    <a16:creationId xmlns:a16="http://schemas.microsoft.com/office/drawing/2014/main" id="{4098813F-9DAA-4515-8761-E720D55F6469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2A01DF5E-254B-499B-8E8E-6AB011480598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9EB687ED-D4FD-411C-888C-834DFF32F281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1" name="Graphic 2">
                  <a:extLst>
                    <a:ext uri="{FF2B5EF4-FFF2-40B4-BE49-F238E27FC236}">
                      <a16:creationId xmlns:a16="http://schemas.microsoft.com/office/drawing/2014/main" id="{D586ED61-E76B-4466-AAC1-CF59C186E222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0023DFAF-BB0F-48F0-B84D-ECF4E3558354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21D65B0-D35D-4ABB-9A57-A6C6E68E78A3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A41FBAF1-EFA7-40BC-8567-9367B2B69F1A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aphic 2">
                  <a:extLst>
                    <a:ext uri="{FF2B5EF4-FFF2-40B4-BE49-F238E27FC236}">
                      <a16:creationId xmlns:a16="http://schemas.microsoft.com/office/drawing/2014/main" id="{56FEB4B0-4C09-452F-895B-7E8BA59EC4E4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83" name="Graphic 2">
                    <a:extLst>
                      <a:ext uri="{FF2B5EF4-FFF2-40B4-BE49-F238E27FC236}">
                        <a16:creationId xmlns:a16="http://schemas.microsoft.com/office/drawing/2014/main" id="{9E8D0B2D-0EDD-41E1-8A96-55DF19016E45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8D19C51F-C343-46F8-8942-C3A54590D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AA62936C-D00A-4500-ADB3-53E346DDA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" name="Graphic 2">
                    <a:extLst>
                      <a:ext uri="{FF2B5EF4-FFF2-40B4-BE49-F238E27FC236}">
                        <a16:creationId xmlns:a16="http://schemas.microsoft.com/office/drawing/2014/main" id="{68AC577F-2997-45E6-8EBA-2079F18285CB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C8BF8500-A718-46AB-A04A-298D281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C01CB63A-DFBA-47ED-AE9A-77EDE63B0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978F2DA-D2CC-4AA5-B35D-5BD628B209E9}"/>
                    </a:ext>
                  </a:extLst>
                </p:cNvPr>
                <p:cNvSpPr/>
                <p:nvPr/>
              </p:nvSpPr>
              <p:spPr>
                <a:xfrm>
                  <a:off x="3813616" y="1556827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AC5FBFC8-0B71-4F30-8FDE-D3CC22BA8206}"/>
                    </a:ext>
                  </a:extLst>
                </p:cNvPr>
                <p:cNvSpPr/>
                <p:nvPr/>
              </p:nvSpPr>
              <p:spPr>
                <a:xfrm>
                  <a:off x="3761984" y="1524215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E62962D-2767-4A75-A229-97D3CC15F112}"/>
                    </a:ext>
                  </a:extLst>
                </p:cNvPr>
                <p:cNvSpPr/>
                <p:nvPr/>
              </p:nvSpPr>
              <p:spPr>
                <a:xfrm rot="1715839">
                  <a:off x="3838162" y="14975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aphic 2">
                <a:extLst>
                  <a:ext uri="{FF2B5EF4-FFF2-40B4-BE49-F238E27FC236}">
                    <a16:creationId xmlns:a16="http://schemas.microsoft.com/office/drawing/2014/main" id="{25D7E766-FAFF-41E0-B62F-7BCB1FB10EE4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905E71F-40F7-4E0B-8370-4C3DB0931FF7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A91803A8-BAD8-4F43-ACC4-C83DC9874038}"/>
                    </a:ext>
                  </a:extLst>
                </p:cNvPr>
                <p:cNvSpPr/>
                <p:nvPr/>
              </p:nvSpPr>
              <p:spPr>
                <a:xfrm>
                  <a:off x="3781946" y="1582889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AA2870F0-2A23-4D39-A562-E90343EC67D9}"/>
                    </a:ext>
                  </a:extLst>
                </p:cNvPr>
                <p:cNvSpPr/>
                <p:nvPr/>
              </p:nvSpPr>
              <p:spPr>
                <a:xfrm>
                  <a:off x="3781601" y="1510107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B9E121E-E564-4C30-AAF1-77E2E5FAD5DB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6842E66-0521-4613-B23B-4326E6CBF3E5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AF357B6-35C9-4AF4-9F55-A28FCAFEB39D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1B147FF-D4DB-40EB-B39D-5405211437C0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B8BEC68-E235-4223-9F8B-2BB5F34EA3E6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6B3DB11-DC90-4D8E-AF20-ED0BED859308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A3823A3-C48A-47FD-A53F-5B1B1851E0CF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FC05AD6-D183-49A7-B999-98D32F0B9737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AB9ADCE-901F-4F9E-B107-6CE5FA305C26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4706943-8222-401F-A438-DDD02167B46E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6541D44-E431-4445-86A6-B55924F10767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1E6D5DA-9DF3-4922-A7D7-97021C4A6085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2E00A5F-B145-4F43-8ABB-9905B6BB21E6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113C538-E7FB-4686-95BD-28561990223F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EC55996-54CA-439B-9E0D-9D815BC05E49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AACF9342-58CC-454F-BA08-A8244847567E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FA6CABEF-B85B-43D9-A9B8-740D26DDC80B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0892AF98-0A31-4246-B11B-0E695EE86450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22642CA-3156-44BA-A7EB-3B131918C541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136BE06-2FDC-43CA-A77B-6FA6C8A7E4B4}"/>
                </a:ext>
              </a:extLst>
            </p:cNvPr>
            <p:cNvGrpSpPr/>
            <p:nvPr/>
          </p:nvGrpSpPr>
          <p:grpSpPr>
            <a:xfrm>
              <a:off x="2457883" y="394072"/>
              <a:ext cx="3180107" cy="1127682"/>
              <a:chOff x="2501148" y="875658"/>
              <a:chExt cx="3180107" cy="1127682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11D1379-7094-4FCA-BD42-FCF70BBD962E}"/>
                  </a:ext>
                </a:extLst>
              </p:cNvPr>
              <p:cNvSpPr/>
              <p:nvPr/>
            </p:nvSpPr>
            <p:spPr>
              <a:xfrm rot="3169725">
                <a:off x="3165176" y="1382382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F22E64-0EE8-4419-A59B-5677096C5AB5}"/>
                  </a:ext>
                </a:extLst>
              </p:cNvPr>
              <p:cNvSpPr txBox="1"/>
              <p:nvPr/>
            </p:nvSpPr>
            <p:spPr>
              <a:xfrm>
                <a:off x="2501148" y="875658"/>
                <a:ext cx="31801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18</a:t>
                </a:r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 g </a:t>
                </a:r>
                <a:r>
                  <a:rPr lang="en-US" sz="4000" dirty="0" err="1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muối</a:t>
                </a:r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 NaCl</a:t>
                </a: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3165DA-9E8B-4D74-90BE-956BB2457441}"/>
              </a:ext>
            </a:extLst>
          </p:cNvPr>
          <p:cNvGrpSpPr/>
          <p:nvPr/>
        </p:nvGrpSpPr>
        <p:grpSpPr>
          <a:xfrm>
            <a:off x="6536963" y="-6439005"/>
            <a:ext cx="4607359" cy="1876092"/>
            <a:chOff x="6536963" y="418995"/>
            <a:chExt cx="4607359" cy="1876092"/>
          </a:xfrm>
        </p:grpSpPr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0E55BB34-0973-499D-A88F-7800111265DD}"/>
                </a:ext>
              </a:extLst>
            </p:cNvPr>
            <p:cNvGrpSpPr/>
            <p:nvPr/>
          </p:nvGrpSpPr>
          <p:grpSpPr>
            <a:xfrm>
              <a:off x="8713263" y="997242"/>
              <a:ext cx="2431059" cy="1297845"/>
              <a:chOff x="3733160" y="1257799"/>
              <a:chExt cx="981608" cy="524041"/>
            </a:xfrm>
          </p:grpSpPr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D1825E0-3899-4331-9D8D-FF250F2F646F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07F30BC-204F-4E8F-80E5-04013CB74C9D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CF9FE29-47B0-449A-A3F2-86DF3DBB0C7F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3D2F813-59D4-40D7-AEBD-7E0483B90651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71345395-9C37-4752-B1B2-F09598848C28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23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BB708A03-B3F2-4037-9F12-0FC7C064AA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89E9CE34-1F47-417D-9A70-37AB66CA6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5877DB03-293A-47E9-941D-F9234462B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911033A2-D2D0-4AA0-9EF1-1533D75E1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4E0EF8E-D355-4581-B2A6-BE0A65EADEC4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9731F46-3605-4088-A2F3-6DA53115ED25}"/>
                    </a:ext>
                  </a:extLst>
                </p:cNvPr>
                <p:cNvSpPr/>
                <p:nvPr/>
              </p:nvSpPr>
              <p:spPr>
                <a:xfrm>
                  <a:off x="3774082" y="1567384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B19582A-CEC2-4BFF-A97E-3C55BDE8037C}"/>
                    </a:ext>
                  </a:extLst>
                </p:cNvPr>
                <p:cNvSpPr/>
                <p:nvPr/>
              </p:nvSpPr>
              <p:spPr>
                <a:xfrm>
                  <a:off x="3787000" y="1537160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A0B3CDD-E5AA-40BB-A1B9-6A5E312FB98F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75550DF-A16E-46B9-873C-505042E08C6E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DD26D3C-F97D-46F5-985D-1DAB7579A405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30946B6-F78F-46D9-8233-068AC41640D7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6041F691-A6E7-4403-B733-53A7D62EA278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32431342-40A3-4CA6-9A05-80349CDFDDD4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A5D319C-3EA9-4EA0-B702-70BCB876845B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2DFEC4F3-5B2F-4EBF-874A-7C667326D444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08CABE5-BD6B-484C-87BD-C5978C74ADE3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6197E3A-974B-4512-B597-4E35C146C49F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80221A6A-ED7B-4301-B97B-393A0864EC4A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058510F-9DC5-40AA-B3BC-25C0ABFA662B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0A55EC8-631E-4221-9F92-D4E46EC8AC2F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04D0B02C-1CE7-4F20-8DEE-DF688519C5B7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A92B260-E30D-41BD-8595-D0CC171AC77F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D946F5-7A4A-4C61-B5B2-ABF3AE9064F3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7D927E8-7DA5-4371-95F3-F4AB639B62EC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7ADE36D-72DF-4BE3-B6B9-543AC1A25F65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397CF15-A319-49E7-98CD-042E12840C0A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01B9A7F-8F6D-4032-A62F-18876BBA9B0F}"/>
                </a:ext>
              </a:extLst>
            </p:cNvPr>
            <p:cNvGrpSpPr/>
            <p:nvPr/>
          </p:nvGrpSpPr>
          <p:grpSpPr>
            <a:xfrm flipH="1">
              <a:off x="6536963" y="418995"/>
              <a:ext cx="3067869" cy="1100359"/>
              <a:chOff x="2182511" y="393807"/>
              <a:chExt cx="3067869" cy="1100359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2C5D0BD-4AD9-48C6-867A-80384A8B271B}"/>
                  </a:ext>
                </a:extLst>
              </p:cNvPr>
              <p:cNvSpPr/>
              <p:nvPr/>
            </p:nvSpPr>
            <p:spPr>
              <a:xfrm rot="3529838">
                <a:off x="2818547" y="873208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9D9E925-09C3-4225-A172-75936FBDE29C}"/>
                  </a:ext>
                </a:extLst>
              </p:cNvPr>
              <p:cNvSpPr txBox="1"/>
              <p:nvPr/>
            </p:nvSpPr>
            <p:spPr>
              <a:xfrm>
                <a:off x="2182511" y="393807"/>
                <a:ext cx="30678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25 g </a:t>
                </a:r>
                <a:r>
                  <a:rPr lang="en-US" sz="4000" dirty="0" err="1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muối</a:t>
                </a:r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 NaCl</a:t>
                </a:r>
              </a:p>
            </p:txBody>
          </p:sp>
        </p:grpSp>
      </p:grp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8907BB3B-5810-4BE3-B990-5E8611389708}"/>
              </a:ext>
            </a:extLst>
          </p:cNvPr>
          <p:cNvSpPr/>
          <p:nvPr/>
        </p:nvSpPr>
        <p:spPr>
          <a:xfrm rot="18070162" flipH="1">
            <a:off x="7828853" y="-2721555"/>
            <a:ext cx="344712" cy="897204"/>
          </a:xfrm>
          <a:custGeom>
            <a:avLst/>
            <a:gdLst>
              <a:gd name="connsiteX0" fmla="*/ 137389 w 139187"/>
              <a:gd name="connsiteY0" fmla="*/ 81550 h 362271"/>
              <a:gd name="connsiteX1" fmla="*/ 112624 w 139187"/>
              <a:gd name="connsiteY1" fmla="*/ 52023 h 362271"/>
              <a:gd name="connsiteX2" fmla="*/ 89764 w 139187"/>
              <a:gd name="connsiteY2" fmla="*/ 7255 h 362271"/>
              <a:gd name="connsiteX3" fmla="*/ 74524 w 139187"/>
              <a:gd name="connsiteY3" fmla="*/ 588 h 362271"/>
              <a:gd name="connsiteX4" fmla="*/ 35471 w 139187"/>
              <a:gd name="connsiteY4" fmla="*/ 45355 h 362271"/>
              <a:gd name="connsiteX5" fmla="*/ 229 w 139187"/>
              <a:gd name="connsiteY5" fmla="*/ 101553 h 362271"/>
              <a:gd name="connsiteX6" fmla="*/ 13564 w 139187"/>
              <a:gd name="connsiteY6" fmla="*/ 109173 h 362271"/>
              <a:gd name="connsiteX7" fmla="*/ 47854 w 139187"/>
              <a:gd name="connsiteY7" fmla="*/ 71073 h 362271"/>
              <a:gd name="connsiteX8" fmla="*/ 56426 w 139187"/>
              <a:gd name="connsiteY8" fmla="*/ 60595 h 362271"/>
              <a:gd name="connsiteX9" fmla="*/ 51664 w 139187"/>
              <a:gd name="connsiteY9" fmla="*/ 192993 h 362271"/>
              <a:gd name="connsiteX10" fmla="*/ 110719 w 139187"/>
              <a:gd name="connsiteY10" fmla="*/ 360633 h 362271"/>
              <a:gd name="connsiteX11" fmla="*/ 120244 w 139187"/>
              <a:gd name="connsiteY11" fmla="*/ 353965 h 362271"/>
              <a:gd name="connsiteX12" fmla="*/ 85001 w 139187"/>
              <a:gd name="connsiteY12" fmla="*/ 200613 h 362271"/>
              <a:gd name="connsiteX13" fmla="*/ 75476 w 139187"/>
              <a:gd name="connsiteY13" fmla="*/ 113935 h 362271"/>
              <a:gd name="connsiteX14" fmla="*/ 82144 w 139187"/>
              <a:gd name="connsiteY14" fmla="*/ 57738 h 362271"/>
              <a:gd name="connsiteX15" fmla="*/ 88811 w 139187"/>
              <a:gd name="connsiteY15" fmla="*/ 66310 h 362271"/>
              <a:gd name="connsiteX16" fmla="*/ 134531 w 139187"/>
              <a:gd name="connsiteY16" fmla="*/ 88218 h 362271"/>
              <a:gd name="connsiteX17" fmla="*/ 137389 w 139187"/>
              <a:gd name="connsiteY17" fmla="*/ 81550 h 36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187" h="362271">
                <a:moveTo>
                  <a:pt x="137389" y="81550"/>
                </a:moveTo>
                <a:cubicBezTo>
                  <a:pt x="127864" y="72978"/>
                  <a:pt x="122149" y="60595"/>
                  <a:pt x="112624" y="52023"/>
                </a:cubicBezTo>
                <a:cubicBezTo>
                  <a:pt x="99289" y="40593"/>
                  <a:pt x="96431" y="22495"/>
                  <a:pt x="89764" y="7255"/>
                </a:cubicBezTo>
                <a:cubicBezTo>
                  <a:pt x="87859" y="1540"/>
                  <a:pt x="79286" y="-1317"/>
                  <a:pt x="74524" y="588"/>
                </a:cubicBezTo>
                <a:cubicBezTo>
                  <a:pt x="54521" y="8208"/>
                  <a:pt x="48806" y="30115"/>
                  <a:pt x="35471" y="45355"/>
                </a:cubicBezTo>
                <a:cubicBezTo>
                  <a:pt x="20231" y="62500"/>
                  <a:pt x="5944" y="78693"/>
                  <a:pt x="229" y="101553"/>
                </a:cubicBezTo>
                <a:cubicBezTo>
                  <a:pt x="-1676" y="109173"/>
                  <a:pt x="8801" y="115840"/>
                  <a:pt x="13564" y="109173"/>
                </a:cubicBezTo>
                <a:cubicBezTo>
                  <a:pt x="24041" y="95838"/>
                  <a:pt x="40234" y="86313"/>
                  <a:pt x="47854" y="71073"/>
                </a:cubicBezTo>
                <a:cubicBezTo>
                  <a:pt x="49759" y="67263"/>
                  <a:pt x="53569" y="64405"/>
                  <a:pt x="56426" y="60595"/>
                </a:cubicBezTo>
                <a:cubicBezTo>
                  <a:pt x="39281" y="101553"/>
                  <a:pt x="44044" y="146320"/>
                  <a:pt x="51664" y="192993"/>
                </a:cubicBezTo>
                <a:cubicBezTo>
                  <a:pt x="60236" y="249190"/>
                  <a:pt x="68809" y="318723"/>
                  <a:pt x="110719" y="360633"/>
                </a:cubicBezTo>
                <a:cubicBezTo>
                  <a:pt x="115481" y="365395"/>
                  <a:pt x="124054" y="358728"/>
                  <a:pt x="120244" y="353965"/>
                </a:cubicBezTo>
                <a:cubicBezTo>
                  <a:pt x="91669" y="313960"/>
                  <a:pt x="91669" y="249190"/>
                  <a:pt x="85001" y="200613"/>
                </a:cubicBezTo>
                <a:cubicBezTo>
                  <a:pt x="81191" y="171085"/>
                  <a:pt x="75476" y="143463"/>
                  <a:pt x="75476" y="113935"/>
                </a:cubicBezTo>
                <a:cubicBezTo>
                  <a:pt x="75476" y="94885"/>
                  <a:pt x="80239" y="75835"/>
                  <a:pt x="82144" y="57738"/>
                </a:cubicBezTo>
                <a:cubicBezTo>
                  <a:pt x="84049" y="60595"/>
                  <a:pt x="85954" y="63453"/>
                  <a:pt x="88811" y="66310"/>
                </a:cubicBezTo>
                <a:cubicBezTo>
                  <a:pt x="100241" y="78693"/>
                  <a:pt x="117386" y="90123"/>
                  <a:pt x="134531" y="88218"/>
                </a:cubicBezTo>
                <a:cubicBezTo>
                  <a:pt x="138341" y="88218"/>
                  <a:pt x="141199" y="84408"/>
                  <a:pt x="137389" y="81550"/>
                </a:cubicBezTo>
                <a:close/>
              </a:path>
            </a:pathLst>
          </a:custGeom>
          <a:solidFill>
            <a:srgbClr val="3F1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19D849F-E367-42CE-8097-B3C5F32A7374}"/>
              </a:ext>
            </a:extLst>
          </p:cNvPr>
          <p:cNvSpPr/>
          <p:nvPr/>
        </p:nvSpPr>
        <p:spPr>
          <a:xfrm rot="3529838">
            <a:off x="4141213" y="-2727447"/>
            <a:ext cx="344712" cy="897204"/>
          </a:xfrm>
          <a:custGeom>
            <a:avLst/>
            <a:gdLst>
              <a:gd name="connsiteX0" fmla="*/ 137389 w 139187"/>
              <a:gd name="connsiteY0" fmla="*/ 81550 h 362271"/>
              <a:gd name="connsiteX1" fmla="*/ 112624 w 139187"/>
              <a:gd name="connsiteY1" fmla="*/ 52023 h 362271"/>
              <a:gd name="connsiteX2" fmla="*/ 89764 w 139187"/>
              <a:gd name="connsiteY2" fmla="*/ 7255 h 362271"/>
              <a:gd name="connsiteX3" fmla="*/ 74524 w 139187"/>
              <a:gd name="connsiteY3" fmla="*/ 588 h 362271"/>
              <a:gd name="connsiteX4" fmla="*/ 35471 w 139187"/>
              <a:gd name="connsiteY4" fmla="*/ 45355 h 362271"/>
              <a:gd name="connsiteX5" fmla="*/ 229 w 139187"/>
              <a:gd name="connsiteY5" fmla="*/ 101553 h 362271"/>
              <a:gd name="connsiteX6" fmla="*/ 13564 w 139187"/>
              <a:gd name="connsiteY6" fmla="*/ 109173 h 362271"/>
              <a:gd name="connsiteX7" fmla="*/ 47854 w 139187"/>
              <a:gd name="connsiteY7" fmla="*/ 71073 h 362271"/>
              <a:gd name="connsiteX8" fmla="*/ 56426 w 139187"/>
              <a:gd name="connsiteY8" fmla="*/ 60595 h 362271"/>
              <a:gd name="connsiteX9" fmla="*/ 51664 w 139187"/>
              <a:gd name="connsiteY9" fmla="*/ 192993 h 362271"/>
              <a:gd name="connsiteX10" fmla="*/ 110719 w 139187"/>
              <a:gd name="connsiteY10" fmla="*/ 360633 h 362271"/>
              <a:gd name="connsiteX11" fmla="*/ 120244 w 139187"/>
              <a:gd name="connsiteY11" fmla="*/ 353965 h 362271"/>
              <a:gd name="connsiteX12" fmla="*/ 85001 w 139187"/>
              <a:gd name="connsiteY12" fmla="*/ 200613 h 362271"/>
              <a:gd name="connsiteX13" fmla="*/ 75476 w 139187"/>
              <a:gd name="connsiteY13" fmla="*/ 113935 h 362271"/>
              <a:gd name="connsiteX14" fmla="*/ 82144 w 139187"/>
              <a:gd name="connsiteY14" fmla="*/ 57738 h 362271"/>
              <a:gd name="connsiteX15" fmla="*/ 88811 w 139187"/>
              <a:gd name="connsiteY15" fmla="*/ 66310 h 362271"/>
              <a:gd name="connsiteX16" fmla="*/ 134531 w 139187"/>
              <a:gd name="connsiteY16" fmla="*/ 88218 h 362271"/>
              <a:gd name="connsiteX17" fmla="*/ 137389 w 139187"/>
              <a:gd name="connsiteY17" fmla="*/ 81550 h 36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187" h="362271">
                <a:moveTo>
                  <a:pt x="137389" y="81550"/>
                </a:moveTo>
                <a:cubicBezTo>
                  <a:pt x="127864" y="72978"/>
                  <a:pt x="122149" y="60595"/>
                  <a:pt x="112624" y="52023"/>
                </a:cubicBezTo>
                <a:cubicBezTo>
                  <a:pt x="99289" y="40593"/>
                  <a:pt x="96431" y="22495"/>
                  <a:pt x="89764" y="7255"/>
                </a:cubicBezTo>
                <a:cubicBezTo>
                  <a:pt x="87859" y="1540"/>
                  <a:pt x="79286" y="-1317"/>
                  <a:pt x="74524" y="588"/>
                </a:cubicBezTo>
                <a:cubicBezTo>
                  <a:pt x="54521" y="8208"/>
                  <a:pt x="48806" y="30115"/>
                  <a:pt x="35471" y="45355"/>
                </a:cubicBezTo>
                <a:cubicBezTo>
                  <a:pt x="20231" y="62500"/>
                  <a:pt x="5944" y="78693"/>
                  <a:pt x="229" y="101553"/>
                </a:cubicBezTo>
                <a:cubicBezTo>
                  <a:pt x="-1676" y="109173"/>
                  <a:pt x="8801" y="115840"/>
                  <a:pt x="13564" y="109173"/>
                </a:cubicBezTo>
                <a:cubicBezTo>
                  <a:pt x="24041" y="95838"/>
                  <a:pt x="40234" y="86313"/>
                  <a:pt x="47854" y="71073"/>
                </a:cubicBezTo>
                <a:cubicBezTo>
                  <a:pt x="49759" y="67263"/>
                  <a:pt x="53569" y="64405"/>
                  <a:pt x="56426" y="60595"/>
                </a:cubicBezTo>
                <a:cubicBezTo>
                  <a:pt x="39281" y="101553"/>
                  <a:pt x="44044" y="146320"/>
                  <a:pt x="51664" y="192993"/>
                </a:cubicBezTo>
                <a:cubicBezTo>
                  <a:pt x="60236" y="249190"/>
                  <a:pt x="68809" y="318723"/>
                  <a:pt x="110719" y="360633"/>
                </a:cubicBezTo>
                <a:cubicBezTo>
                  <a:pt x="115481" y="365395"/>
                  <a:pt x="124054" y="358728"/>
                  <a:pt x="120244" y="353965"/>
                </a:cubicBezTo>
                <a:cubicBezTo>
                  <a:pt x="91669" y="313960"/>
                  <a:pt x="91669" y="249190"/>
                  <a:pt x="85001" y="200613"/>
                </a:cubicBezTo>
                <a:cubicBezTo>
                  <a:pt x="81191" y="171085"/>
                  <a:pt x="75476" y="143463"/>
                  <a:pt x="75476" y="113935"/>
                </a:cubicBezTo>
                <a:cubicBezTo>
                  <a:pt x="75476" y="94885"/>
                  <a:pt x="80239" y="75835"/>
                  <a:pt x="82144" y="57738"/>
                </a:cubicBezTo>
                <a:cubicBezTo>
                  <a:pt x="84049" y="60595"/>
                  <a:pt x="85954" y="63453"/>
                  <a:pt x="88811" y="66310"/>
                </a:cubicBezTo>
                <a:cubicBezTo>
                  <a:pt x="100241" y="78693"/>
                  <a:pt x="117386" y="90123"/>
                  <a:pt x="134531" y="88218"/>
                </a:cubicBezTo>
                <a:cubicBezTo>
                  <a:pt x="138341" y="88218"/>
                  <a:pt x="141199" y="84408"/>
                  <a:pt x="137389" y="81550"/>
                </a:cubicBezTo>
                <a:close/>
              </a:path>
            </a:pathLst>
          </a:custGeom>
          <a:solidFill>
            <a:srgbClr val="3F1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8EB169-0C8A-41B8-894F-B224ED8E2861}"/>
              </a:ext>
            </a:extLst>
          </p:cNvPr>
          <p:cNvSpPr txBox="1"/>
          <p:nvPr/>
        </p:nvSpPr>
        <p:spPr>
          <a:xfrm flipH="1">
            <a:off x="4673626" y="-2774543"/>
            <a:ext cx="301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#9Slide07 SVNMomento" panose="00000500000000000000" pitchFamily="2" charset="0"/>
              </a:rPr>
              <a:t>50 ml </a:t>
            </a:r>
            <a:r>
              <a:rPr lang="en-US" sz="4000" dirty="0" err="1">
                <a:latin typeface="#9Slide07 SVNMomento" panose="00000500000000000000" pitchFamily="2" charset="0"/>
              </a:rPr>
              <a:t>nước</a:t>
            </a:r>
            <a:r>
              <a:rPr lang="en-US" sz="4000" dirty="0">
                <a:latin typeface="#9Slide07 SVNMomento" panose="00000500000000000000" pitchFamily="2" charset="0"/>
              </a:rPr>
              <a:t> </a:t>
            </a:r>
            <a:r>
              <a:rPr lang="en-US" sz="4000" dirty="0" err="1">
                <a:latin typeface="#9Slide07 SVNMomento" panose="00000500000000000000" pitchFamily="2" charset="0"/>
              </a:rPr>
              <a:t>cất</a:t>
            </a:r>
            <a:endParaRPr lang="en-US" sz="4000" dirty="0">
              <a:latin typeface="#9Slide07 SVNMomento" panose="00000500000000000000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-1442741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1424524" y="-1404464"/>
            <a:ext cx="961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Cốc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nào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còn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lại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muối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sau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khi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hòa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tan?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9EE8DA-4AD7-475D-BD08-F768E751517E}"/>
              </a:ext>
            </a:extLst>
          </p:cNvPr>
          <p:cNvGrpSpPr/>
          <p:nvPr/>
        </p:nvGrpSpPr>
        <p:grpSpPr>
          <a:xfrm>
            <a:off x="-1" y="-2368693"/>
            <a:ext cx="1205733" cy="1015663"/>
            <a:chOff x="-1" y="3352320"/>
            <a:chExt cx="1205733" cy="1015663"/>
          </a:xfrm>
        </p:grpSpPr>
        <p:sp>
          <p:nvSpPr>
            <p:cNvPr id="107" name="Rectangle: Top Corners Rounded 106">
              <a:extLst>
                <a:ext uri="{FF2B5EF4-FFF2-40B4-BE49-F238E27FC236}">
                  <a16:creationId xmlns:a16="http://schemas.microsoft.com/office/drawing/2014/main" id="{8FA499F1-35B6-46C4-BD41-C5617AB2B2FC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01AFCA1-714E-407D-83B7-D7AB89F4D092}"/>
                </a:ext>
              </a:extLst>
            </p:cNvPr>
            <p:cNvSpPr txBox="1"/>
            <p:nvPr/>
          </p:nvSpPr>
          <p:spPr>
            <a:xfrm>
              <a:off x="339505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#9Slide07 SVNMomento" panose="00000500000000000000" pitchFamily="2" charset="0"/>
                </a:rPr>
                <a:t>A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FD775-1D7D-433C-AC80-3AF8579B183D}"/>
              </a:ext>
            </a:extLst>
          </p:cNvPr>
          <p:cNvGrpSpPr/>
          <p:nvPr/>
        </p:nvGrpSpPr>
        <p:grpSpPr>
          <a:xfrm flipH="1">
            <a:off x="10986267" y="-2368693"/>
            <a:ext cx="1205733" cy="1015663"/>
            <a:chOff x="-1" y="3352320"/>
            <a:chExt cx="1205733" cy="1015663"/>
          </a:xfrm>
        </p:grpSpPr>
        <p:sp>
          <p:nvSpPr>
            <p:cNvPr id="111" name="Rectangle: Top Corners Rounded 110">
              <a:extLst>
                <a:ext uri="{FF2B5EF4-FFF2-40B4-BE49-F238E27FC236}">
                  <a16:creationId xmlns:a16="http://schemas.microsoft.com/office/drawing/2014/main" id="{97C8C396-5717-4CDD-A9F5-8DB05E08D35E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182D9E-C6BC-4552-989B-E4029CCC4DE7}"/>
                </a:ext>
              </a:extLst>
            </p:cNvPr>
            <p:cNvSpPr txBox="1"/>
            <p:nvPr/>
          </p:nvSpPr>
          <p:spPr>
            <a:xfrm>
              <a:off x="212226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#9Slide07 SVNMomento" panose="00000500000000000000" pitchFamily="2" charset="0"/>
                </a:rPr>
                <a:t>B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1C5F7CF-DA2B-4798-8B5F-47052E7DDCAE}"/>
              </a:ext>
            </a:extLst>
          </p:cNvPr>
          <p:cNvGrpSpPr/>
          <p:nvPr/>
        </p:nvGrpSpPr>
        <p:grpSpPr>
          <a:xfrm>
            <a:off x="2547310" y="1875832"/>
            <a:ext cx="1021959" cy="2876277"/>
            <a:chOff x="2137361" y="3254911"/>
            <a:chExt cx="1021959" cy="86936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F7D667-3E32-4404-93B1-420F926C98D9}"/>
                </a:ext>
              </a:extLst>
            </p:cNvPr>
            <p:cNvCxnSpPr>
              <a:cxnSpLocks/>
            </p:cNvCxnSpPr>
            <p:nvPr/>
          </p:nvCxnSpPr>
          <p:spPr>
            <a:xfrm>
              <a:off x="2137361" y="3689595"/>
              <a:ext cx="60681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993100D-E976-4CA4-9CBC-F7055DA5E547}"/>
                </a:ext>
              </a:extLst>
            </p:cNvPr>
            <p:cNvCxnSpPr/>
            <p:nvPr/>
          </p:nvCxnSpPr>
          <p:spPr>
            <a:xfrm flipV="1">
              <a:off x="2747592" y="3254911"/>
              <a:ext cx="78788" cy="434684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4C6FA8-0DAF-4810-9203-BB9B96E284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7592" y="3689595"/>
              <a:ext cx="78788" cy="434684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717A18A-8CFA-4FA0-8FBD-C2E89A8E5354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70" y="3254911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69EB8F0-39BC-463A-B6EE-F1C85C9CAD46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70" y="4123975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D6F6EEC-5292-414E-B12B-01D6D0D19837}"/>
              </a:ext>
            </a:extLst>
          </p:cNvPr>
          <p:cNvGrpSpPr/>
          <p:nvPr/>
        </p:nvGrpSpPr>
        <p:grpSpPr>
          <a:xfrm>
            <a:off x="303051" y="1486013"/>
            <a:ext cx="3025044" cy="1956164"/>
            <a:chOff x="2895661" y="1559383"/>
            <a:chExt cx="2019898" cy="2019898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401F320-255D-4839-B49D-81CA51C7D5AE}"/>
                </a:ext>
              </a:extLst>
            </p:cNvPr>
            <p:cNvSpPr/>
            <p:nvPr/>
          </p:nvSpPr>
          <p:spPr>
            <a:xfrm>
              <a:off x="2895661" y="1559383"/>
              <a:ext cx="2019898" cy="2019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A7ABB7D-1A9B-4704-88E3-4F4082FAABB4}"/>
                </a:ext>
              </a:extLst>
            </p:cNvPr>
            <p:cNvGrpSpPr/>
            <p:nvPr/>
          </p:nvGrpSpPr>
          <p:grpSpPr>
            <a:xfrm>
              <a:off x="3571200" y="1904844"/>
              <a:ext cx="680000" cy="1520000"/>
              <a:chOff x="2102586" y="1904844"/>
              <a:chExt cx="680000" cy="1520000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8AF1814-F498-4779-9163-05549BFF4BFF}"/>
                  </a:ext>
                </a:extLst>
              </p:cNvPr>
              <p:cNvSpPr/>
              <p:nvPr/>
            </p:nvSpPr>
            <p:spPr>
              <a:xfrm>
                <a:off x="2182586" y="1981200"/>
                <a:ext cx="520001" cy="524176"/>
              </a:xfrm>
              <a:custGeom>
                <a:avLst/>
                <a:gdLst>
                  <a:gd name="connsiteX0" fmla="*/ 30342 w 520001"/>
                  <a:gd name="connsiteY0" fmla="*/ 0 h 600532"/>
                  <a:gd name="connsiteX1" fmla="*/ 59145 w 520001"/>
                  <a:gd name="connsiteY1" fmla="*/ 67132 h 600532"/>
                  <a:gd name="connsiteX2" fmla="*/ 87949 w 520001"/>
                  <a:gd name="connsiteY2" fmla="*/ 0 h 600532"/>
                  <a:gd name="connsiteX3" fmla="*/ 116752 w 520001"/>
                  <a:gd name="connsiteY3" fmla="*/ 67132 h 600532"/>
                  <a:gd name="connsiteX4" fmla="*/ 145556 w 520001"/>
                  <a:gd name="connsiteY4" fmla="*/ 0 h 600532"/>
                  <a:gd name="connsiteX5" fmla="*/ 174359 w 520001"/>
                  <a:gd name="connsiteY5" fmla="*/ 67132 h 600532"/>
                  <a:gd name="connsiteX6" fmla="*/ 203163 w 520001"/>
                  <a:gd name="connsiteY6" fmla="*/ 0 h 600532"/>
                  <a:gd name="connsiteX7" fmla="*/ 231966 w 520001"/>
                  <a:gd name="connsiteY7" fmla="*/ 67132 h 600532"/>
                  <a:gd name="connsiteX8" fmla="*/ 260770 w 520001"/>
                  <a:gd name="connsiteY8" fmla="*/ 0 h 600532"/>
                  <a:gd name="connsiteX9" fmla="*/ 289573 w 520001"/>
                  <a:gd name="connsiteY9" fmla="*/ 67132 h 600532"/>
                  <a:gd name="connsiteX10" fmla="*/ 318377 w 520001"/>
                  <a:gd name="connsiteY10" fmla="*/ 0 h 600532"/>
                  <a:gd name="connsiteX11" fmla="*/ 347180 w 520001"/>
                  <a:gd name="connsiteY11" fmla="*/ 67132 h 600532"/>
                  <a:gd name="connsiteX12" fmla="*/ 375984 w 520001"/>
                  <a:gd name="connsiteY12" fmla="*/ 0 h 600532"/>
                  <a:gd name="connsiteX13" fmla="*/ 404787 w 520001"/>
                  <a:gd name="connsiteY13" fmla="*/ 67132 h 600532"/>
                  <a:gd name="connsiteX14" fmla="*/ 433591 w 520001"/>
                  <a:gd name="connsiteY14" fmla="*/ 0 h 600532"/>
                  <a:gd name="connsiteX15" fmla="*/ 462394 w 520001"/>
                  <a:gd name="connsiteY15" fmla="*/ 67132 h 600532"/>
                  <a:gd name="connsiteX16" fmla="*/ 491198 w 520001"/>
                  <a:gd name="connsiteY16" fmla="*/ 0 h 600532"/>
                  <a:gd name="connsiteX17" fmla="*/ 520001 w 520001"/>
                  <a:gd name="connsiteY17" fmla="*/ 67132 h 600532"/>
                  <a:gd name="connsiteX18" fmla="*/ 260001 w 520001"/>
                  <a:gd name="connsiteY18" fmla="*/ 600532 h 600532"/>
                  <a:gd name="connsiteX19" fmla="*/ 0 w 520001"/>
                  <a:gd name="connsiteY19" fmla="*/ 67132 h 600532"/>
                  <a:gd name="connsiteX20" fmla="*/ 1538 w 520001"/>
                  <a:gd name="connsiteY20" fmla="*/ 67132 h 60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0001" h="600532">
                    <a:moveTo>
                      <a:pt x="30342" y="0"/>
                    </a:moveTo>
                    <a:lnTo>
                      <a:pt x="59145" y="67132"/>
                    </a:lnTo>
                    <a:lnTo>
                      <a:pt x="87949" y="0"/>
                    </a:lnTo>
                    <a:lnTo>
                      <a:pt x="116752" y="67132"/>
                    </a:lnTo>
                    <a:lnTo>
                      <a:pt x="145556" y="0"/>
                    </a:lnTo>
                    <a:lnTo>
                      <a:pt x="174359" y="67132"/>
                    </a:lnTo>
                    <a:lnTo>
                      <a:pt x="203163" y="0"/>
                    </a:lnTo>
                    <a:lnTo>
                      <a:pt x="231966" y="67132"/>
                    </a:lnTo>
                    <a:lnTo>
                      <a:pt x="260770" y="0"/>
                    </a:lnTo>
                    <a:lnTo>
                      <a:pt x="289573" y="67132"/>
                    </a:lnTo>
                    <a:lnTo>
                      <a:pt x="318377" y="0"/>
                    </a:lnTo>
                    <a:lnTo>
                      <a:pt x="347180" y="67132"/>
                    </a:lnTo>
                    <a:lnTo>
                      <a:pt x="375984" y="0"/>
                    </a:lnTo>
                    <a:lnTo>
                      <a:pt x="404787" y="67132"/>
                    </a:lnTo>
                    <a:lnTo>
                      <a:pt x="433591" y="0"/>
                    </a:lnTo>
                    <a:lnTo>
                      <a:pt x="462394" y="67132"/>
                    </a:lnTo>
                    <a:lnTo>
                      <a:pt x="491198" y="0"/>
                    </a:lnTo>
                    <a:lnTo>
                      <a:pt x="520001" y="67132"/>
                    </a:lnTo>
                    <a:lnTo>
                      <a:pt x="260001" y="600532"/>
                    </a:lnTo>
                    <a:lnTo>
                      <a:pt x="0" y="67132"/>
                    </a:lnTo>
                    <a:lnTo>
                      <a:pt x="1538" y="67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Funnel">
                <a:extLst>
                  <a:ext uri="{FF2B5EF4-FFF2-40B4-BE49-F238E27FC236}">
                    <a16:creationId xmlns:a16="http://schemas.microsoft.com/office/drawing/2014/main" id="{502741B6-1703-4503-83A9-28F072EC6FE7}"/>
                  </a:ext>
                </a:extLst>
              </p:cNvPr>
              <p:cNvSpPr/>
              <p:nvPr/>
            </p:nvSpPr>
            <p:spPr>
              <a:xfrm>
                <a:off x="2102586" y="1904844"/>
                <a:ext cx="680000" cy="1520000"/>
              </a:xfrm>
              <a:custGeom>
                <a:avLst/>
                <a:gdLst/>
                <a:ahLst/>
                <a:cxnLst/>
                <a:rect l="0" t="0" r="0" b="0"/>
                <a:pathLst>
                  <a:path w="680000" h="1520000">
                    <a:moveTo>
                      <a:pt x="0" y="0"/>
                    </a:moveTo>
                    <a:lnTo>
                      <a:pt x="299033" y="530988"/>
                    </a:lnTo>
                    <a:lnTo>
                      <a:pt x="299033" y="1520000"/>
                    </a:lnTo>
                    <a:lnTo>
                      <a:pt x="380801" y="1438710"/>
                    </a:lnTo>
                    <a:lnTo>
                      <a:pt x="380801" y="520541"/>
                    </a:lnTo>
                    <a:lnTo>
                      <a:pt x="6800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000000"/>
                </a:solidFill>
                <a:bevel/>
              </a:ln>
            </p:spPr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6E42E71-C0B1-4D01-8265-AEDE622A24B1}"/>
              </a:ext>
            </a:extLst>
          </p:cNvPr>
          <p:cNvGrpSpPr/>
          <p:nvPr/>
        </p:nvGrpSpPr>
        <p:grpSpPr>
          <a:xfrm>
            <a:off x="58909" y="1272037"/>
            <a:ext cx="1707991" cy="717996"/>
            <a:chOff x="58909" y="1600294"/>
            <a:chExt cx="1707991" cy="717996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31E5F21-EE52-497D-92DC-C758E0513C80}"/>
                </a:ext>
              </a:extLst>
            </p:cNvPr>
            <p:cNvGrpSpPr/>
            <p:nvPr/>
          </p:nvGrpSpPr>
          <p:grpSpPr>
            <a:xfrm rot="4538853">
              <a:off x="719268" y="939935"/>
              <a:ext cx="387274" cy="1707991"/>
              <a:chOff x="3071009" y="3657601"/>
              <a:chExt cx="262820" cy="1700000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76ED36F-3906-41AB-9E42-4D7F2420173E}"/>
                  </a:ext>
                </a:extLst>
              </p:cNvPr>
              <p:cNvGrpSpPr/>
              <p:nvPr/>
            </p:nvGrpSpPr>
            <p:grpSpPr>
              <a:xfrm>
                <a:off x="3071009" y="3661222"/>
                <a:ext cx="260366" cy="1693205"/>
                <a:chOff x="3071009" y="3661222"/>
                <a:chExt cx="260366" cy="1693205"/>
              </a:xfrm>
            </p:grpSpPr>
            <p:sp>
              <p:nvSpPr>
                <p:cNvPr id="133" name="Right Triangle 132">
                  <a:extLst>
                    <a:ext uri="{FF2B5EF4-FFF2-40B4-BE49-F238E27FC236}">
                      <a16:creationId xmlns:a16="http://schemas.microsoft.com/office/drawing/2014/main" id="{55A805B1-EA7A-4178-A7B5-0FB16301C60C}"/>
                    </a:ext>
                  </a:extLst>
                </p:cNvPr>
                <p:cNvSpPr/>
                <p:nvPr/>
              </p:nvSpPr>
              <p:spPr>
                <a:xfrm flipH="1">
                  <a:off x="3071009" y="3661222"/>
                  <a:ext cx="259998" cy="1292049"/>
                </a:xfrm>
                <a:custGeom>
                  <a:avLst/>
                  <a:gdLst>
                    <a:gd name="connsiteX0" fmla="*/ 0 w 315589"/>
                    <a:gd name="connsiteY0" fmla="*/ 171806 h 171806"/>
                    <a:gd name="connsiteX1" fmla="*/ 0 w 315589"/>
                    <a:gd name="connsiteY1" fmla="*/ 0 h 171806"/>
                    <a:gd name="connsiteX2" fmla="*/ 315589 w 315589"/>
                    <a:gd name="connsiteY2" fmla="*/ 171806 h 171806"/>
                    <a:gd name="connsiteX3" fmla="*/ 0 w 315589"/>
                    <a:gd name="connsiteY3" fmla="*/ 171806 h 171806"/>
                    <a:gd name="connsiteX0" fmla="*/ 0 w 315589"/>
                    <a:gd name="connsiteY0" fmla="*/ 1069321 h 1069321"/>
                    <a:gd name="connsiteX1" fmla="*/ 1399 w 315589"/>
                    <a:gd name="connsiteY1" fmla="*/ 0 h 1069321"/>
                    <a:gd name="connsiteX2" fmla="*/ 315589 w 315589"/>
                    <a:gd name="connsiteY2" fmla="*/ 1069321 h 1069321"/>
                    <a:gd name="connsiteX3" fmla="*/ 0 w 315589"/>
                    <a:gd name="connsiteY3" fmla="*/ 1069321 h 1069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589" h="1069321">
                      <a:moveTo>
                        <a:pt x="0" y="1069321"/>
                      </a:moveTo>
                      <a:cubicBezTo>
                        <a:pt x="466" y="712881"/>
                        <a:pt x="933" y="356440"/>
                        <a:pt x="1399" y="0"/>
                      </a:cubicBezTo>
                      <a:lnTo>
                        <a:pt x="315589" y="1069321"/>
                      </a:lnTo>
                      <a:lnTo>
                        <a:pt x="0" y="1069321"/>
                      </a:lnTo>
                      <a:close/>
                    </a:path>
                  </a:pathLst>
                </a:cu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2D2652C-8E4F-4DD7-BC02-B5A4E7D3BED4}"/>
                    </a:ext>
                  </a:extLst>
                </p:cNvPr>
                <p:cNvSpPr/>
                <p:nvPr/>
              </p:nvSpPr>
              <p:spPr>
                <a:xfrm>
                  <a:off x="3073859" y="5212517"/>
                  <a:ext cx="256395" cy="141910"/>
                </a:xfrm>
                <a:custGeom>
                  <a:avLst/>
                  <a:gdLst>
                    <a:gd name="connsiteX0" fmla="*/ 1950 w 260000"/>
                    <a:gd name="connsiteY0" fmla="*/ 0 h 141910"/>
                    <a:gd name="connsiteX1" fmla="*/ 258050 w 260000"/>
                    <a:gd name="connsiteY1" fmla="*/ 0 h 141910"/>
                    <a:gd name="connsiteX2" fmla="*/ 260000 w 260000"/>
                    <a:gd name="connsiteY2" fmla="*/ 9813 h 141910"/>
                    <a:gd name="connsiteX3" fmla="*/ 130000 w 260000"/>
                    <a:gd name="connsiteY3" fmla="*/ 141910 h 141910"/>
                    <a:gd name="connsiteX4" fmla="*/ 0 w 260000"/>
                    <a:gd name="connsiteY4" fmla="*/ 9813 h 1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000" h="141910">
                      <a:moveTo>
                        <a:pt x="1950" y="0"/>
                      </a:moveTo>
                      <a:lnTo>
                        <a:pt x="258050" y="0"/>
                      </a:lnTo>
                      <a:lnTo>
                        <a:pt x="260000" y="9813"/>
                      </a:lnTo>
                      <a:cubicBezTo>
                        <a:pt x="260000" y="82768"/>
                        <a:pt x="201797" y="141910"/>
                        <a:pt x="130000" y="141910"/>
                      </a:cubicBezTo>
                      <a:cubicBezTo>
                        <a:pt x="58203" y="141910"/>
                        <a:pt x="0" y="82768"/>
                        <a:pt x="0" y="9813"/>
                      </a:cubicBezTo>
                      <a:close/>
                    </a:path>
                  </a:pathLst>
                </a:cu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8F8E2FE0-4286-4FBC-A01D-697A7BDFCA62}"/>
                    </a:ext>
                  </a:extLst>
                </p:cNvPr>
                <p:cNvSpPr/>
                <p:nvPr/>
              </p:nvSpPr>
              <p:spPr>
                <a:xfrm>
                  <a:off x="3071376" y="4946217"/>
                  <a:ext cx="259999" cy="272496"/>
                </a:xfrm>
                <a:prstGeom prst="rect">
                  <a:avLst/>
                </a:pr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32D3C9-91E7-4A98-B11B-0AA7652252FE}"/>
                  </a:ext>
                </a:extLst>
              </p:cNvPr>
              <p:cNvSpPr/>
              <p:nvPr/>
            </p:nvSpPr>
            <p:spPr>
              <a:xfrm>
                <a:off x="3073829" y="3657601"/>
                <a:ext cx="260000" cy="1700000"/>
              </a:xfrm>
              <a:custGeom>
                <a:avLst/>
                <a:gdLst/>
                <a:ahLst/>
                <a:cxnLst/>
                <a:rect l="0" t="0" r="0" b="0"/>
                <a:pathLst>
                  <a:path w="260000" h="1700000" fill="none">
                    <a:moveTo>
                      <a:pt x="0" y="0"/>
                    </a:moveTo>
                    <a:lnTo>
                      <a:pt x="0" y="1544000"/>
                    </a:lnTo>
                    <a:cubicBezTo>
                      <a:pt x="0" y="1544000"/>
                      <a:pt x="0" y="1700000"/>
                      <a:pt x="130000" y="1700000"/>
                    </a:cubicBezTo>
                    <a:cubicBezTo>
                      <a:pt x="260000" y="1700000"/>
                      <a:pt x="260000" y="1544000"/>
                      <a:pt x="260000" y="1544000"/>
                    </a:cubicBezTo>
                    <a:lnTo>
                      <a:pt x="26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round/>
              </a:ln>
            </p:spPr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85EF9AE-44C5-4932-BB13-F6E206440111}"/>
                </a:ext>
              </a:extLst>
            </p:cNvPr>
            <p:cNvGrpSpPr/>
            <p:nvPr/>
          </p:nvGrpSpPr>
          <p:grpSpPr>
            <a:xfrm rot="20818113">
              <a:off x="92490" y="1747481"/>
              <a:ext cx="591269" cy="570809"/>
              <a:chOff x="4134737" y="1919520"/>
              <a:chExt cx="751219" cy="751219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E7D060F-B3CF-4C92-B829-B8EED1668091}"/>
                  </a:ext>
                </a:extLst>
              </p:cNvPr>
              <p:cNvSpPr/>
              <p:nvPr/>
            </p:nvSpPr>
            <p:spPr>
              <a:xfrm>
                <a:off x="4134737" y="1919520"/>
                <a:ext cx="751219" cy="751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C27EA5E-095B-4F5B-A879-1B44006C959F}"/>
                  </a:ext>
                </a:extLst>
              </p:cNvPr>
              <p:cNvGrpSpPr/>
              <p:nvPr/>
            </p:nvGrpSpPr>
            <p:grpSpPr>
              <a:xfrm>
                <a:off x="4302762" y="2169258"/>
                <a:ext cx="415168" cy="215756"/>
                <a:chOff x="4869620" y="2211474"/>
                <a:chExt cx="1039384" cy="540153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3BBB60BC-AB29-4612-8BE8-A24FA979E3CA}"/>
                    </a:ext>
                  </a:extLst>
                </p:cNvPr>
                <p:cNvSpPr/>
                <p:nvPr/>
              </p:nvSpPr>
              <p:spPr>
                <a:xfrm rot="1323380">
                  <a:off x="5009738" y="243840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27DB1575-58C4-46BD-B6F5-ED91914C7396}"/>
                    </a:ext>
                  </a:extLst>
                </p:cNvPr>
                <p:cNvSpPr/>
                <p:nvPr/>
              </p:nvSpPr>
              <p:spPr>
                <a:xfrm rot="1142476">
                  <a:off x="4994825" y="252685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F574B54A-2EE8-4BAB-BFCA-CC2F86D0417F}"/>
                    </a:ext>
                  </a:extLst>
                </p:cNvPr>
                <p:cNvSpPr/>
                <p:nvPr/>
              </p:nvSpPr>
              <p:spPr>
                <a:xfrm rot="19489800">
                  <a:off x="4932159" y="2448209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0049DC3C-196C-4B81-BCFC-E81F57CC9911}"/>
                    </a:ext>
                  </a:extLst>
                </p:cNvPr>
                <p:cNvSpPr/>
                <p:nvPr/>
              </p:nvSpPr>
              <p:spPr>
                <a:xfrm rot="20514041">
                  <a:off x="5105082" y="243954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B53D8BEC-EEA7-4524-81D3-AA8732C60C42}"/>
                    </a:ext>
                  </a:extLst>
                </p:cNvPr>
                <p:cNvSpPr/>
                <p:nvPr/>
              </p:nvSpPr>
              <p:spPr>
                <a:xfrm rot="20568971">
                  <a:off x="5076772" y="259097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A771D4CB-C348-4D9C-B3B4-9CD51DFADFFD}"/>
                    </a:ext>
                  </a:extLst>
                </p:cNvPr>
                <p:cNvSpPr/>
                <p:nvPr/>
              </p:nvSpPr>
              <p:spPr>
                <a:xfrm>
                  <a:off x="5168501" y="257425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660866A6-86BD-40A6-BECB-C33E53A81B0D}"/>
                    </a:ext>
                  </a:extLst>
                </p:cNvPr>
                <p:cNvSpPr/>
                <p:nvPr/>
              </p:nvSpPr>
              <p:spPr>
                <a:xfrm rot="20734951">
                  <a:off x="5260263" y="257402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20C72335-4F12-4E80-80CB-810D06382EDE}"/>
                    </a:ext>
                  </a:extLst>
                </p:cNvPr>
                <p:cNvSpPr/>
                <p:nvPr/>
              </p:nvSpPr>
              <p:spPr>
                <a:xfrm rot="1241437">
                  <a:off x="4869620" y="254556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18E22E29-0522-4D45-9194-0936490E7065}"/>
                    </a:ext>
                  </a:extLst>
                </p:cNvPr>
                <p:cNvSpPr/>
                <p:nvPr/>
              </p:nvSpPr>
              <p:spPr>
                <a:xfrm rot="872366">
                  <a:off x="5169948" y="256102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25582B1-8D20-4956-A74D-01D29CD068AA}"/>
                    </a:ext>
                  </a:extLst>
                </p:cNvPr>
                <p:cNvSpPr/>
                <p:nvPr/>
              </p:nvSpPr>
              <p:spPr>
                <a:xfrm>
                  <a:off x="5394319" y="221147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7BE9FEF9-D6F7-49F7-A018-C91334FD305E}"/>
                    </a:ext>
                  </a:extLst>
                </p:cNvPr>
                <p:cNvSpPr/>
                <p:nvPr/>
              </p:nvSpPr>
              <p:spPr>
                <a:xfrm>
                  <a:off x="5251301" y="242926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31ED616-4683-45EF-8C85-92F3E453C80C}"/>
                    </a:ext>
                  </a:extLst>
                </p:cNvPr>
                <p:cNvSpPr/>
                <p:nvPr/>
              </p:nvSpPr>
              <p:spPr>
                <a:xfrm>
                  <a:off x="5209510" y="232469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81A0ED85-14EA-4FA3-A324-F94E65B2C8DB}"/>
                    </a:ext>
                  </a:extLst>
                </p:cNvPr>
                <p:cNvSpPr/>
                <p:nvPr/>
              </p:nvSpPr>
              <p:spPr>
                <a:xfrm>
                  <a:off x="5430228" y="230269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8703A05-DC40-47BF-B480-BF1D66EDB1C5}"/>
                    </a:ext>
                  </a:extLst>
                </p:cNvPr>
                <p:cNvSpPr/>
                <p:nvPr/>
              </p:nvSpPr>
              <p:spPr>
                <a:xfrm>
                  <a:off x="5493647" y="2437412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C2E02C6-6178-43CD-9FE5-65E30BF87F40}"/>
                    </a:ext>
                  </a:extLst>
                </p:cNvPr>
                <p:cNvSpPr/>
                <p:nvPr/>
              </p:nvSpPr>
              <p:spPr>
                <a:xfrm rot="1460997">
                  <a:off x="5644017" y="2267967"/>
                  <a:ext cx="81654" cy="1306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B93771BE-5355-496D-A33D-82E5EF8F9592}"/>
                    </a:ext>
                  </a:extLst>
                </p:cNvPr>
                <p:cNvSpPr/>
                <p:nvPr/>
              </p:nvSpPr>
              <p:spPr>
                <a:xfrm rot="20743999">
                  <a:off x="5585409" y="243717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44B40A2-15F8-4B50-B269-E534195D4065}"/>
                    </a:ext>
                  </a:extLst>
                </p:cNvPr>
                <p:cNvSpPr/>
                <p:nvPr/>
              </p:nvSpPr>
              <p:spPr>
                <a:xfrm rot="1560400">
                  <a:off x="5555246" y="24908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E1664D-8DD8-4A22-97AB-B89D4D01CBAF}"/>
                    </a:ext>
                  </a:extLst>
                </p:cNvPr>
                <p:cNvSpPr/>
                <p:nvPr/>
              </p:nvSpPr>
              <p:spPr>
                <a:xfrm rot="1254344">
                  <a:off x="5673832" y="243717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C8925A37-083E-44E9-A87F-6FC1944D9D6D}"/>
                    </a:ext>
                  </a:extLst>
                </p:cNvPr>
                <p:cNvSpPr/>
                <p:nvPr/>
              </p:nvSpPr>
              <p:spPr>
                <a:xfrm rot="20566681">
                  <a:off x="5655406" y="257514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44C84345-E5EE-4C68-801D-DD7F68DAA57F}"/>
                    </a:ext>
                  </a:extLst>
                </p:cNvPr>
                <p:cNvSpPr/>
                <p:nvPr/>
              </p:nvSpPr>
              <p:spPr>
                <a:xfrm>
                  <a:off x="5493242" y="259038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14FD1D05-46F9-4048-B2ED-542C493A4C30}"/>
                    </a:ext>
                  </a:extLst>
                </p:cNvPr>
                <p:cNvSpPr/>
                <p:nvPr/>
              </p:nvSpPr>
              <p:spPr>
                <a:xfrm rot="20514666">
                  <a:off x="5425028" y="2620992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D4649B56-5679-4CDA-BF44-04603F6866EA}"/>
                    </a:ext>
                  </a:extLst>
                </p:cNvPr>
                <p:cNvSpPr/>
                <p:nvPr/>
              </p:nvSpPr>
              <p:spPr>
                <a:xfrm>
                  <a:off x="5735588" y="2598533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6B9E3940-3360-49FF-AE65-BE70E205C088}"/>
                    </a:ext>
                  </a:extLst>
                </p:cNvPr>
                <p:cNvSpPr/>
                <p:nvPr/>
              </p:nvSpPr>
              <p:spPr>
                <a:xfrm rot="1067545">
                  <a:off x="5770586" y="250826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24AFEB4D-EE61-472D-AF37-C109D14484A8}"/>
                    </a:ext>
                  </a:extLst>
                </p:cNvPr>
                <p:cNvSpPr/>
                <p:nvPr/>
              </p:nvSpPr>
              <p:spPr>
                <a:xfrm rot="1155050">
                  <a:off x="5827350" y="259829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A6D6E2C8-2FB7-4659-B45A-95A9BED81B62}"/>
                    </a:ext>
                  </a:extLst>
                </p:cNvPr>
                <p:cNvSpPr/>
                <p:nvPr/>
              </p:nvSpPr>
              <p:spPr>
                <a:xfrm rot="804462">
                  <a:off x="5334713" y="260799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13AAD0BA-50DA-45E3-85A1-47FD28840260}"/>
                    </a:ext>
                  </a:extLst>
                </p:cNvPr>
                <p:cNvSpPr/>
                <p:nvPr/>
              </p:nvSpPr>
              <p:spPr>
                <a:xfrm>
                  <a:off x="5737035" y="25853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D2CB5C19-9DBC-4963-AE73-08E9AF319655}"/>
                    </a:ext>
                  </a:extLst>
                </p:cNvPr>
                <p:cNvSpPr/>
                <p:nvPr/>
              </p:nvSpPr>
              <p:spPr>
                <a:xfrm rot="20816450">
                  <a:off x="5754569" y="24041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557B0E9F-A935-4592-9D0D-D5D70A3F85EF}"/>
                    </a:ext>
                  </a:extLst>
                </p:cNvPr>
                <p:cNvSpPr/>
                <p:nvPr/>
              </p:nvSpPr>
              <p:spPr>
                <a:xfrm rot="2222903">
                  <a:off x="5394022" y="246350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B39D62-1C24-40A2-9CAB-DD11B7CF6A6B}"/>
              </a:ext>
            </a:extLst>
          </p:cNvPr>
          <p:cNvSpPr txBox="1"/>
          <p:nvPr/>
        </p:nvSpPr>
        <p:spPr>
          <a:xfrm>
            <a:off x="787369" y="4250978"/>
            <a:ext cx="2049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7 SVNMomento" panose="00000500000000000000" pitchFamily="2" charset="0"/>
              </a:rPr>
              <a:t>Nước</a:t>
            </a:r>
            <a:r>
              <a:rPr lang="en-US" sz="4000" dirty="0">
                <a:latin typeface="#9Slide07 SVNMomento" panose="00000500000000000000" pitchFamily="2" charset="0"/>
              </a:rPr>
              <a:t> </a:t>
            </a:r>
            <a:r>
              <a:rPr lang="en-US" sz="4000" dirty="0" err="1">
                <a:latin typeface="#9Slide07 SVNMomento" panose="00000500000000000000" pitchFamily="2" charset="0"/>
              </a:rPr>
              <a:t>lọc</a:t>
            </a:r>
            <a:endParaRPr lang="en-US" sz="4000" dirty="0">
              <a:latin typeface="#9Slide07 SVNMomento" panose="00000500000000000000" pitchFamily="2" charset="0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B0FDC81-6174-493B-B0A0-4C907CF731ED}"/>
              </a:ext>
            </a:extLst>
          </p:cNvPr>
          <p:cNvGrpSpPr/>
          <p:nvPr/>
        </p:nvGrpSpPr>
        <p:grpSpPr>
          <a:xfrm>
            <a:off x="1627481" y="1418125"/>
            <a:ext cx="326529" cy="326529"/>
            <a:chOff x="5799149" y="4964691"/>
            <a:chExt cx="326529" cy="32652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A9BA844-3A05-47CD-8DFF-C39E79D8DFDE}"/>
                </a:ext>
              </a:extLst>
            </p:cNvPr>
            <p:cNvSpPr/>
            <p:nvPr/>
          </p:nvSpPr>
          <p:spPr>
            <a:xfrm>
              <a:off x="5799149" y="4964691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Dripping">
              <a:extLst>
                <a:ext uri="{FF2B5EF4-FFF2-40B4-BE49-F238E27FC236}">
                  <a16:creationId xmlns:a16="http://schemas.microsoft.com/office/drawing/2014/main" id="{7E16FD3F-26E2-4395-8453-C6A50FF6D6BB}"/>
                </a:ext>
              </a:extLst>
            </p:cNvPr>
            <p:cNvSpPr/>
            <p:nvPr/>
          </p:nvSpPr>
          <p:spPr>
            <a:xfrm>
              <a:off x="5902413" y="5027955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E58D943-88A5-4288-963A-89E06C88941E}"/>
              </a:ext>
            </a:extLst>
          </p:cNvPr>
          <p:cNvGrpSpPr/>
          <p:nvPr/>
        </p:nvGrpSpPr>
        <p:grpSpPr>
          <a:xfrm>
            <a:off x="3662235" y="143251"/>
            <a:ext cx="8327965" cy="3877949"/>
            <a:chOff x="3662235" y="143251"/>
            <a:chExt cx="8327965" cy="3877949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4F20C70-E6E0-4446-B3AD-971A55459C48}"/>
                </a:ext>
              </a:extLst>
            </p:cNvPr>
            <p:cNvSpPr/>
            <p:nvPr/>
          </p:nvSpPr>
          <p:spPr>
            <a:xfrm>
              <a:off x="8424895" y="841591"/>
              <a:ext cx="2317486" cy="231748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row: Down 145">
              <a:extLst>
                <a:ext uri="{FF2B5EF4-FFF2-40B4-BE49-F238E27FC236}">
                  <a16:creationId xmlns:a16="http://schemas.microsoft.com/office/drawing/2014/main" id="{30840CD2-EE28-46AF-A887-41493542DE39}"/>
                </a:ext>
              </a:extLst>
            </p:cNvPr>
            <p:cNvSpPr/>
            <p:nvPr/>
          </p:nvSpPr>
          <p:spPr>
            <a:xfrm rot="16200000">
              <a:off x="7101065" y="717481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DAFF2DA-C4E2-4DEB-A0F3-ED1575B21CE6}"/>
                </a:ext>
              </a:extLst>
            </p:cNvPr>
            <p:cNvSpPr txBox="1"/>
            <p:nvPr/>
          </p:nvSpPr>
          <p:spPr>
            <a:xfrm>
              <a:off x="6180616" y="764539"/>
              <a:ext cx="2049262" cy="3256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dirty="0" err="1">
                  <a:latin typeface="#9Slide07 SVNMomento" panose="00000500000000000000" pitchFamily="2" charset="0"/>
                </a:rPr>
                <a:t>Làm</a:t>
              </a:r>
              <a:r>
                <a:rPr lang="en-US" sz="3500" dirty="0">
                  <a:latin typeface="#9Slide07 SVNMomento" panose="00000500000000000000" pitchFamily="2" charset="0"/>
                </a:rPr>
                <a:t> bay </a:t>
              </a:r>
              <a:r>
                <a:rPr lang="en-US" sz="3500" dirty="0" err="1">
                  <a:latin typeface="#9Slide07 SVNMomento" panose="00000500000000000000" pitchFamily="2" charset="0"/>
                </a:rPr>
                <a:t>hơi</a:t>
              </a:r>
              <a:r>
                <a:rPr lang="en-US" sz="3500" dirty="0">
                  <a:latin typeface="#9Slide07 SVNMomento" panose="00000500000000000000" pitchFamily="2" charset="0"/>
                </a:rPr>
                <a:t> </a:t>
              </a:r>
              <a:r>
                <a:rPr lang="en-US" sz="3500" dirty="0" err="1">
                  <a:latin typeface="#9Slide07 SVNMomento" panose="00000500000000000000" pitchFamily="2" charset="0"/>
                </a:rPr>
                <a:t>nước</a:t>
              </a:r>
              <a:endParaRPr lang="en-US" sz="3500" dirty="0">
                <a:latin typeface="#9Slide07 SVNMomento" panose="00000500000000000000" pitchFamily="2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DD6922E-0430-4BAF-9871-F816D195D056}"/>
                </a:ext>
              </a:extLst>
            </p:cNvPr>
            <p:cNvSpPr txBox="1"/>
            <p:nvPr/>
          </p:nvSpPr>
          <p:spPr>
            <a:xfrm>
              <a:off x="7088417" y="143251"/>
              <a:ext cx="4901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vết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41D2622-12CC-4CA6-A249-3F96E2F8E1BB}"/>
                </a:ext>
              </a:extLst>
            </p:cNvPr>
            <p:cNvGrpSpPr/>
            <p:nvPr/>
          </p:nvGrpSpPr>
          <p:grpSpPr>
            <a:xfrm>
              <a:off x="3662235" y="218033"/>
              <a:ext cx="2317486" cy="2838120"/>
              <a:chOff x="3662235" y="218033"/>
              <a:chExt cx="2317486" cy="283812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25FA8F77-3CAA-441C-8614-717132679442}"/>
                  </a:ext>
                </a:extLst>
              </p:cNvPr>
              <p:cNvGrpSpPr/>
              <p:nvPr/>
            </p:nvGrpSpPr>
            <p:grpSpPr>
              <a:xfrm>
                <a:off x="3662235" y="738667"/>
                <a:ext cx="2317486" cy="2317486"/>
                <a:chOff x="3252286" y="1598370"/>
                <a:chExt cx="1207965" cy="1207965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562B2D1-8D92-4557-8AC1-A33612F41ADF}"/>
                    </a:ext>
                  </a:extLst>
                </p:cNvPr>
                <p:cNvSpPr/>
                <p:nvPr/>
              </p:nvSpPr>
              <p:spPr>
                <a:xfrm>
                  <a:off x="3252286" y="1598370"/>
                  <a:ext cx="1207965" cy="12079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74000"/>
                  </a:schemeClr>
                </a:solidFill>
                <a:ln w="2540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AF174F8-2EA2-428B-BD3B-6CAEC89BBC48}"/>
                    </a:ext>
                  </a:extLst>
                </p:cNvPr>
                <p:cNvSpPr/>
                <p:nvPr/>
              </p:nvSpPr>
              <p:spPr>
                <a:xfrm flipV="1">
                  <a:off x="3470411" y="1814704"/>
                  <a:ext cx="725182" cy="72497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D582443-C678-49E5-9ABD-AC91ED7C52AD}"/>
                  </a:ext>
                </a:extLst>
              </p:cNvPr>
              <p:cNvSpPr txBox="1"/>
              <p:nvPr/>
            </p:nvSpPr>
            <p:spPr>
              <a:xfrm>
                <a:off x="4080709" y="218033"/>
                <a:ext cx="146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TN1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FD29E8-6BD7-4495-BB04-D4CE51043081}"/>
              </a:ext>
            </a:extLst>
          </p:cNvPr>
          <p:cNvGrpSpPr/>
          <p:nvPr/>
        </p:nvGrpSpPr>
        <p:grpSpPr>
          <a:xfrm>
            <a:off x="3662235" y="3592360"/>
            <a:ext cx="7199240" cy="3587304"/>
            <a:chOff x="3662235" y="3592360"/>
            <a:chExt cx="7199240" cy="3587304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C9C2832-E999-4BA3-A506-E939D649D9E7}"/>
                </a:ext>
              </a:extLst>
            </p:cNvPr>
            <p:cNvGrpSpPr/>
            <p:nvPr/>
          </p:nvGrpSpPr>
          <p:grpSpPr>
            <a:xfrm>
              <a:off x="8424895" y="3695284"/>
              <a:ext cx="2317486" cy="2317486"/>
              <a:chOff x="3252286" y="1598370"/>
              <a:chExt cx="1207965" cy="1207965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BEDF5D3-4022-4236-BEC2-D492D4889BD2}"/>
                  </a:ext>
                </a:extLst>
              </p:cNvPr>
              <p:cNvSpPr/>
              <p:nvPr/>
            </p:nvSpPr>
            <p:spPr>
              <a:xfrm>
                <a:off x="3252286" y="1598370"/>
                <a:ext cx="1207965" cy="12079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74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2ECBEE4-BD3F-4B23-BEBF-AD2BEC12C962}"/>
                  </a:ext>
                </a:extLst>
              </p:cNvPr>
              <p:cNvSpPr/>
              <p:nvPr/>
            </p:nvSpPr>
            <p:spPr>
              <a:xfrm flipV="1">
                <a:off x="3487452" y="1832334"/>
                <a:ext cx="725182" cy="724976"/>
              </a:xfrm>
              <a:prstGeom prst="ellipse">
                <a:avLst/>
              </a:prstGeom>
              <a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-100000"/>
                          </a14:imgEffect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Arrow: Down 147">
              <a:extLst>
                <a:ext uri="{FF2B5EF4-FFF2-40B4-BE49-F238E27FC236}">
                  <a16:creationId xmlns:a16="http://schemas.microsoft.com/office/drawing/2014/main" id="{A9199841-8DCC-421C-9D40-935DD6C345BE}"/>
                </a:ext>
              </a:extLst>
            </p:cNvPr>
            <p:cNvSpPr/>
            <p:nvPr/>
          </p:nvSpPr>
          <p:spPr>
            <a:xfrm rot="16200000">
              <a:off x="7101063" y="3657118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48274CD-3AC6-4F87-9A0E-CF2C8927C6D9}"/>
                </a:ext>
              </a:extLst>
            </p:cNvPr>
            <p:cNvSpPr txBox="1"/>
            <p:nvPr/>
          </p:nvSpPr>
          <p:spPr>
            <a:xfrm>
              <a:off x="6233053" y="3923003"/>
              <a:ext cx="2049262" cy="3256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dirty="0" err="1">
                  <a:latin typeface="#9Slide07 SVNMomento" panose="00000500000000000000" pitchFamily="2" charset="0"/>
                </a:rPr>
                <a:t>Làm</a:t>
              </a:r>
              <a:r>
                <a:rPr lang="en-US" sz="3500" dirty="0">
                  <a:latin typeface="#9Slide07 SVNMomento" panose="00000500000000000000" pitchFamily="2" charset="0"/>
                </a:rPr>
                <a:t> bay </a:t>
              </a:r>
              <a:r>
                <a:rPr lang="en-US" sz="3500" dirty="0" err="1">
                  <a:latin typeface="#9Slide07 SVNMomento" panose="00000500000000000000" pitchFamily="2" charset="0"/>
                </a:rPr>
                <a:t>hơi</a:t>
              </a:r>
              <a:r>
                <a:rPr lang="en-US" sz="3500" dirty="0">
                  <a:latin typeface="#9Slide07 SVNMomento" panose="00000500000000000000" pitchFamily="2" charset="0"/>
                </a:rPr>
                <a:t> </a:t>
              </a:r>
              <a:r>
                <a:rPr lang="en-US" sz="3500" dirty="0" err="1">
                  <a:latin typeface="#9Slide07 SVNMomento" panose="00000500000000000000" pitchFamily="2" charset="0"/>
                </a:rPr>
                <a:t>nước</a:t>
              </a:r>
              <a:endParaRPr lang="en-US" sz="3500" dirty="0">
                <a:latin typeface="#9Slide07 SVNMomento" panose="00000500000000000000" pitchFamily="2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0A56BC3-6470-4F55-8D54-422DBCEA09FC}"/>
                </a:ext>
              </a:extLst>
            </p:cNvPr>
            <p:cNvSpPr txBox="1"/>
            <p:nvPr/>
          </p:nvSpPr>
          <p:spPr>
            <a:xfrm>
              <a:off x="8474258" y="6287367"/>
              <a:ext cx="2387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Vệt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mờ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6DF1182-87F3-43F0-817F-FB41CCD5BCE4}"/>
                </a:ext>
              </a:extLst>
            </p:cNvPr>
            <p:cNvGrpSpPr/>
            <p:nvPr/>
          </p:nvGrpSpPr>
          <p:grpSpPr>
            <a:xfrm>
              <a:off x="3662235" y="3592360"/>
              <a:ext cx="2317486" cy="2942890"/>
              <a:chOff x="3662235" y="3592360"/>
              <a:chExt cx="2317486" cy="294289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3DF22FD-7AB5-4DB1-B214-E710DE683C4E}"/>
                  </a:ext>
                </a:extLst>
              </p:cNvPr>
              <p:cNvGrpSpPr/>
              <p:nvPr/>
            </p:nvGrpSpPr>
            <p:grpSpPr>
              <a:xfrm>
                <a:off x="3662235" y="3592360"/>
                <a:ext cx="2317486" cy="2317486"/>
                <a:chOff x="3252286" y="1598370"/>
                <a:chExt cx="1207965" cy="1207965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A06011D-9E23-4B5E-8CE5-868C8D2EBFD1}"/>
                    </a:ext>
                  </a:extLst>
                </p:cNvPr>
                <p:cNvSpPr/>
                <p:nvPr/>
              </p:nvSpPr>
              <p:spPr>
                <a:xfrm>
                  <a:off x="3252286" y="1598370"/>
                  <a:ext cx="1207965" cy="12079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74000"/>
                  </a:schemeClr>
                </a:solidFill>
                <a:ln w="2540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B289AFD-9E92-47F2-A40C-9193E44A5B10}"/>
                    </a:ext>
                  </a:extLst>
                </p:cNvPr>
                <p:cNvSpPr/>
                <p:nvPr/>
              </p:nvSpPr>
              <p:spPr>
                <a:xfrm flipV="1">
                  <a:off x="3470411" y="1814704"/>
                  <a:ext cx="725182" cy="72497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01B1577-28FD-45F0-97C8-A2762C6A4C36}"/>
                  </a:ext>
                </a:extLst>
              </p:cNvPr>
              <p:cNvSpPr txBox="1"/>
              <p:nvPr/>
            </p:nvSpPr>
            <p:spPr>
              <a:xfrm>
                <a:off x="4089640" y="6012030"/>
                <a:ext cx="146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TN2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4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851E0-C53D-452C-A524-92E4713A05B0}"/>
              </a:ext>
            </a:extLst>
          </p:cNvPr>
          <p:cNvSpPr txBox="1"/>
          <p:nvPr/>
        </p:nvSpPr>
        <p:spPr>
          <a:xfrm>
            <a:off x="-4112853" y="-5712849"/>
            <a:ext cx="4373204" cy="439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mpleSoft Bold" panose="02000000000000000000" pitchFamily="2" charset="0"/>
              </a:rPr>
              <a:t>Bài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mpleSoft Bold" panose="02000000000000000000" pitchFamily="2" charset="0"/>
              </a:rPr>
              <a:t> 41: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IcielUni Sans Heavy" panose="00000500000000000000" pitchFamily="2" charset="0"/>
              </a:rPr>
              <a:t>ĐỘ TAN CỦA MỘT CHẤT  TRONG NƯỚC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B124BE-4031-44CD-8998-9C8A6E665D07}"/>
              </a:ext>
            </a:extLst>
          </p:cNvPr>
          <p:cNvGrpSpPr/>
          <p:nvPr/>
        </p:nvGrpSpPr>
        <p:grpSpPr>
          <a:xfrm>
            <a:off x="7844779" y="-4518738"/>
            <a:ext cx="2842272" cy="3034694"/>
            <a:chOff x="5517956" y="1726152"/>
            <a:chExt cx="1181121" cy="126108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192E55A-01B9-46A3-BCB2-B639EEC11C04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1475B-6014-4286-B597-FEE7F48D5261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3BBF24-825A-4632-B320-94AF9749A08B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sq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0A1136-AE90-4DC3-B4BF-107A611F7C0F}"/>
              </a:ext>
            </a:extLst>
          </p:cNvPr>
          <p:cNvGrpSpPr/>
          <p:nvPr/>
        </p:nvGrpSpPr>
        <p:grpSpPr>
          <a:xfrm>
            <a:off x="1205733" y="-6463928"/>
            <a:ext cx="4432257" cy="1887606"/>
            <a:chOff x="1205733" y="394072"/>
            <a:chExt cx="4432257" cy="1887606"/>
          </a:xfrm>
        </p:grpSpPr>
        <p:grpSp>
          <p:nvGrpSpPr>
            <p:cNvPr id="54" name="Graphic 2">
              <a:extLst>
                <a:ext uri="{FF2B5EF4-FFF2-40B4-BE49-F238E27FC236}">
                  <a16:creationId xmlns:a16="http://schemas.microsoft.com/office/drawing/2014/main" id="{9D81CB7F-5137-4073-BDEC-42887704FE71}"/>
                </a:ext>
              </a:extLst>
            </p:cNvPr>
            <p:cNvGrpSpPr/>
            <p:nvPr/>
          </p:nvGrpSpPr>
          <p:grpSpPr>
            <a:xfrm flipH="1">
              <a:off x="1205733" y="983833"/>
              <a:ext cx="2431059" cy="1297845"/>
              <a:chOff x="3733160" y="1257799"/>
              <a:chExt cx="981608" cy="524041"/>
            </a:xfrm>
          </p:grpSpPr>
          <p:grpSp>
            <p:nvGrpSpPr>
              <p:cNvPr id="55" name="Graphic 2">
                <a:extLst>
                  <a:ext uri="{FF2B5EF4-FFF2-40B4-BE49-F238E27FC236}">
                    <a16:creationId xmlns:a16="http://schemas.microsoft.com/office/drawing/2014/main" id="{4098813F-9DAA-4515-8761-E720D55F6469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2A01DF5E-254B-499B-8E8E-6AB011480598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9EB687ED-D4FD-411C-888C-834DFF32F281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1" name="Graphic 2">
                  <a:extLst>
                    <a:ext uri="{FF2B5EF4-FFF2-40B4-BE49-F238E27FC236}">
                      <a16:creationId xmlns:a16="http://schemas.microsoft.com/office/drawing/2014/main" id="{D586ED61-E76B-4466-AAC1-CF59C186E222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0023DFAF-BB0F-48F0-B84D-ECF4E3558354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21D65B0-D35D-4ABB-9A57-A6C6E68E78A3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A41FBAF1-EFA7-40BC-8567-9367B2B69F1A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aphic 2">
                  <a:extLst>
                    <a:ext uri="{FF2B5EF4-FFF2-40B4-BE49-F238E27FC236}">
                      <a16:creationId xmlns:a16="http://schemas.microsoft.com/office/drawing/2014/main" id="{56FEB4B0-4C09-452F-895B-7E8BA59EC4E4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83" name="Graphic 2">
                    <a:extLst>
                      <a:ext uri="{FF2B5EF4-FFF2-40B4-BE49-F238E27FC236}">
                        <a16:creationId xmlns:a16="http://schemas.microsoft.com/office/drawing/2014/main" id="{9E8D0B2D-0EDD-41E1-8A96-55DF19016E45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8D19C51F-C343-46F8-8942-C3A54590D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AA62936C-D00A-4500-ADB3-53E346DDA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" name="Graphic 2">
                    <a:extLst>
                      <a:ext uri="{FF2B5EF4-FFF2-40B4-BE49-F238E27FC236}">
                        <a16:creationId xmlns:a16="http://schemas.microsoft.com/office/drawing/2014/main" id="{68AC577F-2997-45E6-8EBA-2079F18285CB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C8BF8500-A718-46AB-A04A-298D281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C01CB63A-DFBA-47ED-AE9A-77EDE63B0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978F2DA-D2CC-4AA5-B35D-5BD628B209E9}"/>
                    </a:ext>
                  </a:extLst>
                </p:cNvPr>
                <p:cNvSpPr/>
                <p:nvPr/>
              </p:nvSpPr>
              <p:spPr>
                <a:xfrm>
                  <a:off x="3813616" y="1556827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AC5FBFC8-0B71-4F30-8FDE-D3CC22BA8206}"/>
                    </a:ext>
                  </a:extLst>
                </p:cNvPr>
                <p:cNvSpPr/>
                <p:nvPr/>
              </p:nvSpPr>
              <p:spPr>
                <a:xfrm>
                  <a:off x="3761984" y="1524215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E62962D-2767-4A75-A229-97D3CC15F112}"/>
                    </a:ext>
                  </a:extLst>
                </p:cNvPr>
                <p:cNvSpPr/>
                <p:nvPr/>
              </p:nvSpPr>
              <p:spPr>
                <a:xfrm rot="1715839">
                  <a:off x="3838162" y="14975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aphic 2">
                <a:extLst>
                  <a:ext uri="{FF2B5EF4-FFF2-40B4-BE49-F238E27FC236}">
                    <a16:creationId xmlns:a16="http://schemas.microsoft.com/office/drawing/2014/main" id="{25D7E766-FAFF-41E0-B62F-7BCB1FB10EE4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905E71F-40F7-4E0B-8370-4C3DB0931FF7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A91803A8-BAD8-4F43-ACC4-C83DC9874038}"/>
                    </a:ext>
                  </a:extLst>
                </p:cNvPr>
                <p:cNvSpPr/>
                <p:nvPr/>
              </p:nvSpPr>
              <p:spPr>
                <a:xfrm>
                  <a:off x="3781946" y="1582889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AA2870F0-2A23-4D39-A562-E90343EC67D9}"/>
                    </a:ext>
                  </a:extLst>
                </p:cNvPr>
                <p:cNvSpPr/>
                <p:nvPr/>
              </p:nvSpPr>
              <p:spPr>
                <a:xfrm>
                  <a:off x="3781601" y="1510107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B9E121E-E564-4C30-AAF1-77E2E5FAD5DB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6842E66-0521-4613-B23B-4326E6CBF3E5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AF357B6-35C9-4AF4-9F55-A28FCAFEB39D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1B147FF-D4DB-40EB-B39D-5405211437C0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B8BEC68-E235-4223-9F8B-2BB5F34EA3E6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6B3DB11-DC90-4D8E-AF20-ED0BED859308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A3823A3-C48A-47FD-A53F-5B1B1851E0CF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FC05AD6-D183-49A7-B999-98D32F0B9737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AB9ADCE-901F-4F9E-B107-6CE5FA305C26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4706943-8222-401F-A438-DDD02167B46E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6541D44-E431-4445-86A6-B55924F10767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1E6D5DA-9DF3-4922-A7D7-97021C4A6085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2E00A5F-B145-4F43-8ABB-9905B6BB21E6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113C538-E7FB-4686-95BD-28561990223F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EC55996-54CA-439B-9E0D-9D815BC05E49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AACF9342-58CC-454F-BA08-A8244847567E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FA6CABEF-B85B-43D9-A9B8-740D26DDC80B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0892AF98-0A31-4246-B11B-0E695EE86450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22642CA-3156-44BA-A7EB-3B131918C541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136BE06-2FDC-43CA-A77B-6FA6C8A7E4B4}"/>
                </a:ext>
              </a:extLst>
            </p:cNvPr>
            <p:cNvGrpSpPr/>
            <p:nvPr/>
          </p:nvGrpSpPr>
          <p:grpSpPr>
            <a:xfrm>
              <a:off x="2457883" y="394072"/>
              <a:ext cx="3180107" cy="1127682"/>
              <a:chOff x="2501148" y="875658"/>
              <a:chExt cx="3180107" cy="1127682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11D1379-7094-4FCA-BD42-FCF70BBD962E}"/>
                  </a:ext>
                </a:extLst>
              </p:cNvPr>
              <p:cNvSpPr/>
              <p:nvPr/>
            </p:nvSpPr>
            <p:spPr>
              <a:xfrm rot="3169725">
                <a:off x="3165176" y="1382382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F22E64-0EE8-4419-A59B-5677096C5AB5}"/>
                  </a:ext>
                </a:extLst>
              </p:cNvPr>
              <p:cNvSpPr txBox="1"/>
              <p:nvPr/>
            </p:nvSpPr>
            <p:spPr>
              <a:xfrm>
                <a:off x="2501148" y="875658"/>
                <a:ext cx="31801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18</a:t>
                </a:r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 g </a:t>
                </a:r>
                <a:r>
                  <a:rPr lang="en-US" sz="4000" dirty="0" err="1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muối</a:t>
                </a:r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 NaCl</a:t>
                </a: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3165DA-9E8B-4D74-90BE-956BB2457441}"/>
              </a:ext>
            </a:extLst>
          </p:cNvPr>
          <p:cNvGrpSpPr/>
          <p:nvPr/>
        </p:nvGrpSpPr>
        <p:grpSpPr>
          <a:xfrm>
            <a:off x="6536963" y="-6439005"/>
            <a:ext cx="4607359" cy="1876092"/>
            <a:chOff x="6536963" y="418995"/>
            <a:chExt cx="4607359" cy="1876092"/>
          </a:xfrm>
        </p:grpSpPr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0E55BB34-0973-499D-A88F-7800111265DD}"/>
                </a:ext>
              </a:extLst>
            </p:cNvPr>
            <p:cNvGrpSpPr/>
            <p:nvPr/>
          </p:nvGrpSpPr>
          <p:grpSpPr>
            <a:xfrm>
              <a:off x="8713263" y="997242"/>
              <a:ext cx="2431059" cy="1297845"/>
              <a:chOff x="3733160" y="1257799"/>
              <a:chExt cx="981608" cy="524041"/>
            </a:xfrm>
          </p:grpSpPr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D1825E0-3899-4331-9D8D-FF250F2F646F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07F30BC-204F-4E8F-80E5-04013CB74C9D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CF9FE29-47B0-449A-A3F2-86DF3DBB0C7F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3D2F813-59D4-40D7-AEBD-7E0483B90651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71345395-9C37-4752-B1B2-F09598848C28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23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BB708A03-B3F2-4037-9F12-0FC7C064AA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89E9CE34-1F47-417D-9A70-37AB66CA6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5877DB03-293A-47E9-941D-F9234462B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911033A2-D2D0-4AA0-9EF1-1533D75E1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4E0EF8E-D355-4581-B2A6-BE0A65EADEC4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9731F46-3605-4088-A2F3-6DA53115ED25}"/>
                    </a:ext>
                  </a:extLst>
                </p:cNvPr>
                <p:cNvSpPr/>
                <p:nvPr/>
              </p:nvSpPr>
              <p:spPr>
                <a:xfrm>
                  <a:off x="3774082" y="1567384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B19582A-CEC2-4BFF-A97E-3C55BDE8037C}"/>
                    </a:ext>
                  </a:extLst>
                </p:cNvPr>
                <p:cNvSpPr/>
                <p:nvPr/>
              </p:nvSpPr>
              <p:spPr>
                <a:xfrm>
                  <a:off x="3787000" y="1537160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A0B3CDD-E5AA-40BB-A1B9-6A5E312FB98F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75550DF-A16E-46B9-873C-505042E08C6E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DD26D3C-F97D-46F5-985D-1DAB7579A405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30946B6-F78F-46D9-8233-068AC41640D7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6041F691-A6E7-4403-B733-53A7D62EA278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32431342-40A3-4CA6-9A05-80349CDFDDD4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A5D319C-3EA9-4EA0-B702-70BCB876845B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2DFEC4F3-5B2F-4EBF-874A-7C667326D444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08CABE5-BD6B-484C-87BD-C5978C74ADE3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6197E3A-974B-4512-B597-4E35C146C49F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80221A6A-ED7B-4301-B97B-393A0864EC4A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058510F-9DC5-40AA-B3BC-25C0ABFA662B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0A55EC8-631E-4221-9F92-D4E46EC8AC2F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04D0B02C-1CE7-4F20-8DEE-DF688519C5B7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A92B260-E30D-41BD-8595-D0CC171AC77F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D946F5-7A4A-4C61-B5B2-ABF3AE9064F3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7D927E8-7DA5-4371-95F3-F4AB639B62EC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7ADE36D-72DF-4BE3-B6B9-543AC1A25F65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397CF15-A319-49E7-98CD-042E12840C0A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01B9A7F-8F6D-4032-A62F-18876BBA9B0F}"/>
                </a:ext>
              </a:extLst>
            </p:cNvPr>
            <p:cNvGrpSpPr/>
            <p:nvPr/>
          </p:nvGrpSpPr>
          <p:grpSpPr>
            <a:xfrm flipH="1">
              <a:off x="6536963" y="418995"/>
              <a:ext cx="3067869" cy="1100359"/>
              <a:chOff x="2182511" y="393807"/>
              <a:chExt cx="3067869" cy="1100359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2C5D0BD-4AD9-48C6-867A-80384A8B271B}"/>
                  </a:ext>
                </a:extLst>
              </p:cNvPr>
              <p:cNvSpPr/>
              <p:nvPr/>
            </p:nvSpPr>
            <p:spPr>
              <a:xfrm rot="3529838">
                <a:off x="2818547" y="873208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9D9E925-09C3-4225-A172-75936FBDE29C}"/>
                  </a:ext>
                </a:extLst>
              </p:cNvPr>
              <p:cNvSpPr txBox="1"/>
              <p:nvPr/>
            </p:nvSpPr>
            <p:spPr>
              <a:xfrm>
                <a:off x="2182511" y="393807"/>
                <a:ext cx="30678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25 g </a:t>
                </a:r>
                <a:r>
                  <a:rPr lang="en-US" sz="4000" dirty="0" err="1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muối</a:t>
                </a:r>
                <a:r>
                  <a:rPr lang="en-US" sz="4000" dirty="0">
                    <a:solidFill>
                      <a:schemeClr val="bg1"/>
                    </a:solidFill>
                    <a:latin typeface="#9Slide07 SVNMomento" panose="00000500000000000000" pitchFamily="2" charset="0"/>
                  </a:rPr>
                  <a:t> NaCl</a:t>
                </a:r>
              </a:p>
            </p:txBody>
          </p:sp>
        </p:grpSp>
      </p:grp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8907BB3B-5810-4BE3-B990-5E8611389708}"/>
              </a:ext>
            </a:extLst>
          </p:cNvPr>
          <p:cNvSpPr/>
          <p:nvPr/>
        </p:nvSpPr>
        <p:spPr>
          <a:xfrm rot="18070162" flipH="1">
            <a:off x="7828853" y="-2721555"/>
            <a:ext cx="344712" cy="897204"/>
          </a:xfrm>
          <a:custGeom>
            <a:avLst/>
            <a:gdLst>
              <a:gd name="connsiteX0" fmla="*/ 137389 w 139187"/>
              <a:gd name="connsiteY0" fmla="*/ 81550 h 362271"/>
              <a:gd name="connsiteX1" fmla="*/ 112624 w 139187"/>
              <a:gd name="connsiteY1" fmla="*/ 52023 h 362271"/>
              <a:gd name="connsiteX2" fmla="*/ 89764 w 139187"/>
              <a:gd name="connsiteY2" fmla="*/ 7255 h 362271"/>
              <a:gd name="connsiteX3" fmla="*/ 74524 w 139187"/>
              <a:gd name="connsiteY3" fmla="*/ 588 h 362271"/>
              <a:gd name="connsiteX4" fmla="*/ 35471 w 139187"/>
              <a:gd name="connsiteY4" fmla="*/ 45355 h 362271"/>
              <a:gd name="connsiteX5" fmla="*/ 229 w 139187"/>
              <a:gd name="connsiteY5" fmla="*/ 101553 h 362271"/>
              <a:gd name="connsiteX6" fmla="*/ 13564 w 139187"/>
              <a:gd name="connsiteY6" fmla="*/ 109173 h 362271"/>
              <a:gd name="connsiteX7" fmla="*/ 47854 w 139187"/>
              <a:gd name="connsiteY7" fmla="*/ 71073 h 362271"/>
              <a:gd name="connsiteX8" fmla="*/ 56426 w 139187"/>
              <a:gd name="connsiteY8" fmla="*/ 60595 h 362271"/>
              <a:gd name="connsiteX9" fmla="*/ 51664 w 139187"/>
              <a:gd name="connsiteY9" fmla="*/ 192993 h 362271"/>
              <a:gd name="connsiteX10" fmla="*/ 110719 w 139187"/>
              <a:gd name="connsiteY10" fmla="*/ 360633 h 362271"/>
              <a:gd name="connsiteX11" fmla="*/ 120244 w 139187"/>
              <a:gd name="connsiteY11" fmla="*/ 353965 h 362271"/>
              <a:gd name="connsiteX12" fmla="*/ 85001 w 139187"/>
              <a:gd name="connsiteY12" fmla="*/ 200613 h 362271"/>
              <a:gd name="connsiteX13" fmla="*/ 75476 w 139187"/>
              <a:gd name="connsiteY13" fmla="*/ 113935 h 362271"/>
              <a:gd name="connsiteX14" fmla="*/ 82144 w 139187"/>
              <a:gd name="connsiteY14" fmla="*/ 57738 h 362271"/>
              <a:gd name="connsiteX15" fmla="*/ 88811 w 139187"/>
              <a:gd name="connsiteY15" fmla="*/ 66310 h 362271"/>
              <a:gd name="connsiteX16" fmla="*/ 134531 w 139187"/>
              <a:gd name="connsiteY16" fmla="*/ 88218 h 362271"/>
              <a:gd name="connsiteX17" fmla="*/ 137389 w 139187"/>
              <a:gd name="connsiteY17" fmla="*/ 81550 h 36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187" h="362271">
                <a:moveTo>
                  <a:pt x="137389" y="81550"/>
                </a:moveTo>
                <a:cubicBezTo>
                  <a:pt x="127864" y="72978"/>
                  <a:pt x="122149" y="60595"/>
                  <a:pt x="112624" y="52023"/>
                </a:cubicBezTo>
                <a:cubicBezTo>
                  <a:pt x="99289" y="40593"/>
                  <a:pt x="96431" y="22495"/>
                  <a:pt x="89764" y="7255"/>
                </a:cubicBezTo>
                <a:cubicBezTo>
                  <a:pt x="87859" y="1540"/>
                  <a:pt x="79286" y="-1317"/>
                  <a:pt x="74524" y="588"/>
                </a:cubicBezTo>
                <a:cubicBezTo>
                  <a:pt x="54521" y="8208"/>
                  <a:pt x="48806" y="30115"/>
                  <a:pt x="35471" y="45355"/>
                </a:cubicBezTo>
                <a:cubicBezTo>
                  <a:pt x="20231" y="62500"/>
                  <a:pt x="5944" y="78693"/>
                  <a:pt x="229" y="101553"/>
                </a:cubicBezTo>
                <a:cubicBezTo>
                  <a:pt x="-1676" y="109173"/>
                  <a:pt x="8801" y="115840"/>
                  <a:pt x="13564" y="109173"/>
                </a:cubicBezTo>
                <a:cubicBezTo>
                  <a:pt x="24041" y="95838"/>
                  <a:pt x="40234" y="86313"/>
                  <a:pt x="47854" y="71073"/>
                </a:cubicBezTo>
                <a:cubicBezTo>
                  <a:pt x="49759" y="67263"/>
                  <a:pt x="53569" y="64405"/>
                  <a:pt x="56426" y="60595"/>
                </a:cubicBezTo>
                <a:cubicBezTo>
                  <a:pt x="39281" y="101553"/>
                  <a:pt x="44044" y="146320"/>
                  <a:pt x="51664" y="192993"/>
                </a:cubicBezTo>
                <a:cubicBezTo>
                  <a:pt x="60236" y="249190"/>
                  <a:pt x="68809" y="318723"/>
                  <a:pt x="110719" y="360633"/>
                </a:cubicBezTo>
                <a:cubicBezTo>
                  <a:pt x="115481" y="365395"/>
                  <a:pt x="124054" y="358728"/>
                  <a:pt x="120244" y="353965"/>
                </a:cubicBezTo>
                <a:cubicBezTo>
                  <a:pt x="91669" y="313960"/>
                  <a:pt x="91669" y="249190"/>
                  <a:pt x="85001" y="200613"/>
                </a:cubicBezTo>
                <a:cubicBezTo>
                  <a:pt x="81191" y="171085"/>
                  <a:pt x="75476" y="143463"/>
                  <a:pt x="75476" y="113935"/>
                </a:cubicBezTo>
                <a:cubicBezTo>
                  <a:pt x="75476" y="94885"/>
                  <a:pt x="80239" y="75835"/>
                  <a:pt x="82144" y="57738"/>
                </a:cubicBezTo>
                <a:cubicBezTo>
                  <a:pt x="84049" y="60595"/>
                  <a:pt x="85954" y="63453"/>
                  <a:pt x="88811" y="66310"/>
                </a:cubicBezTo>
                <a:cubicBezTo>
                  <a:pt x="100241" y="78693"/>
                  <a:pt x="117386" y="90123"/>
                  <a:pt x="134531" y="88218"/>
                </a:cubicBezTo>
                <a:cubicBezTo>
                  <a:pt x="138341" y="88218"/>
                  <a:pt x="141199" y="84408"/>
                  <a:pt x="137389" y="81550"/>
                </a:cubicBezTo>
                <a:close/>
              </a:path>
            </a:pathLst>
          </a:custGeom>
          <a:solidFill>
            <a:srgbClr val="3F1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19D849F-E367-42CE-8097-B3C5F32A7374}"/>
              </a:ext>
            </a:extLst>
          </p:cNvPr>
          <p:cNvSpPr/>
          <p:nvPr/>
        </p:nvSpPr>
        <p:spPr>
          <a:xfrm rot="3529838">
            <a:off x="4141213" y="-2727447"/>
            <a:ext cx="344712" cy="897204"/>
          </a:xfrm>
          <a:custGeom>
            <a:avLst/>
            <a:gdLst>
              <a:gd name="connsiteX0" fmla="*/ 137389 w 139187"/>
              <a:gd name="connsiteY0" fmla="*/ 81550 h 362271"/>
              <a:gd name="connsiteX1" fmla="*/ 112624 w 139187"/>
              <a:gd name="connsiteY1" fmla="*/ 52023 h 362271"/>
              <a:gd name="connsiteX2" fmla="*/ 89764 w 139187"/>
              <a:gd name="connsiteY2" fmla="*/ 7255 h 362271"/>
              <a:gd name="connsiteX3" fmla="*/ 74524 w 139187"/>
              <a:gd name="connsiteY3" fmla="*/ 588 h 362271"/>
              <a:gd name="connsiteX4" fmla="*/ 35471 w 139187"/>
              <a:gd name="connsiteY4" fmla="*/ 45355 h 362271"/>
              <a:gd name="connsiteX5" fmla="*/ 229 w 139187"/>
              <a:gd name="connsiteY5" fmla="*/ 101553 h 362271"/>
              <a:gd name="connsiteX6" fmla="*/ 13564 w 139187"/>
              <a:gd name="connsiteY6" fmla="*/ 109173 h 362271"/>
              <a:gd name="connsiteX7" fmla="*/ 47854 w 139187"/>
              <a:gd name="connsiteY7" fmla="*/ 71073 h 362271"/>
              <a:gd name="connsiteX8" fmla="*/ 56426 w 139187"/>
              <a:gd name="connsiteY8" fmla="*/ 60595 h 362271"/>
              <a:gd name="connsiteX9" fmla="*/ 51664 w 139187"/>
              <a:gd name="connsiteY9" fmla="*/ 192993 h 362271"/>
              <a:gd name="connsiteX10" fmla="*/ 110719 w 139187"/>
              <a:gd name="connsiteY10" fmla="*/ 360633 h 362271"/>
              <a:gd name="connsiteX11" fmla="*/ 120244 w 139187"/>
              <a:gd name="connsiteY11" fmla="*/ 353965 h 362271"/>
              <a:gd name="connsiteX12" fmla="*/ 85001 w 139187"/>
              <a:gd name="connsiteY12" fmla="*/ 200613 h 362271"/>
              <a:gd name="connsiteX13" fmla="*/ 75476 w 139187"/>
              <a:gd name="connsiteY13" fmla="*/ 113935 h 362271"/>
              <a:gd name="connsiteX14" fmla="*/ 82144 w 139187"/>
              <a:gd name="connsiteY14" fmla="*/ 57738 h 362271"/>
              <a:gd name="connsiteX15" fmla="*/ 88811 w 139187"/>
              <a:gd name="connsiteY15" fmla="*/ 66310 h 362271"/>
              <a:gd name="connsiteX16" fmla="*/ 134531 w 139187"/>
              <a:gd name="connsiteY16" fmla="*/ 88218 h 362271"/>
              <a:gd name="connsiteX17" fmla="*/ 137389 w 139187"/>
              <a:gd name="connsiteY17" fmla="*/ 81550 h 36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187" h="362271">
                <a:moveTo>
                  <a:pt x="137389" y="81550"/>
                </a:moveTo>
                <a:cubicBezTo>
                  <a:pt x="127864" y="72978"/>
                  <a:pt x="122149" y="60595"/>
                  <a:pt x="112624" y="52023"/>
                </a:cubicBezTo>
                <a:cubicBezTo>
                  <a:pt x="99289" y="40593"/>
                  <a:pt x="96431" y="22495"/>
                  <a:pt x="89764" y="7255"/>
                </a:cubicBezTo>
                <a:cubicBezTo>
                  <a:pt x="87859" y="1540"/>
                  <a:pt x="79286" y="-1317"/>
                  <a:pt x="74524" y="588"/>
                </a:cubicBezTo>
                <a:cubicBezTo>
                  <a:pt x="54521" y="8208"/>
                  <a:pt x="48806" y="30115"/>
                  <a:pt x="35471" y="45355"/>
                </a:cubicBezTo>
                <a:cubicBezTo>
                  <a:pt x="20231" y="62500"/>
                  <a:pt x="5944" y="78693"/>
                  <a:pt x="229" y="101553"/>
                </a:cubicBezTo>
                <a:cubicBezTo>
                  <a:pt x="-1676" y="109173"/>
                  <a:pt x="8801" y="115840"/>
                  <a:pt x="13564" y="109173"/>
                </a:cubicBezTo>
                <a:cubicBezTo>
                  <a:pt x="24041" y="95838"/>
                  <a:pt x="40234" y="86313"/>
                  <a:pt x="47854" y="71073"/>
                </a:cubicBezTo>
                <a:cubicBezTo>
                  <a:pt x="49759" y="67263"/>
                  <a:pt x="53569" y="64405"/>
                  <a:pt x="56426" y="60595"/>
                </a:cubicBezTo>
                <a:cubicBezTo>
                  <a:pt x="39281" y="101553"/>
                  <a:pt x="44044" y="146320"/>
                  <a:pt x="51664" y="192993"/>
                </a:cubicBezTo>
                <a:cubicBezTo>
                  <a:pt x="60236" y="249190"/>
                  <a:pt x="68809" y="318723"/>
                  <a:pt x="110719" y="360633"/>
                </a:cubicBezTo>
                <a:cubicBezTo>
                  <a:pt x="115481" y="365395"/>
                  <a:pt x="124054" y="358728"/>
                  <a:pt x="120244" y="353965"/>
                </a:cubicBezTo>
                <a:cubicBezTo>
                  <a:pt x="91669" y="313960"/>
                  <a:pt x="91669" y="249190"/>
                  <a:pt x="85001" y="200613"/>
                </a:cubicBezTo>
                <a:cubicBezTo>
                  <a:pt x="81191" y="171085"/>
                  <a:pt x="75476" y="143463"/>
                  <a:pt x="75476" y="113935"/>
                </a:cubicBezTo>
                <a:cubicBezTo>
                  <a:pt x="75476" y="94885"/>
                  <a:pt x="80239" y="75835"/>
                  <a:pt x="82144" y="57738"/>
                </a:cubicBezTo>
                <a:cubicBezTo>
                  <a:pt x="84049" y="60595"/>
                  <a:pt x="85954" y="63453"/>
                  <a:pt x="88811" y="66310"/>
                </a:cubicBezTo>
                <a:cubicBezTo>
                  <a:pt x="100241" y="78693"/>
                  <a:pt x="117386" y="90123"/>
                  <a:pt x="134531" y="88218"/>
                </a:cubicBezTo>
                <a:cubicBezTo>
                  <a:pt x="138341" y="88218"/>
                  <a:pt x="141199" y="84408"/>
                  <a:pt x="137389" y="81550"/>
                </a:cubicBezTo>
                <a:close/>
              </a:path>
            </a:pathLst>
          </a:custGeom>
          <a:solidFill>
            <a:srgbClr val="3F1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8EB169-0C8A-41B8-894F-B224ED8E2861}"/>
              </a:ext>
            </a:extLst>
          </p:cNvPr>
          <p:cNvSpPr txBox="1"/>
          <p:nvPr/>
        </p:nvSpPr>
        <p:spPr>
          <a:xfrm flipH="1">
            <a:off x="4673626" y="-2774543"/>
            <a:ext cx="301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#9Slide07 SVNMomento" panose="00000500000000000000" pitchFamily="2" charset="0"/>
              </a:rPr>
              <a:t>50 ml </a:t>
            </a:r>
            <a:r>
              <a:rPr lang="en-US" sz="4000" dirty="0" err="1">
                <a:latin typeface="#9Slide07 SVNMomento" panose="00000500000000000000" pitchFamily="2" charset="0"/>
              </a:rPr>
              <a:t>nước</a:t>
            </a:r>
            <a:r>
              <a:rPr lang="en-US" sz="4000" dirty="0">
                <a:latin typeface="#9Slide07 SVNMomento" panose="00000500000000000000" pitchFamily="2" charset="0"/>
              </a:rPr>
              <a:t> </a:t>
            </a:r>
            <a:r>
              <a:rPr lang="en-US" sz="4000" dirty="0" err="1">
                <a:latin typeface="#9Slide07 SVNMomento" panose="00000500000000000000" pitchFamily="2" charset="0"/>
              </a:rPr>
              <a:t>cất</a:t>
            </a:r>
            <a:endParaRPr lang="en-US" sz="4000" dirty="0">
              <a:latin typeface="#9Slide07 SVNMomento" panose="00000500000000000000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-1442741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261954" y="-1277052"/>
            <a:ext cx="1132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I.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không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9EE8DA-4AD7-475D-BD08-F768E751517E}"/>
              </a:ext>
            </a:extLst>
          </p:cNvPr>
          <p:cNvGrpSpPr/>
          <p:nvPr/>
        </p:nvGrpSpPr>
        <p:grpSpPr>
          <a:xfrm>
            <a:off x="-1" y="-2368693"/>
            <a:ext cx="1205733" cy="1015663"/>
            <a:chOff x="-1" y="3352320"/>
            <a:chExt cx="1205733" cy="1015663"/>
          </a:xfrm>
        </p:grpSpPr>
        <p:sp>
          <p:nvSpPr>
            <p:cNvPr id="107" name="Rectangle: Top Corners Rounded 106">
              <a:extLst>
                <a:ext uri="{FF2B5EF4-FFF2-40B4-BE49-F238E27FC236}">
                  <a16:creationId xmlns:a16="http://schemas.microsoft.com/office/drawing/2014/main" id="{8FA499F1-35B6-46C4-BD41-C5617AB2B2FC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01AFCA1-714E-407D-83B7-D7AB89F4D092}"/>
                </a:ext>
              </a:extLst>
            </p:cNvPr>
            <p:cNvSpPr txBox="1"/>
            <p:nvPr/>
          </p:nvSpPr>
          <p:spPr>
            <a:xfrm>
              <a:off x="339505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#9Slide07 SVNMomento" panose="00000500000000000000" pitchFamily="2" charset="0"/>
                </a:rPr>
                <a:t>A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FD775-1D7D-433C-AC80-3AF8579B183D}"/>
              </a:ext>
            </a:extLst>
          </p:cNvPr>
          <p:cNvGrpSpPr/>
          <p:nvPr/>
        </p:nvGrpSpPr>
        <p:grpSpPr>
          <a:xfrm flipH="1">
            <a:off x="10986267" y="-2368693"/>
            <a:ext cx="1205733" cy="1015663"/>
            <a:chOff x="-1" y="3352320"/>
            <a:chExt cx="1205733" cy="1015663"/>
          </a:xfrm>
        </p:grpSpPr>
        <p:sp>
          <p:nvSpPr>
            <p:cNvPr id="111" name="Rectangle: Top Corners Rounded 110">
              <a:extLst>
                <a:ext uri="{FF2B5EF4-FFF2-40B4-BE49-F238E27FC236}">
                  <a16:creationId xmlns:a16="http://schemas.microsoft.com/office/drawing/2014/main" id="{97C8C396-5717-4CDD-A9F5-8DB05E08D35E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182D9E-C6BC-4552-989B-E4029CCC4DE7}"/>
                </a:ext>
              </a:extLst>
            </p:cNvPr>
            <p:cNvSpPr txBox="1"/>
            <p:nvPr/>
          </p:nvSpPr>
          <p:spPr>
            <a:xfrm>
              <a:off x="212226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#9Slide07 SVNMomento" panose="00000500000000000000" pitchFamily="2" charset="0"/>
                </a:rPr>
                <a:t>B</a:t>
              </a:r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35180" y="-482260"/>
            <a:ext cx="608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417833" y="612648"/>
            <a:ext cx="3012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7 SVNMomento" panose="00000500000000000000" pitchFamily="2" charset="0"/>
              </a:rPr>
              <a:t>Thí</a:t>
            </a:r>
            <a:r>
              <a:rPr lang="en-US" sz="4400" dirty="0">
                <a:latin typeface="#9Slide07 SVNMomento" panose="00000500000000000000" pitchFamily="2" charset="0"/>
              </a:rPr>
              <a:t> </a:t>
            </a:r>
            <a:r>
              <a:rPr lang="en-US" sz="4400" dirty="0" err="1">
                <a:latin typeface="#9Slide07 SVNMomento" panose="00000500000000000000" pitchFamily="2" charset="0"/>
              </a:rPr>
              <a:t>nghiệm</a:t>
            </a:r>
            <a:r>
              <a:rPr lang="en-US" sz="4400" dirty="0">
                <a:latin typeface="#9Slide07 SVNMomento" panose="00000500000000000000" pitchFamily="2" charset="0"/>
              </a:rPr>
              <a:t> 1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8E21107-FCFF-473C-B28E-2DF1BCEB3EA4}"/>
              </a:ext>
            </a:extLst>
          </p:cNvPr>
          <p:cNvCxnSpPr/>
          <p:nvPr/>
        </p:nvCxnSpPr>
        <p:spPr>
          <a:xfrm>
            <a:off x="7255698" y="1113221"/>
            <a:ext cx="0" cy="5322002"/>
          </a:xfrm>
          <a:prstGeom prst="line">
            <a:avLst/>
          </a:prstGeom>
          <a:ln w="50800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052A1E9E-EFDA-47EA-A781-5FEFBD092550}"/>
              </a:ext>
            </a:extLst>
          </p:cNvPr>
          <p:cNvSpPr txBox="1"/>
          <p:nvPr/>
        </p:nvSpPr>
        <p:spPr>
          <a:xfrm>
            <a:off x="7303567" y="1941261"/>
            <a:ext cx="50508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Có</a:t>
            </a:r>
            <a:r>
              <a:rPr lang="en-US" sz="3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3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không</a:t>
            </a:r>
            <a:r>
              <a:rPr lang="en-US" sz="3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 </a:t>
            </a:r>
            <a:r>
              <a:rPr lang="en-US" sz="3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và</a:t>
            </a:r>
            <a:r>
              <a:rPr lang="en-US" sz="3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 </a:t>
            </a:r>
            <a:r>
              <a:rPr lang="en-US" sz="3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trong</a:t>
            </a:r>
            <a:r>
              <a:rPr lang="en-US" sz="3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nước</a:t>
            </a:r>
            <a:endParaRPr lang="en-US" sz="3500" dirty="0">
              <a:solidFill>
                <a:srgbClr val="0070C0"/>
              </a:solidFill>
              <a:latin typeface="#9Slide03 IcielUni Sans Heavy" panose="00000500000000000000" pitchFamily="2" charset="0"/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063DD07-C916-4087-89F7-5047DC650564}"/>
              </a:ext>
            </a:extLst>
          </p:cNvPr>
          <p:cNvGrpSpPr/>
          <p:nvPr/>
        </p:nvGrpSpPr>
        <p:grpSpPr>
          <a:xfrm>
            <a:off x="7343874" y="3134001"/>
            <a:ext cx="1491419" cy="2302920"/>
            <a:chOff x="7343874" y="3134001"/>
            <a:chExt cx="1491419" cy="2302920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0FB9C09A-4A1E-4FC7-9F38-09973030B229}"/>
                </a:ext>
              </a:extLst>
            </p:cNvPr>
            <p:cNvGrpSpPr/>
            <p:nvPr/>
          </p:nvGrpSpPr>
          <p:grpSpPr>
            <a:xfrm>
              <a:off x="7343874" y="3945927"/>
              <a:ext cx="1491419" cy="1490994"/>
              <a:chOff x="7343874" y="3945927"/>
              <a:chExt cx="1491419" cy="149099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04A4EB0A-EFBB-4875-97C4-F5C122F5FDA6}"/>
                  </a:ext>
                </a:extLst>
              </p:cNvPr>
              <p:cNvSpPr/>
              <p:nvPr/>
            </p:nvSpPr>
            <p:spPr>
              <a:xfrm flipV="1">
                <a:off x="7343874" y="3945927"/>
                <a:ext cx="1491419" cy="1490994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77C2D2B-C70C-477C-BD0E-3623AC4CE382}"/>
                  </a:ext>
                </a:extLst>
              </p:cNvPr>
              <p:cNvSpPr txBox="1"/>
              <p:nvPr/>
            </p:nvSpPr>
            <p:spPr>
              <a:xfrm>
                <a:off x="7415888" y="4139524"/>
                <a:ext cx="12550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/>
                  <a:t>Chất</a:t>
                </a:r>
                <a:r>
                  <a:rPr lang="en-US" sz="3200" b="1" dirty="0"/>
                  <a:t> tan </a:t>
                </a:r>
                <a:r>
                  <a:rPr lang="en-US" sz="3200" b="1" dirty="0" err="1"/>
                  <a:t>ít</a:t>
                </a:r>
                <a:endParaRPr lang="en-US" sz="3200" b="1" dirty="0"/>
              </a:p>
            </p:txBody>
          </p:sp>
        </p:grp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A3231D4-A1F5-4F7C-AB95-4AFCDCCF0D8F}"/>
                </a:ext>
              </a:extLst>
            </p:cNvPr>
            <p:cNvSpPr/>
            <p:nvPr/>
          </p:nvSpPr>
          <p:spPr>
            <a:xfrm rot="12397050">
              <a:off x="8183928" y="3134001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A40E5C8-E0C1-4FC7-A9B3-C07E222D8485}"/>
              </a:ext>
            </a:extLst>
          </p:cNvPr>
          <p:cNvGrpSpPr/>
          <p:nvPr/>
        </p:nvGrpSpPr>
        <p:grpSpPr>
          <a:xfrm>
            <a:off x="8663013" y="3372166"/>
            <a:ext cx="2309197" cy="2167772"/>
            <a:chOff x="8663013" y="3372166"/>
            <a:chExt cx="2309197" cy="216777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F8BDA44-653F-4668-8252-3067AFE38620}"/>
                </a:ext>
              </a:extLst>
            </p:cNvPr>
            <p:cNvGrpSpPr/>
            <p:nvPr/>
          </p:nvGrpSpPr>
          <p:grpSpPr>
            <a:xfrm>
              <a:off x="8990821" y="3559114"/>
              <a:ext cx="1981389" cy="1980824"/>
              <a:chOff x="8990821" y="3559114"/>
              <a:chExt cx="1981389" cy="1980824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A325E12D-2A77-4E45-996D-9054A0C82735}"/>
                  </a:ext>
                </a:extLst>
              </p:cNvPr>
              <p:cNvSpPr/>
              <p:nvPr/>
            </p:nvSpPr>
            <p:spPr>
              <a:xfrm flipV="1">
                <a:off x="8990821" y="3559114"/>
                <a:ext cx="1981389" cy="19808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5CD43FF-DE55-42B5-AF7D-20ABE5204522}"/>
                  </a:ext>
                </a:extLst>
              </p:cNvPr>
              <p:cNvSpPr txBox="1"/>
              <p:nvPr/>
            </p:nvSpPr>
            <p:spPr>
              <a:xfrm>
                <a:off x="9206834" y="4072885"/>
                <a:ext cx="16499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/>
                  <a:t>Chất</a:t>
                </a:r>
                <a:r>
                  <a:rPr lang="en-US" sz="3200" b="1" dirty="0"/>
                  <a:t> tan </a:t>
                </a:r>
                <a:r>
                  <a:rPr lang="en-US" sz="3200" b="1" dirty="0" err="1"/>
                  <a:t>nhiều</a:t>
                </a:r>
                <a:endParaRPr lang="en-US" sz="3200" b="1" dirty="0"/>
              </a:p>
            </p:txBody>
          </p:sp>
        </p:grp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85B9034-1645-40C5-8E7A-30A24FEE7D59}"/>
                </a:ext>
              </a:extLst>
            </p:cNvPr>
            <p:cNvSpPr/>
            <p:nvPr/>
          </p:nvSpPr>
          <p:spPr>
            <a:xfrm rot="7537588" flipH="1">
              <a:off x="8939259" y="3095920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2CFD1C9-41CF-4EB9-89BC-4736BD47B26C}"/>
              </a:ext>
            </a:extLst>
          </p:cNvPr>
          <p:cNvGrpSpPr/>
          <p:nvPr/>
        </p:nvGrpSpPr>
        <p:grpSpPr>
          <a:xfrm>
            <a:off x="78860" y="1412418"/>
            <a:ext cx="7541158" cy="4419392"/>
            <a:chOff x="340021" y="-174188"/>
            <a:chExt cx="12010106" cy="7038357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AAC250C-ED31-406E-90F5-890356E39C52}"/>
                </a:ext>
              </a:extLst>
            </p:cNvPr>
            <p:cNvSpPr/>
            <p:nvPr/>
          </p:nvSpPr>
          <p:spPr>
            <a:xfrm>
              <a:off x="1912702" y="1667713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210" name="Dripping">
              <a:extLst>
                <a:ext uri="{FF2B5EF4-FFF2-40B4-BE49-F238E27FC236}">
                  <a16:creationId xmlns:a16="http://schemas.microsoft.com/office/drawing/2014/main" id="{5FA1B2D1-9595-4066-AB7E-C82BCB7A94AA}"/>
                </a:ext>
              </a:extLst>
            </p:cNvPr>
            <p:cNvSpPr/>
            <p:nvPr/>
          </p:nvSpPr>
          <p:spPr>
            <a:xfrm>
              <a:off x="2015966" y="1730977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09D60EC-EA24-4576-B689-45BAADBFCF9F}"/>
                </a:ext>
              </a:extLst>
            </p:cNvPr>
            <p:cNvSpPr/>
            <p:nvPr/>
          </p:nvSpPr>
          <p:spPr>
            <a:xfrm>
              <a:off x="1411010" y="3430779"/>
              <a:ext cx="1385306" cy="707688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C9C7706-71FC-4E2E-AE86-128BF4F7B1AF}"/>
                </a:ext>
              </a:extLst>
            </p:cNvPr>
            <p:cNvSpPr/>
            <p:nvPr/>
          </p:nvSpPr>
          <p:spPr>
            <a:xfrm>
              <a:off x="1588412" y="3023810"/>
              <a:ext cx="576849" cy="1143212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714D50C-AF91-4347-AAA8-AC6CCDC7A9EB}"/>
                </a:ext>
              </a:extLst>
            </p:cNvPr>
            <p:cNvSpPr/>
            <p:nvPr/>
          </p:nvSpPr>
          <p:spPr>
            <a:xfrm>
              <a:off x="1272579" y="2466679"/>
              <a:ext cx="1592529" cy="1671787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AF87652-67F1-4EB6-9A05-9E75792B5435}"/>
                </a:ext>
              </a:extLst>
            </p:cNvPr>
            <p:cNvCxnSpPr>
              <a:cxnSpLocks/>
            </p:cNvCxnSpPr>
            <p:nvPr/>
          </p:nvCxnSpPr>
          <p:spPr>
            <a:xfrm>
              <a:off x="2827906" y="3302572"/>
              <a:ext cx="60681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5A71FF7-E555-4AE2-87D9-546A41B189A1}"/>
                </a:ext>
              </a:extLst>
            </p:cNvPr>
            <p:cNvCxnSpPr/>
            <p:nvPr/>
          </p:nvCxnSpPr>
          <p:spPr>
            <a:xfrm flipV="1">
              <a:off x="3438137" y="1864433"/>
              <a:ext cx="78788" cy="1438139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1B00DFF4-A21A-48EA-8D43-2D837FF09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8137" y="3302572"/>
              <a:ext cx="78788" cy="1438139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7B39A80-59A6-4E00-A3EE-9B84BF61AAC5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15" y="1864433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B12D379-F64B-4656-9203-6738C6A81920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15" y="4739704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C4B0CD2-6B88-4B9B-B2EE-F431F38735EE}"/>
                </a:ext>
              </a:extLst>
            </p:cNvPr>
            <p:cNvSpPr/>
            <p:nvPr/>
          </p:nvSpPr>
          <p:spPr>
            <a:xfrm>
              <a:off x="583647" y="1474614"/>
              <a:ext cx="3025044" cy="19561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EE7DABD-347C-46B2-801E-FBD6BAD9ECAF}"/>
                </a:ext>
              </a:extLst>
            </p:cNvPr>
            <p:cNvSpPr/>
            <p:nvPr/>
          </p:nvSpPr>
          <p:spPr>
            <a:xfrm>
              <a:off x="1715159" y="1883122"/>
              <a:ext cx="778765" cy="507637"/>
            </a:xfrm>
            <a:custGeom>
              <a:avLst/>
              <a:gdLst>
                <a:gd name="connsiteX0" fmla="*/ 30342 w 520001"/>
                <a:gd name="connsiteY0" fmla="*/ 0 h 600532"/>
                <a:gd name="connsiteX1" fmla="*/ 59145 w 520001"/>
                <a:gd name="connsiteY1" fmla="*/ 67132 h 600532"/>
                <a:gd name="connsiteX2" fmla="*/ 87949 w 520001"/>
                <a:gd name="connsiteY2" fmla="*/ 0 h 600532"/>
                <a:gd name="connsiteX3" fmla="*/ 116752 w 520001"/>
                <a:gd name="connsiteY3" fmla="*/ 67132 h 600532"/>
                <a:gd name="connsiteX4" fmla="*/ 145556 w 520001"/>
                <a:gd name="connsiteY4" fmla="*/ 0 h 600532"/>
                <a:gd name="connsiteX5" fmla="*/ 174359 w 520001"/>
                <a:gd name="connsiteY5" fmla="*/ 67132 h 600532"/>
                <a:gd name="connsiteX6" fmla="*/ 203163 w 520001"/>
                <a:gd name="connsiteY6" fmla="*/ 0 h 600532"/>
                <a:gd name="connsiteX7" fmla="*/ 231966 w 520001"/>
                <a:gd name="connsiteY7" fmla="*/ 67132 h 600532"/>
                <a:gd name="connsiteX8" fmla="*/ 260770 w 520001"/>
                <a:gd name="connsiteY8" fmla="*/ 0 h 600532"/>
                <a:gd name="connsiteX9" fmla="*/ 289573 w 520001"/>
                <a:gd name="connsiteY9" fmla="*/ 67132 h 600532"/>
                <a:gd name="connsiteX10" fmla="*/ 318377 w 520001"/>
                <a:gd name="connsiteY10" fmla="*/ 0 h 600532"/>
                <a:gd name="connsiteX11" fmla="*/ 347180 w 520001"/>
                <a:gd name="connsiteY11" fmla="*/ 67132 h 600532"/>
                <a:gd name="connsiteX12" fmla="*/ 375984 w 520001"/>
                <a:gd name="connsiteY12" fmla="*/ 0 h 600532"/>
                <a:gd name="connsiteX13" fmla="*/ 404787 w 520001"/>
                <a:gd name="connsiteY13" fmla="*/ 67132 h 600532"/>
                <a:gd name="connsiteX14" fmla="*/ 433591 w 520001"/>
                <a:gd name="connsiteY14" fmla="*/ 0 h 600532"/>
                <a:gd name="connsiteX15" fmla="*/ 462394 w 520001"/>
                <a:gd name="connsiteY15" fmla="*/ 67132 h 600532"/>
                <a:gd name="connsiteX16" fmla="*/ 491198 w 520001"/>
                <a:gd name="connsiteY16" fmla="*/ 0 h 600532"/>
                <a:gd name="connsiteX17" fmla="*/ 520001 w 520001"/>
                <a:gd name="connsiteY17" fmla="*/ 67132 h 600532"/>
                <a:gd name="connsiteX18" fmla="*/ 260001 w 520001"/>
                <a:gd name="connsiteY18" fmla="*/ 600532 h 600532"/>
                <a:gd name="connsiteX19" fmla="*/ 0 w 520001"/>
                <a:gd name="connsiteY19" fmla="*/ 67132 h 600532"/>
                <a:gd name="connsiteX20" fmla="*/ 1538 w 520001"/>
                <a:gd name="connsiteY20" fmla="*/ 67132 h 60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0001" h="600532">
                  <a:moveTo>
                    <a:pt x="30342" y="0"/>
                  </a:moveTo>
                  <a:lnTo>
                    <a:pt x="59145" y="67132"/>
                  </a:lnTo>
                  <a:lnTo>
                    <a:pt x="87949" y="0"/>
                  </a:lnTo>
                  <a:lnTo>
                    <a:pt x="116752" y="67132"/>
                  </a:lnTo>
                  <a:lnTo>
                    <a:pt x="145556" y="0"/>
                  </a:lnTo>
                  <a:lnTo>
                    <a:pt x="174359" y="67132"/>
                  </a:lnTo>
                  <a:lnTo>
                    <a:pt x="203163" y="0"/>
                  </a:lnTo>
                  <a:lnTo>
                    <a:pt x="231966" y="67132"/>
                  </a:lnTo>
                  <a:lnTo>
                    <a:pt x="260770" y="0"/>
                  </a:lnTo>
                  <a:lnTo>
                    <a:pt x="289573" y="67132"/>
                  </a:lnTo>
                  <a:lnTo>
                    <a:pt x="318377" y="0"/>
                  </a:lnTo>
                  <a:lnTo>
                    <a:pt x="347180" y="67132"/>
                  </a:lnTo>
                  <a:lnTo>
                    <a:pt x="375984" y="0"/>
                  </a:lnTo>
                  <a:lnTo>
                    <a:pt x="404787" y="67132"/>
                  </a:lnTo>
                  <a:lnTo>
                    <a:pt x="433591" y="0"/>
                  </a:lnTo>
                  <a:lnTo>
                    <a:pt x="462394" y="67132"/>
                  </a:lnTo>
                  <a:lnTo>
                    <a:pt x="491198" y="0"/>
                  </a:lnTo>
                  <a:lnTo>
                    <a:pt x="520001" y="67132"/>
                  </a:lnTo>
                  <a:lnTo>
                    <a:pt x="260001" y="600532"/>
                  </a:lnTo>
                  <a:lnTo>
                    <a:pt x="0" y="67132"/>
                  </a:lnTo>
                  <a:lnTo>
                    <a:pt x="1538" y="67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1" name="Funnel">
              <a:extLst>
                <a:ext uri="{FF2B5EF4-FFF2-40B4-BE49-F238E27FC236}">
                  <a16:creationId xmlns:a16="http://schemas.microsoft.com/office/drawing/2014/main" id="{5D7B0E66-C2E0-48BB-899E-007CE87C337F}"/>
                </a:ext>
              </a:extLst>
            </p:cNvPr>
            <p:cNvSpPr/>
            <p:nvPr/>
          </p:nvSpPr>
          <p:spPr>
            <a:xfrm>
              <a:off x="1595349" y="1809175"/>
              <a:ext cx="1018383" cy="1472039"/>
            </a:xfrm>
            <a:custGeom>
              <a:avLst/>
              <a:gdLst/>
              <a:ahLst/>
              <a:cxnLst/>
              <a:rect l="0" t="0" r="0" b="0"/>
              <a:pathLst>
                <a:path w="680000" h="1520000">
                  <a:moveTo>
                    <a:pt x="0" y="0"/>
                  </a:moveTo>
                  <a:lnTo>
                    <a:pt x="299033" y="530988"/>
                  </a:lnTo>
                  <a:lnTo>
                    <a:pt x="299033" y="1520000"/>
                  </a:lnTo>
                  <a:lnTo>
                    <a:pt x="380801" y="1438710"/>
                  </a:lnTo>
                  <a:lnTo>
                    <a:pt x="380801" y="520541"/>
                  </a:lnTo>
                  <a:lnTo>
                    <a:pt x="68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bevel/>
            </a:ln>
          </p:spPr>
        </p:sp>
        <p:sp>
          <p:nvSpPr>
            <p:cNvPr id="222" name="Right Triangle 132">
              <a:extLst>
                <a:ext uri="{FF2B5EF4-FFF2-40B4-BE49-F238E27FC236}">
                  <a16:creationId xmlns:a16="http://schemas.microsoft.com/office/drawing/2014/main" id="{2C166436-F52C-4D2E-91D0-269236B9FAEB}"/>
                </a:ext>
              </a:extLst>
            </p:cNvPr>
            <p:cNvSpPr/>
            <p:nvPr/>
          </p:nvSpPr>
          <p:spPr>
            <a:xfrm rot="4538853" flipH="1">
              <a:off x="1196441" y="753301"/>
              <a:ext cx="383116" cy="1298122"/>
            </a:xfrm>
            <a:custGeom>
              <a:avLst/>
              <a:gdLst>
                <a:gd name="connsiteX0" fmla="*/ 0 w 315589"/>
                <a:gd name="connsiteY0" fmla="*/ 171806 h 171806"/>
                <a:gd name="connsiteX1" fmla="*/ 0 w 315589"/>
                <a:gd name="connsiteY1" fmla="*/ 0 h 171806"/>
                <a:gd name="connsiteX2" fmla="*/ 315589 w 315589"/>
                <a:gd name="connsiteY2" fmla="*/ 171806 h 171806"/>
                <a:gd name="connsiteX3" fmla="*/ 0 w 315589"/>
                <a:gd name="connsiteY3" fmla="*/ 171806 h 171806"/>
                <a:gd name="connsiteX0" fmla="*/ 0 w 315589"/>
                <a:gd name="connsiteY0" fmla="*/ 1069321 h 1069321"/>
                <a:gd name="connsiteX1" fmla="*/ 1399 w 315589"/>
                <a:gd name="connsiteY1" fmla="*/ 0 h 1069321"/>
                <a:gd name="connsiteX2" fmla="*/ 315589 w 315589"/>
                <a:gd name="connsiteY2" fmla="*/ 1069321 h 1069321"/>
                <a:gd name="connsiteX3" fmla="*/ 0 w 315589"/>
                <a:gd name="connsiteY3" fmla="*/ 1069321 h 106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89" h="1069321">
                  <a:moveTo>
                    <a:pt x="0" y="1069321"/>
                  </a:moveTo>
                  <a:cubicBezTo>
                    <a:pt x="466" y="712881"/>
                    <a:pt x="933" y="356440"/>
                    <a:pt x="1399" y="0"/>
                  </a:cubicBezTo>
                  <a:lnTo>
                    <a:pt x="315589" y="1069321"/>
                  </a:lnTo>
                  <a:lnTo>
                    <a:pt x="0" y="1069321"/>
                  </a:ln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332DC82-ECF6-47D6-862F-D3B7B2047C6A}"/>
                </a:ext>
              </a:extLst>
            </p:cNvPr>
            <p:cNvSpPr/>
            <p:nvPr/>
          </p:nvSpPr>
          <p:spPr>
            <a:xfrm rot="4538853">
              <a:off x="249276" y="1575701"/>
              <a:ext cx="377807" cy="142577"/>
            </a:xfrm>
            <a:custGeom>
              <a:avLst/>
              <a:gdLst>
                <a:gd name="connsiteX0" fmla="*/ 1950 w 260000"/>
                <a:gd name="connsiteY0" fmla="*/ 0 h 141910"/>
                <a:gd name="connsiteX1" fmla="*/ 258050 w 260000"/>
                <a:gd name="connsiteY1" fmla="*/ 0 h 141910"/>
                <a:gd name="connsiteX2" fmla="*/ 260000 w 260000"/>
                <a:gd name="connsiteY2" fmla="*/ 9813 h 141910"/>
                <a:gd name="connsiteX3" fmla="*/ 130000 w 260000"/>
                <a:gd name="connsiteY3" fmla="*/ 141910 h 141910"/>
                <a:gd name="connsiteX4" fmla="*/ 0 w 260000"/>
                <a:gd name="connsiteY4" fmla="*/ 9813 h 1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000" h="141910">
                  <a:moveTo>
                    <a:pt x="1950" y="0"/>
                  </a:moveTo>
                  <a:lnTo>
                    <a:pt x="258050" y="0"/>
                  </a:lnTo>
                  <a:lnTo>
                    <a:pt x="260000" y="9813"/>
                  </a:lnTo>
                  <a:cubicBezTo>
                    <a:pt x="260000" y="82768"/>
                    <a:pt x="201797" y="141910"/>
                    <a:pt x="130000" y="141910"/>
                  </a:cubicBezTo>
                  <a:cubicBezTo>
                    <a:pt x="58203" y="141910"/>
                    <a:pt x="0" y="82768"/>
                    <a:pt x="0" y="9813"/>
                  </a:cubicBez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908F620-910C-42F2-89DC-6C2148C3CF76}"/>
                </a:ext>
              </a:extLst>
            </p:cNvPr>
            <p:cNvSpPr/>
            <p:nvPr/>
          </p:nvSpPr>
          <p:spPr>
            <a:xfrm rot="4538853">
              <a:off x="442021" y="1459067"/>
              <a:ext cx="383117" cy="273777"/>
            </a:xfrm>
            <a:prstGeom prst="rect">
              <a:avLst/>
            </a:pr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CABE67E-B7A6-49AC-890B-F14C5CC7B140}"/>
                </a:ext>
              </a:extLst>
            </p:cNvPr>
            <p:cNvSpPr/>
            <p:nvPr/>
          </p:nvSpPr>
          <p:spPr>
            <a:xfrm rot="4538853">
              <a:off x="1002457" y="602292"/>
              <a:ext cx="383119" cy="1707991"/>
            </a:xfrm>
            <a:custGeom>
              <a:avLst/>
              <a:gdLst/>
              <a:ahLst/>
              <a:cxnLst/>
              <a:rect l="0" t="0" r="0" b="0"/>
              <a:pathLst>
                <a:path w="260000" h="1700000" fill="none">
                  <a:moveTo>
                    <a:pt x="0" y="0"/>
                  </a:moveTo>
                  <a:lnTo>
                    <a:pt x="0" y="1544000"/>
                  </a:lnTo>
                  <a:cubicBezTo>
                    <a:pt x="0" y="1544000"/>
                    <a:pt x="0" y="1700000"/>
                    <a:pt x="130000" y="1700000"/>
                  </a:cubicBezTo>
                  <a:cubicBezTo>
                    <a:pt x="260000" y="1700000"/>
                    <a:pt x="260000" y="1544000"/>
                    <a:pt x="260000" y="1544000"/>
                  </a:cubicBezTo>
                  <a:lnTo>
                    <a:pt x="26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</a:ln>
          </p:spPr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A227362-FAF0-48CD-95A3-A34FE5B6A30D}"/>
                </a:ext>
              </a:extLst>
            </p:cNvPr>
            <p:cNvSpPr/>
            <p:nvPr/>
          </p:nvSpPr>
          <p:spPr>
            <a:xfrm rot="20818113">
              <a:off x="373086" y="1407825"/>
              <a:ext cx="591269" cy="570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B500006-B8BD-46B7-A31C-08DB824EFA01}"/>
                </a:ext>
              </a:extLst>
            </p:cNvPr>
            <p:cNvSpPr/>
            <p:nvPr/>
          </p:nvSpPr>
          <p:spPr>
            <a:xfrm rot="541493">
              <a:off x="550563" y="1690653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3B6B3AF-3EA9-4A78-A9E2-A8AF597B16A6}"/>
                </a:ext>
              </a:extLst>
            </p:cNvPr>
            <p:cNvSpPr/>
            <p:nvPr/>
          </p:nvSpPr>
          <p:spPr>
            <a:xfrm rot="360589">
              <a:off x="552049" y="171786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6B7CE08-70B9-43D7-AB84-7F338D75A36B}"/>
                </a:ext>
              </a:extLst>
            </p:cNvPr>
            <p:cNvSpPr/>
            <p:nvPr/>
          </p:nvSpPr>
          <p:spPr>
            <a:xfrm rot="18707913">
              <a:off x="527473" y="169905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5700D5D1-1C5D-41BE-900E-472021084660}"/>
                </a:ext>
              </a:extLst>
            </p:cNvPr>
            <p:cNvSpPr/>
            <p:nvPr/>
          </p:nvSpPr>
          <p:spPr>
            <a:xfrm rot="19732154">
              <a:off x="579844" y="1684232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65408B2A-B6F0-49BF-BA83-EA9F238AC408}"/>
                </a:ext>
              </a:extLst>
            </p:cNvPr>
            <p:cNvSpPr/>
            <p:nvPr/>
          </p:nvSpPr>
          <p:spPr>
            <a:xfrm rot="19787084">
              <a:off x="581537" y="173101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48724CF-3E8D-470B-A2F8-A97200818C47}"/>
                </a:ext>
              </a:extLst>
            </p:cNvPr>
            <p:cNvSpPr/>
            <p:nvPr/>
          </p:nvSpPr>
          <p:spPr>
            <a:xfrm rot="20818113">
              <a:off x="608488" y="1719570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E9A7FCD-D697-4EF0-A948-C8862734831D}"/>
                </a:ext>
              </a:extLst>
            </p:cNvPr>
            <p:cNvSpPr/>
            <p:nvPr/>
          </p:nvSpPr>
          <p:spPr>
            <a:xfrm rot="19953064">
              <a:off x="636578" y="171299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AD16D10-9C02-457D-8AE0-7B111E19A8E3}"/>
                </a:ext>
              </a:extLst>
            </p:cNvPr>
            <p:cNvSpPr/>
            <p:nvPr/>
          </p:nvSpPr>
          <p:spPr>
            <a:xfrm rot="459550">
              <a:off x="514980" y="1732273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ED697AE-021D-4552-8571-89B99796B71A}"/>
                </a:ext>
              </a:extLst>
            </p:cNvPr>
            <p:cNvSpPr/>
            <p:nvPr/>
          </p:nvSpPr>
          <p:spPr>
            <a:xfrm rot="90479">
              <a:off x="608026" y="171555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B1CBD5B-882B-441B-8685-6AC0AE8F54E4}"/>
                </a:ext>
              </a:extLst>
            </p:cNvPr>
            <p:cNvSpPr/>
            <p:nvPr/>
          </p:nvSpPr>
          <p:spPr>
            <a:xfrm rot="20818113">
              <a:off x="652827" y="1596290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A661FE8-CF34-491C-8C5D-9B53F15E231D}"/>
                </a:ext>
              </a:extLst>
            </p:cNvPr>
            <p:cNvSpPr/>
            <p:nvPr/>
          </p:nvSpPr>
          <p:spPr>
            <a:xfrm rot="20818113">
              <a:off x="623927" y="1670828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95180B48-6148-4F20-9405-07EDEB25C21B}"/>
                </a:ext>
              </a:extLst>
            </p:cNvPr>
            <p:cNvSpPr/>
            <p:nvPr/>
          </p:nvSpPr>
          <p:spPr>
            <a:xfrm rot="20818113">
              <a:off x="603970" y="1642870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E6DC753-3D6D-4489-979E-9B3E5A928116}"/>
                </a:ext>
              </a:extLst>
            </p:cNvPr>
            <p:cNvSpPr/>
            <p:nvPr/>
          </p:nvSpPr>
          <p:spPr>
            <a:xfrm rot="20818113">
              <a:off x="670069" y="1620719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19DCF1E-53E2-460B-AD5F-2A1F9872C744}"/>
                </a:ext>
              </a:extLst>
            </p:cNvPr>
            <p:cNvSpPr/>
            <p:nvPr/>
          </p:nvSpPr>
          <p:spPr>
            <a:xfrm rot="20818113">
              <a:off x="698713" y="1656057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B2B5F3A-2B29-4141-8D93-1B8E5A2BD24A}"/>
                </a:ext>
              </a:extLst>
            </p:cNvPr>
            <p:cNvSpPr/>
            <p:nvPr/>
          </p:nvSpPr>
          <p:spPr>
            <a:xfrm rot="679110">
              <a:off x="733174" y="159529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0FD7DBB-DBC9-4BC2-8BA8-42AF90362510}"/>
                </a:ext>
              </a:extLst>
            </p:cNvPr>
            <p:cNvSpPr/>
            <p:nvPr/>
          </p:nvSpPr>
          <p:spPr>
            <a:xfrm rot="19962112">
              <a:off x="726803" y="1649482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AB8D168A-D211-424B-B9F1-128C7896C86F}"/>
                </a:ext>
              </a:extLst>
            </p:cNvPr>
            <p:cNvSpPr/>
            <p:nvPr/>
          </p:nvSpPr>
          <p:spPr>
            <a:xfrm rot="778513">
              <a:off x="721234" y="1667478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1163788-5CCF-4BE7-A10A-7FDBD776CE2F}"/>
                </a:ext>
              </a:extLst>
            </p:cNvPr>
            <p:cNvSpPr/>
            <p:nvPr/>
          </p:nvSpPr>
          <p:spPr>
            <a:xfrm rot="472457">
              <a:off x="753886" y="164321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B520A91-3940-4DF6-BB40-F3A0E9DF1CD7}"/>
                </a:ext>
              </a:extLst>
            </p:cNvPr>
            <p:cNvSpPr/>
            <p:nvPr/>
          </p:nvSpPr>
          <p:spPr>
            <a:xfrm rot="19784794">
              <a:off x="757684" y="1685317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4C4D5F6-F6E0-4124-8697-7EBE28D240B8}"/>
                </a:ext>
              </a:extLst>
            </p:cNvPr>
            <p:cNvSpPr/>
            <p:nvPr/>
          </p:nvSpPr>
          <p:spPr>
            <a:xfrm rot="20818113">
              <a:off x="709058" y="1701319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3249DF5C-A1A1-4AFF-8F0E-89E7F95DC170}"/>
                </a:ext>
              </a:extLst>
            </p:cNvPr>
            <p:cNvSpPr/>
            <p:nvPr/>
          </p:nvSpPr>
          <p:spPr>
            <a:xfrm rot="19732779">
              <a:off x="690259" y="1715205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DDC646A1-953D-49E7-B15A-0500C2B0566A}"/>
                </a:ext>
              </a:extLst>
            </p:cNvPr>
            <p:cNvSpPr/>
            <p:nvPr/>
          </p:nvSpPr>
          <p:spPr>
            <a:xfrm rot="20818113">
              <a:off x="783844" y="1686548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D19B8AF7-EB22-43F1-9A97-F070AD0BFBC9}"/>
                </a:ext>
              </a:extLst>
            </p:cNvPr>
            <p:cNvSpPr/>
            <p:nvPr/>
          </p:nvSpPr>
          <p:spPr>
            <a:xfrm rot="285658">
              <a:off x="788386" y="1657375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58F7165-8CCA-466A-B1AD-E3AA2FF8312E}"/>
                </a:ext>
              </a:extLst>
            </p:cNvPr>
            <p:cNvSpPr/>
            <p:nvPr/>
          </p:nvSpPr>
          <p:spPr>
            <a:xfrm rot="373163">
              <a:off x="811934" y="1679973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44BBF1AA-1DB2-4000-AA0C-A88358B28024}"/>
                </a:ext>
              </a:extLst>
            </p:cNvPr>
            <p:cNvSpPr/>
            <p:nvPr/>
          </p:nvSpPr>
          <p:spPr>
            <a:xfrm rot="22575">
              <a:off x="661707" y="1717765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B64FCF15-B9D9-4257-BABB-494EC4ADEFB4}"/>
                </a:ext>
              </a:extLst>
            </p:cNvPr>
            <p:cNvSpPr/>
            <p:nvPr/>
          </p:nvSpPr>
          <p:spPr>
            <a:xfrm rot="20818113">
              <a:off x="783382" y="168253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60F9212F-4897-4626-8994-DB8FCE7A0842}"/>
                </a:ext>
              </a:extLst>
            </p:cNvPr>
            <p:cNvSpPr/>
            <p:nvPr/>
          </p:nvSpPr>
          <p:spPr>
            <a:xfrm rot="20034563">
              <a:off x="776351" y="1627711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8B4C919F-63DF-4AB0-802A-33FF8F0A5C2B}"/>
                </a:ext>
              </a:extLst>
            </p:cNvPr>
            <p:cNvSpPr/>
            <p:nvPr/>
          </p:nvSpPr>
          <p:spPr>
            <a:xfrm rot="1441016">
              <a:off x="669984" y="167083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3AEB3E88-F46E-4358-8C64-45560712FE69}"/>
                </a:ext>
              </a:extLst>
            </p:cNvPr>
            <p:cNvSpPr txBox="1"/>
            <p:nvPr/>
          </p:nvSpPr>
          <p:spPr>
            <a:xfrm>
              <a:off x="1067965" y="4239579"/>
              <a:ext cx="2049262" cy="83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#9Slide07 SVNMomento" panose="00000500000000000000" pitchFamily="2" charset="0"/>
                </a:rPr>
                <a:t>Nước</a:t>
              </a:r>
              <a:r>
                <a:rPr lang="en-US" sz="2800" dirty="0">
                  <a:latin typeface="#9Slide07 SVNMomento" panose="00000500000000000000" pitchFamily="2" charset="0"/>
                </a:rPr>
                <a:t> </a:t>
              </a:r>
              <a:r>
                <a:rPr lang="en-US" sz="2800" dirty="0" err="1">
                  <a:latin typeface="#9Slide07 SVNMomento" panose="00000500000000000000" pitchFamily="2" charset="0"/>
                </a:rPr>
                <a:t>lọc</a:t>
              </a:r>
              <a:endParaRPr lang="en-US" sz="2800" dirty="0">
                <a:latin typeface="#9Slide07 SVNMomento" panose="00000500000000000000" pitchFamily="2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64329A9C-0412-4391-BC0B-EE6503835140}"/>
                </a:ext>
              </a:extLst>
            </p:cNvPr>
            <p:cNvSpPr/>
            <p:nvPr/>
          </p:nvSpPr>
          <p:spPr>
            <a:xfrm>
              <a:off x="1908077" y="1406726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257" name="Dripping">
              <a:extLst>
                <a:ext uri="{FF2B5EF4-FFF2-40B4-BE49-F238E27FC236}">
                  <a16:creationId xmlns:a16="http://schemas.microsoft.com/office/drawing/2014/main" id="{BC16B257-032C-48BA-884B-DF29D150B6DF}"/>
                </a:ext>
              </a:extLst>
            </p:cNvPr>
            <p:cNvSpPr/>
            <p:nvPr/>
          </p:nvSpPr>
          <p:spPr>
            <a:xfrm>
              <a:off x="2011341" y="1469990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9B5CB4E-3E05-4169-83D2-2597DDC828CD}"/>
                </a:ext>
              </a:extLst>
            </p:cNvPr>
            <p:cNvSpPr/>
            <p:nvPr/>
          </p:nvSpPr>
          <p:spPr>
            <a:xfrm>
              <a:off x="8705491" y="830192"/>
              <a:ext cx="2317486" cy="231748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9" name="Arrow: Down 258">
              <a:extLst>
                <a:ext uri="{FF2B5EF4-FFF2-40B4-BE49-F238E27FC236}">
                  <a16:creationId xmlns:a16="http://schemas.microsoft.com/office/drawing/2014/main" id="{CEEDE5C5-12F2-411E-AFBE-8BBBCF51616E}"/>
                </a:ext>
              </a:extLst>
            </p:cNvPr>
            <p:cNvSpPr/>
            <p:nvPr/>
          </p:nvSpPr>
          <p:spPr>
            <a:xfrm rot="16200000">
              <a:off x="7381661" y="706082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70B8A4A-A334-4F41-A172-18DED1420096}"/>
                </a:ext>
              </a:extLst>
            </p:cNvPr>
            <p:cNvSpPr txBox="1"/>
            <p:nvPr/>
          </p:nvSpPr>
          <p:spPr>
            <a:xfrm>
              <a:off x="6439315" y="-174188"/>
              <a:ext cx="2049262" cy="211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#9Slide07 SVNMomento" panose="00000500000000000000" pitchFamily="2" charset="0"/>
                </a:rPr>
                <a:t>Làm bay hơi nước</a:t>
              </a:r>
              <a:endParaRPr lang="en-US" sz="2800" dirty="0">
                <a:latin typeface="#9Slide07 SVNMomento" panose="00000500000000000000" pitchFamily="2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F7493B24-5B81-4532-B53A-BF7546BB8E8D}"/>
                </a:ext>
              </a:extLst>
            </p:cNvPr>
            <p:cNvSpPr txBox="1"/>
            <p:nvPr/>
          </p:nvSpPr>
          <p:spPr>
            <a:xfrm>
              <a:off x="7448343" y="195641"/>
              <a:ext cx="4901784" cy="58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Không để lại dấu vết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4213112-7F5B-4006-A0BE-42F576FD3619}"/>
                </a:ext>
              </a:extLst>
            </p:cNvPr>
            <p:cNvSpPr/>
            <p:nvPr/>
          </p:nvSpPr>
          <p:spPr>
            <a:xfrm>
              <a:off x="3942831" y="727268"/>
              <a:ext cx="2317486" cy="231748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DA2F1310-33E8-497B-A45C-26D9C5DAC623}"/>
                </a:ext>
              </a:extLst>
            </p:cNvPr>
            <p:cNvSpPr/>
            <p:nvPr/>
          </p:nvSpPr>
          <p:spPr>
            <a:xfrm flipV="1">
              <a:off x="4361305" y="1142306"/>
              <a:ext cx="1391265" cy="139087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30D9EF31-F5BA-46E0-A6D3-4E34119FE351}"/>
                </a:ext>
              </a:extLst>
            </p:cNvPr>
            <p:cNvSpPr/>
            <p:nvPr/>
          </p:nvSpPr>
          <p:spPr>
            <a:xfrm>
              <a:off x="8705491" y="3683886"/>
              <a:ext cx="2317486" cy="231748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C6BCEE60-8F48-4D58-BBDD-F4846BE3B465}"/>
                </a:ext>
              </a:extLst>
            </p:cNvPr>
            <p:cNvSpPr/>
            <p:nvPr/>
          </p:nvSpPr>
          <p:spPr>
            <a:xfrm flipV="1">
              <a:off x="9156658" y="4132747"/>
              <a:ext cx="1391265" cy="1390870"/>
            </a:xfrm>
            <a:prstGeom prst="ellipse">
              <a:avLst/>
            </a:prstGeom>
            <a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10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6" name="Arrow: Down 265">
              <a:extLst>
                <a:ext uri="{FF2B5EF4-FFF2-40B4-BE49-F238E27FC236}">
                  <a16:creationId xmlns:a16="http://schemas.microsoft.com/office/drawing/2014/main" id="{D706714A-9A00-489F-84AF-1A8CC2B2AD2B}"/>
                </a:ext>
              </a:extLst>
            </p:cNvPr>
            <p:cNvSpPr/>
            <p:nvPr/>
          </p:nvSpPr>
          <p:spPr>
            <a:xfrm rot="16200000">
              <a:off x="7381659" y="3645719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87E822C-68FD-4DAC-B6BF-B6B99F085945}"/>
                </a:ext>
              </a:extLst>
            </p:cNvPr>
            <p:cNvSpPr txBox="1"/>
            <p:nvPr/>
          </p:nvSpPr>
          <p:spPr>
            <a:xfrm>
              <a:off x="6458842" y="3658503"/>
              <a:ext cx="2049262" cy="211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#9Slide07 SVNMomento" panose="00000500000000000000" pitchFamily="2" charset="0"/>
                </a:rPr>
                <a:t>Làm</a:t>
              </a:r>
              <a:r>
                <a:rPr lang="en-US" sz="2800" dirty="0">
                  <a:latin typeface="#9Slide07 SVNMomento" panose="00000500000000000000" pitchFamily="2" charset="0"/>
                </a:rPr>
                <a:t> bay </a:t>
              </a:r>
              <a:r>
                <a:rPr lang="en-US" sz="2800" dirty="0" err="1">
                  <a:latin typeface="#9Slide07 SVNMomento" panose="00000500000000000000" pitchFamily="2" charset="0"/>
                </a:rPr>
                <a:t>hơi</a:t>
              </a:r>
              <a:r>
                <a:rPr lang="en-US" sz="2800" dirty="0">
                  <a:latin typeface="#9Slide07 SVNMomento" panose="00000500000000000000" pitchFamily="2" charset="0"/>
                </a:rPr>
                <a:t> </a:t>
              </a:r>
              <a:r>
                <a:rPr lang="en-US" sz="2800" dirty="0" err="1">
                  <a:latin typeface="#9Slide07 SVNMomento" panose="00000500000000000000" pitchFamily="2" charset="0"/>
                </a:rPr>
                <a:t>nước</a:t>
              </a:r>
              <a:endParaRPr lang="en-US" sz="2800" dirty="0">
                <a:latin typeface="#9Slide07 SVNMomento" panose="00000500000000000000" pitchFamily="2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60B1927-0E76-4BC3-A0CA-32A838184C81}"/>
                </a:ext>
              </a:extLst>
            </p:cNvPr>
            <p:cNvSpPr txBox="1"/>
            <p:nvPr/>
          </p:nvSpPr>
          <p:spPr>
            <a:xfrm>
              <a:off x="8754853" y="6275968"/>
              <a:ext cx="2387217" cy="58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Vệt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mờ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FB6AE802-2915-4401-A0B1-8638E6592065}"/>
                </a:ext>
              </a:extLst>
            </p:cNvPr>
            <p:cNvSpPr/>
            <p:nvPr/>
          </p:nvSpPr>
          <p:spPr>
            <a:xfrm>
              <a:off x="3942829" y="3580961"/>
              <a:ext cx="2317486" cy="231748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F7503CD-6AA5-4B02-AF4D-AA1CE218A44E}"/>
                </a:ext>
              </a:extLst>
            </p:cNvPr>
            <p:cNvSpPr/>
            <p:nvPr/>
          </p:nvSpPr>
          <p:spPr>
            <a:xfrm flipV="1">
              <a:off x="4361305" y="3996001"/>
              <a:ext cx="1391265" cy="139087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7C2409B8-DA17-49F8-B110-ADFCBD4355C9}"/>
                </a:ext>
              </a:extLst>
            </p:cNvPr>
            <p:cNvSpPr txBox="1"/>
            <p:nvPr/>
          </p:nvSpPr>
          <p:spPr>
            <a:xfrm>
              <a:off x="4370236" y="6000630"/>
              <a:ext cx="1462676" cy="58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TN2</a:t>
              </a:r>
            </a:p>
          </p:txBody>
        </p:sp>
      </p:grp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D75B6B61-4BB0-433C-B04F-06230EDB0051}"/>
              </a:ext>
            </a:extLst>
          </p:cNvPr>
          <p:cNvSpPr/>
          <p:nvPr/>
        </p:nvSpPr>
        <p:spPr>
          <a:xfrm>
            <a:off x="12124274" y="1923521"/>
            <a:ext cx="6255657" cy="3925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90C3459E-3F64-4631-8A06-38404D0D2154}"/>
              </a:ext>
            </a:extLst>
          </p:cNvPr>
          <p:cNvSpPr/>
          <p:nvPr/>
        </p:nvSpPr>
        <p:spPr>
          <a:xfrm rot="10800000" flipH="1" flipV="1">
            <a:off x="-10972" y="6895797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735F37EB-FB15-4491-B4BE-686C8820463E}"/>
              </a:ext>
            </a:extLst>
          </p:cNvPr>
          <p:cNvSpPr/>
          <p:nvPr/>
        </p:nvSpPr>
        <p:spPr>
          <a:xfrm rot="10800000" flipH="1">
            <a:off x="21401" y="-4867858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3B0413C0-6EFB-4456-ADA6-65D196AEB52A}"/>
              </a:ext>
            </a:extLst>
          </p:cNvPr>
          <p:cNvSpPr txBox="1"/>
          <p:nvPr/>
        </p:nvSpPr>
        <p:spPr>
          <a:xfrm rot="19697096">
            <a:off x="570283" y="-2718504"/>
            <a:ext cx="3500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EC4B6"/>
                </a:solidFill>
                <a:latin typeface="DAGGERSQUARE" pitchFamily="50" charset="0"/>
              </a:rPr>
              <a:t>TÍNH TAN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D7806C03-CD09-4E3C-BED8-5EF893432255}"/>
              </a:ext>
            </a:extLst>
          </p:cNvPr>
          <p:cNvSpPr txBox="1"/>
          <p:nvPr/>
        </p:nvSpPr>
        <p:spPr>
          <a:xfrm rot="19689009">
            <a:off x="4837927" y="-1803198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atin typeface="DAGGERSQUARE" pitchFamily="50" charset="0"/>
              </a:rPr>
              <a:t>AXIT</a:t>
            </a:r>
            <a:endParaRPr lang="en-US" sz="8800" b="1" dirty="0">
              <a:latin typeface="DAGGERSQUARE" pitchFamily="50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06FB39D-F75B-47CC-845F-6DC711C497D1}"/>
              </a:ext>
            </a:extLst>
          </p:cNvPr>
          <p:cNvSpPr txBox="1"/>
          <p:nvPr/>
        </p:nvSpPr>
        <p:spPr>
          <a:xfrm>
            <a:off x="12124274" y="2475645"/>
            <a:ext cx="6332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DAGGERSQUARE" pitchFamily="50" charset="0"/>
              </a:rPr>
              <a:t>HẦU HẾT AXIT TAN TRONG NƯỚC, </a:t>
            </a:r>
            <a:r>
              <a:rPr lang="en-US" sz="5400" b="1" dirty="0">
                <a:latin typeface="DAGGERSQUARE" pitchFamily="50" charset="0"/>
              </a:rPr>
              <a:t>TRỪ AXIT SALIXIC (H</a:t>
            </a:r>
            <a:r>
              <a:rPr lang="en-US" sz="5400" b="1" baseline="-25000" dirty="0">
                <a:latin typeface="DAGGERSQUARE" pitchFamily="50" charset="0"/>
              </a:rPr>
              <a:t>2</a:t>
            </a:r>
            <a:r>
              <a:rPr lang="en-US" sz="5400" b="1" dirty="0">
                <a:latin typeface="DAGGERSQUARE" pitchFamily="50" charset="0"/>
              </a:rPr>
              <a:t>SiO</a:t>
            </a:r>
            <a:r>
              <a:rPr lang="en-US" sz="5400" b="1" baseline="-25000" dirty="0">
                <a:latin typeface="DAGGERSQUARE" pitchFamily="50" charset="0"/>
              </a:rPr>
              <a:t>3</a:t>
            </a:r>
            <a:r>
              <a:rPr lang="en-US" sz="5400" b="1" dirty="0">
                <a:latin typeface="DAGGERSQUARE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37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239E13A8-1002-431D-997A-BE776201FCFB}"/>
              </a:ext>
            </a:extLst>
          </p:cNvPr>
          <p:cNvSpPr/>
          <p:nvPr/>
        </p:nvSpPr>
        <p:spPr>
          <a:xfrm>
            <a:off x="5718629" y="1923521"/>
            <a:ext cx="6255657" cy="3925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417833" y="289830"/>
            <a:ext cx="3012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7 SVNMomento" panose="00000500000000000000" pitchFamily="2" charset="0"/>
              </a:rPr>
              <a:t>Thí</a:t>
            </a:r>
            <a:r>
              <a:rPr lang="en-US" sz="4400" dirty="0">
                <a:latin typeface="#9Slide07 SVNMomento" panose="00000500000000000000" pitchFamily="2" charset="0"/>
              </a:rPr>
              <a:t> </a:t>
            </a:r>
            <a:r>
              <a:rPr lang="en-US" sz="4400" dirty="0" err="1">
                <a:latin typeface="#9Slide07 SVNMomento" panose="00000500000000000000" pitchFamily="2" charset="0"/>
              </a:rPr>
              <a:t>nghiệm</a:t>
            </a:r>
            <a:r>
              <a:rPr lang="en-US" sz="4400" dirty="0">
                <a:latin typeface="#9Slide07 SVNMomento" panose="00000500000000000000" pitchFamily="2" charset="0"/>
              </a:rPr>
              <a:t> 1</a:t>
            </a: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0800000" flipH="1" flipV="1">
            <a:off x="-10972" y="3678179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10968" y="-31309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537914" y="2118045"/>
            <a:ext cx="3500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EC4B6"/>
                </a:solidFill>
                <a:latin typeface="DAGGERSQUARE" pitchFamily="50" charset="0"/>
              </a:rPr>
              <a:t>TÍNH TAN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267501" y="2324931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DAGGERSQUARE" pitchFamily="50" charset="0"/>
              </a:rPr>
              <a:t>AXIT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85D8739-71DA-4792-9972-F40EC31071BB}"/>
              </a:ext>
            </a:extLst>
          </p:cNvPr>
          <p:cNvSpPr txBox="1"/>
          <p:nvPr/>
        </p:nvSpPr>
        <p:spPr>
          <a:xfrm>
            <a:off x="5718629" y="2475645"/>
            <a:ext cx="6332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DAGGERSQUARE" pitchFamily="50" charset="0"/>
              </a:rPr>
              <a:t>HẦU HẾT AXIT TAN TRONG NƯỚC, </a:t>
            </a:r>
            <a:r>
              <a:rPr lang="en-US" sz="5400" b="1" dirty="0">
                <a:latin typeface="DAGGERSQUARE" pitchFamily="50" charset="0"/>
              </a:rPr>
              <a:t>TRỪ </a:t>
            </a:r>
            <a:r>
              <a:rPr lang="en-US" sz="5400" b="1">
                <a:latin typeface="DAGGERSQUARE" pitchFamily="50" charset="0"/>
              </a:rPr>
              <a:t>AXIT SILIXIC </a:t>
            </a:r>
            <a:r>
              <a:rPr lang="en-US" sz="5400" b="1" dirty="0">
                <a:latin typeface="DAGGERSQUARE" pitchFamily="50" charset="0"/>
              </a:rPr>
              <a:t>(H</a:t>
            </a:r>
            <a:r>
              <a:rPr lang="en-US" sz="5400" b="1" baseline="-25000" dirty="0">
                <a:latin typeface="DAGGERSQUARE" pitchFamily="50" charset="0"/>
              </a:rPr>
              <a:t>2</a:t>
            </a:r>
            <a:r>
              <a:rPr lang="en-US" sz="5400" b="1" dirty="0">
                <a:latin typeface="DAGGERSQUARE" pitchFamily="50" charset="0"/>
              </a:rPr>
              <a:t>SiO</a:t>
            </a:r>
            <a:r>
              <a:rPr lang="en-US" sz="5400" b="1" baseline="-25000" dirty="0">
                <a:latin typeface="DAGGERSQUARE" pitchFamily="50" charset="0"/>
              </a:rPr>
              <a:t>3</a:t>
            </a:r>
            <a:r>
              <a:rPr lang="en-US" sz="5400" b="1" dirty="0">
                <a:latin typeface="DAGGERSQUARE" pitchFamily="50" charset="0"/>
              </a:rPr>
              <a:t>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-84828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261954" y="80861"/>
            <a:ext cx="108453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I.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và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không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93236" y="747133"/>
            <a:ext cx="8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F6C9F4-A9B4-47A8-9ABC-39C314A4D6AD}"/>
              </a:ext>
            </a:extLst>
          </p:cNvPr>
          <p:cNvSpPr txBox="1"/>
          <p:nvPr/>
        </p:nvSpPr>
        <p:spPr>
          <a:xfrm>
            <a:off x="-9454496" y="1506149"/>
            <a:ext cx="8197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err="1">
                <a:latin typeface="DAGGERSQUARE" pitchFamily="50" charset="0"/>
              </a:rPr>
              <a:t>Bazơ</a:t>
            </a:r>
            <a:r>
              <a:rPr lang="en-US" sz="6000" b="1" dirty="0">
                <a:latin typeface="DAGGERSQUARE" pitchFamily="50" charset="0"/>
              </a:rPr>
              <a:t> </a:t>
            </a:r>
            <a:r>
              <a:rPr lang="en-US" sz="6000" b="1" dirty="0" err="1">
                <a:latin typeface="DAGGERSQUARE" pitchFamily="50" charset="0"/>
              </a:rPr>
              <a:t>phần</a:t>
            </a:r>
            <a:r>
              <a:rPr lang="en-US" sz="6000" b="1" dirty="0">
                <a:latin typeface="DAGGERSQUARE" pitchFamily="50" charset="0"/>
              </a:rPr>
              <a:t> </a:t>
            </a:r>
            <a:r>
              <a:rPr lang="en-US" sz="6000" b="1" dirty="0" err="1">
                <a:latin typeface="DAGGERSQUARE" pitchFamily="50" charset="0"/>
              </a:rPr>
              <a:t>lớn</a:t>
            </a:r>
            <a:r>
              <a:rPr lang="en-US" sz="6000" b="1" dirty="0">
                <a:latin typeface="DAGGERSQUARE" pitchFamily="50" charset="0"/>
              </a:rPr>
              <a:t> </a:t>
            </a:r>
            <a:r>
              <a:rPr lang="en-US" sz="6000" b="1" dirty="0" err="1">
                <a:latin typeface="DAGGERSQUARE" pitchFamily="50" charset="0"/>
              </a:rPr>
              <a:t>không</a:t>
            </a:r>
            <a:r>
              <a:rPr lang="en-US" sz="6000" b="1" dirty="0">
                <a:latin typeface="DAGGERSQUARE" pitchFamily="50" charset="0"/>
              </a:rPr>
              <a:t> tan </a:t>
            </a:r>
            <a:r>
              <a:rPr lang="en-US" sz="6000" b="1" dirty="0" err="1">
                <a:latin typeface="DAGGERSQUARE" pitchFamily="50" charset="0"/>
              </a:rPr>
              <a:t>trong</a:t>
            </a:r>
            <a:r>
              <a:rPr lang="en-US" sz="6000" b="1" dirty="0">
                <a:latin typeface="DAGGERSQUARE" pitchFamily="50" charset="0"/>
              </a:rPr>
              <a:t> </a:t>
            </a:r>
            <a:r>
              <a:rPr lang="en-US" sz="6000" b="1" dirty="0" err="1">
                <a:latin typeface="DAGGERSQUARE" pitchFamily="50" charset="0"/>
              </a:rPr>
              <a:t>nước</a:t>
            </a:r>
            <a:endParaRPr lang="en-US" sz="6000" b="1" dirty="0">
              <a:latin typeface="DAGGERSQUARE" pitchFamily="50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D54F50E-A997-4458-A206-FFD4191ADB23}"/>
              </a:ext>
            </a:extLst>
          </p:cNvPr>
          <p:cNvSpPr txBox="1"/>
          <p:nvPr/>
        </p:nvSpPr>
        <p:spPr>
          <a:xfrm>
            <a:off x="-5653437" y="3503470"/>
            <a:ext cx="5418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err="1">
                <a:latin typeface="DAGGERSQUARE" pitchFamily="50" charset="0"/>
              </a:rPr>
              <a:t>Trừ</a:t>
            </a:r>
            <a:r>
              <a:rPr lang="en-US" sz="5400" b="1" dirty="0">
                <a:latin typeface="DAGGERSQUARE" pitchFamily="50" charset="0"/>
              </a:rPr>
              <a:t>: </a:t>
            </a:r>
            <a:r>
              <a:rPr lang="en-US" sz="6000" b="1" dirty="0">
                <a:solidFill>
                  <a:srgbClr val="7030A0"/>
                </a:solidFill>
                <a:latin typeface="DAGGERSQUARE" pitchFamily="50" charset="0"/>
              </a:rPr>
              <a:t>KOH, NaOH, Ba(OH)</a:t>
            </a:r>
            <a:r>
              <a:rPr lang="en-US" sz="6000" b="1" baseline="-25000" dirty="0">
                <a:solidFill>
                  <a:srgbClr val="7030A0"/>
                </a:solidFill>
                <a:latin typeface="DAGGERSQUARE" pitchFamily="50" charset="0"/>
              </a:rPr>
              <a:t>2</a:t>
            </a:r>
            <a:r>
              <a:rPr lang="en-US" sz="6000" b="1" dirty="0">
                <a:solidFill>
                  <a:srgbClr val="7030A0"/>
                </a:solidFill>
                <a:latin typeface="DAGGERSQUARE" pitchFamily="50" charset="0"/>
              </a:rPr>
              <a:t>, </a:t>
            </a:r>
            <a:r>
              <a:rPr lang="en-US" sz="5400" b="1" dirty="0" err="1">
                <a:latin typeface="DAGGERSQUARE" pitchFamily="50" charset="0"/>
              </a:rPr>
              <a:t>còn</a:t>
            </a:r>
            <a:r>
              <a:rPr lang="en-US" sz="5400" b="1" dirty="0">
                <a:latin typeface="DAGGERSQUARE" pitchFamily="50" charset="0"/>
              </a:rPr>
              <a:t> </a:t>
            </a:r>
            <a:r>
              <a:rPr lang="en-US" sz="5400" b="1" dirty="0">
                <a:solidFill>
                  <a:schemeClr val="accent2"/>
                </a:solidFill>
                <a:latin typeface="DAGGERSQUARE" pitchFamily="50" charset="0"/>
              </a:rPr>
              <a:t>Ca(OH)</a:t>
            </a:r>
            <a:r>
              <a:rPr lang="en-US" sz="5400" b="1" baseline="-25000" dirty="0">
                <a:solidFill>
                  <a:schemeClr val="accent2"/>
                </a:solidFill>
                <a:latin typeface="DAGGERSQUARE" pitchFamily="50" charset="0"/>
              </a:rPr>
              <a:t>2</a:t>
            </a:r>
            <a:r>
              <a:rPr lang="en-US" sz="5400" b="1" dirty="0">
                <a:solidFill>
                  <a:schemeClr val="accent2"/>
                </a:solidFill>
                <a:latin typeface="DAGGERSQUARE" pitchFamily="50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DAGGERSQUARE" pitchFamily="50" charset="0"/>
              </a:rPr>
              <a:t>ít</a:t>
            </a:r>
            <a:r>
              <a:rPr lang="en-US" sz="5400" b="1" dirty="0">
                <a:solidFill>
                  <a:schemeClr val="accent2"/>
                </a:solidFill>
                <a:latin typeface="DAGGERSQUARE" pitchFamily="50" charset="0"/>
              </a:rPr>
              <a:t> tan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FE4444C-4089-4F3A-A638-6E8C1A0EB264}"/>
              </a:ext>
            </a:extLst>
          </p:cNvPr>
          <p:cNvGrpSpPr/>
          <p:nvPr/>
        </p:nvGrpSpPr>
        <p:grpSpPr>
          <a:xfrm>
            <a:off x="-4547015" y="6616697"/>
            <a:ext cx="4457700" cy="5239794"/>
            <a:chOff x="-659149" y="2226738"/>
            <a:chExt cx="4457700" cy="5239794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D6D49C0E-3C0D-4207-9106-E349AF9515FE}"/>
                </a:ext>
              </a:extLst>
            </p:cNvPr>
            <p:cNvSpPr/>
            <p:nvPr/>
          </p:nvSpPr>
          <p:spPr>
            <a:xfrm>
              <a:off x="-659149" y="2226738"/>
              <a:ext cx="4457700" cy="5239794"/>
            </a:xfrm>
            <a:custGeom>
              <a:avLst/>
              <a:gdLst>
                <a:gd name="connsiteX0" fmla="*/ 0 w 4457700"/>
                <a:gd name="connsiteY0" fmla="*/ 742965 h 5239794"/>
                <a:gd name="connsiteX1" fmla="*/ 742965 w 4457700"/>
                <a:gd name="connsiteY1" fmla="*/ 0 h 5239794"/>
                <a:gd name="connsiteX2" fmla="*/ 1396754 w 4457700"/>
                <a:gd name="connsiteY2" fmla="*/ 0 h 5239794"/>
                <a:gd name="connsiteX3" fmla="*/ 1961391 w 4457700"/>
                <a:gd name="connsiteY3" fmla="*/ 0 h 5239794"/>
                <a:gd name="connsiteX4" fmla="*/ 2496309 w 4457700"/>
                <a:gd name="connsiteY4" fmla="*/ 0 h 5239794"/>
                <a:gd name="connsiteX5" fmla="*/ 3120381 w 4457700"/>
                <a:gd name="connsiteY5" fmla="*/ 0 h 5239794"/>
                <a:gd name="connsiteX6" fmla="*/ 3714735 w 4457700"/>
                <a:gd name="connsiteY6" fmla="*/ 0 h 5239794"/>
                <a:gd name="connsiteX7" fmla="*/ 4457700 w 4457700"/>
                <a:gd name="connsiteY7" fmla="*/ 742965 h 5239794"/>
                <a:gd name="connsiteX8" fmla="*/ 4457700 w 4457700"/>
                <a:gd name="connsiteY8" fmla="*/ 1368609 h 5239794"/>
                <a:gd name="connsiteX9" fmla="*/ 4457700 w 4457700"/>
                <a:gd name="connsiteY9" fmla="*/ 1881637 h 5239794"/>
                <a:gd name="connsiteX10" fmla="*/ 4457700 w 4457700"/>
                <a:gd name="connsiteY10" fmla="*/ 2507281 h 5239794"/>
                <a:gd name="connsiteX11" fmla="*/ 4457700 w 4457700"/>
                <a:gd name="connsiteY11" fmla="*/ 3132925 h 5239794"/>
                <a:gd name="connsiteX12" fmla="*/ 4457700 w 4457700"/>
                <a:gd name="connsiteY12" fmla="*/ 3721030 h 5239794"/>
                <a:gd name="connsiteX13" fmla="*/ 4457700 w 4457700"/>
                <a:gd name="connsiteY13" fmla="*/ 4496829 h 5239794"/>
                <a:gd name="connsiteX14" fmla="*/ 3714735 w 4457700"/>
                <a:gd name="connsiteY14" fmla="*/ 5239794 h 5239794"/>
                <a:gd name="connsiteX15" fmla="*/ 3120381 w 4457700"/>
                <a:gd name="connsiteY15" fmla="*/ 5239794 h 5239794"/>
                <a:gd name="connsiteX16" fmla="*/ 2466592 w 4457700"/>
                <a:gd name="connsiteY16" fmla="*/ 5239794 h 5239794"/>
                <a:gd name="connsiteX17" fmla="*/ 1872238 w 4457700"/>
                <a:gd name="connsiteY17" fmla="*/ 5239794 h 5239794"/>
                <a:gd name="connsiteX18" fmla="*/ 1367037 w 4457700"/>
                <a:gd name="connsiteY18" fmla="*/ 5239794 h 5239794"/>
                <a:gd name="connsiteX19" fmla="*/ 742965 w 4457700"/>
                <a:gd name="connsiteY19" fmla="*/ 5239794 h 5239794"/>
                <a:gd name="connsiteX20" fmla="*/ 0 w 4457700"/>
                <a:gd name="connsiteY20" fmla="*/ 4496829 h 5239794"/>
                <a:gd name="connsiteX21" fmla="*/ 0 w 4457700"/>
                <a:gd name="connsiteY21" fmla="*/ 3908724 h 5239794"/>
                <a:gd name="connsiteX22" fmla="*/ 0 w 4457700"/>
                <a:gd name="connsiteY22" fmla="*/ 3283080 h 5239794"/>
                <a:gd name="connsiteX23" fmla="*/ 0 w 4457700"/>
                <a:gd name="connsiteY23" fmla="*/ 2770052 h 5239794"/>
                <a:gd name="connsiteX24" fmla="*/ 0 w 4457700"/>
                <a:gd name="connsiteY24" fmla="*/ 2257023 h 5239794"/>
                <a:gd name="connsiteX25" fmla="*/ 0 w 4457700"/>
                <a:gd name="connsiteY25" fmla="*/ 1631379 h 5239794"/>
                <a:gd name="connsiteX26" fmla="*/ 0 w 4457700"/>
                <a:gd name="connsiteY26" fmla="*/ 742965 h 523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57700" h="5239794" extrusionOk="0">
                  <a:moveTo>
                    <a:pt x="0" y="742965"/>
                  </a:moveTo>
                  <a:cubicBezTo>
                    <a:pt x="-84252" y="280668"/>
                    <a:pt x="314546" y="6790"/>
                    <a:pt x="742965" y="0"/>
                  </a:cubicBezTo>
                  <a:cubicBezTo>
                    <a:pt x="983784" y="10667"/>
                    <a:pt x="1158745" y="23551"/>
                    <a:pt x="1396754" y="0"/>
                  </a:cubicBezTo>
                  <a:cubicBezTo>
                    <a:pt x="1634763" y="-23551"/>
                    <a:pt x="1683025" y="8102"/>
                    <a:pt x="1961391" y="0"/>
                  </a:cubicBezTo>
                  <a:cubicBezTo>
                    <a:pt x="2239757" y="-8102"/>
                    <a:pt x="2327221" y="-3537"/>
                    <a:pt x="2496309" y="0"/>
                  </a:cubicBezTo>
                  <a:cubicBezTo>
                    <a:pt x="2665397" y="3537"/>
                    <a:pt x="2889435" y="-30055"/>
                    <a:pt x="3120381" y="0"/>
                  </a:cubicBezTo>
                  <a:cubicBezTo>
                    <a:pt x="3351327" y="30055"/>
                    <a:pt x="3525139" y="10517"/>
                    <a:pt x="3714735" y="0"/>
                  </a:cubicBezTo>
                  <a:cubicBezTo>
                    <a:pt x="4152377" y="-44449"/>
                    <a:pt x="4431829" y="355372"/>
                    <a:pt x="4457700" y="742965"/>
                  </a:cubicBezTo>
                  <a:cubicBezTo>
                    <a:pt x="4485076" y="1003239"/>
                    <a:pt x="4442969" y="1147239"/>
                    <a:pt x="4457700" y="1368609"/>
                  </a:cubicBezTo>
                  <a:cubicBezTo>
                    <a:pt x="4472431" y="1589979"/>
                    <a:pt x="4448025" y="1735372"/>
                    <a:pt x="4457700" y="1881637"/>
                  </a:cubicBezTo>
                  <a:cubicBezTo>
                    <a:pt x="4467375" y="2027902"/>
                    <a:pt x="4479571" y="2227306"/>
                    <a:pt x="4457700" y="2507281"/>
                  </a:cubicBezTo>
                  <a:cubicBezTo>
                    <a:pt x="4435829" y="2787256"/>
                    <a:pt x="4466781" y="2855374"/>
                    <a:pt x="4457700" y="3132925"/>
                  </a:cubicBezTo>
                  <a:cubicBezTo>
                    <a:pt x="4448619" y="3410476"/>
                    <a:pt x="4477404" y="3543038"/>
                    <a:pt x="4457700" y="3721030"/>
                  </a:cubicBezTo>
                  <a:cubicBezTo>
                    <a:pt x="4437996" y="3899022"/>
                    <a:pt x="4441055" y="4182951"/>
                    <a:pt x="4457700" y="4496829"/>
                  </a:cubicBezTo>
                  <a:cubicBezTo>
                    <a:pt x="4465432" y="4897558"/>
                    <a:pt x="4044324" y="5208582"/>
                    <a:pt x="3714735" y="5239794"/>
                  </a:cubicBezTo>
                  <a:cubicBezTo>
                    <a:pt x="3537036" y="5232354"/>
                    <a:pt x="3284400" y="5254212"/>
                    <a:pt x="3120381" y="5239794"/>
                  </a:cubicBezTo>
                  <a:cubicBezTo>
                    <a:pt x="2956362" y="5225376"/>
                    <a:pt x="2637257" y="5253796"/>
                    <a:pt x="2466592" y="5239794"/>
                  </a:cubicBezTo>
                  <a:cubicBezTo>
                    <a:pt x="2295927" y="5225792"/>
                    <a:pt x="2118684" y="5263369"/>
                    <a:pt x="1872238" y="5239794"/>
                  </a:cubicBezTo>
                  <a:cubicBezTo>
                    <a:pt x="1625792" y="5216219"/>
                    <a:pt x="1568745" y="5226917"/>
                    <a:pt x="1367037" y="5239794"/>
                  </a:cubicBezTo>
                  <a:cubicBezTo>
                    <a:pt x="1165329" y="5252671"/>
                    <a:pt x="999255" y="5221008"/>
                    <a:pt x="742965" y="5239794"/>
                  </a:cubicBezTo>
                  <a:cubicBezTo>
                    <a:pt x="366791" y="5219535"/>
                    <a:pt x="-26724" y="4949582"/>
                    <a:pt x="0" y="4496829"/>
                  </a:cubicBezTo>
                  <a:cubicBezTo>
                    <a:pt x="12884" y="4240884"/>
                    <a:pt x="19337" y="4155790"/>
                    <a:pt x="0" y="3908724"/>
                  </a:cubicBezTo>
                  <a:cubicBezTo>
                    <a:pt x="-19337" y="3661658"/>
                    <a:pt x="30856" y="3422749"/>
                    <a:pt x="0" y="3283080"/>
                  </a:cubicBezTo>
                  <a:cubicBezTo>
                    <a:pt x="-30856" y="3143411"/>
                    <a:pt x="7422" y="2960255"/>
                    <a:pt x="0" y="2770052"/>
                  </a:cubicBezTo>
                  <a:cubicBezTo>
                    <a:pt x="-7422" y="2579849"/>
                    <a:pt x="6185" y="2504715"/>
                    <a:pt x="0" y="2257023"/>
                  </a:cubicBezTo>
                  <a:cubicBezTo>
                    <a:pt x="-6185" y="2009331"/>
                    <a:pt x="30341" y="1913421"/>
                    <a:pt x="0" y="1631379"/>
                  </a:cubicBezTo>
                  <a:cubicBezTo>
                    <a:pt x="-30341" y="1349337"/>
                    <a:pt x="-39109" y="1044095"/>
                    <a:pt x="0" y="742965"/>
                  </a:cubicBez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2" descr="See the source image">
              <a:extLst>
                <a:ext uri="{FF2B5EF4-FFF2-40B4-BE49-F238E27FC236}">
                  <a16:creationId xmlns:a16="http://schemas.microsoft.com/office/drawing/2014/main" id="{DFCE1E71-9614-415E-BA20-96D527D69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05"/>
            <a:stretch/>
          </p:blipFill>
          <p:spPr bwMode="auto">
            <a:xfrm>
              <a:off x="44683" y="2693028"/>
              <a:ext cx="3612232" cy="382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180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239E13A8-1002-431D-997A-BE776201FCFB}"/>
              </a:ext>
            </a:extLst>
          </p:cNvPr>
          <p:cNvSpPr/>
          <p:nvPr/>
        </p:nvSpPr>
        <p:spPr>
          <a:xfrm>
            <a:off x="13527971" y="1466132"/>
            <a:ext cx="6062025" cy="3925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-1442741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-70265" y="-1349111"/>
            <a:ext cx="116347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I.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và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không</a:t>
            </a:r>
            <a:r>
              <a:rPr lang="en-US" sz="45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93236" y="-610780"/>
            <a:ext cx="8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9696713" flipH="1" flipV="1">
            <a:off x="5682735" y="5582166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6200000" flipH="1">
            <a:off x="6033914" y="1440783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3497096">
            <a:off x="7084356" y="2137971"/>
            <a:ext cx="6305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5EC4B6"/>
                </a:solidFill>
                <a:latin typeface="DAGGERSQUARE" pitchFamily="50" charset="0"/>
              </a:rPr>
              <a:t>TÍNH TAN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5770560" y="4995867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DAGGERSQUARE" pitchFamily="50" charset="0"/>
              </a:rPr>
              <a:t>BAZƠ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85D8739-71DA-4792-9972-F40EC31071BB}"/>
              </a:ext>
            </a:extLst>
          </p:cNvPr>
          <p:cNvSpPr txBox="1"/>
          <p:nvPr/>
        </p:nvSpPr>
        <p:spPr>
          <a:xfrm>
            <a:off x="13527971" y="2018256"/>
            <a:ext cx="6138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DAGGERSQUARE" pitchFamily="50" charset="0"/>
              </a:rPr>
              <a:t>HẦU HẾT AXIT TAN TRONG NƯỚC, TRỪ AXIT SALIXIC (H</a:t>
            </a:r>
            <a:r>
              <a:rPr lang="en-US" sz="5400" baseline="-25000" dirty="0">
                <a:latin typeface="DAGGERSQUARE" pitchFamily="50" charset="0"/>
              </a:rPr>
              <a:t>2</a:t>
            </a:r>
            <a:r>
              <a:rPr lang="en-US" sz="5400" dirty="0">
                <a:latin typeface="DAGGERSQUARE" pitchFamily="50" charset="0"/>
              </a:rPr>
              <a:t>SiO</a:t>
            </a:r>
            <a:r>
              <a:rPr lang="en-US" sz="5400" baseline="-25000" dirty="0">
                <a:latin typeface="DAGGERSQUARE" pitchFamily="50" charset="0"/>
              </a:rPr>
              <a:t>3</a:t>
            </a:r>
            <a:r>
              <a:rPr lang="en-US" sz="5400" dirty="0">
                <a:latin typeface="DAGGERSQUARE" pitchFamily="50" charset="0"/>
              </a:rPr>
              <a:t>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D7EE3C3-2AF5-4166-BB80-BF54349A1FDB}"/>
              </a:ext>
            </a:extLst>
          </p:cNvPr>
          <p:cNvSpPr txBox="1"/>
          <p:nvPr/>
        </p:nvSpPr>
        <p:spPr>
          <a:xfrm>
            <a:off x="2158491" y="805467"/>
            <a:ext cx="6151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err="1">
                <a:latin typeface="Bahnschrift Condensed" panose="020B0502040204020203" pitchFamily="34" charset="0"/>
              </a:rPr>
              <a:t>Bazơ</a:t>
            </a:r>
            <a:r>
              <a:rPr lang="en-US" sz="6000" b="1" dirty="0">
                <a:latin typeface="Bahnschrift Condensed" panose="020B0502040204020203" pitchFamily="34" charset="0"/>
              </a:rPr>
              <a:t> </a:t>
            </a:r>
            <a:r>
              <a:rPr lang="en-US" sz="6000" b="1" dirty="0" err="1">
                <a:latin typeface="Bahnschrift Condensed" panose="020B0502040204020203" pitchFamily="34" charset="0"/>
              </a:rPr>
              <a:t>phần</a:t>
            </a:r>
            <a:r>
              <a:rPr lang="en-US" sz="6000" b="1" dirty="0">
                <a:latin typeface="Bahnschrift Condensed" panose="020B0502040204020203" pitchFamily="34" charset="0"/>
              </a:rPr>
              <a:t> </a:t>
            </a:r>
            <a:r>
              <a:rPr lang="en-US" sz="6000" b="1" dirty="0" err="1">
                <a:latin typeface="Bahnschrift Condensed" panose="020B0502040204020203" pitchFamily="34" charset="0"/>
              </a:rPr>
              <a:t>lớn</a:t>
            </a:r>
            <a:r>
              <a:rPr lang="en-US" sz="6000" b="1" dirty="0">
                <a:latin typeface="Bahnschrift Condensed" panose="020B0502040204020203" pitchFamily="34" charset="0"/>
              </a:rPr>
              <a:t> </a:t>
            </a:r>
            <a:r>
              <a:rPr lang="en-US" sz="6000" b="1" dirty="0" err="1">
                <a:latin typeface="Bahnschrift Condensed" panose="020B0502040204020203" pitchFamily="34" charset="0"/>
              </a:rPr>
              <a:t>không</a:t>
            </a:r>
            <a:r>
              <a:rPr lang="en-US" sz="6000" b="1" dirty="0">
                <a:latin typeface="Bahnschrift Condensed" panose="020B0502040204020203" pitchFamily="34" charset="0"/>
              </a:rPr>
              <a:t> tan </a:t>
            </a:r>
            <a:r>
              <a:rPr lang="en-US" sz="6000" b="1" dirty="0" err="1">
                <a:latin typeface="Bahnschrift Condensed" panose="020B0502040204020203" pitchFamily="34" charset="0"/>
              </a:rPr>
              <a:t>trong</a:t>
            </a:r>
            <a:r>
              <a:rPr lang="en-US" sz="6000" b="1" dirty="0">
                <a:latin typeface="Bahnschrift Condensed" panose="020B0502040204020203" pitchFamily="34" charset="0"/>
              </a:rPr>
              <a:t> </a:t>
            </a:r>
            <a:r>
              <a:rPr lang="en-US" sz="6000" b="1" dirty="0" err="1">
                <a:latin typeface="Bahnschrift Condensed" panose="020B0502040204020203" pitchFamily="34" charset="0"/>
              </a:rPr>
              <a:t>nước</a:t>
            </a:r>
            <a:endParaRPr lang="en-US" sz="6000" b="1" dirty="0">
              <a:latin typeface="Bahnschrift Condensed" panose="020B0502040204020203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7C4E777F-C949-4245-B31D-312AAA112796}"/>
              </a:ext>
            </a:extLst>
          </p:cNvPr>
          <p:cNvSpPr txBox="1"/>
          <p:nvPr/>
        </p:nvSpPr>
        <p:spPr>
          <a:xfrm>
            <a:off x="3798551" y="2504673"/>
            <a:ext cx="541843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err="1">
                <a:latin typeface="DAGGERSQUARE" pitchFamily="50" charset="0"/>
              </a:rPr>
              <a:t>Trừ</a:t>
            </a:r>
            <a:r>
              <a:rPr lang="en-US" sz="5400" b="1" dirty="0">
                <a:latin typeface="DAGGERSQUARE" pitchFamily="50" charset="0"/>
              </a:rPr>
              <a:t>: </a:t>
            </a:r>
            <a:r>
              <a:rPr lang="en-US" sz="4500" b="1" dirty="0">
                <a:solidFill>
                  <a:srgbClr val="7030A0"/>
                </a:solidFill>
                <a:latin typeface="Cooper Black" panose="0208090404030B020404" pitchFamily="18" charset="0"/>
              </a:rPr>
              <a:t>KOH, NaOH</a:t>
            </a:r>
            <a:r>
              <a:rPr lang="en-US" sz="4500" b="1">
                <a:solidFill>
                  <a:srgbClr val="7030A0"/>
                </a:solidFill>
                <a:latin typeface="Cooper Black" panose="0208090404030B020404" pitchFamily="18" charset="0"/>
              </a:rPr>
              <a:t>, Ba(OH)</a:t>
            </a:r>
            <a:r>
              <a:rPr lang="en-US" sz="4500" b="1" baseline="-25000">
                <a:solidFill>
                  <a:srgbClr val="7030A0"/>
                </a:solidFill>
                <a:latin typeface="Cooper Black" panose="0208090404030B020404" pitchFamily="18" charset="0"/>
              </a:rPr>
              <a:t>2</a:t>
            </a:r>
            <a:r>
              <a:rPr lang="en-US" sz="4500" b="1">
                <a:solidFill>
                  <a:srgbClr val="7030A0"/>
                </a:solidFill>
                <a:latin typeface="Cooper Black" panose="0208090404030B020404" pitchFamily="18" charset="0"/>
              </a:rPr>
              <a:t> ,</a:t>
            </a:r>
            <a:r>
              <a:rPr lang="en-US" sz="6000" b="1">
                <a:solidFill>
                  <a:srgbClr val="7030A0"/>
                </a:solidFill>
                <a:latin typeface="DAGGERSQUARE" pitchFamily="50" charset="0"/>
              </a:rPr>
              <a:t> </a:t>
            </a:r>
            <a:r>
              <a:rPr lang="en-US" sz="4500" b="1" dirty="0" err="1">
                <a:latin typeface="Cooper Black" panose="0208090404030B020404" pitchFamily="18" charset="0"/>
              </a:rPr>
              <a:t>còn</a:t>
            </a:r>
            <a:r>
              <a:rPr lang="en-US" sz="4500" b="1" dirty="0">
                <a:latin typeface="Cooper Black" panose="0208090404030B020404" pitchFamily="18" charset="0"/>
              </a:rPr>
              <a:t> </a:t>
            </a:r>
            <a:r>
              <a:rPr lang="en-US" sz="45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Ca(OH)</a:t>
            </a:r>
            <a:r>
              <a:rPr lang="en-US" sz="4500" b="1" baseline="-25000" dirty="0">
                <a:solidFill>
                  <a:schemeClr val="accent2"/>
                </a:solidFill>
                <a:latin typeface="Cooper Black" panose="0208090404030B020404" pitchFamily="18" charset="0"/>
              </a:rPr>
              <a:t>2</a:t>
            </a:r>
            <a:r>
              <a:rPr lang="en-US" sz="45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 </a:t>
            </a:r>
            <a:r>
              <a:rPr lang="en-US" sz="4500" b="1" dirty="0" err="1">
                <a:solidFill>
                  <a:schemeClr val="accent2"/>
                </a:solidFill>
                <a:latin typeface="Cooper Black" panose="0208090404030B020404" pitchFamily="18" charset="0"/>
              </a:rPr>
              <a:t>ít</a:t>
            </a:r>
            <a:r>
              <a:rPr lang="en-US" sz="45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 tan 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80794C6-DF04-4411-B3E6-57ACAAD37CAA}"/>
              </a:ext>
            </a:extLst>
          </p:cNvPr>
          <p:cNvGrpSpPr/>
          <p:nvPr/>
        </p:nvGrpSpPr>
        <p:grpSpPr>
          <a:xfrm>
            <a:off x="-659149" y="2226738"/>
            <a:ext cx="4457700" cy="5239794"/>
            <a:chOff x="-659149" y="2226738"/>
            <a:chExt cx="4457700" cy="5239794"/>
          </a:xfrm>
        </p:grpSpPr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005787D3-CF78-46FB-A2E3-D7113D78625A}"/>
                </a:ext>
              </a:extLst>
            </p:cNvPr>
            <p:cNvSpPr/>
            <p:nvPr/>
          </p:nvSpPr>
          <p:spPr>
            <a:xfrm>
              <a:off x="-659149" y="2226738"/>
              <a:ext cx="4457700" cy="5239794"/>
            </a:xfrm>
            <a:custGeom>
              <a:avLst/>
              <a:gdLst>
                <a:gd name="connsiteX0" fmla="*/ 0 w 4457700"/>
                <a:gd name="connsiteY0" fmla="*/ 742965 h 5239794"/>
                <a:gd name="connsiteX1" fmla="*/ 742965 w 4457700"/>
                <a:gd name="connsiteY1" fmla="*/ 0 h 5239794"/>
                <a:gd name="connsiteX2" fmla="*/ 1396754 w 4457700"/>
                <a:gd name="connsiteY2" fmla="*/ 0 h 5239794"/>
                <a:gd name="connsiteX3" fmla="*/ 1961391 w 4457700"/>
                <a:gd name="connsiteY3" fmla="*/ 0 h 5239794"/>
                <a:gd name="connsiteX4" fmla="*/ 2496309 w 4457700"/>
                <a:gd name="connsiteY4" fmla="*/ 0 h 5239794"/>
                <a:gd name="connsiteX5" fmla="*/ 3120381 w 4457700"/>
                <a:gd name="connsiteY5" fmla="*/ 0 h 5239794"/>
                <a:gd name="connsiteX6" fmla="*/ 3714735 w 4457700"/>
                <a:gd name="connsiteY6" fmla="*/ 0 h 5239794"/>
                <a:gd name="connsiteX7" fmla="*/ 4457700 w 4457700"/>
                <a:gd name="connsiteY7" fmla="*/ 742965 h 5239794"/>
                <a:gd name="connsiteX8" fmla="*/ 4457700 w 4457700"/>
                <a:gd name="connsiteY8" fmla="*/ 1368609 h 5239794"/>
                <a:gd name="connsiteX9" fmla="*/ 4457700 w 4457700"/>
                <a:gd name="connsiteY9" fmla="*/ 1881637 h 5239794"/>
                <a:gd name="connsiteX10" fmla="*/ 4457700 w 4457700"/>
                <a:gd name="connsiteY10" fmla="*/ 2507281 h 5239794"/>
                <a:gd name="connsiteX11" fmla="*/ 4457700 w 4457700"/>
                <a:gd name="connsiteY11" fmla="*/ 3132925 h 5239794"/>
                <a:gd name="connsiteX12" fmla="*/ 4457700 w 4457700"/>
                <a:gd name="connsiteY12" fmla="*/ 3721030 h 5239794"/>
                <a:gd name="connsiteX13" fmla="*/ 4457700 w 4457700"/>
                <a:gd name="connsiteY13" fmla="*/ 4496829 h 5239794"/>
                <a:gd name="connsiteX14" fmla="*/ 3714735 w 4457700"/>
                <a:gd name="connsiteY14" fmla="*/ 5239794 h 5239794"/>
                <a:gd name="connsiteX15" fmla="*/ 3120381 w 4457700"/>
                <a:gd name="connsiteY15" fmla="*/ 5239794 h 5239794"/>
                <a:gd name="connsiteX16" fmla="*/ 2466592 w 4457700"/>
                <a:gd name="connsiteY16" fmla="*/ 5239794 h 5239794"/>
                <a:gd name="connsiteX17" fmla="*/ 1872238 w 4457700"/>
                <a:gd name="connsiteY17" fmla="*/ 5239794 h 5239794"/>
                <a:gd name="connsiteX18" fmla="*/ 1367037 w 4457700"/>
                <a:gd name="connsiteY18" fmla="*/ 5239794 h 5239794"/>
                <a:gd name="connsiteX19" fmla="*/ 742965 w 4457700"/>
                <a:gd name="connsiteY19" fmla="*/ 5239794 h 5239794"/>
                <a:gd name="connsiteX20" fmla="*/ 0 w 4457700"/>
                <a:gd name="connsiteY20" fmla="*/ 4496829 h 5239794"/>
                <a:gd name="connsiteX21" fmla="*/ 0 w 4457700"/>
                <a:gd name="connsiteY21" fmla="*/ 3908724 h 5239794"/>
                <a:gd name="connsiteX22" fmla="*/ 0 w 4457700"/>
                <a:gd name="connsiteY22" fmla="*/ 3283080 h 5239794"/>
                <a:gd name="connsiteX23" fmla="*/ 0 w 4457700"/>
                <a:gd name="connsiteY23" fmla="*/ 2770052 h 5239794"/>
                <a:gd name="connsiteX24" fmla="*/ 0 w 4457700"/>
                <a:gd name="connsiteY24" fmla="*/ 2257023 h 5239794"/>
                <a:gd name="connsiteX25" fmla="*/ 0 w 4457700"/>
                <a:gd name="connsiteY25" fmla="*/ 1631379 h 5239794"/>
                <a:gd name="connsiteX26" fmla="*/ 0 w 4457700"/>
                <a:gd name="connsiteY26" fmla="*/ 742965 h 523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57700" h="5239794" extrusionOk="0">
                  <a:moveTo>
                    <a:pt x="0" y="742965"/>
                  </a:moveTo>
                  <a:cubicBezTo>
                    <a:pt x="-84252" y="280668"/>
                    <a:pt x="314546" y="6790"/>
                    <a:pt x="742965" y="0"/>
                  </a:cubicBezTo>
                  <a:cubicBezTo>
                    <a:pt x="983784" y="10667"/>
                    <a:pt x="1158745" y="23551"/>
                    <a:pt x="1396754" y="0"/>
                  </a:cubicBezTo>
                  <a:cubicBezTo>
                    <a:pt x="1634763" y="-23551"/>
                    <a:pt x="1683025" y="8102"/>
                    <a:pt x="1961391" y="0"/>
                  </a:cubicBezTo>
                  <a:cubicBezTo>
                    <a:pt x="2239757" y="-8102"/>
                    <a:pt x="2327221" y="-3537"/>
                    <a:pt x="2496309" y="0"/>
                  </a:cubicBezTo>
                  <a:cubicBezTo>
                    <a:pt x="2665397" y="3537"/>
                    <a:pt x="2889435" y="-30055"/>
                    <a:pt x="3120381" y="0"/>
                  </a:cubicBezTo>
                  <a:cubicBezTo>
                    <a:pt x="3351327" y="30055"/>
                    <a:pt x="3525139" y="10517"/>
                    <a:pt x="3714735" y="0"/>
                  </a:cubicBezTo>
                  <a:cubicBezTo>
                    <a:pt x="4152377" y="-44449"/>
                    <a:pt x="4431829" y="355372"/>
                    <a:pt x="4457700" y="742965"/>
                  </a:cubicBezTo>
                  <a:cubicBezTo>
                    <a:pt x="4485076" y="1003239"/>
                    <a:pt x="4442969" y="1147239"/>
                    <a:pt x="4457700" y="1368609"/>
                  </a:cubicBezTo>
                  <a:cubicBezTo>
                    <a:pt x="4472431" y="1589979"/>
                    <a:pt x="4448025" y="1735372"/>
                    <a:pt x="4457700" y="1881637"/>
                  </a:cubicBezTo>
                  <a:cubicBezTo>
                    <a:pt x="4467375" y="2027902"/>
                    <a:pt x="4479571" y="2227306"/>
                    <a:pt x="4457700" y="2507281"/>
                  </a:cubicBezTo>
                  <a:cubicBezTo>
                    <a:pt x="4435829" y="2787256"/>
                    <a:pt x="4466781" y="2855374"/>
                    <a:pt x="4457700" y="3132925"/>
                  </a:cubicBezTo>
                  <a:cubicBezTo>
                    <a:pt x="4448619" y="3410476"/>
                    <a:pt x="4477404" y="3543038"/>
                    <a:pt x="4457700" y="3721030"/>
                  </a:cubicBezTo>
                  <a:cubicBezTo>
                    <a:pt x="4437996" y="3899022"/>
                    <a:pt x="4441055" y="4182951"/>
                    <a:pt x="4457700" y="4496829"/>
                  </a:cubicBezTo>
                  <a:cubicBezTo>
                    <a:pt x="4465432" y="4897558"/>
                    <a:pt x="4044324" y="5208582"/>
                    <a:pt x="3714735" y="5239794"/>
                  </a:cubicBezTo>
                  <a:cubicBezTo>
                    <a:pt x="3537036" y="5232354"/>
                    <a:pt x="3284400" y="5254212"/>
                    <a:pt x="3120381" y="5239794"/>
                  </a:cubicBezTo>
                  <a:cubicBezTo>
                    <a:pt x="2956362" y="5225376"/>
                    <a:pt x="2637257" y="5253796"/>
                    <a:pt x="2466592" y="5239794"/>
                  </a:cubicBezTo>
                  <a:cubicBezTo>
                    <a:pt x="2295927" y="5225792"/>
                    <a:pt x="2118684" y="5263369"/>
                    <a:pt x="1872238" y="5239794"/>
                  </a:cubicBezTo>
                  <a:cubicBezTo>
                    <a:pt x="1625792" y="5216219"/>
                    <a:pt x="1568745" y="5226917"/>
                    <a:pt x="1367037" y="5239794"/>
                  </a:cubicBezTo>
                  <a:cubicBezTo>
                    <a:pt x="1165329" y="5252671"/>
                    <a:pt x="999255" y="5221008"/>
                    <a:pt x="742965" y="5239794"/>
                  </a:cubicBezTo>
                  <a:cubicBezTo>
                    <a:pt x="366791" y="5219535"/>
                    <a:pt x="-26724" y="4949582"/>
                    <a:pt x="0" y="4496829"/>
                  </a:cubicBezTo>
                  <a:cubicBezTo>
                    <a:pt x="12884" y="4240884"/>
                    <a:pt x="19337" y="4155790"/>
                    <a:pt x="0" y="3908724"/>
                  </a:cubicBezTo>
                  <a:cubicBezTo>
                    <a:pt x="-19337" y="3661658"/>
                    <a:pt x="30856" y="3422749"/>
                    <a:pt x="0" y="3283080"/>
                  </a:cubicBezTo>
                  <a:cubicBezTo>
                    <a:pt x="-30856" y="3143411"/>
                    <a:pt x="7422" y="2960255"/>
                    <a:pt x="0" y="2770052"/>
                  </a:cubicBezTo>
                  <a:cubicBezTo>
                    <a:pt x="-7422" y="2579849"/>
                    <a:pt x="6185" y="2504715"/>
                    <a:pt x="0" y="2257023"/>
                  </a:cubicBezTo>
                  <a:cubicBezTo>
                    <a:pt x="-6185" y="2009331"/>
                    <a:pt x="30341" y="1913421"/>
                    <a:pt x="0" y="1631379"/>
                  </a:cubicBezTo>
                  <a:cubicBezTo>
                    <a:pt x="-30341" y="1349337"/>
                    <a:pt x="-39109" y="1044095"/>
                    <a:pt x="0" y="742965"/>
                  </a:cubicBez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CFEC6B99-FF96-4F06-A306-333D72881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05"/>
            <a:stretch/>
          </p:blipFill>
          <p:spPr bwMode="auto">
            <a:xfrm>
              <a:off x="44683" y="2693028"/>
              <a:ext cx="3612232" cy="382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" name="Oval 183">
            <a:extLst>
              <a:ext uri="{FF2B5EF4-FFF2-40B4-BE49-F238E27FC236}">
                <a16:creationId xmlns:a16="http://schemas.microsoft.com/office/drawing/2014/main" id="{5958BD98-5162-4A7B-AAFF-43D82FCD47EB}"/>
              </a:ext>
            </a:extLst>
          </p:cNvPr>
          <p:cNvSpPr/>
          <p:nvPr/>
        </p:nvSpPr>
        <p:spPr>
          <a:xfrm>
            <a:off x="701035" y="3814577"/>
            <a:ext cx="1864613" cy="1864613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A0FEF49-5883-4315-BE3D-E795499B884F}"/>
              </a:ext>
            </a:extLst>
          </p:cNvPr>
          <p:cNvSpPr/>
          <p:nvPr/>
        </p:nvSpPr>
        <p:spPr>
          <a:xfrm>
            <a:off x="12695927" y="1725127"/>
            <a:ext cx="6766012" cy="119017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natri</a:t>
            </a:r>
            <a:r>
              <a:rPr lang="en-US" sz="3600" dirty="0">
                <a:solidFill>
                  <a:schemeClr val="tx1"/>
                </a:solidFill>
              </a:rPr>
              <a:t>, kali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3B642BA-2D3A-4A5E-B59F-AA3B81C15C3B}"/>
              </a:ext>
            </a:extLst>
          </p:cNvPr>
          <p:cNvSpPr/>
          <p:nvPr/>
        </p:nvSpPr>
        <p:spPr>
          <a:xfrm>
            <a:off x="14583721" y="3031031"/>
            <a:ext cx="6722783" cy="119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nitrat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1699FA3-31E5-46AF-BA54-4CE66AD16423}"/>
              </a:ext>
            </a:extLst>
          </p:cNvPr>
          <p:cNvSpPr/>
          <p:nvPr/>
        </p:nvSpPr>
        <p:spPr>
          <a:xfrm>
            <a:off x="16972959" y="433693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clorua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sunfat</a:t>
            </a:r>
            <a:r>
              <a:rPr lang="en-US" sz="3600" dirty="0">
                <a:solidFill>
                  <a:schemeClr val="tx1"/>
                </a:solidFill>
              </a:rPr>
              <a:t>, tan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Nhưng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cacbonat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không</a:t>
            </a:r>
            <a:r>
              <a:rPr lang="en-US" sz="3600" dirty="0">
                <a:solidFill>
                  <a:schemeClr val="tx1"/>
                </a:solidFill>
              </a:rPr>
              <a:t> tan.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83" y="183095"/>
            <a:ext cx="44998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7 SVNMomento"/>
              </a:rPr>
              <a:t>Thầy Hoàng Oppa</a:t>
            </a:r>
          </a:p>
        </p:txBody>
      </p:sp>
    </p:spTree>
    <p:extLst>
      <p:ext uri="{BB962C8B-B14F-4D97-AF65-F5344CB8AC3E}">
        <p14:creationId xmlns:p14="http://schemas.microsoft.com/office/powerpoint/2010/main" val="355460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-1442741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261954" y="-1277052"/>
            <a:ext cx="961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I.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chất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3 IcielUni Sans Heavy" panose="00000500000000000000" pitchFamily="2" charset="0"/>
              </a:rPr>
              <a:t>không</a:t>
            </a:r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 tan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93236" y="-610780"/>
            <a:ext cx="8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417833" y="289830"/>
            <a:ext cx="3012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7 SVNMomento" panose="00000500000000000000" pitchFamily="2" charset="0"/>
              </a:rPr>
              <a:t>Thí</a:t>
            </a:r>
            <a:r>
              <a:rPr lang="en-US" sz="4400" dirty="0">
                <a:latin typeface="#9Slide07 SVNMomento" panose="00000500000000000000" pitchFamily="2" charset="0"/>
              </a:rPr>
              <a:t> </a:t>
            </a:r>
            <a:r>
              <a:rPr lang="en-US" sz="4400" dirty="0" err="1">
                <a:latin typeface="#9Slide07 SVNMomento" panose="00000500000000000000" pitchFamily="2" charset="0"/>
              </a:rPr>
              <a:t>nghiệm</a:t>
            </a:r>
            <a:r>
              <a:rPr lang="en-US" sz="4400" dirty="0">
                <a:latin typeface="#9Slide07 SVNMomento" panose="00000500000000000000" pitchFamily="2" charset="0"/>
              </a:rPr>
              <a:t> 1</a:t>
            </a: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0800000" flipH="1" flipV="1">
            <a:off x="-10972" y="3678179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10973" y="0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-302790" y="1200246"/>
            <a:ext cx="6305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5EC4B6"/>
                </a:solidFill>
                <a:latin typeface="DAGGERSQUARE" pitchFamily="50" charset="0"/>
              </a:rPr>
              <a:t>TÍNH TAN</a:t>
            </a:r>
            <a:endParaRPr lang="en-US" sz="8800" b="1" dirty="0">
              <a:solidFill>
                <a:srgbClr val="5EC4B6"/>
              </a:solidFill>
              <a:latin typeface="DAGGERSQUARE" pitchFamily="50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267501" y="2324931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DAGGERSQUARE" pitchFamily="50" charset="0"/>
              </a:rPr>
              <a:t>Muối</a:t>
            </a:r>
            <a:endParaRPr lang="en-US" sz="8800" b="1" dirty="0">
              <a:latin typeface="DAGGERSQUARE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161FBC-BDE4-4C37-89C4-6C504BC509A0}"/>
              </a:ext>
            </a:extLst>
          </p:cNvPr>
          <p:cNvSpPr/>
          <p:nvPr/>
        </p:nvSpPr>
        <p:spPr>
          <a:xfrm>
            <a:off x="5469217" y="1725127"/>
            <a:ext cx="6766012" cy="119017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natri</a:t>
            </a:r>
            <a:r>
              <a:rPr lang="en-US" sz="3600" dirty="0">
                <a:solidFill>
                  <a:schemeClr val="tx1"/>
                </a:solidFill>
              </a:rPr>
              <a:t>, kali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E4D70-5FF4-4E81-AD6F-E80FECBD3565}"/>
              </a:ext>
            </a:extLst>
          </p:cNvPr>
          <p:cNvSpPr/>
          <p:nvPr/>
        </p:nvSpPr>
        <p:spPr>
          <a:xfrm>
            <a:off x="5469217" y="3031031"/>
            <a:ext cx="6722783" cy="119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muối</a:t>
            </a:r>
            <a:r>
              <a:rPr lang="en-US" sz="3600">
                <a:solidFill>
                  <a:schemeClr val="tx1"/>
                </a:solidFill>
              </a:rPr>
              <a:t> nitrat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165C2-2766-4283-ACCC-4B962FC1EAF9}"/>
              </a:ext>
            </a:extLst>
          </p:cNvPr>
          <p:cNvSpPr/>
          <p:nvPr/>
        </p:nvSpPr>
        <p:spPr>
          <a:xfrm>
            <a:off x="5469217" y="433693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clorua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sunfat</a:t>
            </a:r>
            <a:r>
              <a:rPr lang="en-US" sz="3600" dirty="0">
                <a:solidFill>
                  <a:schemeClr val="tx1"/>
                </a:solidFill>
              </a:rPr>
              <a:t>, tan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Nhưng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cacbonat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không</a:t>
            </a:r>
            <a:r>
              <a:rPr lang="en-US" sz="3600" dirty="0">
                <a:solidFill>
                  <a:schemeClr val="tx1"/>
                </a:solidFill>
              </a:rPr>
              <a:t> tan. </a:t>
            </a:r>
          </a:p>
        </p:txBody>
      </p:sp>
    </p:spTree>
    <p:extLst>
      <p:ext uri="{BB962C8B-B14F-4D97-AF65-F5344CB8AC3E}">
        <p14:creationId xmlns:p14="http://schemas.microsoft.com/office/powerpoint/2010/main" val="833815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B525C9-C25C-4DDF-B713-B0EADE949810}"/>
              </a:ext>
            </a:extLst>
          </p:cNvPr>
          <p:cNvSpPr/>
          <p:nvPr/>
        </p:nvSpPr>
        <p:spPr>
          <a:xfrm>
            <a:off x="6848679" y="4874282"/>
            <a:ext cx="4451032" cy="13662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0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-168089" y="124075"/>
            <a:ext cx="1294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II. ĐỘ TAN CỦA MỘT SỐ CHẤT TRONG NƯỚC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93236" y="831961"/>
            <a:ext cx="8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417832" y="1732571"/>
            <a:ext cx="6177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Độ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tan </a:t>
            </a:r>
            <a:r>
              <a:rPr lang="en-US" sz="3600" dirty="0">
                <a:solidFill>
                  <a:srgbClr val="7030A0"/>
                </a:solidFill>
                <a:latin typeface="DAGGERSQUARE" pitchFamily="50" charset="0"/>
              </a:rPr>
              <a:t>(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S</a:t>
            </a:r>
            <a:r>
              <a:rPr lang="en-US" sz="3600" dirty="0">
                <a:solidFill>
                  <a:srgbClr val="7030A0"/>
                </a:solidFill>
                <a:latin typeface="DAGGERSQUARE" pitchFamily="50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0800000" flipH="1" flipV="1">
            <a:off x="-4045061" y="6606622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8555020" y="-31309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-8846842" y="1200246"/>
            <a:ext cx="6305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5EC4B6"/>
                </a:solidFill>
                <a:latin typeface="DAGGERSQUARE" pitchFamily="50" charset="0"/>
              </a:rPr>
              <a:t>TÍNH TAN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-5963886" y="1406456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DAGGERSQUARE" pitchFamily="50" charset="0"/>
              </a:rPr>
              <a:t>Muối</a:t>
            </a:r>
            <a:endParaRPr lang="en-US" sz="8800" b="1" dirty="0">
              <a:latin typeface="DAGGERSQUARE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161FBC-BDE4-4C37-89C4-6C504BC509A0}"/>
              </a:ext>
            </a:extLst>
          </p:cNvPr>
          <p:cNvSpPr/>
          <p:nvPr/>
        </p:nvSpPr>
        <p:spPr>
          <a:xfrm>
            <a:off x="15286510" y="1725127"/>
            <a:ext cx="6766012" cy="119017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natri</a:t>
            </a:r>
            <a:r>
              <a:rPr lang="en-US" sz="3600" dirty="0">
                <a:solidFill>
                  <a:schemeClr val="tx1"/>
                </a:solidFill>
              </a:rPr>
              <a:t>, kali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E4D70-5FF4-4E81-AD6F-E80FECBD3565}"/>
              </a:ext>
            </a:extLst>
          </p:cNvPr>
          <p:cNvSpPr/>
          <p:nvPr/>
        </p:nvSpPr>
        <p:spPr>
          <a:xfrm>
            <a:off x="13924542" y="3031031"/>
            <a:ext cx="6722783" cy="119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nitrat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165C2-2766-4283-ACCC-4B962FC1EAF9}"/>
              </a:ext>
            </a:extLst>
          </p:cNvPr>
          <p:cNvSpPr/>
          <p:nvPr/>
        </p:nvSpPr>
        <p:spPr>
          <a:xfrm>
            <a:off x="12454835" y="433693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clorua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sunfat</a:t>
            </a:r>
            <a:r>
              <a:rPr lang="en-US" sz="3600" dirty="0">
                <a:solidFill>
                  <a:schemeClr val="tx1"/>
                </a:solidFill>
              </a:rPr>
              <a:t>, tan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Nhưng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cacbonat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không</a:t>
            </a:r>
            <a:r>
              <a:rPr lang="en-US" sz="3600" dirty="0">
                <a:solidFill>
                  <a:schemeClr val="tx1"/>
                </a:solidFill>
              </a:rPr>
              <a:t> tan.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FCCCB-F0A5-472B-A43C-410E2C676AC2}"/>
              </a:ext>
            </a:extLst>
          </p:cNvPr>
          <p:cNvSpPr txBox="1"/>
          <p:nvPr/>
        </p:nvSpPr>
        <p:spPr>
          <a:xfrm flipH="1">
            <a:off x="452200" y="3486897"/>
            <a:ext cx="61773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Ví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dụ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: Ở 25</a:t>
            </a:r>
            <a:r>
              <a:rPr lang="en-US" sz="3600" baseline="30000" dirty="0">
                <a:solidFill>
                  <a:srgbClr val="7030A0"/>
                </a:solidFill>
                <a:latin typeface="#9Slide07 SVNMomento" panose="00000500000000000000" pitchFamily="2" charset="0"/>
              </a:rPr>
              <a:t>0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C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#9Slide07 SVNMomento" panose="00000500000000000000" pitchFamily="2" charset="0"/>
              </a:rPr>
              <a:t>S</a:t>
            </a:r>
            <a:r>
              <a:rPr lang="en-US" sz="3600" baseline="-25000" dirty="0" err="1">
                <a:solidFill>
                  <a:srgbClr val="00B050"/>
                </a:solidFill>
                <a:latin typeface="#9Slide07 SVNMomento" panose="00000500000000000000" pitchFamily="2" charset="0"/>
              </a:rPr>
              <a:t>đường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>
                <a:solidFill>
                  <a:srgbClr val="00B050"/>
                </a:solidFill>
                <a:latin typeface="#9Slide07 SVNMomento" panose="00000500000000000000" pitchFamily="2" charset="0"/>
              </a:rPr>
              <a:t>204 gam, </a:t>
            </a:r>
            <a:r>
              <a:rPr lang="en-US" sz="3600" dirty="0" err="1">
                <a:latin typeface="#9Slide07 SVNMomento" panose="00000500000000000000" pitchFamily="2" charset="0"/>
              </a:rPr>
              <a:t>S</a:t>
            </a:r>
            <a:r>
              <a:rPr lang="en-US" sz="3600" baseline="-25000" dirty="0" err="1">
                <a:latin typeface="#9Slide07 SVNMomento" panose="00000500000000000000" pitchFamily="2" charset="0"/>
              </a:rPr>
              <a:t>NaCl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#9Slide07 SVNMomento" panose="00000500000000000000" pitchFamily="2" charset="0"/>
              </a:rPr>
              <a:t>36 </a:t>
            </a:r>
            <a:r>
              <a:rPr lang="en-US" sz="3600" dirty="0">
                <a:latin typeface="#9Slide07 SVNMomento" panose="00000500000000000000" pitchFamily="2" charset="0"/>
              </a:rPr>
              <a:t>gam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72F7C3-32AB-4792-A7AA-A57CFA4A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6"/>
          <a:stretch/>
        </p:blipFill>
        <p:spPr>
          <a:xfrm>
            <a:off x="6683693" y="1999301"/>
            <a:ext cx="5083175" cy="2384580"/>
          </a:xfrm>
          <a:custGeom>
            <a:avLst/>
            <a:gdLst>
              <a:gd name="connsiteX0" fmla="*/ 0 w 5083175"/>
              <a:gd name="connsiteY0" fmla="*/ 0 h 2384580"/>
              <a:gd name="connsiteX1" fmla="*/ 615629 w 5083175"/>
              <a:gd name="connsiteY1" fmla="*/ 0 h 2384580"/>
              <a:gd name="connsiteX2" fmla="*/ 1027931 w 5083175"/>
              <a:gd name="connsiteY2" fmla="*/ 0 h 2384580"/>
              <a:gd name="connsiteX3" fmla="*/ 1541896 w 5083175"/>
              <a:gd name="connsiteY3" fmla="*/ 0 h 2384580"/>
              <a:gd name="connsiteX4" fmla="*/ 2208357 w 5083175"/>
              <a:gd name="connsiteY4" fmla="*/ 0 h 2384580"/>
              <a:gd name="connsiteX5" fmla="*/ 2773154 w 5083175"/>
              <a:gd name="connsiteY5" fmla="*/ 0 h 2384580"/>
              <a:gd name="connsiteX6" fmla="*/ 3388783 w 5083175"/>
              <a:gd name="connsiteY6" fmla="*/ 0 h 2384580"/>
              <a:gd name="connsiteX7" fmla="*/ 3902749 w 5083175"/>
              <a:gd name="connsiteY7" fmla="*/ 0 h 2384580"/>
              <a:gd name="connsiteX8" fmla="*/ 4467546 w 5083175"/>
              <a:gd name="connsiteY8" fmla="*/ 0 h 2384580"/>
              <a:gd name="connsiteX9" fmla="*/ 5083175 w 5083175"/>
              <a:gd name="connsiteY9" fmla="*/ 0 h 2384580"/>
              <a:gd name="connsiteX10" fmla="*/ 5083175 w 5083175"/>
              <a:gd name="connsiteY10" fmla="*/ 548453 h 2384580"/>
              <a:gd name="connsiteX11" fmla="*/ 5083175 w 5083175"/>
              <a:gd name="connsiteY11" fmla="*/ 1073061 h 2384580"/>
              <a:gd name="connsiteX12" fmla="*/ 5083175 w 5083175"/>
              <a:gd name="connsiteY12" fmla="*/ 1621514 h 2384580"/>
              <a:gd name="connsiteX13" fmla="*/ 5083175 w 5083175"/>
              <a:gd name="connsiteY13" fmla="*/ 2384580 h 2384580"/>
              <a:gd name="connsiteX14" fmla="*/ 4518378 w 5083175"/>
              <a:gd name="connsiteY14" fmla="*/ 2384580 h 2384580"/>
              <a:gd name="connsiteX15" fmla="*/ 3953581 w 5083175"/>
              <a:gd name="connsiteY15" fmla="*/ 2384580 h 2384580"/>
              <a:gd name="connsiteX16" fmla="*/ 3490447 w 5083175"/>
              <a:gd name="connsiteY16" fmla="*/ 2384580 h 2384580"/>
              <a:gd name="connsiteX17" fmla="*/ 2925650 w 5083175"/>
              <a:gd name="connsiteY17" fmla="*/ 2384580 h 2384580"/>
              <a:gd name="connsiteX18" fmla="*/ 2360852 w 5083175"/>
              <a:gd name="connsiteY18" fmla="*/ 2384580 h 2384580"/>
              <a:gd name="connsiteX19" fmla="*/ 1796055 w 5083175"/>
              <a:gd name="connsiteY19" fmla="*/ 2384580 h 2384580"/>
              <a:gd name="connsiteX20" fmla="*/ 1231258 w 5083175"/>
              <a:gd name="connsiteY20" fmla="*/ 2384580 h 2384580"/>
              <a:gd name="connsiteX21" fmla="*/ 717292 w 5083175"/>
              <a:gd name="connsiteY21" fmla="*/ 2384580 h 2384580"/>
              <a:gd name="connsiteX22" fmla="*/ 0 w 5083175"/>
              <a:gd name="connsiteY22" fmla="*/ 2384580 h 2384580"/>
              <a:gd name="connsiteX23" fmla="*/ 0 w 5083175"/>
              <a:gd name="connsiteY23" fmla="*/ 1788435 h 2384580"/>
              <a:gd name="connsiteX24" fmla="*/ 0 w 5083175"/>
              <a:gd name="connsiteY24" fmla="*/ 1168444 h 2384580"/>
              <a:gd name="connsiteX25" fmla="*/ 0 w 5083175"/>
              <a:gd name="connsiteY25" fmla="*/ 548453 h 2384580"/>
              <a:gd name="connsiteX26" fmla="*/ 0 w 5083175"/>
              <a:gd name="connsiteY26" fmla="*/ 0 h 23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83175" h="2384580" fill="none" extrusionOk="0">
                <a:moveTo>
                  <a:pt x="0" y="0"/>
                </a:moveTo>
                <a:cubicBezTo>
                  <a:pt x="300706" y="-67813"/>
                  <a:pt x="465012" y="65736"/>
                  <a:pt x="615629" y="0"/>
                </a:cubicBezTo>
                <a:cubicBezTo>
                  <a:pt x="766246" y="-65736"/>
                  <a:pt x="867256" y="40190"/>
                  <a:pt x="1027931" y="0"/>
                </a:cubicBezTo>
                <a:cubicBezTo>
                  <a:pt x="1188606" y="-40190"/>
                  <a:pt x="1376850" y="8384"/>
                  <a:pt x="1541896" y="0"/>
                </a:cubicBezTo>
                <a:cubicBezTo>
                  <a:pt x="1706942" y="-8384"/>
                  <a:pt x="1982750" y="54276"/>
                  <a:pt x="2208357" y="0"/>
                </a:cubicBezTo>
                <a:cubicBezTo>
                  <a:pt x="2433964" y="-54276"/>
                  <a:pt x="2627878" y="6263"/>
                  <a:pt x="2773154" y="0"/>
                </a:cubicBezTo>
                <a:cubicBezTo>
                  <a:pt x="2918430" y="-6263"/>
                  <a:pt x="3236056" y="15007"/>
                  <a:pt x="3388783" y="0"/>
                </a:cubicBezTo>
                <a:cubicBezTo>
                  <a:pt x="3541510" y="-15007"/>
                  <a:pt x="3677818" y="25090"/>
                  <a:pt x="3902749" y="0"/>
                </a:cubicBezTo>
                <a:cubicBezTo>
                  <a:pt x="4127680" y="-25090"/>
                  <a:pt x="4209407" y="32455"/>
                  <a:pt x="4467546" y="0"/>
                </a:cubicBezTo>
                <a:cubicBezTo>
                  <a:pt x="4725685" y="-32455"/>
                  <a:pt x="4879936" y="23238"/>
                  <a:pt x="5083175" y="0"/>
                </a:cubicBezTo>
                <a:cubicBezTo>
                  <a:pt x="5145350" y="133716"/>
                  <a:pt x="5059155" y="413484"/>
                  <a:pt x="5083175" y="548453"/>
                </a:cubicBezTo>
                <a:cubicBezTo>
                  <a:pt x="5107195" y="683422"/>
                  <a:pt x="5044077" y="941566"/>
                  <a:pt x="5083175" y="1073061"/>
                </a:cubicBezTo>
                <a:cubicBezTo>
                  <a:pt x="5122273" y="1204556"/>
                  <a:pt x="5070663" y="1419341"/>
                  <a:pt x="5083175" y="1621514"/>
                </a:cubicBezTo>
                <a:cubicBezTo>
                  <a:pt x="5095687" y="1823687"/>
                  <a:pt x="5033112" y="2134207"/>
                  <a:pt x="5083175" y="2384580"/>
                </a:cubicBezTo>
                <a:cubicBezTo>
                  <a:pt x="4877968" y="2408799"/>
                  <a:pt x="4654155" y="2321516"/>
                  <a:pt x="4518378" y="2384580"/>
                </a:cubicBezTo>
                <a:cubicBezTo>
                  <a:pt x="4382601" y="2447644"/>
                  <a:pt x="4119331" y="2354143"/>
                  <a:pt x="3953581" y="2384580"/>
                </a:cubicBezTo>
                <a:cubicBezTo>
                  <a:pt x="3787831" y="2415017"/>
                  <a:pt x="3690592" y="2382824"/>
                  <a:pt x="3490447" y="2384580"/>
                </a:cubicBezTo>
                <a:cubicBezTo>
                  <a:pt x="3290302" y="2386336"/>
                  <a:pt x="3142839" y="2354265"/>
                  <a:pt x="2925650" y="2384580"/>
                </a:cubicBezTo>
                <a:cubicBezTo>
                  <a:pt x="2708461" y="2414895"/>
                  <a:pt x="2531997" y="2375453"/>
                  <a:pt x="2360852" y="2384580"/>
                </a:cubicBezTo>
                <a:cubicBezTo>
                  <a:pt x="2189707" y="2393707"/>
                  <a:pt x="2033494" y="2370381"/>
                  <a:pt x="1796055" y="2384580"/>
                </a:cubicBezTo>
                <a:cubicBezTo>
                  <a:pt x="1558616" y="2398779"/>
                  <a:pt x="1454917" y="2363951"/>
                  <a:pt x="1231258" y="2384580"/>
                </a:cubicBezTo>
                <a:cubicBezTo>
                  <a:pt x="1007599" y="2405209"/>
                  <a:pt x="867176" y="2381260"/>
                  <a:pt x="717292" y="2384580"/>
                </a:cubicBezTo>
                <a:cubicBezTo>
                  <a:pt x="567408" y="2387900"/>
                  <a:pt x="302462" y="2374795"/>
                  <a:pt x="0" y="2384580"/>
                </a:cubicBezTo>
                <a:cubicBezTo>
                  <a:pt x="-52995" y="2154731"/>
                  <a:pt x="24788" y="1930740"/>
                  <a:pt x="0" y="1788435"/>
                </a:cubicBezTo>
                <a:cubicBezTo>
                  <a:pt x="-24788" y="1646130"/>
                  <a:pt x="62126" y="1393271"/>
                  <a:pt x="0" y="1168444"/>
                </a:cubicBezTo>
                <a:cubicBezTo>
                  <a:pt x="-62126" y="943617"/>
                  <a:pt x="21089" y="685211"/>
                  <a:pt x="0" y="548453"/>
                </a:cubicBezTo>
                <a:cubicBezTo>
                  <a:pt x="-21089" y="411695"/>
                  <a:pt x="5926" y="133993"/>
                  <a:pt x="0" y="0"/>
                </a:cubicBezTo>
                <a:close/>
              </a:path>
              <a:path w="5083175" h="2384580" stroke="0" extrusionOk="0">
                <a:moveTo>
                  <a:pt x="0" y="0"/>
                </a:moveTo>
                <a:cubicBezTo>
                  <a:pt x="141912" y="-54821"/>
                  <a:pt x="373697" y="11915"/>
                  <a:pt x="513965" y="0"/>
                </a:cubicBezTo>
                <a:cubicBezTo>
                  <a:pt x="654233" y="-11915"/>
                  <a:pt x="816126" y="28616"/>
                  <a:pt x="926267" y="0"/>
                </a:cubicBezTo>
                <a:cubicBezTo>
                  <a:pt x="1036408" y="-28616"/>
                  <a:pt x="1439556" y="8087"/>
                  <a:pt x="1592728" y="0"/>
                </a:cubicBezTo>
                <a:cubicBezTo>
                  <a:pt x="1745900" y="-8087"/>
                  <a:pt x="1862173" y="19879"/>
                  <a:pt x="2106694" y="0"/>
                </a:cubicBezTo>
                <a:cubicBezTo>
                  <a:pt x="2351215" y="-19879"/>
                  <a:pt x="2383325" y="7867"/>
                  <a:pt x="2620659" y="0"/>
                </a:cubicBezTo>
                <a:cubicBezTo>
                  <a:pt x="2857994" y="-7867"/>
                  <a:pt x="2999109" y="58602"/>
                  <a:pt x="3287120" y="0"/>
                </a:cubicBezTo>
                <a:cubicBezTo>
                  <a:pt x="3575131" y="-58602"/>
                  <a:pt x="3551602" y="27987"/>
                  <a:pt x="3750254" y="0"/>
                </a:cubicBezTo>
                <a:cubicBezTo>
                  <a:pt x="3948906" y="-27987"/>
                  <a:pt x="4123789" y="9788"/>
                  <a:pt x="4416714" y="0"/>
                </a:cubicBezTo>
                <a:cubicBezTo>
                  <a:pt x="4709639" y="-9788"/>
                  <a:pt x="4894835" y="52269"/>
                  <a:pt x="5083175" y="0"/>
                </a:cubicBezTo>
                <a:cubicBezTo>
                  <a:pt x="5150212" y="281862"/>
                  <a:pt x="5051107" y="386319"/>
                  <a:pt x="5083175" y="596145"/>
                </a:cubicBezTo>
                <a:cubicBezTo>
                  <a:pt x="5115243" y="805971"/>
                  <a:pt x="5051100" y="1029803"/>
                  <a:pt x="5083175" y="1192290"/>
                </a:cubicBezTo>
                <a:cubicBezTo>
                  <a:pt x="5115250" y="1354777"/>
                  <a:pt x="5063737" y="1560703"/>
                  <a:pt x="5083175" y="1812281"/>
                </a:cubicBezTo>
                <a:cubicBezTo>
                  <a:pt x="5102613" y="2063859"/>
                  <a:pt x="5079030" y="2192370"/>
                  <a:pt x="5083175" y="2384580"/>
                </a:cubicBezTo>
                <a:cubicBezTo>
                  <a:pt x="4966211" y="2413610"/>
                  <a:pt x="4678882" y="2353284"/>
                  <a:pt x="4518378" y="2384580"/>
                </a:cubicBezTo>
                <a:cubicBezTo>
                  <a:pt x="4357874" y="2415876"/>
                  <a:pt x="4177474" y="2375329"/>
                  <a:pt x="4055244" y="2384580"/>
                </a:cubicBezTo>
                <a:cubicBezTo>
                  <a:pt x="3933014" y="2393831"/>
                  <a:pt x="3749912" y="2328032"/>
                  <a:pt x="3490447" y="2384580"/>
                </a:cubicBezTo>
                <a:cubicBezTo>
                  <a:pt x="3230982" y="2441128"/>
                  <a:pt x="3032713" y="2315792"/>
                  <a:pt x="2823986" y="2384580"/>
                </a:cubicBezTo>
                <a:cubicBezTo>
                  <a:pt x="2615259" y="2453368"/>
                  <a:pt x="2384749" y="2331243"/>
                  <a:pt x="2259189" y="2384580"/>
                </a:cubicBezTo>
                <a:cubicBezTo>
                  <a:pt x="2133629" y="2437917"/>
                  <a:pt x="1988766" y="2382960"/>
                  <a:pt x="1846887" y="2384580"/>
                </a:cubicBezTo>
                <a:cubicBezTo>
                  <a:pt x="1705008" y="2386200"/>
                  <a:pt x="1581717" y="2335747"/>
                  <a:pt x="1383753" y="2384580"/>
                </a:cubicBezTo>
                <a:cubicBezTo>
                  <a:pt x="1185789" y="2433413"/>
                  <a:pt x="923805" y="2332473"/>
                  <a:pt x="717292" y="2384580"/>
                </a:cubicBezTo>
                <a:cubicBezTo>
                  <a:pt x="510779" y="2436687"/>
                  <a:pt x="196102" y="2343706"/>
                  <a:pt x="0" y="2384580"/>
                </a:cubicBezTo>
                <a:cubicBezTo>
                  <a:pt x="-61038" y="2111986"/>
                  <a:pt x="25401" y="2090048"/>
                  <a:pt x="0" y="1836127"/>
                </a:cubicBezTo>
                <a:cubicBezTo>
                  <a:pt x="-25401" y="1582206"/>
                  <a:pt x="21495" y="1387838"/>
                  <a:pt x="0" y="1263827"/>
                </a:cubicBezTo>
                <a:cubicBezTo>
                  <a:pt x="-21495" y="1139816"/>
                  <a:pt x="9607" y="970050"/>
                  <a:pt x="0" y="739220"/>
                </a:cubicBezTo>
                <a:cubicBezTo>
                  <a:pt x="-9607" y="508390"/>
                  <a:pt x="59358" y="162195"/>
                  <a:pt x="0" y="0"/>
                </a:cubicBezTo>
                <a:close/>
              </a:path>
            </a:pathLst>
          </a:custGeom>
          <a:ln w="508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ED0103-3BE8-4093-94DA-7F2E07D3F001}"/>
              </a:ext>
            </a:extLst>
          </p:cNvPr>
          <p:cNvGrpSpPr/>
          <p:nvPr/>
        </p:nvGrpSpPr>
        <p:grpSpPr>
          <a:xfrm>
            <a:off x="7050190" y="4402304"/>
            <a:ext cx="4048011" cy="1755278"/>
            <a:chOff x="7050190" y="4402304"/>
            <a:chExt cx="4048011" cy="175527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FCDA6D-08F6-4CAA-8D53-A2D9F809776D}"/>
                </a:ext>
              </a:extLst>
            </p:cNvPr>
            <p:cNvSpPr/>
            <p:nvPr/>
          </p:nvSpPr>
          <p:spPr>
            <a:xfrm rot="14013943">
              <a:off x="9580157" y="3801706"/>
              <a:ext cx="344712" cy="1545907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BA6990-FCBF-44AE-9C2C-FA7BF603E076}"/>
                </a:ext>
              </a:extLst>
            </p:cNvPr>
            <p:cNvSpPr txBox="1"/>
            <p:nvPr/>
          </p:nvSpPr>
          <p:spPr>
            <a:xfrm>
              <a:off x="7050190" y="4957253"/>
              <a:ext cx="40480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Dung </a:t>
              </a:r>
              <a:r>
                <a:rPr lang="en-US" sz="3600" dirty="0" err="1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dịch</a:t>
              </a:r>
              <a:r>
                <a:rPr lang="en-US" sz="3600" dirty="0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 NaCl ở B </a:t>
              </a:r>
              <a:r>
                <a:rPr lang="en-US" sz="3600" dirty="0" err="1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là</a:t>
              </a:r>
              <a:r>
                <a:rPr lang="en-US" sz="3600" dirty="0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 dung </a:t>
              </a:r>
              <a:r>
                <a:rPr lang="en-US" sz="3600" dirty="0" err="1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dịch</a:t>
              </a:r>
              <a:r>
                <a:rPr lang="en-US" sz="3600" dirty="0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bão</a:t>
              </a:r>
              <a:r>
                <a:rPr lang="en-US" sz="3600" dirty="0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#9Slide03 IcielUni Sans Heavy" panose="00000500000000000000" pitchFamily="2" charset="0"/>
                </a:rPr>
                <a:t>hòa</a:t>
              </a:r>
              <a:endParaRPr lang="en-US" sz="3600" dirty="0">
                <a:solidFill>
                  <a:srgbClr val="0070C0"/>
                </a:solidFill>
                <a:latin typeface="#9Slide03 IcielUni Sans Heavy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73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2000">
              <a:srgbClr val="ABDFED"/>
            </a:gs>
            <a:gs pos="51000">
              <a:srgbClr val="FFFF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-215934" y="-55585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261954" y="165689"/>
            <a:ext cx="1193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II. ĐỘ TAN CỦA MỘT SỐ CHẤT TRONG NƯỚC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261954" y="831203"/>
            <a:ext cx="8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524317" y="1598793"/>
            <a:ext cx="617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7 SVNMomento" panose="00000500000000000000" pitchFamily="2" charset="0"/>
              </a:rPr>
              <a:t>Nhiệt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độ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đối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với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chất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rắn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0800000" flipH="1" flipV="1">
            <a:off x="-4045061" y="6606622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8555020" y="-31309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-8846842" y="1200246"/>
            <a:ext cx="6305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5EC4B6"/>
                </a:solidFill>
                <a:latin typeface="DAGGERSQUARE" pitchFamily="50" charset="0"/>
              </a:rPr>
              <a:t>TÍNH TAN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-5963886" y="1406456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DAGGERSQUARE" pitchFamily="50" charset="0"/>
              </a:rPr>
              <a:t>Muối</a:t>
            </a:r>
            <a:endParaRPr lang="en-US" sz="8800" b="1" dirty="0">
              <a:latin typeface="DAGGERSQUARE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161FBC-BDE4-4C37-89C4-6C504BC509A0}"/>
              </a:ext>
            </a:extLst>
          </p:cNvPr>
          <p:cNvSpPr/>
          <p:nvPr/>
        </p:nvSpPr>
        <p:spPr>
          <a:xfrm>
            <a:off x="12695927" y="1725127"/>
            <a:ext cx="6766012" cy="119017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natri</a:t>
            </a:r>
            <a:r>
              <a:rPr lang="en-US" sz="3600" dirty="0">
                <a:solidFill>
                  <a:schemeClr val="tx1"/>
                </a:solidFill>
              </a:rPr>
              <a:t>, kali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E4D70-5FF4-4E81-AD6F-E80FECBD3565}"/>
              </a:ext>
            </a:extLst>
          </p:cNvPr>
          <p:cNvSpPr/>
          <p:nvPr/>
        </p:nvSpPr>
        <p:spPr>
          <a:xfrm>
            <a:off x="14583721" y="3031031"/>
            <a:ext cx="6722783" cy="119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nitrat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165C2-2766-4283-ACCC-4B962FC1EAF9}"/>
              </a:ext>
            </a:extLst>
          </p:cNvPr>
          <p:cNvSpPr/>
          <p:nvPr/>
        </p:nvSpPr>
        <p:spPr>
          <a:xfrm>
            <a:off x="16972959" y="433693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clorua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sunfat</a:t>
            </a:r>
            <a:r>
              <a:rPr lang="en-US" sz="3600" dirty="0">
                <a:solidFill>
                  <a:schemeClr val="tx1"/>
                </a:solidFill>
              </a:rPr>
              <a:t>, tan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Nhưng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cacbonat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không</a:t>
            </a:r>
            <a:r>
              <a:rPr lang="en-US" sz="3600" dirty="0">
                <a:solidFill>
                  <a:schemeClr val="tx1"/>
                </a:solidFill>
              </a:rPr>
              <a:t> tan.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1C25D-18B1-4154-B0C2-18FB97818867}"/>
              </a:ext>
            </a:extLst>
          </p:cNvPr>
          <p:cNvSpPr txBox="1"/>
          <p:nvPr/>
        </p:nvSpPr>
        <p:spPr>
          <a:xfrm flipH="1">
            <a:off x="6157269" y="1608430"/>
            <a:ext cx="625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Nhiệt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độ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áp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suất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đối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chất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khí</a:t>
            </a:r>
            <a:endParaRPr lang="en-US" sz="3600" dirty="0">
              <a:solidFill>
                <a:srgbClr val="7030A0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2050" name="Picture 2" descr="Bài tập 4 trang 142 SGK Hóa học 8">
            <a:extLst>
              <a:ext uri="{FF2B5EF4-FFF2-40B4-BE49-F238E27FC236}">
                <a16:creationId xmlns:a16="http://schemas.microsoft.com/office/drawing/2014/main" id="{8FFAA17C-E7FE-47DD-8ED4-79428EE90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669745" y="2177909"/>
            <a:ext cx="5447923" cy="392227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C05C87D-0CF2-4A26-8E9F-E24A06092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11756" r="12981"/>
          <a:stretch/>
        </p:blipFill>
        <p:spPr bwMode="auto">
          <a:xfrm>
            <a:off x="6565277" y="2177909"/>
            <a:ext cx="5278377" cy="392227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26ED106-D0FB-44AD-98E1-0EC53351CF8D}"/>
              </a:ext>
            </a:extLst>
          </p:cNvPr>
          <p:cNvGrpSpPr/>
          <p:nvPr/>
        </p:nvGrpSpPr>
        <p:grpSpPr>
          <a:xfrm>
            <a:off x="730884" y="6100185"/>
            <a:ext cx="5365116" cy="523220"/>
            <a:chOff x="730884" y="6094847"/>
            <a:chExt cx="5365116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4174F1-56F5-4946-A6C9-15F537FEEE21}"/>
                </a:ext>
              </a:extLst>
            </p:cNvPr>
            <p:cNvSpPr txBox="1"/>
            <p:nvPr/>
          </p:nvSpPr>
          <p:spPr>
            <a:xfrm>
              <a:off x="1308374" y="6094847"/>
              <a:ext cx="4787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tăng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tan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tăng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210AF78-942C-4649-A9E7-85EFE426D85D}"/>
                </a:ext>
              </a:extLst>
            </p:cNvPr>
            <p:cNvSpPr/>
            <p:nvPr/>
          </p:nvSpPr>
          <p:spPr>
            <a:xfrm>
              <a:off x="730884" y="6288694"/>
              <a:ext cx="596858" cy="236540"/>
            </a:xfrm>
            <a:custGeom>
              <a:avLst/>
              <a:gdLst>
                <a:gd name="connsiteX0" fmla="*/ 0 w 596858"/>
                <a:gd name="connsiteY0" fmla="*/ 59135 h 236540"/>
                <a:gd name="connsiteX1" fmla="*/ 478588 w 596858"/>
                <a:gd name="connsiteY1" fmla="*/ 59135 h 236540"/>
                <a:gd name="connsiteX2" fmla="*/ 478588 w 596858"/>
                <a:gd name="connsiteY2" fmla="*/ 0 h 236540"/>
                <a:gd name="connsiteX3" fmla="*/ 596858 w 596858"/>
                <a:gd name="connsiteY3" fmla="*/ 118270 h 236540"/>
                <a:gd name="connsiteX4" fmla="*/ 478588 w 596858"/>
                <a:gd name="connsiteY4" fmla="*/ 236540 h 236540"/>
                <a:gd name="connsiteX5" fmla="*/ 478588 w 596858"/>
                <a:gd name="connsiteY5" fmla="*/ 177405 h 236540"/>
                <a:gd name="connsiteX6" fmla="*/ 0 w 596858"/>
                <a:gd name="connsiteY6" fmla="*/ 177405 h 236540"/>
                <a:gd name="connsiteX7" fmla="*/ 0 w 596858"/>
                <a:gd name="connsiteY7" fmla="*/ 59135 h 23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858" h="236540" fill="none" extrusionOk="0">
                  <a:moveTo>
                    <a:pt x="0" y="59135"/>
                  </a:moveTo>
                  <a:cubicBezTo>
                    <a:pt x="150118" y="1712"/>
                    <a:pt x="339517" y="71974"/>
                    <a:pt x="478588" y="59135"/>
                  </a:cubicBezTo>
                  <a:cubicBezTo>
                    <a:pt x="475556" y="41670"/>
                    <a:pt x="480427" y="15363"/>
                    <a:pt x="478588" y="0"/>
                  </a:cubicBezTo>
                  <a:cubicBezTo>
                    <a:pt x="539073" y="47335"/>
                    <a:pt x="531596" y="69176"/>
                    <a:pt x="596858" y="118270"/>
                  </a:cubicBezTo>
                  <a:cubicBezTo>
                    <a:pt x="546258" y="171166"/>
                    <a:pt x="511922" y="197831"/>
                    <a:pt x="478588" y="236540"/>
                  </a:cubicBezTo>
                  <a:cubicBezTo>
                    <a:pt x="473022" y="214606"/>
                    <a:pt x="479269" y="201218"/>
                    <a:pt x="478588" y="177405"/>
                  </a:cubicBezTo>
                  <a:cubicBezTo>
                    <a:pt x="284318" y="193856"/>
                    <a:pt x="147384" y="166532"/>
                    <a:pt x="0" y="177405"/>
                  </a:cubicBezTo>
                  <a:cubicBezTo>
                    <a:pt x="-1338" y="128804"/>
                    <a:pt x="10995" y="105000"/>
                    <a:pt x="0" y="59135"/>
                  </a:cubicBezTo>
                  <a:close/>
                </a:path>
                <a:path w="596858" h="236540" stroke="0" extrusionOk="0">
                  <a:moveTo>
                    <a:pt x="0" y="59135"/>
                  </a:moveTo>
                  <a:cubicBezTo>
                    <a:pt x="156757" y="33971"/>
                    <a:pt x="324431" y="87158"/>
                    <a:pt x="478588" y="59135"/>
                  </a:cubicBezTo>
                  <a:cubicBezTo>
                    <a:pt x="472332" y="34229"/>
                    <a:pt x="479782" y="28735"/>
                    <a:pt x="478588" y="0"/>
                  </a:cubicBezTo>
                  <a:cubicBezTo>
                    <a:pt x="508708" y="27748"/>
                    <a:pt x="529617" y="69713"/>
                    <a:pt x="596858" y="118270"/>
                  </a:cubicBezTo>
                  <a:cubicBezTo>
                    <a:pt x="555548" y="164361"/>
                    <a:pt x="498424" y="206991"/>
                    <a:pt x="478588" y="236540"/>
                  </a:cubicBezTo>
                  <a:cubicBezTo>
                    <a:pt x="472505" y="212698"/>
                    <a:pt x="482857" y="202112"/>
                    <a:pt x="478588" y="177405"/>
                  </a:cubicBezTo>
                  <a:cubicBezTo>
                    <a:pt x="310581" y="193698"/>
                    <a:pt x="193893" y="153643"/>
                    <a:pt x="0" y="177405"/>
                  </a:cubicBezTo>
                  <a:cubicBezTo>
                    <a:pt x="-7755" y="145220"/>
                    <a:pt x="5945" y="115037"/>
                    <a:pt x="0" y="591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38E261-E8C4-407C-8694-911630323ACF}"/>
              </a:ext>
            </a:extLst>
          </p:cNvPr>
          <p:cNvGrpSpPr/>
          <p:nvPr/>
        </p:nvGrpSpPr>
        <p:grpSpPr>
          <a:xfrm>
            <a:off x="6348835" y="6026039"/>
            <a:ext cx="5855866" cy="830997"/>
            <a:chOff x="730884" y="6094847"/>
            <a:chExt cx="5855866" cy="8309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B60DC8-2D8C-40A3-80DE-039AAF8A2844}"/>
                </a:ext>
              </a:extLst>
            </p:cNvPr>
            <p:cNvSpPr txBox="1"/>
            <p:nvPr/>
          </p:nvSpPr>
          <p:spPr>
            <a:xfrm>
              <a:off x="1308374" y="6094847"/>
              <a:ext cx="5278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suất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tan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tăng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DECBF3B-666C-4E7F-92A7-02C820DE0C72}"/>
                </a:ext>
              </a:extLst>
            </p:cNvPr>
            <p:cNvSpPr/>
            <p:nvPr/>
          </p:nvSpPr>
          <p:spPr>
            <a:xfrm>
              <a:off x="730884" y="6288694"/>
              <a:ext cx="596858" cy="236540"/>
            </a:xfrm>
            <a:custGeom>
              <a:avLst/>
              <a:gdLst>
                <a:gd name="connsiteX0" fmla="*/ 0 w 596858"/>
                <a:gd name="connsiteY0" fmla="*/ 59135 h 236540"/>
                <a:gd name="connsiteX1" fmla="*/ 478588 w 596858"/>
                <a:gd name="connsiteY1" fmla="*/ 59135 h 236540"/>
                <a:gd name="connsiteX2" fmla="*/ 478588 w 596858"/>
                <a:gd name="connsiteY2" fmla="*/ 0 h 236540"/>
                <a:gd name="connsiteX3" fmla="*/ 596858 w 596858"/>
                <a:gd name="connsiteY3" fmla="*/ 118270 h 236540"/>
                <a:gd name="connsiteX4" fmla="*/ 478588 w 596858"/>
                <a:gd name="connsiteY4" fmla="*/ 236540 h 236540"/>
                <a:gd name="connsiteX5" fmla="*/ 478588 w 596858"/>
                <a:gd name="connsiteY5" fmla="*/ 177405 h 236540"/>
                <a:gd name="connsiteX6" fmla="*/ 0 w 596858"/>
                <a:gd name="connsiteY6" fmla="*/ 177405 h 236540"/>
                <a:gd name="connsiteX7" fmla="*/ 0 w 596858"/>
                <a:gd name="connsiteY7" fmla="*/ 59135 h 23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858" h="236540" fill="none" extrusionOk="0">
                  <a:moveTo>
                    <a:pt x="0" y="59135"/>
                  </a:moveTo>
                  <a:cubicBezTo>
                    <a:pt x="150118" y="1712"/>
                    <a:pt x="339517" y="71974"/>
                    <a:pt x="478588" y="59135"/>
                  </a:cubicBezTo>
                  <a:cubicBezTo>
                    <a:pt x="475556" y="41670"/>
                    <a:pt x="480427" y="15363"/>
                    <a:pt x="478588" y="0"/>
                  </a:cubicBezTo>
                  <a:cubicBezTo>
                    <a:pt x="539073" y="47335"/>
                    <a:pt x="531596" y="69176"/>
                    <a:pt x="596858" y="118270"/>
                  </a:cubicBezTo>
                  <a:cubicBezTo>
                    <a:pt x="546258" y="171166"/>
                    <a:pt x="511922" y="197831"/>
                    <a:pt x="478588" y="236540"/>
                  </a:cubicBezTo>
                  <a:cubicBezTo>
                    <a:pt x="473022" y="214606"/>
                    <a:pt x="479269" y="201218"/>
                    <a:pt x="478588" y="177405"/>
                  </a:cubicBezTo>
                  <a:cubicBezTo>
                    <a:pt x="284318" y="193856"/>
                    <a:pt x="147384" y="166532"/>
                    <a:pt x="0" y="177405"/>
                  </a:cubicBezTo>
                  <a:cubicBezTo>
                    <a:pt x="-1338" y="128804"/>
                    <a:pt x="10995" y="105000"/>
                    <a:pt x="0" y="59135"/>
                  </a:cubicBezTo>
                  <a:close/>
                </a:path>
                <a:path w="596858" h="236540" stroke="0" extrusionOk="0">
                  <a:moveTo>
                    <a:pt x="0" y="59135"/>
                  </a:moveTo>
                  <a:cubicBezTo>
                    <a:pt x="156757" y="33971"/>
                    <a:pt x="324431" y="87158"/>
                    <a:pt x="478588" y="59135"/>
                  </a:cubicBezTo>
                  <a:cubicBezTo>
                    <a:pt x="472332" y="34229"/>
                    <a:pt x="479782" y="28735"/>
                    <a:pt x="478588" y="0"/>
                  </a:cubicBezTo>
                  <a:cubicBezTo>
                    <a:pt x="508708" y="27748"/>
                    <a:pt x="529617" y="69713"/>
                    <a:pt x="596858" y="118270"/>
                  </a:cubicBezTo>
                  <a:cubicBezTo>
                    <a:pt x="555548" y="164361"/>
                    <a:pt x="498424" y="206991"/>
                    <a:pt x="478588" y="236540"/>
                  </a:cubicBezTo>
                  <a:cubicBezTo>
                    <a:pt x="472505" y="212698"/>
                    <a:pt x="482857" y="202112"/>
                    <a:pt x="478588" y="177405"/>
                  </a:cubicBezTo>
                  <a:cubicBezTo>
                    <a:pt x="310581" y="193698"/>
                    <a:pt x="193893" y="153643"/>
                    <a:pt x="0" y="177405"/>
                  </a:cubicBezTo>
                  <a:cubicBezTo>
                    <a:pt x="-7755" y="145220"/>
                    <a:pt x="5945" y="115037"/>
                    <a:pt x="0" y="5913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6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608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#9Slide03 AmpleSoft Bold</vt:lpstr>
      <vt:lpstr>#9Slide03 IcielUni Sans Heavy</vt:lpstr>
      <vt:lpstr>#9Slide07 SVNMomento</vt:lpstr>
      <vt:lpstr>Arial</vt:lpstr>
      <vt:lpstr>Bahnschrift Condensed</vt:lpstr>
      <vt:lpstr>Calibri</vt:lpstr>
      <vt:lpstr>Calibri Light</vt:lpstr>
      <vt:lpstr>Cooper Black</vt:lpstr>
      <vt:lpstr>DAGGERSQUARE</vt:lpstr>
      <vt:lpstr>Office Theme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Van Trung Hai</dc:creator>
  <cp:lastModifiedBy>Hiếu Trần</cp:lastModifiedBy>
  <cp:revision>55</cp:revision>
  <dcterms:created xsi:type="dcterms:W3CDTF">2021-03-05T01:12:42Z</dcterms:created>
  <dcterms:modified xsi:type="dcterms:W3CDTF">2021-05-11T09:44:50Z</dcterms:modified>
</cp:coreProperties>
</file>