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71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.GI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 ghi của tôi#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10243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10244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10246" name="Picture 7" descr="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33375"/>
            <a:ext cx="631825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50" name="Rectangle 12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10251" name="Text Box 13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.VnTime" panose="020B7200000000000000" pitchFamily="34" charset="0"/>
              </a:rPr>
              <a:t>2.VÝ dô </a:t>
            </a:r>
          </a:p>
        </p:txBody>
      </p:sp>
      <p:grpSp>
        <p:nvGrpSpPr>
          <p:cNvPr id="5" name="Group 138"/>
          <p:cNvGrpSpPr/>
          <p:nvPr/>
        </p:nvGrpSpPr>
        <p:grpSpPr>
          <a:xfrm>
            <a:off x="5778500" y="1219200"/>
            <a:ext cx="3365500" cy="2971800"/>
            <a:chOff x="1336" y="472"/>
            <a:chExt cx="2120" cy="1872"/>
          </a:xfrm>
        </p:grpSpPr>
        <p:sp>
          <p:nvSpPr>
            <p:cNvPr id="10328" name="Rectangle 2"/>
            <p:cNvSpPr/>
            <p:nvPr/>
          </p:nvSpPr>
          <p:spPr>
            <a:xfrm>
              <a:off x="2400" y="984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10329" name="Line 24"/>
            <p:cNvSpPr/>
            <p:nvPr/>
          </p:nvSpPr>
          <p:spPr>
            <a:xfrm>
              <a:off x="1584" y="1576"/>
              <a:ext cx="480" cy="584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0" name="Line 25"/>
            <p:cNvSpPr/>
            <p:nvPr/>
          </p:nvSpPr>
          <p:spPr>
            <a:xfrm>
              <a:off x="1584" y="1568"/>
              <a:ext cx="1584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0331" name="Line 26"/>
            <p:cNvSpPr/>
            <p:nvPr/>
          </p:nvSpPr>
          <p:spPr>
            <a:xfrm flipH="1">
              <a:off x="2032" y="1568"/>
              <a:ext cx="1136" cy="59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2" name="Line 27"/>
            <p:cNvSpPr/>
            <p:nvPr/>
          </p:nvSpPr>
          <p:spPr>
            <a:xfrm>
              <a:off x="1600" y="1576"/>
              <a:ext cx="1048" cy="28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0333" name="Line 28"/>
            <p:cNvSpPr/>
            <p:nvPr/>
          </p:nvSpPr>
          <p:spPr>
            <a:xfrm flipV="1">
              <a:off x="1808" y="1576"/>
              <a:ext cx="1344" cy="296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0334" name="Line 29"/>
            <p:cNvSpPr/>
            <p:nvPr/>
          </p:nvSpPr>
          <p:spPr>
            <a:xfrm flipV="1">
              <a:off x="2304" y="608"/>
              <a:ext cx="0" cy="116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0335" name="Line 30"/>
            <p:cNvSpPr/>
            <p:nvPr/>
          </p:nvSpPr>
          <p:spPr>
            <a:xfrm flipH="1">
              <a:off x="1568" y="608"/>
              <a:ext cx="744" cy="100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6" name="Line 31"/>
            <p:cNvSpPr/>
            <p:nvPr/>
          </p:nvSpPr>
          <p:spPr>
            <a:xfrm flipH="1">
              <a:off x="2056" y="640"/>
              <a:ext cx="256" cy="152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7" name="Line 32"/>
            <p:cNvSpPr/>
            <p:nvPr/>
          </p:nvSpPr>
          <p:spPr>
            <a:xfrm>
              <a:off x="2312" y="616"/>
              <a:ext cx="856" cy="976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38" name="Arc 33"/>
            <p:cNvSpPr/>
            <p:nvPr/>
          </p:nvSpPr>
          <p:spPr>
            <a:xfrm flipH="1" flipV="1">
              <a:off x="1570" y="1366"/>
              <a:ext cx="1587" cy="365"/>
            </a:xfrm>
            <a:custGeom>
              <a:avLst/>
              <a:gdLst>
                <a:gd name="txL" fmla="*/ 0 w 39509"/>
                <a:gd name="txT" fmla="*/ 0 h 21600"/>
                <a:gd name="txR" fmla="*/ 39509 w 39509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39509" h="21600" fill="none">
                  <a:moveTo>
                    <a:pt x="39509" y="8294"/>
                  </a:moveTo>
                  <a:cubicBezTo>
                    <a:pt x="36158" y="16350"/>
                    <a:pt x="28290" y="21599"/>
                    <a:pt x="19565" y="21600"/>
                  </a:cubicBezTo>
                  <a:cubicBezTo>
                    <a:pt x="11179" y="21600"/>
                    <a:pt x="3552" y="16747"/>
                    <a:pt x="-1" y="9152"/>
                  </a:cubicBezTo>
                </a:path>
                <a:path w="39509" h="21600" stroke="0">
                  <a:moveTo>
                    <a:pt x="39509" y="8294"/>
                  </a:moveTo>
                  <a:cubicBezTo>
                    <a:pt x="36158" y="16350"/>
                    <a:pt x="28290" y="21599"/>
                    <a:pt x="19565" y="21600"/>
                  </a:cubicBezTo>
                  <a:cubicBezTo>
                    <a:pt x="11179" y="21600"/>
                    <a:pt x="3552" y="16747"/>
                    <a:pt x="-1" y="9152"/>
                  </a:cubicBezTo>
                  <a:lnTo>
                    <a:pt x="19565" y="0"/>
                  </a:lnTo>
                  <a:lnTo>
                    <a:pt x="39509" y="8294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alpha val="10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Arc 35"/>
            <p:cNvSpPr/>
            <p:nvPr/>
          </p:nvSpPr>
          <p:spPr>
            <a:xfrm>
              <a:off x="1480" y="1560"/>
              <a:ext cx="1800" cy="624"/>
            </a:xfrm>
            <a:custGeom>
              <a:avLst/>
              <a:gdLst>
                <a:gd name="txL" fmla="*/ 0 w 43200"/>
                <a:gd name="txT" fmla="*/ 0 h 33335"/>
                <a:gd name="txR" fmla="*/ 43200 w 43200"/>
                <a:gd name="txB" fmla="*/ 33335 h 33335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3200" h="33335" fill="none">
                  <a:moveTo>
                    <a:pt x="39734" y="-1"/>
                  </a:moveTo>
                  <a:cubicBezTo>
                    <a:pt x="41996" y="3495"/>
                    <a:pt x="43200" y="7571"/>
                    <a:pt x="43200" y="11735"/>
                  </a:cubicBezTo>
                  <a:cubicBezTo>
                    <a:pt x="43200" y="23664"/>
                    <a:pt x="33529" y="33335"/>
                    <a:pt x="21600" y="33335"/>
                  </a:cubicBezTo>
                  <a:cubicBezTo>
                    <a:pt x="9670" y="33335"/>
                    <a:pt x="0" y="23664"/>
                    <a:pt x="0" y="11735"/>
                  </a:cubicBezTo>
                  <a:cubicBezTo>
                    <a:pt x="-1" y="7841"/>
                    <a:pt x="1052" y="4021"/>
                    <a:pt x="3045" y="677"/>
                  </a:cubicBezTo>
                </a:path>
                <a:path w="43200" h="33335" stroke="0">
                  <a:moveTo>
                    <a:pt x="39734" y="-1"/>
                  </a:moveTo>
                  <a:cubicBezTo>
                    <a:pt x="41996" y="3495"/>
                    <a:pt x="43200" y="7571"/>
                    <a:pt x="43200" y="11735"/>
                  </a:cubicBezTo>
                  <a:cubicBezTo>
                    <a:pt x="43200" y="23664"/>
                    <a:pt x="33529" y="33335"/>
                    <a:pt x="21600" y="33335"/>
                  </a:cubicBezTo>
                  <a:cubicBezTo>
                    <a:pt x="9670" y="33335"/>
                    <a:pt x="0" y="23664"/>
                    <a:pt x="0" y="11735"/>
                  </a:cubicBezTo>
                  <a:cubicBezTo>
                    <a:pt x="-1" y="7841"/>
                    <a:pt x="1052" y="4021"/>
                    <a:pt x="3045" y="677"/>
                  </a:cubicBezTo>
                  <a:lnTo>
                    <a:pt x="21600" y="11735"/>
                  </a:lnTo>
                  <a:lnTo>
                    <a:pt x="39734" y="-1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Line 36"/>
            <p:cNvSpPr/>
            <p:nvPr/>
          </p:nvSpPr>
          <p:spPr>
            <a:xfrm>
              <a:off x="2312" y="616"/>
              <a:ext cx="312" cy="124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1" name="Oval 37"/>
            <p:cNvSpPr/>
            <p:nvPr/>
          </p:nvSpPr>
          <p:spPr>
            <a:xfrm>
              <a:off x="2016" y="2096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10342" name="Oval 38"/>
            <p:cNvSpPr/>
            <p:nvPr/>
          </p:nvSpPr>
          <p:spPr>
            <a:xfrm>
              <a:off x="2272" y="584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10343" name="Oval 39"/>
            <p:cNvSpPr/>
            <p:nvPr/>
          </p:nvSpPr>
          <p:spPr>
            <a:xfrm>
              <a:off x="1552" y="1552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10344" name="Oval 40"/>
            <p:cNvSpPr/>
            <p:nvPr/>
          </p:nvSpPr>
          <p:spPr>
            <a:xfrm>
              <a:off x="3104" y="1528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10345" name="Rectangle 2"/>
            <p:cNvSpPr/>
            <p:nvPr/>
          </p:nvSpPr>
          <p:spPr>
            <a:xfrm>
              <a:off x="2600" y="1520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R</a:t>
              </a:r>
            </a:p>
          </p:txBody>
        </p:sp>
        <p:sp>
          <p:nvSpPr>
            <p:cNvPr id="10346" name="Rectangle 2"/>
            <p:cNvSpPr/>
            <p:nvPr/>
          </p:nvSpPr>
          <p:spPr>
            <a:xfrm>
              <a:off x="2192" y="1760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H</a:t>
              </a:r>
            </a:p>
          </p:txBody>
        </p:sp>
        <p:sp>
          <p:nvSpPr>
            <p:cNvPr id="10347" name="Rectangle 2"/>
            <p:cNvSpPr/>
            <p:nvPr/>
          </p:nvSpPr>
          <p:spPr>
            <a:xfrm>
              <a:off x="1336" y="147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10348" name="Rectangle 2"/>
            <p:cNvSpPr/>
            <p:nvPr/>
          </p:nvSpPr>
          <p:spPr>
            <a:xfrm>
              <a:off x="1840" y="2128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10349" name="Rectangle 2"/>
            <p:cNvSpPr/>
            <p:nvPr/>
          </p:nvSpPr>
          <p:spPr>
            <a:xfrm>
              <a:off x="3144" y="143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10350" name="Rectangle 2"/>
            <p:cNvSpPr/>
            <p:nvPr/>
          </p:nvSpPr>
          <p:spPr>
            <a:xfrm>
              <a:off x="2568" y="183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I</a:t>
              </a:r>
            </a:p>
          </p:txBody>
        </p:sp>
        <p:sp>
          <p:nvSpPr>
            <p:cNvPr id="10351" name="Rectangle 2"/>
            <p:cNvSpPr/>
            <p:nvPr/>
          </p:nvSpPr>
          <p:spPr>
            <a:xfrm>
              <a:off x="2320" y="47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41300" y="2654300"/>
            <a:ext cx="8128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u="sng" dirty="0">
                <a:solidFill>
                  <a:srgbClr val="FF6600"/>
                </a:solidFill>
                <a:latin typeface=".VnTime" panose="020B7200000000000000" pitchFamily="34" charset="0"/>
              </a:rPr>
              <a:t>Gi¶i</a:t>
            </a:r>
          </a:p>
        </p:txBody>
      </p:sp>
      <p:sp>
        <p:nvSpPr>
          <p:cNvPr id="12" name="Rectangle 2"/>
          <p:cNvSpPr/>
          <p:nvPr/>
        </p:nvSpPr>
        <p:spPr>
          <a:xfrm>
            <a:off x="254000" y="3302000"/>
            <a:ext cx="5842000" cy="6604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§©y lµ h×nh chãp cã  bèn mÆt lµ nh÷ng tam gi¸c ®Òu b»ng nhau, VËy cã c¸ch tÝnh kh¸c kh«ng ?</a:t>
            </a:r>
          </a:p>
        </p:txBody>
      </p:sp>
      <p:grpSp>
        <p:nvGrpSpPr>
          <p:cNvPr id="2" name="Group 190"/>
          <p:cNvGrpSpPr/>
          <p:nvPr/>
        </p:nvGrpSpPr>
        <p:grpSpPr>
          <a:xfrm>
            <a:off x="342900" y="4445000"/>
            <a:ext cx="8280400" cy="609600"/>
            <a:chOff x="216" y="2672"/>
            <a:chExt cx="5216" cy="384"/>
          </a:xfrm>
        </p:grpSpPr>
        <p:grpSp>
          <p:nvGrpSpPr>
            <p:cNvPr id="10308" name="Group 130"/>
            <p:cNvGrpSpPr/>
            <p:nvPr/>
          </p:nvGrpSpPr>
          <p:grpSpPr>
            <a:xfrm>
              <a:off x="4344" y="2672"/>
              <a:ext cx="1016" cy="376"/>
              <a:chOff x="2744" y="2568"/>
              <a:chExt cx="1016" cy="376"/>
            </a:xfrm>
          </p:grpSpPr>
          <p:grpSp>
            <p:nvGrpSpPr>
              <p:cNvPr id="10318" name="Group 120"/>
              <p:cNvGrpSpPr/>
              <p:nvPr/>
            </p:nvGrpSpPr>
            <p:grpSpPr>
              <a:xfrm>
                <a:off x="2744" y="2568"/>
                <a:ext cx="408" cy="376"/>
                <a:chOff x="2608" y="3056"/>
                <a:chExt cx="408" cy="376"/>
              </a:xfrm>
            </p:grpSpPr>
            <p:grpSp>
              <p:nvGrpSpPr>
                <p:cNvPr id="10321" name="Group 121"/>
                <p:cNvGrpSpPr/>
                <p:nvPr/>
              </p:nvGrpSpPr>
              <p:grpSpPr>
                <a:xfrm>
                  <a:off x="2744" y="3056"/>
                  <a:ext cx="272" cy="216"/>
                  <a:chOff x="5208" y="2888"/>
                  <a:chExt cx="272" cy="248"/>
                </a:xfrm>
              </p:grpSpPr>
              <p:sp>
                <p:nvSpPr>
                  <p:cNvPr id="10324" name="Line 122"/>
                  <p:cNvSpPr/>
                  <p:nvPr/>
                </p:nvSpPr>
                <p:spPr>
                  <a:xfrm>
                    <a:off x="5208" y="2976"/>
                    <a:ext cx="96" cy="10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325" name="Line 123"/>
                  <p:cNvSpPr/>
                  <p:nvPr/>
                </p:nvSpPr>
                <p:spPr>
                  <a:xfrm flipV="1">
                    <a:off x="5296" y="2896"/>
                    <a:ext cx="8" cy="176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326" name="Line 124"/>
                  <p:cNvSpPr/>
                  <p:nvPr/>
                </p:nvSpPr>
                <p:spPr>
                  <a:xfrm>
                    <a:off x="5304" y="2888"/>
                    <a:ext cx="136" cy="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327" name="Rectangle 2"/>
                  <p:cNvSpPr/>
                  <p:nvPr/>
                </p:nvSpPr>
                <p:spPr>
                  <a:xfrm>
                    <a:off x="5280" y="2920"/>
                    <a:ext cx="200" cy="2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b"/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sz="2000" dirty="0">
                        <a:solidFill>
                          <a:srgbClr val="0070C0"/>
                        </a:solidFill>
                        <a:latin typeface=".VnTime" panose="020B7200000000000000" pitchFamily="34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10322" name="Rectangle 2"/>
                <p:cNvSpPr/>
                <p:nvPr/>
              </p:nvSpPr>
              <p:spPr>
                <a:xfrm>
                  <a:off x="2744" y="321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10323" name="Rectangle 2"/>
                <p:cNvSpPr/>
                <p:nvPr/>
              </p:nvSpPr>
              <p:spPr>
                <a:xfrm>
                  <a:off x="2608" y="305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3</a:t>
                  </a:r>
                </a:p>
              </p:txBody>
            </p:sp>
          </p:grpSp>
          <p:sp>
            <p:nvSpPr>
              <p:cNvPr id="10319" name="Line 128"/>
              <p:cNvSpPr/>
              <p:nvPr/>
            </p:nvSpPr>
            <p:spPr>
              <a:xfrm>
                <a:off x="2800" y="2744"/>
                <a:ext cx="344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20" name="Rectangle 2"/>
              <p:cNvSpPr/>
              <p:nvPr/>
            </p:nvSpPr>
            <p:spPr>
              <a:xfrm>
                <a:off x="3248" y="2616"/>
                <a:ext cx="51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endParaRPr lang="vi-VN" altLang="x-none" sz="2400" dirty="0">
                  <a:solidFill>
                    <a:srgbClr val="0070C0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0309" name="Rectangle 2"/>
            <p:cNvSpPr/>
            <p:nvPr/>
          </p:nvSpPr>
          <p:spPr>
            <a:xfrm>
              <a:off x="216" y="2680"/>
              <a:ext cx="5216" cy="29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DiÖn tÝch mét tam gi¸c mÆt bªn lµ S =     BC.SI =     3.</a:t>
              </a:r>
            </a:p>
          </p:txBody>
        </p:sp>
        <p:grpSp>
          <p:nvGrpSpPr>
            <p:cNvPr id="10310" name="Group 136"/>
            <p:cNvGrpSpPr/>
            <p:nvPr/>
          </p:nvGrpSpPr>
          <p:grpSpPr>
            <a:xfrm>
              <a:off x="3184" y="2672"/>
              <a:ext cx="320" cy="384"/>
              <a:chOff x="3184" y="2672"/>
              <a:chExt cx="320" cy="384"/>
            </a:xfrm>
          </p:grpSpPr>
          <p:sp>
            <p:nvSpPr>
              <p:cNvPr id="10315" name="Rectangle 2"/>
              <p:cNvSpPr/>
              <p:nvPr/>
            </p:nvSpPr>
            <p:spPr>
              <a:xfrm>
                <a:off x="3216" y="2840"/>
                <a:ext cx="23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10316" name="Rectangle 2"/>
              <p:cNvSpPr/>
              <p:nvPr/>
            </p:nvSpPr>
            <p:spPr>
              <a:xfrm>
                <a:off x="3200" y="2672"/>
                <a:ext cx="304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10317" name="Line 135"/>
              <p:cNvSpPr/>
              <p:nvPr/>
            </p:nvSpPr>
            <p:spPr>
              <a:xfrm>
                <a:off x="3184" y="2856"/>
                <a:ext cx="20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0311" name="Group 137"/>
            <p:cNvGrpSpPr/>
            <p:nvPr/>
          </p:nvGrpSpPr>
          <p:grpSpPr>
            <a:xfrm>
              <a:off x="4032" y="2672"/>
              <a:ext cx="320" cy="384"/>
              <a:chOff x="3184" y="2672"/>
              <a:chExt cx="320" cy="384"/>
            </a:xfrm>
          </p:grpSpPr>
          <p:sp>
            <p:nvSpPr>
              <p:cNvPr id="10312" name="Rectangle 2"/>
              <p:cNvSpPr/>
              <p:nvPr/>
            </p:nvSpPr>
            <p:spPr>
              <a:xfrm>
                <a:off x="3216" y="2840"/>
                <a:ext cx="23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10313" name="Rectangle 2"/>
              <p:cNvSpPr/>
              <p:nvPr/>
            </p:nvSpPr>
            <p:spPr>
              <a:xfrm>
                <a:off x="3200" y="2672"/>
                <a:ext cx="304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10314" name="Line 140"/>
              <p:cNvSpPr/>
              <p:nvPr/>
            </p:nvSpPr>
            <p:spPr>
              <a:xfrm>
                <a:off x="3184" y="2856"/>
                <a:ext cx="20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1" name="Group 152"/>
          <p:cNvGrpSpPr/>
          <p:nvPr/>
        </p:nvGrpSpPr>
        <p:grpSpPr>
          <a:xfrm>
            <a:off x="292100" y="3973513"/>
            <a:ext cx="8280400" cy="573087"/>
            <a:chOff x="184" y="2399"/>
            <a:chExt cx="5216" cy="361"/>
          </a:xfrm>
        </p:grpSpPr>
        <p:sp>
          <p:nvSpPr>
            <p:cNvPr id="10296" name="Rectangle 2"/>
            <p:cNvSpPr/>
            <p:nvPr/>
          </p:nvSpPr>
          <p:spPr>
            <a:xfrm>
              <a:off x="184" y="2400"/>
              <a:ext cx="5216" cy="2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TÝnh</a:t>
              </a: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 </a:t>
              </a:r>
              <a:r>
                <a:rPr sz="2400" dirty="0" err="1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t</a:t>
              </a:r>
              <a:r>
                <a:rPr lang="en-US"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ư</a:t>
              </a:r>
              <a:r>
                <a:rPr sz="2400" dirty="0" err="1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­¬</a:t>
              </a:r>
              <a:r>
                <a:rPr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ng</a:t>
              </a: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 </a:t>
              </a:r>
              <a:r>
                <a:rPr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tù</a:t>
              </a: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 </a:t>
              </a:r>
              <a:r>
                <a:rPr sz="2400" dirty="0" err="1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nh</a:t>
              </a:r>
              <a:r>
                <a:rPr lang="en-US"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ư</a:t>
              </a:r>
              <a:r>
                <a:rPr sz="2400" dirty="0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­ </a:t>
              </a:r>
              <a:r>
                <a:rPr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trªn</a:t>
              </a: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 </a:t>
              </a:r>
              <a:r>
                <a:rPr sz="2400" dirty="0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®</a:t>
              </a:r>
              <a:r>
                <a:rPr lang="en-US" sz="2400" dirty="0" err="1">
                  <a:solidFill>
                    <a:srgbClr val="0070C0"/>
                  </a:solidFill>
                  <a:latin typeface=".VnTime" panose="020B7200000000000000" pitchFamily="34" charset="0"/>
                </a:rPr>
                <a:t>ư</a:t>
              </a:r>
              <a:r>
                <a:rPr sz="2400" dirty="0" err="1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­îc</a:t>
              </a:r>
              <a:r>
                <a:rPr sz="2400" dirty="0" smtClean="0">
                  <a:solidFill>
                    <a:srgbClr val="0070C0"/>
                  </a:solidFill>
                  <a:latin typeface=".VnTime" panose="020B7200000000000000" pitchFamily="34" charset="0"/>
                </a:rPr>
                <a:t> </a:t>
              </a: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SI = </a:t>
              </a:r>
            </a:p>
          </p:txBody>
        </p:sp>
        <p:grpSp>
          <p:nvGrpSpPr>
            <p:cNvPr id="10297" name="Group 141"/>
            <p:cNvGrpSpPr/>
            <p:nvPr/>
          </p:nvGrpSpPr>
          <p:grpSpPr>
            <a:xfrm>
              <a:off x="2808" y="2399"/>
              <a:ext cx="1016" cy="361"/>
              <a:chOff x="2744" y="2568"/>
              <a:chExt cx="1016" cy="376"/>
            </a:xfrm>
          </p:grpSpPr>
          <p:grpSp>
            <p:nvGrpSpPr>
              <p:cNvPr id="10298" name="Group 142"/>
              <p:cNvGrpSpPr/>
              <p:nvPr/>
            </p:nvGrpSpPr>
            <p:grpSpPr>
              <a:xfrm>
                <a:off x="2744" y="2568"/>
                <a:ext cx="408" cy="376"/>
                <a:chOff x="2608" y="3056"/>
                <a:chExt cx="408" cy="376"/>
              </a:xfrm>
            </p:grpSpPr>
            <p:grpSp>
              <p:nvGrpSpPr>
                <p:cNvPr id="10301" name="Group 143"/>
                <p:cNvGrpSpPr/>
                <p:nvPr/>
              </p:nvGrpSpPr>
              <p:grpSpPr>
                <a:xfrm>
                  <a:off x="2744" y="3056"/>
                  <a:ext cx="272" cy="216"/>
                  <a:chOff x="5208" y="2888"/>
                  <a:chExt cx="272" cy="248"/>
                </a:xfrm>
              </p:grpSpPr>
              <p:sp>
                <p:nvSpPr>
                  <p:cNvPr id="10304" name="Line 144"/>
                  <p:cNvSpPr/>
                  <p:nvPr/>
                </p:nvSpPr>
                <p:spPr>
                  <a:xfrm>
                    <a:off x="5208" y="2976"/>
                    <a:ext cx="96" cy="10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305" name="Line 145"/>
                  <p:cNvSpPr/>
                  <p:nvPr/>
                </p:nvSpPr>
                <p:spPr>
                  <a:xfrm flipV="1">
                    <a:off x="5296" y="2896"/>
                    <a:ext cx="8" cy="176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306" name="Line 146"/>
                  <p:cNvSpPr/>
                  <p:nvPr/>
                </p:nvSpPr>
                <p:spPr>
                  <a:xfrm>
                    <a:off x="5304" y="2888"/>
                    <a:ext cx="136" cy="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307" name="Rectangle 2"/>
                  <p:cNvSpPr/>
                  <p:nvPr/>
                </p:nvSpPr>
                <p:spPr>
                  <a:xfrm>
                    <a:off x="5280" y="2920"/>
                    <a:ext cx="200" cy="2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b"/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sz="2000" dirty="0">
                        <a:solidFill>
                          <a:srgbClr val="0070C0"/>
                        </a:solidFill>
                        <a:latin typeface=".VnTime" panose="020B7200000000000000" pitchFamily="34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10302" name="Rectangle 2"/>
                <p:cNvSpPr/>
                <p:nvPr/>
              </p:nvSpPr>
              <p:spPr>
                <a:xfrm>
                  <a:off x="2744" y="321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10303" name="Rectangle 2"/>
                <p:cNvSpPr/>
                <p:nvPr/>
              </p:nvSpPr>
              <p:spPr>
                <a:xfrm>
                  <a:off x="2608" y="305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3</a:t>
                  </a:r>
                </a:p>
              </p:txBody>
            </p:sp>
          </p:grpSp>
          <p:sp>
            <p:nvSpPr>
              <p:cNvPr id="10299" name="Line 150"/>
              <p:cNvSpPr/>
              <p:nvPr/>
            </p:nvSpPr>
            <p:spPr>
              <a:xfrm>
                <a:off x="2800" y="2744"/>
                <a:ext cx="344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300" name="Rectangle 2"/>
              <p:cNvSpPr/>
              <p:nvPr/>
            </p:nvSpPr>
            <p:spPr>
              <a:xfrm>
                <a:off x="3248" y="2616"/>
                <a:ext cx="51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4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(cm)</a:t>
                </a:r>
              </a:p>
            </p:txBody>
          </p:sp>
        </p:grpSp>
      </p:grpSp>
      <p:grpSp>
        <p:nvGrpSpPr>
          <p:cNvPr id="16" name="Group 191"/>
          <p:cNvGrpSpPr/>
          <p:nvPr/>
        </p:nvGrpSpPr>
        <p:grpSpPr>
          <a:xfrm>
            <a:off x="4521200" y="4927600"/>
            <a:ext cx="2578100" cy="609600"/>
            <a:chOff x="2872" y="3048"/>
            <a:chExt cx="1624" cy="384"/>
          </a:xfrm>
        </p:grpSpPr>
        <p:sp>
          <p:nvSpPr>
            <p:cNvPr id="10284" name="Rectangle 2"/>
            <p:cNvSpPr/>
            <p:nvPr/>
          </p:nvSpPr>
          <p:spPr>
            <a:xfrm>
              <a:off x="2872" y="3096"/>
              <a:ext cx="5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 =</a:t>
              </a:r>
            </a:p>
          </p:txBody>
        </p:sp>
        <p:grpSp>
          <p:nvGrpSpPr>
            <p:cNvPr id="10285" name="Group 154"/>
            <p:cNvGrpSpPr/>
            <p:nvPr/>
          </p:nvGrpSpPr>
          <p:grpSpPr>
            <a:xfrm>
              <a:off x="3232" y="3048"/>
              <a:ext cx="1264" cy="384"/>
              <a:chOff x="2744" y="2568"/>
              <a:chExt cx="1016" cy="376"/>
            </a:xfrm>
          </p:grpSpPr>
          <p:grpSp>
            <p:nvGrpSpPr>
              <p:cNvPr id="10286" name="Group 155"/>
              <p:cNvGrpSpPr/>
              <p:nvPr/>
            </p:nvGrpSpPr>
            <p:grpSpPr>
              <a:xfrm>
                <a:off x="2744" y="2568"/>
                <a:ext cx="408" cy="376"/>
                <a:chOff x="2608" y="3056"/>
                <a:chExt cx="408" cy="376"/>
              </a:xfrm>
            </p:grpSpPr>
            <p:grpSp>
              <p:nvGrpSpPr>
                <p:cNvPr id="10289" name="Group 156"/>
                <p:cNvGrpSpPr/>
                <p:nvPr/>
              </p:nvGrpSpPr>
              <p:grpSpPr>
                <a:xfrm>
                  <a:off x="2744" y="3056"/>
                  <a:ext cx="272" cy="216"/>
                  <a:chOff x="5208" y="2888"/>
                  <a:chExt cx="272" cy="248"/>
                </a:xfrm>
              </p:grpSpPr>
              <p:sp>
                <p:nvSpPr>
                  <p:cNvPr id="10292" name="Line 157"/>
                  <p:cNvSpPr/>
                  <p:nvPr/>
                </p:nvSpPr>
                <p:spPr>
                  <a:xfrm>
                    <a:off x="5208" y="2976"/>
                    <a:ext cx="96" cy="10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293" name="Line 158"/>
                  <p:cNvSpPr/>
                  <p:nvPr/>
                </p:nvSpPr>
                <p:spPr>
                  <a:xfrm flipV="1">
                    <a:off x="5296" y="2896"/>
                    <a:ext cx="8" cy="176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294" name="Line 159"/>
                  <p:cNvSpPr/>
                  <p:nvPr/>
                </p:nvSpPr>
                <p:spPr>
                  <a:xfrm>
                    <a:off x="5304" y="2888"/>
                    <a:ext cx="136" cy="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295" name="Rectangle 2"/>
                  <p:cNvSpPr/>
                  <p:nvPr/>
                </p:nvSpPr>
                <p:spPr>
                  <a:xfrm>
                    <a:off x="5280" y="2920"/>
                    <a:ext cx="200" cy="2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b"/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sz="2000" dirty="0">
                        <a:solidFill>
                          <a:srgbClr val="0070C0"/>
                        </a:solidFill>
                        <a:latin typeface=".VnTime" panose="020B7200000000000000" pitchFamily="34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10290" name="Rectangle 2"/>
                <p:cNvSpPr/>
                <p:nvPr/>
              </p:nvSpPr>
              <p:spPr>
                <a:xfrm>
                  <a:off x="2744" y="321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10291" name="Rectangle 2"/>
                <p:cNvSpPr/>
                <p:nvPr/>
              </p:nvSpPr>
              <p:spPr>
                <a:xfrm>
                  <a:off x="2608" y="305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9</a:t>
                  </a:r>
                </a:p>
              </p:txBody>
            </p:sp>
          </p:grpSp>
          <p:sp>
            <p:nvSpPr>
              <p:cNvPr id="10287" name="Line 163"/>
              <p:cNvSpPr/>
              <p:nvPr/>
            </p:nvSpPr>
            <p:spPr>
              <a:xfrm>
                <a:off x="2800" y="2744"/>
                <a:ext cx="344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88" name="Rectangle 2"/>
              <p:cNvSpPr/>
              <p:nvPr/>
            </p:nvSpPr>
            <p:spPr>
              <a:xfrm>
                <a:off x="3248" y="2616"/>
                <a:ext cx="51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4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(cm</a:t>
                </a:r>
                <a:r>
                  <a:rPr sz="2400" baseline="30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  <a:r>
                  <a:rPr sz="24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)</a:t>
                </a:r>
              </a:p>
            </p:txBody>
          </p:sp>
        </p:grpSp>
      </p:grpSp>
      <p:sp>
        <p:nvSpPr>
          <p:cNvPr id="38083" name="Rectangle 2"/>
          <p:cNvSpPr/>
          <p:nvPr/>
        </p:nvSpPr>
        <p:spPr>
          <a:xfrm>
            <a:off x="355600" y="5295900"/>
            <a:ext cx="8280400" cy="469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DiÖn tÝch xung quanh h×nh chãp lµ</a:t>
            </a:r>
          </a:p>
        </p:txBody>
      </p:sp>
      <p:grpSp>
        <p:nvGrpSpPr>
          <p:cNvPr id="20" name="Group 192"/>
          <p:cNvGrpSpPr/>
          <p:nvPr/>
        </p:nvGrpSpPr>
        <p:grpSpPr>
          <a:xfrm>
            <a:off x="4483100" y="5715000"/>
            <a:ext cx="3987800" cy="609600"/>
            <a:chOff x="2920" y="3480"/>
            <a:chExt cx="2512" cy="384"/>
          </a:xfrm>
        </p:grpSpPr>
        <p:sp>
          <p:nvSpPr>
            <p:cNvPr id="10272" name="Rectangle 2"/>
            <p:cNvSpPr/>
            <p:nvPr/>
          </p:nvSpPr>
          <p:spPr>
            <a:xfrm>
              <a:off x="2920" y="3536"/>
              <a:ext cx="2240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4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Sxq = 3 . S = 3.  </a:t>
              </a:r>
            </a:p>
          </p:txBody>
        </p:sp>
        <p:grpSp>
          <p:nvGrpSpPr>
            <p:cNvPr id="10273" name="Group 167"/>
            <p:cNvGrpSpPr/>
            <p:nvPr/>
          </p:nvGrpSpPr>
          <p:grpSpPr>
            <a:xfrm>
              <a:off x="4168" y="3480"/>
              <a:ext cx="1264" cy="384"/>
              <a:chOff x="2744" y="2568"/>
              <a:chExt cx="1016" cy="376"/>
            </a:xfrm>
          </p:grpSpPr>
          <p:grpSp>
            <p:nvGrpSpPr>
              <p:cNvPr id="10274" name="Group 168"/>
              <p:cNvGrpSpPr/>
              <p:nvPr/>
            </p:nvGrpSpPr>
            <p:grpSpPr>
              <a:xfrm>
                <a:off x="2744" y="2568"/>
                <a:ext cx="408" cy="376"/>
                <a:chOff x="2608" y="3056"/>
                <a:chExt cx="408" cy="376"/>
              </a:xfrm>
            </p:grpSpPr>
            <p:grpSp>
              <p:nvGrpSpPr>
                <p:cNvPr id="10277" name="Group 169"/>
                <p:cNvGrpSpPr/>
                <p:nvPr/>
              </p:nvGrpSpPr>
              <p:grpSpPr>
                <a:xfrm>
                  <a:off x="2744" y="3056"/>
                  <a:ext cx="272" cy="216"/>
                  <a:chOff x="5208" y="2888"/>
                  <a:chExt cx="272" cy="248"/>
                </a:xfrm>
              </p:grpSpPr>
              <p:sp>
                <p:nvSpPr>
                  <p:cNvPr id="10280" name="Line 170"/>
                  <p:cNvSpPr/>
                  <p:nvPr/>
                </p:nvSpPr>
                <p:spPr>
                  <a:xfrm>
                    <a:off x="5208" y="2976"/>
                    <a:ext cx="96" cy="10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281" name="Line 171"/>
                  <p:cNvSpPr/>
                  <p:nvPr/>
                </p:nvSpPr>
                <p:spPr>
                  <a:xfrm flipV="1">
                    <a:off x="5296" y="2896"/>
                    <a:ext cx="8" cy="176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282" name="Line 172"/>
                  <p:cNvSpPr/>
                  <p:nvPr/>
                </p:nvSpPr>
                <p:spPr>
                  <a:xfrm>
                    <a:off x="5304" y="2888"/>
                    <a:ext cx="136" cy="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0283" name="Rectangle 2"/>
                  <p:cNvSpPr/>
                  <p:nvPr/>
                </p:nvSpPr>
                <p:spPr>
                  <a:xfrm>
                    <a:off x="5280" y="2920"/>
                    <a:ext cx="200" cy="2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b"/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sz="2000" dirty="0">
                        <a:solidFill>
                          <a:srgbClr val="0070C0"/>
                        </a:solidFill>
                        <a:latin typeface=".VnTime" panose="020B7200000000000000" pitchFamily="34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10278" name="Rectangle 2"/>
                <p:cNvSpPr/>
                <p:nvPr/>
              </p:nvSpPr>
              <p:spPr>
                <a:xfrm>
                  <a:off x="2744" y="321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10279" name="Rectangle 2"/>
                <p:cNvSpPr/>
                <p:nvPr/>
              </p:nvSpPr>
              <p:spPr>
                <a:xfrm>
                  <a:off x="2608" y="305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9</a:t>
                  </a:r>
                </a:p>
              </p:txBody>
            </p:sp>
          </p:grpSp>
          <p:sp>
            <p:nvSpPr>
              <p:cNvPr id="10275" name="Line 176"/>
              <p:cNvSpPr/>
              <p:nvPr/>
            </p:nvSpPr>
            <p:spPr>
              <a:xfrm>
                <a:off x="2800" y="2744"/>
                <a:ext cx="344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6" name="Rectangle 2"/>
              <p:cNvSpPr/>
              <p:nvPr/>
            </p:nvSpPr>
            <p:spPr>
              <a:xfrm>
                <a:off x="3248" y="2616"/>
                <a:ext cx="51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endParaRPr lang="vi-VN" altLang="x-none" sz="2400" dirty="0">
                  <a:solidFill>
                    <a:srgbClr val="0070C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24" name="Group 194"/>
          <p:cNvGrpSpPr/>
          <p:nvPr/>
        </p:nvGrpSpPr>
        <p:grpSpPr>
          <a:xfrm>
            <a:off x="4521200" y="6248400"/>
            <a:ext cx="3556000" cy="609600"/>
            <a:chOff x="2944" y="3808"/>
            <a:chExt cx="2240" cy="384"/>
          </a:xfrm>
        </p:grpSpPr>
        <p:grpSp>
          <p:nvGrpSpPr>
            <p:cNvPr id="10261" name="Group 181"/>
            <p:cNvGrpSpPr/>
            <p:nvPr/>
          </p:nvGrpSpPr>
          <p:grpSpPr>
            <a:xfrm>
              <a:off x="3693" y="3808"/>
              <a:ext cx="298" cy="221"/>
              <a:chOff x="5208" y="2888"/>
              <a:chExt cx="272" cy="248"/>
            </a:xfrm>
          </p:grpSpPr>
          <p:sp>
            <p:nvSpPr>
              <p:cNvPr id="10268" name="Line 182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9" name="Line 183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0" name="Line 184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71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10262" name="Rectangle 2"/>
            <p:cNvSpPr/>
            <p:nvPr/>
          </p:nvSpPr>
          <p:spPr>
            <a:xfrm>
              <a:off x="3581" y="3971"/>
              <a:ext cx="254" cy="2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grpSp>
          <p:nvGrpSpPr>
            <p:cNvPr id="10263" name="Group 193"/>
            <p:cNvGrpSpPr/>
            <p:nvPr/>
          </p:nvGrpSpPr>
          <p:grpSpPr>
            <a:xfrm>
              <a:off x="2944" y="3824"/>
              <a:ext cx="2240" cy="270"/>
              <a:chOff x="2944" y="3808"/>
              <a:chExt cx="2240" cy="270"/>
            </a:xfrm>
          </p:grpSpPr>
          <p:sp>
            <p:nvSpPr>
              <p:cNvPr id="10264" name="Rectangle 2"/>
              <p:cNvSpPr/>
              <p:nvPr/>
            </p:nvSpPr>
            <p:spPr>
              <a:xfrm>
                <a:off x="2944" y="3856"/>
                <a:ext cx="224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4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Sxq =</a:t>
                </a:r>
              </a:p>
            </p:txBody>
          </p:sp>
          <p:sp>
            <p:nvSpPr>
              <p:cNvPr id="10265" name="Rectangle 2"/>
              <p:cNvSpPr/>
              <p:nvPr/>
            </p:nvSpPr>
            <p:spPr>
              <a:xfrm>
                <a:off x="3440" y="3808"/>
                <a:ext cx="358" cy="2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27</a:t>
                </a:r>
              </a:p>
            </p:txBody>
          </p:sp>
          <p:sp>
            <p:nvSpPr>
              <p:cNvPr id="10266" name="Line 188"/>
              <p:cNvSpPr/>
              <p:nvPr/>
            </p:nvSpPr>
            <p:spPr>
              <a:xfrm>
                <a:off x="3477" y="3988"/>
                <a:ext cx="47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267" name="Rectangle 2"/>
              <p:cNvSpPr/>
              <p:nvPr/>
            </p:nvSpPr>
            <p:spPr>
              <a:xfrm>
                <a:off x="4091" y="3857"/>
                <a:ext cx="701" cy="2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4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(cm</a:t>
                </a:r>
                <a:r>
                  <a:rPr sz="2400" baseline="30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2)</a:t>
                </a:r>
                <a:endParaRPr sz="2400" dirty="0">
                  <a:solidFill>
                    <a:srgbClr val="0070C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2" grpId="1"/>
      <p:bldP spid="380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11267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11268" name="Picture 4" descr="nature%20(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7" descr="Boo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333375"/>
            <a:ext cx="631825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9" descr="nature%20(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73" name="Text Box 12"/>
          <p:cNvSpPr txBox="1"/>
          <p:nvPr/>
        </p:nvSpPr>
        <p:spPr>
          <a:xfrm>
            <a:off x="1066800" y="1676400"/>
            <a:ext cx="5257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Củng cố:</a:t>
            </a:r>
          </a:p>
        </p:txBody>
      </p:sp>
      <p:sp>
        <p:nvSpPr>
          <p:cNvPr id="21517" name="Text Box 13"/>
          <p:cNvSpPr txBox="1"/>
          <p:nvPr/>
        </p:nvSpPr>
        <p:spPr>
          <a:xfrm>
            <a:off x="990600" y="2362200"/>
            <a:ext cx="7696200" cy="822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sz="2400" b="1" dirty="0">
                <a:latin typeface=".VnTime" panose="020B7200000000000000" pitchFamily="34" charset="0"/>
              </a:rPr>
              <a:t>Nªu </a:t>
            </a:r>
            <a:r>
              <a:rPr sz="2400" b="1" dirty="0">
                <a:latin typeface="Arial" panose="020B0604020202020204" pitchFamily="34" charset="0"/>
              </a:rPr>
              <a:t>công thức tính diện tích xung quanh, </a:t>
            </a:r>
            <a:r>
              <a:rPr sz="2400" b="1" dirty="0">
                <a:latin typeface=".VnTime" panose="020B7200000000000000" pitchFamily="34" charset="0"/>
              </a:rPr>
              <a:t>diÖn tÝch toµn phÇn  </a:t>
            </a:r>
            <a:r>
              <a:rPr sz="2400" b="1" dirty="0">
                <a:latin typeface="Arial" panose="020B0604020202020204" pitchFamily="34" charset="0"/>
              </a:rPr>
              <a:t>của hình chóp đều?           </a:t>
            </a:r>
          </a:p>
        </p:txBody>
      </p:sp>
      <p:graphicFrame>
        <p:nvGraphicFramePr>
          <p:cNvPr id="215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924063"/>
              </p:ext>
            </p:extLst>
          </p:nvPr>
        </p:nvGraphicFramePr>
        <p:xfrm>
          <a:off x="1981200" y="3544887"/>
          <a:ext cx="3048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r:id="rId5" imgW="609600" imgH="241300" progId="Equation.DSMT4">
                  <p:embed/>
                </p:oleObj>
              </mc:Choice>
              <mc:Fallback>
                <p:oleObj r:id="rId5" imgW="609600" imgH="241300" progId="Equation.DSMT4">
                  <p:embed/>
                  <p:pic>
                    <p:nvPicPr>
                      <p:cNvPr id="0" name="Picture 308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81200" y="3544887"/>
                        <a:ext cx="3048000" cy="8747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9" name="Text Box 15"/>
          <p:cNvSpPr txBox="1"/>
          <p:nvPr/>
        </p:nvSpPr>
        <p:spPr>
          <a:xfrm>
            <a:off x="304800" y="3124200"/>
            <a:ext cx="8839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3300"/>
                </a:solidFill>
                <a:latin typeface="Arial" panose="020B0604020202020204" pitchFamily="34" charset="0"/>
              </a:rPr>
              <a:t>1) Công thức tính diện tích xung quanh của hình chóp đều</a:t>
            </a:r>
          </a:p>
        </p:txBody>
      </p:sp>
      <p:sp>
        <p:nvSpPr>
          <p:cNvPr id="12" name="Rectangle 2"/>
          <p:cNvSpPr/>
          <p:nvPr/>
        </p:nvSpPr>
        <p:spPr>
          <a:xfrm>
            <a:off x="5791200" y="3695700"/>
            <a:ext cx="270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p: Nöa chu vi ®¸y</a:t>
            </a:r>
          </a:p>
        </p:txBody>
      </p:sp>
      <p:sp>
        <p:nvSpPr>
          <p:cNvPr id="13" name="Rectangle 2"/>
          <p:cNvSpPr/>
          <p:nvPr/>
        </p:nvSpPr>
        <p:spPr>
          <a:xfrm>
            <a:off x="5791200" y="4038600"/>
            <a:ext cx="270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d: Trung ®o¹n</a:t>
            </a:r>
          </a:p>
        </p:txBody>
      </p:sp>
      <p:sp>
        <p:nvSpPr>
          <p:cNvPr id="2" name="Rectangle 2"/>
          <p:cNvSpPr/>
          <p:nvPr/>
        </p:nvSpPr>
        <p:spPr>
          <a:xfrm>
            <a:off x="304800" y="5105400"/>
            <a:ext cx="2946400" cy="762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S</a:t>
            </a:r>
            <a:r>
              <a:rPr sz="3200" b="1" baseline="-25000" dirty="0">
                <a:solidFill>
                  <a:srgbClr val="FF0000"/>
                </a:solidFill>
                <a:latin typeface=".VnTime" panose="020B7200000000000000" pitchFamily="34" charset="0"/>
              </a:rPr>
              <a:t>tp</a:t>
            </a: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= S</a:t>
            </a:r>
            <a:r>
              <a:rPr sz="3200" b="1" baseline="-25000" dirty="0">
                <a:solidFill>
                  <a:srgbClr val="FF0000"/>
                </a:solidFill>
                <a:latin typeface=".VnTime" panose="020B7200000000000000" pitchFamily="34" charset="0"/>
              </a:rPr>
              <a:t>xq</a:t>
            </a: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+ S</a:t>
            </a:r>
            <a:r>
              <a:rPr sz="3200" b="1" baseline="-25000" dirty="0">
                <a:solidFill>
                  <a:srgbClr val="FF0000"/>
                </a:solidFill>
                <a:latin typeface=".VnTime" panose="020B7200000000000000" pitchFamily="34" charset="0"/>
              </a:rPr>
              <a:t>®</a:t>
            </a:r>
            <a:endParaRPr sz="32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4400" y="51816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4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tp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: DiÖn tÝch toµn phÇn cña h×nh chãp</a:t>
            </a:r>
          </a:p>
        </p:txBody>
      </p:sp>
      <p:sp>
        <p:nvSpPr>
          <p:cNvPr id="6" name="Rectangle 2"/>
          <p:cNvSpPr/>
          <p:nvPr/>
        </p:nvSpPr>
        <p:spPr>
          <a:xfrm>
            <a:off x="3454400" y="55880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4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: DiÖn tÝch xung quanh cña h×nh chãp</a:t>
            </a:r>
          </a:p>
        </p:txBody>
      </p:sp>
      <p:sp>
        <p:nvSpPr>
          <p:cNvPr id="7" name="Rectangle 2"/>
          <p:cNvSpPr/>
          <p:nvPr/>
        </p:nvSpPr>
        <p:spPr>
          <a:xfrm>
            <a:off x="3492500" y="59944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4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: DiÖn tÝch mÆt ®¸y cña h×nh chãp</a:t>
            </a:r>
          </a:p>
        </p:txBody>
      </p:sp>
      <p:sp>
        <p:nvSpPr>
          <p:cNvPr id="21526" name="Text Box 22"/>
          <p:cNvSpPr txBox="1"/>
          <p:nvPr/>
        </p:nvSpPr>
        <p:spPr>
          <a:xfrm>
            <a:off x="304800" y="4343400"/>
            <a:ext cx="8839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3300"/>
                </a:solidFill>
                <a:latin typeface="Arial" panose="020B0604020202020204" pitchFamily="34" charset="0"/>
              </a:rPr>
              <a:t>2) Công thức tính diện tích </a:t>
            </a:r>
            <a:r>
              <a:rPr sz="2400" b="1" dirty="0">
                <a:solidFill>
                  <a:srgbClr val="FF3300"/>
                </a:solidFill>
                <a:latin typeface=".VnTime" panose="020B7200000000000000" pitchFamily="34" charset="0"/>
              </a:rPr>
              <a:t>toµn phÇn</a:t>
            </a:r>
            <a:r>
              <a:rPr sz="2400" b="1" dirty="0">
                <a:solidFill>
                  <a:srgbClr val="FF3300"/>
                </a:solidFill>
                <a:latin typeface="Arial" panose="020B0604020202020204" pitchFamily="34" charset="0"/>
              </a:rPr>
              <a:t> của hình chóp đều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215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build="allAtOnce"/>
      <p:bldP spid="21519" grpId="0"/>
      <p:bldP spid="12" grpId="0"/>
      <p:bldP spid="13" grpId="0"/>
      <p:bldP spid="2" grpId="0" animBg="1"/>
      <p:bldP spid="3" grpId="0"/>
      <p:bldP spid="6" grpId="0"/>
      <p:bldP spid="7" grpId="0"/>
      <p:bldP spid="215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12291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12292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12294" name="WordArt 6"/>
          <p:cNvSpPr>
            <a:spLocks noTextEdit="1"/>
          </p:cNvSpPr>
          <p:nvPr/>
        </p:nvSpPr>
        <p:spPr>
          <a:xfrm>
            <a:off x="179388" y="188913"/>
            <a:ext cx="1008062" cy="71913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endParaRPr lang="en-US" sz="1800" b="1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295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7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298" name="Rectangle 12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12299" name="Text Box 13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2.VÝ dô</a:t>
            </a:r>
            <a:r>
              <a:rPr sz="3200" b="1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2300" name="Text Box 14"/>
          <p:cNvSpPr txBox="1"/>
          <p:nvPr/>
        </p:nvSpPr>
        <p:spPr>
          <a:xfrm>
            <a:off x="304800" y="2667000"/>
            <a:ext cx="8534400" cy="2228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u="sng" dirty="0">
                <a:solidFill>
                  <a:srgbClr val="3333FF"/>
                </a:solidFill>
                <a:latin typeface=".VnTime" panose="020B7200000000000000" pitchFamily="34" charset="0"/>
              </a:rPr>
              <a:t>Bµi 40(SGK):</a:t>
            </a:r>
            <a:r>
              <a:rPr sz="2800" dirty="0">
                <a:solidFill>
                  <a:srgbClr val="3333FF"/>
                </a:solidFill>
                <a:latin typeface=".VnTime" panose="020B7200000000000000" pitchFamily="34" charset="0"/>
              </a:rPr>
              <a:t>Mét h×nh chãp tø gi¸c ®Òu cã ®é dµi c¹nh bªn b»ng 25 cm, ®¸y lµ h×nh vu«ng ABCD c¹nh 30 cm.</a:t>
            </a:r>
          </a:p>
          <a:p>
            <a:pPr>
              <a:spcBef>
                <a:spcPct val="50000"/>
              </a:spcBef>
            </a:pPr>
            <a:r>
              <a:rPr sz="2800" dirty="0">
                <a:solidFill>
                  <a:srgbClr val="3333FF"/>
                </a:solidFill>
                <a:latin typeface=".VnTime" panose="020B7200000000000000" pitchFamily="34" charset="0"/>
              </a:rPr>
              <a:t>TÝnh diÖn tÝch toµn phÇn cña h×nh chãp</a:t>
            </a:r>
            <a:r>
              <a:rPr sz="2800" dirty="0">
                <a:latin typeface=".VnTime" panose="020B7200000000000000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sz="2800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13315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13316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13318" name="Picture 7" descr="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33375"/>
            <a:ext cx="631825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1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22" name="Rectangle 12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13323" name="Text Box 13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2.VÝ dô </a:t>
            </a:r>
          </a:p>
        </p:txBody>
      </p:sp>
      <p:sp>
        <p:nvSpPr>
          <p:cNvPr id="247810" name="Rectangle 2"/>
          <p:cNvSpPr/>
          <p:nvPr/>
        </p:nvSpPr>
        <p:spPr>
          <a:xfrm>
            <a:off x="1524000" y="2057400"/>
            <a:ext cx="3048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Bµi tËp 40 Tr 121</a:t>
            </a:r>
          </a:p>
        </p:txBody>
      </p:sp>
      <p:grpSp>
        <p:nvGrpSpPr>
          <p:cNvPr id="5" name="Group 62"/>
          <p:cNvGrpSpPr/>
          <p:nvPr/>
        </p:nvGrpSpPr>
        <p:grpSpPr>
          <a:xfrm>
            <a:off x="5372100" y="1851025"/>
            <a:ext cx="3252788" cy="2611438"/>
            <a:chOff x="3336" y="134"/>
            <a:chExt cx="2049" cy="1645"/>
          </a:xfrm>
        </p:grpSpPr>
        <p:sp>
          <p:nvSpPr>
            <p:cNvPr id="13346" name="Line 24"/>
            <p:cNvSpPr/>
            <p:nvPr/>
          </p:nvSpPr>
          <p:spPr>
            <a:xfrm flipV="1">
              <a:off x="3519" y="1048"/>
              <a:ext cx="1641" cy="5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47" name="Line 25"/>
            <p:cNvSpPr/>
            <p:nvPr/>
          </p:nvSpPr>
          <p:spPr>
            <a:xfrm>
              <a:off x="4071" y="1055"/>
              <a:ext cx="537" cy="54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48" name="Line 26"/>
            <p:cNvSpPr/>
            <p:nvPr/>
          </p:nvSpPr>
          <p:spPr>
            <a:xfrm flipV="1">
              <a:off x="4332" y="308"/>
              <a:ext cx="0" cy="102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13349" name="Line 27"/>
            <p:cNvSpPr/>
            <p:nvPr/>
          </p:nvSpPr>
          <p:spPr>
            <a:xfrm flipH="1">
              <a:off x="3519" y="328"/>
              <a:ext cx="821" cy="128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50" name="Line 28"/>
            <p:cNvSpPr/>
            <p:nvPr/>
          </p:nvSpPr>
          <p:spPr>
            <a:xfrm flipH="1">
              <a:off x="4050" y="341"/>
              <a:ext cx="282" cy="72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51" name="Line 29"/>
            <p:cNvSpPr/>
            <p:nvPr/>
          </p:nvSpPr>
          <p:spPr>
            <a:xfrm>
              <a:off x="4332" y="321"/>
              <a:ext cx="283" cy="128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52" name="Line 30"/>
            <p:cNvSpPr/>
            <p:nvPr/>
          </p:nvSpPr>
          <p:spPr>
            <a:xfrm>
              <a:off x="4332" y="328"/>
              <a:ext cx="814" cy="71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53" name="Line 32"/>
            <p:cNvSpPr/>
            <p:nvPr/>
          </p:nvSpPr>
          <p:spPr>
            <a:xfrm flipV="1">
              <a:off x="3519" y="1036"/>
              <a:ext cx="1641" cy="56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54" name="Line 33"/>
            <p:cNvSpPr/>
            <p:nvPr/>
          </p:nvSpPr>
          <p:spPr>
            <a:xfrm>
              <a:off x="4071" y="1042"/>
              <a:ext cx="537" cy="5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55" name="Line 34"/>
            <p:cNvSpPr/>
            <p:nvPr/>
          </p:nvSpPr>
          <p:spPr>
            <a:xfrm flipV="1">
              <a:off x="4332" y="295"/>
              <a:ext cx="0" cy="1020"/>
            </a:xfrm>
            <a:prstGeom prst="line">
              <a:avLst/>
            </a:prstGeom>
            <a:ln w="1587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13356" name="Line 35"/>
            <p:cNvSpPr/>
            <p:nvPr/>
          </p:nvSpPr>
          <p:spPr>
            <a:xfrm flipH="1">
              <a:off x="3519" y="316"/>
              <a:ext cx="821" cy="1281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57" name="Line 36"/>
            <p:cNvSpPr/>
            <p:nvPr/>
          </p:nvSpPr>
          <p:spPr>
            <a:xfrm flipH="1">
              <a:off x="4050" y="328"/>
              <a:ext cx="282" cy="72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58" name="Line 37"/>
            <p:cNvSpPr/>
            <p:nvPr/>
          </p:nvSpPr>
          <p:spPr>
            <a:xfrm>
              <a:off x="4332" y="308"/>
              <a:ext cx="283" cy="128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59" name="Line 38"/>
            <p:cNvSpPr/>
            <p:nvPr/>
          </p:nvSpPr>
          <p:spPr>
            <a:xfrm>
              <a:off x="4329" y="321"/>
              <a:ext cx="570" cy="1005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60" name="Line 39"/>
            <p:cNvSpPr/>
            <p:nvPr/>
          </p:nvSpPr>
          <p:spPr>
            <a:xfrm flipH="1">
              <a:off x="3515" y="1023"/>
              <a:ext cx="550" cy="59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61" name="Line 40"/>
            <p:cNvSpPr/>
            <p:nvPr/>
          </p:nvSpPr>
          <p:spPr>
            <a:xfrm flipH="1" flipV="1">
              <a:off x="4057" y="1042"/>
              <a:ext cx="1092" cy="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13362" name="Line 41"/>
            <p:cNvSpPr/>
            <p:nvPr/>
          </p:nvSpPr>
          <p:spPr>
            <a:xfrm flipH="1" flipV="1">
              <a:off x="3512" y="1597"/>
              <a:ext cx="1123" cy="1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63" name="Line 42"/>
            <p:cNvSpPr/>
            <p:nvPr/>
          </p:nvSpPr>
          <p:spPr>
            <a:xfrm flipH="1">
              <a:off x="4611" y="1055"/>
              <a:ext cx="538" cy="54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364" name="Text Box 79"/>
            <p:cNvSpPr txBox="1"/>
            <p:nvPr/>
          </p:nvSpPr>
          <p:spPr>
            <a:xfrm>
              <a:off x="4216" y="134"/>
              <a:ext cx="217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13365" name="Text Box 79"/>
            <p:cNvSpPr txBox="1"/>
            <p:nvPr/>
          </p:nvSpPr>
          <p:spPr>
            <a:xfrm>
              <a:off x="3336" y="1542"/>
              <a:ext cx="217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3366" name="Text Box 79"/>
            <p:cNvSpPr txBox="1"/>
            <p:nvPr/>
          </p:nvSpPr>
          <p:spPr>
            <a:xfrm>
              <a:off x="4624" y="1606"/>
              <a:ext cx="217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3367" name="Text Box 79"/>
            <p:cNvSpPr txBox="1"/>
            <p:nvPr/>
          </p:nvSpPr>
          <p:spPr>
            <a:xfrm>
              <a:off x="5168" y="942"/>
              <a:ext cx="217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3368" name="Text Box 79"/>
            <p:cNvSpPr txBox="1"/>
            <p:nvPr/>
          </p:nvSpPr>
          <p:spPr>
            <a:xfrm>
              <a:off x="4080" y="886"/>
              <a:ext cx="217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13369" name="Text Box 79"/>
            <p:cNvSpPr txBox="1"/>
            <p:nvPr/>
          </p:nvSpPr>
          <p:spPr>
            <a:xfrm>
              <a:off x="4832" y="1302"/>
              <a:ext cx="217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3370" name="Text Box 79"/>
            <p:cNvSpPr txBox="1"/>
            <p:nvPr/>
          </p:nvSpPr>
          <p:spPr>
            <a:xfrm>
              <a:off x="4720" y="494"/>
              <a:ext cx="665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dirty="0">
                  <a:latin typeface="Arial" panose="020B0604020202020204" pitchFamily="34" charset="0"/>
                </a:rPr>
                <a:t>25 Cm</a:t>
              </a:r>
            </a:p>
          </p:txBody>
        </p:sp>
        <p:sp>
          <p:nvSpPr>
            <p:cNvPr id="13371" name="Text Box 79"/>
            <p:cNvSpPr txBox="1"/>
            <p:nvPr/>
          </p:nvSpPr>
          <p:spPr>
            <a:xfrm>
              <a:off x="3792" y="1606"/>
              <a:ext cx="665" cy="173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dirty="0">
                  <a:latin typeface="Arial" panose="020B0604020202020204" pitchFamily="34" charset="0"/>
                </a:rPr>
                <a:t>30 Cm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2362200"/>
            <a:ext cx="8128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u="sng" dirty="0">
                <a:solidFill>
                  <a:srgbClr val="FF6600"/>
                </a:solidFill>
                <a:latin typeface=".VnTime" panose="020B7200000000000000" pitchFamily="34" charset="0"/>
              </a:rPr>
              <a:t>Gi¶i</a:t>
            </a:r>
          </a:p>
        </p:txBody>
      </p:sp>
      <p:sp>
        <p:nvSpPr>
          <p:cNvPr id="4" name="Rectangle 2"/>
          <p:cNvSpPr/>
          <p:nvPr/>
        </p:nvSpPr>
        <p:spPr>
          <a:xfrm>
            <a:off x="355600" y="26670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1. TÝnh trung ®o¹n SI</a:t>
            </a:r>
          </a:p>
        </p:txBody>
      </p:sp>
      <p:grpSp>
        <p:nvGrpSpPr>
          <p:cNvPr id="6" name="Group 77"/>
          <p:cNvGrpSpPr/>
          <p:nvPr/>
        </p:nvGrpSpPr>
        <p:grpSpPr>
          <a:xfrm>
            <a:off x="533400" y="2984500"/>
            <a:ext cx="4114800" cy="1689100"/>
            <a:chOff x="232" y="1008"/>
            <a:chExt cx="2592" cy="1064"/>
          </a:xfrm>
        </p:grpSpPr>
        <p:sp>
          <p:nvSpPr>
            <p:cNvPr id="13335" name="Rectangle 2"/>
            <p:cNvSpPr/>
            <p:nvPr/>
          </p:nvSpPr>
          <p:spPr>
            <a:xfrm>
              <a:off x="232" y="1008"/>
              <a:ext cx="2584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XÐt tam gi¸c vu«ng SIC cã :</a:t>
              </a:r>
            </a:p>
          </p:txBody>
        </p:sp>
        <p:sp>
          <p:nvSpPr>
            <p:cNvPr id="13336" name="Rectangle 2"/>
            <p:cNvSpPr/>
            <p:nvPr/>
          </p:nvSpPr>
          <p:spPr>
            <a:xfrm>
              <a:off x="240" y="1208"/>
              <a:ext cx="2584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SC = 25 cm, IC = BC/2 = 15 cm</a:t>
              </a:r>
            </a:p>
          </p:txBody>
        </p:sp>
        <p:sp>
          <p:nvSpPr>
            <p:cNvPr id="13337" name="Rectangle 2"/>
            <p:cNvSpPr/>
            <p:nvPr/>
          </p:nvSpPr>
          <p:spPr>
            <a:xfrm>
              <a:off x="240" y="1392"/>
              <a:ext cx="2584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SI   = SC  - IC     (®Þnh lý Pitago)</a:t>
              </a:r>
            </a:p>
          </p:txBody>
        </p:sp>
        <p:sp>
          <p:nvSpPr>
            <p:cNvPr id="13338" name="Rectangle 2"/>
            <p:cNvSpPr/>
            <p:nvPr/>
          </p:nvSpPr>
          <p:spPr>
            <a:xfrm>
              <a:off x="240" y="1632"/>
              <a:ext cx="2584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SI   = 25    - 15    = 400</a:t>
              </a:r>
            </a:p>
          </p:txBody>
        </p:sp>
        <p:sp>
          <p:nvSpPr>
            <p:cNvPr id="13339" name="Rectangle 2"/>
            <p:cNvSpPr/>
            <p:nvPr/>
          </p:nvSpPr>
          <p:spPr>
            <a:xfrm>
              <a:off x="240" y="1856"/>
              <a:ext cx="2584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SI   = 20 cm</a:t>
              </a:r>
            </a:p>
          </p:txBody>
        </p:sp>
        <p:sp>
          <p:nvSpPr>
            <p:cNvPr id="13340" name="Rectangle 2"/>
            <p:cNvSpPr/>
            <p:nvPr/>
          </p:nvSpPr>
          <p:spPr>
            <a:xfrm>
              <a:off x="384" y="1336"/>
              <a:ext cx="184" cy="2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3341" name="Rectangle 2"/>
            <p:cNvSpPr/>
            <p:nvPr/>
          </p:nvSpPr>
          <p:spPr>
            <a:xfrm>
              <a:off x="808" y="1336"/>
              <a:ext cx="184" cy="2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3342" name="Rectangle 2"/>
            <p:cNvSpPr/>
            <p:nvPr/>
          </p:nvSpPr>
          <p:spPr>
            <a:xfrm>
              <a:off x="1144" y="1336"/>
              <a:ext cx="184" cy="2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3343" name="Rectangle 2"/>
            <p:cNvSpPr/>
            <p:nvPr/>
          </p:nvSpPr>
          <p:spPr>
            <a:xfrm>
              <a:off x="384" y="1576"/>
              <a:ext cx="184" cy="2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3344" name="Rectangle 2"/>
            <p:cNvSpPr/>
            <p:nvPr/>
          </p:nvSpPr>
          <p:spPr>
            <a:xfrm>
              <a:off x="808" y="1576"/>
              <a:ext cx="184" cy="2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3345" name="Rectangle 2"/>
            <p:cNvSpPr/>
            <p:nvPr/>
          </p:nvSpPr>
          <p:spPr>
            <a:xfrm>
              <a:off x="1232" y="1568"/>
              <a:ext cx="184" cy="2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sp>
        <p:nvSpPr>
          <p:cNvPr id="16" name="Rectangle 2"/>
          <p:cNvSpPr/>
          <p:nvPr/>
        </p:nvSpPr>
        <p:spPr>
          <a:xfrm>
            <a:off x="317500" y="46990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2. TÝnh Sxq</a:t>
            </a:r>
          </a:p>
        </p:txBody>
      </p:sp>
      <p:sp>
        <p:nvSpPr>
          <p:cNvPr id="17" name="Rectangle 2"/>
          <p:cNvSpPr/>
          <p:nvPr/>
        </p:nvSpPr>
        <p:spPr>
          <a:xfrm>
            <a:off x="495300" y="49911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Sxq = p.d = 1/2 .30. 4. 20 = 1200 (cm</a:t>
            </a:r>
            <a:r>
              <a:rPr sz="2000" baseline="30000" dirty="0">
                <a:solidFill>
                  <a:srgbClr val="0070C0"/>
                </a:solidFill>
                <a:latin typeface=".VnTime" panose="020B7200000000000000" pitchFamily="34" charset="0"/>
              </a:rPr>
              <a:t>2</a:t>
            </a: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18" name="Rectangle 2"/>
          <p:cNvSpPr/>
          <p:nvPr/>
        </p:nvSpPr>
        <p:spPr>
          <a:xfrm>
            <a:off x="317500" y="53975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3. TÝnh S</a:t>
            </a:r>
            <a:r>
              <a:rPr sz="2000" b="1" i="1" u="sng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sz="20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000" i="1" dirty="0">
                <a:solidFill>
                  <a:srgbClr val="0070C0"/>
                </a:solidFill>
                <a:latin typeface=".VnTime" panose="020B7200000000000000" pitchFamily="34" charset="0"/>
              </a:rPr>
              <a:t>(DiÖn tÝch ®¸y)</a:t>
            </a:r>
          </a:p>
        </p:txBody>
      </p:sp>
      <p:sp>
        <p:nvSpPr>
          <p:cNvPr id="19" name="Rectangle 2"/>
          <p:cNvSpPr/>
          <p:nvPr/>
        </p:nvSpPr>
        <p:spPr>
          <a:xfrm>
            <a:off x="495300" y="57404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0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= 30.30 = 900 (cm</a:t>
            </a:r>
            <a:r>
              <a:rPr sz="2000" baseline="30000" dirty="0">
                <a:solidFill>
                  <a:srgbClr val="0070C0"/>
                </a:solidFill>
                <a:latin typeface=".VnTime" panose="020B7200000000000000" pitchFamily="34" charset="0"/>
              </a:rPr>
              <a:t>2</a:t>
            </a: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20" name="Rectangle 2"/>
          <p:cNvSpPr/>
          <p:nvPr/>
        </p:nvSpPr>
        <p:spPr>
          <a:xfrm>
            <a:off x="330200" y="6172200"/>
            <a:ext cx="5626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4. TÝnh Stp </a:t>
            </a:r>
            <a:r>
              <a:rPr sz="2000" i="1" dirty="0">
                <a:solidFill>
                  <a:srgbClr val="0070C0"/>
                </a:solidFill>
                <a:latin typeface=".VnTime" panose="020B7200000000000000" pitchFamily="34" charset="0"/>
              </a:rPr>
              <a:t>(DiÖn tÝch toµn phÇn cña h×nh chãp)</a:t>
            </a:r>
          </a:p>
        </p:txBody>
      </p:sp>
      <p:sp>
        <p:nvSpPr>
          <p:cNvPr id="21" name="Rectangle 2"/>
          <p:cNvSpPr/>
          <p:nvPr/>
        </p:nvSpPr>
        <p:spPr>
          <a:xfrm>
            <a:off x="508000" y="6515100"/>
            <a:ext cx="49657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Stp = Sxq + S</a:t>
            </a:r>
            <a:r>
              <a:rPr sz="20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= 1200 + 900 = 2100 (cm</a:t>
            </a:r>
            <a:r>
              <a:rPr sz="2000" baseline="30000" dirty="0">
                <a:solidFill>
                  <a:srgbClr val="0070C0"/>
                </a:solidFill>
                <a:latin typeface=".VnTime" panose="020B7200000000000000" pitchFamily="34" charset="0"/>
              </a:rPr>
              <a:t>2</a:t>
            </a: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  <p:bldP spid="3" grpId="0"/>
      <p:bldP spid="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14339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14340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14342" name="Picture 7" descr="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33375"/>
            <a:ext cx="631825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4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345" name="Rectangle 12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14346" name="Text Box 13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2.VÝ dô </a:t>
            </a:r>
          </a:p>
        </p:txBody>
      </p:sp>
      <p:sp>
        <p:nvSpPr>
          <p:cNvPr id="247810" name="Rectangle 2"/>
          <p:cNvSpPr/>
          <p:nvPr/>
        </p:nvSpPr>
        <p:spPr>
          <a:xfrm>
            <a:off x="1371600" y="2133600"/>
            <a:ext cx="4775200" cy="3556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H­</a:t>
            </a:r>
            <a:r>
              <a:rPr lang="en-US" sz="2400" dirty="0" err="1">
                <a:solidFill>
                  <a:srgbClr val="0070C0"/>
                </a:solidFill>
                <a:latin typeface=".VnTime" panose="020B7200000000000000" pitchFamily="34" charset="0"/>
              </a:rPr>
              <a:t>ư</a:t>
            </a:r>
            <a:r>
              <a:rPr sz="2400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íng</a:t>
            </a:r>
            <a:r>
              <a:rPr sz="2400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dÉn lµm bµi tËp 41 Tr 121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3124200"/>
            <a:ext cx="8128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u="sng" dirty="0">
                <a:solidFill>
                  <a:srgbClr val="FF6600"/>
                </a:solidFill>
                <a:latin typeface=".VnTime" panose="020B7200000000000000" pitchFamily="34" charset="0"/>
              </a:rPr>
              <a:t>Gi¶i</a:t>
            </a:r>
          </a:p>
        </p:txBody>
      </p:sp>
      <p:sp>
        <p:nvSpPr>
          <p:cNvPr id="4" name="Rectangle 2"/>
          <p:cNvSpPr/>
          <p:nvPr/>
        </p:nvSpPr>
        <p:spPr>
          <a:xfrm>
            <a:off x="330200" y="25400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H­íng dÉn dùng h×nh</a:t>
            </a:r>
          </a:p>
        </p:txBody>
      </p:sp>
      <p:sp>
        <p:nvSpPr>
          <p:cNvPr id="5" name="Rectangle 2"/>
          <p:cNvSpPr/>
          <p:nvPr/>
        </p:nvSpPr>
        <p:spPr>
          <a:xfrm>
            <a:off x="457200" y="4191000"/>
            <a:ext cx="50292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1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. VÏ h×nh vu«ng c¹nh B»ng 5 Cm</a:t>
            </a:r>
          </a:p>
        </p:txBody>
      </p:sp>
      <p:sp>
        <p:nvSpPr>
          <p:cNvPr id="6" name="Rectangle 2"/>
          <p:cNvSpPr/>
          <p:nvPr/>
        </p:nvSpPr>
        <p:spPr>
          <a:xfrm>
            <a:off x="457200" y="4813300"/>
            <a:ext cx="78994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2. VÏ C¸c tam gi¸c mÆt bªn cña chãp</a:t>
            </a:r>
          </a:p>
        </p:txBody>
      </p:sp>
      <p:sp>
        <p:nvSpPr>
          <p:cNvPr id="7" name="Rectangle 2"/>
          <p:cNvSpPr/>
          <p:nvPr/>
        </p:nvSpPr>
        <p:spPr>
          <a:xfrm>
            <a:off x="787400" y="5156200"/>
            <a:ext cx="7899400" cy="12573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Më khÈu ®é com pa ®¹t 10 Cm. LÊy ®Ønh h×nh vu«ng lµm t©m, quay c¸c cung trßn. Giao c¸c cung trßn nµy lµ c¸c ®Ønh cña tam gi¸c vµ còng lµ ®Ønh cña h×nh chãp khi gÊp lªn</a:t>
            </a:r>
          </a:p>
        </p:txBody>
      </p:sp>
      <p:grpSp>
        <p:nvGrpSpPr>
          <p:cNvPr id="10" name="Group 28"/>
          <p:cNvGrpSpPr/>
          <p:nvPr/>
        </p:nvGrpSpPr>
        <p:grpSpPr>
          <a:xfrm>
            <a:off x="6210300" y="1917700"/>
            <a:ext cx="800100" cy="190500"/>
            <a:chOff x="6210300" y="660400"/>
            <a:chExt cx="800100" cy="190500"/>
          </a:xfrm>
        </p:grpSpPr>
        <p:sp>
          <p:nvSpPr>
            <p:cNvPr id="14371" name="Line 64"/>
            <p:cNvSpPr/>
            <p:nvPr/>
          </p:nvSpPr>
          <p:spPr>
            <a:xfrm flipV="1">
              <a:off x="6210300" y="660400"/>
              <a:ext cx="660400" cy="1905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2" name="Line 65"/>
            <p:cNvSpPr/>
            <p:nvPr/>
          </p:nvSpPr>
          <p:spPr>
            <a:xfrm>
              <a:off x="6235700" y="660400"/>
              <a:ext cx="774700" cy="1778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1" name="Group 31"/>
          <p:cNvGrpSpPr/>
          <p:nvPr/>
        </p:nvGrpSpPr>
        <p:grpSpPr>
          <a:xfrm>
            <a:off x="4864100" y="3225800"/>
            <a:ext cx="317500" cy="825500"/>
            <a:chOff x="4864100" y="1968500"/>
            <a:chExt cx="317500" cy="825500"/>
          </a:xfrm>
        </p:grpSpPr>
        <p:sp>
          <p:nvSpPr>
            <p:cNvPr id="14369" name="Line 60"/>
            <p:cNvSpPr/>
            <p:nvPr/>
          </p:nvSpPr>
          <p:spPr>
            <a:xfrm>
              <a:off x="4876800" y="2006600"/>
              <a:ext cx="304800" cy="7874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70" name="Line 68"/>
            <p:cNvSpPr/>
            <p:nvPr/>
          </p:nvSpPr>
          <p:spPr>
            <a:xfrm flipV="1">
              <a:off x="4864100" y="1968500"/>
              <a:ext cx="279400" cy="7366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2" name="Group 29"/>
          <p:cNvGrpSpPr/>
          <p:nvPr/>
        </p:nvGrpSpPr>
        <p:grpSpPr>
          <a:xfrm>
            <a:off x="8001000" y="3213100"/>
            <a:ext cx="317500" cy="825500"/>
            <a:chOff x="8001000" y="1955800"/>
            <a:chExt cx="317500" cy="825500"/>
          </a:xfrm>
        </p:grpSpPr>
        <p:sp>
          <p:nvSpPr>
            <p:cNvPr id="14367" name="Line 69"/>
            <p:cNvSpPr/>
            <p:nvPr/>
          </p:nvSpPr>
          <p:spPr>
            <a:xfrm>
              <a:off x="8013700" y="1993900"/>
              <a:ext cx="304800" cy="7874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368" name="Line 70"/>
            <p:cNvSpPr/>
            <p:nvPr/>
          </p:nvSpPr>
          <p:spPr>
            <a:xfrm flipV="1">
              <a:off x="8001000" y="1955800"/>
              <a:ext cx="279400" cy="7366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8986" name="Line 74"/>
          <p:cNvSpPr/>
          <p:nvPr/>
        </p:nvSpPr>
        <p:spPr>
          <a:xfrm flipH="1">
            <a:off x="6591300" y="3911600"/>
            <a:ext cx="431800" cy="12700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88" name="Line 76"/>
          <p:cNvSpPr/>
          <p:nvPr/>
        </p:nvSpPr>
        <p:spPr>
          <a:xfrm flipV="1">
            <a:off x="7010400" y="3581400"/>
            <a:ext cx="1155700" cy="3302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13" name="Group 27"/>
          <p:cNvGrpSpPr/>
          <p:nvPr/>
        </p:nvGrpSpPr>
        <p:grpSpPr>
          <a:xfrm>
            <a:off x="6146800" y="3124200"/>
            <a:ext cx="901700" cy="800100"/>
            <a:chOff x="6146800" y="1866900"/>
            <a:chExt cx="901700" cy="800100"/>
          </a:xfrm>
        </p:grpSpPr>
        <p:sp>
          <p:nvSpPr>
            <p:cNvPr id="14365" name="Rectangle 55"/>
            <p:cNvSpPr/>
            <p:nvPr/>
          </p:nvSpPr>
          <p:spPr>
            <a:xfrm>
              <a:off x="6210300" y="1866900"/>
              <a:ext cx="800100" cy="800100"/>
            </a:xfrm>
            <a:prstGeom prst="rect">
              <a:avLst/>
            </a:prstGeom>
            <a:noFill/>
            <a:ln w="349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14366" name="Rectangle 2"/>
            <p:cNvSpPr/>
            <p:nvPr/>
          </p:nvSpPr>
          <p:spPr>
            <a:xfrm>
              <a:off x="6146800" y="2095500"/>
              <a:ext cx="901700" cy="3429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5 Cm</a:t>
              </a:r>
            </a:p>
          </p:txBody>
        </p:sp>
      </p:grpSp>
      <p:sp>
        <p:nvSpPr>
          <p:cNvPr id="38983" name="Line 71"/>
          <p:cNvSpPr/>
          <p:nvPr/>
        </p:nvSpPr>
        <p:spPr>
          <a:xfrm flipV="1">
            <a:off x="5003800" y="3111500"/>
            <a:ext cx="1282700" cy="4572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84" name="Line 72"/>
          <p:cNvSpPr/>
          <p:nvPr/>
        </p:nvSpPr>
        <p:spPr>
          <a:xfrm>
            <a:off x="5003800" y="3581400"/>
            <a:ext cx="1244600" cy="3429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85" name="Line 73"/>
          <p:cNvSpPr/>
          <p:nvPr/>
        </p:nvSpPr>
        <p:spPr>
          <a:xfrm>
            <a:off x="6210300" y="3898900"/>
            <a:ext cx="368300" cy="12573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87" name="Line 75"/>
          <p:cNvSpPr/>
          <p:nvPr/>
        </p:nvSpPr>
        <p:spPr>
          <a:xfrm>
            <a:off x="6985000" y="3124200"/>
            <a:ext cx="1168400" cy="4699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90" name="Line 78"/>
          <p:cNvSpPr/>
          <p:nvPr/>
        </p:nvSpPr>
        <p:spPr>
          <a:xfrm flipH="1">
            <a:off x="6210300" y="1993900"/>
            <a:ext cx="381000" cy="11684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cxnSp>
        <p:nvCxnSpPr>
          <p:cNvPr id="34" name="Straight Arrow Connector 33"/>
          <p:cNvCxnSpPr/>
          <p:nvPr/>
        </p:nvCxnSpPr>
        <p:spPr>
          <a:xfrm rot="-5400000" flipV="1">
            <a:off x="6235700" y="2362200"/>
            <a:ext cx="1117600" cy="406400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3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000"/>
                                        <p:tgtEl>
                                          <p:spTgt spid="3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3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1" dur="500"/>
                                        <p:tgtEl>
                                          <p:spTgt spid="3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500"/>
                                        <p:tgtEl>
                                          <p:spTgt spid="3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15363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15364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15366" name="Picture 7" descr="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33375"/>
            <a:ext cx="631825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9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7810" name="Rectangle 2"/>
          <p:cNvSpPr/>
          <p:nvPr/>
        </p:nvSpPr>
        <p:spPr>
          <a:xfrm>
            <a:off x="1651000" y="2540000"/>
            <a:ext cx="6299200" cy="7366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32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3200" b="1" dirty="0">
                <a:solidFill>
                  <a:srgbClr val="0070C0"/>
                </a:solidFill>
                <a:latin typeface=".VnTimeH" panose="020B7200000000000000" pitchFamily="34" charset="0"/>
              </a:rPr>
              <a:t>H­íng dÉn tù häc ë nhµ</a:t>
            </a:r>
          </a:p>
        </p:txBody>
      </p:sp>
      <p:sp>
        <p:nvSpPr>
          <p:cNvPr id="2" name="Rectangle 2"/>
          <p:cNvSpPr/>
          <p:nvPr/>
        </p:nvSpPr>
        <p:spPr>
          <a:xfrm>
            <a:off x="736600" y="3632200"/>
            <a:ext cx="8001000" cy="6985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- N¾m v÷ng c«ng thøc tÝnh diÖn tÝch xung quanh, diÖn tÝch toµn phÇn cña h×nh chãp ®Òu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4813300"/>
            <a:ext cx="8001000" cy="5207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- ¤n tËp ®Þnh lý Pitago, c¸ch </a:t>
            </a:r>
            <a:r>
              <a:rPr sz="2400" dirty="0" err="1">
                <a:solidFill>
                  <a:srgbClr val="0070C0"/>
                </a:solidFill>
                <a:latin typeface=".VnTime" panose="020B7200000000000000" pitchFamily="34" charset="0"/>
              </a:rPr>
              <a:t>tÝnh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 smtClean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lang="en-US" sz="2400" dirty="0" err="1">
                <a:solidFill>
                  <a:srgbClr val="0070C0"/>
                </a:solidFill>
                <a:latin typeface=".VnTime" panose="020B7200000000000000" pitchFamily="34" charset="0"/>
              </a:rPr>
              <a:t>ư</a:t>
            </a:r>
            <a:r>
              <a:rPr sz="2400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­êng</a:t>
            </a:r>
            <a:r>
              <a:rPr sz="2400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cao cña tam gi¸c ®Òu</a:t>
            </a:r>
          </a:p>
        </p:txBody>
      </p:sp>
      <p:sp>
        <p:nvSpPr>
          <p:cNvPr id="4" name="Rectangle 2"/>
          <p:cNvSpPr/>
          <p:nvPr/>
        </p:nvSpPr>
        <p:spPr>
          <a:xfrm>
            <a:off x="762000" y="4419600"/>
            <a:ext cx="8001000" cy="4318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- Xem l¹i c¸c bµi tËp ®Ó hiÓu râ c¸ch tÝnh</a:t>
            </a:r>
          </a:p>
        </p:txBody>
      </p:sp>
      <p:sp>
        <p:nvSpPr>
          <p:cNvPr id="5" name="Rectangle 2"/>
          <p:cNvSpPr/>
          <p:nvPr/>
        </p:nvSpPr>
        <p:spPr>
          <a:xfrm>
            <a:off x="762000" y="5334000"/>
            <a:ext cx="8001000" cy="5334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- Lµm bµi tËp 41 - 43 SGK; 58 - 60 SBT</a:t>
            </a:r>
          </a:p>
        </p:txBody>
      </p:sp>
      <p:sp>
        <p:nvSpPr>
          <p:cNvPr id="6" name="Rectangle 2"/>
          <p:cNvSpPr/>
          <p:nvPr/>
        </p:nvSpPr>
        <p:spPr>
          <a:xfrm>
            <a:off x="762000" y="5753100"/>
            <a:ext cx="8001000" cy="6985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- §</a:t>
            </a:r>
            <a:r>
              <a:rPr sz="2400" dirty="0" err="1">
                <a:solidFill>
                  <a:srgbClr val="0070C0"/>
                </a:solidFill>
                <a:latin typeface=".VnTime" panose="020B7200000000000000" pitchFamily="34" charset="0"/>
              </a:rPr>
              <a:t>äc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tr­</a:t>
            </a:r>
            <a:r>
              <a:rPr lang="en-US" sz="2400" dirty="0" err="1">
                <a:solidFill>
                  <a:srgbClr val="0070C0"/>
                </a:solidFill>
                <a:latin typeface=".VnTime" panose="020B7200000000000000" pitchFamily="34" charset="0"/>
              </a:rPr>
              <a:t>ư</a:t>
            </a:r>
            <a:r>
              <a:rPr sz="2400" dirty="0" err="1" smtClean="0">
                <a:solidFill>
                  <a:srgbClr val="0070C0"/>
                </a:solidFill>
                <a:latin typeface=".VnTime" panose="020B7200000000000000" pitchFamily="34" charset="0"/>
              </a:rPr>
              <a:t>íc</a:t>
            </a:r>
            <a:r>
              <a:rPr sz="2400" dirty="0" smtClean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bµi " TÝnh thÓ tÝch cña h×nh chãp ®Òu"</a:t>
            </a:r>
          </a:p>
        </p:txBody>
      </p:sp>
      <p:sp>
        <p:nvSpPr>
          <p:cNvPr id="15376" name="Rectangle 18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15377" name="Text Box 19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2.VÝ dô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  <p:bldP spid="2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/>
          <p:nvPr/>
        </p:nvSpPr>
        <p:spPr>
          <a:xfrm>
            <a:off x="381000" y="1028700"/>
            <a:ext cx="80772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sz="2800" b="1" u="sng" dirty="0">
                <a:solidFill>
                  <a:schemeClr val="hlink"/>
                </a:solidFill>
                <a:latin typeface=".VnTime" panose="020B7200000000000000" pitchFamily="34" charset="0"/>
              </a:rPr>
              <a:t>C©u hái 1:</a:t>
            </a:r>
            <a:r>
              <a:rPr sz="2800" b="1" dirty="0">
                <a:solidFill>
                  <a:srgbClr val="FFFF00"/>
                </a:solidFill>
                <a:latin typeface=".VnTime" panose="020B7200000000000000" pitchFamily="34" charset="0"/>
              </a:rPr>
              <a:t>  </a:t>
            </a:r>
            <a:r>
              <a:rPr sz="2800" dirty="0">
                <a:latin typeface=".VnTime" panose="020B7200000000000000" pitchFamily="34" charset="0"/>
              </a:rPr>
              <a:t>ThÕ nµo lµ h×nh chãp ®Òu</a:t>
            </a:r>
          </a:p>
        </p:txBody>
      </p:sp>
      <p:sp>
        <p:nvSpPr>
          <p:cNvPr id="6" name="Rectangle 2"/>
          <p:cNvSpPr txBox="1"/>
          <p:nvPr/>
        </p:nvSpPr>
        <p:spPr>
          <a:xfrm>
            <a:off x="533400" y="1562100"/>
            <a:ext cx="8077200" cy="12954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chemeClr val="accent2"/>
                </a:solidFill>
                <a:latin typeface=".VnTime" panose="020B7200000000000000" pitchFamily="34" charset="0"/>
              </a:rPr>
              <a:t>H×nh chãp ®Òu lµ mét h×nh chãp cã ®¸y lµ mét ®a gi¸c ®Òu, c¸c mÆt bªn lµ nh÷ng tam gi¸c c©n b»ng nhau cã chung ®Ønh (lµ ®Ønh cña h×nh chãp)</a:t>
            </a:r>
          </a:p>
        </p:txBody>
      </p:sp>
      <p:sp>
        <p:nvSpPr>
          <p:cNvPr id="9" name="Rectangle 2"/>
          <p:cNvSpPr txBox="1"/>
          <p:nvPr/>
        </p:nvSpPr>
        <p:spPr>
          <a:xfrm>
            <a:off x="457200" y="2870200"/>
            <a:ext cx="3175000" cy="3009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just">
              <a:lnSpc>
                <a:spcPct val="90000"/>
              </a:lnSpc>
            </a:pPr>
            <a:r>
              <a:rPr sz="28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sz="2800" b="1" u="sng" dirty="0">
                <a:solidFill>
                  <a:schemeClr val="hlink"/>
                </a:solidFill>
                <a:latin typeface=".VnTime" panose="020B7200000000000000" pitchFamily="34" charset="0"/>
              </a:rPr>
              <a:t>C©u hái 2:</a:t>
            </a:r>
            <a:r>
              <a:rPr sz="2800" b="1" dirty="0">
                <a:solidFill>
                  <a:srgbClr val="FFFF00"/>
                </a:solidFill>
                <a:latin typeface=".VnTime" panose="020B7200000000000000" pitchFamily="34" charset="0"/>
              </a:rPr>
              <a:t>  </a:t>
            </a:r>
            <a:r>
              <a:rPr sz="2800" dirty="0">
                <a:solidFill>
                  <a:schemeClr val="tx2"/>
                </a:solidFill>
                <a:latin typeface=".VnTime" panose="020B7200000000000000" pitchFamily="34" charset="0"/>
              </a:rPr>
              <a:t>H·y vÏ mét h×nh chãp tø gi¸c ®Òu vµ chØ ra c¸c ®Ønh, c¹nh bªn, mÆt bªn, mÆt ®¸y, ®ưêng cao, trung ®o¹n</a:t>
            </a:r>
          </a:p>
        </p:txBody>
      </p:sp>
      <p:grpSp>
        <p:nvGrpSpPr>
          <p:cNvPr id="2053" name="Group 29"/>
          <p:cNvGrpSpPr/>
          <p:nvPr/>
        </p:nvGrpSpPr>
        <p:grpSpPr>
          <a:xfrm>
            <a:off x="9664700" y="5689600"/>
            <a:ext cx="4121150" cy="1168400"/>
            <a:chOff x="2796" y="1656"/>
            <a:chExt cx="2376" cy="972"/>
          </a:xfrm>
        </p:grpSpPr>
        <p:sp>
          <p:nvSpPr>
            <p:cNvPr id="2096" name="Oval 30"/>
            <p:cNvSpPr/>
            <p:nvPr/>
          </p:nvSpPr>
          <p:spPr>
            <a:xfrm>
              <a:off x="2796" y="1656"/>
              <a:ext cx="2376" cy="972"/>
            </a:xfrm>
            <a:prstGeom prst="ellipse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2097" name="Rectangle 31"/>
            <p:cNvSpPr/>
            <p:nvPr/>
          </p:nvSpPr>
          <p:spPr>
            <a:xfrm>
              <a:off x="3888" y="1812"/>
              <a:ext cx="432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/>
            <a:lstStyle/>
            <a:p>
              <a:pPr eaLnBrk="0" hangingPunct="0"/>
              <a:r>
                <a:rPr sz="4000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.</a:t>
              </a:r>
              <a:endParaRPr sz="40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3" name="Group 53"/>
          <p:cNvGrpSpPr/>
          <p:nvPr/>
        </p:nvGrpSpPr>
        <p:grpSpPr>
          <a:xfrm>
            <a:off x="3741738" y="3124200"/>
            <a:ext cx="5402262" cy="3343275"/>
            <a:chOff x="3138488" y="3327400"/>
            <a:chExt cx="5402262" cy="3343216"/>
          </a:xfrm>
        </p:grpSpPr>
        <p:sp>
          <p:nvSpPr>
            <p:cNvPr id="2060" name="Freeform 8"/>
            <p:cNvSpPr/>
            <p:nvPr/>
          </p:nvSpPr>
          <p:spPr>
            <a:xfrm>
              <a:off x="3816350" y="5198620"/>
              <a:ext cx="3632200" cy="1127241"/>
            </a:xfrm>
            <a:custGeom>
              <a:avLst/>
              <a:gdLst>
                <a:gd name="txL" fmla="*/ 0 w 2064"/>
                <a:gd name="txT" fmla="*/ 0 h 720"/>
                <a:gd name="txR" fmla="*/ 2064 w 2064"/>
                <a:gd name="txB" fmla="*/ 720 h 720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0" y="2147483647"/>
                </a:cxn>
              </a:cxnLst>
              <a:rect l="txL" t="txT" r="txR" b="txB"/>
              <a:pathLst>
                <a:path w="2064" h="720">
                  <a:moveTo>
                    <a:pt x="0" y="192"/>
                  </a:moveTo>
                  <a:lnTo>
                    <a:pt x="816" y="720"/>
                  </a:lnTo>
                  <a:lnTo>
                    <a:pt x="2064" y="528"/>
                  </a:lnTo>
                  <a:lnTo>
                    <a:pt x="1248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folHlink">
                <a:alpha val="100000"/>
              </a:schemeClr>
            </a:solidFill>
            <a:ln w="19050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Line 10"/>
            <p:cNvSpPr/>
            <p:nvPr/>
          </p:nvSpPr>
          <p:spPr>
            <a:xfrm>
              <a:off x="3801394" y="5486946"/>
              <a:ext cx="1436086" cy="826062"/>
            </a:xfrm>
            <a:prstGeom prst="line">
              <a:avLst/>
            </a:prstGeom>
            <a:ln w="28575" cap="flat" cmpd="sng">
              <a:solidFill>
                <a:srgbClr val="66003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62" name="Line 11"/>
            <p:cNvSpPr/>
            <p:nvPr/>
          </p:nvSpPr>
          <p:spPr>
            <a:xfrm flipV="1">
              <a:off x="3801394" y="5186341"/>
              <a:ext cx="2195754" cy="300605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2063" name="Line 12"/>
            <p:cNvSpPr/>
            <p:nvPr/>
          </p:nvSpPr>
          <p:spPr>
            <a:xfrm flipV="1">
              <a:off x="5237480" y="6012403"/>
              <a:ext cx="2197489" cy="300605"/>
            </a:xfrm>
            <a:prstGeom prst="line">
              <a:avLst/>
            </a:prstGeom>
            <a:ln w="28575" cap="flat" cmpd="sng">
              <a:solidFill>
                <a:srgbClr val="66003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64" name="Line 13"/>
            <p:cNvSpPr/>
            <p:nvPr/>
          </p:nvSpPr>
          <p:spPr>
            <a:xfrm>
              <a:off x="5997149" y="5186341"/>
              <a:ext cx="1437820" cy="826062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2065" name="Line 14"/>
            <p:cNvSpPr/>
            <p:nvPr/>
          </p:nvSpPr>
          <p:spPr>
            <a:xfrm flipH="1">
              <a:off x="5237480" y="3684519"/>
              <a:ext cx="423194" cy="2628489"/>
            </a:xfrm>
            <a:prstGeom prst="line">
              <a:avLst/>
            </a:prstGeom>
            <a:ln w="28575" cap="flat" cmpd="sng">
              <a:solidFill>
                <a:srgbClr val="66003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66" name="Line 15"/>
            <p:cNvSpPr/>
            <p:nvPr/>
          </p:nvSpPr>
          <p:spPr>
            <a:xfrm flipH="1">
              <a:off x="3801394" y="3684519"/>
              <a:ext cx="1859280" cy="1802427"/>
            </a:xfrm>
            <a:prstGeom prst="line">
              <a:avLst/>
            </a:prstGeom>
            <a:ln w="28575" cap="flat" cmpd="sng">
              <a:solidFill>
                <a:srgbClr val="66003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67" name="Line 16"/>
            <p:cNvSpPr/>
            <p:nvPr/>
          </p:nvSpPr>
          <p:spPr>
            <a:xfrm>
              <a:off x="5660674" y="3684519"/>
              <a:ext cx="336474" cy="1501822"/>
            </a:xfrm>
            <a:prstGeom prst="line">
              <a:avLst/>
            </a:prstGeom>
            <a:ln w="22225" cap="flat" cmpd="sng">
              <a:solidFill>
                <a:schemeClr val="hlink"/>
              </a:solidFill>
              <a:prstDash val="lgDash"/>
              <a:headEnd type="none" w="med" len="med"/>
              <a:tailEnd type="none" w="med" len="med"/>
            </a:ln>
          </p:spPr>
        </p:sp>
        <p:sp>
          <p:nvSpPr>
            <p:cNvPr id="2068" name="Line 17"/>
            <p:cNvSpPr/>
            <p:nvPr/>
          </p:nvSpPr>
          <p:spPr>
            <a:xfrm>
              <a:off x="5660674" y="3684519"/>
              <a:ext cx="1774294" cy="2327884"/>
            </a:xfrm>
            <a:prstGeom prst="line">
              <a:avLst/>
            </a:prstGeom>
            <a:ln w="28575" cap="flat" cmpd="sng">
              <a:solidFill>
                <a:srgbClr val="660033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69" name="Line 18"/>
            <p:cNvSpPr/>
            <p:nvPr/>
          </p:nvSpPr>
          <p:spPr>
            <a:xfrm flipH="1">
              <a:off x="5237480" y="5186341"/>
              <a:ext cx="759669" cy="1126667"/>
            </a:xfrm>
            <a:prstGeom prst="line">
              <a:avLst/>
            </a:prstGeom>
            <a:ln w="19050" cap="flat" cmpd="sng">
              <a:solidFill>
                <a:schemeClr val="hlink"/>
              </a:solidFill>
              <a:prstDash val="sysDot"/>
              <a:headEnd type="none" w="med" len="med"/>
              <a:tailEnd type="none" w="med" len="med"/>
            </a:ln>
          </p:spPr>
        </p:sp>
        <p:sp>
          <p:nvSpPr>
            <p:cNvPr id="2070" name="Freeform 19"/>
            <p:cNvSpPr/>
            <p:nvPr/>
          </p:nvSpPr>
          <p:spPr>
            <a:xfrm>
              <a:off x="3814094" y="5478562"/>
              <a:ext cx="3623168" cy="515838"/>
            </a:xfrm>
            <a:custGeom>
              <a:avLst/>
              <a:gdLst>
                <a:gd name="txL" fmla="*/ 0 w 2058"/>
                <a:gd name="txT" fmla="*/ 0 h 330"/>
                <a:gd name="txR" fmla="*/ 2058 w 2058"/>
                <a:gd name="txB" fmla="*/ 330 h 330"/>
              </a:gdLst>
              <a:ahLst/>
              <a:cxnLst>
                <a:cxn ang="0">
                  <a:pos x="0" y="0"/>
                </a:cxn>
                <a:cxn ang="0">
                  <a:pos x="2147483647" y="2147483647"/>
                </a:cxn>
              </a:cxnLst>
              <a:rect l="txL" t="txT" r="txR" b="txB"/>
              <a:pathLst>
                <a:path w="2058" h="330">
                  <a:moveTo>
                    <a:pt x="0" y="0"/>
                  </a:moveTo>
                  <a:lnTo>
                    <a:pt x="2058" y="330"/>
                  </a:lnTo>
                </a:path>
              </a:pathLst>
            </a:custGeom>
            <a:noFill/>
            <a:ln w="19050" cap="flat" cmpd="sng">
              <a:solidFill>
                <a:schemeClr val="hlink">
                  <a:alpha val="100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Line 20"/>
            <p:cNvSpPr/>
            <p:nvPr/>
          </p:nvSpPr>
          <p:spPr>
            <a:xfrm flipH="1">
              <a:off x="5617314" y="3670090"/>
              <a:ext cx="43360" cy="2078984"/>
            </a:xfrm>
            <a:prstGeom prst="line">
              <a:avLst/>
            </a:prstGeom>
            <a:ln w="19050" cap="flat" cmpd="sng">
              <a:solidFill>
                <a:srgbClr val="0000CC"/>
              </a:solidFill>
              <a:prstDash val="lgDash"/>
              <a:headEnd type="none" w="med" len="med"/>
              <a:tailEnd type="none" w="med" len="med"/>
            </a:ln>
          </p:spPr>
        </p:sp>
        <p:sp>
          <p:nvSpPr>
            <p:cNvPr id="2072" name="Text Box 21"/>
            <p:cNvSpPr txBox="1"/>
            <p:nvPr/>
          </p:nvSpPr>
          <p:spPr>
            <a:xfrm>
              <a:off x="3378200" y="5336643"/>
              <a:ext cx="5914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chemeClr val="bg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073" name="Text Box 22"/>
            <p:cNvSpPr txBox="1"/>
            <p:nvPr/>
          </p:nvSpPr>
          <p:spPr>
            <a:xfrm>
              <a:off x="5005070" y="6293769"/>
              <a:ext cx="5914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chemeClr val="bg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074" name="Text Box 23"/>
            <p:cNvSpPr txBox="1"/>
            <p:nvPr/>
          </p:nvSpPr>
          <p:spPr>
            <a:xfrm>
              <a:off x="7434969" y="5936651"/>
              <a:ext cx="5914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75" name="Text Box 24"/>
            <p:cNvSpPr txBox="1"/>
            <p:nvPr/>
          </p:nvSpPr>
          <p:spPr>
            <a:xfrm>
              <a:off x="6019696" y="4960286"/>
              <a:ext cx="59143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076" name="Text Box 25"/>
            <p:cNvSpPr txBox="1"/>
            <p:nvPr/>
          </p:nvSpPr>
          <p:spPr>
            <a:xfrm>
              <a:off x="5448300" y="3327400"/>
              <a:ext cx="592138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</a:t>
              </a:r>
            </a:p>
          </p:txBody>
        </p:sp>
        <p:sp>
          <p:nvSpPr>
            <p:cNvPr id="2077" name="Text Box 26"/>
            <p:cNvSpPr txBox="1"/>
            <p:nvPr/>
          </p:nvSpPr>
          <p:spPr>
            <a:xfrm>
              <a:off x="5322888" y="5411751"/>
              <a:ext cx="590550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dirty="0">
                  <a:latin typeface="Arial" panose="020B0604020202020204" pitchFamily="34" charset="0"/>
                </a:rPr>
                <a:t>H</a:t>
              </a:r>
            </a:p>
          </p:txBody>
        </p:sp>
        <p:sp>
          <p:nvSpPr>
            <p:cNvPr id="2078" name="Line 27"/>
            <p:cNvSpPr/>
            <p:nvPr/>
          </p:nvSpPr>
          <p:spPr>
            <a:xfrm>
              <a:off x="5617314" y="5509792"/>
              <a:ext cx="296583" cy="3727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79" name="Line 28"/>
            <p:cNvSpPr/>
            <p:nvPr/>
          </p:nvSpPr>
          <p:spPr>
            <a:xfrm>
              <a:off x="5913897" y="5547067"/>
              <a:ext cx="0" cy="226055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80" name="Text Box 33"/>
            <p:cNvSpPr txBox="1"/>
            <p:nvPr/>
          </p:nvSpPr>
          <p:spPr>
            <a:xfrm>
              <a:off x="3359150" y="3776655"/>
              <a:ext cx="1520825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Cạnh bên</a:t>
              </a:r>
            </a:p>
          </p:txBody>
        </p:sp>
        <p:sp>
          <p:nvSpPr>
            <p:cNvPr id="2081" name="Text Box 34"/>
            <p:cNvSpPr txBox="1"/>
            <p:nvPr/>
          </p:nvSpPr>
          <p:spPr>
            <a:xfrm>
              <a:off x="6675438" y="3508372"/>
              <a:ext cx="1035050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Đỉnh</a:t>
              </a:r>
            </a:p>
          </p:txBody>
        </p:sp>
        <p:sp>
          <p:nvSpPr>
            <p:cNvPr id="2082" name="Line 35"/>
            <p:cNvSpPr/>
            <p:nvPr/>
          </p:nvSpPr>
          <p:spPr>
            <a:xfrm>
              <a:off x="4139511" y="4071655"/>
              <a:ext cx="846259" cy="263319"/>
            </a:xfrm>
            <a:prstGeom prst="line">
              <a:avLst/>
            </a:prstGeom>
            <a:ln w="1587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83" name="Line 36"/>
            <p:cNvSpPr/>
            <p:nvPr/>
          </p:nvSpPr>
          <p:spPr>
            <a:xfrm flipH="1">
              <a:off x="5669020" y="3678479"/>
              <a:ext cx="1040482" cy="0"/>
            </a:xfrm>
            <a:prstGeom prst="line">
              <a:avLst/>
            </a:prstGeom>
            <a:ln w="1587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84" name="Text Box 37"/>
            <p:cNvSpPr txBox="1"/>
            <p:nvPr/>
          </p:nvSpPr>
          <p:spPr>
            <a:xfrm>
              <a:off x="6519863" y="6303910"/>
              <a:ext cx="1520825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Mặt đáy</a:t>
              </a:r>
            </a:p>
          </p:txBody>
        </p:sp>
        <p:sp>
          <p:nvSpPr>
            <p:cNvPr id="2085" name="Line 38"/>
            <p:cNvSpPr/>
            <p:nvPr/>
          </p:nvSpPr>
          <p:spPr>
            <a:xfrm flipH="1" flipV="1">
              <a:off x="5648210" y="4962612"/>
              <a:ext cx="1415055" cy="0"/>
            </a:xfrm>
            <a:prstGeom prst="line">
              <a:avLst/>
            </a:prstGeom>
            <a:ln w="1587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86" name="Text Box 39"/>
            <p:cNvSpPr txBox="1"/>
            <p:nvPr/>
          </p:nvSpPr>
          <p:spPr>
            <a:xfrm>
              <a:off x="6926263" y="4724375"/>
              <a:ext cx="1614487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Đường cao</a:t>
              </a:r>
            </a:p>
          </p:txBody>
        </p:sp>
        <p:sp>
          <p:nvSpPr>
            <p:cNvPr id="2087" name="Line 40"/>
            <p:cNvSpPr/>
            <p:nvPr/>
          </p:nvSpPr>
          <p:spPr>
            <a:xfrm flipH="1">
              <a:off x="6108700" y="4378960"/>
              <a:ext cx="711200" cy="45719"/>
            </a:xfrm>
            <a:prstGeom prst="line">
              <a:avLst/>
            </a:prstGeom>
            <a:ln w="15875" cap="flat" cmpd="sng">
              <a:solidFill>
                <a:schemeClr val="bg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88" name="Text Box 41"/>
            <p:cNvSpPr txBox="1"/>
            <p:nvPr/>
          </p:nvSpPr>
          <p:spPr>
            <a:xfrm>
              <a:off x="6845300" y="4137011"/>
              <a:ext cx="1182688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mặt</a:t>
              </a:r>
              <a:r>
                <a:rPr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bên</a:t>
              </a:r>
            </a:p>
          </p:txBody>
        </p:sp>
        <p:sp>
          <p:nvSpPr>
            <p:cNvPr id="2089" name="Line 42"/>
            <p:cNvSpPr/>
            <p:nvPr/>
          </p:nvSpPr>
          <p:spPr>
            <a:xfrm flipH="1" flipV="1">
              <a:off x="5915267" y="5912486"/>
              <a:ext cx="844524" cy="449687"/>
            </a:xfrm>
            <a:prstGeom prst="line">
              <a:avLst/>
            </a:prstGeom>
            <a:ln w="158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90" name="Text Box 47"/>
            <p:cNvSpPr txBox="1"/>
            <p:nvPr/>
          </p:nvSpPr>
          <p:spPr>
            <a:xfrm>
              <a:off x="4221163" y="5814969"/>
              <a:ext cx="590550" cy="3667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I</a:t>
              </a:r>
            </a:p>
          </p:txBody>
        </p:sp>
        <p:sp>
          <p:nvSpPr>
            <p:cNvPr id="2091" name="Line 49"/>
            <p:cNvSpPr/>
            <p:nvPr/>
          </p:nvSpPr>
          <p:spPr>
            <a:xfrm>
              <a:off x="4070350" y="4645679"/>
              <a:ext cx="844550" cy="376142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092" name="Text Box 50"/>
            <p:cNvSpPr txBox="1"/>
            <p:nvPr/>
          </p:nvSpPr>
          <p:spPr>
            <a:xfrm>
              <a:off x="3138488" y="4371581"/>
              <a:ext cx="1858962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Trung đoạn</a:t>
              </a:r>
            </a:p>
          </p:txBody>
        </p:sp>
        <p:sp>
          <p:nvSpPr>
            <p:cNvPr id="2093" name="Line 51"/>
            <p:cNvSpPr/>
            <p:nvPr/>
          </p:nvSpPr>
          <p:spPr>
            <a:xfrm flipH="1">
              <a:off x="4470400" y="3689304"/>
              <a:ext cx="1184275" cy="2177354"/>
            </a:xfrm>
            <a:prstGeom prst="line">
              <a:avLst/>
            </a:prstGeom>
            <a:ln w="28575" cap="flat" cmpd="sng">
              <a:solidFill>
                <a:srgbClr val="FF0066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94" name="Line 52"/>
            <p:cNvSpPr/>
            <p:nvPr/>
          </p:nvSpPr>
          <p:spPr>
            <a:xfrm>
              <a:off x="4533900" y="5766986"/>
              <a:ext cx="139700" cy="7594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95" name="Line 53"/>
            <p:cNvSpPr/>
            <p:nvPr/>
          </p:nvSpPr>
          <p:spPr>
            <a:xfrm flipH="1">
              <a:off x="4610100" y="5833434"/>
              <a:ext cx="63500" cy="11391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5" name="Rectangle 2"/>
          <p:cNvSpPr txBox="1"/>
          <p:nvPr/>
        </p:nvSpPr>
        <p:spPr>
          <a:xfrm>
            <a:off x="533400" y="228600"/>
            <a:ext cx="8242300" cy="584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sz="4000" dirty="0">
                <a:solidFill>
                  <a:srgbClr val="FF0000"/>
                </a:solidFill>
                <a:latin typeface=".VnTime" panose="020B7200000000000000" pitchFamily="34" charset="0"/>
              </a:rPr>
              <a:t>KiÓm tra bµi cò</a:t>
            </a:r>
            <a:endParaRPr sz="40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4142" name="Line 46"/>
          <p:cNvSpPr/>
          <p:nvPr/>
        </p:nvSpPr>
        <p:spPr>
          <a:xfrm flipH="1">
            <a:off x="6477000" y="4191000"/>
            <a:ext cx="990600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143" name="Line 47"/>
          <p:cNvSpPr/>
          <p:nvPr/>
        </p:nvSpPr>
        <p:spPr>
          <a:xfrm flipH="1">
            <a:off x="6248400" y="4724400"/>
            <a:ext cx="1371600" cy="762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144" name="Line 48"/>
          <p:cNvSpPr/>
          <p:nvPr/>
        </p:nvSpPr>
        <p:spPr>
          <a:xfrm>
            <a:off x="5105400" y="3810000"/>
            <a:ext cx="304800" cy="4572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145" name="Line 49"/>
          <p:cNvSpPr/>
          <p:nvPr/>
        </p:nvSpPr>
        <p:spPr>
          <a:xfrm flipH="1">
            <a:off x="6248400" y="3505200"/>
            <a:ext cx="1143000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620000" cy="2057400"/>
          </a:xfrm>
          <a:solidFill>
            <a:srgbClr val="C4F1AD">
              <a:alpha val="100000"/>
            </a:srgbClr>
          </a:solidFill>
          <a:ln/>
        </p:spPr>
        <p:txBody>
          <a:bodyPr vert="horz" wrap="square" lIns="91440" tIns="45720" rIns="91440" bIns="45720" anchor="t"/>
          <a:lstStyle/>
          <a:p>
            <a:pPr eaLnBrk="1" hangingPunct="1">
              <a:lnSpc>
                <a:spcPct val="90000"/>
              </a:lnSpc>
              <a:buClrTx/>
              <a:buSzTx/>
              <a:buFontTx/>
            </a:pPr>
            <a:r>
              <a:rPr sz="4400" dirty="0">
                <a:solidFill>
                  <a:srgbClr val="0033CC"/>
                </a:solidFill>
                <a:latin typeface=".VnTimeH" panose="020B7200000000000000" pitchFamily="34" charset="0"/>
                <a:ea typeface="+mn-ea"/>
                <a:cs typeface="+mn-cs"/>
              </a:rPr>
              <a:t>TiÕt 63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</a:pPr>
            <a:r>
              <a:rPr sz="4000" b="1" dirty="0">
                <a:solidFill>
                  <a:srgbClr val="FF0000"/>
                </a:solidFill>
                <a:latin typeface=".VnTimeH" panose="020B7200000000000000" pitchFamily="34" charset="0"/>
                <a:ea typeface="+mn-ea"/>
                <a:cs typeface="+mn-cs"/>
              </a:rPr>
              <a:t>DiÖn tÝch xung quanh cña h×nh chãp ®Òu</a:t>
            </a:r>
            <a:endParaRPr sz="4000" b="1" dirty="0">
              <a:solidFill>
                <a:schemeClr val="hlink"/>
              </a:solidFill>
              <a:latin typeface=".VnTimeH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4099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4100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4102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3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77" name="Text Box 37"/>
          <p:cNvSpPr txBox="1"/>
          <p:nvPr/>
        </p:nvSpPr>
        <p:spPr>
          <a:xfrm>
            <a:off x="0" y="1371600"/>
            <a:ext cx="8153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10278" name="Text Box 38"/>
          <p:cNvSpPr txBox="1"/>
          <p:nvPr/>
        </p:nvSpPr>
        <p:spPr>
          <a:xfrm>
            <a:off x="0" y="1905000"/>
            <a:ext cx="609600" cy="4064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chemeClr val="bg1"/>
                </a:solidFill>
                <a:latin typeface="Arial" panose="020B0604020202020204" pitchFamily="34" charset="0"/>
              </a:rPr>
              <a:t>?1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762000" y="1905000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sz="2400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H·y lÊy  b×a ®· c¾t, quan s¸t, gÊp thµnh h×nh chãp tø gi¸c ®Òu vµ tr¶ lêi c¸c c©u hái sau:</a:t>
            </a:r>
          </a:p>
        </p:txBody>
      </p:sp>
      <p:sp>
        <p:nvSpPr>
          <p:cNvPr id="32771" name="Line 3"/>
          <p:cNvSpPr/>
          <p:nvPr/>
        </p:nvSpPr>
        <p:spPr>
          <a:xfrm>
            <a:off x="6096000" y="3733800"/>
            <a:ext cx="5334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14" name="Group 4"/>
          <p:cNvGrpSpPr/>
          <p:nvPr/>
        </p:nvGrpSpPr>
        <p:grpSpPr>
          <a:xfrm>
            <a:off x="2667000" y="2362200"/>
            <a:ext cx="3124200" cy="2628900"/>
            <a:chOff x="288" y="528"/>
            <a:chExt cx="1968" cy="1920"/>
          </a:xfrm>
        </p:grpSpPr>
        <p:sp>
          <p:nvSpPr>
            <p:cNvPr id="4142" name="Isosceles Triangle 3"/>
            <p:cNvSpPr/>
            <p:nvPr/>
          </p:nvSpPr>
          <p:spPr>
            <a:xfrm flipV="1">
              <a:off x="1022" y="1731"/>
              <a:ext cx="500" cy="71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cap="flat" cmpd="sng">
              <a:solidFill>
                <a:srgbClr val="00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ctr"/>
            <a:lstStyle/>
            <a:p>
              <a:pPr algn="ctr" eaLnBrk="0" hangingPunct="0"/>
              <a:endParaRPr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1022" y="528"/>
              <a:ext cx="500" cy="717"/>
            </a:xfrm>
            <a:prstGeom prst="triangle">
              <a:avLst/>
            </a:prstGeom>
            <a:ln w="317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Isosceles Triangle 9"/>
            <p:cNvSpPr>
              <a:spLocks noChangeArrowheads="1"/>
            </p:cNvSpPr>
            <p:nvPr/>
          </p:nvSpPr>
          <p:spPr bwMode="auto">
            <a:xfrm rot="16200000" flipV="1">
              <a:off x="1648" y="1121"/>
              <a:ext cx="487" cy="73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algn="ctr">
              <a:solidFill>
                <a:srgbClr val="0033CC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45" name="Isosceles Triangle 10"/>
            <p:cNvSpPr/>
            <p:nvPr/>
          </p:nvSpPr>
          <p:spPr>
            <a:xfrm rot="5400000" flipH="1" flipV="1">
              <a:off x="413" y="1120"/>
              <a:ext cx="487" cy="73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cap="flat" cmpd="sng">
              <a:solidFill>
                <a:srgbClr val="00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ctr"/>
            <a:lstStyle/>
            <a:p>
              <a:pPr algn="ctr" eaLnBrk="0" hangingPunct="0"/>
              <a:endParaRPr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022" y="1245"/>
              <a:ext cx="500" cy="487"/>
            </a:xfrm>
            <a:prstGeom prst="rect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47" name="Text Box 79"/>
            <p:cNvSpPr txBox="1"/>
            <p:nvPr/>
          </p:nvSpPr>
          <p:spPr>
            <a:xfrm>
              <a:off x="1175" y="124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4148" name="Text Box 79"/>
            <p:cNvSpPr txBox="1"/>
            <p:nvPr/>
          </p:nvSpPr>
          <p:spPr>
            <a:xfrm>
              <a:off x="983" y="140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4149" name="Text Box 79"/>
            <p:cNvSpPr txBox="1"/>
            <p:nvPr/>
          </p:nvSpPr>
          <p:spPr>
            <a:xfrm>
              <a:off x="1359" y="140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4150" name="Text Box 79"/>
            <p:cNvSpPr txBox="1"/>
            <p:nvPr/>
          </p:nvSpPr>
          <p:spPr>
            <a:xfrm>
              <a:off x="1159" y="1536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4151" name="Line 14"/>
            <p:cNvSpPr/>
            <p:nvPr/>
          </p:nvSpPr>
          <p:spPr>
            <a:xfrm>
              <a:off x="1272" y="5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52" name="Line 15"/>
            <p:cNvSpPr/>
            <p:nvPr/>
          </p:nvSpPr>
          <p:spPr>
            <a:xfrm>
              <a:off x="1272" y="17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53" name="Line 16"/>
            <p:cNvSpPr/>
            <p:nvPr/>
          </p:nvSpPr>
          <p:spPr>
            <a:xfrm rot="5400000">
              <a:off x="672" y="11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54" name="Line 17"/>
            <p:cNvSpPr/>
            <p:nvPr/>
          </p:nvSpPr>
          <p:spPr>
            <a:xfrm rot="5400000">
              <a:off x="1872" y="11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55" name="Text Box 79"/>
            <p:cNvSpPr txBox="1"/>
            <p:nvPr/>
          </p:nvSpPr>
          <p:spPr>
            <a:xfrm>
              <a:off x="695" y="1312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4156" name="Text Box 79"/>
            <p:cNvSpPr txBox="1"/>
            <p:nvPr/>
          </p:nvSpPr>
          <p:spPr>
            <a:xfrm>
              <a:off x="1599" y="132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4157" name="Text Box 79"/>
            <p:cNvSpPr txBox="1"/>
            <p:nvPr/>
          </p:nvSpPr>
          <p:spPr>
            <a:xfrm>
              <a:off x="1223" y="872"/>
              <a:ext cx="201" cy="20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4158" name="Text Box 79"/>
            <p:cNvSpPr txBox="1"/>
            <p:nvPr/>
          </p:nvSpPr>
          <p:spPr>
            <a:xfrm>
              <a:off x="1223" y="1808"/>
              <a:ext cx="201" cy="20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5" name="Group 56"/>
          <p:cNvGrpSpPr/>
          <p:nvPr/>
        </p:nvGrpSpPr>
        <p:grpSpPr>
          <a:xfrm>
            <a:off x="6502400" y="2362200"/>
            <a:ext cx="2641600" cy="2112963"/>
            <a:chOff x="4495800" y="1027113"/>
            <a:chExt cx="2641601" cy="2112466"/>
          </a:xfrm>
        </p:grpSpPr>
        <p:sp>
          <p:nvSpPr>
            <p:cNvPr id="4121" name="AutoShape 23"/>
            <p:cNvSpPr/>
            <p:nvPr/>
          </p:nvSpPr>
          <p:spPr>
            <a:xfrm>
              <a:off x="4506980" y="2223132"/>
              <a:ext cx="2605020" cy="891373"/>
            </a:xfrm>
            <a:prstGeom prst="parallelogram">
              <a:avLst>
                <a:gd name="adj" fmla="val 87011"/>
              </a:avLst>
            </a:prstGeom>
            <a:solidFill>
              <a:schemeClr val="accent1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4122" name="Line 24"/>
            <p:cNvSpPr/>
            <p:nvPr/>
          </p:nvSpPr>
          <p:spPr>
            <a:xfrm flipV="1">
              <a:off x="4506980" y="2223132"/>
              <a:ext cx="2605020" cy="89137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23" name="Line 25"/>
            <p:cNvSpPr/>
            <p:nvPr/>
          </p:nvSpPr>
          <p:spPr>
            <a:xfrm>
              <a:off x="5383240" y="2233162"/>
              <a:ext cx="852501" cy="86128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24" name="Line 26"/>
            <p:cNvSpPr/>
            <p:nvPr/>
          </p:nvSpPr>
          <p:spPr>
            <a:xfrm flipV="1">
              <a:off x="5798310" y="1047172"/>
              <a:ext cx="0" cy="161976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4125" name="Line 27"/>
            <p:cNvSpPr/>
            <p:nvPr/>
          </p:nvSpPr>
          <p:spPr>
            <a:xfrm flipH="1">
              <a:off x="4506980" y="1079768"/>
              <a:ext cx="1302510" cy="203473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26" name="Line 28"/>
            <p:cNvSpPr/>
            <p:nvPr/>
          </p:nvSpPr>
          <p:spPr>
            <a:xfrm flipH="1">
              <a:off x="5349699" y="1099827"/>
              <a:ext cx="448611" cy="115339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27" name="AutoShape 31"/>
            <p:cNvSpPr/>
            <p:nvPr/>
          </p:nvSpPr>
          <p:spPr>
            <a:xfrm>
              <a:off x="4506980" y="2203073"/>
              <a:ext cx="2605020" cy="891373"/>
            </a:xfrm>
            <a:prstGeom prst="parallelogram">
              <a:avLst>
                <a:gd name="adj" fmla="val 87011"/>
              </a:avLst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4128" name="Line 32"/>
            <p:cNvSpPr/>
            <p:nvPr/>
          </p:nvSpPr>
          <p:spPr>
            <a:xfrm flipV="1">
              <a:off x="4506980" y="2203073"/>
              <a:ext cx="2605020" cy="89137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29" name="Line 33"/>
            <p:cNvSpPr/>
            <p:nvPr/>
          </p:nvSpPr>
          <p:spPr>
            <a:xfrm>
              <a:off x="5383240" y="2213103"/>
              <a:ext cx="915390" cy="88510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30" name="Line 34"/>
            <p:cNvSpPr/>
            <p:nvPr/>
          </p:nvSpPr>
          <p:spPr>
            <a:xfrm flipV="1">
              <a:off x="5798310" y="1027113"/>
              <a:ext cx="0" cy="1619766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4131" name="Line 35"/>
            <p:cNvSpPr/>
            <p:nvPr/>
          </p:nvSpPr>
          <p:spPr>
            <a:xfrm flipH="1">
              <a:off x="4506980" y="1059709"/>
              <a:ext cx="1302510" cy="203473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32" name="Line 36"/>
            <p:cNvSpPr/>
            <p:nvPr/>
          </p:nvSpPr>
          <p:spPr>
            <a:xfrm flipH="1">
              <a:off x="5349699" y="1079768"/>
              <a:ext cx="448611" cy="115339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33" name="Line 37"/>
            <p:cNvSpPr/>
            <p:nvPr/>
          </p:nvSpPr>
          <p:spPr>
            <a:xfrm>
              <a:off x="5785610" y="1048426"/>
              <a:ext cx="526874" cy="207610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34" name="Line 38"/>
            <p:cNvSpPr/>
            <p:nvPr/>
          </p:nvSpPr>
          <p:spPr>
            <a:xfrm>
              <a:off x="5792720" y="1068485"/>
              <a:ext cx="905608" cy="159469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35" name="Line 39"/>
            <p:cNvSpPr/>
            <p:nvPr/>
          </p:nvSpPr>
          <p:spPr>
            <a:xfrm flipH="1">
              <a:off x="4499993" y="2183014"/>
              <a:ext cx="873464" cy="94277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36" name="Line 40"/>
            <p:cNvSpPr/>
            <p:nvPr/>
          </p:nvSpPr>
          <p:spPr>
            <a:xfrm flipH="1" flipV="1">
              <a:off x="5360879" y="2213103"/>
              <a:ext cx="1734351" cy="1003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4137" name="Line 41"/>
            <p:cNvSpPr/>
            <p:nvPr/>
          </p:nvSpPr>
          <p:spPr>
            <a:xfrm flipH="1" flipV="1">
              <a:off x="4495800" y="3094446"/>
              <a:ext cx="1815408" cy="4513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38" name="Line 42"/>
            <p:cNvSpPr/>
            <p:nvPr/>
          </p:nvSpPr>
          <p:spPr>
            <a:xfrm flipH="1">
              <a:off x="6350339" y="2233162"/>
              <a:ext cx="744890" cy="85250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39" name="Text Box 79"/>
            <p:cNvSpPr txBox="1"/>
            <p:nvPr/>
          </p:nvSpPr>
          <p:spPr>
            <a:xfrm>
              <a:off x="6327979" y="1961111"/>
              <a:ext cx="280906" cy="274558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4140" name="Text Box 79"/>
            <p:cNvSpPr txBox="1"/>
            <p:nvPr/>
          </p:nvSpPr>
          <p:spPr>
            <a:xfrm>
              <a:off x="6540405" y="2664431"/>
              <a:ext cx="280906" cy="274558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4</a:t>
              </a:r>
            </a:p>
          </p:txBody>
        </p:sp>
        <p:cxnSp>
          <p:nvCxnSpPr>
            <p:cNvPr id="4141" name="Straight Connector 54"/>
            <p:cNvCxnSpPr>
              <a:stCxn id="4134" idx="0"/>
            </p:cNvCxnSpPr>
            <p:nvPr/>
          </p:nvCxnSpPr>
          <p:spPr>
            <a:xfrm rot="-5400000" flipH="1">
              <a:off x="5881703" y="979501"/>
              <a:ext cx="1166715" cy="1344680"/>
            </a:xfrm>
            <a:prstGeom prst="line">
              <a:avLst/>
            </a:prstGeom>
            <a:ln w="25400" cap="flat" cmpd="sng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105400"/>
            <a:ext cx="635000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1. H×nh chãp tø gi¸c ®Òu lµ cã bao nhiªu mÆt bªn: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400" y="5588000"/>
            <a:ext cx="508000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2. DiÖn tÝch mçi mÆt bªn ( tam gi¸c) lµ:</a:t>
            </a:r>
          </a:p>
        </p:txBody>
      </p:sp>
      <p:sp>
        <p:nvSpPr>
          <p:cNvPr id="6" name="Rectangle 2"/>
          <p:cNvSpPr/>
          <p:nvPr/>
        </p:nvSpPr>
        <p:spPr>
          <a:xfrm>
            <a:off x="101600" y="6057900"/>
            <a:ext cx="44196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3. DiÖn tÝch ®¸y cña h×nh chãp lµ:</a:t>
            </a:r>
          </a:p>
        </p:txBody>
      </p:sp>
      <p:sp>
        <p:nvSpPr>
          <p:cNvPr id="7" name="Rectangle 2"/>
          <p:cNvSpPr/>
          <p:nvPr/>
        </p:nvSpPr>
        <p:spPr>
          <a:xfrm>
            <a:off x="101600" y="6515100"/>
            <a:ext cx="60198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4. Tæng diÖn tÝch c¸c mÆt bªn cña h×nh chãp lµ:</a:t>
            </a:r>
          </a:p>
        </p:txBody>
      </p:sp>
      <p:sp>
        <p:nvSpPr>
          <p:cNvPr id="9" name="Rectangle 2"/>
          <p:cNvSpPr/>
          <p:nvPr/>
        </p:nvSpPr>
        <p:spPr>
          <a:xfrm>
            <a:off x="5029200" y="5575300"/>
            <a:ext cx="30353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C00000"/>
                </a:solidFill>
                <a:latin typeface=".VnTime" panose="020B7200000000000000" pitchFamily="34" charset="0"/>
              </a:rPr>
              <a:t>(4 x6)/2 = 12 (cm</a:t>
            </a:r>
            <a:r>
              <a:rPr sz="2400" baseline="30000" dirty="0">
                <a:solidFill>
                  <a:srgbClr val="C00000"/>
                </a:solidFill>
                <a:latin typeface=".VnTime" panose="020B7200000000000000" pitchFamily="34" charset="0"/>
              </a:rPr>
              <a:t>2)</a:t>
            </a:r>
            <a:endParaRPr sz="2400" dirty="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Rectangle 2"/>
          <p:cNvSpPr/>
          <p:nvPr/>
        </p:nvSpPr>
        <p:spPr>
          <a:xfrm>
            <a:off x="4241800" y="6057900"/>
            <a:ext cx="42672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C00000"/>
                </a:solidFill>
                <a:latin typeface=".VnTime" panose="020B7200000000000000" pitchFamily="34" charset="0"/>
              </a:rPr>
              <a:t>4 x 4 = 16 (cm</a:t>
            </a:r>
            <a:r>
              <a:rPr sz="2400" baseline="30000" dirty="0">
                <a:solidFill>
                  <a:srgbClr val="C00000"/>
                </a:solidFill>
                <a:latin typeface=".VnTime" panose="020B7200000000000000" pitchFamily="34" charset="0"/>
              </a:rPr>
              <a:t>2</a:t>
            </a:r>
            <a:r>
              <a:rPr sz="2400" dirty="0">
                <a:solidFill>
                  <a:srgbClr val="C00000"/>
                </a:solidFill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13" name="Rectangle 2"/>
          <p:cNvSpPr/>
          <p:nvPr/>
        </p:nvSpPr>
        <p:spPr>
          <a:xfrm>
            <a:off x="5969000" y="6515100"/>
            <a:ext cx="270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C00000"/>
                </a:solidFill>
                <a:latin typeface=".VnTime" panose="020B7200000000000000" pitchFamily="34" charset="0"/>
              </a:rPr>
              <a:t>12 x 4 = 48( cm</a:t>
            </a:r>
            <a:r>
              <a:rPr sz="2400" baseline="30000" dirty="0">
                <a:solidFill>
                  <a:srgbClr val="C00000"/>
                </a:solidFill>
                <a:latin typeface=".VnTime" panose="020B7200000000000000" pitchFamily="34" charset="0"/>
              </a:rPr>
              <a:t>2)</a:t>
            </a:r>
            <a:endParaRPr sz="2400" dirty="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16" name="Group 58"/>
          <p:cNvGrpSpPr/>
          <p:nvPr/>
        </p:nvGrpSpPr>
        <p:grpSpPr>
          <a:xfrm>
            <a:off x="6261100" y="5041900"/>
            <a:ext cx="2565400" cy="381000"/>
            <a:chOff x="6502400" y="3581400"/>
            <a:chExt cx="2565400" cy="381000"/>
          </a:xfrm>
        </p:grpSpPr>
        <p:sp>
          <p:nvSpPr>
            <p:cNvPr id="4119" name="Rectangle 2"/>
            <p:cNvSpPr/>
            <p:nvPr/>
          </p:nvSpPr>
          <p:spPr>
            <a:xfrm>
              <a:off x="6502400" y="3581400"/>
              <a:ext cx="2565400" cy="38100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b"/>
            <a:lstStyle/>
            <a:p>
              <a:pPr>
                <a:lnSpc>
                  <a:spcPct val="90000"/>
                </a:lnSpc>
              </a:pPr>
              <a:r>
                <a:rPr sz="2400" dirty="0">
                  <a:solidFill>
                    <a:srgbClr val="C00000"/>
                  </a:solidFill>
                  <a:latin typeface=".VnTime" panose="020B7200000000000000" pitchFamily="34" charset="0"/>
                </a:rPr>
                <a:t>4, ®Òu lµ c¸c      c©n</a:t>
              </a:r>
            </a:p>
          </p:txBody>
        </p:sp>
        <p:sp>
          <p:nvSpPr>
            <p:cNvPr id="4120" name="Isosceles Triangle 57"/>
            <p:cNvSpPr/>
            <p:nvPr/>
          </p:nvSpPr>
          <p:spPr>
            <a:xfrm>
              <a:off x="8128000" y="3632200"/>
              <a:ext cx="228600" cy="254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</p:grpSp>
      <p:sp>
        <p:nvSpPr>
          <p:cNvPr id="68" name="Rectangle 3"/>
          <p:cNvSpPr txBox="1"/>
          <p:nvPr/>
        </p:nvSpPr>
        <p:spPr>
          <a:xfrm>
            <a:off x="101600" y="0"/>
            <a:ext cx="9042400" cy="1228725"/>
          </a:xfrm>
          <a:prstGeom prst="rect">
            <a:avLst/>
          </a:prstGeom>
          <a:solidFill>
            <a:srgbClr val="C4F1AD"/>
          </a:solidFill>
          <a:ln w="9525">
            <a:noFill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sz="4400" dirty="0">
                <a:solidFill>
                  <a:srgbClr val="0033CC"/>
                </a:solidFill>
                <a:latin typeface=".VnTimeH" panose="020B7200000000000000" pitchFamily="34" charset="0"/>
              </a:rPr>
              <a:t>TiÕt 63: </a:t>
            </a:r>
            <a:r>
              <a:rPr sz="4000" b="1" dirty="0">
                <a:solidFill>
                  <a:srgbClr val="FF0000"/>
                </a:solidFill>
                <a:latin typeface=".VnTimeH" panose="020B7200000000000000" pitchFamily="34" charset="0"/>
              </a:rPr>
              <a:t>DiÖn tÝch xung quanh cña h×nh chãp ®Òu</a:t>
            </a:r>
            <a:endParaRPr sz="4000" b="1" dirty="0">
              <a:solidFill>
                <a:schemeClr val="hlink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0278" grpId="0" animBg="1"/>
      <p:bldP spid="247810" grpId="0"/>
      <p:bldP spid="2" grpId="0"/>
      <p:bldP spid="3" grpId="0"/>
      <p:bldP spid="6" grpId="0"/>
      <p:bldP spid="7" grpId="0"/>
      <p:bldP spid="9" grpId="0"/>
      <p:bldP spid="12" grpId="0"/>
      <p:bldP spid="13" grpId="0"/>
      <p:bldP spid="68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5" name="Rectangle 12"/>
          <p:cNvSpPr/>
          <p:nvPr/>
        </p:nvSpPr>
        <p:spPr>
          <a:xfrm>
            <a:off x="103188" y="323850"/>
            <a:ext cx="6851650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8" name="Rectangle 2"/>
          <p:cNvSpPr/>
          <p:nvPr/>
        </p:nvSpPr>
        <p:spPr>
          <a:xfrm>
            <a:off x="228600" y="1371600"/>
            <a:ext cx="8915400" cy="7366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i="1" dirty="0">
                <a:solidFill>
                  <a:srgbClr val="FF0000"/>
                </a:solidFill>
                <a:latin typeface=".VnTime" panose="020B7200000000000000" pitchFamily="34" charset="0"/>
              </a:rPr>
              <a:t>Tæng diÖn tÝch c¸c mÆt bªn cña h×nh chãp ®­ưîc gäi lµ diÖn tÝch xung quanh cña h×nh chãp.       Ký hiÖu lµ </a:t>
            </a:r>
            <a:r>
              <a:rPr sz="2800" b="1" i="1" dirty="0">
                <a:solidFill>
                  <a:srgbClr val="FF0000"/>
                </a:solidFill>
                <a:latin typeface=".VnTime" panose="020B7200000000000000" pitchFamily="34" charset="0"/>
              </a:rPr>
              <a:t>S</a:t>
            </a:r>
            <a:r>
              <a:rPr sz="2400" b="1" i="1" dirty="0">
                <a:solidFill>
                  <a:srgbClr val="FF0000"/>
                </a:solidFill>
                <a:latin typeface=".VnTime" panose="020B7200000000000000" pitchFamily="34" charset="0"/>
              </a:rPr>
              <a:t>xq</a:t>
            </a:r>
          </a:p>
        </p:txBody>
      </p:sp>
      <p:grpSp>
        <p:nvGrpSpPr>
          <p:cNvPr id="14" name="Group 64"/>
          <p:cNvGrpSpPr/>
          <p:nvPr/>
        </p:nvGrpSpPr>
        <p:grpSpPr>
          <a:xfrm>
            <a:off x="1828800" y="2411413"/>
            <a:ext cx="3124200" cy="2628900"/>
            <a:chOff x="288" y="528"/>
            <a:chExt cx="1968" cy="1920"/>
          </a:xfrm>
        </p:grpSpPr>
        <p:sp>
          <p:nvSpPr>
            <p:cNvPr id="5158" name="Isosceles Triangle 3"/>
            <p:cNvSpPr/>
            <p:nvPr/>
          </p:nvSpPr>
          <p:spPr>
            <a:xfrm flipV="1">
              <a:off x="1022" y="1731"/>
              <a:ext cx="500" cy="71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cap="flat" cmpd="sng">
              <a:solidFill>
                <a:srgbClr val="00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ctr"/>
            <a:lstStyle/>
            <a:p>
              <a:pPr algn="ctr" eaLnBrk="0" hangingPunct="0"/>
              <a:endParaRPr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1022" y="528"/>
              <a:ext cx="500" cy="717"/>
            </a:xfrm>
            <a:prstGeom prst="triangle">
              <a:avLst/>
            </a:prstGeom>
            <a:ln w="317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Isosceles Triangle 9"/>
            <p:cNvSpPr>
              <a:spLocks noChangeArrowheads="1"/>
            </p:cNvSpPr>
            <p:nvPr/>
          </p:nvSpPr>
          <p:spPr bwMode="auto">
            <a:xfrm rot="16200000" flipV="1">
              <a:off x="1648" y="1121"/>
              <a:ext cx="487" cy="73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algn="ctr">
              <a:solidFill>
                <a:srgbClr val="0033CC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61" name="Isosceles Triangle 10"/>
            <p:cNvSpPr/>
            <p:nvPr/>
          </p:nvSpPr>
          <p:spPr>
            <a:xfrm rot="5400000" flipH="1" flipV="1">
              <a:off x="413" y="1120"/>
              <a:ext cx="487" cy="73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cap="flat" cmpd="sng">
              <a:solidFill>
                <a:srgbClr val="00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ctr"/>
            <a:lstStyle/>
            <a:p>
              <a:pPr algn="ctr" eaLnBrk="0" hangingPunct="0"/>
              <a:endParaRPr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022" y="1245"/>
              <a:ext cx="500" cy="487"/>
            </a:xfrm>
            <a:prstGeom prst="rect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63" name="Text Box 79"/>
            <p:cNvSpPr txBox="1"/>
            <p:nvPr/>
          </p:nvSpPr>
          <p:spPr>
            <a:xfrm>
              <a:off x="1175" y="124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5164" name="Text Box 79"/>
            <p:cNvSpPr txBox="1"/>
            <p:nvPr/>
          </p:nvSpPr>
          <p:spPr>
            <a:xfrm>
              <a:off x="983" y="140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5165" name="Text Box 79"/>
            <p:cNvSpPr txBox="1"/>
            <p:nvPr/>
          </p:nvSpPr>
          <p:spPr>
            <a:xfrm>
              <a:off x="1359" y="140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5166" name="Text Box 79"/>
            <p:cNvSpPr txBox="1"/>
            <p:nvPr/>
          </p:nvSpPr>
          <p:spPr>
            <a:xfrm>
              <a:off x="1159" y="1536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5167" name="Line 33"/>
            <p:cNvSpPr/>
            <p:nvPr/>
          </p:nvSpPr>
          <p:spPr>
            <a:xfrm>
              <a:off x="1272" y="5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8" name="Line 34"/>
            <p:cNvSpPr/>
            <p:nvPr/>
          </p:nvSpPr>
          <p:spPr>
            <a:xfrm>
              <a:off x="1272" y="17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69" name="Line 35"/>
            <p:cNvSpPr/>
            <p:nvPr/>
          </p:nvSpPr>
          <p:spPr>
            <a:xfrm rot="5400000">
              <a:off x="672" y="11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70" name="Line 36"/>
            <p:cNvSpPr/>
            <p:nvPr/>
          </p:nvSpPr>
          <p:spPr>
            <a:xfrm rot="5400000">
              <a:off x="1872" y="11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71" name="Text Box 79"/>
            <p:cNvSpPr txBox="1"/>
            <p:nvPr/>
          </p:nvSpPr>
          <p:spPr>
            <a:xfrm>
              <a:off x="695" y="1312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5172" name="Text Box 79"/>
            <p:cNvSpPr txBox="1"/>
            <p:nvPr/>
          </p:nvSpPr>
          <p:spPr>
            <a:xfrm>
              <a:off x="1599" y="132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5173" name="Text Box 79"/>
            <p:cNvSpPr txBox="1"/>
            <p:nvPr/>
          </p:nvSpPr>
          <p:spPr>
            <a:xfrm>
              <a:off x="1223" y="872"/>
              <a:ext cx="201" cy="20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5174" name="Text Box 79"/>
            <p:cNvSpPr txBox="1"/>
            <p:nvPr/>
          </p:nvSpPr>
          <p:spPr>
            <a:xfrm>
              <a:off x="1223" y="1808"/>
              <a:ext cx="201" cy="20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Group 51"/>
          <p:cNvGrpSpPr/>
          <p:nvPr/>
        </p:nvGrpSpPr>
        <p:grpSpPr>
          <a:xfrm>
            <a:off x="5410200" y="2514600"/>
            <a:ext cx="3441700" cy="2112963"/>
            <a:chOff x="3683000" y="1027113"/>
            <a:chExt cx="3441700" cy="2112962"/>
          </a:xfrm>
        </p:grpSpPr>
        <p:sp>
          <p:nvSpPr>
            <p:cNvPr id="5136" name="Line 18"/>
            <p:cNvSpPr/>
            <p:nvPr/>
          </p:nvSpPr>
          <p:spPr>
            <a:xfrm>
              <a:off x="3683000" y="2705100"/>
              <a:ext cx="533400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5137" name="AutoShape 43"/>
            <p:cNvSpPr/>
            <p:nvPr/>
          </p:nvSpPr>
          <p:spPr>
            <a:xfrm>
              <a:off x="4519683" y="2203025"/>
              <a:ext cx="2605017" cy="891336"/>
            </a:xfrm>
            <a:prstGeom prst="parallelogram">
              <a:avLst>
                <a:gd name="adj" fmla="val 87014"/>
              </a:avLst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5138" name="AutoShape 20"/>
            <p:cNvSpPr/>
            <p:nvPr/>
          </p:nvSpPr>
          <p:spPr>
            <a:xfrm>
              <a:off x="4519683" y="2223083"/>
              <a:ext cx="2605017" cy="891336"/>
            </a:xfrm>
            <a:prstGeom prst="parallelogram">
              <a:avLst>
                <a:gd name="adj" fmla="val 87014"/>
              </a:avLst>
            </a:prstGeom>
            <a:solidFill>
              <a:schemeClr val="accent1"/>
            </a:solidFill>
            <a:ln w="25400">
              <a:noFill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5139" name="Line 21"/>
            <p:cNvSpPr/>
            <p:nvPr/>
          </p:nvSpPr>
          <p:spPr>
            <a:xfrm flipV="1">
              <a:off x="4519683" y="2223083"/>
              <a:ext cx="2605017" cy="8913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40" name="Line 22"/>
            <p:cNvSpPr/>
            <p:nvPr/>
          </p:nvSpPr>
          <p:spPr>
            <a:xfrm>
              <a:off x="5395942" y="2233112"/>
              <a:ext cx="852500" cy="86124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41" name="Line 23"/>
            <p:cNvSpPr/>
            <p:nvPr/>
          </p:nvSpPr>
          <p:spPr>
            <a:xfrm flipV="1">
              <a:off x="5811012" y="1047171"/>
              <a:ext cx="0" cy="161969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5142" name="Line 24"/>
            <p:cNvSpPr/>
            <p:nvPr/>
          </p:nvSpPr>
          <p:spPr>
            <a:xfrm flipH="1">
              <a:off x="4519683" y="1079766"/>
              <a:ext cx="1302509" cy="203465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3" name="Line 25"/>
            <p:cNvSpPr/>
            <p:nvPr/>
          </p:nvSpPr>
          <p:spPr>
            <a:xfrm flipH="1">
              <a:off x="5362401" y="1099824"/>
              <a:ext cx="448610" cy="115334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44" name="Line 28"/>
            <p:cNvSpPr/>
            <p:nvPr/>
          </p:nvSpPr>
          <p:spPr>
            <a:xfrm>
              <a:off x="5811012" y="1079766"/>
              <a:ext cx="1291328" cy="113328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5" name="Line 44"/>
            <p:cNvSpPr/>
            <p:nvPr/>
          </p:nvSpPr>
          <p:spPr>
            <a:xfrm flipV="1">
              <a:off x="4519683" y="2203025"/>
              <a:ext cx="2605017" cy="8913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46" name="Line 45"/>
            <p:cNvSpPr/>
            <p:nvPr/>
          </p:nvSpPr>
          <p:spPr>
            <a:xfrm>
              <a:off x="5395942" y="2213054"/>
              <a:ext cx="852500" cy="86124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47" name="Line 46"/>
            <p:cNvSpPr/>
            <p:nvPr/>
          </p:nvSpPr>
          <p:spPr>
            <a:xfrm flipV="1">
              <a:off x="5811012" y="1027113"/>
              <a:ext cx="0" cy="161969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5148" name="Line 47"/>
            <p:cNvSpPr/>
            <p:nvPr/>
          </p:nvSpPr>
          <p:spPr>
            <a:xfrm flipH="1">
              <a:off x="4519683" y="1059708"/>
              <a:ext cx="1302509" cy="203465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49" name="Line 48"/>
            <p:cNvSpPr/>
            <p:nvPr/>
          </p:nvSpPr>
          <p:spPr>
            <a:xfrm flipH="1">
              <a:off x="5362401" y="1079766"/>
              <a:ext cx="448610" cy="115334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50" name="Line 49"/>
            <p:cNvSpPr/>
            <p:nvPr/>
          </p:nvSpPr>
          <p:spPr>
            <a:xfrm>
              <a:off x="5811012" y="1048425"/>
              <a:ext cx="526289" cy="206298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1" name="Line 51"/>
            <p:cNvSpPr/>
            <p:nvPr/>
          </p:nvSpPr>
          <p:spPr>
            <a:xfrm>
              <a:off x="5805422" y="1068483"/>
              <a:ext cx="905607" cy="1594626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2" name="Line 52"/>
            <p:cNvSpPr/>
            <p:nvPr/>
          </p:nvSpPr>
          <p:spPr>
            <a:xfrm flipH="1">
              <a:off x="4512696" y="2182966"/>
              <a:ext cx="873463" cy="942735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53" name="Line 53"/>
            <p:cNvSpPr/>
            <p:nvPr/>
          </p:nvSpPr>
          <p:spPr>
            <a:xfrm flipH="1" flipV="1">
              <a:off x="5373581" y="2213054"/>
              <a:ext cx="1734349" cy="1003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5154" name="Line 55"/>
            <p:cNvSpPr/>
            <p:nvPr/>
          </p:nvSpPr>
          <p:spPr>
            <a:xfrm flipH="1" flipV="1">
              <a:off x="4508500" y="3094358"/>
              <a:ext cx="1841500" cy="4571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5" name="Line 56"/>
            <p:cNvSpPr/>
            <p:nvPr/>
          </p:nvSpPr>
          <p:spPr>
            <a:xfrm flipH="1">
              <a:off x="6337300" y="2233112"/>
              <a:ext cx="770628" cy="87830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156" name="Text Box 79"/>
            <p:cNvSpPr txBox="1"/>
            <p:nvPr/>
          </p:nvSpPr>
          <p:spPr>
            <a:xfrm>
              <a:off x="6340680" y="1961073"/>
              <a:ext cx="280906" cy="274547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5157" name="Text Box 79"/>
            <p:cNvSpPr txBox="1"/>
            <p:nvPr/>
          </p:nvSpPr>
          <p:spPr>
            <a:xfrm>
              <a:off x="6553106" y="2664364"/>
              <a:ext cx="280906" cy="274547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9100" y="5067300"/>
            <a:ext cx="508000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1. DiÖn tÝch mçi mÆt bªn ( tam gi¸c) lµ: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" y="5410200"/>
            <a:ext cx="60198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2. Tæng diÖn tÝch c¸c mÆt bªn cña h×nh chãp lµ:</a:t>
            </a:r>
          </a:p>
        </p:txBody>
      </p:sp>
      <p:sp>
        <p:nvSpPr>
          <p:cNvPr id="6" name="Rectangle 2"/>
          <p:cNvSpPr/>
          <p:nvPr/>
        </p:nvSpPr>
        <p:spPr>
          <a:xfrm>
            <a:off x="5384800" y="5080000"/>
            <a:ext cx="30353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latin typeface=".VnTime" panose="020B7200000000000000" pitchFamily="34" charset="0"/>
              </a:rPr>
              <a:t>(a * d)/2</a:t>
            </a:r>
          </a:p>
        </p:txBody>
      </p:sp>
      <p:sp>
        <p:nvSpPr>
          <p:cNvPr id="7" name="Rectangle 2"/>
          <p:cNvSpPr/>
          <p:nvPr/>
        </p:nvSpPr>
        <p:spPr>
          <a:xfrm>
            <a:off x="6438900" y="6096000"/>
            <a:ext cx="270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latin typeface=".VnTime" panose="020B7200000000000000" pitchFamily="34" charset="0"/>
              </a:rPr>
              <a:t>Sxq = 4*(a</a:t>
            </a:r>
            <a:r>
              <a:rPr sz="2000" dirty="0">
                <a:latin typeface=".VnTime" panose="020B7200000000000000" pitchFamily="34" charset="0"/>
              </a:rPr>
              <a:t>*</a:t>
            </a:r>
            <a:r>
              <a:rPr sz="2400" dirty="0">
                <a:latin typeface=".VnTime" panose="020B7200000000000000" pitchFamily="34" charset="0"/>
              </a:rPr>
              <a:t>d)/2</a:t>
            </a:r>
            <a:r>
              <a:rPr sz="2400" dirty="0">
                <a:solidFill>
                  <a:srgbClr val="C00000"/>
                </a:solidFill>
                <a:latin typeface=".VnTime" panose="020B7200000000000000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sz="2400" dirty="0">
                <a:solidFill>
                  <a:srgbClr val="C00000"/>
                </a:solidFill>
                <a:latin typeface=".VnTime" panose="020B7200000000000000" pitchFamily="34" charset="0"/>
              </a:rPr>
              <a:t>        = d*(4*a)/2</a:t>
            </a:r>
          </a:p>
          <a:p>
            <a:pPr>
              <a:lnSpc>
                <a:spcPct val="90000"/>
              </a:lnSpc>
            </a:pPr>
            <a:endParaRPr sz="2400" dirty="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2971800" y="5981700"/>
            <a:ext cx="2336800" cy="495300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Sxq = p * d</a:t>
            </a:r>
          </a:p>
        </p:txBody>
      </p:sp>
      <p:sp>
        <p:nvSpPr>
          <p:cNvPr id="12" name="Rectangle 2"/>
          <p:cNvSpPr/>
          <p:nvPr/>
        </p:nvSpPr>
        <p:spPr>
          <a:xfrm>
            <a:off x="5791200" y="6172200"/>
            <a:ext cx="270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p: Nöa chu vi ®¸y</a:t>
            </a:r>
          </a:p>
        </p:txBody>
      </p:sp>
      <p:sp>
        <p:nvSpPr>
          <p:cNvPr id="13" name="Rectangle 2"/>
          <p:cNvSpPr/>
          <p:nvPr/>
        </p:nvSpPr>
        <p:spPr>
          <a:xfrm>
            <a:off x="5791200" y="6515100"/>
            <a:ext cx="270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FF0000"/>
                </a:solidFill>
                <a:latin typeface=".VnTime" panose="020B7200000000000000" pitchFamily="34" charset="0"/>
              </a:rPr>
              <a:t>d: Trung ®o¹n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6" grpId="0"/>
      <p:bldP spid="7" grpId="0"/>
      <p:bldP spid="9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nature%20(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9" descr="nature%20(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148" name="Rectangle 10"/>
          <p:cNvGraphicFramePr>
            <a:graphicFrameLocks noGrp="1"/>
          </p:cNvGraphicFramePr>
          <p:nvPr>
            <p:ph sz="quarter" idx="4"/>
          </p:nvPr>
        </p:nvGraphicFramePr>
        <p:xfrm>
          <a:off x="5026025" y="3938588"/>
          <a:ext cx="3281363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4" imgW="0" imgH="0" progId="Equation.3">
                  <p:embed/>
                </p:oleObj>
              </mc:Choice>
              <mc:Fallback>
                <p:oleObj r:id="rId4" imgW="0" imgH="0" progId="Equation.3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>
                      <a:xfrm>
                        <a:off x="5026025" y="3938588"/>
                        <a:ext cx="3281363" cy="21875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2"/>
          <p:cNvSpPr/>
          <p:nvPr/>
        </p:nvSpPr>
        <p:spPr>
          <a:xfrm>
            <a:off x="-28575" y="32385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0" y="1066800"/>
            <a:ext cx="815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DiÖn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tÝch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toµn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phÇn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h×nh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chãp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3795" name="Line 3"/>
          <p:cNvSpPr/>
          <p:nvPr/>
        </p:nvSpPr>
        <p:spPr>
          <a:xfrm>
            <a:off x="3683000" y="4725988"/>
            <a:ext cx="5334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8" name="Group 4"/>
          <p:cNvGrpSpPr/>
          <p:nvPr/>
        </p:nvGrpSpPr>
        <p:grpSpPr>
          <a:xfrm>
            <a:off x="457200" y="2859088"/>
            <a:ext cx="3124200" cy="2628900"/>
            <a:chOff x="288" y="528"/>
            <a:chExt cx="1968" cy="1920"/>
          </a:xfrm>
        </p:grpSpPr>
        <p:sp>
          <p:nvSpPr>
            <p:cNvPr id="6182" name="Isosceles Triangle 3"/>
            <p:cNvSpPr/>
            <p:nvPr/>
          </p:nvSpPr>
          <p:spPr>
            <a:xfrm flipV="1">
              <a:off x="1022" y="1731"/>
              <a:ext cx="500" cy="71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cap="flat" cmpd="sng">
              <a:solidFill>
                <a:srgbClr val="00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ctr"/>
            <a:lstStyle/>
            <a:p>
              <a:pPr algn="ctr" eaLnBrk="0" hangingPunct="0"/>
              <a:endParaRPr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1022" y="528"/>
              <a:ext cx="500" cy="717"/>
            </a:xfrm>
            <a:prstGeom prst="triangle">
              <a:avLst/>
            </a:prstGeom>
            <a:ln w="317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Isosceles Triangle 9"/>
            <p:cNvSpPr>
              <a:spLocks noChangeArrowheads="1"/>
            </p:cNvSpPr>
            <p:nvPr/>
          </p:nvSpPr>
          <p:spPr bwMode="auto">
            <a:xfrm rot="16200000" flipV="1">
              <a:off x="1648" y="1121"/>
              <a:ext cx="487" cy="73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algn="ctr">
              <a:solidFill>
                <a:srgbClr val="0033CC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5" name="Isosceles Triangle 10"/>
            <p:cNvSpPr/>
            <p:nvPr/>
          </p:nvSpPr>
          <p:spPr>
            <a:xfrm rot="5400000" flipH="1" flipV="1">
              <a:off x="413" y="1120"/>
              <a:ext cx="487" cy="73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31750" cap="flat" cmpd="sng">
              <a:solidFill>
                <a:srgbClr val="00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ctr"/>
            <a:lstStyle/>
            <a:p>
              <a:pPr algn="ctr" eaLnBrk="0" hangingPunct="0"/>
              <a:endParaRPr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022" y="1245"/>
              <a:ext cx="500" cy="487"/>
            </a:xfrm>
            <a:prstGeom prst="rect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7" name="Text Box 79"/>
            <p:cNvSpPr txBox="1"/>
            <p:nvPr/>
          </p:nvSpPr>
          <p:spPr>
            <a:xfrm>
              <a:off x="1175" y="124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6188" name="Text Box 79"/>
            <p:cNvSpPr txBox="1"/>
            <p:nvPr/>
          </p:nvSpPr>
          <p:spPr>
            <a:xfrm>
              <a:off x="983" y="140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6189" name="Text Box 79"/>
            <p:cNvSpPr txBox="1"/>
            <p:nvPr/>
          </p:nvSpPr>
          <p:spPr>
            <a:xfrm>
              <a:off x="1359" y="140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6190" name="Text Box 79"/>
            <p:cNvSpPr txBox="1"/>
            <p:nvPr/>
          </p:nvSpPr>
          <p:spPr>
            <a:xfrm>
              <a:off x="1159" y="1536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6191" name="Line 14"/>
            <p:cNvSpPr/>
            <p:nvPr/>
          </p:nvSpPr>
          <p:spPr>
            <a:xfrm>
              <a:off x="1272" y="5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92" name="Line 15"/>
            <p:cNvSpPr/>
            <p:nvPr/>
          </p:nvSpPr>
          <p:spPr>
            <a:xfrm>
              <a:off x="1272" y="17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93" name="Line 16"/>
            <p:cNvSpPr/>
            <p:nvPr/>
          </p:nvSpPr>
          <p:spPr>
            <a:xfrm rot="5400000">
              <a:off x="672" y="11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94" name="Line 17"/>
            <p:cNvSpPr/>
            <p:nvPr/>
          </p:nvSpPr>
          <p:spPr>
            <a:xfrm rot="5400000">
              <a:off x="1872" y="1144"/>
              <a:ext cx="0" cy="6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95" name="Text Box 79"/>
            <p:cNvSpPr txBox="1"/>
            <p:nvPr/>
          </p:nvSpPr>
          <p:spPr>
            <a:xfrm>
              <a:off x="695" y="1312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6196" name="Text Box 79"/>
            <p:cNvSpPr txBox="1"/>
            <p:nvPr/>
          </p:nvSpPr>
          <p:spPr>
            <a:xfrm>
              <a:off x="1599" y="1320"/>
              <a:ext cx="201" cy="200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  <p:sp>
          <p:nvSpPr>
            <p:cNvPr id="6197" name="Text Box 79"/>
            <p:cNvSpPr txBox="1"/>
            <p:nvPr/>
          </p:nvSpPr>
          <p:spPr>
            <a:xfrm>
              <a:off x="1223" y="872"/>
              <a:ext cx="201" cy="20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6198" name="Text Box 79"/>
            <p:cNvSpPr txBox="1"/>
            <p:nvPr/>
          </p:nvSpPr>
          <p:spPr>
            <a:xfrm>
              <a:off x="1223" y="1808"/>
              <a:ext cx="201" cy="201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vi-VN" altLang="x-none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48"/>
          <p:cNvGrpSpPr/>
          <p:nvPr/>
        </p:nvGrpSpPr>
        <p:grpSpPr>
          <a:xfrm>
            <a:off x="4495800" y="3048000"/>
            <a:ext cx="2616200" cy="2112963"/>
            <a:chOff x="4495799" y="1027113"/>
            <a:chExt cx="2616201" cy="2113051"/>
          </a:xfrm>
        </p:grpSpPr>
        <p:sp>
          <p:nvSpPr>
            <p:cNvPr id="6161" name="AutoShape 31"/>
            <p:cNvSpPr/>
            <p:nvPr/>
          </p:nvSpPr>
          <p:spPr>
            <a:xfrm>
              <a:off x="4506980" y="2203073"/>
              <a:ext cx="2605020" cy="891373"/>
            </a:xfrm>
            <a:prstGeom prst="parallelogram">
              <a:avLst>
                <a:gd name="adj" fmla="val 87011"/>
              </a:avLst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6162" name="AutoShape 23"/>
            <p:cNvSpPr/>
            <p:nvPr/>
          </p:nvSpPr>
          <p:spPr>
            <a:xfrm>
              <a:off x="4506980" y="2223132"/>
              <a:ext cx="2605020" cy="891373"/>
            </a:xfrm>
            <a:prstGeom prst="parallelogram">
              <a:avLst>
                <a:gd name="adj" fmla="val 87011"/>
              </a:avLst>
            </a:prstGeom>
            <a:solidFill>
              <a:schemeClr val="accent1"/>
            </a:solidFill>
            <a:ln w="25400">
              <a:noFill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6163" name="Line 24"/>
            <p:cNvSpPr/>
            <p:nvPr/>
          </p:nvSpPr>
          <p:spPr>
            <a:xfrm flipV="1">
              <a:off x="4506980" y="2223132"/>
              <a:ext cx="2605020" cy="89137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64" name="Line 25"/>
            <p:cNvSpPr/>
            <p:nvPr/>
          </p:nvSpPr>
          <p:spPr>
            <a:xfrm>
              <a:off x="5383240" y="2233162"/>
              <a:ext cx="852501" cy="86128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65" name="Line 26"/>
            <p:cNvSpPr/>
            <p:nvPr/>
          </p:nvSpPr>
          <p:spPr>
            <a:xfrm flipV="1">
              <a:off x="5798310" y="1047172"/>
              <a:ext cx="0" cy="161976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6166" name="Line 27"/>
            <p:cNvSpPr/>
            <p:nvPr/>
          </p:nvSpPr>
          <p:spPr>
            <a:xfrm flipH="1">
              <a:off x="4506980" y="1079768"/>
              <a:ext cx="1302510" cy="203473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7" name="Line 28"/>
            <p:cNvSpPr/>
            <p:nvPr/>
          </p:nvSpPr>
          <p:spPr>
            <a:xfrm flipH="1">
              <a:off x="5349699" y="1099827"/>
              <a:ext cx="448611" cy="115339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68" name="Line 30"/>
            <p:cNvSpPr/>
            <p:nvPr/>
          </p:nvSpPr>
          <p:spPr>
            <a:xfrm>
              <a:off x="5798310" y="1079768"/>
              <a:ext cx="1291329" cy="1133335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69" name="Line 32"/>
            <p:cNvSpPr/>
            <p:nvPr/>
          </p:nvSpPr>
          <p:spPr>
            <a:xfrm flipV="1">
              <a:off x="4506980" y="2203073"/>
              <a:ext cx="2605020" cy="89137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70" name="Line 33"/>
            <p:cNvSpPr/>
            <p:nvPr/>
          </p:nvSpPr>
          <p:spPr>
            <a:xfrm>
              <a:off x="5383240" y="2213103"/>
              <a:ext cx="852501" cy="86128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71" name="Line 34"/>
            <p:cNvSpPr/>
            <p:nvPr/>
          </p:nvSpPr>
          <p:spPr>
            <a:xfrm flipV="1">
              <a:off x="5798310" y="1027113"/>
              <a:ext cx="0" cy="161976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6172" name="Line 35"/>
            <p:cNvSpPr/>
            <p:nvPr/>
          </p:nvSpPr>
          <p:spPr>
            <a:xfrm flipH="1">
              <a:off x="4506980" y="1059709"/>
              <a:ext cx="1302510" cy="203473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73" name="Line 36"/>
            <p:cNvSpPr/>
            <p:nvPr/>
          </p:nvSpPr>
          <p:spPr>
            <a:xfrm flipH="1">
              <a:off x="5349699" y="1079768"/>
              <a:ext cx="448611" cy="115339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74" name="Line 37"/>
            <p:cNvSpPr/>
            <p:nvPr/>
          </p:nvSpPr>
          <p:spPr>
            <a:xfrm>
              <a:off x="5785610" y="1048426"/>
              <a:ext cx="526290" cy="2063074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75" name="Line 38"/>
            <p:cNvSpPr/>
            <p:nvPr/>
          </p:nvSpPr>
          <p:spPr>
            <a:xfrm>
              <a:off x="5792720" y="1068485"/>
              <a:ext cx="905608" cy="159469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76" name="Line 39"/>
            <p:cNvSpPr/>
            <p:nvPr/>
          </p:nvSpPr>
          <p:spPr>
            <a:xfrm flipH="1">
              <a:off x="4533898" y="2197100"/>
              <a:ext cx="838201" cy="88900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77" name="Line 40"/>
            <p:cNvSpPr/>
            <p:nvPr/>
          </p:nvSpPr>
          <p:spPr>
            <a:xfrm flipH="1" flipV="1">
              <a:off x="5360879" y="2213103"/>
              <a:ext cx="1734351" cy="1003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6178" name="Line 41"/>
            <p:cNvSpPr/>
            <p:nvPr/>
          </p:nvSpPr>
          <p:spPr>
            <a:xfrm flipH="1" flipV="1">
              <a:off x="4495799" y="3094445"/>
              <a:ext cx="1841500" cy="4571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79" name="Line 42"/>
            <p:cNvSpPr/>
            <p:nvPr/>
          </p:nvSpPr>
          <p:spPr>
            <a:xfrm flipH="1">
              <a:off x="6324599" y="2233162"/>
              <a:ext cx="770629" cy="87833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180" name="Text Box 79"/>
            <p:cNvSpPr txBox="1"/>
            <p:nvPr/>
          </p:nvSpPr>
          <p:spPr>
            <a:xfrm>
              <a:off x="6327979" y="1961111"/>
              <a:ext cx="280906" cy="274558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6181" name="Text Box 79"/>
            <p:cNvSpPr txBox="1"/>
            <p:nvPr/>
          </p:nvSpPr>
          <p:spPr>
            <a:xfrm>
              <a:off x="6540405" y="2664431"/>
              <a:ext cx="280906" cy="274558"/>
            </a:xfrm>
            <a:prstGeom prst="rect">
              <a:avLst/>
            </a:prstGeom>
            <a:noFill/>
            <a:ln w="28575">
              <a:noFill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b="1" dirty="0"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" name="Rectangle 2"/>
          <p:cNvSpPr/>
          <p:nvPr/>
        </p:nvSpPr>
        <p:spPr>
          <a:xfrm>
            <a:off x="381000" y="5715000"/>
            <a:ext cx="2946400" cy="762000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8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tp</a:t>
            </a:r>
            <a:r>
              <a:rPr sz="2800" b="1" dirty="0">
                <a:solidFill>
                  <a:srgbClr val="0070C0"/>
                </a:solidFill>
                <a:latin typeface=".VnTime" panose="020B7200000000000000" pitchFamily="34" charset="0"/>
              </a:rPr>
              <a:t> = S</a:t>
            </a:r>
            <a:r>
              <a:rPr sz="28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800" b="1" dirty="0">
                <a:solidFill>
                  <a:srgbClr val="0070C0"/>
                </a:solidFill>
                <a:latin typeface=".VnTime" panose="020B7200000000000000" pitchFamily="34" charset="0"/>
              </a:rPr>
              <a:t> + S</a:t>
            </a:r>
            <a:r>
              <a:rPr sz="28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endParaRPr sz="28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4400" y="57023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4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tp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: DiÖn tÝch toµn phÇn cña h×nh chãp</a:t>
            </a:r>
          </a:p>
        </p:txBody>
      </p:sp>
      <p:sp>
        <p:nvSpPr>
          <p:cNvPr id="6" name="Rectangle 2"/>
          <p:cNvSpPr/>
          <p:nvPr/>
        </p:nvSpPr>
        <p:spPr>
          <a:xfrm>
            <a:off x="3454400" y="61087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4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: DiÖn tÝch xung quanh cña h×nh chãp</a:t>
            </a:r>
          </a:p>
        </p:txBody>
      </p:sp>
      <p:sp>
        <p:nvSpPr>
          <p:cNvPr id="7" name="Rectangle 2"/>
          <p:cNvSpPr/>
          <p:nvPr/>
        </p:nvSpPr>
        <p:spPr>
          <a:xfrm>
            <a:off x="3492500" y="65151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4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: DiÖn tÝch mÆt ®¸y cña h×nh chãp</a:t>
            </a:r>
          </a:p>
        </p:txBody>
      </p:sp>
      <p:sp>
        <p:nvSpPr>
          <p:cNvPr id="12350" name="Text Box 62"/>
          <p:cNvSpPr txBox="1"/>
          <p:nvPr/>
        </p:nvSpPr>
        <p:spPr>
          <a:xfrm>
            <a:off x="0" y="3886200"/>
            <a:ext cx="89916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3333FF"/>
                </a:solidFill>
                <a:latin typeface=".VnTime" panose="020B7200000000000000" pitchFamily="34" charset="0"/>
              </a:rPr>
              <a:t>T­ương tù h·y nªu c«ng thøc tÝnh diÖn tÝch toµn phÇn cña h×nh chãp?</a:t>
            </a:r>
          </a:p>
        </p:txBody>
      </p:sp>
      <p:sp>
        <p:nvSpPr>
          <p:cNvPr id="12" name="Rectangle 2"/>
          <p:cNvSpPr/>
          <p:nvPr/>
        </p:nvSpPr>
        <p:spPr>
          <a:xfrm>
            <a:off x="2846321" y="2118996"/>
            <a:ext cx="2946400" cy="762000"/>
          </a:xfrm>
          <a:prstGeom prst="rect">
            <a:avLst/>
          </a:prstGeom>
          <a:noFill/>
          <a:ln w="2857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b="1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8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tp</a:t>
            </a:r>
            <a:r>
              <a:rPr sz="2800" b="1" dirty="0">
                <a:solidFill>
                  <a:srgbClr val="0070C0"/>
                </a:solidFill>
                <a:latin typeface=".VnTime" panose="020B7200000000000000" pitchFamily="34" charset="0"/>
              </a:rPr>
              <a:t> = S</a:t>
            </a:r>
            <a:r>
              <a:rPr sz="28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800" b="1" dirty="0">
                <a:solidFill>
                  <a:srgbClr val="0070C0"/>
                </a:solidFill>
                <a:latin typeface=".VnTime" panose="020B7200000000000000" pitchFamily="34" charset="0"/>
              </a:rPr>
              <a:t> + S</a:t>
            </a:r>
            <a:r>
              <a:rPr sz="2800" b="1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c¸c ®¸y</a:t>
            </a:r>
            <a:endParaRPr sz="2800" b="1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  <p:bldP spid="2" grpId="0" animBg="1"/>
      <p:bldP spid="3" grpId="0"/>
      <p:bldP spid="6" grpId="0"/>
      <p:bldP spid="7" grpId="0"/>
      <p:bldP spid="12350" grpId="0"/>
      <p:bldP spid="12350" grpId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7172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Rectangle 12"/>
          <p:cNvSpPr/>
          <p:nvPr/>
        </p:nvSpPr>
        <p:spPr>
          <a:xfrm>
            <a:off x="257175" y="833438"/>
            <a:ext cx="6850063" cy="579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247810" name="Rectangle 2"/>
          <p:cNvSpPr/>
          <p:nvPr/>
        </p:nvSpPr>
        <p:spPr>
          <a:xfrm>
            <a:off x="304800" y="2057400"/>
            <a:ext cx="1676400" cy="584200"/>
          </a:xfrm>
          <a:prstGeom prst="rect">
            <a:avLst/>
          </a:prstGeom>
          <a:noFill/>
          <a:ln w="349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b"/>
          <a:lstStyle/>
          <a:p>
            <a:pPr algn="ctr"/>
            <a:r>
              <a:rPr sz="3200" b="1" dirty="0">
                <a:solidFill>
                  <a:srgbClr val="FF6600"/>
                </a:solidFill>
                <a:latin typeface=".VnTime" panose="020B7200000000000000" pitchFamily="34" charset="0"/>
              </a:rPr>
              <a:t>Bµi tËp:</a:t>
            </a:r>
          </a:p>
        </p:txBody>
      </p:sp>
      <p:sp>
        <p:nvSpPr>
          <p:cNvPr id="2" name="Rectangle 2"/>
          <p:cNvSpPr/>
          <p:nvPr/>
        </p:nvSpPr>
        <p:spPr>
          <a:xfrm>
            <a:off x="1003300" y="419100"/>
            <a:ext cx="56515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dirty="0">
                <a:solidFill>
                  <a:srgbClr val="0070C0"/>
                </a:solidFill>
                <a:latin typeface=".VnTime" panose="020B7200000000000000" pitchFamily="34" charset="0"/>
              </a:rPr>
              <a:t>TÝnh Sxq, Stp cña h×nh chãp tø gi¸c sau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38100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DiÖn tÝch xung quanh cña h×nh chãp lµ:</a:t>
            </a:r>
          </a:p>
        </p:txBody>
      </p:sp>
      <p:grpSp>
        <p:nvGrpSpPr>
          <p:cNvPr id="4" name="Group 22"/>
          <p:cNvGrpSpPr/>
          <p:nvPr/>
        </p:nvGrpSpPr>
        <p:grpSpPr>
          <a:xfrm>
            <a:off x="5816600" y="2057400"/>
            <a:ext cx="3327400" cy="2679700"/>
            <a:chOff x="2324100" y="1054100"/>
            <a:chExt cx="3327400" cy="2679700"/>
          </a:xfrm>
        </p:grpSpPr>
        <p:sp>
          <p:nvSpPr>
            <p:cNvPr id="7189" name="Rectangle 2"/>
            <p:cNvSpPr/>
            <p:nvPr/>
          </p:nvSpPr>
          <p:spPr>
            <a:xfrm>
              <a:off x="4343400" y="1384300"/>
              <a:ext cx="1308100" cy="3429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20 Cm</a:t>
              </a:r>
            </a:p>
          </p:txBody>
        </p:sp>
        <p:sp>
          <p:nvSpPr>
            <p:cNvPr id="7190" name="Line 49"/>
            <p:cNvSpPr/>
            <p:nvPr/>
          </p:nvSpPr>
          <p:spPr>
            <a:xfrm>
              <a:off x="2339147" y="2383815"/>
              <a:ext cx="947945" cy="1032485"/>
            </a:xfrm>
            <a:prstGeom prst="line">
              <a:avLst/>
            </a:prstGeom>
            <a:ln w="349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1" name="Line 50"/>
            <p:cNvSpPr/>
            <p:nvPr/>
          </p:nvSpPr>
          <p:spPr>
            <a:xfrm>
              <a:off x="4114662" y="2368172"/>
              <a:ext cx="947945" cy="1032485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7192" name="Line 51"/>
            <p:cNvSpPr/>
            <p:nvPr/>
          </p:nvSpPr>
          <p:spPr>
            <a:xfrm>
              <a:off x="3256998" y="3400656"/>
              <a:ext cx="1835702" cy="0"/>
            </a:xfrm>
            <a:prstGeom prst="line">
              <a:avLst/>
            </a:prstGeom>
            <a:ln w="349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3" name="Line 52"/>
            <p:cNvSpPr/>
            <p:nvPr/>
          </p:nvSpPr>
          <p:spPr>
            <a:xfrm>
              <a:off x="2324100" y="2368172"/>
              <a:ext cx="183570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7194" name="Line 55"/>
            <p:cNvSpPr/>
            <p:nvPr/>
          </p:nvSpPr>
          <p:spPr>
            <a:xfrm flipH="1" flipV="1">
              <a:off x="3678307" y="1054100"/>
              <a:ext cx="511589" cy="234655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5" name="Line 56"/>
            <p:cNvSpPr/>
            <p:nvPr/>
          </p:nvSpPr>
          <p:spPr>
            <a:xfrm flipH="1">
              <a:off x="2354193" y="1054100"/>
              <a:ext cx="1339160" cy="1329715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6" name="Line 57"/>
            <p:cNvSpPr/>
            <p:nvPr/>
          </p:nvSpPr>
          <p:spPr>
            <a:xfrm flipH="1">
              <a:off x="3256998" y="1069744"/>
              <a:ext cx="421309" cy="2315269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7" name="Line 58"/>
            <p:cNvSpPr/>
            <p:nvPr/>
          </p:nvSpPr>
          <p:spPr>
            <a:xfrm>
              <a:off x="3678307" y="1069744"/>
              <a:ext cx="1384300" cy="233091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198" name="Line 59"/>
            <p:cNvSpPr/>
            <p:nvPr/>
          </p:nvSpPr>
          <p:spPr>
            <a:xfrm>
              <a:off x="3678307" y="1054100"/>
              <a:ext cx="451402" cy="136100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7199" name="Line 103"/>
            <p:cNvSpPr/>
            <p:nvPr/>
          </p:nvSpPr>
          <p:spPr>
            <a:xfrm flipH="1">
              <a:off x="3898900" y="1663700"/>
              <a:ext cx="546100" cy="5334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7200" name="Rectangle 2"/>
            <p:cNvSpPr/>
            <p:nvPr/>
          </p:nvSpPr>
          <p:spPr>
            <a:xfrm>
              <a:off x="3327400" y="3390900"/>
              <a:ext cx="1308100" cy="3429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20 Cm</a:t>
              </a:r>
            </a:p>
          </p:txBody>
        </p:sp>
      </p:grpSp>
      <p:sp>
        <p:nvSpPr>
          <p:cNvPr id="6" name="Rectangle 2"/>
          <p:cNvSpPr/>
          <p:nvPr/>
        </p:nvSpPr>
        <p:spPr>
          <a:xfrm>
            <a:off x="990600" y="41148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8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 = p.d = (20.4)/2 .20</a:t>
            </a:r>
          </a:p>
        </p:txBody>
      </p:sp>
      <p:sp>
        <p:nvSpPr>
          <p:cNvPr id="7" name="Rectangle 2"/>
          <p:cNvSpPr/>
          <p:nvPr/>
        </p:nvSpPr>
        <p:spPr>
          <a:xfrm>
            <a:off x="914400" y="44958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8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 = 800 (cm</a:t>
            </a:r>
            <a:r>
              <a:rPr sz="2800" baseline="30000" dirty="0">
                <a:solidFill>
                  <a:srgbClr val="0070C0"/>
                </a:solidFill>
                <a:latin typeface=".VnTime" panose="020B7200000000000000" pitchFamily="34" charset="0"/>
              </a:rPr>
              <a:t>2)</a:t>
            </a:r>
            <a:endParaRPr sz="2800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685800" y="4953000"/>
            <a:ext cx="6350000" cy="2667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DiÖn tÝch ®¸y cña h×nh chãp lµ</a:t>
            </a:r>
          </a:p>
        </p:txBody>
      </p:sp>
      <p:sp>
        <p:nvSpPr>
          <p:cNvPr id="9" name="Rectangle 2"/>
          <p:cNvSpPr/>
          <p:nvPr/>
        </p:nvSpPr>
        <p:spPr>
          <a:xfrm>
            <a:off x="914400" y="53340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S® =  20.20</a:t>
            </a:r>
          </a:p>
        </p:txBody>
      </p:sp>
      <p:sp>
        <p:nvSpPr>
          <p:cNvPr id="10" name="Rectangle 2"/>
          <p:cNvSpPr/>
          <p:nvPr/>
        </p:nvSpPr>
        <p:spPr>
          <a:xfrm>
            <a:off x="2743200" y="53340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Nªn S</a:t>
            </a:r>
            <a:r>
              <a:rPr sz="28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®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= 400 (cm</a:t>
            </a:r>
            <a:r>
              <a:rPr sz="2800" baseline="30000" dirty="0">
                <a:solidFill>
                  <a:srgbClr val="0070C0"/>
                </a:solidFill>
                <a:latin typeface=".VnTime" panose="020B7200000000000000" pitchFamily="34" charset="0"/>
              </a:rPr>
              <a:t>2)</a:t>
            </a:r>
            <a:endParaRPr sz="2800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3124200"/>
            <a:ext cx="1574800" cy="508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b="1" u="sng" dirty="0">
                <a:solidFill>
                  <a:srgbClr val="0070C0"/>
                </a:solidFill>
                <a:latin typeface=".VnTime" panose="020B7200000000000000" pitchFamily="34" charset="0"/>
              </a:rPr>
              <a:t>Gi¶i:</a:t>
            </a:r>
          </a:p>
        </p:txBody>
      </p:sp>
      <p:sp>
        <p:nvSpPr>
          <p:cNvPr id="13347" name="Text Box 35"/>
          <p:cNvSpPr txBox="1"/>
          <p:nvPr/>
        </p:nvSpPr>
        <p:spPr>
          <a:xfrm>
            <a:off x="1981200" y="1981200"/>
            <a:ext cx="4495800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3333FF"/>
                </a:solidFill>
                <a:latin typeface=".VnTime" panose="020B7200000000000000" pitchFamily="34" charset="0"/>
              </a:rPr>
              <a:t>Cho h×nh vÏ h·y tÝnh diÖn tÝch xung quanh vµ diÖn tÝch toµn phÇn cña h×nh chãp</a:t>
            </a:r>
          </a:p>
        </p:txBody>
      </p:sp>
      <p:sp>
        <p:nvSpPr>
          <p:cNvPr id="5" name="Rectangle 2"/>
          <p:cNvSpPr/>
          <p:nvPr/>
        </p:nvSpPr>
        <p:spPr>
          <a:xfrm>
            <a:off x="838200" y="5676900"/>
            <a:ext cx="6350000" cy="2667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DiÖn tÝch toµn phÇn cña h×nh chãp lµ</a:t>
            </a:r>
          </a:p>
        </p:txBody>
      </p:sp>
      <p:sp>
        <p:nvSpPr>
          <p:cNvPr id="11" name="Rectangle 2"/>
          <p:cNvSpPr/>
          <p:nvPr/>
        </p:nvSpPr>
        <p:spPr>
          <a:xfrm>
            <a:off x="1066800" y="60579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8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tp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= S</a:t>
            </a:r>
            <a:r>
              <a:rPr sz="28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xq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 + S® = 800 + 20.20</a:t>
            </a:r>
          </a:p>
        </p:txBody>
      </p:sp>
      <p:sp>
        <p:nvSpPr>
          <p:cNvPr id="12" name="Rectangle 2"/>
          <p:cNvSpPr/>
          <p:nvPr/>
        </p:nvSpPr>
        <p:spPr>
          <a:xfrm>
            <a:off x="1143000" y="6515100"/>
            <a:ext cx="50800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S</a:t>
            </a:r>
            <a:r>
              <a:rPr sz="2800" baseline="-25000" dirty="0">
                <a:solidFill>
                  <a:srgbClr val="0070C0"/>
                </a:solidFill>
                <a:latin typeface=".VnTime" panose="020B7200000000000000" pitchFamily="34" charset="0"/>
              </a:rPr>
              <a:t>tp</a:t>
            </a:r>
            <a:r>
              <a:rPr sz="2800" dirty="0">
                <a:solidFill>
                  <a:srgbClr val="0070C0"/>
                </a:solidFill>
                <a:latin typeface=".VnTime" panose="020B7200000000000000" pitchFamily="34" charset="0"/>
              </a:rPr>
              <a:t>= 1200 (cm</a:t>
            </a:r>
            <a:r>
              <a:rPr sz="2800" baseline="30000" dirty="0">
                <a:solidFill>
                  <a:srgbClr val="0070C0"/>
                </a:solidFill>
                <a:latin typeface=".VnTime" panose="020B7200000000000000" pitchFamily="34" charset="0"/>
              </a:rPr>
              <a:t>2)</a:t>
            </a:r>
            <a:endParaRPr sz="2800" dirty="0">
              <a:solidFill>
                <a:srgbClr val="0070C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24" grpId="0"/>
      <p:bldP spid="13347" grpId="0"/>
      <p:bldP spid="5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8195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8196" name="Picture 4" descr="nature%20(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8198" name="Picture 9" descr="nature%20(1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199" name="Rectangle 10"/>
          <p:cNvGraphicFramePr>
            <a:graphicFrameLocks noGrp="1"/>
          </p:cNvGraphicFramePr>
          <p:nvPr>
            <p:ph sz="half" idx="1"/>
          </p:nvPr>
        </p:nvGraphicFramePr>
        <p:xfrm>
          <a:off x="2476500" y="38623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r:id="rId4" imgW="0" imgH="0" progId="Equation.3">
                  <p:embed/>
                </p:oleObj>
              </mc:Choice>
              <mc:Fallback>
                <p:oleObj r:id="rId4" imgW="0" imgH="0" progId="Equation.3">
                  <p:embed/>
                  <p:pic>
                    <p:nvPicPr>
                      <p:cNvPr id="0" name="Picture 3079"/>
                      <p:cNvPicPr/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>
                      <a:xfrm>
                        <a:off x="2476500" y="3862388"/>
                        <a:ext cx="0" cy="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01" name="Object 4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00400" y="3886200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r:id="rId5" imgW="292100" imgH="292100" progId="Equation.DSMT4">
                  <p:embed/>
                </p:oleObj>
              </mc:Choice>
              <mc:Fallback>
                <p:oleObj r:id="rId5" imgW="292100" imgH="292100" progId="Equation.DSMT4">
                  <p:embed/>
                  <p:pic>
                    <p:nvPicPr>
                      <p:cNvPr id="0" name="Picture 3080"/>
                      <p:cNvPicPr/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FF0000"/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3200400" y="3886200"/>
                        <a:ext cx="457200" cy="4572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202" name="Rectangle 12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8203" name="Text Box 13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.VnTime" panose="020B7200000000000000" pitchFamily="34" charset="0"/>
              </a:rPr>
              <a:t>2.VÝ dô :</a:t>
            </a:r>
          </a:p>
        </p:txBody>
      </p:sp>
      <p:grpSp>
        <p:nvGrpSpPr>
          <p:cNvPr id="5" name="Group 138"/>
          <p:cNvGrpSpPr/>
          <p:nvPr/>
        </p:nvGrpSpPr>
        <p:grpSpPr>
          <a:xfrm>
            <a:off x="5778500" y="1752600"/>
            <a:ext cx="3365500" cy="2971800"/>
            <a:chOff x="1336" y="472"/>
            <a:chExt cx="2120" cy="1872"/>
          </a:xfrm>
        </p:grpSpPr>
        <p:sp>
          <p:nvSpPr>
            <p:cNvPr id="8207" name="Rectangle 2"/>
            <p:cNvSpPr/>
            <p:nvPr/>
          </p:nvSpPr>
          <p:spPr>
            <a:xfrm>
              <a:off x="2400" y="984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8208" name="Line 24"/>
            <p:cNvSpPr/>
            <p:nvPr/>
          </p:nvSpPr>
          <p:spPr>
            <a:xfrm>
              <a:off x="1584" y="1576"/>
              <a:ext cx="480" cy="584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09" name="Line 25"/>
            <p:cNvSpPr/>
            <p:nvPr/>
          </p:nvSpPr>
          <p:spPr>
            <a:xfrm>
              <a:off x="1584" y="1568"/>
              <a:ext cx="1584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8210" name="Line 26"/>
            <p:cNvSpPr/>
            <p:nvPr/>
          </p:nvSpPr>
          <p:spPr>
            <a:xfrm flipH="1">
              <a:off x="2032" y="1568"/>
              <a:ext cx="1136" cy="59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11" name="Line 27"/>
            <p:cNvSpPr/>
            <p:nvPr/>
          </p:nvSpPr>
          <p:spPr>
            <a:xfrm>
              <a:off x="1600" y="1576"/>
              <a:ext cx="1048" cy="28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8212" name="Line 28"/>
            <p:cNvSpPr/>
            <p:nvPr/>
          </p:nvSpPr>
          <p:spPr>
            <a:xfrm flipV="1">
              <a:off x="1808" y="1576"/>
              <a:ext cx="1344" cy="296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8213" name="Line 29"/>
            <p:cNvSpPr/>
            <p:nvPr/>
          </p:nvSpPr>
          <p:spPr>
            <a:xfrm flipV="1">
              <a:off x="2304" y="608"/>
              <a:ext cx="0" cy="116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8214" name="Line 30"/>
            <p:cNvSpPr/>
            <p:nvPr/>
          </p:nvSpPr>
          <p:spPr>
            <a:xfrm flipH="1">
              <a:off x="1568" y="608"/>
              <a:ext cx="744" cy="100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15" name="Line 31"/>
            <p:cNvSpPr/>
            <p:nvPr/>
          </p:nvSpPr>
          <p:spPr>
            <a:xfrm flipH="1">
              <a:off x="2056" y="640"/>
              <a:ext cx="256" cy="152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16" name="Line 32"/>
            <p:cNvSpPr/>
            <p:nvPr/>
          </p:nvSpPr>
          <p:spPr>
            <a:xfrm>
              <a:off x="2312" y="616"/>
              <a:ext cx="856" cy="976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17" name="Arc 33"/>
            <p:cNvSpPr/>
            <p:nvPr/>
          </p:nvSpPr>
          <p:spPr>
            <a:xfrm flipH="1" flipV="1">
              <a:off x="1570" y="1366"/>
              <a:ext cx="1587" cy="365"/>
            </a:xfrm>
            <a:custGeom>
              <a:avLst/>
              <a:gdLst>
                <a:gd name="txL" fmla="*/ 0 w 39509"/>
                <a:gd name="txT" fmla="*/ 0 h 21600"/>
                <a:gd name="txR" fmla="*/ 39509 w 39509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39509" h="21600" fill="none">
                  <a:moveTo>
                    <a:pt x="39509" y="8294"/>
                  </a:moveTo>
                  <a:cubicBezTo>
                    <a:pt x="36158" y="16350"/>
                    <a:pt x="28290" y="21599"/>
                    <a:pt x="19565" y="21600"/>
                  </a:cubicBezTo>
                  <a:cubicBezTo>
                    <a:pt x="11179" y="21600"/>
                    <a:pt x="3552" y="16747"/>
                    <a:pt x="-1" y="9152"/>
                  </a:cubicBezTo>
                </a:path>
                <a:path w="39509" h="21600" stroke="0">
                  <a:moveTo>
                    <a:pt x="39509" y="8294"/>
                  </a:moveTo>
                  <a:cubicBezTo>
                    <a:pt x="36158" y="16350"/>
                    <a:pt x="28290" y="21599"/>
                    <a:pt x="19565" y="21600"/>
                  </a:cubicBezTo>
                  <a:cubicBezTo>
                    <a:pt x="11179" y="21600"/>
                    <a:pt x="3552" y="16747"/>
                    <a:pt x="-1" y="9152"/>
                  </a:cubicBezTo>
                  <a:lnTo>
                    <a:pt x="19565" y="0"/>
                  </a:lnTo>
                  <a:lnTo>
                    <a:pt x="39509" y="8294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alpha val="10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Arc 35"/>
            <p:cNvSpPr/>
            <p:nvPr/>
          </p:nvSpPr>
          <p:spPr>
            <a:xfrm>
              <a:off x="1480" y="1560"/>
              <a:ext cx="1800" cy="624"/>
            </a:xfrm>
            <a:custGeom>
              <a:avLst/>
              <a:gdLst>
                <a:gd name="txL" fmla="*/ 0 w 43200"/>
                <a:gd name="txT" fmla="*/ 0 h 33335"/>
                <a:gd name="txR" fmla="*/ 43200 w 43200"/>
                <a:gd name="txB" fmla="*/ 33335 h 33335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3200" h="33335" fill="none">
                  <a:moveTo>
                    <a:pt x="39734" y="-1"/>
                  </a:moveTo>
                  <a:cubicBezTo>
                    <a:pt x="41996" y="3495"/>
                    <a:pt x="43200" y="7571"/>
                    <a:pt x="43200" y="11735"/>
                  </a:cubicBezTo>
                  <a:cubicBezTo>
                    <a:pt x="43200" y="23664"/>
                    <a:pt x="33529" y="33335"/>
                    <a:pt x="21600" y="33335"/>
                  </a:cubicBezTo>
                  <a:cubicBezTo>
                    <a:pt x="9670" y="33335"/>
                    <a:pt x="0" y="23664"/>
                    <a:pt x="0" y="11735"/>
                  </a:cubicBezTo>
                  <a:cubicBezTo>
                    <a:pt x="-1" y="7841"/>
                    <a:pt x="1052" y="4021"/>
                    <a:pt x="3045" y="677"/>
                  </a:cubicBezTo>
                </a:path>
                <a:path w="43200" h="33335" stroke="0">
                  <a:moveTo>
                    <a:pt x="39734" y="-1"/>
                  </a:moveTo>
                  <a:cubicBezTo>
                    <a:pt x="41996" y="3495"/>
                    <a:pt x="43200" y="7571"/>
                    <a:pt x="43200" y="11735"/>
                  </a:cubicBezTo>
                  <a:cubicBezTo>
                    <a:pt x="43200" y="23664"/>
                    <a:pt x="33529" y="33335"/>
                    <a:pt x="21600" y="33335"/>
                  </a:cubicBezTo>
                  <a:cubicBezTo>
                    <a:pt x="9670" y="33335"/>
                    <a:pt x="0" y="23664"/>
                    <a:pt x="0" y="11735"/>
                  </a:cubicBezTo>
                  <a:cubicBezTo>
                    <a:pt x="-1" y="7841"/>
                    <a:pt x="1052" y="4021"/>
                    <a:pt x="3045" y="677"/>
                  </a:cubicBezTo>
                  <a:lnTo>
                    <a:pt x="21600" y="11735"/>
                  </a:lnTo>
                  <a:lnTo>
                    <a:pt x="39734" y="-1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Line 36"/>
            <p:cNvSpPr/>
            <p:nvPr/>
          </p:nvSpPr>
          <p:spPr>
            <a:xfrm>
              <a:off x="2312" y="616"/>
              <a:ext cx="312" cy="124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220" name="Oval 37"/>
            <p:cNvSpPr/>
            <p:nvPr/>
          </p:nvSpPr>
          <p:spPr>
            <a:xfrm>
              <a:off x="2016" y="2096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8221" name="Oval 38"/>
            <p:cNvSpPr/>
            <p:nvPr/>
          </p:nvSpPr>
          <p:spPr>
            <a:xfrm>
              <a:off x="2272" y="584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8222" name="Oval 39"/>
            <p:cNvSpPr/>
            <p:nvPr/>
          </p:nvSpPr>
          <p:spPr>
            <a:xfrm>
              <a:off x="1552" y="1552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8223" name="Oval 40"/>
            <p:cNvSpPr/>
            <p:nvPr/>
          </p:nvSpPr>
          <p:spPr>
            <a:xfrm>
              <a:off x="3104" y="1528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8224" name="Rectangle 2"/>
            <p:cNvSpPr/>
            <p:nvPr/>
          </p:nvSpPr>
          <p:spPr>
            <a:xfrm>
              <a:off x="2600" y="1520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R</a:t>
              </a:r>
            </a:p>
          </p:txBody>
        </p:sp>
        <p:sp>
          <p:nvSpPr>
            <p:cNvPr id="8225" name="Rectangle 2"/>
            <p:cNvSpPr/>
            <p:nvPr/>
          </p:nvSpPr>
          <p:spPr>
            <a:xfrm>
              <a:off x="2192" y="1760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H</a:t>
              </a:r>
            </a:p>
          </p:txBody>
        </p:sp>
        <p:sp>
          <p:nvSpPr>
            <p:cNvPr id="8226" name="Rectangle 2"/>
            <p:cNvSpPr/>
            <p:nvPr/>
          </p:nvSpPr>
          <p:spPr>
            <a:xfrm>
              <a:off x="1336" y="147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8227" name="Rectangle 2"/>
            <p:cNvSpPr/>
            <p:nvPr/>
          </p:nvSpPr>
          <p:spPr>
            <a:xfrm>
              <a:off x="1840" y="2128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8228" name="Rectangle 2"/>
            <p:cNvSpPr/>
            <p:nvPr/>
          </p:nvSpPr>
          <p:spPr>
            <a:xfrm>
              <a:off x="3144" y="143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8229" name="Rectangle 2"/>
            <p:cNvSpPr/>
            <p:nvPr/>
          </p:nvSpPr>
          <p:spPr>
            <a:xfrm>
              <a:off x="2568" y="183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I</a:t>
              </a:r>
            </a:p>
          </p:txBody>
        </p:sp>
        <p:sp>
          <p:nvSpPr>
            <p:cNvPr id="8230" name="Rectangle 2"/>
            <p:cNvSpPr/>
            <p:nvPr/>
          </p:nvSpPr>
          <p:spPr>
            <a:xfrm>
              <a:off x="2320" y="47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</a:t>
              </a:r>
            </a:p>
          </p:txBody>
        </p:sp>
      </p:grpSp>
      <p:sp>
        <p:nvSpPr>
          <p:cNvPr id="15400" name="Text Box 40"/>
          <p:cNvSpPr txBox="1"/>
          <p:nvPr/>
        </p:nvSpPr>
        <p:spPr>
          <a:xfrm>
            <a:off x="609600" y="2514600"/>
            <a:ext cx="5715000" cy="265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FF0000"/>
                </a:solidFill>
                <a:latin typeface=".VnTime" panose="020B7200000000000000" pitchFamily="34" charset="0"/>
              </a:rPr>
              <a:t>H×nh chãp S.ABC cã bèn mÆt lµ tam gi¸c ®Òu b»ng nhau .H lµ </a:t>
            </a:r>
            <a:r>
              <a:rPr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t©m</a:t>
            </a:r>
            <a:r>
              <a:rPr sz="28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®­</a:t>
            </a:r>
            <a:r>
              <a:rPr lang="en-US" sz="2800" dirty="0" err="1">
                <a:solidFill>
                  <a:srgbClr val="FF0000"/>
                </a:solidFill>
                <a:latin typeface=".VnTime" panose="020B7200000000000000" pitchFamily="34" charset="0"/>
              </a:rPr>
              <a:t>ư</a:t>
            </a:r>
            <a:r>
              <a:rPr sz="28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êng</a:t>
            </a:r>
            <a:r>
              <a:rPr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tron</a:t>
            </a:r>
            <a:r>
              <a:rPr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.VnTime" panose="020B7200000000000000" pitchFamily="34" charset="0"/>
              </a:rPr>
              <a:t>ngo¹i tiÕp tam gi¸c ®Òu ABC, b¸n kÝnh HC=R= </a:t>
            </a:r>
            <a:r>
              <a:rPr lang="en-US"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      </a:t>
            </a:r>
            <a:r>
              <a:rPr sz="28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     </a:t>
            </a:r>
            <a:r>
              <a:rPr sz="2800" dirty="0">
                <a:solidFill>
                  <a:srgbClr val="FF0000"/>
                </a:solidFill>
                <a:latin typeface=".VnTime" panose="020B7200000000000000" pitchFamily="34" charset="0"/>
              </a:rPr>
              <a:t>(cm) .BiÕt r»ng AB=            , tÝnh diÖn tÝch xung quanh cña h×nh chãp.</a:t>
            </a:r>
          </a:p>
        </p:txBody>
      </p:sp>
      <p:graphicFrame>
        <p:nvGraphicFramePr>
          <p:cNvPr id="15404" name="Object 4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24000" y="4267200"/>
          <a:ext cx="7366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r:id="rId7" imgW="431800" imgH="292100" progId="Equation.DSMT4">
                  <p:embed/>
                </p:oleObj>
              </mc:Choice>
              <mc:Fallback>
                <p:oleObj r:id="rId7" imgW="431800" imgH="292100" progId="Equation.DSMT4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FF0000"/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1524000" y="4267200"/>
                        <a:ext cx="736600" cy="5111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/>
          <p:nvPr/>
        </p:nvSpPr>
        <p:spPr>
          <a:xfrm flipV="1">
            <a:off x="36513" y="1412875"/>
            <a:ext cx="5256212" cy="1588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sp>
        <p:nvSpPr>
          <p:cNvPr id="9219" name="Line 3"/>
          <p:cNvSpPr/>
          <p:nvPr/>
        </p:nvSpPr>
        <p:spPr>
          <a:xfrm>
            <a:off x="0" y="1484313"/>
            <a:ext cx="6877050" cy="0"/>
          </a:xfrm>
          <a:prstGeom prst="line">
            <a:avLst/>
          </a:prstGeom>
          <a:ln w="38100" cap="flat" cmpd="sng">
            <a:pattFill prst="pct75">
              <a:fgClr>
                <a:srgbClr val="0000FF"/>
              </a:fgClr>
              <a:bgClr>
                <a:srgbClr val="FFFFFF"/>
              </a:bgClr>
            </a:pattFill>
            <a:prstDash val="solid"/>
            <a:headEnd type="none" w="med" len="med"/>
            <a:tailEnd type="none" w="med" len="med"/>
          </a:ln>
        </p:spPr>
      </p:sp>
      <p:pic>
        <p:nvPicPr>
          <p:cNvPr id="9220" name="Picture 4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650" y="0"/>
            <a:ext cx="1403350" cy="122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5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rgbClr val="66FFFF"/>
          </a:solidFill>
          <a:ln w="9525">
            <a:noFill/>
          </a:ln>
        </p:spPr>
        <p:txBody>
          <a:bodyPr wrap="none" anchor="ctr"/>
          <a:lstStyle/>
          <a:p>
            <a:endParaRPr lang="vi-VN" altLang="x-none" dirty="0">
              <a:latin typeface="Arial" panose="020B0604020202020204" pitchFamily="34" charset="0"/>
            </a:endParaRPr>
          </a:p>
        </p:txBody>
      </p:sp>
      <p:pic>
        <p:nvPicPr>
          <p:cNvPr id="9222" name="Picture 7" descr="Boo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33375"/>
            <a:ext cx="631825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9" descr="nature%20(1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0"/>
            <a:ext cx="1066800" cy="93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5" name="Text Box 11"/>
          <p:cNvSpPr txBox="1"/>
          <p:nvPr/>
        </p:nvSpPr>
        <p:spPr>
          <a:xfrm>
            <a:off x="0" y="2438400"/>
            <a:ext cx="71278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sz="2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226" name="Rectangle 12"/>
          <p:cNvSpPr/>
          <p:nvPr/>
        </p:nvSpPr>
        <p:spPr>
          <a:xfrm>
            <a:off x="0" y="1371600"/>
            <a:ext cx="6850063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latin typeface=".VnTime" panose="020B7200000000000000" pitchFamily="34" charset="0"/>
              </a:rPr>
              <a:t>1.C«ng thøc tÝnh diÖn tÝch xung quanh</a:t>
            </a:r>
          </a:p>
        </p:txBody>
      </p:sp>
      <p:sp>
        <p:nvSpPr>
          <p:cNvPr id="9227" name="Text Box 13"/>
          <p:cNvSpPr txBox="1"/>
          <p:nvPr/>
        </p:nvSpPr>
        <p:spPr>
          <a:xfrm>
            <a:off x="0" y="1905000"/>
            <a:ext cx="32162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.VnTime" panose="020B7200000000000000" pitchFamily="34" charset="0"/>
              </a:rPr>
              <a:t>2.VÝ dô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667000"/>
            <a:ext cx="8128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u="sng" dirty="0">
                <a:solidFill>
                  <a:srgbClr val="FF6600"/>
                </a:solidFill>
                <a:latin typeface=".VnTime" panose="020B7200000000000000" pitchFamily="34" charset="0"/>
              </a:rPr>
              <a:t>Gi¶i</a:t>
            </a:r>
          </a:p>
        </p:txBody>
      </p:sp>
      <p:sp>
        <p:nvSpPr>
          <p:cNvPr id="4" name="Rectangle 2"/>
          <p:cNvSpPr/>
          <p:nvPr/>
        </p:nvSpPr>
        <p:spPr>
          <a:xfrm>
            <a:off x="0" y="3352800"/>
            <a:ext cx="3581400" cy="3048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000" dirty="0">
                <a:solidFill>
                  <a:srgbClr val="0070C0"/>
                </a:solidFill>
                <a:latin typeface=".VnTime" panose="020B7200000000000000" pitchFamily="34" charset="0"/>
              </a:rPr>
              <a:t>Chãp S.ABC lµ h×nh chãp ®Òu nªn Sxq = p.d</a:t>
            </a:r>
          </a:p>
        </p:txBody>
      </p:sp>
      <p:grpSp>
        <p:nvGrpSpPr>
          <p:cNvPr id="5" name="Group 138"/>
          <p:cNvGrpSpPr/>
          <p:nvPr/>
        </p:nvGrpSpPr>
        <p:grpSpPr>
          <a:xfrm>
            <a:off x="5778500" y="1219200"/>
            <a:ext cx="3365500" cy="2971800"/>
            <a:chOff x="1336" y="472"/>
            <a:chExt cx="2120" cy="1872"/>
          </a:xfrm>
        </p:grpSpPr>
        <p:sp>
          <p:nvSpPr>
            <p:cNvPr id="9325" name="Rectangle 2"/>
            <p:cNvSpPr/>
            <p:nvPr/>
          </p:nvSpPr>
          <p:spPr>
            <a:xfrm>
              <a:off x="2400" y="984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9326" name="Line 24"/>
            <p:cNvSpPr/>
            <p:nvPr/>
          </p:nvSpPr>
          <p:spPr>
            <a:xfrm>
              <a:off x="1584" y="1576"/>
              <a:ext cx="480" cy="584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327" name="Line 25"/>
            <p:cNvSpPr/>
            <p:nvPr/>
          </p:nvSpPr>
          <p:spPr>
            <a:xfrm>
              <a:off x="1584" y="1568"/>
              <a:ext cx="1584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9328" name="Line 26"/>
            <p:cNvSpPr/>
            <p:nvPr/>
          </p:nvSpPr>
          <p:spPr>
            <a:xfrm flipH="1">
              <a:off x="2032" y="1568"/>
              <a:ext cx="1136" cy="592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329" name="Line 27"/>
            <p:cNvSpPr/>
            <p:nvPr/>
          </p:nvSpPr>
          <p:spPr>
            <a:xfrm>
              <a:off x="1600" y="1576"/>
              <a:ext cx="1048" cy="28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9330" name="Line 28"/>
            <p:cNvSpPr/>
            <p:nvPr/>
          </p:nvSpPr>
          <p:spPr>
            <a:xfrm flipV="1">
              <a:off x="1808" y="1576"/>
              <a:ext cx="1344" cy="296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9331" name="Line 29"/>
            <p:cNvSpPr/>
            <p:nvPr/>
          </p:nvSpPr>
          <p:spPr>
            <a:xfrm flipV="1">
              <a:off x="2304" y="608"/>
              <a:ext cx="0" cy="116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9332" name="Line 30"/>
            <p:cNvSpPr/>
            <p:nvPr/>
          </p:nvSpPr>
          <p:spPr>
            <a:xfrm flipH="1">
              <a:off x="1568" y="608"/>
              <a:ext cx="744" cy="100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333" name="Line 31"/>
            <p:cNvSpPr/>
            <p:nvPr/>
          </p:nvSpPr>
          <p:spPr>
            <a:xfrm flipH="1">
              <a:off x="2056" y="640"/>
              <a:ext cx="256" cy="152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334" name="Line 32"/>
            <p:cNvSpPr/>
            <p:nvPr/>
          </p:nvSpPr>
          <p:spPr>
            <a:xfrm>
              <a:off x="2312" y="616"/>
              <a:ext cx="856" cy="976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335" name="Arc 33"/>
            <p:cNvSpPr/>
            <p:nvPr/>
          </p:nvSpPr>
          <p:spPr>
            <a:xfrm flipH="1" flipV="1">
              <a:off x="1570" y="1366"/>
              <a:ext cx="1587" cy="365"/>
            </a:xfrm>
            <a:custGeom>
              <a:avLst/>
              <a:gdLst>
                <a:gd name="txL" fmla="*/ 0 w 39509"/>
                <a:gd name="txT" fmla="*/ 0 h 21600"/>
                <a:gd name="txR" fmla="*/ 39509 w 39509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39509" h="21600" fill="none">
                  <a:moveTo>
                    <a:pt x="39509" y="8294"/>
                  </a:moveTo>
                  <a:cubicBezTo>
                    <a:pt x="36158" y="16350"/>
                    <a:pt x="28290" y="21599"/>
                    <a:pt x="19565" y="21600"/>
                  </a:cubicBezTo>
                  <a:cubicBezTo>
                    <a:pt x="11179" y="21600"/>
                    <a:pt x="3552" y="16747"/>
                    <a:pt x="-1" y="9152"/>
                  </a:cubicBezTo>
                </a:path>
                <a:path w="39509" h="21600" stroke="0">
                  <a:moveTo>
                    <a:pt x="39509" y="8294"/>
                  </a:moveTo>
                  <a:cubicBezTo>
                    <a:pt x="36158" y="16350"/>
                    <a:pt x="28290" y="21599"/>
                    <a:pt x="19565" y="21600"/>
                  </a:cubicBezTo>
                  <a:cubicBezTo>
                    <a:pt x="11179" y="21600"/>
                    <a:pt x="3552" y="16747"/>
                    <a:pt x="-1" y="9152"/>
                  </a:cubicBezTo>
                  <a:lnTo>
                    <a:pt x="19565" y="0"/>
                  </a:lnTo>
                  <a:lnTo>
                    <a:pt x="39509" y="8294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>
                  <a:alpha val="10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6" name="Arc 35"/>
            <p:cNvSpPr/>
            <p:nvPr/>
          </p:nvSpPr>
          <p:spPr>
            <a:xfrm>
              <a:off x="1480" y="1560"/>
              <a:ext cx="1800" cy="624"/>
            </a:xfrm>
            <a:custGeom>
              <a:avLst/>
              <a:gdLst>
                <a:gd name="txL" fmla="*/ 0 w 43200"/>
                <a:gd name="txT" fmla="*/ 0 h 33335"/>
                <a:gd name="txR" fmla="*/ 43200 w 43200"/>
                <a:gd name="txB" fmla="*/ 33335 h 33335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3200" h="33335" fill="none">
                  <a:moveTo>
                    <a:pt x="39734" y="-1"/>
                  </a:moveTo>
                  <a:cubicBezTo>
                    <a:pt x="41996" y="3495"/>
                    <a:pt x="43200" y="7571"/>
                    <a:pt x="43200" y="11735"/>
                  </a:cubicBezTo>
                  <a:cubicBezTo>
                    <a:pt x="43200" y="23664"/>
                    <a:pt x="33529" y="33335"/>
                    <a:pt x="21600" y="33335"/>
                  </a:cubicBezTo>
                  <a:cubicBezTo>
                    <a:pt x="9670" y="33335"/>
                    <a:pt x="0" y="23664"/>
                    <a:pt x="0" y="11735"/>
                  </a:cubicBezTo>
                  <a:cubicBezTo>
                    <a:pt x="-1" y="7841"/>
                    <a:pt x="1052" y="4021"/>
                    <a:pt x="3045" y="677"/>
                  </a:cubicBezTo>
                </a:path>
                <a:path w="43200" h="33335" stroke="0">
                  <a:moveTo>
                    <a:pt x="39734" y="-1"/>
                  </a:moveTo>
                  <a:cubicBezTo>
                    <a:pt x="41996" y="3495"/>
                    <a:pt x="43200" y="7571"/>
                    <a:pt x="43200" y="11735"/>
                  </a:cubicBezTo>
                  <a:cubicBezTo>
                    <a:pt x="43200" y="23664"/>
                    <a:pt x="33529" y="33335"/>
                    <a:pt x="21600" y="33335"/>
                  </a:cubicBezTo>
                  <a:cubicBezTo>
                    <a:pt x="9670" y="33335"/>
                    <a:pt x="0" y="23664"/>
                    <a:pt x="0" y="11735"/>
                  </a:cubicBezTo>
                  <a:cubicBezTo>
                    <a:pt x="-1" y="7841"/>
                    <a:pt x="1052" y="4021"/>
                    <a:pt x="3045" y="677"/>
                  </a:cubicBezTo>
                  <a:lnTo>
                    <a:pt x="21600" y="11735"/>
                  </a:lnTo>
                  <a:lnTo>
                    <a:pt x="39734" y="-1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37" name="Line 36"/>
            <p:cNvSpPr/>
            <p:nvPr/>
          </p:nvSpPr>
          <p:spPr>
            <a:xfrm>
              <a:off x="2312" y="616"/>
              <a:ext cx="312" cy="124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338" name="Oval 37"/>
            <p:cNvSpPr/>
            <p:nvPr/>
          </p:nvSpPr>
          <p:spPr>
            <a:xfrm>
              <a:off x="2016" y="2096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9339" name="Oval 38"/>
            <p:cNvSpPr/>
            <p:nvPr/>
          </p:nvSpPr>
          <p:spPr>
            <a:xfrm>
              <a:off x="2272" y="584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9340" name="Oval 39"/>
            <p:cNvSpPr/>
            <p:nvPr/>
          </p:nvSpPr>
          <p:spPr>
            <a:xfrm>
              <a:off x="1552" y="1552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9341" name="Oval 40"/>
            <p:cNvSpPr/>
            <p:nvPr/>
          </p:nvSpPr>
          <p:spPr>
            <a:xfrm>
              <a:off x="3104" y="1528"/>
              <a:ext cx="72" cy="72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9342" name="Rectangle 2"/>
            <p:cNvSpPr/>
            <p:nvPr/>
          </p:nvSpPr>
          <p:spPr>
            <a:xfrm>
              <a:off x="2600" y="1520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R</a:t>
              </a:r>
            </a:p>
          </p:txBody>
        </p:sp>
        <p:sp>
          <p:nvSpPr>
            <p:cNvPr id="9343" name="Rectangle 2"/>
            <p:cNvSpPr/>
            <p:nvPr/>
          </p:nvSpPr>
          <p:spPr>
            <a:xfrm>
              <a:off x="2192" y="1760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H</a:t>
              </a:r>
            </a:p>
          </p:txBody>
        </p:sp>
        <p:sp>
          <p:nvSpPr>
            <p:cNvPr id="9344" name="Rectangle 2"/>
            <p:cNvSpPr/>
            <p:nvPr/>
          </p:nvSpPr>
          <p:spPr>
            <a:xfrm>
              <a:off x="1336" y="147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A</a:t>
              </a:r>
            </a:p>
          </p:txBody>
        </p:sp>
        <p:sp>
          <p:nvSpPr>
            <p:cNvPr id="9345" name="Rectangle 2"/>
            <p:cNvSpPr/>
            <p:nvPr/>
          </p:nvSpPr>
          <p:spPr>
            <a:xfrm>
              <a:off x="1840" y="2128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9346" name="Rectangle 2"/>
            <p:cNvSpPr/>
            <p:nvPr/>
          </p:nvSpPr>
          <p:spPr>
            <a:xfrm>
              <a:off x="3144" y="143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9347" name="Rectangle 2"/>
            <p:cNvSpPr/>
            <p:nvPr/>
          </p:nvSpPr>
          <p:spPr>
            <a:xfrm>
              <a:off x="2568" y="183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I</a:t>
              </a:r>
            </a:p>
          </p:txBody>
        </p:sp>
        <p:sp>
          <p:nvSpPr>
            <p:cNvPr id="9348" name="Rectangle 2"/>
            <p:cNvSpPr/>
            <p:nvPr/>
          </p:nvSpPr>
          <p:spPr>
            <a:xfrm>
              <a:off x="2320" y="472"/>
              <a:ext cx="31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</a:t>
              </a:r>
            </a:p>
          </p:txBody>
        </p:sp>
      </p:grpSp>
      <p:grpSp>
        <p:nvGrpSpPr>
          <p:cNvPr id="6" name="Group 124"/>
          <p:cNvGrpSpPr/>
          <p:nvPr/>
        </p:nvGrpSpPr>
        <p:grpSpPr>
          <a:xfrm>
            <a:off x="0" y="3733800"/>
            <a:ext cx="8051800" cy="1147763"/>
            <a:chOff x="495300" y="3086100"/>
            <a:chExt cx="8051800" cy="1147763"/>
          </a:xfrm>
        </p:grpSpPr>
        <p:sp>
          <p:nvSpPr>
            <p:cNvPr id="9304" name="Rectangle 2"/>
            <p:cNvSpPr/>
            <p:nvPr/>
          </p:nvSpPr>
          <p:spPr>
            <a:xfrm>
              <a:off x="495300" y="3086100"/>
              <a:ext cx="8051800" cy="114776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§¸y lµ tam gi¸c ®Òu, b¸n kÝnh ®­êng trßn ngo¹i tiÕp lµ R =          .Theo bµi ra ta cã :  BC = R        =              = 3 (cm)</a:t>
              </a:r>
              <a:b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</a:b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do ®ã p = 3.3/2 = 9/2 (cm)</a:t>
              </a:r>
            </a:p>
          </p:txBody>
        </p:sp>
        <p:grpSp>
          <p:nvGrpSpPr>
            <p:cNvPr id="9305" name="Group 54"/>
            <p:cNvGrpSpPr/>
            <p:nvPr/>
          </p:nvGrpSpPr>
          <p:grpSpPr>
            <a:xfrm>
              <a:off x="2120900" y="3613150"/>
              <a:ext cx="431800" cy="344488"/>
              <a:chOff x="5208" y="2888"/>
              <a:chExt cx="272" cy="248"/>
            </a:xfrm>
          </p:grpSpPr>
          <p:sp>
            <p:nvSpPr>
              <p:cNvPr id="9321" name="Line 49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22" name="Line 50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23" name="Line 51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24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 </a:t>
                </a:r>
              </a:p>
            </p:txBody>
          </p:sp>
        </p:grpSp>
        <p:grpSp>
          <p:nvGrpSpPr>
            <p:cNvPr id="9306" name="Group 55"/>
            <p:cNvGrpSpPr/>
            <p:nvPr/>
          </p:nvGrpSpPr>
          <p:grpSpPr>
            <a:xfrm>
              <a:off x="6629400" y="3322638"/>
              <a:ext cx="431800" cy="407988"/>
              <a:chOff x="5208" y="2888"/>
              <a:chExt cx="272" cy="248"/>
            </a:xfrm>
          </p:grpSpPr>
          <p:sp>
            <p:nvSpPr>
              <p:cNvPr id="9317" name="Line 56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8" name="Line 57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9" name="Line 58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20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grpSp>
          <p:nvGrpSpPr>
            <p:cNvPr id="9307" name="Group 60"/>
            <p:cNvGrpSpPr/>
            <p:nvPr/>
          </p:nvGrpSpPr>
          <p:grpSpPr>
            <a:xfrm>
              <a:off x="2794000" y="3625850"/>
              <a:ext cx="431800" cy="344488"/>
              <a:chOff x="5208" y="2888"/>
              <a:chExt cx="272" cy="248"/>
            </a:xfrm>
          </p:grpSpPr>
          <p:sp>
            <p:nvSpPr>
              <p:cNvPr id="9313" name="Line 61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4" name="Line 62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5" name="Line 63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6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grpSp>
          <p:nvGrpSpPr>
            <p:cNvPr id="9308" name="Group 65"/>
            <p:cNvGrpSpPr/>
            <p:nvPr/>
          </p:nvGrpSpPr>
          <p:grpSpPr>
            <a:xfrm>
              <a:off x="3200400" y="3643313"/>
              <a:ext cx="431800" cy="319088"/>
              <a:chOff x="5208" y="2888"/>
              <a:chExt cx="272" cy="248"/>
            </a:xfrm>
          </p:grpSpPr>
          <p:sp>
            <p:nvSpPr>
              <p:cNvPr id="9309" name="Line 66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0" name="Line 67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1" name="Line 68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312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</p:grpSp>
      <p:sp>
        <p:nvSpPr>
          <p:cNvPr id="29" name="Rectangle 2"/>
          <p:cNvSpPr/>
          <p:nvPr/>
        </p:nvSpPr>
        <p:spPr>
          <a:xfrm>
            <a:off x="0" y="3657600"/>
            <a:ext cx="45339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1. TÝnh p ( Nöa chu vi ®¸y)</a:t>
            </a:r>
          </a:p>
        </p:txBody>
      </p:sp>
      <p:sp>
        <p:nvSpPr>
          <p:cNvPr id="31" name="Rectangle 2"/>
          <p:cNvSpPr/>
          <p:nvPr/>
        </p:nvSpPr>
        <p:spPr>
          <a:xfrm>
            <a:off x="330200" y="6172200"/>
            <a:ext cx="397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3. TÝnh Sxq</a:t>
            </a:r>
          </a:p>
        </p:txBody>
      </p:sp>
      <p:grpSp>
        <p:nvGrpSpPr>
          <p:cNvPr id="14" name="Group 123"/>
          <p:cNvGrpSpPr/>
          <p:nvPr/>
        </p:nvGrpSpPr>
        <p:grpSpPr>
          <a:xfrm>
            <a:off x="0" y="4953000"/>
            <a:ext cx="8483600" cy="546100"/>
            <a:chOff x="431800" y="4419600"/>
            <a:chExt cx="8483600" cy="546100"/>
          </a:xfrm>
        </p:grpSpPr>
        <p:grpSp>
          <p:nvGrpSpPr>
            <p:cNvPr id="9296" name="Group 161"/>
            <p:cNvGrpSpPr/>
            <p:nvPr/>
          </p:nvGrpSpPr>
          <p:grpSpPr>
            <a:xfrm>
              <a:off x="431800" y="4419600"/>
              <a:ext cx="8483600" cy="546100"/>
              <a:chOff x="272" y="2672"/>
              <a:chExt cx="5344" cy="344"/>
            </a:xfrm>
          </p:grpSpPr>
          <p:sp>
            <p:nvSpPr>
              <p:cNvPr id="9300" name="Rectangle 2"/>
              <p:cNvSpPr/>
              <p:nvPr/>
            </p:nvSpPr>
            <p:spPr>
              <a:xfrm>
                <a:off x="4368" y="2680"/>
                <a:ext cx="176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b"/>
              <a:lstStyle/>
              <a:p>
                <a:pPr>
                  <a:lnSpc>
                    <a:spcPct val="90000"/>
                  </a:lnSpc>
                </a:pPr>
                <a:r>
                  <a:rPr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9301" name="Rectangle 2"/>
              <p:cNvSpPr/>
              <p:nvPr/>
            </p:nvSpPr>
            <p:spPr>
              <a:xfrm>
                <a:off x="4792" y="2672"/>
                <a:ext cx="176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b"/>
              <a:lstStyle/>
              <a:p>
                <a:pPr>
                  <a:lnSpc>
                    <a:spcPct val="90000"/>
                  </a:lnSpc>
                </a:pPr>
                <a:r>
                  <a:rPr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9302" name="Rectangle 2"/>
              <p:cNvSpPr/>
              <p:nvPr/>
            </p:nvSpPr>
            <p:spPr>
              <a:xfrm>
                <a:off x="5232" y="2680"/>
                <a:ext cx="176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b"/>
              <a:lstStyle/>
              <a:p>
                <a:pPr>
                  <a:lnSpc>
                    <a:spcPct val="90000"/>
                  </a:lnSpc>
                </a:pPr>
                <a:r>
                  <a:rPr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9303" name="Rectangle 2"/>
              <p:cNvSpPr/>
              <p:nvPr/>
            </p:nvSpPr>
            <p:spPr>
              <a:xfrm>
                <a:off x="272" y="2824"/>
                <a:ext cx="5344" cy="1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MÆt bªn còng lµ tam gi¸c ®Òu nªn  SI    BC. Theo DL pitago: SI   = SB    – BI</a:t>
                </a:r>
                <a:endParaRPr sz="2000" dirty="0">
                  <a:solidFill>
                    <a:schemeClr val="tx2"/>
                  </a:solidFill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9297" name="Group 122"/>
            <p:cNvGrpSpPr/>
            <p:nvPr/>
          </p:nvGrpSpPr>
          <p:grpSpPr>
            <a:xfrm>
              <a:off x="4330700" y="4660900"/>
              <a:ext cx="165100" cy="190500"/>
              <a:chOff x="4356100" y="4483100"/>
              <a:chExt cx="165100" cy="190500"/>
            </a:xfrm>
          </p:grpSpPr>
          <p:sp>
            <p:nvSpPr>
              <p:cNvPr id="9298" name="Line 135"/>
              <p:cNvSpPr/>
              <p:nvPr/>
            </p:nvSpPr>
            <p:spPr>
              <a:xfrm>
                <a:off x="4419600" y="4483100"/>
                <a:ext cx="0" cy="17780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99" name="Line 136"/>
              <p:cNvSpPr/>
              <p:nvPr/>
            </p:nvSpPr>
            <p:spPr>
              <a:xfrm>
                <a:off x="4356100" y="4673600"/>
                <a:ext cx="165100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7" name="Group 166"/>
          <p:cNvGrpSpPr/>
          <p:nvPr/>
        </p:nvGrpSpPr>
        <p:grpSpPr>
          <a:xfrm>
            <a:off x="457200" y="5495925"/>
            <a:ext cx="2451100" cy="749300"/>
            <a:chOff x="288" y="2984"/>
            <a:chExt cx="1544" cy="472"/>
          </a:xfrm>
        </p:grpSpPr>
        <p:sp>
          <p:nvSpPr>
            <p:cNvPr id="9283" name="Line 87"/>
            <p:cNvSpPr/>
            <p:nvPr/>
          </p:nvSpPr>
          <p:spPr>
            <a:xfrm>
              <a:off x="912" y="3224"/>
              <a:ext cx="27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84" name="Rectangle 2"/>
            <p:cNvSpPr/>
            <p:nvPr/>
          </p:nvSpPr>
          <p:spPr>
            <a:xfrm>
              <a:off x="936" y="3240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9285" name="Rectangle 2"/>
            <p:cNvSpPr/>
            <p:nvPr/>
          </p:nvSpPr>
          <p:spPr>
            <a:xfrm>
              <a:off x="936" y="3048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9286" name="Rectangle 2"/>
            <p:cNvSpPr/>
            <p:nvPr/>
          </p:nvSpPr>
          <p:spPr>
            <a:xfrm>
              <a:off x="1232" y="2984"/>
              <a:ext cx="176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b"/>
            <a:lstStyle/>
            <a:p>
              <a:pPr>
                <a:lnSpc>
                  <a:spcPct val="90000"/>
                </a:lnSpc>
              </a:pPr>
              <a:r>
                <a:rPr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grpSp>
          <p:nvGrpSpPr>
            <p:cNvPr id="9287" name="Group 165"/>
            <p:cNvGrpSpPr/>
            <p:nvPr/>
          </p:nvGrpSpPr>
          <p:grpSpPr>
            <a:xfrm>
              <a:off x="288" y="2984"/>
              <a:ext cx="1544" cy="456"/>
              <a:chOff x="288" y="2976"/>
              <a:chExt cx="1544" cy="456"/>
            </a:xfrm>
          </p:grpSpPr>
          <p:sp>
            <p:nvSpPr>
              <p:cNvPr id="9288" name="Rectangle 2"/>
              <p:cNvSpPr/>
              <p:nvPr/>
            </p:nvSpPr>
            <p:spPr>
              <a:xfrm>
                <a:off x="288" y="3128"/>
                <a:ext cx="1064" cy="1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SI  = 3 - </a:t>
                </a:r>
                <a:endParaRPr sz="2000" dirty="0">
                  <a:solidFill>
                    <a:schemeClr val="tx2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9289" name="Rectangle 2"/>
              <p:cNvSpPr/>
              <p:nvPr/>
            </p:nvSpPr>
            <p:spPr>
              <a:xfrm>
                <a:off x="776" y="2976"/>
                <a:ext cx="176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b"/>
              <a:lstStyle/>
              <a:p>
                <a:pPr>
                  <a:lnSpc>
                    <a:spcPct val="90000"/>
                  </a:lnSpc>
                </a:pPr>
                <a:r>
                  <a:rPr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9290" name="AutoShape 146"/>
              <p:cNvSpPr/>
              <p:nvPr/>
            </p:nvSpPr>
            <p:spPr>
              <a:xfrm>
                <a:off x="896" y="3112"/>
                <a:ext cx="320" cy="240"/>
              </a:xfrm>
              <a:prstGeom prst="bracketPair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0" hangingPunct="0"/>
                <a:endParaRPr lang="vi-VN" altLang="x-none" dirty="0">
                  <a:latin typeface="Verdana" panose="020B0604030504040204" pitchFamily="34" charset="0"/>
                </a:endParaRPr>
              </a:p>
            </p:txBody>
          </p:sp>
          <p:sp>
            <p:nvSpPr>
              <p:cNvPr id="9291" name="Rectangle 2"/>
              <p:cNvSpPr/>
              <p:nvPr/>
            </p:nvSpPr>
            <p:spPr>
              <a:xfrm>
                <a:off x="472" y="2984"/>
                <a:ext cx="176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b"/>
              <a:lstStyle/>
              <a:p>
                <a:pPr>
                  <a:lnSpc>
                    <a:spcPct val="90000"/>
                  </a:lnSpc>
                </a:pPr>
                <a:r>
                  <a:rPr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9292" name="Rectangle 2"/>
              <p:cNvSpPr/>
              <p:nvPr/>
            </p:nvSpPr>
            <p:spPr>
              <a:xfrm>
                <a:off x="1304" y="3072"/>
                <a:ext cx="376" cy="24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=</a:t>
                </a:r>
              </a:p>
            </p:txBody>
          </p:sp>
          <p:sp>
            <p:nvSpPr>
              <p:cNvPr id="9293" name="Rectangle 2"/>
              <p:cNvSpPr/>
              <p:nvPr/>
            </p:nvSpPr>
            <p:spPr>
              <a:xfrm>
                <a:off x="1568" y="3216"/>
                <a:ext cx="232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4</a:t>
                </a:r>
              </a:p>
            </p:txBody>
          </p:sp>
          <p:sp>
            <p:nvSpPr>
              <p:cNvPr id="9294" name="Rectangle 2"/>
              <p:cNvSpPr/>
              <p:nvPr/>
            </p:nvSpPr>
            <p:spPr>
              <a:xfrm>
                <a:off x="1528" y="3008"/>
                <a:ext cx="304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27</a:t>
                </a:r>
              </a:p>
            </p:txBody>
          </p:sp>
          <p:sp>
            <p:nvSpPr>
              <p:cNvPr id="9295" name="Line 152"/>
              <p:cNvSpPr/>
              <p:nvPr/>
            </p:nvSpPr>
            <p:spPr>
              <a:xfrm>
                <a:off x="1528" y="3216"/>
                <a:ext cx="288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9" name="Group 121"/>
          <p:cNvGrpSpPr/>
          <p:nvPr/>
        </p:nvGrpSpPr>
        <p:grpSpPr>
          <a:xfrm>
            <a:off x="3035300" y="5562600"/>
            <a:ext cx="2540000" cy="619125"/>
            <a:chOff x="6134100" y="5184775"/>
            <a:chExt cx="2540000" cy="619125"/>
          </a:xfrm>
        </p:grpSpPr>
        <p:sp>
          <p:nvSpPr>
            <p:cNvPr id="9271" name="Line 78"/>
            <p:cNvSpPr/>
            <p:nvPr/>
          </p:nvSpPr>
          <p:spPr>
            <a:xfrm>
              <a:off x="7200900" y="5486400"/>
              <a:ext cx="546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9272" name="Group 162"/>
            <p:cNvGrpSpPr/>
            <p:nvPr/>
          </p:nvGrpSpPr>
          <p:grpSpPr>
            <a:xfrm>
              <a:off x="6134100" y="5184775"/>
              <a:ext cx="2540000" cy="619125"/>
              <a:chOff x="2000" y="3042"/>
              <a:chExt cx="1600" cy="390"/>
            </a:xfrm>
          </p:grpSpPr>
          <p:sp>
            <p:nvSpPr>
              <p:cNvPr id="9273" name="Rectangle 2"/>
              <p:cNvSpPr/>
              <p:nvPr/>
            </p:nvSpPr>
            <p:spPr>
              <a:xfrm>
                <a:off x="3104" y="3120"/>
                <a:ext cx="496" cy="2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(cm)</a:t>
                </a:r>
              </a:p>
            </p:txBody>
          </p:sp>
          <p:sp>
            <p:nvSpPr>
              <p:cNvPr id="9274" name="Rectangle 2"/>
              <p:cNvSpPr/>
              <p:nvPr/>
            </p:nvSpPr>
            <p:spPr>
              <a:xfrm>
                <a:off x="2000" y="3120"/>
                <a:ext cx="1304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Nªn SI = </a:t>
                </a:r>
              </a:p>
            </p:txBody>
          </p:sp>
          <p:grpSp>
            <p:nvGrpSpPr>
              <p:cNvPr id="9275" name="Group 160"/>
              <p:cNvGrpSpPr/>
              <p:nvPr/>
            </p:nvGrpSpPr>
            <p:grpSpPr>
              <a:xfrm>
                <a:off x="2608" y="3042"/>
                <a:ext cx="408" cy="390"/>
                <a:chOff x="2608" y="3042"/>
                <a:chExt cx="408" cy="390"/>
              </a:xfrm>
            </p:grpSpPr>
            <p:grpSp>
              <p:nvGrpSpPr>
                <p:cNvPr id="9276" name="Group 72"/>
                <p:cNvGrpSpPr/>
                <p:nvPr/>
              </p:nvGrpSpPr>
              <p:grpSpPr>
                <a:xfrm>
                  <a:off x="2744" y="3042"/>
                  <a:ext cx="272" cy="188"/>
                  <a:chOff x="5208" y="2874"/>
                  <a:chExt cx="272" cy="216"/>
                </a:xfrm>
              </p:grpSpPr>
              <p:sp>
                <p:nvSpPr>
                  <p:cNvPr id="9279" name="Line 73"/>
                  <p:cNvSpPr/>
                  <p:nvPr/>
                </p:nvSpPr>
                <p:spPr>
                  <a:xfrm>
                    <a:off x="5208" y="2976"/>
                    <a:ext cx="96" cy="104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80" name="Line 74"/>
                  <p:cNvSpPr/>
                  <p:nvPr/>
                </p:nvSpPr>
                <p:spPr>
                  <a:xfrm flipV="1">
                    <a:off x="5296" y="2896"/>
                    <a:ext cx="8" cy="176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81" name="Line 75"/>
                  <p:cNvSpPr/>
                  <p:nvPr/>
                </p:nvSpPr>
                <p:spPr>
                  <a:xfrm>
                    <a:off x="5304" y="2888"/>
                    <a:ext cx="136" cy="8"/>
                  </a:xfrm>
                  <a:prstGeom prst="line">
                    <a:avLst/>
                  </a:prstGeom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82" name="Rectangle 2"/>
                  <p:cNvSpPr/>
                  <p:nvPr/>
                </p:nvSpPr>
                <p:spPr>
                  <a:xfrm>
                    <a:off x="5280" y="2874"/>
                    <a:ext cx="200" cy="216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b"/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sz="2000" dirty="0">
                        <a:solidFill>
                          <a:srgbClr val="0070C0"/>
                        </a:solidFill>
                        <a:latin typeface=".VnTime" panose="020B7200000000000000" pitchFamily="34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9277" name="Rectangle 2"/>
                <p:cNvSpPr/>
                <p:nvPr/>
              </p:nvSpPr>
              <p:spPr>
                <a:xfrm>
                  <a:off x="2744" y="321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9278" name="Rectangle 2"/>
                <p:cNvSpPr/>
                <p:nvPr/>
              </p:nvSpPr>
              <p:spPr>
                <a:xfrm>
                  <a:off x="2608" y="3056"/>
                  <a:ext cx="232" cy="2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b"/>
                <a:lstStyle/>
                <a:p>
                  <a:pPr>
                    <a:lnSpc>
                      <a:spcPct val="90000"/>
                    </a:lnSpc>
                  </a:pPr>
                  <a:r>
                    <a:rPr sz="2000" dirty="0">
                      <a:solidFill>
                        <a:srgbClr val="0070C0"/>
                      </a:solidFill>
                      <a:latin typeface=".VnTime" panose="020B7200000000000000" pitchFamily="34" charset="0"/>
                    </a:rPr>
                    <a:t>3</a:t>
                  </a:r>
                </a:p>
              </p:txBody>
            </p:sp>
          </p:grpSp>
        </p:grpSp>
      </p:grpSp>
      <p:grpSp>
        <p:nvGrpSpPr>
          <p:cNvPr id="23" name="Group 158"/>
          <p:cNvGrpSpPr/>
          <p:nvPr/>
        </p:nvGrpSpPr>
        <p:grpSpPr>
          <a:xfrm>
            <a:off x="3810000" y="2057400"/>
            <a:ext cx="1930400" cy="1600200"/>
            <a:chOff x="1648" y="528"/>
            <a:chExt cx="1216" cy="1008"/>
          </a:xfrm>
        </p:grpSpPr>
        <p:sp>
          <p:nvSpPr>
            <p:cNvPr id="9262" name="AutoShape 121"/>
            <p:cNvSpPr/>
            <p:nvPr/>
          </p:nvSpPr>
          <p:spPr>
            <a:xfrm>
              <a:off x="1812" y="655"/>
              <a:ext cx="827" cy="685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/>
              <a:endParaRPr lang="vi-VN" altLang="x-none" dirty="0">
                <a:latin typeface="Verdana" panose="020B0604030504040204" pitchFamily="34" charset="0"/>
              </a:endParaRPr>
            </a:p>
          </p:txBody>
        </p:sp>
        <p:sp>
          <p:nvSpPr>
            <p:cNvPr id="9263" name="Line 122"/>
            <p:cNvSpPr/>
            <p:nvPr/>
          </p:nvSpPr>
          <p:spPr>
            <a:xfrm>
              <a:off x="2221" y="661"/>
              <a:ext cx="0" cy="6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64" name="Rectangle 2"/>
            <p:cNvSpPr/>
            <p:nvPr/>
          </p:nvSpPr>
          <p:spPr>
            <a:xfrm>
              <a:off x="2155" y="528"/>
              <a:ext cx="234" cy="15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S</a:t>
              </a:r>
            </a:p>
          </p:txBody>
        </p:sp>
        <p:sp>
          <p:nvSpPr>
            <p:cNvPr id="9265" name="Rectangle 2"/>
            <p:cNvSpPr/>
            <p:nvPr/>
          </p:nvSpPr>
          <p:spPr>
            <a:xfrm>
              <a:off x="1648" y="1306"/>
              <a:ext cx="234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B</a:t>
              </a:r>
            </a:p>
          </p:txBody>
        </p:sp>
        <p:sp>
          <p:nvSpPr>
            <p:cNvPr id="9266" name="Rectangle 2"/>
            <p:cNvSpPr/>
            <p:nvPr/>
          </p:nvSpPr>
          <p:spPr>
            <a:xfrm>
              <a:off x="2630" y="1294"/>
              <a:ext cx="234" cy="15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C</a:t>
              </a:r>
            </a:p>
          </p:txBody>
        </p:sp>
        <p:sp>
          <p:nvSpPr>
            <p:cNvPr id="9267" name="Rectangle 2"/>
            <p:cNvSpPr/>
            <p:nvPr/>
          </p:nvSpPr>
          <p:spPr>
            <a:xfrm>
              <a:off x="2167" y="1380"/>
              <a:ext cx="234" cy="15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I</a:t>
              </a:r>
            </a:p>
          </p:txBody>
        </p:sp>
        <p:sp>
          <p:nvSpPr>
            <p:cNvPr id="9268" name="Rectangle 2"/>
            <p:cNvSpPr/>
            <p:nvPr/>
          </p:nvSpPr>
          <p:spPr>
            <a:xfrm>
              <a:off x="2171" y="949"/>
              <a:ext cx="234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9269" name="Line 156"/>
            <p:cNvSpPr/>
            <p:nvPr/>
          </p:nvSpPr>
          <p:spPr>
            <a:xfrm>
              <a:off x="2216" y="1264"/>
              <a:ext cx="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70" name="Line 157"/>
            <p:cNvSpPr/>
            <p:nvPr/>
          </p:nvSpPr>
          <p:spPr>
            <a:xfrm>
              <a:off x="2280" y="1264"/>
              <a:ext cx="0" cy="6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1" name="Group 119"/>
          <p:cNvGrpSpPr/>
          <p:nvPr/>
        </p:nvGrpSpPr>
        <p:grpSpPr>
          <a:xfrm>
            <a:off x="2209800" y="6096000"/>
            <a:ext cx="6629400" cy="762000"/>
            <a:chOff x="200" y="3728"/>
            <a:chExt cx="4968" cy="480"/>
          </a:xfrm>
        </p:grpSpPr>
        <p:sp>
          <p:nvSpPr>
            <p:cNvPr id="9240" name="Rectangle 2"/>
            <p:cNvSpPr/>
            <p:nvPr/>
          </p:nvSpPr>
          <p:spPr>
            <a:xfrm>
              <a:off x="200" y="3856"/>
              <a:ext cx="4968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VËy Sxq = p.d = </a:t>
              </a:r>
            </a:p>
          </p:txBody>
        </p:sp>
        <p:sp>
          <p:nvSpPr>
            <p:cNvPr id="9241" name="Line 96"/>
            <p:cNvSpPr/>
            <p:nvPr/>
          </p:nvSpPr>
          <p:spPr>
            <a:xfrm>
              <a:off x="1600" y="3952"/>
              <a:ext cx="15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42" name="Rectangle 2"/>
            <p:cNvSpPr/>
            <p:nvPr/>
          </p:nvSpPr>
          <p:spPr>
            <a:xfrm>
              <a:off x="1896" y="3992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grpSp>
          <p:nvGrpSpPr>
            <p:cNvPr id="9243" name="Group 99"/>
            <p:cNvGrpSpPr/>
            <p:nvPr/>
          </p:nvGrpSpPr>
          <p:grpSpPr>
            <a:xfrm>
              <a:off x="1944" y="3736"/>
              <a:ext cx="272" cy="248"/>
              <a:chOff x="5208" y="2888"/>
              <a:chExt cx="272" cy="248"/>
            </a:xfrm>
          </p:grpSpPr>
          <p:sp>
            <p:nvSpPr>
              <p:cNvPr id="9258" name="Line 100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59" name="Line 101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60" name="Line 102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61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9244" name="Line 104"/>
            <p:cNvSpPr/>
            <p:nvPr/>
          </p:nvSpPr>
          <p:spPr>
            <a:xfrm>
              <a:off x="1872" y="3960"/>
              <a:ext cx="27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45" name="Rectangle 2"/>
            <p:cNvSpPr/>
            <p:nvPr/>
          </p:nvSpPr>
          <p:spPr>
            <a:xfrm>
              <a:off x="2464" y="3976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  <p:sp>
          <p:nvSpPr>
            <p:cNvPr id="9246" name="Rectangle 2"/>
            <p:cNvSpPr/>
            <p:nvPr/>
          </p:nvSpPr>
          <p:spPr>
            <a:xfrm>
              <a:off x="1576" y="3776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  <p:sp>
          <p:nvSpPr>
            <p:cNvPr id="9247" name="Rectangle 2"/>
            <p:cNvSpPr/>
            <p:nvPr/>
          </p:nvSpPr>
          <p:spPr>
            <a:xfrm>
              <a:off x="1792" y="3784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grpSp>
          <p:nvGrpSpPr>
            <p:cNvPr id="9248" name="Group 108"/>
            <p:cNvGrpSpPr/>
            <p:nvPr/>
          </p:nvGrpSpPr>
          <p:grpSpPr>
            <a:xfrm>
              <a:off x="2560" y="3728"/>
              <a:ext cx="272" cy="248"/>
              <a:chOff x="5208" y="2888"/>
              <a:chExt cx="272" cy="248"/>
            </a:xfrm>
          </p:grpSpPr>
          <p:sp>
            <p:nvSpPr>
              <p:cNvPr id="9254" name="Line 109"/>
              <p:cNvSpPr/>
              <p:nvPr/>
            </p:nvSpPr>
            <p:spPr>
              <a:xfrm>
                <a:off x="5208" y="2976"/>
                <a:ext cx="96" cy="10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55" name="Line 110"/>
              <p:cNvSpPr/>
              <p:nvPr/>
            </p:nvSpPr>
            <p:spPr>
              <a:xfrm flipV="1">
                <a:off x="5296" y="2896"/>
                <a:ext cx="8" cy="17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56" name="Line 111"/>
              <p:cNvSpPr/>
              <p:nvPr/>
            </p:nvSpPr>
            <p:spPr>
              <a:xfrm>
                <a:off x="5304" y="2888"/>
                <a:ext cx="136" cy="8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57" name="Rectangle 2"/>
              <p:cNvSpPr/>
              <p:nvPr/>
            </p:nvSpPr>
            <p:spPr>
              <a:xfrm>
                <a:off x="5280" y="2920"/>
                <a:ext cx="200" cy="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b"/>
              <a:lstStyle/>
              <a:p>
                <a:pPr>
                  <a:lnSpc>
                    <a:spcPct val="90000"/>
                  </a:lnSpc>
                </a:pPr>
                <a:r>
                  <a:rPr sz="2000" dirty="0">
                    <a:solidFill>
                      <a:srgbClr val="0070C0"/>
                    </a:solidFill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9249" name="Rectangle 2"/>
            <p:cNvSpPr/>
            <p:nvPr/>
          </p:nvSpPr>
          <p:spPr>
            <a:xfrm>
              <a:off x="1592" y="3984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9250" name="Rectangle 2"/>
            <p:cNvSpPr/>
            <p:nvPr/>
          </p:nvSpPr>
          <p:spPr>
            <a:xfrm>
              <a:off x="2280" y="3776"/>
              <a:ext cx="360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27</a:t>
              </a:r>
            </a:p>
          </p:txBody>
        </p:sp>
        <p:sp>
          <p:nvSpPr>
            <p:cNvPr id="9251" name="Rectangle 2"/>
            <p:cNvSpPr/>
            <p:nvPr/>
          </p:nvSpPr>
          <p:spPr>
            <a:xfrm>
              <a:off x="2136" y="3864"/>
              <a:ext cx="232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=</a:t>
              </a:r>
            </a:p>
          </p:txBody>
        </p:sp>
        <p:sp>
          <p:nvSpPr>
            <p:cNvPr id="9252" name="Line 117"/>
            <p:cNvSpPr/>
            <p:nvPr/>
          </p:nvSpPr>
          <p:spPr>
            <a:xfrm>
              <a:off x="2328" y="3952"/>
              <a:ext cx="50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253" name="Rectangle 2"/>
            <p:cNvSpPr/>
            <p:nvPr/>
          </p:nvSpPr>
          <p:spPr>
            <a:xfrm>
              <a:off x="2888" y="3848"/>
              <a:ext cx="760" cy="2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pPr>
                <a:lnSpc>
                  <a:spcPct val="90000"/>
                </a:lnSpc>
              </a:pP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(cm</a:t>
              </a:r>
              <a:r>
                <a:rPr sz="2000" baseline="30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2</a:t>
              </a:r>
              <a:r>
                <a:rPr sz="2000" dirty="0">
                  <a:solidFill>
                    <a:srgbClr val="0070C0"/>
                  </a:solidFill>
                  <a:latin typeface=".VnTime" panose="020B7200000000000000" pitchFamily="34" charset="0"/>
                </a:rPr>
                <a:t>)</a:t>
              </a:r>
            </a:p>
          </p:txBody>
        </p:sp>
      </p:grpSp>
      <p:sp>
        <p:nvSpPr>
          <p:cNvPr id="30" name="Rectangle 2"/>
          <p:cNvSpPr/>
          <p:nvPr/>
        </p:nvSpPr>
        <p:spPr>
          <a:xfrm>
            <a:off x="0" y="4800600"/>
            <a:ext cx="39751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sz="2400" b="1" i="1" u="sng" dirty="0">
                <a:solidFill>
                  <a:srgbClr val="0070C0"/>
                </a:solidFill>
                <a:latin typeface=".VnTime" panose="020B7200000000000000" pitchFamily="34" charset="0"/>
              </a:rPr>
              <a:t>2. TÝnh d (Trung ®o¹n)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9" grpId="0"/>
      <p:bldP spid="31" grpId="0"/>
      <p:bldP spid="3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</TotalTime>
  <Words>1383</Words>
  <Application>Microsoft Office PowerPoint</Application>
  <PresentationFormat>On-screen Show (4:3)</PresentationFormat>
  <Paragraphs>250</Paragraphs>
  <Slides>15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Default Design</vt:lpstr>
      <vt:lpstr>Microsoft Equation 3.0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DSI Computer</dc:creator>
  <cp:lastModifiedBy>DELL</cp:lastModifiedBy>
  <cp:revision>45</cp:revision>
  <dcterms:created xsi:type="dcterms:W3CDTF">2010-05-08T17:02:25Z</dcterms:created>
  <dcterms:modified xsi:type="dcterms:W3CDTF">2021-05-14T02:33:05Z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