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9"/>
  </p:notesMasterIdLst>
  <p:sldIdLst>
    <p:sldId id="311" r:id="rId2"/>
    <p:sldId id="296" r:id="rId3"/>
    <p:sldId id="297" r:id="rId4"/>
    <p:sldId id="258" r:id="rId5"/>
    <p:sldId id="259" r:id="rId6"/>
    <p:sldId id="261" r:id="rId7"/>
    <p:sldId id="284" r:id="rId8"/>
    <p:sldId id="285" r:id="rId9"/>
    <p:sldId id="286" r:id="rId10"/>
    <p:sldId id="287" r:id="rId11"/>
    <p:sldId id="288" r:id="rId12"/>
    <p:sldId id="289" r:id="rId13"/>
    <p:sldId id="262" r:id="rId14"/>
    <p:sldId id="290" r:id="rId15"/>
    <p:sldId id="292" r:id="rId16"/>
    <p:sldId id="263" r:id="rId17"/>
    <p:sldId id="310" r:id="rId18"/>
    <p:sldId id="298" r:id="rId19"/>
    <p:sldId id="264" r:id="rId20"/>
    <p:sldId id="293" r:id="rId21"/>
    <p:sldId id="267" r:id="rId22"/>
    <p:sldId id="308" r:id="rId23"/>
    <p:sldId id="309" r:id="rId24"/>
    <p:sldId id="277" r:id="rId25"/>
    <p:sldId id="307" r:id="rId26"/>
    <p:sldId id="266" r:id="rId27"/>
    <p:sldId id="276" r:id="rId28"/>
    <p:sldId id="271" r:id="rId29"/>
    <p:sldId id="274" r:id="rId30"/>
    <p:sldId id="260" r:id="rId31"/>
    <p:sldId id="270" r:id="rId32"/>
    <p:sldId id="295" r:id="rId33"/>
    <p:sldId id="304" r:id="rId34"/>
    <p:sldId id="305" r:id="rId35"/>
    <p:sldId id="306" r:id="rId36"/>
    <p:sldId id="280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33CC"/>
    <a:srgbClr val="CC3300"/>
    <a:srgbClr val="0033CC"/>
    <a:srgbClr val="00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18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278DE-421D-4269-80BE-3F08FF8CDDC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376E7-AFC5-4B89-9BFE-59BBC9A1D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Những loại thuốc này gây ô nhiễm môi trường, ô nhiễm rau, quả,</a:t>
            </a:r>
            <a:r>
              <a:rPr lang="vi-VN" baseline="0" dirty="0" smtClean="0"/>
              <a:t> ảnh hưởng xấu tới sinh vật có ích và sức khỏe con người, gây hiện tượng quen thuốc và giá thành mua còn cao.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376E7-AFC5-4B89-9BFE-59BBC9A1D8C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7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381BE9F-3006-4919-BBEA-C10D4323254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1AC73EF-6CD4-40E2-92AC-2ADCF23A1C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E9F-3006-4919-BBEA-C10D4323254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73EF-6CD4-40E2-92AC-2ADCF23A1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E9F-3006-4919-BBEA-C10D4323254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73EF-6CD4-40E2-92AC-2ADCF23A1C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2D4A5-74C5-491C-9C5B-47D505386E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E9F-3006-4919-BBEA-C10D4323254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73EF-6CD4-40E2-92AC-2ADCF23A1C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381BE9F-3006-4919-BBEA-C10D4323254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1AC73EF-6CD4-40E2-92AC-2ADCF23A1C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E9F-3006-4919-BBEA-C10D4323254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73EF-6CD4-40E2-92AC-2ADCF23A1C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E9F-3006-4919-BBEA-C10D4323254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73EF-6CD4-40E2-92AC-2ADCF23A1C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E9F-3006-4919-BBEA-C10D4323254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73EF-6CD4-40E2-92AC-2ADCF23A1C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E9F-3006-4919-BBEA-C10D4323254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73EF-6CD4-40E2-92AC-2ADCF23A1C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E9F-3006-4919-BBEA-C10D4323254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73EF-6CD4-40E2-92AC-2ADCF23A1C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E9F-3006-4919-BBEA-C10D4323254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73EF-6CD4-40E2-92AC-2ADCF23A1C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81BE9F-3006-4919-BBEA-C10D4323254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AC73EF-6CD4-40E2-92AC-2ADCF23A1C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000" b="1" dirty="0" smtClean="0">
                <a:solidFill>
                  <a:srgbClr val="FF0000"/>
                </a:solidFill>
              </a:rPr>
              <a:t>Dặn dò: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dirty="0" smtClean="0"/>
              <a:t>Viết bài vào vở.</a:t>
            </a:r>
          </a:p>
          <a:p>
            <a:r>
              <a:rPr lang="vi-VN" dirty="0" smtClean="0"/>
              <a:t>Những nội dung ghi bài có đánh dấu kí tự  </a:t>
            </a:r>
          </a:p>
          <a:p>
            <a:r>
              <a:rPr lang="vi-VN" dirty="0" smtClean="0"/>
              <a:t>Mọi thắc mắc liên hệ cô Nguyễn Thị Hồng Hạnh qua số điện thoại, Zalo hoặc Viber: 0971012293</a:t>
            </a:r>
            <a:endParaRPr lang="vi-VN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91400" y="1603871"/>
            <a:ext cx="512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inde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842963"/>
            <a:ext cx="4876800" cy="3652837"/>
          </a:xfrm>
          <a:prstGeom prst="rect">
            <a:avLst/>
          </a:prstGeom>
          <a:noFill/>
        </p:spPr>
      </p:pic>
      <p:pic>
        <p:nvPicPr>
          <p:cNvPr id="14343" name="Picture 7" descr="index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9788"/>
            <a:ext cx="4570413" cy="3656012"/>
          </a:xfrm>
          <a:prstGeom prst="rect">
            <a:avLst/>
          </a:prstGeom>
          <a:noFill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00050" y="4953000"/>
            <a:ext cx="3714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116513" y="4953000"/>
            <a:ext cx="3670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index1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3588" y="0"/>
            <a:ext cx="4570412" cy="3581400"/>
          </a:xfrm>
          <a:prstGeom prst="rect">
            <a:avLst/>
          </a:prstGeom>
          <a:noFill/>
        </p:spPr>
      </p:pic>
      <p:pic>
        <p:nvPicPr>
          <p:cNvPr id="22534" name="Picture 6" descr="index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0413" cy="3581400"/>
          </a:xfrm>
          <a:prstGeom prst="rect">
            <a:avLst/>
          </a:prstGeom>
          <a:noFill/>
        </p:spPr>
      </p:pic>
      <p:pic>
        <p:nvPicPr>
          <p:cNvPr id="22535" name="Picture 7" descr="index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01988"/>
            <a:ext cx="4876800" cy="3652837"/>
          </a:xfrm>
          <a:prstGeom prst="rect">
            <a:avLst/>
          </a:prstGeom>
          <a:noFill/>
        </p:spPr>
      </p:pic>
      <p:pic>
        <p:nvPicPr>
          <p:cNvPr id="22536" name="Picture 8" descr="index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1988"/>
            <a:ext cx="4570413" cy="3656012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9313" y="-70863"/>
            <a:ext cx="363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53426" y="-76200"/>
            <a:ext cx="34435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rầy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00050" y="6354762"/>
            <a:ext cx="3714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16513" y="6354762"/>
            <a:ext cx="3670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0" y="2209800"/>
            <a:ext cx="58674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ndex1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3175"/>
            <a:ext cx="4570412" cy="3578225"/>
          </a:xfrm>
          <a:prstGeom prst="rect">
            <a:avLst/>
          </a:prstGeom>
          <a:noFill/>
        </p:spPr>
      </p:pic>
      <p:pic>
        <p:nvPicPr>
          <p:cNvPr id="23557" name="Picture 5" descr="inde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763"/>
            <a:ext cx="4800600" cy="3595687"/>
          </a:xfrm>
          <a:prstGeom prst="rect">
            <a:avLst/>
          </a:prstGeom>
          <a:noFill/>
        </p:spPr>
      </p:pic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304800" y="41910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5638800" y="41910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rầy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304800" y="4795391"/>
            <a:ext cx="472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6096000" y="4953000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5800" y="3581400"/>
            <a:ext cx="30396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rầy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16513" y="3581400"/>
            <a:ext cx="3242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0" y="4495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76800" y="53340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-76200" y="6019800"/>
            <a:ext cx="9296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1" grpId="0"/>
      <p:bldP spid="23582" grpId="0"/>
      <p:bldP spid="23583" grpId="0"/>
      <p:bldP spid="23584" grpId="0"/>
      <p:bldP spid="11" grpId="0"/>
      <p:bldP spid="1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BÀI 59: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 PHÁP ĐẤU TRANH SINH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85800"/>
            <a:ext cx="8001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028700" indent="-1028700"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1028700" indent="-1028700"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905001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4625" y="1828800"/>
            <a:ext cx="739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1" y="4114800"/>
            <a:ext cx="7772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BIỆN PHÁP ĐẤU TRANH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 HỌC</a:t>
            </a:r>
            <a:endParaRPr lang="en-US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5334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581400"/>
          </a:xfrm>
          <a:prstGeom prst="rect">
            <a:avLst/>
          </a:prstGeom>
          <a:noFill/>
        </p:spPr>
      </p:pic>
      <p:pic>
        <p:nvPicPr>
          <p:cNvPr id="5" name="Picture 5" descr="inde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763"/>
            <a:ext cx="4800600" cy="3595687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39624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5334000"/>
            <a:ext cx="876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76200" y="3505200"/>
            <a:ext cx="4119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uộng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16513" y="3581400"/>
            <a:ext cx="24729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èo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876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lúa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Mèo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chuột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791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Thiên địch</a:t>
            </a:r>
            <a:r>
              <a:rPr lang="vi-VN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là các loài sinh vật được sử dụng để diệt trừ các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bệnh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hại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2286000" cy="2011363"/>
          </a:xfrm>
          <a:prstGeom prst="rect">
            <a:avLst/>
          </a:prstGeom>
          <a:noFill/>
        </p:spPr>
      </p:pic>
      <p:pic>
        <p:nvPicPr>
          <p:cNvPr id="21509" name="Picture 5" descr="s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286000" cy="2011363"/>
          </a:xfrm>
          <a:prstGeom prst="rect">
            <a:avLst/>
          </a:prstGeom>
          <a:noFill/>
        </p:spPr>
      </p:pic>
      <p:pic>
        <p:nvPicPr>
          <p:cNvPr id="21510" name="Picture 6" descr="than l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0"/>
            <a:ext cx="2286000" cy="2011363"/>
          </a:xfrm>
          <a:prstGeom prst="rect">
            <a:avLst/>
          </a:prstGeom>
          <a:noFill/>
        </p:spPr>
      </p:pic>
      <p:pic>
        <p:nvPicPr>
          <p:cNvPr id="21511" name="Picture 7" descr="ca duoi 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86000" cy="2011363"/>
          </a:xfrm>
          <a:prstGeom prst="rect">
            <a:avLst/>
          </a:prstGeom>
          <a:noFill/>
        </p:spPr>
      </p:pic>
      <p:pic>
        <p:nvPicPr>
          <p:cNvPr id="21512" name="Picture 8" descr="index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0"/>
            <a:ext cx="2286000" cy="2011363"/>
          </a:xfrm>
          <a:prstGeom prst="rect">
            <a:avLst/>
          </a:prstGeom>
          <a:noFill/>
        </p:spPr>
      </p:pic>
      <p:pic>
        <p:nvPicPr>
          <p:cNvPr id="21513" name="Picture 9" descr="index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286000" cy="2011363"/>
          </a:xfrm>
          <a:prstGeom prst="rect">
            <a:avLst/>
          </a:prstGeom>
          <a:noFill/>
        </p:spPr>
      </p:pic>
      <p:pic>
        <p:nvPicPr>
          <p:cNvPr id="21514" name="Picture 10" descr="index1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0"/>
            <a:ext cx="2286000" cy="2011363"/>
          </a:xfrm>
          <a:prstGeom prst="rect">
            <a:avLst/>
          </a:prstGeom>
          <a:noFill/>
        </p:spPr>
      </p:pic>
      <p:pic>
        <p:nvPicPr>
          <p:cNvPr id="21515" name="Picture 11" descr="index1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0"/>
            <a:ext cx="2286000" cy="2011363"/>
          </a:xfrm>
          <a:prstGeom prst="rect">
            <a:avLst/>
          </a:prstGeom>
          <a:noFill/>
        </p:spPr>
      </p:pic>
      <p:pic>
        <p:nvPicPr>
          <p:cNvPr id="21516" name="Picture 12" descr="s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286000" cy="2011363"/>
          </a:xfrm>
          <a:prstGeom prst="rect">
            <a:avLst/>
          </a:prstGeom>
          <a:noFill/>
        </p:spPr>
      </p:pic>
      <p:pic>
        <p:nvPicPr>
          <p:cNvPr id="21520" name="Picture 16" descr="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2286000" cy="2011363"/>
          </a:xfrm>
          <a:prstGeom prst="rect">
            <a:avLst/>
          </a:prstGeom>
          <a:noFill/>
        </p:spPr>
      </p:pic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0" y="63347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59.1: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27" name="Picture 23" descr="than l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0"/>
            <a:ext cx="2286000" cy="2011363"/>
          </a:xfrm>
          <a:prstGeom prst="rect">
            <a:avLst/>
          </a:prstGeom>
          <a:noFill/>
        </p:spPr>
      </p:pic>
      <p:pic>
        <p:nvPicPr>
          <p:cNvPr id="21528" name="Picture 24" descr="ca duoi 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86000" cy="2011363"/>
          </a:xfrm>
          <a:prstGeom prst="rect">
            <a:avLst/>
          </a:prstGeom>
          <a:noFill/>
        </p:spPr>
      </p:pic>
      <p:pic>
        <p:nvPicPr>
          <p:cNvPr id="21529" name="Picture 25" descr="meo ru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3214688"/>
            <a:ext cx="2286000" cy="2011362"/>
          </a:xfrm>
          <a:prstGeom prst="rect">
            <a:avLst/>
          </a:prstGeom>
          <a:noFill/>
        </p:spPr>
      </p:pic>
      <p:pic>
        <p:nvPicPr>
          <p:cNvPr id="21531" name="Picture 27" descr="cu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200400"/>
            <a:ext cx="2286000" cy="2011363"/>
          </a:xfrm>
          <a:prstGeom prst="rect">
            <a:avLst/>
          </a:prstGeom>
          <a:noFill/>
        </p:spPr>
      </p:pic>
      <p:pic>
        <p:nvPicPr>
          <p:cNvPr id="21532" name="Picture 28" descr="ca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3214688"/>
            <a:ext cx="2286000" cy="2011362"/>
          </a:xfrm>
          <a:prstGeom prst="rect">
            <a:avLst/>
          </a:prstGeom>
          <a:noFill/>
        </p:spPr>
      </p:pic>
      <p:pic>
        <p:nvPicPr>
          <p:cNvPr id="21533" name="Picture 29" descr="ran soc du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214688"/>
            <a:ext cx="2286000" cy="2011362"/>
          </a:xfrm>
          <a:prstGeom prst="rect">
            <a:avLst/>
          </a:prstGeom>
          <a:noFill/>
        </p:spPr>
      </p:pic>
      <p:pic>
        <p:nvPicPr>
          <p:cNvPr id="21535" name="Picture 31" descr="index14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3276600"/>
            <a:ext cx="2286000" cy="2011363"/>
          </a:xfrm>
          <a:prstGeom prst="rect">
            <a:avLst/>
          </a:prstGeom>
          <a:noFill/>
        </p:spPr>
      </p:pic>
      <p:pic>
        <p:nvPicPr>
          <p:cNvPr id="21536" name="Picture 32" descr="images15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3276600"/>
            <a:ext cx="2286000" cy="2011363"/>
          </a:xfrm>
          <a:prstGeom prst="rect">
            <a:avLst/>
          </a:prstGeom>
          <a:noFill/>
        </p:spPr>
      </p:pic>
      <p:pic>
        <p:nvPicPr>
          <p:cNvPr id="21537" name="Picture 33" descr="images13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276600"/>
            <a:ext cx="2286000" cy="2011363"/>
          </a:xfrm>
          <a:prstGeom prst="rect">
            <a:avLst/>
          </a:prstGeom>
          <a:noFill/>
        </p:spPr>
      </p:pic>
      <p:pic>
        <p:nvPicPr>
          <p:cNvPr id="21539" name="Picture 35" descr="cu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200400"/>
            <a:ext cx="2286000" cy="2087563"/>
          </a:xfrm>
          <a:prstGeom prst="rect">
            <a:avLst/>
          </a:prstGeom>
          <a:noFill/>
        </p:spPr>
      </p:pic>
      <p:pic>
        <p:nvPicPr>
          <p:cNvPr id="21540" name="Picture 36" descr="ca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3200400"/>
            <a:ext cx="2286000" cy="2087563"/>
          </a:xfrm>
          <a:prstGeom prst="rect">
            <a:avLst/>
          </a:prstGeom>
          <a:noFill/>
        </p:spPr>
      </p:pic>
      <p:pic>
        <p:nvPicPr>
          <p:cNvPr id="21541" name="Picture 37" descr="ran soc du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200400"/>
            <a:ext cx="2286000" cy="2087563"/>
          </a:xfrm>
          <a:prstGeom prst="rect">
            <a:avLst/>
          </a:prstGeom>
          <a:noFill/>
        </p:spPr>
      </p:pic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0" y="213360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1.Cá đuôi cờ ăn bọ gậy và ấu trùng sâu bọ</a:t>
            </a:r>
            <a:endParaRPr lang="en-US" sz="24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2286000" y="213360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2.Thằn </a:t>
            </a:r>
            <a:r>
              <a:rPr lang="en-US" sz="2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lằn</a:t>
            </a:r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572000" y="21336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3.Cóc ăn sâu bọ về ban đêm</a:t>
            </a:r>
            <a:endParaRPr lang="en-US" sz="24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858000" y="21336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4.Sáo ăn sâu bọ về ban ngày</a:t>
            </a:r>
            <a:endParaRPr lang="en-US" sz="24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0" y="521335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5.Rắn sọc dưa ăn chuột về ban ngày</a:t>
            </a:r>
            <a:endParaRPr lang="en-US" sz="24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2286000" y="55626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6.Cắt </a:t>
            </a:r>
            <a:r>
              <a:rPr lang="en-US" sz="2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4572000" y="521335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7.Cú vọ ăn sâu bọ và chuột về ban đêm</a:t>
            </a:r>
            <a:endParaRPr lang="en-US" sz="24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6858000" y="521335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8.Mèo rừng ăn chuột về ban đêm</a:t>
            </a:r>
            <a:endParaRPr lang="en-US" sz="24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50" name="Picture 46" descr="images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58000" y="3276600"/>
            <a:ext cx="2286000" cy="1914525"/>
          </a:xfrm>
          <a:prstGeom prst="rect">
            <a:avLst/>
          </a:prstGeom>
          <a:noFill/>
        </p:spPr>
      </p:pic>
      <p:pic>
        <p:nvPicPr>
          <p:cNvPr id="21551" name="Picture 47" descr="meo ru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58000" y="3200400"/>
            <a:ext cx="2286000" cy="20875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15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15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15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1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15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215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15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15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BÀI 59: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 PHÁP ĐẤU TRANH SINH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751582"/>
            <a:ext cx="7200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BIỆN PHÁP ĐẤU TRANH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 HỌC</a:t>
            </a:r>
            <a:endParaRPr lang="en-US" sz="3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981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514600"/>
            <a:ext cx="781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256782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581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9425" y="1828800"/>
            <a:ext cx="739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5410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VD: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95834"/>
            <a:ext cx="4267200" cy="295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41551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631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AutoShape 9" descr="buom dem1"/>
          <p:cNvSpPr>
            <a:spLocks noGrp="1" noChangeAspect="1" noChangeArrowheads="1"/>
          </p:cNvSpPr>
          <p:nvPr isPhoto="1"/>
        </p:nvSpPr>
        <p:spPr bwMode="auto">
          <a:xfrm rot="-1635112">
            <a:off x="457200" y="1707875"/>
            <a:ext cx="2552700" cy="17256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0" name="AutoShape 10" descr="catus"/>
          <p:cNvSpPr>
            <a:spLocks noGrp="1" noChangeAspect="1" noChangeArrowheads="1"/>
          </p:cNvSpPr>
          <p:nvPr isPhoto="1"/>
        </p:nvSpPr>
        <p:spPr bwMode="auto">
          <a:xfrm>
            <a:off x="5943600" y="1326875"/>
            <a:ext cx="2933700" cy="2198688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1" name="AutoShape 11" descr="xuong rong"/>
          <p:cNvSpPr>
            <a:spLocks noGrp="1" noChangeAspect="1" noChangeArrowheads="1"/>
          </p:cNvSpPr>
          <p:nvPr isPhoto="1"/>
        </p:nvSpPr>
        <p:spPr bwMode="auto">
          <a:xfrm>
            <a:off x="6019800" y="3993875"/>
            <a:ext cx="2860675" cy="2058988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2" name="Picture 12" descr="sau%20khoang%20hai%20dau2"/>
          <p:cNvPicPr>
            <a:picLocks noChangeAspect="1" noChangeArrowheads="1"/>
          </p:cNvPicPr>
          <p:nvPr/>
        </p:nvPicPr>
        <p:blipFill>
          <a:blip r:embed="rId5"/>
          <a:srcRect t="27742" r="61905" b="20770"/>
          <a:stretch>
            <a:fillRect/>
          </a:stretch>
        </p:blipFill>
        <p:spPr bwMode="auto">
          <a:xfrm>
            <a:off x="2971800" y="3689075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1981200" y="3612875"/>
            <a:ext cx="838200" cy="685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4724400" y="2469875"/>
            <a:ext cx="1066800" cy="1066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V="1">
            <a:off x="4876800" y="4679675"/>
            <a:ext cx="1066800" cy="762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0" y="4146275"/>
            <a:ext cx="1828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Bướm đêm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447800" y="6248125"/>
            <a:ext cx="284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38200" y="5289275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4495800" y="5289275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29" grpId="1" animBg="1"/>
      <p:bldP spid="30730" grpId="0" animBg="1"/>
      <p:bldP spid="30730" grpId="1" animBg="1"/>
      <p:bldP spid="30731" grpId="0" animBg="1"/>
      <p:bldP spid="30731" grpId="1" animBg="1"/>
      <p:bldP spid="30733" grpId="0" animBg="1"/>
      <p:bldP spid="30733" grpId="1" animBg="1"/>
      <p:bldP spid="30734" grpId="0" animBg="1"/>
      <p:bldP spid="30734" grpId="1" animBg="1"/>
      <p:bldP spid="30735" grpId="0" animBg="1"/>
      <p:bldP spid="30735" grpId="1" animBg="1"/>
      <p:bldP spid="30736" grpId="0" animBg="1"/>
      <p:bldP spid="30736" grpId="1" animBg="1"/>
      <p:bldP spid="30739" grpId="0"/>
      <p:bldP spid="30752" grpId="0"/>
      <p:bldP spid="307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8682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BÀI 59: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 PHÁP ĐẤU TRANH SINH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62207"/>
            <a:ext cx="861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BIỆN PHÁP ĐẤU TRANH 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 HỌC</a:t>
            </a:r>
            <a:endParaRPr lang="en-US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057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65658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295400" y="3962400"/>
            <a:ext cx="5334000" cy="1371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tin SGK/193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sen-300x23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76200"/>
            <a:ext cx="28305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lua-sau-ocbuouvan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913" y="76200"/>
            <a:ext cx="29860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Rầy nâu dùng vòi để chích hút nhựa cây làm cho cây lúa bị khô hé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599" y="3538537"/>
            <a:ext cx="349443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lua-sau-cuonla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505200"/>
            <a:ext cx="371193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6157913" y="2667000"/>
            <a:ext cx="2833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/>
              </a:rPr>
              <a:t>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/>
              </a:rPr>
              <a:t>Ốc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i="1" err="1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bươu</a:t>
            </a:r>
            <a:r>
              <a:rPr lang="en-US" sz="3200" b="1" i="1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FF0000"/>
                </a:solidFill>
                <a:latin typeface="Times New Roman"/>
              </a:rPr>
              <a:t>vàng</a:t>
            </a:r>
            <a:endParaRPr lang="en-US" sz="3200" b="1" i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884238" y="2590800"/>
            <a:ext cx="1249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Rectangle 18"/>
          <p:cNvSpPr>
            <a:spLocks noChangeArrowheads="1"/>
          </p:cNvSpPr>
          <p:nvPr/>
        </p:nvSpPr>
        <p:spPr bwMode="auto">
          <a:xfrm>
            <a:off x="1600200" y="5800725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Times New Roman"/>
              </a:rPr>
              <a:t>      </a:t>
            </a:r>
            <a:r>
              <a:rPr lang="en-US" sz="3200" b="1" i="1" smtClean="0">
                <a:solidFill>
                  <a:srgbClr val="FF0000"/>
                </a:solidFill>
                <a:latin typeface="Times New Roman"/>
              </a:rPr>
              <a:t>Rầy nâu</a:t>
            </a:r>
            <a:endParaRPr lang="en-US" sz="3200" b="1" i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6158" name="Rectangle 19"/>
          <p:cNvSpPr>
            <a:spLocks noChangeArrowheads="1"/>
          </p:cNvSpPr>
          <p:nvPr/>
        </p:nvSpPr>
        <p:spPr bwMode="auto">
          <a:xfrm>
            <a:off x="5943600" y="5878513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FF3300"/>
                </a:solidFill>
                <a:latin typeface="Times New Roman"/>
              </a:rPr>
              <a:t> </a:t>
            </a:r>
            <a:r>
              <a:rPr lang="en-US" sz="3200" b="1" i="1" smtClean="0">
                <a:solidFill>
                  <a:srgbClr val="FF3300"/>
                </a:solidFill>
                <a:latin typeface="Times New Roman"/>
              </a:rPr>
              <a:t>Sâu cuốn lá</a:t>
            </a:r>
            <a:endParaRPr lang="en-US" sz="3200" b="1" i="1" dirty="0">
              <a:solidFill>
                <a:srgbClr val="FF3300"/>
              </a:solidFill>
              <a:latin typeface="Times New Roman"/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3429000" y="266700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sên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76200"/>
            <a:ext cx="3036055" cy="243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895600" y="100488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33400" y="25146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Thỏ chết hàng loạt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419600" y="547687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41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4648200" y="16764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724400" y="161038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Myoma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3429000" y="2286000"/>
            <a:ext cx="121920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4648200" y="2286000"/>
            <a:ext cx="121920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419600" y="2559050"/>
            <a:ext cx="441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1% số thỏ được miễn dịch (khả năng không mắc bệnh)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419600" y="4038600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4419600" y="5029200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6019800" y="45720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Calixi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457200" y="5638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76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343400" y="5334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5791200" y="35052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5791200" y="44958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5" grpId="0"/>
      <p:bldP spid="37896" grpId="0"/>
      <p:bldP spid="37897" grpId="0" animBg="1"/>
      <p:bldP spid="37898" grpId="0"/>
      <p:bldP spid="37899" grpId="0" animBg="1"/>
      <p:bldP spid="37900" grpId="0" animBg="1"/>
      <p:bldP spid="37901" grpId="0"/>
      <p:bldP spid="37903" grpId="0"/>
      <p:bldP spid="37904" grpId="0"/>
      <p:bldP spid="37906" grpId="0"/>
      <p:bldP spid="18" grpId="0"/>
      <p:bldP spid="19" grpId="1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BÀI 59: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 PHÁP ĐẤU TRANH SINH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27782"/>
            <a:ext cx="861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BIỆN PHÁP ĐẤU TRANH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 HỌC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42297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0221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3124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SGK/193</a:t>
            </a:r>
            <a:endParaRPr lang="en-US" sz="32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682425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343400"/>
            <a:ext cx="7162800" cy="190500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42920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SGK/193</a:t>
            </a:r>
            <a:endParaRPr lang="en-US" sz="32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1000" y="1828800"/>
            <a:ext cx="739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" y="3519487"/>
            <a:ext cx="739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81000" y="1157287"/>
            <a:ext cx="739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 animBg="1"/>
      <p:bldP spid="14" grpId="1" animBg="1"/>
      <p:bldP spid="16" grpId="0"/>
      <p:bldP spid="11" grpId="0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8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182251"/>
              </p:ext>
            </p:extLst>
          </p:nvPr>
        </p:nvGraphicFramePr>
        <p:xfrm>
          <a:off x="228600" y="1029838"/>
          <a:ext cx="8686800" cy="5426435"/>
        </p:xfrm>
        <a:graphic>
          <a:graphicData uri="http://schemas.openxmlformats.org/drawingml/2006/table">
            <a:tbl>
              <a:tblPr/>
              <a:tblGrid>
                <a:gridCol w="3108122"/>
                <a:gridCol w="2983598"/>
                <a:gridCol w="2595080"/>
              </a:tblGrid>
              <a:tr h="7612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á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biện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á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đấu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tranh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hại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thiên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địch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95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Sử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dụng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thiên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địch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trực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tiếp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tiêu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diệt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gây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hại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08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Sử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dụng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thiên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địch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đẻ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trứng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à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sâu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hại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hay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trứng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sâu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hại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08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Sử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dụng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vi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khuẩn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gây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bệnh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truyền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nhiễm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diệt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gây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hại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7239000" cy="519113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II- Các biện pháp đấu tranh sinh học.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5526" y="519113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Bảng. Các biện pháp đấu tranh sinh học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2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38" name="Group 2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0342327"/>
              </p:ext>
            </p:extLst>
          </p:nvPr>
        </p:nvGraphicFramePr>
        <p:xfrm>
          <a:off x="76200" y="0"/>
          <a:ext cx="9067800" cy="6877368"/>
        </p:xfrm>
        <a:graphic>
          <a:graphicData uri="http://schemas.openxmlformats.org/drawingml/2006/table">
            <a:tbl>
              <a:tblPr/>
              <a:tblGrid>
                <a:gridCol w="3957306"/>
                <a:gridCol w="2480503"/>
                <a:gridCol w="2629991"/>
              </a:tblGrid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sinh vật gây hại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thiên địch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địch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trực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Ấu trùng sâu bọ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Sâu bọ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Chuột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Sâu bọ, cua, ốc mang vật chủ trung gian.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 cầm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Cá cờ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Cóc, chim sẻ, thằn lằn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Rắn sọc dưa, diều hâu, cú vọ, mèo rừng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 dụng thiên địch đẻ trứng kí sinh vào sinh vật gây hại hay trứng sâu hại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sâu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Ong mắt đỏ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Ấu trùng của bướm đêm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 dụng vi khuẩn gây bệnh truyền nhiễm diệt sinh vật gây hại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 khuẩn Myôma và Calixi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2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BÀI 59: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 PHÁP ĐẤU TRANH SINH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22982"/>
            <a:ext cx="7543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III. ƯU ĐIỂM VÀ HẠN CHẾ CỦA NHỮNG BIỆN PHÁP ĐẤU TRANH SINH HỌC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28600" y="1600200"/>
            <a:ext cx="8534400" cy="44958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u="sng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u="sng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u="sng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u="sng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indent="-742950" algn="just">
              <a:buAutoNum type="arabicParenR"/>
            </a:pP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742950" indent="-742950" algn="just">
              <a:buAutoNum type="arabicParenR"/>
            </a:pP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ưu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hạn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chế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biện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pháp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đấu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tranh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sinh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  <a:endParaRPr lang="en-US" sz="3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MTEhISExQVFhUXGBQUFhQXFBQVFRUUFBUWFxQVFBUYHCggGBolHBQUITEhJSkrLi4uFx8zODMsNygtLiwBCgoKDg0OGxAQGiwkHCQsLCwsLCwsLCwsLCwsLCwsLCwsLCwsLCwsLCwsLCwsLCwsLCwsLCwsLCwsLCwsLCwsK//AABEIALYBFAMBIgACEQEDEQH/xAAcAAABBQEBAQAAAAAAAAAAAAADAAECBAUGBwj/xAA/EAABAwIDBQUFBwIFBQEAAAABAAIRAyEEEjEFQVFhcQYTIoGRMnKhsbIUQlLB0eHwYsIHI4KS8RUzY5OiFv/EABoBAAMBAQEBAAAAAAAAAAAAAAABAgMFBAb/xAAkEQACAgEEAQUBAQAAAAAAAAAAAQIRAwQSITFBExQiMlEFYf/aAAwDAQACEQMRAD8A0qdQH2v2+KkG66RwUKU/eA+CnlE6D1Xm3HnoCaRCYuIurJEfdPqpscCOPmlvAq0aubkrLargYzW/pO5Ddhr2FlB1OBeE9yY0Xm4ySO7DgdPaMlXqG2auYBznAM1kGD/SY3rIpUHQCwlWabZcQ+QY3EwTxVLgaZ1WG7RU3Nkgg8NVo4TGNqCWny3rhPs2X70zyERzuojEuZD2GCN4P5cE95e49ElJcO3blcwS/wBNPNXGbce2ZdmkWnQcUvVQb0dWCOI9U8Ljdn7SbTdnJuZBbrJ3XW3iduBrabss5rkTpxVKSHuRrwkVhu7QsIIb4TuJuPRV8L2jzS1w87X8tyNyDcjoXOEJm12n7w9QuaqdowA4EGfyWKNo5ieoO5JzSFuR31asGjiqbNp3AI9Fg4rbOmXcPiqex9qSXd4AY0MGfgnvQbztDiOAUHYmNSAubqbacSCLAat1nzQMZtFpvEc835Ic0LedTTxc6EFTfjGjUwuGpbXe32T56/PRHftEv1N0nkSJ9Q7EYkG4Td6Vz+C2mBZxjkFoN2kwkAHXkVUZplbrLznqJchZ1A4hv4h6hWOw+ZNKqsxbCYBBKnUqwJ3IsQaUxKFTqSAVKUASLk2ZQLkKpWA1RYGN2hd/mN90fU5OqfaDEjvG3+4Pqckp3L9JsjVw5sS0EbyRI9ApUsC0xAPGR+6A59SGgQYF7+0P1UqmILNA4cZIAPQBeRJcsvcidSkRILvK0oFenEE29FjYjGue6xmd2/1KlL2jxE9JlIycrNam47wpxvWThsYfxJ6mIcbAg+srPlCcjTc8aSPVM+ud91kMqEa7uSttrNIAFlVyFbZepEzqfknexpBJ+aH9pytAgdVVfXmbgfzkqtlPgJ9rAMRZDqvdmEaKoKbgc2o4gEgK82uDqVPRKCPqBomLqVPFyACZ38LlN3Oa4uoXMjUDlEJqRbC1sWOnSESlBEyqjWi8hRbWjT0QmIJiqx0InnGqycRiC02stTviQSbWXP4gy7mtYcgHOPcIgrRo1zTbmc0w6L2sqVOhOUnje25W6zmuEE24dFTEaVJ3htvUC46ElVnYkBogdNUHEVjlBBtv4qaAtOrAWKQxUcOpVWgC4CQSmxIj9L/BFIdFmntMkgDL5BaL60jUhU6FSllux2bhcDqpuIiA4dNYSaXgRp0dpOA1lRxWKJggQTrCyw/mPJFa9ye5jLTH5b3lamBxGZhB9CuffWuNys068aOSjOmCOjovjoid6FzVTFk/eWdX2k9lgfitHmrpDcjtHOVTaU5IGq5zZO13ZxnNj6BaO0NqAaXSlluIbk0ctt2o7vG+7/c5JV9t15qA/wBP9zklCiRRsHa0iA0jnZVKlcuIE+k/FKjhiNdFcoUWEFwm3osm0ilyUsQ5jRIsfmqhqiJupbRqCZHlYlUDUJRFeQotUGgm7oHJKqQ02MzooU6biIDT8vmhU2nNcKyK5L1IWkkyVMvI3+VkVrLCAovw8wmVQHvjvQy0kwCB1V/7NIVTFYeNyaCgrWuGpbEcVTqE5oJBHKSFY2dhw6RNxe6lTw4JKVBQfBVfJX21Qd/l+6pMw8iEQUslp671nssaLEB1vZ+KDXpZLzPkot6z5QpVmhzboXDAFReCm+wXLg7yVek3LYaKwXE7lpQIiaFrO8iPzVV1O6td2Z5KRvorTKSsYglt2nrCVPDOdADZHLVWG0J/RaXZygBiGF2km3OE003QbTY2Z2RqPaHOf3YtYNBd5zYK1i+zjqbTkqFx4OAnyIXWl4suSx3bXCtfUY9xptYS3vnFmRzxq1gBzk6/d3LVwVGlI5ypTDrk/wC5BDcplxtuEWRMTWpVS59N2drjIcJETug3Hmq7sPGpHLWV5JKjOuaGNJvtATP80UhUtwUKVB8tBhgOhNyejdfkljMM9rnAk2OoEDkojkt0bz0uSEN8lSBOrTMHyIj5qn399RHBWTVhhBMnismrUjQnpH5qnyeRm1QxTT90jmqWPptN4IKnTrNFMXAJOnFDqUszbDzTodcA8LUvuELUow/eCufpth0HRbGAtcWUydCRR20yHt90fU5Mm266agv93+5yS0TdFFyrWMQYvukIeHrmMu7gdVrUezZBk1QTxy/urNHYbQZLsx5ryPNjTasUUcniMRqPCPmgYPGlhJs4rqsR2WpPMl5HQNT0eylBv3nHqR+QVLU4khnMVMbmvJnhu8ksNUgrqv8A8th5mXf7lZo9n8O3cfMlHusfgKMLvzH6J80wV0jdkUeB9Sp/9Lo/hPqVS1EAOdFR26UGuXmQTZdY3Z9MWv6lJ2zKR1b8ShaiIzldnUDmWiNnk3/ZdBhdm0m+y2PX9VoNwjeC1U1IaRx7cGRuTvwpO5dccK3gEN1FvAIckgo492HdwS+zmwkz0krqzSb+EKhtan4CQDa5yATCy9RAc7iMI5u6/wDOCi3DPO74I1HG9yWlwDZiQ52d8e4LSunwFYVgO6aXzwbEe9Oit5Glwiljb4Ry7cE/eY9VKlg43n0JXaYjAVKYzOAjkZjqqZesp53HtEtbXRz7aB4fA/KFe2Thm589RzmtbcANcXOPBohaPeJu9UrVVzQrOY7R/wCJdV1V2FwdN1HLLX16rR3lreBujTzPouRp9mG1u8L3l9Z7XF9R3iLqhPhMnTyW92l2PUFV1SnTc8PJd4QXEE6ggLFbjH4d8VWOaRow2LidNF7XkeSK2vk2wZI2950HZ/YgwtBgygPIaX/1O3yei2hgftBpd29tEl0EvOZxG7IuWxOOxTnUqeYB9TRoaDljmdSui2Ps8UajarvtD6gvLqjIJHBmkei6S02OWLbJcnOhqsuHUerF8f7yd7sXs3RoCQMz973XJP5LUxOGbUYWOALTYhZ+ztuMeIcHNPAghaQrN4hef0lDiqOk9T673OVs85212WdTcWsgtN2lxiRwNtQsap2ZqO1LB0J/ResbSwveMLd+req46owgwuZqnLFK10YzVHP4fs24RNRvSB8yrQ2N/WFqQowvE9TMmzGqdnATJqDjGU/qj/8ARv8Ayejf3WlCWVT7iYmcntvY4D2+Mnw8P6nc0lobdb42+6PqckvXHLKiW2bfkkOicwlK4838mWNlShSzKJcpcmBLKpAKKI1XFsCQapNapAKTQvVFMCIaiNYnaEZjVvDHY6J0GK0AoMaiL3wVIpAqjVXeFccqz2GYF/T5KZoKKxCG9oRaojWR1EITivHLgk867UTSxRDWhohpklznOJ1Mk/BdF2Q2s6niKZc45X+Bwm0n2THKPisLtpNXEBjQYYBPJZj6nd+ySTxm4i9gulp38FZcWfQNVmYFpFiIXIYillc5p1BIUtnduKRoUzD31C27Q0xIGhdoufwG3K+Iq1Huo1Gtm/8AluAaSbAmLrLVxjNWu0VOLqzYTwEMvUO8XHc0jEMYXDduKbXPDnfdkN8m5iuyzLju3dI+191wjod/wXR/mZF6tM8uqulRx9XaNSkaNUkuyk6ncd0rq9kdshUc2mymGuPszVAa7iAS2Z5ErldohhaGHhrYLlS8tJANuC7rm4vkcMayRvye6jbWJbpSpA8O8e4nrDRC3Ni7frRmqMa3hBn1leM7C7c1aTQ19MVY9kl5afMgGVcHaTGVKnePcGsvNNp8LRwIm55rRTTVGTxzi7s+iNnbQZVHhNxqOC5/tO1rKgdIGYTFtZibnRcr/hbtTNXqOe6PBABPAySuc/xQ7YMxGLFKg+WUm5C5plrnky6DviAJ6rxarDGa2s6OGW+NyO0o4gOEtIIkiRy1U1wXZTbhZScHFtNpeCK1QEU3Rd7A8w3NA4ruKNdr2tewy1wDgRvB0IXz2owvE/8ACZRoLKcIUJLzbiDH28Dnb7o+pydC26f8xvuj6nJl0ISW1ENnQQnQymJXJn9maWEKShKlISAIAisCBmRWuW0EMsgBEYFXY5WGOXvxUxhqbFYaxDpvVhhC90IqiiMFRMoxKiQtKGVnyq7pV4tQ30ZWUoWIpd+8aExw1HoUN75+6OokfDRWqmFKrmmRqD6LyTjJdgrMvEbOa/PIu6JO8xoFmM7OMBJhdMWEagidJBEhDd5eoRvnFUhOzKwezmtZlItJMXHyKtUi9oIDnQbxNkdwQ3uheeeSQObaoGmTymXlZA4MLP27hBVoVGHgXDkQNyvsuoYiu2mM7jDRqdfgrwykppxJkrVHjGJuJOv7IeEwPfEiwytm1sx3DqrW3SwVqndkFpfLehuqbauTTWZtx3L7GHySs86bXRSFEtgxIJIB6WK2KlYtaBqd5Ps9Bx6qrhq0kagSTroSVdp4CrWflY9jnAF0Oe1rQ0HTMbArOU1A9UcbyvgtbJxRbmI1I04jgeSepsjCQ6s7vMrxLWscBlkXgbyHbjZalLsxTpse+vVbTa4sa2+bKHHxlpaDJiY3TCv47Y2GyspMaH0g2RVacrS8GHZgDLX8RxuvHqdT01Z1NFpWt2J02+TtdjNwGHwlOhTAfS9sd8e9Jc6JIDpA6AImNrB7swECAAAIFuSwti7MpUwCxhaPuglzvQvv8AtV7rLjavVPJwujyaqDxva+xg4pwUwKfOF4TyGPt0eNvuj6nJk23X+Nvuj6nJl0oVtRLNzNZRzJp3piuZP7MbJtTyhgwoGp5KQ3IOHoocqqJK0ToaZaa5HZUVDOpd6tY5qKs0210UYhY4qJzXvC3jrGh7jZ+0pfaFjisU4rFae+HuNYYlMcUsvvVE1t6PesNxqnFlVcW/OAHOdYyIc5sHq0qmaxTGrZZT1TlwNTcXaLv2xwM53z77t2m9O7HP1Lp95rHfMLNfWTF8rP3M/0lzNFuL4spE+5H0kIdTEs305PFtV7fgQ5Usyi54iEPUSfYtxcJpG/+aP/AFvH9pQq7qQE947oaTvm0mFVL0wqKHkT7igU1fKCO2hRZmID6xaLikJAO4Zt5jcFwHbvG4l9RrW06mR4ljGte4ji0wPaXYYnCMfcyCd7XEftKtbNqCiwUmyaf4HOLtd4Ju08wvRDUQxq1E9XqYWqSpnkFXY+IpsaatJ9OSYDxBI4xqPNQdgHucABFiZNh1XqPaPDMLRmMtBDgTy1B4nkufxtm+MZAbMhwabCQ52+eUxxX0v87KtRj3Pg5WeUozo4+ls+o4+Bry1o9qCA4g3IPqtHZW2auGcT3bKgcMrpY0hw1ykehXRYbaby0tfTqVCbNblYxp/1hxkLIxOJyPFN1IB2haDIBO6RqQvRPFCfDKxamcHwXNk4/E4ms9r2UGtLf+3WaXDKTIc1gIzRw0XWYDZ7KcEnO4aS0NY3lTpjwsHRc9gqjQGh2skNcN3DyXSYcu7sZrkalcX+jpcijug/ibL+jKTrplxtWVN1RVKThBUyVwBbmw4coygsO5O42CkLM3bZ8bfdH1OSQdtnxt90fU5JdPH9UI6KR8kxUMqeq4Llz+zGLVQcLpF0J6ZtJUi7ISUZpgIBGhU8yY0EzJiVF4iAiuYLIH2RYVGbqb0zGoAeRAT57whF0GykLX4qrCx6moUydUF40RHm08fyRY7HmEznqJcom55JCskkNyQUHm6YWFJsgVRI5hSzwB1hTy700J8g6jfCOJUckqZO9QY7RUITRqhluiKhYucsDUprsQD7WA11r+KJ4hYuLol1cHKbgA38Lp1jot11AFzeH/E/JTqUoBMCRouhDWvHDZAlxt2zJyHJVLAJaMoO7lA3LDw2DyF1axcAQPCIc+LkgdV19NgiD9439FCnhGtAbFgDeNd91K10/wBJcEY+zsJULGl4gkgxA0urmDc9rySTBkRqAOm5aZZGVg4C6gaADiBrIceHJV7/ACfpn6Cux4lu4dE17dFJgItrqpd3F/4OK58nbNxURoSk6pxSo1TJMf8ACgGS/lqFINmVtoS9vuj6nJI+2qYztvHhFv8AU5OujjfxQzZcBCBeURp3FNvuuVP7Mb7CcEMPEwk91j8FXoXdPBIL5LbWobxcKZBEnioRKaQ2yVS7hyCkXbk8wZjco0zcnchgEOglI6p2lBZU1KB2hVGwZT0hKaq6VKkEC8kgmfzSLuB8k1UyEDYzWSEs0CFLLZQAvKLETkQZ4pUwg1HbkZhtPIpiQ+VNU4BMx8gKTtY4oGAriAOkpwBAhFxA3IR3KrFQjqBz+CVQabj0RG2UILnAfyAnYUSZStPCUztEetvA/koApxAKlsdEKjLfzei7o6KDtPP4JyYACdiHZTk/zemxEAgbzr5IlOoNI0Hqg12y5jvVFh4CBwlBBsZ5n1U4upVKceeqE6DsrUAchOmh9VOgDFz0TuEGDvUnU02xUYG33HvBBsGgf/TkkttuGduvsj6nJLoQvagOhcb+igTc+vqisI8kKuNea5svswZIt0Ci8ZeA5KIeddAEMvOaTuClhYenUlOy6FSItCm0QQOqaCwr6oEoeaPCOqE8kAniVWw1aal0UDkaLnaIVPQgbkR+oTNp+IjdZKx1yIbuhKVN9lHENuCNwiE8i6YE6d7pZhmhQomBCefEkwCtdAKCXSU+4zxsoBsP63SHY2WWkjXmrDRYdEOoOG7VFaZHRMKANkEaxKtNpzBHT90B9S3MI2Fd4SmCogRc8gEOSSiOMHr+iHTuSeEdExPsm91wEm2d5FBqnxgIo9qeSQ7FUd8VJz9EOuDaNJv0SfEg8Egsk26ctvzCk3VBqm4PFOw8DMBlEGoUGPTOKLJQR0TookyR8P1Uc3ijkps1KQwTG3P8sn73wn0US+PNPRp2JTsRi7bHjbP4B9TklPbcZ2+7/c5JdPG/igNc1LgKEpi0yD5KxUaFzX2xUV6z7gbuCEbE2105JPYS4mbWtvCRmCT1A+CTRIZuimCo0W+FJm8JFDk7uvqlhqI9p05gbcxxVZtTM4tIiDryj5q02jDnvknw3k2EfhG5MaDVbymp2PNMCcsqAMZSkF8hq1ySdyFSE5ra/IIlS+ZQYI/mpSH5GaDII0Rqx8OnH4KLDAiZv/ITtPhKBgQSfKP3RnhBaSAOevJTLpJ4JsXRNpt+ahTOqapUGQAcQPRQo6nmgVkpR6egQeM7ijNNigaI126Hmmc8CG+vVRzz0Uad3T5IQN88COoKeUnjVQaUCDmpaFBhBBUZgOSbuQAeo4buSrVHyEnuvHBV6lXxEbo8kCkw9MWnipPbYdRdDoPsAiO4bkMEC73xEIjHe0q1I+K/Ekqw4eB/NMECquuzhdWBYAKvSu0cbKxnvCTBHP7dfNRt48I+pySlt2h42+6Pqckupi+iA3qg0TtEnkAfgkkuW/sx+SkXHNbfqo4l3gZG+R8UkldEUFovhgPJWWMu0n+WlMkoXY0DpAXcdTLkWkSbO1LXExpdtkkkFoetuHAR+qRAtyTJJiC0h8UHEPhJJIb6GDtAESqYgDikkm+GSivihIngo5zLW9fkmSTBg8Q6Axo3FW8DqTwKSSF0JdkXTlA/mqsv0PokkpZcQNJkD4JmG6SSZLJUzr1soPFw0bzvSSQHgFiHktPvQiNGgSSVB5BVXkO6JrZo/EbcuSSSRIVzIJ5KXBJJSUVqoioBxurTz4SkkmJeQVKzYTnjwSSSYGRtur42+6PqckkkunjfxR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data:image/jpeg;base64,/9j/4AAQSkZJRgABAQAAAQABAAD/2wCEAAkGBxMTEhISExQVFhUXGBQUFhQXFBQVFRUUFBUWFxQVFBUYHCggGBolHBQUITEhJSkrLi4uFx8zODMsNygtLiwBCgoKDg0OGxAQGiwkHCQsLCwsLCwsLCwsLCwsLCwsLCwsLCwsLCwsLCwsLCwsLCwsLCwsLCwsLCwsLCwsLCwsK//AABEIALYBFAMBIgACEQEDEQH/xAAcAAABBQEBAQAAAAAAAAAAAAADAAECBAUGBwj/xAA/EAABAwIDBQUFBwIFBQEAAAABAAIRAyEEEjEFQVFhcQYTIoGRMnKhsbIUQlLB0eHwYsIHI4KS8RUzY5OiFv/EABoBAAMBAQEBAAAAAAAAAAAAAAABAgMFBAb/xAAkEQACAgEEAQUBAQAAAAAAAAAAAQIRAwQSITFBExQiMlEFYf/aAAwDAQACEQMRAD8A0qdQH2v2+KkG66RwUKU/eA+CnlE6D1Xm3HnoCaRCYuIurJEfdPqpscCOPmlvAq0aubkrLargYzW/pO5Ddhr2FlB1OBeE9yY0Xm4ySO7DgdPaMlXqG2auYBznAM1kGD/SY3rIpUHQCwlWabZcQ+QY3EwTxVLgaZ1WG7RU3Nkgg8NVo4TGNqCWny3rhPs2X70zyERzuojEuZD2GCN4P5cE95e49ElJcO3blcwS/wBNPNXGbce2ZdmkWnQcUvVQb0dWCOI9U8Ljdn7SbTdnJuZBbrJ3XW3iduBrabss5rkTpxVKSHuRrwkVhu7QsIIb4TuJuPRV8L2jzS1w87X8tyNyDcjoXOEJm12n7w9QuaqdowA4EGfyWKNo5ieoO5JzSFuR31asGjiqbNp3AI9Fg4rbOmXcPiqex9qSXd4AY0MGfgnvQbztDiOAUHYmNSAubqbacSCLAat1nzQMZtFpvEc835Ic0LedTTxc6EFTfjGjUwuGpbXe32T56/PRHftEv1N0nkSJ9Q7EYkG4Td6Vz+C2mBZxjkFoN2kwkAHXkVUZplbrLznqJchZ1A4hv4h6hWOw+ZNKqsxbCYBBKnUqwJ3IsQaUxKFTqSAVKUASLk2ZQLkKpWA1RYGN2hd/mN90fU5OqfaDEjvG3+4Pqckp3L9JsjVw5sS0EbyRI9ApUsC0xAPGR+6A59SGgQYF7+0P1UqmILNA4cZIAPQBeRJcsvcidSkRILvK0oFenEE29FjYjGue6xmd2/1KlL2jxE9JlIycrNam47wpxvWThsYfxJ6mIcbAg+srPlCcjTc8aSPVM+ud91kMqEa7uSttrNIAFlVyFbZepEzqfknexpBJ+aH9pytAgdVVfXmbgfzkqtlPgJ9rAMRZDqvdmEaKoKbgc2o4gEgK82uDqVPRKCPqBomLqVPFyACZ38LlN3Oa4uoXMjUDlEJqRbC1sWOnSESlBEyqjWi8hRbWjT0QmIJiqx0InnGqycRiC02stTviQSbWXP4gy7mtYcgHOPcIgrRo1zTbmc0w6L2sqVOhOUnje25W6zmuEE24dFTEaVJ3htvUC46ElVnYkBogdNUHEVjlBBtv4qaAtOrAWKQxUcOpVWgC4CQSmxIj9L/BFIdFmntMkgDL5BaL60jUhU6FSllux2bhcDqpuIiA4dNYSaXgRp0dpOA1lRxWKJggQTrCyw/mPJFa9ye5jLTH5b3lamBxGZhB9CuffWuNys068aOSjOmCOjovjoid6FzVTFk/eWdX2k9lgfitHmrpDcjtHOVTaU5IGq5zZO13ZxnNj6BaO0NqAaXSlluIbk0ctt2o7vG+7/c5JV9t15qA/wBP9zklCiRRsHa0iA0jnZVKlcuIE+k/FKjhiNdFcoUWEFwm3osm0ilyUsQ5jRIsfmqhqiJupbRqCZHlYlUDUJRFeQotUGgm7oHJKqQ02MzooU6biIDT8vmhU2nNcKyK5L1IWkkyVMvI3+VkVrLCAovw8wmVQHvjvQy0kwCB1V/7NIVTFYeNyaCgrWuGpbEcVTqE5oJBHKSFY2dhw6RNxe6lTw4JKVBQfBVfJX21Qd/l+6pMw8iEQUslp671nssaLEB1vZ+KDXpZLzPkot6z5QpVmhzboXDAFReCm+wXLg7yVek3LYaKwXE7lpQIiaFrO8iPzVV1O6td2Z5KRvorTKSsYglt2nrCVPDOdADZHLVWG0J/RaXZygBiGF2km3OE003QbTY2Z2RqPaHOf3YtYNBd5zYK1i+zjqbTkqFx4OAnyIXWl4suSx3bXCtfUY9xptYS3vnFmRzxq1gBzk6/d3LVwVGlI5ypTDrk/wC5BDcplxtuEWRMTWpVS59N2drjIcJETug3Hmq7sPGpHLWV5JKjOuaGNJvtATP80UhUtwUKVB8tBhgOhNyejdfkljMM9rnAk2OoEDkojkt0bz0uSEN8lSBOrTMHyIj5qn399RHBWTVhhBMnismrUjQnpH5qnyeRm1QxTT90jmqWPptN4IKnTrNFMXAJOnFDqUszbDzTodcA8LUvuELUow/eCufpth0HRbGAtcWUydCRR20yHt90fU5Mm266agv93+5yS0TdFFyrWMQYvukIeHrmMu7gdVrUezZBk1QTxy/urNHYbQZLsx5ryPNjTasUUcniMRqPCPmgYPGlhJs4rqsR2WpPMl5HQNT0eylBv3nHqR+QVLU4khnMVMbmvJnhu8ksNUgrqv8A8th5mXf7lZo9n8O3cfMlHusfgKMLvzH6J80wV0jdkUeB9Sp/9Lo/hPqVS1EAOdFR26UGuXmQTZdY3Z9MWv6lJ2zKR1b8ShaiIzldnUDmWiNnk3/ZdBhdm0m+y2PX9VoNwjeC1U1IaRx7cGRuTvwpO5dccK3gEN1FvAIckgo492HdwS+zmwkz0krqzSb+EKhtan4CQDa5yATCy9RAc7iMI5u6/wDOCi3DPO74I1HG9yWlwDZiQ52d8e4LSunwFYVgO6aXzwbEe9Oit5Glwiljb4Ry7cE/eY9VKlg43n0JXaYjAVKYzOAjkZjqqZesp53HtEtbXRz7aB4fA/KFe2Thm589RzmtbcANcXOPBohaPeJu9UrVVzQrOY7R/wCJdV1V2FwdN1HLLX16rR3lreBujTzPouRp9mG1u8L3l9Z7XF9R3iLqhPhMnTyW92l2PUFV1SnTc8PJd4QXEE6ggLFbjH4d8VWOaRow2LidNF7XkeSK2vk2wZI2950HZ/YgwtBgygPIaX/1O3yei2hgftBpd29tEl0EvOZxG7IuWxOOxTnUqeYB9TRoaDljmdSui2Ps8UajarvtD6gvLqjIJHBmkei6S02OWLbJcnOhqsuHUerF8f7yd7sXs3RoCQMz973XJP5LUxOGbUYWOALTYhZ+ztuMeIcHNPAghaQrN4hef0lDiqOk9T673OVs85212WdTcWsgtN2lxiRwNtQsap2ZqO1LB0J/ResbSwveMLd+req46owgwuZqnLFK10YzVHP4fs24RNRvSB8yrQ2N/WFqQowvE9TMmzGqdnATJqDjGU/qj/8ARv8Ayejf3WlCWVT7iYmcntvY4D2+Mnw8P6nc0lobdb42+6PqckvXHLKiW2bfkkOicwlK4838mWNlShSzKJcpcmBLKpAKKI1XFsCQapNapAKTQvVFMCIaiNYnaEZjVvDHY6J0GK0AoMaiL3wVIpAqjVXeFccqz2GYF/T5KZoKKxCG9oRaojWR1EITivHLgk867UTSxRDWhohpklznOJ1Mk/BdF2Q2s6niKZc45X+Bwm0n2THKPisLtpNXEBjQYYBPJZj6nd+ySTxm4i9gulp38FZcWfQNVmYFpFiIXIYillc5p1BIUtnduKRoUzD31C27Q0xIGhdoufwG3K+Iq1Huo1Gtm/8AluAaSbAmLrLVxjNWu0VOLqzYTwEMvUO8XHc0jEMYXDduKbXPDnfdkN8m5iuyzLju3dI+191wjod/wXR/mZF6tM8uqulRx9XaNSkaNUkuyk6ncd0rq9kdshUc2mymGuPszVAa7iAS2Z5ErldohhaGHhrYLlS8tJANuC7rm4vkcMayRvye6jbWJbpSpA8O8e4nrDRC3Ni7frRmqMa3hBn1leM7C7c1aTQ19MVY9kl5afMgGVcHaTGVKnePcGsvNNp8LRwIm55rRTTVGTxzi7s+iNnbQZVHhNxqOC5/tO1rKgdIGYTFtZibnRcr/hbtTNXqOe6PBABPAySuc/xQ7YMxGLFKg+WUm5C5plrnky6DviAJ6rxarDGa2s6OGW+NyO0o4gOEtIIkiRy1U1wXZTbhZScHFtNpeCK1QEU3Rd7A8w3NA4ruKNdr2tewy1wDgRvB0IXz2owvE/8ACZRoLKcIUJLzbiDH28Dnb7o+pydC26f8xvuj6nJl0ISW1ENnQQnQymJXJn9maWEKShKlISAIAisCBmRWuW0EMsgBEYFXY5WGOXvxUxhqbFYaxDpvVhhC90IqiiMFRMoxKiQtKGVnyq7pV4tQ30ZWUoWIpd+8aExw1HoUN75+6OokfDRWqmFKrmmRqD6LyTjJdgrMvEbOa/PIu6JO8xoFmM7OMBJhdMWEagidJBEhDd5eoRvnFUhOzKwezmtZlItJMXHyKtUi9oIDnQbxNkdwQ3uheeeSQObaoGmTymXlZA4MLP27hBVoVGHgXDkQNyvsuoYiu2mM7jDRqdfgrwykppxJkrVHjGJuJOv7IeEwPfEiwytm1sx3DqrW3SwVqndkFpfLehuqbauTTWZtx3L7GHySs86bXRSFEtgxIJIB6WK2KlYtaBqd5Ps9Bx6qrhq0kagSTroSVdp4CrWflY9jnAF0Oe1rQ0HTMbArOU1A9UcbyvgtbJxRbmI1I04jgeSepsjCQ6s7vMrxLWscBlkXgbyHbjZalLsxTpse+vVbTa4sa2+bKHHxlpaDJiY3TCv47Y2GyspMaH0g2RVacrS8GHZgDLX8RxuvHqdT01Z1NFpWt2J02+TtdjNwGHwlOhTAfS9sd8e9Jc6JIDpA6AImNrB7swECAAAIFuSwti7MpUwCxhaPuglzvQvv8AtV7rLjavVPJwujyaqDxva+xg4pwUwKfOF4TyGPt0eNvuj6nJk23X+Nvuj6nJl0oVtRLNzNZRzJp3piuZP7MbJtTyhgwoGp5KQ3IOHoocqqJK0ToaZaa5HZUVDOpd6tY5qKs0210UYhY4qJzXvC3jrGh7jZ+0pfaFjisU4rFae+HuNYYlMcUsvvVE1t6PesNxqnFlVcW/OAHOdYyIc5sHq0qmaxTGrZZT1TlwNTcXaLv2xwM53z77t2m9O7HP1Lp95rHfMLNfWTF8rP3M/0lzNFuL4spE+5H0kIdTEs305PFtV7fgQ5Usyi54iEPUSfYtxcJpG/+aP/AFvH9pQq7qQE947oaTvm0mFVL0wqKHkT7igU1fKCO2hRZmID6xaLikJAO4Zt5jcFwHbvG4l9RrW06mR4ljGte4ji0wPaXYYnCMfcyCd7XEftKtbNqCiwUmyaf4HOLtd4Ju08wvRDUQxq1E9XqYWqSpnkFXY+IpsaatJ9OSYDxBI4xqPNQdgHucABFiZNh1XqPaPDMLRmMtBDgTy1B4nkufxtm+MZAbMhwabCQ52+eUxxX0v87KtRj3Pg5WeUozo4+ls+o4+Bry1o9qCA4g3IPqtHZW2auGcT3bKgcMrpY0hw1ykehXRYbaby0tfTqVCbNblYxp/1hxkLIxOJyPFN1IB2haDIBO6RqQvRPFCfDKxamcHwXNk4/E4ms9r2UGtLf+3WaXDKTIc1gIzRw0XWYDZ7KcEnO4aS0NY3lTpjwsHRc9gqjQGh2skNcN3DyXSYcu7sZrkalcX+jpcijug/ibL+jKTrplxtWVN1RVKThBUyVwBbmw4coygsO5O42CkLM3bZ8bfdH1OSQdtnxt90fU5JdPH9UI6KR8kxUMqeq4Llz+zGLVQcLpF0J6ZtJUi7ISUZpgIBGhU8yY0EzJiVF4iAiuYLIH2RYVGbqb0zGoAeRAT57whF0GykLX4qrCx6moUydUF40RHm08fyRY7HmEznqJcom55JCskkNyQUHm6YWFJsgVRI5hSzwB1hTy700J8g6jfCOJUckqZO9QY7RUITRqhluiKhYucsDUprsQD7WA11r+KJ4hYuLol1cHKbgA38Lp1jot11AFzeH/E/JTqUoBMCRouhDWvHDZAlxt2zJyHJVLAJaMoO7lA3LDw2DyF1axcAQPCIc+LkgdV19NgiD9439FCnhGtAbFgDeNd91K10/wBJcEY+zsJULGl4gkgxA0urmDc9rySTBkRqAOm5aZZGVg4C6gaADiBrIceHJV7/ACfpn6Cux4lu4dE17dFJgItrqpd3F/4OK58nbNxURoSk6pxSo1TJMf8ACgGS/lqFINmVtoS9vuj6nJI+2qYztvHhFv8AU5OujjfxQzZcBCBeURp3FNvuuVP7Mb7CcEMPEwk91j8FXoXdPBIL5LbWobxcKZBEnioRKaQ2yVS7hyCkXbk8wZjco0zcnchgEOglI6p2lBZU1KB2hVGwZT0hKaq6VKkEC8kgmfzSLuB8k1UyEDYzWSEs0CFLLZQAvKLETkQZ4pUwg1HbkZhtPIpiQ+VNU4BMx8gKTtY4oGAriAOkpwBAhFxA3IR3KrFQjqBz+CVQabj0RG2UILnAfyAnYUSZStPCUztEetvA/koApxAKlsdEKjLfzei7o6KDtPP4JyYACdiHZTk/zemxEAgbzr5IlOoNI0Hqg12y5jvVFh4CBwlBBsZ5n1U4upVKceeqE6DsrUAchOmh9VOgDFz0TuEGDvUnU02xUYG33HvBBsGgf/TkkttuGduvsj6nJLoQvagOhcb+igTc+vqisI8kKuNea5svswZIt0Ci8ZeA5KIeddAEMvOaTuClhYenUlOy6FSItCm0QQOqaCwr6oEoeaPCOqE8kAniVWw1aal0UDkaLnaIVPQgbkR+oTNp+IjdZKx1yIbuhKVN9lHENuCNwiE8i6YE6d7pZhmhQomBCefEkwCtdAKCXSU+4zxsoBsP63SHY2WWkjXmrDRYdEOoOG7VFaZHRMKANkEaxKtNpzBHT90B9S3MI2Fd4SmCogRc8gEOSSiOMHr+iHTuSeEdExPsm91wEm2d5FBqnxgIo9qeSQ7FUd8VJz9EOuDaNJv0SfEg8Egsk26ctvzCk3VBqm4PFOw8DMBlEGoUGPTOKLJQR0TookyR8P1Uc3ijkps1KQwTG3P8sn73wn0US+PNPRp2JTsRi7bHjbP4B9TklPbcZ2+7/c5JdPG/igNc1LgKEpi0yD5KxUaFzX2xUV6z7gbuCEbE2105JPYS4mbWtvCRmCT1A+CTRIZuimCo0W+FJm8JFDk7uvqlhqI9p05gbcxxVZtTM4tIiDryj5q02jDnvknw3k2EfhG5MaDVbymp2PNMCcsqAMZSkF8hq1ySdyFSE5ra/IIlS+ZQYI/mpSH5GaDII0Rqx8OnH4KLDAiZv/ITtPhKBgQSfKP3RnhBaSAOevJTLpJ4JsXRNpt+ahTOqapUGQAcQPRQo6nmgVkpR6egQeM7ijNNigaI126Hmmc8CG+vVRzz0Uad3T5IQN88COoKeUnjVQaUCDmpaFBhBBUZgOSbuQAeo4buSrVHyEnuvHBV6lXxEbo8kCkw9MWnipPbYdRdDoPsAiO4bkMEC73xEIjHe0q1I+K/Ekqw4eB/NMECquuzhdWBYAKvSu0cbKxnvCTBHP7dfNRt48I+pySlt2h42+6Pqckupi+iA3qg0TtEnkAfgkkuW/sx+SkXHNbfqo4l3gZG+R8UkldEUFovhgPJWWMu0n+WlMkoXY0DpAXcdTLkWkSbO1LXExpdtkkkFoetuHAR+qRAtyTJJiC0h8UHEPhJJIb6GDtAESqYgDikkm+GSivihIngo5zLW9fkmSTBg8Q6Axo3FW8DqTwKSSF0JdkXTlA/mqsv0PokkpZcQNJkD4JmG6SSZLJUzr1soPFw0bzvSSQHgFiHktPvQiNGgSSVB5BVXkO6JrZo/EbcuSSSRIVzIJ5KXBJJSUVqoioBxurTz4SkkmJeQVKzYTnjwSSSYGRtur42+6PqckkkunjfxR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AutoShape 6" descr="data:image/jpeg;base64,/9j/4AAQSkZJRgABAQAAAQABAAD/2wCEAAkGBxMTEhISExQVFhUXGBQUFhQXFBQVFRUUFBUWFxQVFBUYHCggGBolHBQUITEhJSkrLi4uFx8zODMsNygtLiwBCgoKDg0OGxAQGiwkHCQsLCwsLCwsLCwsLCwsLCwsLCwsLCwsLCwsLCwsLCwsLCwsLCwsLCwsLCwsLCwsLCwsK//AABEIALYBFAMBIgACEQEDEQH/xAAcAAABBQEBAQAAAAAAAAAAAAADAAECBAUGBwj/xAA/EAABAwIDBQUFBwIFBQEAAAABAAIRAyEEEjEFQVFhcQYTIoGRMnKhsbIUQlLB0eHwYsIHI4KS8RUzY5OiFv/EABoBAAMBAQEBAAAAAAAAAAAAAAABAgMFBAb/xAAkEQACAgEEAQUBAQAAAAAAAAAAAQIRAwQSITFBExQiMlEFYf/aAAwDAQACEQMRAD8A0qdQH2v2+KkG66RwUKU/eA+CnlE6D1Xm3HnoCaRCYuIurJEfdPqpscCOPmlvAq0aubkrLargYzW/pO5Ddhr2FlB1OBeE9yY0Xm4ySO7DgdPaMlXqG2auYBznAM1kGD/SY3rIpUHQCwlWabZcQ+QY3EwTxVLgaZ1WG7RU3Nkgg8NVo4TGNqCWny3rhPs2X70zyERzuojEuZD2GCN4P5cE95e49ElJcO3blcwS/wBNPNXGbce2ZdmkWnQcUvVQb0dWCOI9U8Ljdn7SbTdnJuZBbrJ3XW3iduBrabss5rkTpxVKSHuRrwkVhu7QsIIb4TuJuPRV8L2jzS1w87X8tyNyDcjoXOEJm12n7w9QuaqdowA4EGfyWKNo5ieoO5JzSFuR31asGjiqbNp3AI9Fg4rbOmXcPiqex9qSXd4AY0MGfgnvQbztDiOAUHYmNSAubqbacSCLAat1nzQMZtFpvEc835Ic0LedTTxc6EFTfjGjUwuGpbXe32T56/PRHftEv1N0nkSJ9Q7EYkG4Td6Vz+C2mBZxjkFoN2kwkAHXkVUZplbrLznqJchZ1A4hv4h6hWOw+ZNKqsxbCYBBKnUqwJ3IsQaUxKFTqSAVKUASLk2ZQLkKpWA1RYGN2hd/mN90fU5OqfaDEjvG3+4Pqckp3L9JsjVw5sS0EbyRI9ApUsC0xAPGR+6A59SGgQYF7+0P1UqmILNA4cZIAPQBeRJcsvcidSkRILvK0oFenEE29FjYjGue6xmd2/1KlL2jxE9JlIycrNam47wpxvWThsYfxJ6mIcbAg+srPlCcjTc8aSPVM+ud91kMqEa7uSttrNIAFlVyFbZepEzqfknexpBJ+aH9pytAgdVVfXmbgfzkqtlPgJ9rAMRZDqvdmEaKoKbgc2o4gEgK82uDqVPRKCPqBomLqVPFyACZ38LlN3Oa4uoXMjUDlEJqRbC1sWOnSESlBEyqjWi8hRbWjT0QmIJiqx0InnGqycRiC02stTviQSbWXP4gy7mtYcgHOPcIgrRo1zTbmc0w6L2sqVOhOUnje25W6zmuEE24dFTEaVJ3htvUC46ElVnYkBogdNUHEVjlBBtv4qaAtOrAWKQxUcOpVWgC4CQSmxIj9L/BFIdFmntMkgDL5BaL60jUhU6FSllux2bhcDqpuIiA4dNYSaXgRp0dpOA1lRxWKJggQTrCyw/mPJFa9ye5jLTH5b3lamBxGZhB9CuffWuNys068aOSjOmCOjovjoid6FzVTFk/eWdX2k9lgfitHmrpDcjtHOVTaU5IGq5zZO13ZxnNj6BaO0NqAaXSlluIbk0ctt2o7vG+7/c5JV9t15qA/wBP9zklCiRRsHa0iA0jnZVKlcuIE+k/FKjhiNdFcoUWEFwm3osm0ilyUsQ5jRIsfmqhqiJupbRqCZHlYlUDUJRFeQotUGgm7oHJKqQ02MzooU6biIDT8vmhU2nNcKyK5L1IWkkyVMvI3+VkVrLCAovw8wmVQHvjvQy0kwCB1V/7NIVTFYeNyaCgrWuGpbEcVTqE5oJBHKSFY2dhw6RNxe6lTw4JKVBQfBVfJX21Qd/l+6pMw8iEQUslp671nssaLEB1vZ+KDXpZLzPkot6z5QpVmhzboXDAFReCm+wXLg7yVek3LYaKwXE7lpQIiaFrO8iPzVV1O6td2Z5KRvorTKSsYglt2nrCVPDOdADZHLVWG0J/RaXZygBiGF2km3OE003QbTY2Z2RqPaHOf3YtYNBd5zYK1i+zjqbTkqFx4OAnyIXWl4suSx3bXCtfUY9xptYS3vnFmRzxq1gBzk6/d3LVwVGlI5ypTDrk/wC5BDcplxtuEWRMTWpVS59N2drjIcJETug3Hmq7sPGpHLWV5JKjOuaGNJvtATP80UhUtwUKVB8tBhgOhNyejdfkljMM9rnAk2OoEDkojkt0bz0uSEN8lSBOrTMHyIj5qn399RHBWTVhhBMnismrUjQnpH5qnyeRm1QxTT90jmqWPptN4IKnTrNFMXAJOnFDqUszbDzTodcA8LUvuELUow/eCufpth0HRbGAtcWUydCRR20yHt90fU5Mm266agv93+5yS0TdFFyrWMQYvukIeHrmMu7gdVrUezZBk1QTxy/urNHYbQZLsx5ryPNjTasUUcniMRqPCPmgYPGlhJs4rqsR2WpPMl5HQNT0eylBv3nHqR+QVLU4khnMVMbmvJnhu8ksNUgrqv8A8th5mXf7lZo9n8O3cfMlHusfgKMLvzH6J80wV0jdkUeB9Sp/9Lo/hPqVS1EAOdFR26UGuXmQTZdY3Z9MWv6lJ2zKR1b8ShaiIzldnUDmWiNnk3/ZdBhdm0m+y2PX9VoNwjeC1U1IaRx7cGRuTvwpO5dccK3gEN1FvAIckgo492HdwS+zmwkz0krqzSb+EKhtan4CQDa5yATCy9RAc7iMI5u6/wDOCi3DPO74I1HG9yWlwDZiQ52d8e4LSunwFYVgO6aXzwbEe9Oit5Glwiljb4Ry7cE/eY9VKlg43n0JXaYjAVKYzOAjkZjqqZesp53HtEtbXRz7aB4fA/KFe2Thm589RzmtbcANcXOPBohaPeJu9UrVVzQrOY7R/wCJdV1V2FwdN1HLLX16rR3lreBujTzPouRp9mG1u8L3l9Z7XF9R3iLqhPhMnTyW92l2PUFV1SnTc8PJd4QXEE6ggLFbjH4d8VWOaRow2LidNF7XkeSK2vk2wZI2950HZ/YgwtBgygPIaX/1O3yei2hgftBpd29tEl0EvOZxG7IuWxOOxTnUqeYB9TRoaDljmdSui2Ps8UajarvtD6gvLqjIJHBmkei6S02OWLbJcnOhqsuHUerF8f7yd7sXs3RoCQMz973XJP5LUxOGbUYWOALTYhZ+ztuMeIcHNPAghaQrN4hef0lDiqOk9T673OVs85212WdTcWsgtN2lxiRwNtQsap2ZqO1LB0J/ResbSwveMLd+req46owgwuZqnLFK10YzVHP4fs24RNRvSB8yrQ2N/WFqQowvE9TMmzGqdnATJqDjGU/qj/8ARv8Ayejf3WlCWVT7iYmcntvY4D2+Mnw8P6nc0lobdb42+6PqckvXHLKiW2bfkkOicwlK4838mWNlShSzKJcpcmBLKpAKKI1XFsCQapNapAKTQvVFMCIaiNYnaEZjVvDHY6J0GK0AoMaiL3wVIpAqjVXeFccqz2GYF/T5KZoKKxCG9oRaojWR1EITivHLgk867UTSxRDWhohpklznOJ1Mk/BdF2Q2s6niKZc45X+Bwm0n2THKPisLtpNXEBjQYYBPJZj6nd+ySTxm4i9gulp38FZcWfQNVmYFpFiIXIYillc5p1BIUtnduKRoUzD31C27Q0xIGhdoufwG3K+Iq1Huo1Gtm/8AluAaSbAmLrLVxjNWu0VOLqzYTwEMvUO8XHc0jEMYXDduKbXPDnfdkN8m5iuyzLju3dI+191wjod/wXR/mZF6tM8uqulRx9XaNSkaNUkuyk6ncd0rq9kdshUc2mymGuPszVAa7iAS2Z5ErldohhaGHhrYLlS8tJANuC7rm4vkcMayRvye6jbWJbpSpA8O8e4nrDRC3Ni7frRmqMa3hBn1leM7C7c1aTQ19MVY9kl5afMgGVcHaTGVKnePcGsvNNp8LRwIm55rRTTVGTxzi7s+iNnbQZVHhNxqOC5/tO1rKgdIGYTFtZibnRcr/hbtTNXqOe6PBABPAySuc/xQ7YMxGLFKg+WUm5C5plrnky6DviAJ6rxarDGa2s6OGW+NyO0o4gOEtIIkiRy1U1wXZTbhZScHFtNpeCK1QEU3Rd7A8w3NA4ruKNdr2tewy1wDgRvB0IXz2owvE/8ACZRoLKcIUJLzbiDH28Dnb7o+pydC26f8xvuj6nJl0ISW1ENnQQnQymJXJn9maWEKShKlISAIAisCBmRWuW0EMsgBEYFXY5WGOXvxUxhqbFYaxDpvVhhC90IqiiMFRMoxKiQtKGVnyq7pV4tQ30ZWUoWIpd+8aExw1HoUN75+6OokfDRWqmFKrmmRqD6LyTjJdgrMvEbOa/PIu6JO8xoFmM7OMBJhdMWEagidJBEhDd5eoRvnFUhOzKwezmtZlItJMXHyKtUi9oIDnQbxNkdwQ3uheeeSQObaoGmTymXlZA4MLP27hBVoVGHgXDkQNyvsuoYiu2mM7jDRqdfgrwykppxJkrVHjGJuJOv7IeEwPfEiwytm1sx3DqrW3SwVqndkFpfLehuqbauTTWZtx3L7GHySs86bXRSFEtgxIJIB6WK2KlYtaBqd5Ps9Bx6qrhq0kagSTroSVdp4CrWflY9jnAF0Oe1rQ0HTMbArOU1A9UcbyvgtbJxRbmI1I04jgeSepsjCQ6s7vMrxLWscBlkXgbyHbjZalLsxTpse+vVbTa4sa2+bKHHxlpaDJiY3TCv47Y2GyspMaH0g2RVacrS8GHZgDLX8RxuvHqdT01Z1NFpWt2J02+TtdjNwGHwlOhTAfS9sd8e9Jc6JIDpA6AImNrB7swECAAAIFuSwti7MpUwCxhaPuglzvQvv8AtV7rLjavVPJwujyaqDxva+xg4pwUwKfOF4TyGPt0eNvuj6nJk23X+Nvuj6nJl0oVtRLNzNZRzJp3piuZP7MbJtTyhgwoGp5KQ3IOHoocqqJK0ToaZaa5HZUVDOpd6tY5qKs0210UYhY4qJzXvC3jrGh7jZ+0pfaFjisU4rFae+HuNYYlMcUsvvVE1t6PesNxqnFlVcW/OAHOdYyIc5sHq0qmaxTGrZZT1TlwNTcXaLv2xwM53z77t2m9O7HP1Lp95rHfMLNfWTF8rP3M/0lzNFuL4spE+5H0kIdTEs305PFtV7fgQ5Usyi54iEPUSfYtxcJpG/+aP/AFvH9pQq7qQE947oaTvm0mFVL0wqKHkT7igU1fKCO2hRZmID6xaLikJAO4Zt5jcFwHbvG4l9RrW06mR4ljGte4ji0wPaXYYnCMfcyCd7XEftKtbNqCiwUmyaf4HOLtd4Ju08wvRDUQxq1E9XqYWqSpnkFXY+IpsaatJ9OSYDxBI4xqPNQdgHucABFiZNh1XqPaPDMLRmMtBDgTy1B4nkufxtm+MZAbMhwabCQ52+eUxxX0v87KtRj3Pg5WeUozo4+ls+o4+Bry1o9qCA4g3IPqtHZW2auGcT3bKgcMrpY0hw1ykehXRYbaby0tfTqVCbNblYxp/1hxkLIxOJyPFN1IB2haDIBO6RqQvRPFCfDKxamcHwXNk4/E4ms9r2UGtLf+3WaXDKTIc1gIzRw0XWYDZ7KcEnO4aS0NY3lTpjwsHRc9gqjQGh2skNcN3DyXSYcu7sZrkalcX+jpcijug/ibL+jKTrplxtWVN1RVKThBUyVwBbmw4coygsO5O42CkLM3bZ8bfdH1OSQdtnxt90fU5JdPH9UI6KR8kxUMqeq4Llz+zGLVQcLpF0J6ZtJUi7ISUZpgIBGhU8yY0EzJiVF4iAiuYLIH2RYVGbqb0zGoAeRAT57whF0GykLX4qrCx6moUydUF40RHm08fyRY7HmEznqJcom55JCskkNyQUHm6YWFJsgVRI5hSzwB1hTy700J8g6jfCOJUckqZO9QY7RUITRqhluiKhYucsDUprsQD7WA11r+KJ4hYuLol1cHKbgA38Lp1jot11AFzeH/E/JTqUoBMCRouhDWvHDZAlxt2zJyHJVLAJaMoO7lA3LDw2DyF1axcAQPCIc+LkgdV19NgiD9439FCnhGtAbFgDeNd91K10/wBJcEY+zsJULGl4gkgxA0urmDc9rySTBkRqAOm5aZZGVg4C6gaADiBrIceHJV7/ACfpn6Cux4lu4dE17dFJgItrqpd3F/4OK58nbNxURoSk6pxSo1TJMf8ACgGS/lqFINmVtoS9vuj6nJI+2qYztvHhFv8AU5OujjfxQzZcBCBeURp3FNvuuVP7Mb7CcEMPEwk91j8FXoXdPBIL5LbWobxcKZBEnioRKaQ2yVS7hyCkXbk8wZjco0zcnchgEOglI6p2lBZU1KB2hVGwZT0hKaq6VKkEC8kgmfzSLuB8k1UyEDYzWSEs0CFLLZQAvKLETkQZ4pUwg1HbkZhtPIpiQ+VNU4BMx8gKTtY4oGAriAOkpwBAhFxA3IR3KrFQjqBz+CVQabj0RG2UILnAfyAnYUSZStPCUztEetvA/koApxAKlsdEKjLfzei7o6KDtPP4JyYACdiHZTk/zemxEAgbzr5IlOoNI0Hqg12y5jvVFh4CBwlBBsZ5n1U4upVKceeqE6DsrUAchOmh9VOgDFz0TuEGDvUnU02xUYG33HvBBsGgf/TkkttuGduvsj6nJLoQvagOhcb+igTc+vqisI8kKuNea5svswZIt0Ci8ZeA5KIeddAEMvOaTuClhYenUlOy6FSItCm0QQOqaCwr6oEoeaPCOqE8kAniVWw1aal0UDkaLnaIVPQgbkR+oTNp+IjdZKx1yIbuhKVN9lHENuCNwiE8i6YE6d7pZhmhQomBCefEkwCtdAKCXSU+4zxsoBsP63SHY2WWkjXmrDRYdEOoOG7VFaZHRMKANkEaxKtNpzBHT90B9S3MI2Fd4SmCogRc8gEOSSiOMHr+iHTuSeEdExPsm91wEm2d5FBqnxgIo9qeSQ7FUd8VJz9EOuDaNJv0SfEg8Egsk26ctvzCk3VBqm4PFOw8DMBlEGoUGPTOKLJQR0TookyR8P1Uc3ijkps1KQwTG3P8sn73wn0US+PNPRp2JTsRi7bHjbP4B9TklPbcZ2+7/c5JdPG/igNc1LgKEpi0yD5KxUaFzX2xUV6z7gbuCEbE2105JPYS4mbWtvCRmCT1A+CTRIZuimCo0W+FJm8JFDk7uvqlhqI9p05gbcxxVZtTM4tIiDryj5q02jDnvknw3k2EfhG5MaDVbymp2PNMCcsqAMZSkF8hq1ySdyFSE5ra/IIlS+ZQYI/mpSH5GaDII0Rqx8OnH4KLDAiZv/ITtPhKBgQSfKP3RnhBaSAOevJTLpJ4JsXRNpt+ahTOqapUGQAcQPRQo6nmgVkpR6egQeM7ijNNigaI126Hmmc8CG+vVRzz0Uad3T5IQN88COoKeUnjVQaUCDmpaFBhBBUZgOSbuQAeo4buSrVHyEnuvHBV6lXxEbo8kCkw9MWnipPbYdRdDoPsAiO4bkMEC73xEIjHe0q1I+K/Ekqw4eB/NMECquuzhdWBYAKvSu0cbKxnvCTBHP7dfNRt48I+pySlt2h42+6Pqckupi+iA3qg0TtEnkAfgkkuW/sx+SkXHNbfqo4l3gZG+R8UkldEUFovhgPJWWMu0n+WlMkoXY0DpAXcdTLkWkSbO1LXExpdtkkkFoetuHAR+qRAtyTJJiC0h8UHEPhJJIb6GDtAESqYgDikkm+GSivihIngo5zLW9fkmSTBg8Q6Axo3FW8DqTwKSSF0JdkXTlA/mqsv0PokkpZcQNJkD4JmG6SSZLJUzr1soPFw0bzvSSQHgFiHktPvQiNGgSSVB5BVXkO6JrZo/EbcuSSSRIVzIJ5KXBJJSUVqoioBxurTz4SkkmJeQVKzYTnjwSSSYGRtur42+6PqckkkunjfxR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Admin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4267200" cy="2819400"/>
          </a:xfrm>
          <a:prstGeom prst="rect">
            <a:avLst/>
          </a:prstGeom>
          <a:noFill/>
        </p:spPr>
      </p:pic>
      <p:pic>
        <p:nvPicPr>
          <p:cNvPr id="2056" name="Picture 8" descr="C:\Users\Admin\Desktop\phun-thuoc-cuc-doc-rau-an-toan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10000"/>
            <a:ext cx="4267200" cy="2895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53000" y="2057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152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BÀI 59: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 PHÁP ĐẤU TRANH SINH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arenR"/>
            </a:pP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505201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buFont typeface="Tahoma" pitchFamily="34" charset="0"/>
              <a:buNone/>
              <a:defRPr/>
            </a:pPr>
            <a:r>
              <a:rPr lang="en-US" sz="3200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200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tiện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None/>
              <a:defRPr/>
            </a:pP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3200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>
              <a:buFontTx/>
              <a:buNone/>
              <a:defRPr/>
            </a:pP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*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None/>
              <a:defRPr/>
            </a:pP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*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None/>
              <a:defRPr/>
            </a:pP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*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BÀI 59: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 PHÁP ĐẤU TRANH SINH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22982"/>
            <a:ext cx="7543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2)  ƯU ĐIỂM VÀ HẠN CHẾ CỦA NHỮNG</a:t>
            </a: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BIỆN PHÁP ĐẤU TRANH SINH HỌC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002" y="1676400"/>
            <a:ext cx="2040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ƯU ĐIỂM</a:t>
            </a:r>
            <a:endParaRPr lang="en-US" sz="3200" u="sng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9098" y="1524000"/>
            <a:ext cx="2089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 CHẾ</a:t>
            </a:r>
            <a:endParaRPr lang="en-US" sz="3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762000" y="4191000"/>
            <a:ext cx="4953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2362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352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90734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21336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3110805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4406205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5827693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343400" cy="2797104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800600" y="1219200"/>
            <a:ext cx="4343400" cy="2819400"/>
            <a:chOff x="5410200" y="1219200"/>
            <a:chExt cx="3733800" cy="2819400"/>
          </a:xfrm>
        </p:grpSpPr>
        <p:pic>
          <p:nvPicPr>
            <p:cNvPr id="1027" name="Picture 3" descr="C:\Users\Admin\Desktop\image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1219200"/>
              <a:ext cx="3733800" cy="2819400"/>
            </a:xfrm>
            <a:prstGeom prst="rect">
              <a:avLst/>
            </a:prstGeom>
            <a:noFill/>
          </p:spPr>
        </p:pic>
        <p:pic>
          <p:nvPicPr>
            <p:cNvPr id="1028" name="Picture 4" descr="C:\Users\Admin\Desktop\sauxan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1219200"/>
              <a:ext cx="1714500" cy="1143000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3810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vống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191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62400" y="45720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4038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800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vống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192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SV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6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335493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8"/>
          <p:cNvSpPr txBox="1">
            <a:spLocks noChangeArrowheads="1"/>
          </p:cNvSpPr>
          <p:nvPr/>
        </p:nvSpPr>
        <p:spPr bwMode="auto">
          <a:xfrm>
            <a:off x="381000" y="228600"/>
            <a:ext cx="8153400" cy="48320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buSzPct val="150000"/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SzPct val="150000"/>
              <a:defRPr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-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20%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17%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20%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36%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25"/>
          <p:cNvSpPr txBox="1">
            <a:spLocks noChangeArrowheads="1"/>
          </p:cNvSpPr>
          <p:nvPr/>
        </p:nvSpPr>
        <p:spPr bwMode="auto">
          <a:xfrm>
            <a:off x="609600" y="4521874"/>
            <a:ext cx="80010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buSzPct val="150000"/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 hao hụt từ 3 - 10 % số lượng nông sản dự trữ</a:t>
            </a:r>
            <a:r>
              <a:rPr lang="vi-VN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SV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SV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2743200"/>
            <a:ext cx="335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Haoai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1752600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1676397" y="2209800"/>
            <a:ext cx="45719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3886200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Chim sáo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00600" y="27432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1676400" y="3276600"/>
            <a:ext cx="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20567227">
            <a:off x="3138288" y="3149909"/>
            <a:ext cx="28279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1905000" y="3124200"/>
            <a:ext cx="274320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505200" y="3002281"/>
            <a:ext cx="1219200" cy="4571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24400" y="3962400"/>
            <a:ext cx="441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Số chim sáo giảm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1600199" y="4343400"/>
            <a:ext cx="45719" cy="914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28600" y="5334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00600" y="53340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1828800" y="4267200"/>
            <a:ext cx="2819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1828800" y="4419600"/>
            <a:ext cx="26670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 rot="20640349">
            <a:off x="2607982" y="4582565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endParaRPr lang="en-US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209800" y="5638800"/>
            <a:ext cx="2514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027093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tac-dung-cua-thit-chim-se-trong-chua-benh-liet-duong-va-xuat-tinh-s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09800"/>
            <a:ext cx="5486400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5943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BÀI 59: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 PHÁP ĐẤU TRANH SINH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22982"/>
            <a:ext cx="7543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III. ƯU ĐIỂM VÀ HẠN CHẾ CỦA NHỮNG</a:t>
            </a: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BIỆN PHÁP ĐẤU TRANH SINH HỌC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632" y="1676400"/>
            <a:ext cx="17956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ƯU ĐIỂM</a:t>
            </a:r>
            <a:endParaRPr lang="en-US" sz="28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5687" y="1619687"/>
            <a:ext cx="21919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 CHẾ</a:t>
            </a:r>
            <a:endParaRPr lang="en-US" sz="28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762000" y="4191000"/>
            <a:ext cx="4953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2362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352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90734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2133600"/>
            <a:ext cx="5881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3110805"/>
            <a:ext cx="5881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4532293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799" y="5562600"/>
            <a:ext cx="5030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8425" y="1219200"/>
            <a:ext cx="5873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4028378" y="152400"/>
            <a:ext cx="1087243" cy="990600"/>
          </a:xfrm>
        </p:spPr>
      </p:pic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4114800" cy="2895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  </a:t>
            </a:r>
            <a:r>
              <a:rPr lang="en-US" sz="2800" dirty="0" err="1" smtClean="0">
                <a:solidFill>
                  <a:srgbClr val="CC3300"/>
                </a:solidFill>
              </a:rPr>
              <a:t>Ong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mắt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đo</a:t>
            </a:r>
            <a:r>
              <a:rPr lang="en-US" sz="2800" dirty="0" smtClean="0">
                <a:solidFill>
                  <a:srgbClr val="CC3300"/>
                </a:solidFill>
              </a:rPr>
              <a:t>̉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được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sư</a:t>
            </a:r>
            <a:r>
              <a:rPr lang="en-US" sz="2800" dirty="0" smtClean="0">
                <a:solidFill>
                  <a:srgbClr val="0070C0"/>
                </a:solidFill>
              </a:rPr>
              <a:t>̉ </a:t>
            </a:r>
            <a:r>
              <a:rPr lang="en-US" sz="2800" dirty="0" err="1" smtClean="0">
                <a:solidFill>
                  <a:srgbClr val="0070C0"/>
                </a:solidFill>
              </a:rPr>
              <a:t>dụng</a:t>
            </a:r>
            <a:r>
              <a:rPr lang="en-US" sz="2800" dirty="0" smtClean="0">
                <a:solidFill>
                  <a:srgbClr val="0070C0"/>
                </a:solidFill>
              </a:rPr>
              <a:t> có </a:t>
            </a:r>
            <a:r>
              <a:rPr lang="en-US" sz="2800" dirty="0" err="1" smtClean="0">
                <a:solidFill>
                  <a:srgbClr val="0070C0"/>
                </a:solidFill>
              </a:rPr>
              <a:t>hiệu</a:t>
            </a:r>
            <a:r>
              <a:rPr lang="en-US" sz="2800" dirty="0" smtClean="0">
                <a:solidFill>
                  <a:srgbClr val="0070C0"/>
                </a:solidFill>
              </a:rPr>
              <a:t> quả </a:t>
            </a:r>
            <a:r>
              <a:rPr lang="en-US" sz="2800" dirty="0" err="1" smtClean="0">
                <a:solidFill>
                  <a:srgbClr val="0070C0"/>
                </a:solidFill>
              </a:rPr>
              <a:t>đối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với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sâu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đục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thân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ngô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</a:rPr>
              <a:t>sâu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cuốn</a:t>
            </a:r>
            <a:r>
              <a:rPr lang="en-US" sz="2800" i="1" dirty="0" smtClean="0">
                <a:solidFill>
                  <a:srgbClr val="0070C0"/>
                </a:solidFill>
              </a:rPr>
              <a:t> lá </a:t>
            </a:r>
            <a:r>
              <a:rPr lang="en-US" sz="2800" i="1" dirty="0" err="1" smtClean="0">
                <a:solidFill>
                  <a:srgbClr val="0070C0"/>
                </a:solidFill>
              </a:rPr>
              <a:t>nho</a:t>
            </a:r>
            <a:r>
              <a:rPr lang="en-US" sz="2800" i="1" dirty="0" smtClean="0">
                <a:solidFill>
                  <a:srgbClr val="0070C0"/>
                </a:solidFill>
              </a:rPr>
              <a:t>̉ </a:t>
            </a:r>
            <a:r>
              <a:rPr lang="en-US" sz="2800" i="1" dirty="0" err="1" smtClean="0">
                <a:solidFill>
                  <a:srgbClr val="0070C0"/>
                </a:solidFill>
              </a:rPr>
              <a:t>hại</a:t>
            </a:r>
            <a:r>
              <a:rPr lang="en-US" sz="2800" i="1" dirty="0" smtClean="0">
                <a:solidFill>
                  <a:srgbClr val="0070C0"/>
                </a:solidFill>
              </a:rPr>
              <a:t> lá, </a:t>
            </a:r>
            <a:r>
              <a:rPr lang="en-US" sz="2800" i="1" dirty="0" err="1" smtClean="0">
                <a:solidFill>
                  <a:srgbClr val="0070C0"/>
                </a:solidFill>
              </a:rPr>
              <a:t>sâu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đo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xanh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hại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đay</a:t>
            </a:r>
            <a:r>
              <a:rPr lang="en-US" sz="2800" i="1" dirty="0" smtClean="0">
                <a:solidFill>
                  <a:srgbClr val="0070C0"/>
                </a:solidFill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</a:rPr>
              <a:t>sâu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xanh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hại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bông</a:t>
            </a:r>
            <a:r>
              <a:rPr lang="en-US" sz="2800" i="1" dirty="0" smtClean="0">
                <a:solidFill>
                  <a:srgbClr val="0070C0"/>
                </a:solidFill>
              </a:rPr>
              <a:t>…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7432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09600" y="6338888"/>
            <a:ext cx="810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số hình ảnh về ong mắt đỏ kí sinh trên trứng sâu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447800" y="1981200"/>
            <a:ext cx="6477000" cy="1752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8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463"/>
            <a:ext cx="9144000" cy="76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8675" name="Picture 3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1963" y="5884863"/>
            <a:ext cx="106203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930900"/>
            <a:ext cx="1219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26853">
            <a:off x="8028781" y="-8731"/>
            <a:ext cx="1104901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199587" flipH="1">
            <a:off x="19050" y="-19050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1306513"/>
            <a:ext cx="9144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A.Dùng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342900" indent="-342900" eaLnBrk="0" hangingPunct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B.Dùng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C.Tha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342900" indent="-342900" eaLnBrk="0" hangingPunct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D.Dùng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0" y="762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Hãy khoanh tròn vào ý trả lời đúng trong các câu sau: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752600" y="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0" y="3429000"/>
            <a:ext cx="381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0" y="3429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0" y="5715000"/>
            <a:ext cx="381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0" y="3962400"/>
            <a:ext cx="9448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A.Sử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342900" indent="-342900"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342900" indent="-342900"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  <p:bldP spid="48138" grpId="0" animBg="1"/>
      <p:bldP spid="48139" grpId="0"/>
      <p:bldP spid="48140" grpId="0" animBg="1"/>
      <p:bldP spid="481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o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463"/>
            <a:ext cx="9144000" cy="76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9699" name="Picture 3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1963" y="5884863"/>
            <a:ext cx="106203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930900"/>
            <a:ext cx="1219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26853">
            <a:off x="8028781" y="-8731"/>
            <a:ext cx="1104901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199587" flipH="1">
            <a:off x="19050" y="-19050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52400" y="1382713"/>
            <a:ext cx="899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A.Ong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B.Ruồi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762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Hãy khoanh tròn vào ý trả lời đúng trong các câu sau: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752600" y="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5867400" y="2286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0" y="5410200"/>
            <a:ext cx="457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943600" y="2209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76600"/>
            <a:ext cx="9067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marL="342900" indent="-342900"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342900" indent="-342900"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4" grpId="0" animBg="1"/>
      <p:bldP spid="47115" grpId="0" animBg="1"/>
      <p:bldP spid="47116" grpId="0"/>
      <p:bldP spid="471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76528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1109" y="838200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DẶN DÒ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5" y="533400"/>
            <a:ext cx="851462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905000"/>
            <a:ext cx="7162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Bài</a:t>
            </a:r>
            <a:r>
              <a:rPr lang="en-US" sz="54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59: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BIỆN PHÁP ĐẤU TRANH SINH HỌC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BÀI 59: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 PHÁP ĐẤU TRANH SINH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08782"/>
            <a:ext cx="8001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028700" indent="-1028700"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1028700" indent="-1028700"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80382"/>
            <a:ext cx="7200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BIỆN PHÁP ĐẤU TRANH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 HỌC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875782"/>
            <a:ext cx="7543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ƯU ĐIỂM VÀ HẠN CHẾ CỦA NHỮNG BIỆN PHÁP ĐẤU TRANH SINH HỌC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BÀI 59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 ĐẤU TRANH SINH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08782"/>
            <a:ext cx="8001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028700" indent="-1028700"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1028700" indent="-1028700"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57400" y="2667000"/>
            <a:ext cx="5562600" cy="2590800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CÁC HÌNH ẢNH VÀ THÔNG TIN SAU.</a:t>
            </a:r>
            <a:endParaRPr lang="en-US" sz="3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images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0413" cy="5484813"/>
          </a:xfrm>
          <a:prstGeom prst="rect">
            <a:avLst/>
          </a:prstGeom>
          <a:noFill/>
        </p:spPr>
      </p:pic>
      <p:pic>
        <p:nvPicPr>
          <p:cNvPr id="17412" name="Picture 4" descr="06_raynau0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88" y="0"/>
            <a:ext cx="4570412" cy="5484813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95400" y="5810250"/>
            <a:ext cx="18389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Rầy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83113" y="5791200"/>
            <a:ext cx="45704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rầy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6172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ndex1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"/>
            <a:ext cx="4570412" cy="5638800"/>
          </a:xfrm>
          <a:prstGeom prst="rect">
            <a:avLst/>
          </a:prstGeom>
          <a:noFill/>
        </p:spPr>
      </p:pic>
      <p:pic>
        <p:nvPicPr>
          <p:cNvPr id="15365" name="Picture 5" descr="index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4570413" cy="5638800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048000" y="0"/>
            <a:ext cx="3834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9313" y="6202362"/>
            <a:ext cx="363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353426" y="6197025"/>
            <a:ext cx="34435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rầy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2000"/>
            <a:ext cx="4572000" cy="3810000"/>
          </a:xfrm>
          <a:prstGeom prst="rect">
            <a:avLst/>
          </a:prstGeom>
          <a:noFill/>
        </p:spPr>
      </p:pic>
      <p:pic>
        <p:nvPicPr>
          <p:cNvPr id="16389" name="Picture 5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4743450" cy="3810000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04975" y="5334000"/>
            <a:ext cx="14157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872038" y="5105400"/>
            <a:ext cx="4119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khoảnh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5715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587</TotalTime>
  <Words>1862</Words>
  <Application>Microsoft Office PowerPoint</Application>
  <PresentationFormat>On-screen Show (4:3)</PresentationFormat>
  <Paragraphs>237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84909969492</cp:lastModifiedBy>
  <cp:revision>74</cp:revision>
  <dcterms:created xsi:type="dcterms:W3CDTF">2015-04-02T03:38:48Z</dcterms:created>
  <dcterms:modified xsi:type="dcterms:W3CDTF">2021-05-14T07:09:46Z</dcterms:modified>
</cp:coreProperties>
</file>