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8" r:id="rId2"/>
    <p:sldId id="256" r:id="rId3"/>
    <p:sldId id="267" r:id="rId4"/>
    <p:sldId id="270" r:id="rId5"/>
    <p:sldId id="268" r:id="rId6"/>
    <p:sldId id="273" r:id="rId7"/>
    <p:sldId id="274" r:id="rId8"/>
    <p:sldId id="269" r:id="rId9"/>
    <p:sldId id="271" r:id="rId10"/>
    <p:sldId id="272" r:id="rId11"/>
    <p:sldId id="275" r:id="rId12"/>
    <p:sldId id="276" r:id="rId13"/>
    <p:sldId id="281" r:id="rId14"/>
    <p:sldId id="282" r:id="rId15"/>
    <p:sldId id="277" r:id="rId16"/>
    <p:sldId id="278" r:id="rId17"/>
    <p:sldId id="262" r:id="rId18"/>
    <p:sldId id="284" r:id="rId19"/>
    <p:sldId id="285" r:id="rId20"/>
    <p:sldId id="286" r:id="rId21"/>
    <p:sldId id="287" r:id="rId22"/>
    <p:sldId id="279" r:id="rId23"/>
    <p:sldId id="280" r:id="rId24"/>
    <p:sldId id="259" r:id="rId25"/>
    <p:sldId id="283" r:id="rId26"/>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948EED-D714-413F-81AB-28074C197DEF}" type="datetimeFigureOut">
              <a:rPr lang="vi-VN" smtClean="0"/>
              <a:t>11/05/2021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AD4280-DACF-49F7-8DC2-B45512FC8FBA}" type="slidenum">
              <a:rPr lang="vi-VN" smtClean="0"/>
              <a:t>‹#›</a:t>
            </a:fld>
            <a:endParaRPr lang="vi-VN"/>
          </a:p>
        </p:txBody>
      </p:sp>
    </p:spTree>
    <p:extLst>
      <p:ext uri="{BB962C8B-B14F-4D97-AF65-F5344CB8AC3E}">
        <p14:creationId xmlns:p14="http://schemas.microsoft.com/office/powerpoint/2010/main" val="281690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Do khí hậu vô cùng khắc nghiệt nên chỉ có một số ít loài tồn tại, vì có những thích nghi đặc trưng như có bộ lông rậm và lớp mỡ dưới da rất dày để giữ nhiệt cho cơ thể và dự trữ năng lượng chống rét (gấu trắng, hải cẩu, cá voi, chim cánh cụt…).</a:t>
            </a:r>
          </a:p>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Nhiều loài chim, thú có tập tính di cư tránh rét, một số ngủ suốt mùa đông (gấu trắng) để tiết kiệm năng lượng. Nhiều loài (chồn, cáo, cú trắng) về mùa đông có bộ lông màu trắng dễ lẫn với tuyết, che mắt kẻ thù ; về mùa hè bộ lông chuyển sang màu nâu hay xám.</a:t>
            </a:r>
          </a:p>
          <a:p>
            <a:pPr marL="0" marR="0" indent="0" algn="l" defTabSz="914400" rtl="0" eaLnBrk="1" fontAlgn="auto" latinLnBrk="0" hangingPunct="1">
              <a:lnSpc>
                <a:spcPct val="100000"/>
              </a:lnSpc>
              <a:spcBef>
                <a:spcPts val="0"/>
              </a:spcBef>
              <a:spcAft>
                <a:spcPts val="0"/>
              </a:spcAft>
              <a:buClrTx/>
              <a:buSzTx/>
              <a:buFontTx/>
              <a:buNone/>
              <a:tabLst/>
              <a:defRPr/>
            </a:pPr>
            <a:endParaRPr lang="vi-VN" dirty="0" smtClean="0"/>
          </a:p>
        </p:txBody>
      </p:sp>
      <p:sp>
        <p:nvSpPr>
          <p:cNvPr id="4" name="Slide Number Placeholder 3"/>
          <p:cNvSpPr>
            <a:spLocks noGrp="1"/>
          </p:cNvSpPr>
          <p:nvPr>
            <p:ph type="sldNum" sz="quarter" idx="10"/>
          </p:nvPr>
        </p:nvSpPr>
        <p:spPr/>
        <p:txBody>
          <a:bodyPr/>
          <a:lstStyle/>
          <a:p>
            <a:fld id="{98AD4280-DACF-49F7-8DC2-B45512FC8FBA}" type="slidenum">
              <a:rPr lang="vi-VN" smtClean="0"/>
              <a:t>7</a:t>
            </a:fld>
            <a:endParaRPr lang="vi-VN"/>
          </a:p>
        </p:txBody>
      </p:sp>
    </p:spTree>
    <p:extLst>
      <p:ext uri="{BB962C8B-B14F-4D97-AF65-F5344CB8AC3E}">
        <p14:creationId xmlns:p14="http://schemas.microsoft.com/office/powerpoint/2010/main" val="427504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Ví dụ, chuột nhảy có chân dài, mảnh nên cơ thể nằm cao so với cát nóng, mỗi bước nhảy rất xa trên hoang mạc ; lạc đà có chân cao, móng rộng, không bị lún trong cát, có đệm thịt dày chống nóng. Bướu trên lưng lạc đà chứa mỡ, khi cần, mỡ trong bướu có thể chuyển đổi thành nước (nước trao đổi chất) cho hoạt động của cơ thể. Nhiều loài có bộ lông màu nhạt giống với màu cát để không bắt nắng và dễ lẩn trốn kẻ thù.</a:t>
            </a:r>
          </a:p>
          <a:p>
            <a:r>
              <a:rPr lang="vi-VN" dirty="0" smtClean="0"/>
              <a:t>Động vật có khả năng nhịn khát giỏi, có khả năng đi xa để tìm nước. Mọi hoạt động chủ yếu thực hiện vào ban đêm, khi cái nóng đã dịu xuống. Nhiều loài bò sát và động vật nhỏ có tập tính chui rúc vào sâu trong cát để chống nóng.</a:t>
            </a:r>
            <a:endParaRPr lang="vi-VN" dirty="0"/>
          </a:p>
        </p:txBody>
      </p:sp>
      <p:sp>
        <p:nvSpPr>
          <p:cNvPr id="4" name="Slide Number Placeholder 3"/>
          <p:cNvSpPr>
            <a:spLocks noGrp="1"/>
          </p:cNvSpPr>
          <p:nvPr>
            <p:ph type="sldNum" sz="quarter" idx="10"/>
          </p:nvPr>
        </p:nvSpPr>
        <p:spPr/>
        <p:txBody>
          <a:bodyPr/>
          <a:lstStyle/>
          <a:p>
            <a:fld id="{98AD4280-DACF-49F7-8DC2-B45512FC8FBA}" type="slidenum">
              <a:rPr lang="vi-VN" smtClean="0"/>
              <a:t>11</a:t>
            </a:fld>
            <a:endParaRPr lang="vi-VN"/>
          </a:p>
        </p:txBody>
      </p:sp>
    </p:spTree>
    <p:extLst>
      <p:ext uri="{BB962C8B-B14F-4D97-AF65-F5344CB8AC3E}">
        <p14:creationId xmlns:p14="http://schemas.microsoft.com/office/powerpoint/2010/main" val="3869206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3E082D7A-FD0E-4604-8BB5-BF40BBA2AAA9}" type="datetimeFigureOut">
              <a:rPr lang="vi-VN" smtClean="0"/>
              <a:t>11/05/2021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6EE5208-BACD-422A-B09C-25931C2AE619}" type="slidenum">
              <a:rPr lang="vi-VN" smtClean="0"/>
              <a:t>‹#›</a:t>
            </a:fld>
            <a:endParaRPr lang="vi-VN"/>
          </a:p>
        </p:txBody>
      </p:sp>
    </p:spTree>
    <p:extLst>
      <p:ext uri="{BB962C8B-B14F-4D97-AF65-F5344CB8AC3E}">
        <p14:creationId xmlns:p14="http://schemas.microsoft.com/office/powerpoint/2010/main" val="262477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E082D7A-FD0E-4604-8BB5-BF40BBA2AAA9}" type="datetimeFigureOut">
              <a:rPr lang="vi-VN" smtClean="0"/>
              <a:t>11/05/2021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6EE5208-BACD-422A-B09C-25931C2AE619}" type="slidenum">
              <a:rPr lang="vi-VN" smtClean="0"/>
              <a:t>‹#›</a:t>
            </a:fld>
            <a:endParaRPr lang="vi-VN"/>
          </a:p>
        </p:txBody>
      </p:sp>
    </p:spTree>
    <p:extLst>
      <p:ext uri="{BB962C8B-B14F-4D97-AF65-F5344CB8AC3E}">
        <p14:creationId xmlns:p14="http://schemas.microsoft.com/office/powerpoint/2010/main" val="1068290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E082D7A-FD0E-4604-8BB5-BF40BBA2AAA9}" type="datetimeFigureOut">
              <a:rPr lang="vi-VN" smtClean="0"/>
              <a:t>11/05/2021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6EE5208-BACD-422A-B09C-25931C2AE619}" type="slidenum">
              <a:rPr lang="vi-VN" smtClean="0"/>
              <a:t>‹#›</a:t>
            </a:fld>
            <a:endParaRPr lang="vi-VN"/>
          </a:p>
        </p:txBody>
      </p:sp>
    </p:spTree>
    <p:extLst>
      <p:ext uri="{BB962C8B-B14F-4D97-AF65-F5344CB8AC3E}">
        <p14:creationId xmlns:p14="http://schemas.microsoft.com/office/powerpoint/2010/main" val="137935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E082D7A-FD0E-4604-8BB5-BF40BBA2AAA9}" type="datetimeFigureOut">
              <a:rPr lang="vi-VN" smtClean="0"/>
              <a:t>11/05/2021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6EE5208-BACD-422A-B09C-25931C2AE619}" type="slidenum">
              <a:rPr lang="vi-VN" smtClean="0"/>
              <a:t>‹#›</a:t>
            </a:fld>
            <a:endParaRPr lang="vi-VN"/>
          </a:p>
        </p:txBody>
      </p:sp>
    </p:spTree>
    <p:extLst>
      <p:ext uri="{BB962C8B-B14F-4D97-AF65-F5344CB8AC3E}">
        <p14:creationId xmlns:p14="http://schemas.microsoft.com/office/powerpoint/2010/main" val="513500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82D7A-FD0E-4604-8BB5-BF40BBA2AAA9}" type="datetimeFigureOut">
              <a:rPr lang="vi-VN" smtClean="0"/>
              <a:t>11/05/2021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6EE5208-BACD-422A-B09C-25931C2AE619}" type="slidenum">
              <a:rPr lang="vi-VN" smtClean="0"/>
              <a:t>‹#›</a:t>
            </a:fld>
            <a:endParaRPr lang="vi-VN"/>
          </a:p>
        </p:txBody>
      </p:sp>
    </p:spTree>
    <p:extLst>
      <p:ext uri="{BB962C8B-B14F-4D97-AF65-F5344CB8AC3E}">
        <p14:creationId xmlns:p14="http://schemas.microsoft.com/office/powerpoint/2010/main" val="891831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3E082D7A-FD0E-4604-8BB5-BF40BBA2AAA9}" type="datetimeFigureOut">
              <a:rPr lang="vi-VN" smtClean="0"/>
              <a:t>11/05/2021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6EE5208-BACD-422A-B09C-25931C2AE619}" type="slidenum">
              <a:rPr lang="vi-VN" smtClean="0"/>
              <a:t>‹#›</a:t>
            </a:fld>
            <a:endParaRPr lang="vi-VN"/>
          </a:p>
        </p:txBody>
      </p:sp>
    </p:spTree>
    <p:extLst>
      <p:ext uri="{BB962C8B-B14F-4D97-AF65-F5344CB8AC3E}">
        <p14:creationId xmlns:p14="http://schemas.microsoft.com/office/powerpoint/2010/main" val="429199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3E082D7A-FD0E-4604-8BB5-BF40BBA2AAA9}" type="datetimeFigureOut">
              <a:rPr lang="vi-VN" smtClean="0"/>
              <a:t>11/05/2021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6EE5208-BACD-422A-B09C-25931C2AE619}" type="slidenum">
              <a:rPr lang="vi-VN" smtClean="0"/>
              <a:t>‹#›</a:t>
            </a:fld>
            <a:endParaRPr lang="vi-VN"/>
          </a:p>
        </p:txBody>
      </p:sp>
    </p:spTree>
    <p:extLst>
      <p:ext uri="{BB962C8B-B14F-4D97-AF65-F5344CB8AC3E}">
        <p14:creationId xmlns:p14="http://schemas.microsoft.com/office/powerpoint/2010/main" val="2319102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3E082D7A-FD0E-4604-8BB5-BF40BBA2AAA9}" type="datetimeFigureOut">
              <a:rPr lang="vi-VN" smtClean="0"/>
              <a:t>11/05/2021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6EE5208-BACD-422A-B09C-25931C2AE619}" type="slidenum">
              <a:rPr lang="vi-VN" smtClean="0"/>
              <a:t>‹#›</a:t>
            </a:fld>
            <a:endParaRPr lang="vi-VN"/>
          </a:p>
        </p:txBody>
      </p:sp>
    </p:spTree>
    <p:extLst>
      <p:ext uri="{BB962C8B-B14F-4D97-AF65-F5344CB8AC3E}">
        <p14:creationId xmlns:p14="http://schemas.microsoft.com/office/powerpoint/2010/main" val="2436570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82D7A-FD0E-4604-8BB5-BF40BBA2AAA9}" type="datetimeFigureOut">
              <a:rPr lang="vi-VN" smtClean="0"/>
              <a:t>11/05/2021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6EE5208-BACD-422A-B09C-25931C2AE619}" type="slidenum">
              <a:rPr lang="vi-VN" smtClean="0"/>
              <a:t>‹#›</a:t>
            </a:fld>
            <a:endParaRPr lang="vi-VN"/>
          </a:p>
        </p:txBody>
      </p:sp>
    </p:spTree>
    <p:extLst>
      <p:ext uri="{BB962C8B-B14F-4D97-AF65-F5344CB8AC3E}">
        <p14:creationId xmlns:p14="http://schemas.microsoft.com/office/powerpoint/2010/main" val="4286450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82D7A-FD0E-4604-8BB5-BF40BBA2AAA9}" type="datetimeFigureOut">
              <a:rPr lang="vi-VN" smtClean="0"/>
              <a:t>11/05/2021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6EE5208-BACD-422A-B09C-25931C2AE619}" type="slidenum">
              <a:rPr lang="vi-VN" smtClean="0"/>
              <a:t>‹#›</a:t>
            </a:fld>
            <a:endParaRPr lang="vi-VN"/>
          </a:p>
        </p:txBody>
      </p:sp>
    </p:spTree>
    <p:extLst>
      <p:ext uri="{BB962C8B-B14F-4D97-AF65-F5344CB8AC3E}">
        <p14:creationId xmlns:p14="http://schemas.microsoft.com/office/powerpoint/2010/main" val="546049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82D7A-FD0E-4604-8BB5-BF40BBA2AAA9}" type="datetimeFigureOut">
              <a:rPr lang="vi-VN" smtClean="0"/>
              <a:t>11/05/2021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6EE5208-BACD-422A-B09C-25931C2AE619}" type="slidenum">
              <a:rPr lang="vi-VN" smtClean="0"/>
              <a:t>‹#›</a:t>
            </a:fld>
            <a:endParaRPr lang="vi-VN"/>
          </a:p>
        </p:txBody>
      </p:sp>
    </p:spTree>
    <p:extLst>
      <p:ext uri="{BB962C8B-B14F-4D97-AF65-F5344CB8AC3E}">
        <p14:creationId xmlns:p14="http://schemas.microsoft.com/office/powerpoint/2010/main" val="3067860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vi-VN"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vi-VN"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cs typeface="Times New Roman" pitchFamily="18" charset="0"/>
              </a:defRPr>
            </a:lvl1pPr>
          </a:lstStyle>
          <a:p>
            <a:fld id="{3E082D7A-FD0E-4604-8BB5-BF40BBA2AAA9}" type="datetimeFigureOut">
              <a:rPr lang="vi-VN" smtClean="0"/>
              <a:pPr/>
              <a:t>11/05/2021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cs typeface="Times New Roman" pitchFamily="18" charset="0"/>
              </a:defRPr>
            </a:lvl1pPr>
          </a:lstStyle>
          <a:p>
            <a:fld id="{96EE5208-BACD-422A-B09C-25931C2AE619}" type="slidenum">
              <a:rPr lang="vi-VN" smtClean="0"/>
              <a:pPr/>
              <a:t>‹#›</a:t>
            </a:fld>
            <a:endParaRPr lang="vi-VN"/>
          </a:p>
        </p:txBody>
      </p:sp>
    </p:spTree>
    <p:extLst>
      <p:ext uri="{BB962C8B-B14F-4D97-AF65-F5344CB8AC3E}">
        <p14:creationId xmlns:p14="http://schemas.microsoft.com/office/powerpoint/2010/main" val="3186089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FF0000"/>
          </a:solidFill>
          <a:latin typeface="Times New Roman" pitchFamily="18" charset="0"/>
          <a:ea typeface="+mj-ea"/>
          <a:cs typeface="Times New Roman" pitchFamily="18" charset="0"/>
        </a:defRPr>
      </a:lvl1pPr>
    </p:titleStyle>
    <p:bodyStyle>
      <a:lvl1pPr marL="342900" indent="-342900" algn="just"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Dặn dò:</a:t>
            </a:r>
            <a:endParaRPr lang="vi-VN" dirty="0"/>
          </a:p>
        </p:txBody>
      </p:sp>
      <p:sp>
        <p:nvSpPr>
          <p:cNvPr id="3" name="Content Placeholder 2"/>
          <p:cNvSpPr>
            <a:spLocks noGrp="1"/>
          </p:cNvSpPr>
          <p:nvPr>
            <p:ph idx="1"/>
          </p:nvPr>
        </p:nvSpPr>
        <p:spPr/>
        <p:txBody>
          <a:bodyPr/>
          <a:lstStyle/>
          <a:p>
            <a:r>
              <a:rPr lang="vi-VN" dirty="0" smtClean="0"/>
              <a:t>Viết bài vào vở.</a:t>
            </a:r>
          </a:p>
          <a:p>
            <a:r>
              <a:rPr lang="vi-VN" dirty="0" smtClean="0"/>
              <a:t>Những nội dung ghi bài cho đánh dấu kí tự  </a:t>
            </a:r>
          </a:p>
          <a:p>
            <a:r>
              <a:rPr lang="vi-VN" smtClean="0"/>
              <a:t>Mọi thắc mắc liên hệ cô Nguyễn Thị Hồng Hạnh qua số điện thoại, Zalo hoặc Viber: 0971012293</a:t>
            </a:r>
            <a:endParaRPr lang="vi-VN" dirty="0"/>
          </a:p>
        </p:txBody>
      </p:sp>
      <p:sp>
        <p:nvSpPr>
          <p:cNvPr id="4" name="Rectangle 3"/>
          <p:cNvSpPr>
            <a:spLocks noChangeArrowheads="1"/>
          </p:cNvSpPr>
          <p:nvPr/>
        </p:nvSpPr>
        <p:spPr bwMode="auto">
          <a:xfrm>
            <a:off x="8028384" y="1988840"/>
            <a:ext cx="5127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4400" b="1" dirty="0">
                <a:solidFill>
                  <a:srgbClr val="FF0000"/>
                </a:solidFill>
                <a:latin typeface="Times New Roman" pitchFamily="18" charset="0"/>
                <a:cs typeface="Times New Roman" pitchFamily="18" charset="0"/>
                <a:sym typeface="Wingdings" pitchFamily="2" charset="2"/>
              </a:rPr>
              <a:t></a:t>
            </a:r>
            <a:endParaRPr lang="en-US" alt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825737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5760"/>
            <a:ext cx="8928992" cy="1143000"/>
          </a:xfrm>
        </p:spPr>
        <p:txBody>
          <a:bodyPr>
            <a:noAutofit/>
          </a:bodyPr>
          <a:lstStyle/>
          <a:p>
            <a:r>
              <a:rPr lang="vi-VN" sz="2800" dirty="0"/>
              <a:t>II. Đa dạng sinh học động vật ở môi trường hoang mạc đới </a:t>
            </a:r>
            <a:r>
              <a:rPr lang="vi-VN" sz="2800" dirty="0" smtClean="0"/>
              <a:t>nóng</a:t>
            </a:r>
            <a:endParaRPr lang="vi-VN" sz="2800" dirty="0"/>
          </a:p>
        </p:txBody>
      </p:sp>
      <p:sp>
        <p:nvSpPr>
          <p:cNvPr id="3" name="Content Placeholder 2"/>
          <p:cNvSpPr>
            <a:spLocks noGrp="1"/>
          </p:cNvSpPr>
          <p:nvPr>
            <p:ph idx="1"/>
          </p:nvPr>
        </p:nvSpPr>
        <p:spPr/>
        <p:txBody>
          <a:bodyPr/>
          <a:lstStyle/>
          <a:p>
            <a:endParaRPr lang="vi-VN"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77" t="11575" r="36868" b="13407"/>
          <a:stretch/>
        </p:blipFill>
        <p:spPr bwMode="auto">
          <a:xfrm>
            <a:off x="467544" y="1268760"/>
            <a:ext cx="8496944"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400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vi-VN" dirty="0" smtClean="0"/>
              <a:t>- Động </a:t>
            </a:r>
            <a:r>
              <a:rPr lang="vi-VN" dirty="0"/>
              <a:t>vật </a:t>
            </a:r>
            <a:r>
              <a:rPr lang="vi-VN"/>
              <a:t>gồm </a:t>
            </a:r>
            <a:r>
              <a:rPr lang="vi-VN" smtClean="0"/>
              <a:t>một số </a:t>
            </a:r>
            <a:r>
              <a:rPr lang="vi-VN" dirty="0" smtClean="0"/>
              <a:t>loài </a:t>
            </a:r>
            <a:r>
              <a:rPr lang="vi-VN" dirty="0"/>
              <a:t>và có những thích nghi rất đặc trưng đối với khí hậu khô và nóng. </a:t>
            </a:r>
            <a:endParaRPr lang="vi-VN" dirty="0" smtClean="0"/>
          </a:p>
          <a:p>
            <a:pPr marL="0" indent="0">
              <a:buNone/>
            </a:pPr>
            <a:r>
              <a:rPr lang="vi-VN" dirty="0"/>
              <a:t>- Động vật có khả năng nhịn khát giỏi, có khả năng đi xa để tìm nước. Mọi hoạt động chủ yếu thực hiện vào ban </a:t>
            </a:r>
            <a:r>
              <a:rPr lang="vi-VN" dirty="0" smtClean="0"/>
              <a:t>đêm.</a:t>
            </a:r>
            <a:endParaRPr lang="vi-VN" dirty="0"/>
          </a:p>
        </p:txBody>
      </p:sp>
      <p:sp>
        <p:nvSpPr>
          <p:cNvPr id="4" name="Title 1"/>
          <p:cNvSpPr>
            <a:spLocks noGrp="1"/>
          </p:cNvSpPr>
          <p:nvPr>
            <p:ph type="title"/>
          </p:nvPr>
        </p:nvSpPr>
        <p:spPr/>
        <p:txBody>
          <a:bodyPr>
            <a:noAutofit/>
          </a:bodyPr>
          <a:lstStyle/>
          <a:p>
            <a:r>
              <a:rPr lang="vi-VN" sz="2800" dirty="0"/>
              <a:t>II. Đa dạng sinh học động vật ở môi trường hoang mạc đới </a:t>
            </a:r>
            <a:r>
              <a:rPr lang="vi-VN" sz="2800" dirty="0" smtClean="0"/>
              <a:t>nóng</a:t>
            </a:r>
            <a:endParaRPr lang="vi-VN" sz="2800" dirty="0"/>
          </a:p>
        </p:txBody>
      </p:sp>
      <p:sp>
        <p:nvSpPr>
          <p:cNvPr id="5" name="Rectangle 3"/>
          <p:cNvSpPr>
            <a:spLocks noChangeArrowheads="1"/>
          </p:cNvSpPr>
          <p:nvPr/>
        </p:nvSpPr>
        <p:spPr bwMode="auto">
          <a:xfrm>
            <a:off x="131763" y="642938"/>
            <a:ext cx="5127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4400" b="1" dirty="0">
                <a:solidFill>
                  <a:srgbClr val="FF0000"/>
                </a:solidFill>
                <a:latin typeface="Times New Roman" pitchFamily="18" charset="0"/>
                <a:cs typeface="Times New Roman" pitchFamily="18" charset="0"/>
                <a:sym typeface="Wingdings" pitchFamily="2" charset="2"/>
              </a:rPr>
              <a:t></a:t>
            </a:r>
            <a:endParaRPr lang="en-US" alt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982432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smtClean="0"/>
              <a:t>Bài 58. ĐA DẠNG SINH HỌC (TT)</a:t>
            </a:r>
            <a:endParaRPr lang="vi-VN"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340768"/>
            <a:ext cx="7128792" cy="473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265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481653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351963"/>
            <a:ext cx="5978674" cy="435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58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28" y="332656"/>
            <a:ext cx="3978746" cy="263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556" y="2970738"/>
            <a:ext cx="6164370" cy="369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1000"/>
                                        <p:tgtEl>
                                          <p:spTgt spid="2051"/>
                                        </p:tgtEl>
                                      </p:cBhvr>
                                    </p:animEffect>
                                    <p:anim calcmode="lin" valueType="num">
                                      <p:cBhvr>
                                        <p:cTn id="15" dur="1000" fill="hold"/>
                                        <p:tgtEl>
                                          <p:spTgt spid="2051"/>
                                        </p:tgtEl>
                                        <p:attrNameLst>
                                          <p:attrName>ppt_x</p:attrName>
                                        </p:attrNameLst>
                                      </p:cBhvr>
                                      <p:tavLst>
                                        <p:tav tm="0">
                                          <p:val>
                                            <p:strVal val="#ppt_x"/>
                                          </p:val>
                                        </p:tav>
                                        <p:tav tm="100000">
                                          <p:val>
                                            <p:strVal val="#ppt_x"/>
                                          </p:val>
                                        </p:tav>
                                      </p:tavLst>
                                    </p:anim>
                                    <p:anim calcmode="lin" valueType="num">
                                      <p:cBhvr>
                                        <p:cTn id="16"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a:t>I. Đa dạng sinh học động vật đới ở môi trường nhiệt đới gió </a:t>
            </a:r>
            <a:r>
              <a:rPr lang="vi-VN" dirty="0" smtClean="0"/>
              <a:t>mùa</a:t>
            </a:r>
            <a:endParaRPr lang="vi-VN" dirty="0"/>
          </a:p>
        </p:txBody>
      </p:sp>
      <p:sp>
        <p:nvSpPr>
          <p:cNvPr id="3" name="Content Placeholder 2"/>
          <p:cNvSpPr>
            <a:spLocks noGrp="1"/>
          </p:cNvSpPr>
          <p:nvPr>
            <p:ph idx="1"/>
          </p:nvPr>
        </p:nvSpPr>
        <p:spPr/>
        <p:txBody>
          <a:bodyPr/>
          <a:lstStyle/>
          <a:p>
            <a:r>
              <a:rPr lang="vi-VN" dirty="0" smtClean="0"/>
              <a:t>Sự </a:t>
            </a:r>
            <a:r>
              <a:rPr lang="vi-VN" dirty="0"/>
              <a:t>đa dạng sinh học của động vật ở môi trường nhiệt đới gió mùa rất phong phú.</a:t>
            </a:r>
          </a:p>
          <a:p>
            <a:r>
              <a:rPr lang="vi-VN" dirty="0"/>
              <a:t>Số lượng loài nhiều do chúng thích nghi với điều kiện sống.</a:t>
            </a:r>
          </a:p>
          <a:p>
            <a:endParaRPr lang="vi-VN" dirty="0"/>
          </a:p>
        </p:txBody>
      </p:sp>
      <p:sp>
        <p:nvSpPr>
          <p:cNvPr id="4" name="Rectangle 3"/>
          <p:cNvSpPr>
            <a:spLocks noChangeArrowheads="1"/>
          </p:cNvSpPr>
          <p:nvPr/>
        </p:nvSpPr>
        <p:spPr bwMode="auto">
          <a:xfrm>
            <a:off x="131763" y="642938"/>
            <a:ext cx="5127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4400" b="1" dirty="0">
                <a:solidFill>
                  <a:srgbClr val="FF0000"/>
                </a:solidFill>
                <a:latin typeface="Times New Roman" pitchFamily="18" charset="0"/>
                <a:cs typeface="Times New Roman" pitchFamily="18" charset="0"/>
                <a:sym typeface="Wingdings" pitchFamily="2" charset="2"/>
              </a:rPr>
              <a:t></a:t>
            </a:r>
            <a:endParaRPr lang="en-US" altLang="en-US" sz="4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937" y="3356992"/>
            <a:ext cx="4493349"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486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600" dirty="0"/>
              <a:t>II. Những lợi ích của đa dạng sinh </a:t>
            </a:r>
            <a:r>
              <a:rPr lang="vi-VN" sz="3600" dirty="0" smtClean="0"/>
              <a:t>học</a:t>
            </a:r>
            <a:endParaRPr lang="vi-VN" sz="3600" dirty="0"/>
          </a:p>
        </p:txBody>
      </p:sp>
      <p:sp>
        <p:nvSpPr>
          <p:cNvPr id="3" name="Content Placeholder 2"/>
          <p:cNvSpPr>
            <a:spLocks noGrp="1"/>
          </p:cNvSpPr>
          <p:nvPr>
            <p:ph idx="1"/>
          </p:nvPr>
        </p:nvSpPr>
        <p:spPr/>
        <p:txBody>
          <a:bodyPr/>
          <a:lstStyle/>
          <a:p>
            <a:r>
              <a:rPr lang="vi-VN" dirty="0" smtClean="0"/>
              <a:t>Sự </a:t>
            </a:r>
            <a:r>
              <a:rPr lang="vi-VN" dirty="0"/>
              <a:t>đa dạng sinh học mang lại giá trị kinh tế lớn cho đất nước.</a:t>
            </a:r>
          </a:p>
          <a:p>
            <a:endParaRPr lang="vi-VN" dirty="0"/>
          </a:p>
        </p:txBody>
      </p:sp>
      <p:sp>
        <p:nvSpPr>
          <p:cNvPr id="4" name="Rectangle 3"/>
          <p:cNvSpPr>
            <a:spLocks noChangeArrowheads="1"/>
          </p:cNvSpPr>
          <p:nvPr/>
        </p:nvSpPr>
        <p:spPr bwMode="auto">
          <a:xfrm>
            <a:off x="131763" y="642938"/>
            <a:ext cx="5127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4400" b="1" dirty="0">
                <a:solidFill>
                  <a:srgbClr val="FF0000"/>
                </a:solidFill>
                <a:latin typeface="Times New Roman" pitchFamily="18" charset="0"/>
                <a:cs typeface="Times New Roman" pitchFamily="18" charset="0"/>
                <a:sym typeface="Wingdings" pitchFamily="2" charset="2"/>
              </a:rPr>
              <a:t></a:t>
            </a:r>
            <a:endParaRPr lang="en-US" altLang="en-US" sz="4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708920"/>
            <a:ext cx="567690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401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80628"/>
            <a:ext cx="8880987" cy="6660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824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6" y="116632"/>
            <a:ext cx="9101383"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913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3247"/>
          <a:stretch/>
        </p:blipFill>
        <p:spPr bwMode="auto">
          <a:xfrm>
            <a:off x="136196" y="1196752"/>
            <a:ext cx="897230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556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817714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ctrTitle"/>
          </p:nvPr>
        </p:nvSpPr>
        <p:spPr>
          <a:xfrm>
            <a:off x="323528" y="188640"/>
            <a:ext cx="8249152" cy="1152128"/>
          </a:xfrm>
        </p:spPr>
        <p:txBody>
          <a:bodyPr>
            <a:normAutofit/>
          </a:bodyPr>
          <a:lstStyle/>
          <a:p>
            <a:r>
              <a:rPr lang="en-US" sz="3200" b="1" dirty="0">
                <a:solidFill>
                  <a:srgbClr val="0070C0"/>
                </a:solidFill>
                <a:latin typeface="Times New Roman" pitchFamily="18" charset="0"/>
                <a:cs typeface="Times New Roman" pitchFamily="18" charset="0"/>
              </a:rPr>
              <a:t>CHƯƠNG VIII: ĐỘNG VẬT VÀ ĐỜI SỐNG CON NGƯỜI</a:t>
            </a:r>
            <a:endParaRPr lang="vi-VN" sz="3200" b="1" dirty="0">
              <a:solidFill>
                <a:srgbClr val="0070C0"/>
              </a:solidFill>
              <a:latin typeface="Times New Roman" pitchFamily="18" charset="0"/>
              <a:cs typeface="Times New Roman" pitchFamily="18" charset="0"/>
            </a:endParaRPr>
          </a:p>
        </p:txBody>
      </p:sp>
      <p:sp>
        <p:nvSpPr>
          <p:cNvPr id="8" name="Subtitle 2"/>
          <p:cNvSpPr>
            <a:spLocks noGrp="1"/>
          </p:cNvSpPr>
          <p:nvPr>
            <p:ph type="subTitle" idx="1"/>
          </p:nvPr>
        </p:nvSpPr>
        <p:spPr>
          <a:xfrm>
            <a:off x="1331640" y="1268760"/>
            <a:ext cx="6400800" cy="648072"/>
          </a:xfrm>
        </p:spPr>
        <p:txBody>
          <a:bodyPr/>
          <a:lstStyle/>
          <a:p>
            <a:r>
              <a:rPr lang="vi-VN" b="1" dirty="0" smtClean="0">
                <a:solidFill>
                  <a:srgbClr val="FF0000"/>
                </a:solidFill>
              </a:rPr>
              <a:t>Bài 57. </a:t>
            </a:r>
            <a:r>
              <a:rPr lang="en-US" b="1" dirty="0" smtClean="0">
                <a:solidFill>
                  <a:srgbClr val="FF0000"/>
                </a:solidFill>
                <a:latin typeface="Times New Roman" pitchFamily="18" charset="0"/>
                <a:cs typeface="Times New Roman" pitchFamily="18" charset="0"/>
              </a:rPr>
              <a:t>ĐA DẠNG SINH HỌC</a:t>
            </a:r>
            <a:endParaRPr lang="vi-VN" b="1" dirty="0" smtClean="0">
              <a:solidFill>
                <a:srgbClr val="FF0000"/>
              </a:solidFill>
              <a:latin typeface="Times New Roman" pitchFamily="18" charset="0"/>
              <a:cs typeface="Times New Roman" pitchFamily="18" charset="0"/>
            </a:endParaRPr>
          </a:p>
          <a:p>
            <a:endParaRPr lang="vi-VN" dirty="0"/>
          </a:p>
        </p:txBody>
      </p:sp>
    </p:spTree>
    <p:extLst>
      <p:ext uri="{BB962C8B-B14F-4D97-AF65-F5344CB8AC3E}">
        <p14:creationId xmlns:p14="http://schemas.microsoft.com/office/powerpoint/2010/main" val="2133941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5900"/>
          <a:stretch/>
        </p:blipFill>
        <p:spPr bwMode="auto">
          <a:xfrm>
            <a:off x="137090" y="404663"/>
            <a:ext cx="8827398" cy="5328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587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1"/>
            <a:ext cx="4176464" cy="656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476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a:t>III. Nguy cơ suy giảm và việc bảo vệ đa dạng sinh </a:t>
            </a:r>
            <a:r>
              <a:rPr lang="vi-VN" dirty="0" smtClean="0"/>
              <a:t>học</a:t>
            </a:r>
            <a:endParaRPr lang="vi-VN" dirty="0"/>
          </a:p>
        </p:txBody>
      </p:sp>
      <p:sp>
        <p:nvSpPr>
          <p:cNvPr id="3" name="Content Placeholder 2"/>
          <p:cNvSpPr>
            <a:spLocks noGrp="1"/>
          </p:cNvSpPr>
          <p:nvPr>
            <p:ph idx="1"/>
          </p:nvPr>
        </p:nvSpPr>
        <p:spPr/>
        <p:txBody>
          <a:bodyPr>
            <a:normAutofit/>
          </a:bodyPr>
          <a:lstStyle/>
          <a:p>
            <a:r>
              <a:rPr lang="vi-VN" dirty="0" smtClean="0"/>
              <a:t>Do </a:t>
            </a:r>
            <a:r>
              <a:rPr lang="vi-VN" dirty="0"/>
              <a:t>ý thức của người dân (săn bắn bừa bãi, đốt rừng làm nương rẫy...)  và nhu cầu phát triển của xã hội (xây dựng đô thị,…)</a:t>
            </a:r>
          </a:p>
          <a:p>
            <a:r>
              <a:rPr lang="vi-VN" dirty="0" smtClean="0"/>
              <a:t>→ </a:t>
            </a:r>
            <a:r>
              <a:rPr lang="vi-VN" dirty="0"/>
              <a:t>Đa dạng sinh học động vật đang có nguy cơ suy giảm</a:t>
            </a:r>
          </a:p>
          <a:p>
            <a:endParaRPr lang="vi-VN" dirty="0"/>
          </a:p>
        </p:txBody>
      </p:sp>
      <p:sp>
        <p:nvSpPr>
          <p:cNvPr id="4" name="Rectangle 3"/>
          <p:cNvSpPr>
            <a:spLocks noChangeArrowheads="1"/>
          </p:cNvSpPr>
          <p:nvPr/>
        </p:nvSpPr>
        <p:spPr bwMode="auto">
          <a:xfrm>
            <a:off x="131763" y="642938"/>
            <a:ext cx="5127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4400" b="1" dirty="0">
                <a:solidFill>
                  <a:srgbClr val="FF0000"/>
                </a:solidFill>
                <a:latin typeface="Times New Roman" pitchFamily="18" charset="0"/>
                <a:cs typeface="Times New Roman" pitchFamily="18" charset="0"/>
                <a:sym typeface="Wingdings" pitchFamily="2" charset="2"/>
              </a:rPr>
              <a:t></a:t>
            </a:r>
            <a:endParaRPr lang="en-US" alt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42933887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Liên hệ thực tế</a:t>
            </a:r>
            <a:endParaRPr lang="vi-VN" dirty="0"/>
          </a:p>
        </p:txBody>
      </p:sp>
      <p:sp>
        <p:nvSpPr>
          <p:cNvPr id="3" name="Content Placeholder 2"/>
          <p:cNvSpPr>
            <a:spLocks noGrp="1"/>
          </p:cNvSpPr>
          <p:nvPr>
            <p:ph idx="1"/>
          </p:nvPr>
        </p:nvSpPr>
        <p:spPr>
          <a:xfrm>
            <a:off x="452319" y="2780928"/>
            <a:ext cx="8229600" cy="2553147"/>
          </a:xfrm>
        </p:spPr>
        <p:txBody>
          <a:bodyPr/>
          <a:lstStyle/>
          <a:p>
            <a:pPr marL="0" indent="0">
              <a:buNone/>
            </a:pPr>
            <a:r>
              <a:rPr lang="vi-VN" dirty="0"/>
              <a:t>Để bảo vệ đa dạng sinh học cần:</a:t>
            </a:r>
          </a:p>
          <a:p>
            <a:pPr lvl="1"/>
            <a:r>
              <a:rPr lang="vi-VN" dirty="0"/>
              <a:t>Nghiêm cấm khai thác rừng bừa bãi</a:t>
            </a:r>
          </a:p>
          <a:p>
            <a:pPr lvl="1"/>
            <a:r>
              <a:rPr lang="vi-VN" dirty="0"/>
              <a:t>Thuần hóa, lai tạo giống để tăng độ đa dạng sinh học và độ đa dạng về loài.</a:t>
            </a:r>
          </a:p>
          <a:p>
            <a:pPr lvl="1"/>
            <a:r>
              <a:rPr lang="vi-VN" dirty="0"/>
              <a:t>Nhân nuôi động vật có giá trị</a:t>
            </a:r>
          </a:p>
          <a:p>
            <a:endParaRPr lang="vi-VN" dirty="0"/>
          </a:p>
        </p:txBody>
      </p:sp>
      <p:sp>
        <p:nvSpPr>
          <p:cNvPr id="5" name="TextBox 4"/>
          <p:cNvSpPr txBox="1"/>
          <p:nvPr/>
        </p:nvSpPr>
        <p:spPr>
          <a:xfrm>
            <a:off x="971600" y="1484784"/>
            <a:ext cx="7704856" cy="584775"/>
          </a:xfrm>
          <a:prstGeom prst="rect">
            <a:avLst/>
          </a:prstGeom>
          <a:noFill/>
        </p:spPr>
        <p:txBody>
          <a:bodyPr wrap="square" rtlCol="0">
            <a:spAutoFit/>
          </a:bodyPr>
          <a:lstStyle/>
          <a:p>
            <a:r>
              <a:rPr lang="vi-VN" sz="3200" dirty="0" smtClean="0">
                <a:solidFill>
                  <a:srgbClr val="FF0000"/>
                </a:solidFill>
                <a:latin typeface="+mj-lt"/>
              </a:rPr>
              <a:t>Làm thế nào để bảo vệ đa dạng sinh học?</a:t>
            </a:r>
            <a:endParaRPr lang="vi-VN" sz="3200" dirty="0">
              <a:solidFill>
                <a:srgbClr val="FF0000"/>
              </a:solidFill>
              <a:latin typeface="+mj-lt"/>
            </a:endParaRPr>
          </a:p>
        </p:txBody>
      </p:sp>
    </p:spTree>
    <p:extLst>
      <p:ext uri="{BB962C8B-B14F-4D97-AF65-F5344CB8AC3E}">
        <p14:creationId xmlns:p14="http://schemas.microsoft.com/office/powerpoint/2010/main" val="88290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500"/>
                                        <p:tgtEl>
                                          <p:spTgt spid="3">
                                            <p:txEl>
                                              <p:pRg st="1" end="1"/>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22" t="21538" r="38434" b="14286"/>
          <a:stretch/>
        </p:blipFill>
        <p:spPr bwMode="auto">
          <a:xfrm>
            <a:off x="107504" y="64917"/>
            <a:ext cx="8937615" cy="664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2613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normAutofit fontScale="85000" lnSpcReduction="20000"/>
          </a:bodyPr>
          <a:lstStyle/>
          <a:p>
            <a:r>
              <a:rPr lang="vi-VN" dirty="0"/>
              <a:t>Việt Nam được Tổ chức Bảo tồn động thực vật quốc tế (Fauna and Flora International) ghi nhận là quốc gia có tính đa dạng sinh học (ĐDSH) cao với nhiều kiểu hệ sinh thái và loài. Theo báo cáo quốc gia về đa dạng sinh học (ĐDSH), ở Việt Nam, có khoảng 7.500 loài chủng vi sinh vật; 20.000 loài thực vật bậc cao trên cạn và dưới nước; 10.500 loài động vật trên cạn; 1.000 loài cá nước ngọt; 7.000 loài động vật không xương sống dưới biển, khoảng 2.500 loài cá và xấp xỉ 50 loài rắn biển, rùa biển và thú biển. Trong đó, nguồn tài nguyên động vật hoang dã (ĐVHD) là nguồn gien di truyền vô cùng quý giá với hàng triệu triệu năm hình thành, tích lũy.</a:t>
            </a:r>
          </a:p>
        </p:txBody>
      </p:sp>
    </p:spTree>
    <p:extLst>
      <p:ext uri="{BB962C8B-B14F-4D97-AF65-F5344CB8AC3E}">
        <p14:creationId xmlns:p14="http://schemas.microsoft.com/office/powerpoint/2010/main" val="599949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2800" dirty="0" smtClean="0">
                <a:solidFill>
                  <a:srgbClr val="FF0000"/>
                </a:solidFill>
              </a:rPr>
              <a:t>Động vật ôn đới thường có đặc điểm </a:t>
            </a:r>
            <a:r>
              <a:rPr lang="vi-VN" sz="2800" dirty="0" smtClean="0">
                <a:solidFill>
                  <a:srgbClr val="FF0000"/>
                </a:solidFill>
              </a:rPr>
              <a:t>như thế nào?</a:t>
            </a:r>
            <a:endParaRPr lang="vi-VN" sz="2800" dirty="0">
              <a:solidFill>
                <a:srgbClr val="FF0000"/>
              </a:solidFill>
            </a:endParaRPr>
          </a:p>
        </p:txBody>
      </p:sp>
      <p:sp>
        <p:nvSpPr>
          <p:cNvPr id="3" name="Content Placeholder 2"/>
          <p:cNvSpPr>
            <a:spLocks noGrp="1"/>
          </p:cNvSpPr>
          <p:nvPr>
            <p:ph idx="1"/>
          </p:nvPr>
        </p:nvSpPr>
        <p:spPr/>
        <p:txBody>
          <a:bodyPr/>
          <a:lstStyle/>
          <a:p>
            <a:endParaRPr lang="vi-VN"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099836"/>
            <a:ext cx="7181031" cy="5758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5039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9445"/>
            <a:ext cx="8483546" cy="607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087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87" y="1052737"/>
            <a:ext cx="850206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888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066130"/>
          </a:xfrm>
        </p:spPr>
        <p:txBody>
          <a:bodyPr>
            <a:noAutofit/>
          </a:bodyPr>
          <a:lstStyle/>
          <a:p>
            <a:r>
              <a:rPr lang="vi-VN" sz="2800" dirty="0" smtClean="0"/>
              <a:t>I. Đa dạng sinh học động vật ở môi trường đới lạnh</a:t>
            </a:r>
            <a:endParaRPr lang="vi-VN" sz="2800" dirty="0"/>
          </a:p>
        </p:txBody>
      </p:sp>
      <p:sp>
        <p:nvSpPr>
          <p:cNvPr id="3" name="Content Placeholder 2"/>
          <p:cNvSpPr>
            <a:spLocks noGrp="1"/>
          </p:cNvSpPr>
          <p:nvPr>
            <p:ph idx="1"/>
          </p:nvPr>
        </p:nvSpPr>
        <p:spPr/>
        <p:txBody>
          <a:bodyPr/>
          <a:lstStyle/>
          <a:p>
            <a:endParaRPr lang="vi-VN" dirty="0"/>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95" t="24176" r="38846" b="27179"/>
          <a:stretch/>
        </p:blipFill>
        <p:spPr bwMode="auto">
          <a:xfrm>
            <a:off x="238020" y="1657978"/>
            <a:ext cx="8616808" cy="4435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611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vi-VN" dirty="0" smtClean="0"/>
              <a:t>- Độ đa dạng thấp.</a:t>
            </a:r>
          </a:p>
          <a:p>
            <a:pPr marL="0" indent="0">
              <a:buNone/>
            </a:pPr>
            <a:r>
              <a:rPr lang="vi-VN" dirty="0" smtClean="0"/>
              <a:t>- Có </a:t>
            </a:r>
            <a:r>
              <a:rPr lang="vi-VN" dirty="0"/>
              <a:t>những </a:t>
            </a:r>
            <a:r>
              <a:rPr lang="vi-VN" dirty="0" smtClean="0"/>
              <a:t>đặc điểm thích nghi: bộ </a:t>
            </a:r>
            <a:r>
              <a:rPr lang="vi-VN" dirty="0"/>
              <a:t>lông rậm và lớp mỡ dưới da rất dày </a:t>
            </a:r>
            <a:r>
              <a:rPr lang="vi-VN" dirty="0" smtClean="0"/>
              <a:t>→ </a:t>
            </a:r>
            <a:r>
              <a:rPr lang="vi-VN" dirty="0"/>
              <a:t>giữ nhiệt cho cơ thể và dự trữ năng lượng chống rét (gấu trắng, hải cẩu, cá voi, chim cánh cụt</a:t>
            </a:r>
            <a:r>
              <a:rPr lang="vi-VN" dirty="0" smtClean="0"/>
              <a:t>…).</a:t>
            </a:r>
          </a:p>
        </p:txBody>
      </p:sp>
      <p:sp>
        <p:nvSpPr>
          <p:cNvPr id="4" name="Title 1"/>
          <p:cNvSpPr>
            <a:spLocks noGrp="1"/>
          </p:cNvSpPr>
          <p:nvPr>
            <p:ph type="title"/>
          </p:nvPr>
        </p:nvSpPr>
        <p:spPr/>
        <p:txBody>
          <a:bodyPr>
            <a:noAutofit/>
          </a:bodyPr>
          <a:lstStyle/>
          <a:p>
            <a:r>
              <a:rPr lang="vi-VN" sz="2800" dirty="0" smtClean="0"/>
              <a:t>I. Đa dạng sinh học động vật ở môi trường đới lạnh</a:t>
            </a:r>
            <a:endParaRPr lang="vi-VN" sz="2800" dirty="0"/>
          </a:p>
        </p:txBody>
      </p:sp>
      <p:sp>
        <p:nvSpPr>
          <p:cNvPr id="5" name="Rectangle 3"/>
          <p:cNvSpPr>
            <a:spLocks noChangeArrowheads="1"/>
          </p:cNvSpPr>
          <p:nvPr/>
        </p:nvSpPr>
        <p:spPr bwMode="auto">
          <a:xfrm>
            <a:off x="131763" y="642938"/>
            <a:ext cx="5127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4400" b="1" dirty="0">
                <a:solidFill>
                  <a:srgbClr val="FF0000"/>
                </a:solidFill>
                <a:latin typeface="Times New Roman" pitchFamily="18" charset="0"/>
                <a:cs typeface="Times New Roman" pitchFamily="18" charset="0"/>
                <a:sym typeface="Wingdings" pitchFamily="2" charset="2"/>
              </a:rPr>
              <a:t></a:t>
            </a:r>
            <a:endParaRPr lang="en-US" alt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510853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2800" dirty="0" smtClean="0">
                <a:solidFill>
                  <a:srgbClr val="FF0000"/>
                </a:solidFill>
              </a:rPr>
              <a:t>Động vật sống ở đới nóng có đặc điểm </a:t>
            </a:r>
            <a:r>
              <a:rPr lang="vi-VN" sz="2800" dirty="0" smtClean="0">
                <a:solidFill>
                  <a:srgbClr val="FF0000"/>
                </a:solidFill>
              </a:rPr>
              <a:t>như thế nào?</a:t>
            </a:r>
            <a:endParaRPr lang="vi-VN" sz="2800" dirty="0">
              <a:solidFill>
                <a:srgbClr val="FF0000"/>
              </a:solidFill>
            </a:endParaRPr>
          </a:p>
        </p:txBody>
      </p:sp>
      <p:sp>
        <p:nvSpPr>
          <p:cNvPr id="3" name="Content Placeholder 2"/>
          <p:cNvSpPr>
            <a:spLocks noGrp="1"/>
          </p:cNvSpPr>
          <p:nvPr>
            <p:ph idx="1"/>
          </p:nvPr>
        </p:nvSpPr>
        <p:spPr/>
        <p:txBody>
          <a:bodyPr/>
          <a:lstStyle/>
          <a:p>
            <a:endParaRPr lang="vi-VN"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340768"/>
            <a:ext cx="6657206" cy="538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167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85636"/>
            <a:ext cx="8674980" cy="4303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740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757</Words>
  <Application>Microsoft Office PowerPoint</Application>
  <PresentationFormat>On-screen Show (4:3)</PresentationFormat>
  <Paragraphs>44</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Dặn dò:</vt:lpstr>
      <vt:lpstr>CHƯƠNG VIII: ĐỘNG VẬT VÀ ĐỜI SỐNG CON NGƯỜI</vt:lpstr>
      <vt:lpstr>Động vật ôn đới thường có đặc điểm như thế nào?</vt:lpstr>
      <vt:lpstr>PowerPoint Presentation</vt:lpstr>
      <vt:lpstr>PowerPoint Presentation</vt:lpstr>
      <vt:lpstr>I. Đa dạng sinh học động vật ở môi trường đới lạnh</vt:lpstr>
      <vt:lpstr>I. Đa dạng sinh học động vật ở môi trường đới lạnh</vt:lpstr>
      <vt:lpstr>Động vật sống ở đới nóng có đặc điểm như thế nào?</vt:lpstr>
      <vt:lpstr>PowerPoint Presentation</vt:lpstr>
      <vt:lpstr>II. Đa dạng sinh học động vật ở môi trường hoang mạc đới nóng</vt:lpstr>
      <vt:lpstr>II. Đa dạng sinh học động vật ở môi trường hoang mạc đới nóng</vt:lpstr>
      <vt:lpstr>Bài 58. ĐA DẠNG SINH HỌC (TT)</vt:lpstr>
      <vt:lpstr>PowerPoint Presentation</vt:lpstr>
      <vt:lpstr>PowerPoint Presentation</vt:lpstr>
      <vt:lpstr>I. Đa dạng sinh học động vật đới ở môi trường nhiệt đới gió mùa</vt:lpstr>
      <vt:lpstr>II. Những lợi ích của đa dạng sinh học</vt:lpstr>
      <vt:lpstr>PowerPoint Presentation</vt:lpstr>
      <vt:lpstr>PowerPoint Presentation</vt:lpstr>
      <vt:lpstr>PowerPoint Presentation</vt:lpstr>
      <vt:lpstr>PowerPoint Presentation</vt:lpstr>
      <vt:lpstr>PowerPoint Presentation</vt:lpstr>
      <vt:lpstr>III. Nguy cơ suy giảm và việc bảo vệ đa dạng sinh học</vt:lpstr>
      <vt:lpstr>Liên hệ thực tế</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VIII: ĐỘNG VẬT VÀ ĐỜI SỐNG CON NGƯỜI</dc:title>
  <dc:creator>84909969492</dc:creator>
  <cp:lastModifiedBy>84909969492</cp:lastModifiedBy>
  <cp:revision>11</cp:revision>
  <dcterms:created xsi:type="dcterms:W3CDTF">2021-04-04T14:47:52Z</dcterms:created>
  <dcterms:modified xsi:type="dcterms:W3CDTF">2021-05-11T02:53:57Z</dcterms:modified>
</cp:coreProperties>
</file>