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57770-5046-4C10-9ED3-CB12D754221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972D-0D6C-4089-BABE-D65A8D6C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8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C4CE78-EF21-4DE2-BE28-25222B1EC97E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7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1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1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21BE-F10A-433E-8EE7-DC89DC750D5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A228-CA7D-4D49-838F-EE853C8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" y="381000"/>
            <a:ext cx="883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TH-THCS-THPT NAM SÀI GÒN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60198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MĨ THUẬT </a:t>
            </a:r>
            <a:r>
              <a:rPr lang="en-US" sz="3600" kern="10" dirty="0" smtClean="0"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endParaRPr lang="en-US" sz="3600" kern="10" dirty="0"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324100" y="4648200"/>
            <a:ext cx="43434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GV: PHAN THỊ VÂN ANH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GMAIL: phanvananhqlvh@gmail.com</a:t>
            </a:r>
          </a:p>
        </p:txBody>
      </p:sp>
    </p:spTree>
    <p:extLst>
      <p:ext uri="{BB962C8B-B14F-4D97-AF65-F5344CB8AC3E}">
        <p14:creationId xmlns:p14="http://schemas.microsoft.com/office/powerpoint/2010/main" val="10980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1" grpId="0" animBg="1"/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990600" y="3048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/>
              <a:t>MỞ ĐẦU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0"/>
            <a:ext cx="8153400" cy="76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0" name="TextBox 23"/>
          <p:cNvSpPr txBox="1">
            <a:spLocks noChangeArrowheads="1"/>
          </p:cNvSpPr>
          <p:nvPr/>
        </p:nvSpPr>
        <p:spPr bwMode="auto">
          <a:xfrm>
            <a:off x="1219200" y="4999038"/>
            <a:ext cx="1084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 b="1" i="1">
                <a:solidFill>
                  <a:schemeClr val="bg1"/>
                </a:solidFill>
              </a:rPr>
              <a:t>1.1.3.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gray">
          <a:xfrm>
            <a:off x="93663" y="1017588"/>
            <a:ext cx="7086600" cy="7080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defRPr/>
            </a:pPr>
            <a:r>
              <a:rPr lang="en-US" altLang="en-US" sz="4000" b="1" dirty="0" smtClean="0">
                <a:solidFill>
                  <a:srgbClr val="FF3300"/>
                </a:solidFill>
              </a:rPr>
              <a:t>II. </a:t>
            </a:r>
            <a:r>
              <a:rPr lang="en-US" altLang="en-US" sz="4000" b="1" dirty="0" err="1" smtClean="0">
                <a:solidFill>
                  <a:srgbClr val="FF3300"/>
                </a:solidFill>
              </a:rPr>
              <a:t>Cách</a:t>
            </a:r>
            <a:r>
              <a:rPr lang="en-US" altLang="en-US" sz="4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</a:rPr>
              <a:t>vẽ</a:t>
            </a:r>
            <a:r>
              <a:rPr lang="en-US" altLang="en-US" sz="4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3300"/>
                </a:solidFill>
              </a:rPr>
              <a:t>tranh</a:t>
            </a:r>
            <a:endParaRPr lang="en-US" altLang="en-US" sz="4000" b="1" dirty="0">
              <a:solidFill>
                <a:srgbClr val="FF3300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gray">
          <a:xfrm>
            <a:off x="0" y="2286000"/>
            <a:ext cx="7086600" cy="461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 smtClean="0">
                <a:solidFill>
                  <a:srgbClr val="FF3300"/>
                </a:solidFill>
              </a:rPr>
              <a:t>BƯỚC 1: TÌM VÀ CHỌN NỘI DUNG ĐỀ TÀI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65088" y="3005138"/>
            <a:ext cx="7086600" cy="461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 smtClean="0">
                <a:solidFill>
                  <a:srgbClr val="FF3300"/>
                </a:solidFill>
              </a:rPr>
              <a:t>BƯỚC 2:VẼ PHÁC CÁC MẢNG CHÍNH PHỤ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93663" y="3581400"/>
            <a:ext cx="7754937" cy="461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 smtClean="0">
                <a:solidFill>
                  <a:srgbClr val="FF3300"/>
                </a:solidFill>
              </a:rPr>
              <a:t>BƯỚC 3: VẼ KHÁI  QUÁT HÌNH ẢNH CHÍNH, PHỤ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gray">
          <a:xfrm>
            <a:off x="58306" y="4798219"/>
            <a:ext cx="7086600" cy="461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 smtClean="0">
                <a:solidFill>
                  <a:srgbClr val="FF3300"/>
                </a:solidFill>
              </a:rPr>
              <a:t>BƯỚC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5: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HOÀN THIỆN VÀ TÔ MÀU.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gray">
          <a:xfrm>
            <a:off x="93663" y="4225852"/>
            <a:ext cx="7754937" cy="461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defRPr/>
            </a:pPr>
            <a:r>
              <a:rPr lang="en-US" altLang="en-US" sz="2400" b="1" dirty="0" smtClean="0">
                <a:solidFill>
                  <a:srgbClr val="FF3300"/>
                </a:solidFill>
              </a:rPr>
              <a:t>BƯỚC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4: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VẼ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CHI TIẾT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29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Picture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Picture 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3581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1371600" y="2743200"/>
            <a:ext cx="1524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b­ước 2</a:t>
            </a: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5638800" y="6172200"/>
            <a:ext cx="1524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b­ước 5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1295400" y="6172200"/>
            <a:ext cx="1524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b­ước 4</a:t>
            </a: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791200" y="2743200"/>
            <a:ext cx="1524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b­ước 3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807527" y="762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0600" y="762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03596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  <p:bldP spid="55306" grpId="0" animBg="1"/>
      <p:bldP spid="55307" grpId="0" animBg="1"/>
      <p:bldP spid="553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447800"/>
            <a:ext cx="3968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hực hành</a:t>
            </a: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86000"/>
            <a:ext cx="84582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vẽ một bức tranh đề </a:t>
            </a:r>
            <a:r>
              <a:rPr lang="vi-VN" sz="36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vi-VN" sz="36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 em thích.</a:t>
            </a:r>
          </a:p>
          <a:p>
            <a:pPr>
              <a:defRPr/>
            </a:pPr>
            <a:r>
              <a:rPr lang="vi-VN" sz="36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Vẽ trên giấy A4.</a:t>
            </a:r>
            <a:endParaRPr lang="en-GB" sz="36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94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err="1" smtClean="0">
                <a:latin typeface="Times New Roman" pitchFamily="18" charset="0"/>
              </a:rPr>
              <a:t>Kiểm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tra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đồ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dùng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học</a:t>
            </a:r>
            <a:r>
              <a:rPr lang="en-US" sz="5400" dirty="0" smtClean="0">
                <a:latin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</a:rPr>
              <a:t>tập</a:t>
            </a:r>
            <a:r>
              <a:rPr lang="en-US" sz="5400" dirty="0" smtClean="0">
                <a:latin typeface="Times New Roman" pitchFamily="18" charset="0"/>
              </a:rPr>
              <a:t>: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75438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latin typeface="VNI-Commerce" pitchFamily="2" charset="0"/>
              </a:rPr>
              <a:t>    </a:t>
            </a:r>
            <a:endParaRPr lang="en-US" sz="3000" b="1" smtClean="0">
              <a:latin typeface="VNI-Commerce" pitchFamily="2" charset="0"/>
            </a:endParaRP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304800" y="1066800"/>
            <a:ext cx="8610600" cy="2438400"/>
          </a:xfrm>
          <a:prstGeom prst="cloudCallout">
            <a:avLst>
              <a:gd name="adj1" fmla="val 24500"/>
              <a:gd name="adj2" fmla="val 120704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</p:spPr>
        <p:txBody>
          <a:bodyPr/>
          <a:lstStyle/>
          <a:p>
            <a:pPr algn="ctr"/>
            <a:r>
              <a:rPr lang="en-US" sz="3600">
                <a:solidFill>
                  <a:srgbClr val="CC0000"/>
                </a:solidFill>
                <a:latin typeface="Times New Roman" pitchFamily="18" charset="0"/>
              </a:rPr>
              <a:t>Vở thực hành (giấy A4), </a:t>
            </a:r>
          </a:p>
          <a:p>
            <a:pPr algn="ctr"/>
            <a:r>
              <a:rPr lang="en-US" sz="3600">
                <a:solidFill>
                  <a:srgbClr val="CC0000"/>
                </a:solidFill>
                <a:latin typeface="Times New Roman" pitchFamily="18" charset="0"/>
              </a:rPr>
              <a:t>màu vẽ, bút chì, gôm, sgk,…</a:t>
            </a:r>
          </a:p>
        </p:txBody>
      </p:sp>
    </p:spTree>
    <p:extLst>
      <p:ext uri="{BB962C8B-B14F-4D97-AF65-F5344CB8AC3E}">
        <p14:creationId xmlns:p14="http://schemas.microsoft.com/office/powerpoint/2010/main" val="3456681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Bài 33-34: VẼ TRANH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ĐỀ TÀI 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 CHỌN</a:t>
            </a:r>
            <a:endParaRPr lang="en-US" sz="42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rgbClr val="99FF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oloured_pencil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4256"/>
          <a:stretch>
            <a:fillRect/>
          </a:stretch>
        </p:blipFill>
        <p:spPr bwMode="auto">
          <a:xfrm>
            <a:off x="0" y="5816600"/>
            <a:ext cx="1905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oloured_pencil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4256"/>
          <a:stretch>
            <a:fillRect/>
          </a:stretch>
        </p:blipFill>
        <p:spPr bwMode="auto">
          <a:xfrm>
            <a:off x="1905000" y="5816600"/>
            <a:ext cx="1905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oloured_pencil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4256"/>
          <a:stretch>
            <a:fillRect/>
          </a:stretch>
        </p:blipFill>
        <p:spPr bwMode="auto">
          <a:xfrm>
            <a:off x="5715000" y="5816600"/>
            <a:ext cx="1905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oloured_pencil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4256"/>
          <a:stretch>
            <a:fillRect/>
          </a:stretch>
        </p:blipFill>
        <p:spPr bwMode="auto">
          <a:xfrm>
            <a:off x="3810000" y="5816600"/>
            <a:ext cx="1905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oloured_pencil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4256"/>
          <a:stretch>
            <a:fillRect/>
          </a:stretch>
        </p:blipFill>
        <p:spPr bwMode="auto">
          <a:xfrm>
            <a:off x="7239000" y="5816600"/>
            <a:ext cx="1905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06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61417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5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743200" y="76200"/>
            <a:ext cx="3971925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TRANH THAM KHẢO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81400" y="45720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.VnAvantH" pitchFamily="34" charset="0"/>
              </a:rPr>
              <a:t>Tranh cña ho¹ sÜ</a:t>
            </a:r>
            <a:r>
              <a:rPr lang="en-US" sz="1600" b="1" u="sng">
                <a:solidFill>
                  <a:srgbClr val="0000CC"/>
                </a:solidFill>
                <a:latin typeface=".VnAvantH" pitchFamily="34" charset="0"/>
              </a:rPr>
              <a:t> </a:t>
            </a:r>
          </a:p>
        </p:txBody>
      </p:sp>
      <p:pic>
        <p:nvPicPr>
          <p:cNvPr id="7178" name="Picture 10" descr="Bich Ngoc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590800" cy="2133600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179" name="Picture 11" descr="Dang Thai Hu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2590800" cy="2133600"/>
          </a:xfrm>
          <a:prstGeom prst="rect">
            <a:avLst/>
          </a:prstGeom>
          <a:solidFill>
            <a:schemeClr val="tx2"/>
          </a:solidFill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180" name="Picture 12" descr="Dinh Sy 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7432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7181" name="Picture 13" descr="IMG_02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743200" cy="2286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182" name="Picture 14" descr="II5_To_Ngoc_Van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39719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TRANH THAM KHẢO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5334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.VnAvantH" pitchFamily="34" charset="0"/>
              </a:rPr>
              <a:t>Néi dung vui ch¬i</a:t>
            </a:r>
          </a:p>
        </p:txBody>
      </p:sp>
      <p:pic>
        <p:nvPicPr>
          <p:cNvPr id="14341" name="Picture 5" descr="CIMG5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3252" r="3659" b="7317"/>
          <a:stretch>
            <a:fillRect/>
          </a:stretch>
        </p:blipFill>
        <p:spPr bwMode="auto">
          <a:xfrm>
            <a:off x="452438" y="1114425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IMG51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" r="2831" b="6290"/>
          <a:stretch>
            <a:fillRect/>
          </a:stretch>
        </p:blipFill>
        <p:spPr bwMode="auto">
          <a:xfrm>
            <a:off x="4800600" y="1114425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20981200943513_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1955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15553200944915_l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024313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4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8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4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8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IMG51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r="3703" b="8643"/>
          <a:stretch>
            <a:fillRect/>
          </a:stretch>
        </p:blipFill>
        <p:spPr bwMode="auto">
          <a:xfrm>
            <a:off x="304800" y="914400"/>
            <a:ext cx="4038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15450200941215_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20259200944113_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40386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1515720094711_l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68375"/>
            <a:ext cx="403860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39719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TRANH THAM KHẢO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124200" y="53340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.VnAvantH" pitchFamily="34" charset="0"/>
              </a:rPr>
              <a:t>Néi dung lao ®éng</a:t>
            </a:r>
          </a:p>
        </p:txBody>
      </p:sp>
    </p:spTree>
    <p:extLst>
      <p:ext uri="{BB962C8B-B14F-4D97-AF65-F5344CB8AC3E}">
        <p14:creationId xmlns:p14="http://schemas.microsoft.com/office/powerpoint/2010/main" val="31357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CIMG5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5128" r="7692" b="7692"/>
          <a:stretch>
            <a:fillRect/>
          </a:stretch>
        </p:blipFill>
        <p:spPr bwMode="auto">
          <a:xfrm>
            <a:off x="4752975" y="1052513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1582420094111_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948113"/>
            <a:ext cx="4076700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155142009459_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48113"/>
            <a:ext cx="40481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IMG51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7018" r="1315" b="3510"/>
          <a:stretch>
            <a:fillRect/>
          </a:stretch>
        </p:blipFill>
        <p:spPr bwMode="auto">
          <a:xfrm>
            <a:off x="333375" y="1052513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3971925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TRANH THAM KHẢO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505200" y="542925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.VnAvantH" pitchFamily="34" charset="0"/>
              </a:rPr>
              <a:t>Néi dung lÔ héi </a:t>
            </a:r>
          </a:p>
        </p:txBody>
      </p:sp>
    </p:spTree>
    <p:extLst>
      <p:ext uri="{BB962C8B-B14F-4D97-AF65-F5344CB8AC3E}">
        <p14:creationId xmlns:p14="http://schemas.microsoft.com/office/powerpoint/2010/main" val="42533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hhg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4125"/>
            <a:ext cx="403860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IMG38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8824" r="6122" b="8824"/>
          <a:stretch>
            <a:fillRect/>
          </a:stretch>
        </p:blipFill>
        <p:spPr bwMode="auto">
          <a:xfrm>
            <a:off x="4800600" y="1239838"/>
            <a:ext cx="3962400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15852009489_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038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Tranh mau bot cua hoc s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4800600" y="41148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2743200" y="76200"/>
            <a:ext cx="3971925" cy="323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TRANH THAM KHẢO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581400" y="45720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.VnAvantH" pitchFamily="34" charset="0"/>
              </a:rPr>
              <a:t>Néi dung häc tËp </a:t>
            </a:r>
            <a:endParaRPr lang="en-US" sz="1600" b="1" u="sng">
              <a:solidFill>
                <a:srgbClr val="0000CC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205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Kiểm tra đồ dùng học tập: </vt:lpstr>
      <vt:lpstr>Bài 33-34: VẼ TRANH</vt:lpstr>
      <vt:lpstr>i. Tìm và chọn nội dung đề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</cp:revision>
  <dcterms:created xsi:type="dcterms:W3CDTF">2021-05-11T02:13:26Z</dcterms:created>
  <dcterms:modified xsi:type="dcterms:W3CDTF">2021-05-11T02:40:56Z</dcterms:modified>
</cp:coreProperties>
</file>