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2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2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387F-9E40-40EB-826A-AC27FB62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28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9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1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1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9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0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1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4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5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CBD43-11A7-44B6-A801-9D00E06CCC68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C1F3A-5ACA-4B80-A769-4C71122C7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8839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TH-THCS-THPT NAM SÀI GÒN</a:t>
            </a: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6019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324100" y="4648200"/>
            <a:ext cx="43434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GV: PHAN THỊ VÂN ANH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GMAIL: phanvananhqlvh@gmail.com</a:t>
            </a:r>
          </a:p>
        </p:txBody>
      </p:sp>
    </p:spTree>
    <p:extLst>
      <p:ext uri="{BB962C8B-B14F-4D97-AF65-F5344CB8AC3E}">
        <p14:creationId xmlns:p14="http://schemas.microsoft.com/office/powerpoint/2010/main" val="28314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81" grpId="0" animBg="1"/>
      <p:bldP spid="30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" y="1200150"/>
            <a:ext cx="3951605" cy="266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33805"/>
            <a:ext cx="4278630" cy="267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38930"/>
            <a:ext cx="4278630" cy="247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095750"/>
            <a:ext cx="3950970" cy="2519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428625" y="304800"/>
            <a:ext cx="2847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itchFamily="18" charset="0"/>
              </a:rPr>
              <a:t>Thành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itchFamily="18" charset="0"/>
              </a:rPr>
              <a:t>phố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itchFamily="18" charset="0"/>
              </a:rPr>
              <a:t>:</a:t>
            </a:r>
            <a:r>
              <a:rPr lang="en-US" altLang="en-US" sz="28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2462213" y="304800"/>
            <a:ext cx="65293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</a:rPr>
              <a:t>  </a:t>
            </a:r>
            <a:r>
              <a:rPr lang="en-US" altLang="en-US" sz="2800" dirty="0" err="1">
                <a:latin typeface="Times New Roman" pitchFamily="18" charset="0"/>
              </a:rPr>
              <a:t>Nhà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cao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tầng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phố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khu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vui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chơi</a:t>
            </a:r>
            <a:r>
              <a:rPr lang="en-US" altLang="en-US" sz="2800" dirty="0"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9302837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1" grpId="0"/>
      <p:bldP spid="1730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3862388"/>
            <a:ext cx="2813050" cy="241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347787"/>
            <a:ext cx="3155950" cy="2354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1347787"/>
            <a:ext cx="3636962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3862387"/>
            <a:ext cx="4133850" cy="247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6144" name="Text Box 16"/>
          <p:cNvSpPr txBox="1">
            <a:spLocks noChangeArrowheads="1"/>
          </p:cNvSpPr>
          <p:nvPr/>
        </p:nvSpPr>
        <p:spPr bwMode="auto">
          <a:xfrm>
            <a:off x="0" y="71438"/>
            <a:ext cx="9115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itchFamily="18" charset="0"/>
              </a:rPr>
              <a:t>Các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 di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itchFamily="18" charset="0"/>
              </a:rPr>
              <a:t>tích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smtClean="0">
                <a:solidFill>
                  <a:schemeClr val="accent1"/>
                </a:solidFill>
                <a:latin typeface="Times New Roman" pitchFamily="18" charset="0"/>
              </a:rPr>
              <a:t>:</a:t>
            </a:r>
            <a:r>
              <a:rPr lang="en-US" altLang="en-US" sz="2400" b="1" i="1" dirty="0" err="1" smtClean="0">
                <a:solidFill>
                  <a:schemeClr val="accent1"/>
                </a:solidFill>
                <a:latin typeface="Times New Roman" pitchFamily="18" charset="0"/>
              </a:rPr>
              <a:t>lịch</a:t>
            </a:r>
            <a:r>
              <a:rPr lang="en-US" altLang="en-US" sz="2400" b="1" i="1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itchFamily="18" charset="0"/>
              </a:rPr>
              <a:t>sử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itchFamily="18" charset="0"/>
              </a:rPr>
              <a:t>danh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 lam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itchFamily="18" charset="0"/>
              </a:rPr>
              <a:t>thắng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accent1"/>
                </a:solidFill>
                <a:latin typeface="Times New Roman" pitchFamily="18" charset="0"/>
              </a:rPr>
              <a:t>cảnh</a:t>
            </a:r>
            <a:r>
              <a:rPr lang="en-US" altLang="en-US" sz="24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Hồ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Gươm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lăng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Bác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Vịnh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Hạ</a:t>
            </a:r>
            <a:r>
              <a:rPr lang="en-US" altLang="en-US" sz="2400" dirty="0">
                <a:latin typeface="Times New Roman" pitchFamily="18" charset="0"/>
              </a:rPr>
              <a:t> Long, </a:t>
            </a:r>
            <a:r>
              <a:rPr lang="en-US" altLang="en-US" sz="2400" dirty="0" err="1">
                <a:latin typeface="Times New Roman" pitchFamily="18" charset="0"/>
              </a:rPr>
              <a:t>Chùa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Đính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Cố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Đô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Huế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Động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Phong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Nha</a:t>
            </a:r>
            <a:r>
              <a:rPr lang="en-US" altLang="en-US" sz="2400" dirty="0">
                <a:latin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85923680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762000"/>
            <a:ext cx="5697538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cảnh</a:t>
            </a:r>
            <a:endParaRPr lang="en-US" altLang="en-US" sz="36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5" name="Picture 4" descr="long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76400"/>
            <a:ext cx="70104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1600200" y="2825750"/>
            <a:ext cx="2895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1600200" y="2819400"/>
            <a:ext cx="0" cy="2362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1600200" y="5105400"/>
            <a:ext cx="2895600" cy="76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V="1">
            <a:off x="4495800" y="2857500"/>
            <a:ext cx="0" cy="22860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76200" y="-762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</a:pPr>
            <a:r>
              <a:rPr lang="en-US" sz="4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II. Cách vẽ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  <p:bldP spid="30727" grpId="0" animBg="1"/>
      <p:bldP spid="30728" grpId="0" animBg="1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icture 007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5983"/>
          <a:stretch>
            <a:fillRect/>
          </a:stretch>
        </p:blipFill>
        <p:spPr bwMode="auto">
          <a:xfrm>
            <a:off x="668338" y="1165225"/>
            <a:ext cx="7829550" cy="50530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1295400" y="4572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Bước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2: 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Vẽ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phác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cục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phác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mảng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hình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chính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phụ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690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rayon_drawing_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vinhhalong23ck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</a:blip>
          <a:srcRect/>
          <a:stretch>
            <a:fillRect/>
          </a:stretch>
        </p:blipFill>
        <p:spPr bwMode="auto">
          <a:xfrm>
            <a:off x="571500" y="1474788"/>
            <a:ext cx="8050213" cy="467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885825" y="523875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Bước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3: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Vẽ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chi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hình</a:t>
            </a:r>
            <a:endParaRPr lang="en-US" altLang="en-US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41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vinhhalong23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71600"/>
            <a:ext cx="84185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885825" y="523875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Bước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4: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Vẽ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</a:rPr>
              <a:t>màu</a:t>
            </a:r>
            <a:endParaRPr lang="en-US" altLang="en-US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icture 007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5983"/>
          <a:stretch>
            <a:fillRect/>
          </a:stretch>
        </p:blipFill>
        <p:spPr bwMode="auto">
          <a:xfrm>
            <a:off x="738188" y="3529013"/>
            <a:ext cx="3648075" cy="2773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4" descr="vinhhalong23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3529013"/>
            <a:ext cx="3667125" cy="2773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Oval 19"/>
          <p:cNvSpPr>
            <a:spLocks noChangeArrowheads="1"/>
          </p:cNvSpPr>
          <p:nvPr/>
        </p:nvSpPr>
        <p:spPr bwMode="auto">
          <a:xfrm>
            <a:off x="209550" y="13335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18437" name="Oval 20"/>
          <p:cNvSpPr>
            <a:spLocks noChangeArrowheads="1"/>
          </p:cNvSpPr>
          <p:nvPr/>
        </p:nvSpPr>
        <p:spPr bwMode="auto">
          <a:xfrm>
            <a:off x="4724400" y="46482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18438" name="Oval 21"/>
          <p:cNvSpPr>
            <a:spLocks noChangeArrowheads="1"/>
          </p:cNvSpPr>
          <p:nvPr/>
        </p:nvSpPr>
        <p:spPr bwMode="auto">
          <a:xfrm>
            <a:off x="207963" y="46482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18439" name="Oval 22"/>
          <p:cNvSpPr>
            <a:spLocks noChangeArrowheads="1"/>
          </p:cNvSpPr>
          <p:nvPr/>
        </p:nvSpPr>
        <p:spPr bwMode="auto">
          <a:xfrm>
            <a:off x="4724400" y="15240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18440" name="Oval 23"/>
          <p:cNvSpPr>
            <a:spLocks noChangeArrowheads="1"/>
          </p:cNvSpPr>
          <p:nvPr/>
        </p:nvSpPr>
        <p:spPr bwMode="auto">
          <a:xfrm>
            <a:off x="207963" y="4648200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8441" name="Oval 24"/>
          <p:cNvSpPr>
            <a:spLocks noChangeArrowheads="1"/>
          </p:cNvSpPr>
          <p:nvPr/>
        </p:nvSpPr>
        <p:spPr bwMode="auto">
          <a:xfrm>
            <a:off x="4714875" y="1519238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32772" name="Picture 4" descr="vinhhalong23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>
          <a:xfrm>
            <a:off x="5311775" y="212725"/>
            <a:ext cx="3668713" cy="2925763"/>
          </a:xfr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ong9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738188" y="214313"/>
            <a:ext cx="3648075" cy="2925762"/>
          </a:xfr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12863" y="3140075"/>
            <a:ext cx="2497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/>
              <a:t>Chọn và cắt cảnh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11313" y="6359525"/>
            <a:ext cx="2122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/>
              <a:t>Vẽ phác bố cục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99200" y="3160713"/>
            <a:ext cx="1690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/>
              <a:t>Vẽ chi tiết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86475" y="6289675"/>
            <a:ext cx="206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/>
              <a:t>Tô màu</a:t>
            </a:r>
          </a:p>
        </p:txBody>
      </p:sp>
    </p:spTree>
    <p:extLst>
      <p:ext uri="{BB962C8B-B14F-4D97-AF65-F5344CB8AC3E}">
        <p14:creationId xmlns:p14="http://schemas.microsoft.com/office/powerpoint/2010/main" val="967694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P508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8613"/>
            <a:ext cx="4270375" cy="30194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4" name="Picture 10" descr="v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28613"/>
            <a:ext cx="4025900" cy="3019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5" name="Picture 11" descr="2z_yuta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532188"/>
            <a:ext cx="4025900" cy="30638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6" name="Picture 12" descr="5-1432171063_66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00450"/>
            <a:ext cx="4270375" cy="29527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05122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9259" r="5600" b="9259"/>
          <a:stretch>
            <a:fillRect/>
          </a:stretch>
        </p:blipFill>
        <p:spPr bwMode="auto">
          <a:xfrm>
            <a:off x="573405" y="3860164"/>
            <a:ext cx="3809999" cy="275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12" y="3870959"/>
            <a:ext cx="3942806" cy="2746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9" y="420369"/>
            <a:ext cx="7572375" cy="30226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447800"/>
            <a:ext cx="3968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hực hành</a:t>
            </a:r>
            <a:r>
              <a:rPr lang="en-US" sz="4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286000"/>
            <a:ext cx="84582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hãy vẽ một bức tranh đề tài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3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Vẽ trên giấy </a:t>
            </a:r>
            <a:r>
              <a:rPr lang="vi-VN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A4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600" b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22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Kiểm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tra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304800" y="10668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>
                <a:solidFill>
                  <a:srgbClr val="CC0000"/>
                </a:solidFill>
                <a:latin typeface="Times New Roman" pitchFamily="18" charset="0"/>
              </a:rPr>
              <a:t>Vở thực hành (giấy A4), </a:t>
            </a:r>
          </a:p>
          <a:p>
            <a:pPr algn="ctr"/>
            <a:r>
              <a:rPr lang="en-US" sz="3600">
                <a:solidFill>
                  <a:srgbClr val="CC0000"/>
                </a:solidFill>
                <a:latin typeface="Times New Roman" pitchFamily="18" charset="0"/>
              </a:rPr>
              <a:t>màu vẽ, bút chì, gôm, sgk,…</a:t>
            </a:r>
          </a:p>
        </p:txBody>
      </p:sp>
    </p:spTree>
    <p:extLst>
      <p:ext uri="{BB962C8B-B14F-4D97-AF65-F5344CB8AC3E}">
        <p14:creationId xmlns:p14="http://schemas.microsoft.com/office/powerpoint/2010/main" val="2913729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 33-34: VẼ TRANH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		  </a:t>
            </a:r>
            <a:r>
              <a:rPr lang="en-US" sz="4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ĐỀ TÀI QUÊ HƯƠNG EM</a:t>
            </a:r>
            <a:endParaRPr lang="en-US" sz="42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en-US" sz="2800" dirty="0" smtClean="0">
              <a:solidFill>
                <a:srgbClr val="99FF6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8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II/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8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III/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oloured_pencil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4256"/>
          <a:stretch>
            <a:fillRect/>
          </a:stretch>
        </p:blipFill>
        <p:spPr bwMode="auto">
          <a:xfrm>
            <a:off x="0" y="5816600"/>
            <a:ext cx="1905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oloured_pencil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4256"/>
          <a:stretch>
            <a:fillRect/>
          </a:stretch>
        </p:blipFill>
        <p:spPr bwMode="auto">
          <a:xfrm>
            <a:off x="1905000" y="5816600"/>
            <a:ext cx="1905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oloured_pencil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4256"/>
          <a:stretch>
            <a:fillRect/>
          </a:stretch>
        </p:blipFill>
        <p:spPr bwMode="auto">
          <a:xfrm>
            <a:off x="5715000" y="5816600"/>
            <a:ext cx="1905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oloured_pencil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4256"/>
          <a:stretch>
            <a:fillRect/>
          </a:stretch>
        </p:blipFill>
        <p:spPr bwMode="auto">
          <a:xfrm>
            <a:off x="3810000" y="5816600"/>
            <a:ext cx="1905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oloured_pencil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4256"/>
          <a:stretch>
            <a:fillRect/>
          </a:stretch>
        </p:blipFill>
        <p:spPr bwMode="auto">
          <a:xfrm>
            <a:off x="7239000" y="5816600"/>
            <a:ext cx="1905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66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066800"/>
            <a:ext cx="45608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3962400"/>
            <a:ext cx="4572001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3962400"/>
            <a:ext cx="4572000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066800"/>
            <a:ext cx="4572000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6350" y="0"/>
            <a:ext cx="5111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</a:pP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20000"/>
              <a:buFont typeface="Wingdings" pitchFamily="2" charset="2"/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413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Pictures\403939-231_1415869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4025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5959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514600" y="71438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b="1" u="sng">
                <a:solidFill>
                  <a:srgbClr val="92D050"/>
                </a:solidFill>
                <a:latin typeface="Times New Roman" pitchFamily="18" charset="0"/>
              </a:rPr>
              <a:t>Tranh của họa sĩ </a:t>
            </a:r>
            <a:endParaRPr lang="en-US" altLang="en-US" sz="3200" b="1" u="sng">
              <a:solidFill>
                <a:srgbClr val="92D050"/>
              </a:solidFill>
              <a:latin typeface="Times New Roman" pitchFamily="18" charset="0"/>
            </a:endParaRPr>
          </a:p>
        </p:txBody>
      </p:sp>
      <p:pic>
        <p:nvPicPr>
          <p:cNvPr id="8195" name="Picture 3" descr="SDC11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2127"/>
          <a:stretch>
            <a:fillRect/>
          </a:stretch>
        </p:blipFill>
        <p:spPr bwMode="auto">
          <a:xfrm>
            <a:off x="346075" y="747713"/>
            <a:ext cx="414972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ages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790575"/>
            <a:ext cx="40671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2011_6_17_13_26_4910111816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571875"/>
            <a:ext cx="41497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l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571875"/>
            <a:ext cx="39274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09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914400"/>
            <a:ext cx="4025900" cy="277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886200"/>
            <a:ext cx="3714750" cy="280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3" y="884235"/>
            <a:ext cx="3733800" cy="276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4800"/>
          <a:stretch>
            <a:fillRect/>
          </a:stretch>
        </p:blipFill>
        <p:spPr bwMode="auto">
          <a:xfrm>
            <a:off x="4672013" y="3962399"/>
            <a:ext cx="4010025" cy="266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2048" name="Text Box 16"/>
          <p:cNvSpPr txBox="1">
            <a:spLocks noChangeArrowheads="1"/>
          </p:cNvSpPr>
          <p:nvPr/>
        </p:nvSpPr>
        <p:spPr bwMode="auto">
          <a:xfrm>
            <a:off x="306532" y="190500"/>
            <a:ext cx="251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70C0"/>
                </a:solidFill>
                <a:latin typeface="Times New Roman" pitchFamily="18" charset="0"/>
              </a:rPr>
              <a:t>Miền</a:t>
            </a:r>
            <a:r>
              <a:rPr lang="en-US" altLang="en-US" sz="2400" b="1" i="1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1"/>
                </a:solidFill>
                <a:latin typeface="Times New Roman" pitchFamily="18" charset="0"/>
              </a:rPr>
              <a:t>núi</a:t>
            </a:r>
            <a:r>
              <a:rPr lang="en-US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vi-VN" altLang="en-US" sz="2400" b="1" i="1" dirty="0">
                <a:solidFill>
                  <a:schemeClr val="accent1"/>
                </a:solidFill>
                <a:latin typeface="Times New Roman" pitchFamily="18" charset="0"/>
              </a:rPr>
              <a:t>:</a:t>
            </a:r>
            <a:r>
              <a:rPr lang="en-US" alt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172049" name="Text Box 17"/>
          <p:cNvSpPr txBox="1">
            <a:spLocks noChangeArrowheads="1"/>
          </p:cNvSpPr>
          <p:nvPr/>
        </p:nvSpPr>
        <p:spPr bwMode="auto">
          <a:xfrm>
            <a:off x="2076450" y="157163"/>
            <a:ext cx="69675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dirty="0">
                <a:latin typeface="Times New Roman" pitchFamily="18" charset="0"/>
              </a:rPr>
              <a:t>   </a:t>
            </a:r>
            <a:r>
              <a:rPr lang="en-US" altLang="en-US" sz="2400" b="1" dirty="0" err="1">
                <a:latin typeface="Times New Roman" pitchFamily="18" charset="0"/>
              </a:rPr>
              <a:t>Ruộng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bậc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thang</a:t>
            </a:r>
            <a:r>
              <a:rPr lang="en-US" altLang="en-US" sz="2400" b="1" dirty="0">
                <a:latin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</a:rPr>
              <a:t>nhà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sàn</a:t>
            </a:r>
            <a:r>
              <a:rPr lang="en-US" altLang="en-US" sz="2400" b="1" dirty="0">
                <a:latin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</a:rPr>
              <a:t>dòng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suối</a:t>
            </a:r>
            <a:r>
              <a:rPr lang="en-US" altLang="en-US" sz="2400" b="1" dirty="0">
                <a:latin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</a:rPr>
              <a:t>cây</a:t>
            </a:r>
            <a:r>
              <a:rPr lang="en-US" altLang="en-US" sz="2400" b="1" dirty="0">
                <a:latin typeface="Times New Roman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8497328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8" grpId="0"/>
      <p:bldP spid="1720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62036"/>
            <a:ext cx="3856038" cy="240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4" y="1062038"/>
            <a:ext cx="3675063" cy="245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29" y="3786049"/>
            <a:ext cx="3819525" cy="267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5120" name="Text Box 16"/>
          <p:cNvSpPr txBox="1">
            <a:spLocks noChangeArrowheads="1"/>
          </p:cNvSpPr>
          <p:nvPr/>
        </p:nvSpPr>
        <p:spPr bwMode="auto">
          <a:xfrm>
            <a:off x="90488" y="180975"/>
            <a:ext cx="24622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1"/>
                </a:solidFill>
                <a:latin typeface="Times New Roman" pitchFamily="18" charset="0"/>
              </a:rPr>
              <a:t>Miền</a:t>
            </a:r>
            <a:r>
              <a:rPr lang="en-US" altLang="en-US" sz="3200" b="1" i="1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1"/>
                </a:solidFill>
                <a:latin typeface="Times New Roman" pitchFamily="18" charset="0"/>
              </a:rPr>
              <a:t>biển</a:t>
            </a:r>
            <a:r>
              <a:rPr lang="en-US" altLang="en-US" sz="3200" b="1" i="1" dirty="0">
                <a:solidFill>
                  <a:schemeClr val="accent1"/>
                </a:solidFill>
                <a:latin typeface="Times New Roman" pitchFamily="18" charset="0"/>
              </a:rPr>
              <a:t>:</a:t>
            </a:r>
            <a:r>
              <a:rPr lang="en-US" altLang="en-US" dirty="0">
                <a:latin typeface="Times New Roman" pitchFamily="18" charset="0"/>
              </a:rPr>
              <a:t> </a:t>
            </a:r>
          </a:p>
        </p:txBody>
      </p:sp>
      <p:sp>
        <p:nvSpPr>
          <p:cNvPr id="175121" name="Text Box 17"/>
          <p:cNvSpPr txBox="1">
            <a:spLocks noChangeArrowheads="1"/>
          </p:cNvSpPr>
          <p:nvPr/>
        </p:nvSpPr>
        <p:spPr bwMode="auto">
          <a:xfrm>
            <a:off x="2128838" y="257175"/>
            <a:ext cx="709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latin typeface="Times New Roman" pitchFamily="18" charset="0"/>
              </a:rPr>
              <a:t>Bãi cát, tàu thuyền, hàng dừa, sóng biển, mặt, trời đảo…</a:t>
            </a:r>
          </a:p>
        </p:txBody>
      </p:sp>
      <p:pic>
        <p:nvPicPr>
          <p:cNvPr id="1434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809999"/>
            <a:ext cx="365760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675347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0" grpId="0"/>
      <p:bldP spid="175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598"/>
            <a:ext cx="4495800" cy="2895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947863"/>
            <a:ext cx="3962401" cy="4587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94" y="3403600"/>
            <a:ext cx="4495800" cy="3132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142875" y="0"/>
            <a:ext cx="228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itchFamily="18" charset="0"/>
              </a:rPr>
              <a:t>Đồng</a:t>
            </a:r>
            <a:r>
              <a:rPr lang="en-US" altLang="en-US" sz="2800" b="1" i="1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1"/>
                </a:solidFill>
                <a:latin typeface="Times New Roman" pitchFamily="18" charset="0"/>
              </a:rPr>
              <a:t>bằng</a:t>
            </a:r>
            <a:r>
              <a:rPr lang="en-US" altLang="en-US" sz="2800" b="1" i="1" dirty="0">
                <a:solidFill>
                  <a:schemeClr val="accent1"/>
                </a:solidFill>
                <a:latin typeface="Times New Roman" pitchFamily="18" charset="0"/>
              </a:rPr>
              <a:t>: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</p:txBody>
      </p:sp>
      <p:sp>
        <p:nvSpPr>
          <p:cNvPr id="174095" name="Text Box 15"/>
          <p:cNvSpPr txBox="1">
            <a:spLocks noChangeArrowheads="1"/>
          </p:cNvSpPr>
          <p:nvPr/>
        </p:nvSpPr>
        <p:spPr bwMode="auto">
          <a:xfrm>
            <a:off x="228600" y="595313"/>
            <a:ext cx="388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Cánh đồng lúa, cổng làng, gốc đa, luỹ tre…</a:t>
            </a:r>
          </a:p>
        </p:txBody>
      </p:sp>
    </p:spTree>
    <p:extLst>
      <p:ext uri="{BB962C8B-B14F-4D97-AF65-F5344CB8AC3E}">
        <p14:creationId xmlns:p14="http://schemas.microsoft.com/office/powerpoint/2010/main" val="246993549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/>
      <p:bldP spid="17409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276</Words>
  <Application>Microsoft Office PowerPoint</Application>
  <PresentationFormat>On-screen Show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Kiểm tra đồ dùng học tập: </vt:lpstr>
      <vt:lpstr>Bài 33-34: VẼ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Bước 1: Chọn và cắt cảnh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</cp:revision>
  <dcterms:created xsi:type="dcterms:W3CDTF">2021-05-11T01:47:44Z</dcterms:created>
  <dcterms:modified xsi:type="dcterms:W3CDTF">2021-05-11T02:05:32Z</dcterms:modified>
</cp:coreProperties>
</file>