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69" r:id="rId4"/>
    <p:sldId id="257" r:id="rId5"/>
    <p:sldId id="263" r:id="rId6"/>
    <p:sldId id="258" r:id="rId7"/>
    <p:sldId id="264" r:id="rId8"/>
    <p:sldId id="262" r:id="rId9"/>
    <p:sldId id="268" r:id="rId10"/>
    <p:sldId id="265" r:id="rId12"/>
    <p:sldId id="266" r:id="rId13"/>
    <p:sldId id="270" r:id="rId14"/>
    <p:sldId id="259" r:id="rId15"/>
    <p:sldId id="274" r:id="rId16"/>
    <p:sldId id="260" r:id="rId17"/>
    <p:sldId id="271" r:id="rId18"/>
    <p:sldId id="272" r:id="rId19"/>
    <p:sldId id="273" r:id="rId20"/>
    <p:sldId id="26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4C5F5-9FD6-4EF3-8FD8-444EEADC0B8E}"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8BA04-C423-4EB9-B5A6-33A1A32A08C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836E7A-B835-462C-99B7-2016AD14F0DC}"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8BA04-C423-4EB9-B5A6-33A1A32A08C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1BCC7F-334F-4CCC-8FDB-445AF8B6C56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1BCC7F-334F-4CCC-8FDB-445AF8B6C56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1BCC7F-334F-4CCC-8FDB-445AF8B6C56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771BCC7F-334F-4CCC-8FDB-445AF8B6C56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771BCC7F-334F-4CCC-8FDB-445AF8B6C56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771BCC7F-334F-4CCC-8FDB-445AF8B6C56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771BCC7F-334F-4CCC-8FDB-445AF8B6C56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1BCC7F-334F-4CCC-8FDB-445AF8B6C56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BCC7F-334F-4CCC-8FDB-445AF8B6C56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1BCC7F-334F-4CCC-8FDB-445AF8B6C56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771BCC7F-334F-4CCC-8FDB-445AF8B6C56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646D-7593-4C46-9053-1C6A4D55CE5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BCC7F-334F-4CCC-8FDB-445AF8B6C562}"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9646D-7593-4C46-9053-1C6A4D55CE5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918" y="381000"/>
            <a:ext cx="8610599" cy="2209800"/>
          </a:xfrm>
          <a:solidFill>
            <a:schemeClr val="bg2">
              <a:lumMod val="90000"/>
            </a:schemeClr>
          </a:solidFill>
          <a:ln>
            <a:solidFill>
              <a:schemeClr val="accent6">
                <a:lumMod val="50000"/>
              </a:schemeClr>
            </a:solidFill>
          </a:ln>
        </p:spPr>
        <p:txBody>
          <a:bodyPr>
            <a:noAutofit/>
          </a:bodyPr>
          <a:lstStyle/>
          <a:p>
            <a:pPr>
              <a:spcBef>
                <a:spcPts val="0"/>
              </a:spcBef>
            </a:pPr>
            <a:r>
              <a:rPr lang="es-ES_tradnl" sz="3000" b="1" smtClean="0">
                <a:solidFill>
                  <a:schemeClr val="accent6">
                    <a:lumMod val="50000"/>
                  </a:schemeClr>
                </a:solidFill>
                <a:effectLst>
                  <a:outerShdw blurRad="38100" dist="38100" dir="2700000" algn="tl">
                    <a:srgbClr val="000000">
                      <a:alpha val="43137"/>
                    </a:srgbClr>
                  </a:outerShdw>
                </a:effectLst>
                <a:latin typeface="Times New Roman" panose="02020603050405020304"/>
                <a:ea typeface="Times New Roman" panose="02020603050405020304"/>
              </a:rPr>
              <a:t>BÀI 28</a:t>
            </a:r>
            <a:br>
              <a:rPr lang="en-US" sz="3000" smtClean="0">
                <a:solidFill>
                  <a:schemeClr val="accent6">
                    <a:lumMod val="50000"/>
                  </a:schemeClr>
                </a:solidFill>
                <a:effectLst>
                  <a:outerShdw blurRad="38100" dist="38100" dir="2700000" algn="tl">
                    <a:srgbClr val="000000">
                      <a:alpha val="43137"/>
                    </a:srgbClr>
                  </a:outerShdw>
                </a:effectLst>
                <a:latin typeface="Times New Roman" panose="02020603050405020304"/>
                <a:ea typeface="Times New Roman" panose="02020603050405020304"/>
              </a:rPr>
            </a:br>
            <a:r>
              <a:rPr lang="es-ES_tradnl" sz="3000" b="1" smtClean="0">
                <a:solidFill>
                  <a:schemeClr val="accent6">
                    <a:lumMod val="50000"/>
                  </a:schemeClr>
                </a:solidFill>
                <a:effectLst>
                  <a:outerShdw blurRad="38100" dist="38100" dir="2700000" algn="tl">
                    <a:srgbClr val="000000">
                      <a:alpha val="43137"/>
                    </a:srgbClr>
                  </a:outerShdw>
                </a:effectLst>
                <a:latin typeface="Times New Roman" panose="02020603050405020304"/>
                <a:ea typeface="Times New Roman" panose="02020603050405020304"/>
              </a:rPr>
              <a:t> SỰ PHÁT TRIỂN CỦA VĂN HÓA, DÂN TỘC CUỐI THẾ KỶ XVIII - NỬA ĐẦU THẾ KỶ XIX</a:t>
            </a:r>
            <a:br>
              <a:rPr lang="es-ES_tradnl" sz="3000" b="1" smtClean="0">
                <a:solidFill>
                  <a:schemeClr val="accent6">
                    <a:lumMod val="50000"/>
                  </a:schemeClr>
                </a:solidFill>
                <a:effectLst>
                  <a:outerShdw blurRad="38100" dist="38100" dir="2700000" algn="tl">
                    <a:srgbClr val="000000">
                      <a:alpha val="43137"/>
                    </a:srgbClr>
                  </a:outerShdw>
                </a:effectLst>
                <a:latin typeface="Times New Roman" panose="02020603050405020304"/>
                <a:ea typeface="Times New Roman" panose="02020603050405020304"/>
              </a:rPr>
            </a:br>
            <a:endParaRPr lang="en-US" sz="3000">
              <a:solidFill>
                <a:srgbClr val="002060"/>
              </a:solidFill>
              <a:effectLst>
                <a:outerShdw blurRad="38100" dist="38100" dir="2700000" algn="tl">
                  <a:srgbClr val="000000">
                    <a:alpha val="43137"/>
                  </a:srgbClr>
                </a:outerShdw>
              </a:effectLst>
              <a:latin typeface="Times New Roman" panose="02020603050405020304"/>
              <a:ea typeface="Times New Roman" panose="02020603050405020304"/>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6309" y="2743200"/>
            <a:ext cx="857596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7200" y="290944"/>
            <a:ext cx="4592782" cy="3138055"/>
          </a:xfrm>
          <a:prstGeom prst="rect">
            <a:avLst/>
          </a:prstGeom>
          <a:solidFill>
            <a:schemeClr val="accent3">
              <a:lumMod val="20000"/>
              <a:lumOff val="80000"/>
            </a:schemeClr>
          </a:solidFill>
          <a:ln w="9525">
            <a:solidFill>
              <a:schemeClr val="tx1"/>
            </a:solidFill>
            <a:miter lim="800000"/>
            <a:headEnd/>
            <a:tailEnd/>
          </a:ln>
          <a:effectLst/>
        </p:spPr>
      </p:pic>
      <p:sp>
        <p:nvSpPr>
          <p:cNvPr id="4" name="Rectangle 3"/>
          <p:cNvSpPr/>
          <p:nvPr/>
        </p:nvSpPr>
        <p:spPr>
          <a:xfrm>
            <a:off x="4839988" y="3810000"/>
            <a:ext cx="3388492" cy="369332"/>
          </a:xfrm>
          <a:prstGeom prst="rect">
            <a:avLst/>
          </a:prstGeom>
          <a:solidFill>
            <a:schemeClr val="accent3">
              <a:lumMod val="20000"/>
              <a:lumOff val="80000"/>
            </a:schemeClr>
          </a:solidFill>
          <a:ln>
            <a:solidFill>
              <a:schemeClr val="accent1"/>
            </a:solidFill>
          </a:ln>
        </p:spPr>
        <p:txBody>
          <a:bodyPr wrap="none">
            <a:spAutoFit/>
          </a:bodyPr>
          <a:lstStyle/>
          <a:p>
            <a:pPr algn="just"/>
            <a:r>
              <a:rPr lang="en-US" i="1">
                <a:solidFill>
                  <a:prstClr val="black"/>
                </a:solidFill>
                <a:latin typeface="Times New Roman" panose="02020603050405020304" pitchFamily="18" charset="0"/>
                <a:cs typeface="Times New Roman" panose="02020603050405020304" pitchFamily="18" charset="0"/>
              </a:rPr>
              <a:t>Điện Thái Hòa trong Hoàng thành</a:t>
            </a:r>
            <a:endParaRPr lang="en-US" i="1">
              <a:solidFill>
                <a:prstClr val="black"/>
              </a:solidFill>
              <a:latin typeface="Times New Roman" panose="02020603050405020304" pitchFamily="18" charset="0"/>
              <a:cs typeface="Times New Roman" panose="02020603050405020304" pitchFamily="18" charset="0"/>
            </a:endParaRP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3810000" cy="5562599"/>
          </a:xfrm>
          <a:prstGeom prst="rect">
            <a:avLst/>
          </a:prstGeom>
          <a:solidFill>
            <a:schemeClr val="accent3">
              <a:lumMod val="20000"/>
              <a:lumOff val="80000"/>
            </a:schemeClr>
          </a:solidFill>
          <a:ln w="9525">
            <a:solidFill>
              <a:schemeClr val="tx1"/>
            </a:solidFill>
            <a:miter lim="800000"/>
            <a:headEnd/>
            <a:tailEnd/>
          </a:ln>
          <a:effectLst/>
        </p:spPr>
      </p:pic>
      <p:sp>
        <p:nvSpPr>
          <p:cNvPr id="5" name="Rectangle 4"/>
          <p:cNvSpPr/>
          <p:nvPr/>
        </p:nvSpPr>
        <p:spPr>
          <a:xfrm>
            <a:off x="1096240" y="6169830"/>
            <a:ext cx="1922321" cy="369332"/>
          </a:xfrm>
          <a:prstGeom prst="rect">
            <a:avLst/>
          </a:prstGeom>
          <a:solidFill>
            <a:schemeClr val="accent3">
              <a:lumMod val="20000"/>
              <a:lumOff val="80000"/>
            </a:schemeClr>
          </a:solidFill>
          <a:ln>
            <a:solidFill>
              <a:schemeClr val="accent1"/>
            </a:solidFill>
          </a:ln>
        </p:spPr>
        <p:txBody>
          <a:bodyPr wrap="none">
            <a:spAutoFit/>
          </a:bodyPr>
          <a:lstStyle/>
          <a:p>
            <a:pPr algn="just"/>
            <a:r>
              <a:rPr lang="en-US" i="1">
                <a:solidFill>
                  <a:prstClr val="black"/>
                </a:solidFill>
                <a:latin typeface="Times New Roman" panose="02020603050405020304" pitchFamily="18" charset="0"/>
                <a:cs typeface="Times New Roman" panose="02020603050405020304" pitchFamily="18" charset="0"/>
              </a:rPr>
              <a:t>Cột cờ Hà Nội nay</a:t>
            </a:r>
            <a:endParaRPr lang="en-US" i="1">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267200" y="4490784"/>
            <a:ext cx="4572000" cy="2031325"/>
          </a:xfrm>
          <a:prstGeom prst="rect">
            <a:avLst/>
          </a:prstGeom>
          <a:solidFill>
            <a:schemeClr val="accent3">
              <a:lumMod val="20000"/>
              <a:lumOff val="80000"/>
            </a:schemeClr>
          </a:solidFill>
          <a:ln>
            <a:solidFill>
              <a:schemeClr val="accent1"/>
            </a:solidFill>
          </a:ln>
        </p:spPr>
        <p:txBody>
          <a:bodyPr>
            <a:spAutoFit/>
          </a:bodyPr>
          <a:lstStyle/>
          <a:p>
            <a:pPr algn="just"/>
            <a:r>
              <a:rPr lang="vi-VN" i="1">
                <a:solidFill>
                  <a:prstClr val="black"/>
                </a:solidFill>
                <a:latin typeface="Times New Roman" panose="02020603050405020304" pitchFamily="18" charset="0"/>
                <a:cs typeface="Times New Roman" panose="02020603050405020304" pitchFamily="18" charset="0"/>
              </a:rPr>
              <a:t>Cột cờ Hà Nội hay còn gọi Kỳ đài Hà Nội là một kết cấu dạng tháp được xây dựng cùng thời với thành Hà Nội dưới triều nhà Nguyễn (bắt đầu năm 1805, hoàn thành năm 1812. Kiến trúc cột cờ bao gồm ba tầng đế và một thân cột, được coi là một trong những biểu tượng của thành phố</a:t>
            </a:r>
            <a:endParaRPr lang="en-US" i="1">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barn(inVertical)">
                                      <p:cBhvr>
                                        <p:cTn id="15" dur="500"/>
                                        <p:tgtEl>
                                          <p:spTgt spid="133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8763" y="417513"/>
            <a:ext cx="8626475" cy="6022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8534400" cy="3108543"/>
          </a:xfrm>
          <a:prstGeom prst="rect">
            <a:avLst/>
          </a:prstGeom>
          <a:ln>
            <a:solidFill>
              <a:schemeClr val="accent6">
                <a:lumMod val="50000"/>
              </a:schemeClr>
            </a:solidFill>
          </a:ln>
        </p:spPr>
        <p:txBody>
          <a:bodyPr wrap="square">
            <a:spAutoFit/>
          </a:bodyPr>
          <a:lstStyle/>
          <a:p>
            <a:pPr algn="just"/>
            <a:r>
              <a:rPr lang="en-US" sz="2800" b="1" smtClean="0">
                <a:solidFill>
                  <a:srgbClr val="C00000"/>
                </a:solidFill>
                <a:effectLst/>
                <a:latin typeface="Times New Roman" panose="02020603050405020304"/>
                <a:ea typeface="Times New Roman" panose="02020603050405020304"/>
              </a:rPr>
              <a:t>II. GIÁO DỤC, KHOA HỌC - KỸ THUẬT</a:t>
            </a:r>
            <a:endParaRPr lang="en-US" sz="2800" smtClean="0">
              <a:solidFill>
                <a:srgbClr val="C00000"/>
              </a:solidFill>
              <a:effectLst/>
              <a:latin typeface="Times New Roman" panose="02020603050405020304"/>
              <a:ea typeface="Times New Roman" panose="02020603050405020304"/>
            </a:endParaRPr>
          </a:p>
          <a:p>
            <a:pPr algn="just"/>
            <a:r>
              <a:rPr lang="en-US" sz="2800" b="1" smtClean="0">
                <a:solidFill>
                  <a:srgbClr val="002060"/>
                </a:solidFill>
                <a:effectLst/>
                <a:latin typeface="Times New Roman" panose="02020603050405020304"/>
                <a:ea typeface="Times New Roman" panose="02020603050405020304"/>
                <a:cs typeface="Times New Roman" panose="02020603050405020304"/>
              </a:rPr>
              <a:t>1. Giáo dục, thi cử </a:t>
            </a:r>
            <a:endParaRPr lang="en-US" sz="2800" b="1" smtClean="0">
              <a:solidFill>
                <a:srgbClr val="002060"/>
              </a:solidFill>
              <a:effectLst/>
              <a:latin typeface="VNI-Times"/>
              <a:ea typeface="Times New Roman" panose="02020603050405020304"/>
              <a:cs typeface="Times New Roman" panose="02020603050405020304"/>
            </a:endParaRPr>
          </a:p>
          <a:p>
            <a:pPr algn="just"/>
            <a:r>
              <a:rPr lang="en-US" sz="2800" smtClean="0">
                <a:effectLst/>
                <a:latin typeface="Times New Roman" panose="02020603050405020304"/>
                <a:ea typeface="Times New Roman" panose="02020603050405020304"/>
              </a:rPr>
              <a:t>- Triều Tây Sơn: </a:t>
            </a:r>
            <a:r>
              <a:rPr lang="en-US" sz="2800" u="sng" smtClean="0">
                <a:effectLst/>
                <a:latin typeface="Times New Roman" panose="02020603050405020304"/>
                <a:ea typeface="Times New Roman" panose="02020603050405020304"/>
              </a:rPr>
              <a:t>Quang Trung ban </a:t>
            </a:r>
            <a:r>
              <a:rPr lang="en-US" sz="2800" b="1" i="1" u="sng" smtClean="0">
                <a:solidFill>
                  <a:srgbClr val="002060"/>
                </a:solidFill>
                <a:effectLst/>
                <a:latin typeface="Times New Roman" panose="02020603050405020304"/>
                <a:ea typeface="Times New Roman" panose="02020603050405020304"/>
              </a:rPr>
              <a:t>Chiếu lập học</a:t>
            </a:r>
            <a:r>
              <a:rPr lang="en-US" sz="2800" smtClean="0">
                <a:effectLst/>
                <a:latin typeface="Times New Roman" panose="02020603050405020304"/>
                <a:ea typeface="Times New Roman" panose="02020603050405020304"/>
              </a:rPr>
              <a:t>, mở </a:t>
            </a:r>
            <a:r>
              <a:rPr lang="vi-VN" sz="2800">
                <a:latin typeface="Times New Roman" panose="02020603050405020304"/>
                <a:ea typeface="Times New Roman" panose="02020603050405020304"/>
              </a:rPr>
              <a:t> </a:t>
            </a:r>
            <a:r>
              <a:rPr lang="vi-VN" sz="2800" smtClean="0">
                <a:latin typeface="Times New Roman" panose="02020603050405020304"/>
                <a:ea typeface="Times New Roman" panose="02020603050405020304"/>
              </a:rPr>
              <a:t>trường</a:t>
            </a:r>
            <a:r>
              <a:rPr lang="en-US" sz="2800" smtClean="0">
                <a:effectLst/>
                <a:latin typeface="Times New Roman" panose="02020603050405020304"/>
                <a:ea typeface="Times New Roman" panose="02020603050405020304"/>
              </a:rPr>
              <a:t> công</a:t>
            </a:r>
            <a:r>
              <a:rPr lang="vi-VN" sz="2800" smtClean="0">
                <a:effectLst/>
                <a:latin typeface="Times New Roman" panose="02020603050405020304"/>
                <a:ea typeface="Times New Roman" panose="02020603050405020304"/>
              </a:rPr>
              <a:t> ở </a:t>
            </a:r>
            <a:r>
              <a:rPr lang="en-US" sz="2800" smtClean="0">
                <a:effectLst/>
                <a:latin typeface="Times New Roman" panose="02020603050405020304"/>
                <a:ea typeface="Times New Roman" panose="02020603050405020304"/>
              </a:rPr>
              <a:t>các làng xã, đưa chữ nôm vào thi cử. </a:t>
            </a:r>
            <a:endParaRPr lang="en-US" sz="2800" smtClean="0">
              <a:effectLst/>
              <a:latin typeface="Times New Roman" panose="02020603050405020304"/>
              <a:ea typeface="Times New Roman" panose="02020603050405020304"/>
            </a:endParaRPr>
          </a:p>
          <a:p>
            <a:pPr algn="just"/>
            <a:r>
              <a:rPr lang="en-US" sz="2800" smtClean="0">
                <a:effectLst/>
                <a:latin typeface="Times New Roman" panose="02020603050405020304"/>
                <a:ea typeface="Times New Roman" panose="02020603050405020304"/>
              </a:rPr>
              <a:t>- Thời Nguyễn: </a:t>
            </a:r>
            <a:r>
              <a:rPr lang="en-US" sz="2800" u="sng" smtClean="0">
                <a:effectLst/>
                <a:latin typeface="Times New Roman" panose="02020603050405020304"/>
                <a:ea typeface="Times New Roman" panose="02020603050405020304"/>
              </a:rPr>
              <a:t>Quốc Tử Giám được đặt ở Huế</a:t>
            </a:r>
            <a:r>
              <a:rPr lang="en-US" sz="2800" smtClean="0">
                <a:effectLst/>
                <a:latin typeface="Times New Roman" panose="02020603050405020304"/>
                <a:ea typeface="Times New Roman" panose="02020603050405020304"/>
              </a:rPr>
              <a:t>, </a:t>
            </a:r>
            <a:r>
              <a:rPr lang="vi-VN" sz="2800" smtClean="0">
                <a:effectLst/>
                <a:latin typeface="Times New Roman" panose="02020603050405020304"/>
                <a:ea typeface="Times New Roman" panose="02020603050405020304"/>
              </a:rPr>
              <a:t>Minh Mạng </a:t>
            </a:r>
            <a:r>
              <a:rPr lang="en-US" sz="2800" smtClean="0">
                <a:effectLst/>
                <a:latin typeface="Times New Roman" panose="02020603050405020304"/>
                <a:ea typeface="Times New Roman" panose="02020603050405020304"/>
              </a:rPr>
              <a:t>thành lập </a:t>
            </a:r>
            <a:r>
              <a:rPr lang="en-US" sz="2800" b="1" i="1" smtClean="0">
                <a:solidFill>
                  <a:srgbClr val="C00000"/>
                </a:solidFill>
                <a:effectLst/>
                <a:latin typeface="Times New Roman" panose="02020603050405020304"/>
                <a:ea typeface="Times New Roman" panose="02020603050405020304"/>
              </a:rPr>
              <a:t>Tứ </a:t>
            </a:r>
            <a:r>
              <a:rPr lang="vi-VN" sz="2800" b="1" i="1" smtClean="0">
                <a:solidFill>
                  <a:srgbClr val="C00000"/>
                </a:solidFill>
                <a:effectLst/>
                <a:latin typeface="Times New Roman" panose="02020603050405020304"/>
                <a:ea typeface="Times New Roman" panose="02020603050405020304"/>
              </a:rPr>
              <a:t>d</a:t>
            </a:r>
            <a:r>
              <a:rPr lang="en-US" sz="2800" b="1" i="1" smtClean="0">
                <a:solidFill>
                  <a:srgbClr val="C00000"/>
                </a:solidFill>
                <a:effectLst/>
                <a:latin typeface="Times New Roman" panose="02020603050405020304"/>
                <a:ea typeface="Times New Roman" panose="02020603050405020304"/>
              </a:rPr>
              <a:t>ịch </a:t>
            </a:r>
            <a:r>
              <a:rPr lang="vi-VN" sz="2800" b="1" i="1">
                <a:solidFill>
                  <a:srgbClr val="C00000"/>
                </a:solidFill>
                <a:latin typeface="Times New Roman" panose="02020603050405020304"/>
                <a:ea typeface="Times New Roman" panose="02020603050405020304"/>
              </a:rPr>
              <a:t>q</a:t>
            </a:r>
            <a:r>
              <a:rPr lang="en-US" sz="2800" b="1" i="1" smtClean="0">
                <a:solidFill>
                  <a:srgbClr val="C00000"/>
                </a:solidFill>
                <a:effectLst/>
                <a:latin typeface="Times New Roman" panose="02020603050405020304"/>
                <a:ea typeface="Times New Roman" panose="02020603050405020304"/>
              </a:rPr>
              <a:t>uán </a:t>
            </a:r>
            <a:r>
              <a:rPr lang="en-US" sz="2800" smtClean="0">
                <a:effectLst/>
                <a:latin typeface="Times New Roman" panose="02020603050405020304"/>
                <a:ea typeface="Times New Roman" panose="02020603050405020304"/>
              </a:rPr>
              <a:t>năm 1836 để dạy tiếng nước ngoài </a:t>
            </a:r>
            <a:endParaRPr lang="en-US" sz="2800">
              <a:effectLst/>
              <a:latin typeface="Times New Roman" panose="02020603050405020304"/>
              <a:ea typeface="Times New Roman" panose="02020603050405020304"/>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2400" y="3549417"/>
            <a:ext cx="4876800" cy="292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5527" y="3735935"/>
            <a:ext cx="3318164" cy="2554545"/>
          </a:xfrm>
          <a:prstGeom prst="rect">
            <a:avLst/>
          </a:prstGeom>
          <a:ln>
            <a:solidFill>
              <a:schemeClr val="accent1"/>
            </a:solidFill>
          </a:ln>
        </p:spPr>
        <p:txBody>
          <a:bodyPr wrap="square">
            <a:spAutoFit/>
          </a:bodyPr>
          <a:lstStyle/>
          <a:p>
            <a:pPr algn="just"/>
            <a:r>
              <a:rPr lang="vi-VN" sz="2000" i="1">
                <a:latin typeface="+mj-lt"/>
              </a:rPr>
              <a:t>Quốc Tử Giám </a:t>
            </a:r>
            <a:r>
              <a:rPr lang="vi-VN" sz="2000" i="1" smtClean="0">
                <a:latin typeface="+mj-lt"/>
              </a:rPr>
              <a:t>ở </a:t>
            </a:r>
            <a:r>
              <a:rPr lang="vi-VN" sz="2000" i="1">
                <a:latin typeface="+mj-lt"/>
              </a:rPr>
              <a:t>Huế, nay là Bảo tàng Lịch sử và Cách mạng tỉnh Thừa Thiên Huế, hiện ở số 1 đường 23 tháng 8, thành phố Huế (Việt Nam). Đây là di tích trường đại học duy nhất thời phong kiến còn tồn tại ở Việt </a:t>
            </a:r>
            <a:r>
              <a:rPr lang="vi-VN" sz="2000" i="1" smtClean="0">
                <a:latin typeface="+mj-lt"/>
              </a:rPr>
              <a:t>Nam.</a:t>
            </a:r>
            <a:endParaRPr lang="en-US" sz="2000" i="1">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66854" y="259102"/>
            <a:ext cx="4100945" cy="2560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110674"/>
            <a:ext cx="4114800" cy="23180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102"/>
            <a:ext cx="4518462" cy="23316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1831" y="2819399"/>
            <a:ext cx="4572000" cy="3477875"/>
          </a:xfrm>
          <a:prstGeom prst="rect">
            <a:avLst/>
          </a:prstGeom>
          <a:ln>
            <a:solidFill>
              <a:schemeClr val="accent1"/>
            </a:solidFill>
          </a:ln>
        </p:spPr>
        <p:txBody>
          <a:bodyPr>
            <a:spAutoFit/>
          </a:bodyPr>
          <a:lstStyle/>
          <a:p>
            <a:pPr algn="just"/>
            <a:r>
              <a:rPr lang="vi-VN" sz="2000" i="1">
                <a:latin typeface="+mj-lt"/>
              </a:rPr>
              <a:t>Năm 1803, vua Gia Long xây dựng Đốc Học Đường tại địa phận An Ninh Thượng, huyện Hương Trà, cách kinh thành Huế chừng 5 km về phía Tây, trường nằm cạnh Văn Miếu, mặt hướng ra sông </a:t>
            </a:r>
            <a:r>
              <a:rPr lang="vi-VN" sz="2000" i="1" smtClean="0">
                <a:latin typeface="+mj-lt"/>
              </a:rPr>
              <a:t>Hương.</a:t>
            </a:r>
            <a:endParaRPr lang="vi-VN" sz="2000" i="1" smtClean="0">
              <a:latin typeface="+mj-lt"/>
            </a:endParaRPr>
          </a:p>
          <a:p>
            <a:pPr algn="just"/>
            <a:r>
              <a:rPr lang="vi-VN" sz="2000" i="1">
                <a:latin typeface="+mj-lt"/>
              </a:rPr>
              <a:t>Tháng 3 năm 1820, vua Minh Mạng cho đổi tên thành trường Quốc Tử </a:t>
            </a:r>
            <a:r>
              <a:rPr lang="vi-VN" sz="2000" i="1" smtClean="0">
                <a:latin typeface="+mj-lt"/>
              </a:rPr>
              <a:t>Giám.</a:t>
            </a:r>
            <a:endParaRPr lang="vi-VN" sz="2000" i="1" smtClean="0">
              <a:latin typeface="+mj-lt"/>
            </a:endParaRPr>
          </a:p>
          <a:p>
            <a:pPr algn="just"/>
            <a:r>
              <a:rPr lang="vi-VN" sz="2000" i="1">
                <a:latin typeface="+mj-lt"/>
              </a:rPr>
              <a:t>Đến năm 1908, thời vua Duy Tân, Quốc Tử Giám được dời vào bên trong Kinh thành, bên ngoài, phía Đông Nam Hoàng thành (tức vị trí hiện nay)</a:t>
            </a:r>
            <a:endParaRPr lang="en-US" sz="2000" i="1">
              <a:latin typeface="+mj-lt"/>
            </a:endParaRPr>
          </a:p>
        </p:txBody>
      </p:sp>
      <p:sp>
        <p:nvSpPr>
          <p:cNvPr id="5" name="Rectangle 4"/>
          <p:cNvSpPr/>
          <p:nvPr/>
        </p:nvSpPr>
        <p:spPr>
          <a:xfrm>
            <a:off x="4953000" y="5728474"/>
            <a:ext cx="4114800" cy="923330"/>
          </a:xfrm>
          <a:prstGeom prst="rect">
            <a:avLst/>
          </a:prstGeom>
          <a:ln>
            <a:solidFill>
              <a:schemeClr val="accent1"/>
            </a:solidFill>
          </a:ln>
        </p:spPr>
        <p:txBody>
          <a:bodyPr wrap="square">
            <a:spAutoFit/>
          </a:bodyPr>
          <a:lstStyle/>
          <a:p>
            <a:r>
              <a:rPr lang="vi-VN"/>
              <a:t>“..Nằm ở số 1 đường 23/8, phường Thuận Thành trong khuôn viên kinh thành Huế” (Ảnh sưu tầm)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arn(inVertical)">
                                      <p:cBhvr>
                                        <p:cTn id="13" dur="500"/>
                                        <p:tgtEl>
                                          <p:spTgt spid="205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686800" cy="2246769"/>
          </a:xfrm>
          <a:prstGeom prst="rect">
            <a:avLst/>
          </a:prstGeom>
          <a:solidFill>
            <a:schemeClr val="accent3">
              <a:lumMod val="20000"/>
              <a:lumOff val="80000"/>
            </a:schemeClr>
          </a:solidFill>
          <a:ln>
            <a:solidFill>
              <a:schemeClr val="accent6">
                <a:lumMod val="50000"/>
              </a:schemeClr>
            </a:solidFill>
          </a:ln>
        </p:spPr>
        <p:txBody>
          <a:bodyPr wrap="square">
            <a:spAutoFit/>
          </a:bodyPr>
          <a:lstStyle/>
          <a:p>
            <a:r>
              <a:rPr lang="en-US" sz="2800" b="1" smtClean="0">
                <a:solidFill>
                  <a:srgbClr val="C00000"/>
                </a:solidFill>
                <a:effectLst/>
                <a:latin typeface="Times New Roman" panose="02020603050405020304"/>
                <a:ea typeface="Times New Roman" panose="02020603050405020304"/>
              </a:rPr>
              <a:t>2. Sử học, địa lý, y học</a:t>
            </a:r>
            <a:endParaRPr lang="vi-VN" sz="2800" b="1" smtClean="0">
              <a:solidFill>
                <a:srgbClr val="C00000"/>
              </a:solidFill>
              <a:effectLst/>
              <a:latin typeface="Times New Roman" panose="02020603050405020304"/>
              <a:ea typeface="Times New Roman" panose="02020603050405020304"/>
            </a:endParaRPr>
          </a:p>
          <a:p>
            <a:pPr algn="just"/>
            <a:r>
              <a:rPr lang="vi-VN" sz="2800" b="1" i="1" smtClean="0">
                <a:solidFill>
                  <a:srgbClr val="333333"/>
                </a:solidFill>
                <a:latin typeface="Times New Roman" panose="02020603050405020304" pitchFamily="18" charset="0"/>
                <a:cs typeface="Times New Roman" panose="02020603050405020304" pitchFamily="18" charset="0"/>
              </a:rPr>
              <a:t>a. Lịch </a:t>
            </a:r>
            <a:r>
              <a:rPr lang="vi-VN" sz="2800" b="1" i="1">
                <a:solidFill>
                  <a:srgbClr val="333333"/>
                </a:solidFill>
                <a:latin typeface="Times New Roman" panose="02020603050405020304" pitchFamily="18" charset="0"/>
                <a:cs typeface="Times New Roman" panose="02020603050405020304" pitchFamily="18" charset="0"/>
              </a:rPr>
              <a:t>sử , địa </a:t>
            </a:r>
            <a:r>
              <a:rPr lang="vi-VN" sz="2800" b="1" i="1" smtClean="0">
                <a:solidFill>
                  <a:srgbClr val="333333"/>
                </a:solidFill>
                <a:latin typeface="Times New Roman" panose="02020603050405020304" pitchFamily="18" charset="0"/>
                <a:cs typeface="Times New Roman" panose="02020603050405020304" pitchFamily="18" charset="0"/>
              </a:rPr>
              <a:t>lý</a:t>
            </a:r>
            <a:endParaRPr lang="vi-VN" sz="2800">
              <a:solidFill>
                <a:srgbClr val="333333"/>
              </a:solidFill>
              <a:latin typeface="Times New Roman" panose="02020603050405020304" pitchFamily="18" charset="0"/>
              <a:cs typeface="Times New Roman" panose="02020603050405020304" pitchFamily="18" charset="0"/>
            </a:endParaRPr>
          </a:p>
          <a:p>
            <a:pPr algn="just"/>
            <a:r>
              <a:rPr lang="vi-VN" sz="280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 </a:t>
            </a:r>
            <a:r>
              <a:rPr lang="vi-VN" sz="2800" u="sng">
                <a:solidFill>
                  <a:schemeClr val="accent6">
                    <a:lumMod val="75000"/>
                  </a:schemeClr>
                </a:solidFill>
                <a:latin typeface="Times New Roman" panose="02020603050405020304" pitchFamily="18" charset="0"/>
                <a:cs typeface="Times New Roman" panose="02020603050405020304" pitchFamily="18" charset="0"/>
              </a:rPr>
              <a:t>Đại Việt sử ký </a:t>
            </a:r>
            <a:r>
              <a:rPr lang="vi-VN" sz="2800" u="sng" smtClean="0">
                <a:solidFill>
                  <a:schemeClr val="accent6">
                    <a:lumMod val="75000"/>
                  </a:schemeClr>
                </a:solidFill>
                <a:latin typeface="Times New Roman" panose="02020603050405020304" pitchFamily="18" charset="0"/>
                <a:cs typeface="Times New Roman" panose="02020603050405020304" pitchFamily="18" charset="0"/>
              </a:rPr>
              <a:t>tiền biên </a:t>
            </a:r>
            <a:r>
              <a:rPr lang="vi-VN" sz="2800" smtClean="0">
                <a:solidFill>
                  <a:srgbClr val="333333"/>
                </a:solidFill>
                <a:latin typeface="Times New Roman" panose="02020603050405020304" pitchFamily="18" charset="0"/>
                <a:cs typeface="Times New Roman" panose="02020603050405020304" pitchFamily="18" charset="0"/>
              </a:rPr>
              <a:t>(Tây Sơn)</a:t>
            </a:r>
            <a:endParaRPr lang="vi-VN" sz="2800">
              <a:solidFill>
                <a:srgbClr val="333333"/>
              </a:solidFill>
              <a:latin typeface="Times New Roman" panose="02020603050405020304" pitchFamily="18" charset="0"/>
              <a:cs typeface="Times New Roman" panose="02020603050405020304" pitchFamily="18" charset="0"/>
            </a:endParaRPr>
          </a:p>
          <a:p>
            <a:pPr algn="just"/>
            <a:r>
              <a:rPr lang="vi-VN" sz="280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 </a:t>
            </a:r>
            <a:r>
              <a:rPr lang="vi-VN" sz="2800">
                <a:solidFill>
                  <a:srgbClr val="333333"/>
                </a:solidFill>
                <a:latin typeface="Times New Roman" panose="02020603050405020304" pitchFamily="18" charset="0"/>
                <a:cs typeface="Times New Roman" panose="02020603050405020304" pitchFamily="18" charset="0"/>
              </a:rPr>
              <a:t>Đại Nam thực lục, </a:t>
            </a:r>
            <a:r>
              <a:rPr lang="vi-VN" sz="2800" u="sng">
                <a:solidFill>
                  <a:schemeClr val="accent6">
                    <a:lumMod val="75000"/>
                  </a:schemeClr>
                </a:solidFill>
                <a:latin typeface="Times New Roman" panose="02020603050405020304" pitchFamily="18" charset="0"/>
                <a:cs typeface="Times New Roman" panose="02020603050405020304" pitchFamily="18" charset="0"/>
              </a:rPr>
              <a:t>Đại Nam </a:t>
            </a:r>
            <a:r>
              <a:rPr lang="vi-VN" sz="2800" u="sng" smtClean="0">
                <a:solidFill>
                  <a:schemeClr val="accent6">
                    <a:lumMod val="75000"/>
                  </a:schemeClr>
                </a:solidFill>
                <a:latin typeface="Times New Roman" panose="02020603050405020304" pitchFamily="18" charset="0"/>
                <a:cs typeface="Times New Roman" panose="02020603050405020304" pitchFamily="18" charset="0"/>
              </a:rPr>
              <a:t>liệt truyện </a:t>
            </a:r>
            <a:r>
              <a:rPr lang="vi-VN" sz="2800" smtClean="0">
                <a:solidFill>
                  <a:srgbClr val="333333"/>
                </a:solidFill>
                <a:latin typeface="Times New Roman" panose="02020603050405020304" pitchFamily="18" charset="0"/>
                <a:cs typeface="Times New Roman" panose="02020603050405020304" pitchFamily="18" charset="0"/>
              </a:rPr>
              <a:t>(Nhà Nguyễn)</a:t>
            </a:r>
            <a:endParaRPr lang="vi-VN" sz="2800">
              <a:solidFill>
                <a:srgbClr val="333333"/>
              </a:solidFill>
              <a:latin typeface="Times New Roman" panose="02020603050405020304" pitchFamily="18" charset="0"/>
              <a:cs typeface="Times New Roman" panose="02020603050405020304" pitchFamily="18" charset="0"/>
            </a:endParaRPr>
          </a:p>
          <a:p>
            <a:pPr algn="just"/>
            <a:r>
              <a:rPr lang="vi-VN" sz="280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+Lê </a:t>
            </a:r>
            <a:r>
              <a:rPr lang="vi-VN" sz="2800">
                <a:solidFill>
                  <a:srgbClr val="333333"/>
                </a:solidFill>
                <a:latin typeface="Times New Roman" panose="02020603050405020304" pitchFamily="18" charset="0"/>
                <a:cs typeface="Times New Roman" panose="02020603050405020304" pitchFamily="18" charset="0"/>
              </a:rPr>
              <a:t>Quý </a:t>
            </a:r>
            <a:r>
              <a:rPr lang="vi-VN" sz="2800" smtClean="0">
                <a:solidFill>
                  <a:srgbClr val="333333"/>
                </a:solidFill>
                <a:latin typeface="Times New Roman" panose="02020603050405020304" pitchFamily="18" charset="0"/>
                <a:cs typeface="Times New Roman" panose="02020603050405020304" pitchFamily="18" charset="0"/>
              </a:rPr>
              <a:t>Đôn: </a:t>
            </a:r>
            <a:r>
              <a:rPr lang="vi-VN" sz="2800" b="1" i="1" u="sng">
                <a:solidFill>
                  <a:schemeClr val="accent6">
                    <a:lumMod val="75000"/>
                  </a:schemeClr>
                </a:solidFill>
                <a:latin typeface="Times New Roman" panose="02020603050405020304" pitchFamily="18" charset="0"/>
                <a:cs typeface="Times New Roman" panose="02020603050405020304" pitchFamily="18" charset="0"/>
              </a:rPr>
              <a:t>Đại Việt </a:t>
            </a:r>
            <a:r>
              <a:rPr lang="vi-VN" sz="2800" b="1" i="1" u="sng" smtClean="0">
                <a:solidFill>
                  <a:schemeClr val="accent6">
                    <a:lumMod val="75000"/>
                  </a:schemeClr>
                </a:solidFill>
                <a:latin typeface="Times New Roman" panose="02020603050405020304" pitchFamily="18" charset="0"/>
                <a:cs typeface="Times New Roman" panose="02020603050405020304" pitchFamily="18" charset="0"/>
              </a:rPr>
              <a:t>thông Sử</a:t>
            </a:r>
            <a:r>
              <a:rPr lang="vi-VN" sz="2800" b="1" i="1" smtClean="0">
                <a:solidFill>
                  <a:srgbClr val="002060"/>
                </a:solidFill>
                <a:latin typeface="Times New Roman" panose="02020603050405020304" pitchFamily="18" charset="0"/>
                <a:cs typeface="Times New Roman" panose="02020603050405020304" pitchFamily="18" charset="0"/>
              </a:rPr>
              <a:t>, </a:t>
            </a:r>
            <a:r>
              <a:rPr lang="vi-VN" sz="2800" b="1" i="1">
                <a:solidFill>
                  <a:srgbClr val="002060"/>
                </a:solidFill>
                <a:latin typeface="Times New Roman" panose="02020603050405020304" pitchFamily="18" charset="0"/>
                <a:cs typeface="Times New Roman" panose="02020603050405020304" pitchFamily="18" charset="0"/>
              </a:rPr>
              <a:t>Phủ </a:t>
            </a:r>
            <a:r>
              <a:rPr lang="vi-VN" sz="2800" b="1" i="1" smtClean="0">
                <a:solidFill>
                  <a:srgbClr val="002060"/>
                </a:solidFill>
                <a:latin typeface="Times New Roman" panose="02020603050405020304" pitchFamily="18" charset="0"/>
                <a:cs typeface="Times New Roman" panose="02020603050405020304" pitchFamily="18" charset="0"/>
              </a:rPr>
              <a:t>biên tạp lục...</a:t>
            </a:r>
            <a:endParaRPr lang="vi-VN" sz="2800" b="1" i="1">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2843706"/>
            <a:ext cx="5029200" cy="3170099"/>
          </a:xfrm>
          <a:prstGeom prst="rect">
            <a:avLst/>
          </a:prstGeom>
          <a:ln>
            <a:solidFill>
              <a:schemeClr val="accent1"/>
            </a:solidFill>
          </a:ln>
        </p:spPr>
        <p:txBody>
          <a:bodyPr wrap="square">
            <a:spAutoFit/>
          </a:bodyPr>
          <a:lstStyle/>
          <a:p>
            <a:pPr algn="just"/>
            <a:r>
              <a:rPr lang="vi-VN" sz="2000" i="1">
                <a:latin typeface="Times New Roman" panose="02020603050405020304" pitchFamily="18" charset="0"/>
                <a:cs typeface="Times New Roman" panose="02020603050405020304" pitchFamily="18" charset="0"/>
              </a:rPr>
              <a:t>Lê Quý Đôn </a:t>
            </a:r>
            <a:r>
              <a:rPr lang="vi-VN" sz="2000" i="1" smtClean="0">
                <a:latin typeface="Times New Roman" panose="02020603050405020304" pitchFamily="18" charset="0"/>
                <a:cs typeface="Times New Roman" panose="02020603050405020304" pitchFamily="18" charset="0"/>
              </a:rPr>
              <a:t>(</a:t>
            </a:r>
            <a:r>
              <a:rPr lang="en-US" altLang="zh-CN" sz="2000" i="1" smtClean="0">
                <a:latin typeface="Times New Roman" panose="02020603050405020304" pitchFamily="18" charset="0"/>
                <a:cs typeface="Times New Roman" panose="02020603050405020304" pitchFamily="18" charset="0"/>
              </a:rPr>
              <a:t>1726–1784)</a:t>
            </a:r>
            <a:r>
              <a:rPr lang="vi-VN" altLang="zh-CN" sz="2000" i="1">
                <a:latin typeface="Times New Roman" panose="02020603050405020304" pitchFamily="18" charset="0"/>
                <a:cs typeface="Times New Roman" panose="02020603050405020304" pitchFamily="18" charset="0"/>
              </a:rPr>
              <a:t> </a:t>
            </a:r>
            <a:r>
              <a:rPr lang="vi-VN" altLang="zh-CN" sz="2000" i="1" smtClean="0">
                <a:latin typeface="Times New Roman" panose="02020603050405020304" pitchFamily="18" charset="0"/>
                <a:cs typeface="Times New Roman" panose="02020603050405020304" pitchFamily="18" charset="0"/>
              </a:rPr>
              <a:t>sinh tại </a:t>
            </a:r>
            <a:r>
              <a:rPr lang="vi-VN" altLang="zh-CN" sz="2000" i="1">
                <a:latin typeface="Times New Roman" panose="02020603050405020304" pitchFamily="18" charset="0"/>
                <a:cs typeface="Times New Roman" panose="02020603050405020304" pitchFamily="18" charset="0"/>
              </a:rPr>
              <a:t>làng Diên Hà, huyện Diên Hà, trấn Sơn </a:t>
            </a:r>
            <a:r>
              <a:rPr lang="vi-VN" altLang="zh-CN" sz="2000" i="1" smtClean="0">
                <a:latin typeface="Times New Roman" panose="02020603050405020304" pitchFamily="18" charset="0"/>
                <a:cs typeface="Times New Roman" panose="02020603050405020304" pitchFamily="18" charset="0"/>
              </a:rPr>
              <a:t>Nam, </a:t>
            </a:r>
            <a:r>
              <a:rPr lang="vi-VN" altLang="zh-CN" sz="2000" i="1">
                <a:latin typeface="Times New Roman" panose="02020603050405020304" pitchFamily="18" charset="0"/>
                <a:cs typeface="Times New Roman" panose="02020603050405020304" pitchFamily="18" charset="0"/>
              </a:rPr>
              <a:t>nay là thôn Đồng Phú thuộc xã Độc Lập, huyện Hưng Hà, tỉnh Thái Bình. </a:t>
            </a:r>
            <a:r>
              <a:rPr lang="vi-VN" sz="2000" i="1" smtClean="0">
                <a:latin typeface="Times New Roman" panose="02020603050405020304" pitchFamily="18" charset="0"/>
                <a:cs typeface="Times New Roman" panose="02020603050405020304" pitchFamily="18" charset="0"/>
              </a:rPr>
              <a:t>Là vị </a:t>
            </a:r>
            <a:r>
              <a:rPr lang="vi-VN" sz="2000" i="1">
                <a:latin typeface="Times New Roman" panose="02020603050405020304" pitchFamily="18" charset="0"/>
                <a:cs typeface="Times New Roman" panose="02020603050405020304" pitchFamily="18" charset="0"/>
              </a:rPr>
              <a:t>quan thời Lê trung hưng, cũng là nhà thơ, và được mệnh danh là "nhà bác học lớn của Việt Nam trong thời phong kiến</a:t>
            </a:r>
            <a:r>
              <a:rPr lang="vi-VN" sz="2000" i="1" smtClean="0">
                <a:latin typeface="Times New Roman" panose="02020603050405020304" pitchFamily="18" charset="0"/>
                <a:cs typeface="Times New Roman" panose="02020603050405020304" pitchFamily="18" charset="0"/>
              </a:rPr>
              <a:t>"</a:t>
            </a:r>
            <a:endParaRPr lang="vi-VN" sz="2000" i="1">
              <a:latin typeface="Times New Roman" panose="02020603050405020304" pitchFamily="18" charset="0"/>
              <a:cs typeface="Times New Roman" panose="02020603050405020304" pitchFamily="18" charset="0"/>
            </a:endParaRPr>
          </a:p>
          <a:p>
            <a:pPr algn="just"/>
            <a:r>
              <a:rPr lang="vi-VN" sz="2000" i="1" smtClean="0">
                <a:latin typeface="Times New Roman" panose="02020603050405020304" pitchFamily="18" charset="0"/>
                <a:cs typeface="Times New Roman" panose="02020603050405020304" pitchFamily="18" charset="0"/>
              </a:rPr>
              <a:t>Lê </a:t>
            </a:r>
            <a:r>
              <a:rPr lang="vi-VN" sz="2000" i="1">
                <a:latin typeface="Times New Roman" panose="02020603050405020304" pitchFamily="18" charset="0"/>
                <a:cs typeface="Times New Roman" panose="02020603050405020304" pitchFamily="18" charset="0"/>
              </a:rPr>
              <a:t>Quý Đôn với học vấn uyên bác của mình đã trở thành người "tổng hợp" mọi tri thức của thời đại.</a:t>
            </a:r>
            <a:endParaRPr lang="en-US" sz="2000" i="1">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45727" y="2490290"/>
            <a:ext cx="2743200" cy="352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55227" y="6142397"/>
            <a:ext cx="3124200" cy="646331"/>
          </a:xfrm>
          <a:prstGeom prst="rect">
            <a:avLst/>
          </a:prstGeom>
        </p:spPr>
        <p:txBody>
          <a:bodyPr wrap="square">
            <a:spAutoFit/>
          </a:bodyPr>
          <a:lstStyle/>
          <a:p>
            <a:pPr algn="ctr"/>
            <a:r>
              <a:rPr lang="en-US"/>
              <a:t>Tranh vẽ Lê Quý Đôn. </a:t>
            </a:r>
            <a:endParaRPr lang="vi-VN" smtClean="0"/>
          </a:p>
          <a:p>
            <a:pPr algn="ctr"/>
            <a:r>
              <a:rPr lang="vi-VN" smtClean="0"/>
              <a:t> </a:t>
            </a:r>
            <a:r>
              <a:rPr lang="en-US" smtClean="0"/>
              <a:t>Ảnh</a:t>
            </a:r>
            <a:r>
              <a:rPr lang="en-US"/>
              <a:t>: Bảo tàng Lịch sử quốc gia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1782" y="3060263"/>
            <a:ext cx="3962400" cy="2123658"/>
          </a:xfrm>
          <a:prstGeom prst="rect">
            <a:avLst/>
          </a:prstGeom>
          <a:solidFill>
            <a:schemeClr val="accent3">
              <a:lumMod val="20000"/>
              <a:lumOff val="80000"/>
            </a:schemeClr>
          </a:solidFill>
          <a:ln>
            <a:solidFill>
              <a:schemeClr val="accent1"/>
            </a:solidFill>
          </a:ln>
        </p:spPr>
        <p:txBody>
          <a:bodyPr wrap="square">
            <a:spAutoFit/>
          </a:bodyPr>
          <a:lstStyle/>
          <a:p>
            <a:pPr algn="just"/>
            <a:r>
              <a:rPr lang="vi-VN" sz="2200" i="1" smtClean="0">
                <a:latin typeface="Times New Roman" panose="02020603050405020304" pitchFamily="18" charset="0"/>
                <a:cs typeface="Times New Roman" panose="02020603050405020304" pitchFamily="18" charset="0"/>
              </a:rPr>
              <a:t>Lịch triều hiến chương loại chí là bộ bách khoa toàn thư đầu tiên của Việt Nam. Có nghĩa là Phép tắc các triều đại chép theo thể phân loại do Phan Huy Chú soạn trong 10 năm (1809-1819).</a:t>
            </a:r>
            <a:endParaRPr lang="vi-VN" sz="2200" i="1" smtClean="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08418" y="381000"/>
            <a:ext cx="3853577" cy="5372765"/>
          </a:xfrm>
          <a:prstGeom prst="rect">
            <a:avLst/>
          </a:prstGeom>
          <a:solidFill>
            <a:schemeClr val="accent3">
              <a:lumMod val="20000"/>
              <a:lumOff val="80000"/>
            </a:schemeClr>
          </a:solidFill>
          <a:ln w="9525">
            <a:solidFill>
              <a:schemeClr val="tx1"/>
            </a:solidFill>
            <a:miter lim="800000"/>
            <a:headEnd/>
            <a:tailEnd/>
          </a:ln>
          <a:effectLst/>
        </p:spPr>
      </p:pic>
      <p:sp>
        <p:nvSpPr>
          <p:cNvPr id="6" name="Rectangle 5"/>
          <p:cNvSpPr/>
          <p:nvPr/>
        </p:nvSpPr>
        <p:spPr>
          <a:xfrm>
            <a:off x="4822388" y="6135171"/>
            <a:ext cx="3853577" cy="369332"/>
          </a:xfrm>
          <a:prstGeom prst="rect">
            <a:avLst/>
          </a:prstGeom>
          <a:solidFill>
            <a:schemeClr val="accent3">
              <a:lumMod val="20000"/>
              <a:lumOff val="80000"/>
            </a:schemeClr>
          </a:solidFill>
          <a:ln>
            <a:solidFill>
              <a:schemeClr val="accent1"/>
            </a:solidFill>
          </a:ln>
        </p:spPr>
        <p:txBody>
          <a:bodyPr wrap="square">
            <a:spAutoFit/>
          </a:bodyPr>
          <a:lstStyle/>
          <a:p>
            <a:r>
              <a:rPr lang="vi-VN" smtClean="0"/>
              <a:t>Lịch triều hiến chương (bìa 1972)</a:t>
            </a:r>
            <a:endParaRPr lang="en-US"/>
          </a:p>
        </p:txBody>
      </p:sp>
      <p:sp>
        <p:nvSpPr>
          <p:cNvPr id="7" name="Rectangle 6"/>
          <p:cNvSpPr/>
          <p:nvPr/>
        </p:nvSpPr>
        <p:spPr>
          <a:xfrm>
            <a:off x="291952" y="533400"/>
            <a:ext cx="4432448" cy="1384995"/>
          </a:xfrm>
          <a:prstGeom prst="rect">
            <a:avLst/>
          </a:prstGeom>
          <a:ln>
            <a:solidFill>
              <a:schemeClr val="accent1"/>
            </a:solidFill>
          </a:ln>
        </p:spPr>
        <p:txBody>
          <a:bodyPr wrap="square">
            <a:spAutoFit/>
          </a:bodyPr>
          <a:lstStyle/>
          <a:p>
            <a:r>
              <a:rPr lang="vi-VN" sz="2800">
                <a:latin typeface="+mj-lt"/>
              </a:rPr>
              <a:t> + Phan Huy Chú : </a:t>
            </a:r>
            <a:r>
              <a:rPr lang="vi-VN" sz="2800" b="1" i="1">
                <a:solidFill>
                  <a:srgbClr val="002060"/>
                </a:solidFill>
                <a:latin typeface="+mj-lt"/>
              </a:rPr>
              <a:t>Lịch triều hiến chương lọai chí </a:t>
            </a:r>
            <a:r>
              <a:rPr lang="vi-VN" sz="2800">
                <a:latin typeface="+mj-lt"/>
              </a:rPr>
              <a:t>.</a:t>
            </a:r>
            <a:endParaRPr lang="vi-VN" sz="2800">
              <a:latin typeface="+mj-lt"/>
            </a:endParaRPr>
          </a:p>
          <a:p>
            <a:endParaRPr lang="vi-VN" sz="28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652163" cy="1815882"/>
          </a:xfrm>
          <a:prstGeom prst="rect">
            <a:avLst/>
          </a:prstGeom>
          <a:solidFill>
            <a:schemeClr val="accent3">
              <a:lumMod val="20000"/>
              <a:lumOff val="80000"/>
            </a:schemeClr>
          </a:solidFill>
          <a:ln>
            <a:solidFill>
              <a:schemeClr val="accent1"/>
            </a:solidFill>
          </a:ln>
        </p:spPr>
        <p:txBody>
          <a:bodyPr wrap="square">
            <a:spAutoFit/>
          </a:bodyPr>
          <a:lstStyle/>
          <a:p>
            <a:pPr algn="just"/>
            <a:r>
              <a:rPr lang="vi-VN" sz="2800">
                <a:solidFill>
                  <a:srgbClr val="333333"/>
                </a:solidFill>
                <a:latin typeface="+mj-lt"/>
              </a:rPr>
              <a:t>+ </a:t>
            </a:r>
            <a:r>
              <a:rPr lang="vi-VN" sz="2800" b="1" i="1">
                <a:solidFill>
                  <a:srgbClr val="002060"/>
                </a:solidFill>
                <a:latin typeface="+mj-lt"/>
              </a:rPr>
              <a:t>Nhất </a:t>
            </a:r>
            <a:r>
              <a:rPr lang="vi-VN" sz="2800" b="1" i="1" smtClean="0">
                <a:solidFill>
                  <a:srgbClr val="002060"/>
                </a:solidFill>
                <a:latin typeface="+mj-lt"/>
              </a:rPr>
              <a:t>thống địa dư chí </a:t>
            </a:r>
            <a:r>
              <a:rPr lang="vi-VN" sz="2800" u="sng" smtClean="0">
                <a:solidFill>
                  <a:srgbClr val="333333"/>
                </a:solidFill>
                <a:latin typeface="+mj-lt"/>
              </a:rPr>
              <a:t>của </a:t>
            </a:r>
            <a:r>
              <a:rPr lang="vi-VN" sz="2800" u="sng">
                <a:solidFill>
                  <a:srgbClr val="333333"/>
                </a:solidFill>
                <a:latin typeface="+mj-lt"/>
              </a:rPr>
              <a:t>Lê Quang </a:t>
            </a:r>
            <a:r>
              <a:rPr lang="vi-VN" sz="2800" u="sng" smtClean="0">
                <a:solidFill>
                  <a:srgbClr val="333333"/>
                </a:solidFill>
                <a:latin typeface="+mj-lt"/>
              </a:rPr>
              <a:t>Định</a:t>
            </a:r>
            <a:r>
              <a:rPr lang="vi-VN" sz="2800" smtClean="0">
                <a:solidFill>
                  <a:srgbClr val="333333"/>
                </a:solidFill>
                <a:latin typeface="+mj-lt"/>
              </a:rPr>
              <a:t>.</a:t>
            </a:r>
            <a:endParaRPr lang="vi-VN" sz="2800">
              <a:solidFill>
                <a:srgbClr val="333333"/>
              </a:solidFill>
              <a:latin typeface="+mj-lt"/>
            </a:endParaRPr>
          </a:p>
          <a:p>
            <a:pPr algn="just"/>
            <a:r>
              <a:rPr lang="vi-VN" sz="2800" smtClean="0">
                <a:solidFill>
                  <a:srgbClr val="333333"/>
                </a:solidFill>
                <a:latin typeface="+mj-lt"/>
              </a:rPr>
              <a:t>+ </a:t>
            </a:r>
            <a:r>
              <a:rPr lang="vi-VN" sz="2800" b="1" i="1">
                <a:solidFill>
                  <a:srgbClr val="002060"/>
                </a:solidFill>
                <a:latin typeface="+mj-lt"/>
              </a:rPr>
              <a:t>Gia Định thành thông chí </a:t>
            </a:r>
            <a:r>
              <a:rPr lang="vi-VN" sz="2800">
                <a:solidFill>
                  <a:srgbClr val="333333"/>
                </a:solidFill>
                <a:latin typeface="+mj-lt"/>
              </a:rPr>
              <a:t>của </a:t>
            </a:r>
            <a:r>
              <a:rPr lang="vi-VN" sz="2800" u="sng">
                <a:solidFill>
                  <a:srgbClr val="333333"/>
                </a:solidFill>
                <a:latin typeface="+mj-lt"/>
              </a:rPr>
              <a:t>Trịnh Hòai </a:t>
            </a:r>
            <a:r>
              <a:rPr lang="vi-VN" sz="2800" u="sng" smtClean="0">
                <a:solidFill>
                  <a:srgbClr val="333333"/>
                </a:solidFill>
                <a:latin typeface="+mj-lt"/>
              </a:rPr>
              <a:t>Đức</a:t>
            </a:r>
            <a:r>
              <a:rPr lang="vi-VN" sz="2800" smtClean="0">
                <a:solidFill>
                  <a:srgbClr val="333333"/>
                </a:solidFill>
                <a:latin typeface="+mj-lt"/>
              </a:rPr>
              <a:t>.</a:t>
            </a:r>
            <a:endParaRPr lang="vi-VN" sz="2800">
              <a:solidFill>
                <a:srgbClr val="333333"/>
              </a:solidFill>
              <a:latin typeface="+mj-lt"/>
            </a:endParaRPr>
          </a:p>
          <a:p>
            <a:pPr algn="just"/>
            <a:r>
              <a:rPr lang="vi-VN" sz="2800" smtClean="0">
                <a:solidFill>
                  <a:srgbClr val="333333"/>
                </a:solidFill>
                <a:latin typeface="+mj-lt"/>
              </a:rPr>
              <a:t>+ </a:t>
            </a:r>
            <a:r>
              <a:rPr lang="vi-VN" sz="2800">
                <a:solidFill>
                  <a:srgbClr val="333333"/>
                </a:solidFill>
                <a:latin typeface="+mj-lt"/>
              </a:rPr>
              <a:t>Lê Quang Định, </a:t>
            </a:r>
            <a:r>
              <a:rPr lang="vi-VN" sz="2800" u="sng">
                <a:solidFill>
                  <a:srgbClr val="333333"/>
                </a:solidFill>
                <a:latin typeface="+mj-lt"/>
              </a:rPr>
              <a:t>Trịnh Hoài Đức, Ngô Nhân Tỉnh </a:t>
            </a:r>
            <a:endParaRPr lang="vi-VN" sz="2800" u="sng" smtClean="0">
              <a:solidFill>
                <a:srgbClr val="333333"/>
              </a:solidFill>
              <a:latin typeface="+mj-lt"/>
            </a:endParaRPr>
          </a:p>
          <a:p>
            <a:pPr algn="just"/>
            <a:r>
              <a:rPr lang="vi-VN" sz="2800" smtClean="0">
                <a:solidFill>
                  <a:srgbClr val="333333"/>
                </a:solidFill>
                <a:latin typeface="+mj-lt"/>
              </a:rPr>
              <a:t> (“</a:t>
            </a:r>
            <a:r>
              <a:rPr lang="vi-VN" sz="2800">
                <a:solidFill>
                  <a:srgbClr val="333333"/>
                </a:solidFill>
                <a:latin typeface="+mj-lt"/>
              </a:rPr>
              <a:t>Gia Định </a:t>
            </a:r>
            <a:r>
              <a:rPr lang="vi-VN" sz="2800" smtClean="0">
                <a:solidFill>
                  <a:srgbClr val="333333"/>
                </a:solidFill>
                <a:latin typeface="+mj-lt"/>
              </a:rPr>
              <a:t>tam gia”) </a:t>
            </a:r>
            <a:r>
              <a:rPr lang="vi-VN" sz="2800">
                <a:solidFill>
                  <a:srgbClr val="333333"/>
                </a:solidFill>
                <a:latin typeface="+mj-lt"/>
              </a:rPr>
              <a:t>là học trò của Võ Trường Toản</a:t>
            </a:r>
            <a:r>
              <a:rPr lang="vi-VN" sz="2800" smtClean="0">
                <a:solidFill>
                  <a:srgbClr val="333333"/>
                </a:solidFill>
                <a:latin typeface="+mj-lt"/>
              </a:rPr>
              <a:t>.</a:t>
            </a:r>
            <a:endParaRPr lang="vi-VN" sz="2800">
              <a:solidFill>
                <a:srgbClr val="333333"/>
              </a:solidFill>
              <a:latin typeface="+mj-lt"/>
            </a:endParaRPr>
          </a:p>
        </p:txBody>
      </p:sp>
      <p:sp>
        <p:nvSpPr>
          <p:cNvPr id="5" name="Rectangle 4"/>
          <p:cNvSpPr/>
          <p:nvPr/>
        </p:nvSpPr>
        <p:spPr>
          <a:xfrm>
            <a:off x="152400" y="2611198"/>
            <a:ext cx="4572000" cy="3477875"/>
          </a:xfrm>
          <a:prstGeom prst="rect">
            <a:avLst/>
          </a:prstGeom>
          <a:solidFill>
            <a:schemeClr val="accent3">
              <a:lumMod val="20000"/>
              <a:lumOff val="80000"/>
            </a:schemeClr>
          </a:solidFill>
          <a:ln>
            <a:solidFill>
              <a:schemeClr val="accent1"/>
            </a:solidFill>
          </a:ln>
        </p:spPr>
        <p:txBody>
          <a:bodyPr>
            <a:spAutoFit/>
          </a:bodyPr>
          <a:lstStyle/>
          <a:p>
            <a:pPr algn="just"/>
            <a:r>
              <a:rPr lang="vi-VN" sz="2000" i="1">
                <a:latin typeface="Times New Roman" panose="02020603050405020304" pitchFamily="18" charset="0"/>
                <a:cs typeface="Times New Roman" panose="02020603050405020304" pitchFamily="18" charset="0"/>
              </a:rPr>
              <a:t>Trịnh Hoài Đức </a:t>
            </a:r>
            <a:r>
              <a:rPr lang="vi-VN" sz="2000" i="1" smtClean="0">
                <a:latin typeface="Times New Roman" panose="02020603050405020304" pitchFamily="18" charset="0"/>
                <a:cs typeface="Times New Roman" panose="02020603050405020304" pitchFamily="18" charset="0"/>
              </a:rPr>
              <a:t>(</a:t>
            </a:r>
            <a:r>
              <a:rPr lang="en-US" altLang="zh-CN" sz="2000" i="1" smtClean="0">
                <a:latin typeface="Times New Roman" panose="02020603050405020304" pitchFamily="18" charset="0"/>
                <a:cs typeface="Times New Roman" panose="02020603050405020304" pitchFamily="18" charset="0"/>
              </a:rPr>
              <a:t>1765 </a:t>
            </a:r>
            <a:r>
              <a:rPr lang="en-US" altLang="zh-CN" sz="2000" i="1">
                <a:latin typeface="Times New Roman" panose="02020603050405020304" pitchFamily="18" charset="0"/>
                <a:cs typeface="Times New Roman" panose="02020603050405020304" pitchFamily="18" charset="0"/>
              </a:rPr>
              <a:t>- 1825), </a:t>
            </a:r>
            <a:r>
              <a:rPr lang="vi-VN" sz="2000" i="1">
                <a:latin typeface="Times New Roman" panose="02020603050405020304" pitchFamily="18" charset="0"/>
                <a:cs typeface="Times New Roman" panose="02020603050405020304" pitchFamily="18" charset="0"/>
              </a:rPr>
              <a:t>còn có tên là </a:t>
            </a:r>
            <a:r>
              <a:rPr lang="vi-VN" sz="2000" i="1" smtClean="0">
                <a:latin typeface="Times New Roman" panose="02020603050405020304" pitchFamily="18" charset="0"/>
                <a:cs typeface="Times New Roman" panose="02020603050405020304" pitchFamily="18" charset="0"/>
              </a:rPr>
              <a:t>là </a:t>
            </a:r>
            <a:r>
              <a:rPr lang="vi-VN" sz="2000" i="1">
                <a:latin typeface="Times New Roman" panose="02020603050405020304" pitchFamily="18" charset="0"/>
                <a:cs typeface="Times New Roman" panose="02020603050405020304" pitchFamily="18" charset="0"/>
              </a:rPr>
              <a:t>một công thần của triều Nguyễn, là một nhà thơ, nhà văn và là một sử gia nổi tiếng của Việt Nam trong thế kỷ 18-19. Sinh thời, ông từng được vua nhà Nguyễn ban tước An Toàn </a:t>
            </a:r>
            <a:r>
              <a:rPr lang="vi-VN" sz="2000" i="1" smtClean="0">
                <a:latin typeface="Times New Roman" panose="02020603050405020304" pitchFamily="18" charset="0"/>
                <a:cs typeface="Times New Roman" panose="02020603050405020304" pitchFamily="18" charset="0"/>
              </a:rPr>
              <a:t>hầu.</a:t>
            </a:r>
            <a:endParaRPr lang="vi-VN" sz="2000" i="1">
              <a:latin typeface="Times New Roman" panose="02020603050405020304" pitchFamily="18" charset="0"/>
              <a:cs typeface="Times New Roman" panose="02020603050405020304" pitchFamily="18" charset="0"/>
            </a:endParaRPr>
          </a:p>
          <a:p>
            <a:pPr algn="just"/>
            <a:r>
              <a:rPr lang="vi-VN" sz="2000" i="1">
                <a:latin typeface="Times New Roman" panose="02020603050405020304" pitchFamily="18" charset="0"/>
                <a:cs typeface="Times New Roman" panose="02020603050405020304" pitchFamily="18" charset="0"/>
              </a:rPr>
              <a:t>Đặc biệt, quyển Gia Định thành thông chí của ông cho đến nay vẫn được xem là một trong những sử liệu quan trọng nhất cho các nhà nghiên cứu sử học và địa lý của miền Nam Việt Nam.</a:t>
            </a:r>
            <a:endParaRPr lang="en-US" sz="2000" i="1">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53000" y="2438400"/>
            <a:ext cx="3962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39144" y="6096000"/>
            <a:ext cx="3900055" cy="646331"/>
          </a:xfrm>
          <a:prstGeom prst="rect">
            <a:avLst/>
          </a:prstGeom>
          <a:ln>
            <a:solidFill>
              <a:schemeClr val="accent1"/>
            </a:solidFill>
          </a:ln>
        </p:spPr>
        <p:txBody>
          <a:bodyPr wrap="square">
            <a:spAutoFit/>
          </a:bodyPr>
          <a:lstStyle/>
          <a:p>
            <a:r>
              <a:rPr lang="vi-VN" i="1">
                <a:latin typeface="+mj-lt"/>
              </a:rPr>
              <a:t>Lăng mộ Trịnh Hoài Đức ở thành phố Biên Hòa. Ảnh: Trịnh Sinh</a:t>
            </a:r>
            <a:endParaRPr lang="en-US" i="1">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610600" cy="954107"/>
          </a:xfrm>
          <a:prstGeom prst="rect">
            <a:avLst/>
          </a:prstGeom>
          <a:ln>
            <a:solidFill>
              <a:schemeClr val="accent1"/>
            </a:solidFill>
          </a:ln>
        </p:spPr>
        <p:txBody>
          <a:bodyPr wrap="square">
            <a:spAutoFit/>
          </a:bodyPr>
          <a:lstStyle/>
          <a:p>
            <a:r>
              <a:rPr lang="vi-VN" sz="2800">
                <a:solidFill>
                  <a:srgbClr val="333333"/>
                </a:solidFill>
                <a:latin typeface="Times New Roman" panose="02020603050405020304" pitchFamily="18" charset="0"/>
                <a:cs typeface="Times New Roman" panose="02020603050405020304" pitchFamily="18" charset="0"/>
              </a:rPr>
              <a:t>+ Y học  dân tộc </a:t>
            </a:r>
            <a:r>
              <a:rPr lang="vi-VN" sz="2800" smtClean="0">
                <a:solidFill>
                  <a:srgbClr val="333333"/>
                </a:solidFill>
                <a:latin typeface="Times New Roman" panose="02020603050405020304" pitchFamily="18" charset="0"/>
                <a:cs typeface="Times New Roman" panose="02020603050405020304" pitchFamily="18" charset="0"/>
              </a:rPr>
              <a:t>: </a:t>
            </a:r>
            <a:r>
              <a:rPr lang="vi-VN" sz="2800">
                <a:solidFill>
                  <a:srgbClr val="333333"/>
                </a:solidFill>
                <a:latin typeface="Times New Roman" panose="02020603050405020304" pitchFamily="18" charset="0"/>
                <a:cs typeface="Times New Roman" panose="02020603050405020304" pitchFamily="18" charset="0"/>
              </a:rPr>
              <a:t> có </a:t>
            </a:r>
            <a:r>
              <a:rPr lang="vi-VN" sz="2800" b="1" i="1" u="sng">
                <a:solidFill>
                  <a:srgbClr val="0070C0"/>
                </a:solidFill>
                <a:latin typeface="Times New Roman" panose="02020603050405020304" pitchFamily="18" charset="0"/>
                <a:cs typeface="Times New Roman" panose="02020603050405020304" pitchFamily="18" charset="0"/>
              </a:rPr>
              <a:t>Hải Thượng Lãn Ông Lê Hữu Trác</a:t>
            </a:r>
            <a:r>
              <a:rPr lang="vi-VN" sz="2800" u="sng">
                <a:solidFill>
                  <a:srgbClr val="333333"/>
                </a:solidFill>
                <a:latin typeface="Times New Roman" panose="02020603050405020304" pitchFamily="18" charset="0"/>
                <a:cs typeface="Times New Roman" panose="02020603050405020304" pitchFamily="18" charset="0"/>
              </a:rPr>
              <a:t>  </a:t>
            </a:r>
            <a:r>
              <a:rPr lang="vi-VN" sz="2800">
                <a:solidFill>
                  <a:srgbClr val="333333"/>
                </a:solidFill>
                <a:latin typeface="Times New Roman" panose="02020603050405020304" pitchFamily="18" charset="0"/>
                <a:cs typeface="Times New Roman" panose="02020603050405020304" pitchFamily="18" charset="0"/>
              </a:rPr>
              <a:t>với bộ  Hải Thượng Y Tông Tâm Lĩnh</a:t>
            </a:r>
            <a:endParaRPr lang="en-US" sz="2800">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524000"/>
            <a:ext cx="830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arn(inVertic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695" y="4343400"/>
            <a:ext cx="8458200" cy="2246769"/>
          </a:xfrm>
          <a:prstGeom prst="rect">
            <a:avLst/>
          </a:prstGeom>
          <a:ln>
            <a:solidFill>
              <a:schemeClr val="accent6">
                <a:lumMod val="50000"/>
              </a:schemeClr>
            </a:solidFill>
          </a:ln>
        </p:spPr>
        <p:txBody>
          <a:bodyPr wrap="square">
            <a:spAutoFit/>
          </a:bodyPr>
          <a:lstStyle/>
          <a:p>
            <a:r>
              <a:rPr lang="en-US" sz="2800" b="1" smtClean="0">
                <a:solidFill>
                  <a:srgbClr val="C00000"/>
                </a:solidFill>
                <a:effectLst/>
                <a:latin typeface="Times New Roman" panose="02020603050405020304"/>
                <a:ea typeface="Times New Roman" panose="02020603050405020304"/>
                <a:cs typeface="Times New Roman" panose="02020603050405020304"/>
              </a:rPr>
              <a:t>3. Những thành tựu về kỹ thuật.</a:t>
            </a:r>
            <a:endParaRPr lang="en-US" sz="2800" b="1" smtClean="0">
              <a:solidFill>
                <a:srgbClr val="C00000"/>
              </a:solidFill>
              <a:effectLst/>
              <a:latin typeface="VNI-Times"/>
              <a:ea typeface="Times New Roman" panose="02020603050405020304"/>
              <a:cs typeface="Times New Roman" panose="02020603050405020304"/>
            </a:endParaRPr>
          </a:p>
          <a:p>
            <a:r>
              <a:rPr lang="en-US" sz="2800" smtClean="0">
                <a:effectLst/>
                <a:latin typeface="Times New Roman" panose="02020603050405020304"/>
                <a:ea typeface="Times New Roman" panose="02020603050405020304"/>
              </a:rPr>
              <a:t>- Kỹ thuật làm đồng hồ, kính thiên lý. </a:t>
            </a:r>
            <a:endParaRPr lang="en-US" sz="2800" smtClean="0">
              <a:effectLst/>
              <a:latin typeface="Times New Roman" panose="02020603050405020304"/>
              <a:ea typeface="Times New Roman" panose="02020603050405020304"/>
            </a:endParaRPr>
          </a:p>
          <a:p>
            <a:pPr>
              <a:tabLst>
                <a:tab pos="3638550" algn="l"/>
              </a:tabLst>
            </a:pPr>
            <a:r>
              <a:rPr lang="en-US" sz="2800" smtClean="0">
                <a:effectLst/>
                <a:latin typeface="Times New Roman" panose="02020603050405020304"/>
                <a:ea typeface="Times New Roman" panose="02020603050405020304"/>
              </a:rPr>
              <a:t>- Chế tạo máy xẻ gỗ, tàu </a:t>
            </a:r>
            <a:r>
              <a:rPr lang="en-US" sz="2800" u="sng" smtClean="0">
                <a:effectLst/>
                <a:latin typeface="Times New Roman" panose="02020603050405020304"/>
                <a:ea typeface="Times New Roman" panose="02020603050405020304"/>
              </a:rPr>
              <a:t>thủy chạy bằng hơi nước</a:t>
            </a:r>
            <a:r>
              <a:rPr lang="en-US" sz="2800" smtClean="0">
                <a:effectLst/>
                <a:latin typeface="Times New Roman" panose="02020603050405020304"/>
                <a:ea typeface="Times New Roman" panose="02020603050405020304"/>
              </a:rPr>
              <a:t>	</a:t>
            </a:r>
            <a:endParaRPr lang="en-US" sz="2800" smtClean="0">
              <a:effectLst/>
              <a:latin typeface="Times New Roman" panose="02020603050405020304"/>
              <a:ea typeface="Times New Roman" panose="02020603050405020304"/>
            </a:endParaRPr>
          </a:p>
          <a:p>
            <a:r>
              <a:rPr lang="en-US" sz="2800" smtClean="0">
                <a:effectLst/>
                <a:latin typeface="Times New Roman" panose="02020603050405020304"/>
                <a:ea typeface="Times New Roman" panose="02020603050405020304"/>
                <a:sym typeface="Wingdings" panose="05000000000000000000"/>
              </a:rPr>
              <a:t></a:t>
            </a:r>
            <a:r>
              <a:rPr lang="en-US" sz="2800" smtClean="0">
                <a:effectLst/>
                <a:latin typeface="Times New Roman" panose="02020603050405020304"/>
                <a:ea typeface="Times New Roman" panose="02020603050405020304"/>
              </a:rPr>
              <a:t> chứng tỏ tài năng sáng tạo của người thợ thủ công nước ta.</a:t>
            </a:r>
            <a:endParaRPr lang="en-US" sz="2800">
              <a:effectLst/>
              <a:latin typeface="Times New Roman" panose="02020603050405020304"/>
              <a:ea typeface="Times New Roman" panose="02020603050405020304"/>
            </a:endParaRPr>
          </a:p>
        </p:txBody>
      </p:sp>
      <p:sp>
        <p:nvSpPr>
          <p:cNvPr id="5" name="Rectangle 4"/>
          <p:cNvSpPr/>
          <p:nvPr/>
        </p:nvSpPr>
        <p:spPr>
          <a:xfrm>
            <a:off x="314695" y="324231"/>
            <a:ext cx="4790705" cy="3139321"/>
          </a:xfrm>
          <a:prstGeom prst="rect">
            <a:avLst/>
          </a:prstGeom>
          <a:ln>
            <a:solidFill>
              <a:schemeClr val="accent1"/>
            </a:solidFill>
          </a:ln>
        </p:spPr>
        <p:txBody>
          <a:bodyPr wrap="square">
            <a:spAutoFit/>
          </a:bodyPr>
          <a:lstStyle/>
          <a:p>
            <a:pPr algn="just"/>
            <a:r>
              <a:rPr lang="vi-VN" sz="2200" i="1">
                <a:latin typeface="Times New Roman" panose="02020603050405020304" pitchFamily="18" charset="0"/>
                <a:cs typeface="Times New Roman" panose="02020603050405020304" pitchFamily="18" charset="0"/>
              </a:rPr>
              <a:t>Hải Thượng Lãn </a:t>
            </a:r>
            <a:r>
              <a:rPr lang="vi-VN" sz="2200" i="1" smtClean="0">
                <a:latin typeface="Times New Roman" panose="02020603050405020304" pitchFamily="18" charset="0"/>
                <a:cs typeface="Times New Roman" panose="02020603050405020304" pitchFamily="18" charset="0"/>
              </a:rPr>
              <a:t>Ông là </a:t>
            </a:r>
            <a:r>
              <a:rPr lang="vi-VN" sz="2200" i="1">
                <a:latin typeface="Times New Roman" panose="02020603050405020304" pitchFamily="18" charset="0"/>
                <a:cs typeface="Times New Roman" panose="02020603050405020304" pitchFamily="18" charset="0"/>
              </a:rPr>
              <a:t>tên hiệu của Lê Hữu Trác </a:t>
            </a:r>
            <a:r>
              <a:rPr lang="vi-VN" sz="2200" i="1" smtClean="0">
                <a:latin typeface="Times New Roman" panose="02020603050405020304" pitchFamily="18" charset="0"/>
                <a:cs typeface="Times New Roman" panose="02020603050405020304" pitchFamily="18" charset="0"/>
              </a:rPr>
              <a:t>(</a:t>
            </a:r>
            <a:r>
              <a:rPr lang="en-US" altLang="zh-CN" sz="2200" i="1" smtClean="0">
                <a:latin typeface="Times New Roman" panose="02020603050405020304" pitchFamily="18" charset="0"/>
                <a:cs typeface="Times New Roman" panose="02020603050405020304" pitchFamily="18" charset="0"/>
              </a:rPr>
              <a:t> </a:t>
            </a:r>
            <a:r>
              <a:rPr lang="en-US" altLang="zh-CN" sz="2200" i="1">
                <a:latin typeface="Times New Roman" panose="02020603050405020304" pitchFamily="18" charset="0"/>
                <a:cs typeface="Times New Roman" panose="02020603050405020304" pitchFamily="18" charset="0"/>
              </a:rPr>
              <a:t>1720 – 1791</a:t>
            </a:r>
            <a:r>
              <a:rPr lang="en-US" altLang="zh-CN" sz="2200" i="1" smtClean="0">
                <a:latin typeface="Times New Roman" panose="02020603050405020304" pitchFamily="18" charset="0"/>
                <a:cs typeface="Times New Roman" panose="02020603050405020304" pitchFamily="18" charset="0"/>
              </a:rPr>
              <a:t>)</a:t>
            </a:r>
            <a:r>
              <a:rPr lang="vi-VN" sz="2200" i="1" smtClean="0">
                <a:latin typeface="Times New Roman" panose="02020603050405020304" pitchFamily="18" charset="0"/>
                <a:cs typeface="Times New Roman" panose="02020603050405020304" pitchFamily="18" charset="0"/>
              </a:rPr>
              <a:t>. Sinh  </a:t>
            </a:r>
            <a:r>
              <a:rPr lang="vi-VN" sz="2200" i="1">
                <a:latin typeface="Times New Roman" panose="02020603050405020304" pitchFamily="18" charset="0"/>
                <a:cs typeface="Times New Roman" panose="02020603050405020304" pitchFamily="18" charset="0"/>
              </a:rPr>
              <a:t>tại xóm Văn Xá, hương Liêu Xá, huyện Đường Hào, phủ Thượng Hồng, trấn Hải Dương (nay là xã Liêu Xá, huyện Yên Mỹ, tỉnh Hưng Yên). Tuy là người tinh thông y học, dịch lý, văn chương, nhưng ông được biết đến nhiều hơn với vai trò lang y.</a:t>
            </a:r>
            <a:endParaRPr lang="en-US" sz="2200" i="1">
              <a:latin typeface="Times New Roman" panose="02020603050405020304" pitchFamily="18" charset="0"/>
              <a:cs typeface="Times New Roman" panose="02020603050405020304" pitchFamily="18" charset="0"/>
            </a:endParaRPr>
          </a:p>
        </p:txBody>
      </p:sp>
      <p:pic>
        <p:nvPicPr>
          <p:cNvPr id="512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53074" y="191131"/>
            <a:ext cx="2838450" cy="312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82438" y="3463552"/>
            <a:ext cx="3276601" cy="707886"/>
          </a:xfrm>
          <a:prstGeom prst="rect">
            <a:avLst/>
          </a:prstGeom>
        </p:spPr>
        <p:txBody>
          <a:bodyPr wrap="square">
            <a:spAutoFit/>
          </a:bodyPr>
          <a:lstStyle/>
          <a:p>
            <a:pPr algn="ctr"/>
            <a:r>
              <a:rPr lang="vi-VN" sz="2000">
                <a:latin typeface="+mj-lt"/>
              </a:rPr>
              <a:t>Hải Thượng Lãn Ông </a:t>
            </a:r>
            <a:r>
              <a:rPr lang="vi-VN" sz="2000" smtClean="0">
                <a:latin typeface="+mj-lt"/>
              </a:rPr>
              <a:t>Lê </a:t>
            </a:r>
            <a:r>
              <a:rPr lang="vi-VN" sz="2000">
                <a:latin typeface="+mj-lt"/>
              </a:rPr>
              <a:t>Hữu </a:t>
            </a:r>
            <a:r>
              <a:rPr lang="vi-VN" sz="2000" smtClean="0">
                <a:latin typeface="+mj-lt"/>
              </a:rPr>
              <a:t>Trác ( </a:t>
            </a:r>
            <a:r>
              <a:rPr lang="vi-VN" sz="2000">
                <a:latin typeface="+mj-lt"/>
              </a:rPr>
              <a:t>1720 – 1791)</a:t>
            </a:r>
            <a:endParaRPr lang="en-US" sz="20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barn(inVertical)">
                                      <p:cBhvr>
                                        <p:cTn id="10" dur="500"/>
                                        <p:tgtEl>
                                          <p:spTgt spid="51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barn(inVertical)">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8763" y="417513"/>
            <a:ext cx="8626475" cy="6022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763000" cy="3108543"/>
          </a:xfrm>
          <a:prstGeom prst="rect">
            <a:avLst/>
          </a:prstGeom>
          <a:solidFill>
            <a:schemeClr val="accent3">
              <a:lumMod val="40000"/>
              <a:lumOff val="60000"/>
            </a:schemeClr>
          </a:solidFill>
          <a:ln>
            <a:solidFill>
              <a:schemeClr val="accent6">
                <a:lumMod val="50000"/>
              </a:schemeClr>
            </a:solidFill>
          </a:ln>
        </p:spPr>
        <p:txBody>
          <a:bodyPr wrap="square">
            <a:spAutoFit/>
          </a:bodyPr>
          <a:lstStyle/>
          <a:p>
            <a:pPr algn="just"/>
            <a:r>
              <a:rPr lang="en-US" sz="2800" b="1" smtClean="0">
                <a:solidFill>
                  <a:srgbClr val="C00000"/>
                </a:solidFill>
                <a:effectLst/>
                <a:latin typeface="Times New Roman" panose="02020603050405020304"/>
                <a:ea typeface="Times New Roman" panose="02020603050405020304"/>
              </a:rPr>
              <a:t>I. Văn học , nghệ thuật</a:t>
            </a:r>
            <a:endParaRPr lang="en-US" sz="2800" smtClean="0">
              <a:solidFill>
                <a:srgbClr val="C00000"/>
              </a:solidFill>
              <a:effectLst/>
              <a:latin typeface="Times New Roman" panose="02020603050405020304"/>
              <a:ea typeface="Times New Roman" panose="02020603050405020304"/>
            </a:endParaRPr>
          </a:p>
          <a:p>
            <a:pPr algn="just"/>
            <a:r>
              <a:rPr lang="en-US" sz="2800" b="1" smtClean="0">
                <a:solidFill>
                  <a:srgbClr val="C00000"/>
                </a:solidFill>
                <a:effectLst/>
                <a:latin typeface="Times New Roman" panose="02020603050405020304"/>
                <a:ea typeface="Times New Roman" panose="02020603050405020304"/>
                <a:cs typeface="Times New Roman" panose="02020603050405020304"/>
              </a:rPr>
              <a:t>1. Văn học</a:t>
            </a:r>
            <a:endParaRPr lang="en-US" sz="2800" b="1" smtClean="0">
              <a:solidFill>
                <a:srgbClr val="C00000"/>
              </a:solidFill>
              <a:effectLst/>
              <a:latin typeface="Times New Roman" panose="02020603050405020304"/>
              <a:ea typeface="Times New Roman" panose="02020603050405020304"/>
              <a:cs typeface="Times New Roman" panose="02020603050405020304"/>
            </a:endParaRPr>
          </a:p>
          <a:p>
            <a:pPr algn="just"/>
            <a:r>
              <a:rPr lang="en-US" sz="2800" b="0" smtClean="0">
                <a:effectLst/>
                <a:latin typeface="Times New Roman" panose="02020603050405020304"/>
                <a:ea typeface="Times New Roman" panose="02020603050405020304"/>
                <a:cs typeface="Times New Roman" panose="02020603050405020304"/>
              </a:rPr>
              <a:t>-  </a:t>
            </a:r>
            <a:r>
              <a:rPr lang="en-US" sz="2800" b="1" u="sng" smtClean="0">
                <a:solidFill>
                  <a:srgbClr val="002060"/>
                </a:solidFill>
                <a:effectLst/>
                <a:latin typeface="Times New Roman" panose="02020603050405020304"/>
                <a:ea typeface="Times New Roman" panose="02020603050405020304"/>
                <a:cs typeface="Times New Roman" panose="02020603050405020304"/>
              </a:rPr>
              <a:t>Cuối TK XVIII</a:t>
            </a:r>
            <a:r>
              <a:rPr lang="en-US" sz="2800" u="sng" smtClean="0">
                <a:latin typeface="Times New Roman" panose="02020603050405020304"/>
                <a:ea typeface="Times New Roman" panose="02020603050405020304"/>
                <a:cs typeface="Times New Roman" panose="02020603050405020304"/>
              </a:rPr>
              <a:t>: </a:t>
            </a:r>
            <a:r>
              <a:rPr lang="en-US" sz="2800" b="0" u="sng" smtClean="0">
                <a:effectLst/>
                <a:latin typeface="Times New Roman" panose="02020603050405020304"/>
                <a:ea typeface="Times New Roman" panose="02020603050405020304"/>
                <a:cs typeface="Times New Roman" panose="02020603050405020304"/>
              </a:rPr>
              <a:t> </a:t>
            </a:r>
            <a:r>
              <a:rPr lang="en-US" sz="2800" b="0" smtClean="0">
                <a:effectLst/>
                <a:latin typeface="Times New Roman" panose="02020603050405020304"/>
                <a:ea typeface="Times New Roman" panose="02020603050405020304"/>
                <a:cs typeface="Times New Roman" panose="02020603050405020304"/>
              </a:rPr>
              <a:t>văn học dân gian phát triển.</a:t>
            </a:r>
            <a:endParaRPr lang="en-US" sz="2800" b="1" smtClean="0">
              <a:effectLst/>
              <a:latin typeface="VNI-Times"/>
              <a:ea typeface="Times New Roman" panose="02020603050405020304"/>
              <a:cs typeface="Times New Roman" panose="02020603050405020304"/>
            </a:endParaRPr>
          </a:p>
          <a:p>
            <a:pPr algn="just"/>
            <a:r>
              <a:rPr lang="en-US" sz="2800" smtClean="0">
                <a:effectLst/>
                <a:latin typeface="Times New Roman" panose="02020603050405020304"/>
                <a:ea typeface="Times New Roman" panose="02020603050405020304"/>
              </a:rPr>
              <a:t>-  Văn học viết bằng chữ nôm phát triển tiêu biểu: </a:t>
            </a:r>
            <a:r>
              <a:rPr lang="en-US" sz="2800" b="1" i="1" u="sng" smtClean="0">
                <a:solidFill>
                  <a:srgbClr val="002060"/>
                </a:solidFill>
                <a:effectLst/>
                <a:latin typeface="Times New Roman" panose="02020603050405020304"/>
                <a:ea typeface="Times New Roman" panose="02020603050405020304"/>
              </a:rPr>
              <a:t>Truyện Kiều - Nguyễn Du, thơ Hồ Xuân Hương</a:t>
            </a:r>
            <a:r>
              <a:rPr lang="en-US" sz="2800" u="sng" smtClean="0">
                <a:effectLst/>
                <a:latin typeface="Times New Roman" panose="02020603050405020304"/>
                <a:ea typeface="Times New Roman" panose="02020603050405020304"/>
              </a:rPr>
              <a:t>.</a:t>
            </a:r>
            <a:endParaRPr lang="en-US" sz="2800" u="sng" smtClean="0">
              <a:effectLst/>
              <a:latin typeface="Times New Roman" panose="02020603050405020304"/>
              <a:ea typeface="Times New Roman" panose="02020603050405020304"/>
            </a:endParaRPr>
          </a:p>
          <a:p>
            <a:pPr algn="just"/>
            <a:r>
              <a:rPr lang="en-US" sz="2800" smtClean="0">
                <a:effectLst/>
                <a:latin typeface="Times New Roman" panose="02020603050405020304"/>
                <a:ea typeface="Times New Roman" panose="02020603050405020304"/>
              </a:rPr>
              <a:t>- </a:t>
            </a:r>
            <a:r>
              <a:rPr lang="en-US" sz="2800" b="1" smtClean="0">
                <a:solidFill>
                  <a:srgbClr val="002060"/>
                </a:solidFill>
                <a:effectLst/>
                <a:latin typeface="Times New Roman" panose="02020603050405020304"/>
                <a:ea typeface="Times New Roman" panose="02020603050405020304"/>
              </a:rPr>
              <a:t>Nội dung: </a:t>
            </a:r>
            <a:r>
              <a:rPr lang="en-US" sz="2800" smtClean="0">
                <a:effectLst/>
                <a:latin typeface="Times New Roman" panose="02020603050405020304"/>
                <a:ea typeface="Times New Roman" panose="02020603050405020304"/>
              </a:rPr>
              <a:t>phản ánh sâu sắc cuộc sống xã hội đương thời, thể hiện tâm tư nguyện vọng của nhân dân. </a:t>
            </a:r>
            <a:endParaRPr lang="en-US" sz="2800">
              <a:effectLst/>
              <a:latin typeface="Times New Roman" panose="02020603050405020304"/>
              <a:ea typeface="Times New Roman" panose="02020603050405020304"/>
            </a:endParaRPr>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3403874"/>
            <a:ext cx="2274581" cy="2692126"/>
          </a:xfrm>
          <a:prstGeom prst="rect">
            <a:avLst/>
          </a:prstGeom>
          <a:solidFill>
            <a:schemeClr val="accent4">
              <a:lumMod val="20000"/>
              <a:lumOff val="80000"/>
            </a:schemeClr>
          </a:solidFill>
          <a:ln w="9525">
            <a:solidFill>
              <a:schemeClr val="accent1"/>
            </a:solidFill>
            <a:miter lim="800000"/>
            <a:headEnd/>
            <a:tailEnd/>
          </a:ln>
          <a:effectLst/>
        </p:spPr>
      </p:pic>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456975"/>
            <a:ext cx="2743200" cy="3259925"/>
          </a:xfrm>
          <a:prstGeom prst="rect">
            <a:avLst/>
          </a:prstGeom>
          <a:solidFill>
            <a:schemeClr val="accent4">
              <a:lumMod val="20000"/>
              <a:lumOff val="80000"/>
            </a:schemeClr>
          </a:solidFill>
          <a:ln w="9525">
            <a:solidFill>
              <a:schemeClr val="accent1"/>
            </a:solidFill>
            <a:miter lim="800000"/>
            <a:headEnd/>
            <a:tailEnd/>
          </a:ln>
          <a:effectLst/>
        </p:spPr>
      </p:pic>
      <p:sp>
        <p:nvSpPr>
          <p:cNvPr id="8" name="Rectangle 7"/>
          <p:cNvSpPr/>
          <p:nvPr/>
        </p:nvSpPr>
        <p:spPr>
          <a:xfrm>
            <a:off x="660810" y="6312932"/>
            <a:ext cx="2476960" cy="369332"/>
          </a:xfrm>
          <a:prstGeom prst="rect">
            <a:avLst/>
          </a:prstGeom>
          <a:solidFill>
            <a:schemeClr val="accent4">
              <a:lumMod val="20000"/>
              <a:lumOff val="80000"/>
            </a:schemeClr>
          </a:solidFill>
          <a:ln>
            <a:solidFill>
              <a:schemeClr val="accent1"/>
            </a:solidFill>
          </a:ln>
        </p:spPr>
        <p:txBody>
          <a:bodyPr wrap="none">
            <a:spAutoFit/>
          </a:bodyPr>
          <a:lstStyle/>
          <a:p>
            <a:r>
              <a:rPr lang="vi-VN">
                <a:solidFill>
                  <a:prstClr val="black"/>
                </a:solidFill>
              </a:rPr>
              <a:t>Tượng đài Nguyễn Du</a:t>
            </a:r>
            <a:endParaRPr lang="en-US">
              <a:solidFill>
                <a:prstClr val="black"/>
              </a:solidFill>
            </a:endParaRPr>
          </a:p>
        </p:txBody>
      </p:sp>
      <p:sp>
        <p:nvSpPr>
          <p:cNvPr id="9" name="Rectangle 8"/>
          <p:cNvSpPr/>
          <p:nvPr/>
        </p:nvSpPr>
        <p:spPr>
          <a:xfrm>
            <a:off x="6553200" y="4534763"/>
            <a:ext cx="2362200" cy="1754326"/>
          </a:xfrm>
          <a:prstGeom prst="rect">
            <a:avLst/>
          </a:prstGeom>
          <a:solidFill>
            <a:schemeClr val="accent4">
              <a:lumMod val="20000"/>
              <a:lumOff val="80000"/>
            </a:schemeClr>
          </a:solidFill>
          <a:ln>
            <a:solidFill>
              <a:schemeClr val="accent1"/>
            </a:solidFill>
          </a:ln>
        </p:spPr>
        <p:txBody>
          <a:bodyPr wrap="square">
            <a:spAutoFit/>
          </a:bodyPr>
          <a:lstStyle/>
          <a:p>
            <a:pPr algn="just"/>
            <a:r>
              <a:rPr lang="vi-VN">
                <a:solidFill>
                  <a:prstClr val="black"/>
                </a:solidFill>
              </a:rPr>
              <a:t>Chân dung hư cấu về nữ sĩ Hồ Xuân Hương trên bìa sách Giai nhân dị mặc của học giả Nguyễn Hữu Tiến, 1916.</a:t>
            </a:r>
            <a:endParaRPr lang="en-US">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51810"/>
            <a:ext cx="3657600" cy="5170646"/>
          </a:xfrm>
          <a:prstGeom prst="rect">
            <a:avLst/>
          </a:prstGeom>
          <a:ln>
            <a:solidFill>
              <a:schemeClr val="accent6">
                <a:lumMod val="50000"/>
              </a:schemeClr>
            </a:solidFill>
          </a:ln>
        </p:spPr>
        <p:txBody>
          <a:bodyPr wrap="square">
            <a:spAutoFit/>
          </a:bodyPr>
          <a:lstStyle/>
          <a:p>
            <a:pPr algn="just"/>
            <a:r>
              <a:rPr lang="vi-VN" sz="2200" i="1" smtClean="0">
                <a:latin typeface="+mj-lt"/>
              </a:rPr>
              <a:t>Đoạn trường tân thanh</a:t>
            </a:r>
            <a:r>
              <a:rPr lang="en-US" altLang="zh-CN" sz="2200" i="1" smtClean="0">
                <a:latin typeface="+mj-lt"/>
              </a:rPr>
              <a:t>, </a:t>
            </a:r>
            <a:r>
              <a:rPr lang="vi-VN" sz="2200" i="1" smtClean="0">
                <a:latin typeface="+mj-lt"/>
              </a:rPr>
              <a:t>thường được biết đến đơn giản là Truyện Kiều</a:t>
            </a:r>
            <a:r>
              <a:rPr lang="en-US" altLang="zh-CN" sz="2200" i="1" smtClean="0">
                <a:latin typeface="+mj-lt"/>
              </a:rPr>
              <a:t>, </a:t>
            </a:r>
            <a:r>
              <a:rPr lang="vi-VN" sz="2200" i="1" smtClean="0">
                <a:latin typeface="+mj-lt"/>
              </a:rPr>
              <a:t>là một truyện thơ của thi sĩ Nguyễn Du (1766–1820). Đây được xem là truyện thơ nổi tiếng nhất và xét vào hàng kinh điển trong văn học Việt Nam, tác phẩm được viết bằng chữ Nôm theo thể lục bát, gồm 3254 câu.</a:t>
            </a:r>
            <a:endParaRPr lang="vi-VN" sz="2200" i="1" smtClean="0">
              <a:latin typeface="+mj-lt"/>
            </a:endParaRPr>
          </a:p>
          <a:p>
            <a:pPr algn="just"/>
            <a:r>
              <a:rPr lang="vi-VN" sz="2200" i="1" smtClean="0">
                <a:latin typeface="+mj-lt"/>
              </a:rPr>
              <a:t>Câu chuyện dựa theo tiểu thuyết "Kim Vân Kiều truyện" của Thanh Tâm Tài Nhân, một thi sĩ thời nhà Minh, Trung Quốc.</a:t>
            </a:r>
            <a:endParaRPr lang="vi-VN" sz="2200" i="1" smtClean="0">
              <a:latin typeface="+mj-lt"/>
            </a:endParaRPr>
          </a:p>
        </p:txBody>
      </p:sp>
      <p:sp>
        <p:nvSpPr>
          <p:cNvPr id="5" name="Rectangle 4"/>
          <p:cNvSpPr/>
          <p:nvPr/>
        </p:nvSpPr>
        <p:spPr>
          <a:xfrm>
            <a:off x="4625043" y="5614624"/>
            <a:ext cx="3798500" cy="1015663"/>
          </a:xfrm>
          <a:prstGeom prst="rect">
            <a:avLst/>
          </a:prstGeom>
          <a:solidFill>
            <a:schemeClr val="accent3">
              <a:lumMod val="20000"/>
              <a:lumOff val="80000"/>
            </a:schemeClr>
          </a:solidFill>
          <a:ln>
            <a:solidFill>
              <a:schemeClr val="accent6">
                <a:lumMod val="50000"/>
              </a:schemeClr>
            </a:solidFill>
          </a:ln>
        </p:spPr>
        <p:txBody>
          <a:bodyPr wrap="square">
            <a:spAutoFit/>
          </a:bodyPr>
          <a:lstStyle/>
          <a:p>
            <a:pPr algn="just"/>
            <a:r>
              <a:rPr lang="vi-VN" sz="2000" i="1" smtClean="0">
                <a:latin typeface="+mj-lt"/>
              </a:rPr>
              <a:t>Bản Đoạn trường tân thanh in năm 1902 và Kim Vân Kiều tân tập khắc in năm 1906.</a:t>
            </a:r>
            <a:endParaRPr lang="vi-VN" sz="2000" i="1">
              <a:latin typeface="+mj-lt"/>
            </a:endParaRPr>
          </a:p>
        </p:txBody>
      </p:sp>
      <p:pic>
        <p:nvPicPr>
          <p:cNvPr id="1028" name="Picture 4" descr="Đoạn trường tân thanh.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38600" y="381000"/>
            <a:ext cx="4971386" cy="50292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970" y="276085"/>
            <a:ext cx="5528830" cy="3108543"/>
          </a:xfrm>
          <a:prstGeom prst="rect">
            <a:avLst/>
          </a:prstGeom>
          <a:ln>
            <a:solidFill>
              <a:schemeClr val="accent6">
                <a:lumMod val="50000"/>
              </a:schemeClr>
            </a:solidFill>
          </a:ln>
        </p:spPr>
        <p:txBody>
          <a:bodyPr wrap="square">
            <a:spAutoFit/>
          </a:bodyPr>
          <a:lstStyle/>
          <a:p>
            <a:pPr algn="just">
              <a:tabLst>
                <a:tab pos="1819275" algn="l"/>
              </a:tabLst>
            </a:pPr>
            <a:r>
              <a:rPr lang="en-US" sz="2800" b="1" smtClean="0">
                <a:effectLst/>
                <a:latin typeface="Times New Roman" panose="02020603050405020304"/>
                <a:ea typeface="Times New Roman" panose="02020603050405020304"/>
                <a:cs typeface="Times New Roman" panose="02020603050405020304"/>
              </a:rPr>
              <a:t>2. Nghệ thuật	</a:t>
            </a:r>
            <a:endParaRPr lang="en-US" sz="2800" b="1" smtClean="0">
              <a:effectLst/>
              <a:latin typeface="VNI-Times"/>
              <a:ea typeface="Times New Roman" panose="02020603050405020304"/>
              <a:cs typeface="Times New Roman" panose="02020603050405020304"/>
            </a:endParaRPr>
          </a:p>
          <a:p>
            <a:pPr algn="just"/>
            <a:r>
              <a:rPr lang="en-US" sz="2800" smtClean="0">
                <a:effectLst/>
                <a:latin typeface="Times New Roman" panose="02020603050405020304"/>
                <a:ea typeface="Times New Roman" panose="02020603050405020304"/>
              </a:rPr>
              <a:t>- Văn nghệ dân gian phát triển: </a:t>
            </a:r>
            <a:r>
              <a:rPr lang="en-US" sz="2800" b="1" i="1" smtClean="0">
                <a:solidFill>
                  <a:srgbClr val="0070C0"/>
                </a:solidFill>
                <a:effectLst/>
                <a:latin typeface="Times New Roman" panose="02020603050405020304"/>
                <a:ea typeface="Times New Roman" panose="02020603050405020304"/>
              </a:rPr>
              <a:t>chèo, tuồng, </a:t>
            </a:r>
            <a:r>
              <a:rPr lang="en-US" sz="2800" b="1" i="1" u="sng" smtClean="0">
                <a:solidFill>
                  <a:srgbClr val="0070C0"/>
                </a:solidFill>
                <a:effectLst/>
                <a:latin typeface="Times New Roman" panose="02020603050405020304"/>
                <a:ea typeface="Times New Roman" panose="02020603050405020304"/>
              </a:rPr>
              <a:t>quan họ lý, hát dặm ở miền xuôi,</a:t>
            </a:r>
            <a:r>
              <a:rPr lang="en-US" sz="2800" b="1" i="1" smtClean="0">
                <a:solidFill>
                  <a:srgbClr val="0070C0"/>
                </a:solidFill>
                <a:effectLst/>
                <a:latin typeface="Times New Roman" panose="02020603050405020304"/>
                <a:ea typeface="Times New Roman" panose="02020603050405020304"/>
              </a:rPr>
              <a:t> hát lượn hát xoan </a:t>
            </a:r>
            <a:r>
              <a:rPr lang="en-US" sz="2800" smtClean="0">
                <a:effectLst/>
                <a:latin typeface="Times New Roman" panose="02020603050405020304"/>
                <a:ea typeface="Times New Roman" panose="02020603050405020304"/>
              </a:rPr>
              <a:t>ở miền núi. </a:t>
            </a:r>
            <a:endParaRPr lang="en-US" sz="2800" smtClean="0">
              <a:effectLst/>
              <a:latin typeface="Times New Roman" panose="02020603050405020304"/>
              <a:ea typeface="Times New Roman" panose="02020603050405020304"/>
            </a:endParaRPr>
          </a:p>
          <a:p>
            <a:pPr algn="just"/>
            <a:r>
              <a:rPr lang="en-US" sz="2800" smtClean="0">
                <a:effectLst/>
                <a:latin typeface="Times New Roman" panose="02020603050405020304"/>
                <a:ea typeface="Times New Roman" panose="02020603050405020304"/>
              </a:rPr>
              <a:t>- Tranh dân gian mang đậm tính dân tộc, đấu vật, chăn trâu thổi sáo, dòng </a:t>
            </a:r>
            <a:r>
              <a:rPr lang="en-US" sz="2800" b="1" u="sng" smtClean="0">
                <a:solidFill>
                  <a:srgbClr val="002060"/>
                </a:solidFill>
                <a:effectLst/>
                <a:latin typeface="Times New Roman" panose="02020603050405020304"/>
                <a:ea typeface="Times New Roman" panose="02020603050405020304"/>
              </a:rPr>
              <a:t>tranh Đông Hồ</a:t>
            </a:r>
            <a:r>
              <a:rPr lang="en-US" sz="2800" smtClean="0">
                <a:effectLst/>
                <a:latin typeface="Times New Roman" panose="02020603050405020304"/>
                <a:ea typeface="Times New Roman" panose="02020603050405020304"/>
              </a:rPr>
              <a:t>. </a:t>
            </a:r>
            <a:endParaRPr lang="en-US" sz="2800" smtClean="0">
              <a:effectLst/>
              <a:latin typeface="Times New Roman" panose="02020603050405020304"/>
              <a:ea typeface="Times New Roman" panose="02020603050405020304"/>
            </a:endParaRPr>
          </a:p>
        </p:txBody>
      </p:sp>
      <p:sp>
        <p:nvSpPr>
          <p:cNvPr id="5" name="Rectangle 4"/>
          <p:cNvSpPr/>
          <p:nvPr/>
        </p:nvSpPr>
        <p:spPr>
          <a:xfrm>
            <a:off x="5921116" y="5537307"/>
            <a:ext cx="3019425" cy="707886"/>
          </a:xfrm>
          <a:prstGeom prst="rect">
            <a:avLst/>
          </a:prstGeom>
          <a:solidFill>
            <a:schemeClr val="accent3">
              <a:lumMod val="20000"/>
              <a:lumOff val="80000"/>
            </a:schemeClr>
          </a:solidFill>
          <a:ln>
            <a:solidFill>
              <a:schemeClr val="accent6">
                <a:lumMod val="50000"/>
              </a:schemeClr>
            </a:solidFill>
          </a:ln>
        </p:spPr>
        <p:txBody>
          <a:bodyPr wrap="square">
            <a:spAutoFit/>
          </a:bodyPr>
          <a:lstStyle/>
          <a:p>
            <a:pPr algn="ctr"/>
            <a:r>
              <a:rPr lang="vi-VN" sz="2000" b="1" i="1" smtClean="0">
                <a:latin typeface="Times New Roman" panose="02020603050405020304" pitchFamily="18" charset="0"/>
                <a:cs typeface="Times New Roman" panose="02020603050405020304" pitchFamily="18" charset="0"/>
              </a:rPr>
              <a:t>Tranh Đông Hồ chăn Trâu thổi sáo</a:t>
            </a:r>
            <a:r>
              <a:rPr lang="en-US" sz="2000" b="1" i="1" smtClean="0">
                <a:latin typeface="Times New Roman" panose="02020603050405020304" pitchFamily="18" charset="0"/>
                <a:cs typeface="Times New Roman" panose="02020603050405020304" pitchFamily="18" charset="0"/>
              </a:rPr>
              <a:t>.</a:t>
            </a:r>
            <a:endParaRPr lang="en-US" sz="2000" b="1" i="1">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95109" y="303794"/>
            <a:ext cx="3045432" cy="487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5105400" cy="26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6273693"/>
            <a:ext cx="3623236" cy="400110"/>
          </a:xfrm>
          <a:prstGeom prst="rect">
            <a:avLst/>
          </a:prstGeom>
        </p:spPr>
        <p:txBody>
          <a:bodyPr wrap="none">
            <a:spAutoFit/>
          </a:bodyPr>
          <a:lstStyle/>
          <a:p>
            <a:r>
              <a:rPr lang="en-US" sz="2000" b="1" i="1" smtClean="0">
                <a:latin typeface="Times New Roman" panose="02020603050405020304" pitchFamily="18" charset="0"/>
                <a:cs typeface="Times New Roman" panose="02020603050405020304" pitchFamily="18" charset="0"/>
              </a:rPr>
              <a:t>Tranh Đấu vật – tranh Đông Hồ</a:t>
            </a:r>
            <a:endParaRPr lang="en-US" sz="2000" b="1" i="1">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10200" y="304800"/>
            <a:ext cx="35814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55672" y="6114688"/>
            <a:ext cx="3429001" cy="369332"/>
          </a:xfrm>
          <a:prstGeom prst="rect">
            <a:avLst/>
          </a:prstGeom>
        </p:spPr>
        <p:txBody>
          <a:bodyPr wrap="square">
            <a:spAutoFit/>
          </a:bodyPr>
          <a:lstStyle/>
          <a:p>
            <a:r>
              <a:rPr lang="en-US" i="1" smtClean="0">
                <a:latin typeface="Times New Roman" panose="02020603050405020304" pitchFamily="18" charset="0"/>
                <a:cs typeface="Times New Roman" panose="02020603050405020304" pitchFamily="18" charset="0"/>
              </a:rPr>
              <a:t>Tranh Đánh ghen – tranh Đông Hồ</a:t>
            </a:r>
            <a:endParaRPr lang="en-US" i="1">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1" y="3200400"/>
            <a:ext cx="4904509" cy="298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091" y="6294337"/>
            <a:ext cx="4419600" cy="369332"/>
          </a:xfrm>
          <a:prstGeom prst="rect">
            <a:avLst/>
          </a:prstGeom>
        </p:spPr>
        <p:txBody>
          <a:bodyPr wrap="square">
            <a:spAutoFit/>
          </a:bodyPr>
          <a:lstStyle/>
          <a:p>
            <a:r>
              <a:rPr lang="vi-VN" i="1" smtClean="0">
                <a:latin typeface="+mj-lt"/>
              </a:rPr>
              <a:t>Tranh Đám cưới chuột – tranh Đông Hồ</a:t>
            </a:r>
            <a:endParaRPr lang="en-US" i="1">
              <a:latin typeface="+mj-lt"/>
            </a:endParaRPr>
          </a:p>
        </p:txBody>
      </p:sp>
      <p:sp>
        <p:nvSpPr>
          <p:cNvPr id="6" name="Rectangle 5"/>
          <p:cNvSpPr/>
          <p:nvPr/>
        </p:nvSpPr>
        <p:spPr>
          <a:xfrm>
            <a:off x="256310" y="438036"/>
            <a:ext cx="4911436" cy="2554545"/>
          </a:xfrm>
          <a:prstGeom prst="rect">
            <a:avLst/>
          </a:prstGeom>
          <a:ln>
            <a:solidFill>
              <a:schemeClr val="accent6">
                <a:lumMod val="50000"/>
              </a:schemeClr>
            </a:solidFill>
          </a:ln>
        </p:spPr>
        <p:txBody>
          <a:bodyPr wrap="square">
            <a:spAutoFit/>
          </a:bodyPr>
          <a:lstStyle/>
          <a:p>
            <a:pPr algn="just"/>
            <a:r>
              <a:rPr lang="vi-VN" sz="2000" i="1" smtClean="0">
                <a:latin typeface="+mj-lt"/>
              </a:rPr>
              <a:t>Tranh Đông Hồ, hay tên đầy đủ là tranh khắc gỗ dân gian Đông Hồ, là một dòng tranh dân gian Việt Nam với xuất xứ từ làng Đông Hồ (xã Song Hồ, huyện Thuận Thành, tỉnh Bắc Ninh). Trước kia tranh được bán ra chủ yếu phục vụ cho dịp Tết Nguyên Đán, người dân nông thôn mua tranh về dán trên tường, hết năm lại lột bỏ, dùng tranh mới.</a:t>
            </a:r>
            <a:endParaRPr lang="vi-VN" sz="2000" i="1" smtClean="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164" y="228600"/>
            <a:ext cx="8382000" cy="1815882"/>
          </a:xfrm>
          <a:prstGeom prst="rect">
            <a:avLst/>
          </a:prstGeom>
          <a:solidFill>
            <a:schemeClr val="accent3">
              <a:lumMod val="20000"/>
              <a:lumOff val="80000"/>
            </a:schemeClr>
          </a:solidFill>
          <a:ln>
            <a:solidFill>
              <a:schemeClr val="accent6">
                <a:lumMod val="50000"/>
              </a:schemeClr>
            </a:solidFill>
          </a:ln>
        </p:spPr>
        <p:txBody>
          <a:bodyPr wrap="square">
            <a:spAutoFit/>
          </a:bodyPr>
          <a:lstStyle/>
          <a:p>
            <a:pPr lvl="0" algn="just"/>
            <a:r>
              <a:rPr lang="vi-VN" sz="2800">
                <a:solidFill>
                  <a:prstClr val="black"/>
                </a:solidFill>
                <a:latin typeface="Times New Roman" panose="02020603050405020304"/>
                <a:ea typeface="Times New Roman" panose="02020603050405020304"/>
              </a:rPr>
              <a:t>- Kiến trúc: </a:t>
            </a:r>
            <a:r>
              <a:rPr lang="vi-VN" sz="2800" u="sng">
                <a:solidFill>
                  <a:schemeClr val="accent6">
                    <a:lumMod val="75000"/>
                  </a:schemeClr>
                </a:solidFill>
                <a:latin typeface="Times New Roman" panose="02020603050405020304"/>
                <a:ea typeface="Times New Roman" panose="02020603050405020304"/>
              </a:rPr>
              <a:t>Chùa Tây Phương</a:t>
            </a:r>
            <a:r>
              <a:rPr lang="en-US" sz="2800" u="sng">
                <a:solidFill>
                  <a:schemeClr val="accent6">
                    <a:lumMod val="75000"/>
                  </a:schemeClr>
                </a:solidFill>
                <a:latin typeface="Times New Roman" panose="02020603050405020304"/>
                <a:ea typeface="Times New Roman" panose="02020603050405020304"/>
              </a:rPr>
              <a:t> </a:t>
            </a:r>
            <a:r>
              <a:rPr lang="en-US" sz="2800">
                <a:solidFill>
                  <a:prstClr val="black"/>
                </a:solidFill>
                <a:latin typeface="Times New Roman" panose="02020603050405020304"/>
                <a:ea typeface="Times New Roman" panose="02020603050405020304"/>
              </a:rPr>
              <a:t>( Thạch Thất, Hà Nội)</a:t>
            </a:r>
            <a:r>
              <a:rPr lang="vi-VN" sz="2800">
                <a:solidFill>
                  <a:prstClr val="black"/>
                </a:solidFill>
                <a:latin typeface="Times New Roman" panose="02020603050405020304"/>
                <a:ea typeface="Times New Roman" panose="02020603050405020304"/>
              </a:rPr>
              <a:t>, Đình Làng Đình Bảng (</a:t>
            </a:r>
            <a:r>
              <a:rPr lang="en-US" sz="2800">
                <a:solidFill>
                  <a:prstClr val="black"/>
                </a:solidFill>
                <a:latin typeface="Times New Roman" panose="02020603050405020304"/>
                <a:ea typeface="Times New Roman" panose="02020603050405020304"/>
              </a:rPr>
              <a:t> Từ Sơn, </a:t>
            </a:r>
            <a:r>
              <a:rPr lang="vi-VN" sz="2800">
                <a:solidFill>
                  <a:prstClr val="black"/>
                </a:solidFill>
                <a:latin typeface="Times New Roman" panose="02020603050405020304"/>
                <a:ea typeface="Times New Roman" panose="02020603050405020304"/>
              </a:rPr>
              <a:t>Bắc Ninh)</a:t>
            </a:r>
            <a:r>
              <a:rPr lang="en-US" sz="2800">
                <a:solidFill>
                  <a:prstClr val="black"/>
                </a:solidFill>
                <a:latin typeface="Times New Roman" panose="02020603050405020304"/>
                <a:ea typeface="Times New Roman" panose="02020603050405020304"/>
              </a:rPr>
              <a:t>, lăng tẩm các vua Nguyễn (Huế), </a:t>
            </a:r>
            <a:r>
              <a:rPr lang="en-US" sz="2800" u="sng">
                <a:solidFill>
                  <a:schemeClr val="accent6">
                    <a:lumMod val="75000"/>
                  </a:schemeClr>
                </a:solidFill>
                <a:latin typeface="Times New Roman" panose="02020603050405020304"/>
                <a:ea typeface="Times New Roman" panose="02020603050405020304"/>
              </a:rPr>
              <a:t>Khuê văn các ở Văn Miếu </a:t>
            </a:r>
            <a:r>
              <a:rPr lang="en-US" sz="2800">
                <a:solidFill>
                  <a:prstClr val="black"/>
                </a:solidFill>
                <a:latin typeface="Times New Roman" panose="02020603050405020304"/>
                <a:ea typeface="Times New Roman" panose="02020603050405020304"/>
              </a:rPr>
              <a:t>( Hà Nội)</a:t>
            </a:r>
            <a:endParaRPr lang="vi-VN" sz="2800">
              <a:solidFill>
                <a:prstClr val="black"/>
              </a:solidFill>
              <a:latin typeface="Times New Roman" panose="02020603050405020304"/>
              <a:ea typeface="Times New Roman" panose="02020603050405020304"/>
            </a:endParaRPr>
          </a:p>
          <a:p>
            <a:pPr lvl="0" algn="just"/>
            <a:r>
              <a:rPr lang="vi-VN" sz="2800">
                <a:solidFill>
                  <a:prstClr val="black"/>
                </a:solidFill>
                <a:latin typeface="Times New Roman" panose="02020603050405020304"/>
                <a:ea typeface="Times New Roman" panose="02020603050405020304"/>
              </a:rPr>
              <a:t>- Nghệ thuật tạc tượng, dúc đồng rất tài hoa</a:t>
            </a:r>
            <a:endParaRPr lang="vi-VN" sz="2800">
              <a:solidFill>
                <a:prstClr val="black"/>
              </a:solidFill>
              <a:latin typeface="Times New Roman" panose="02020603050405020304"/>
              <a:ea typeface="Times New Roman" panose="02020603050405020304"/>
            </a:endParaRPr>
          </a:p>
        </p:txBody>
      </p:sp>
      <p:pic>
        <p:nvPicPr>
          <p:cNvPr id="6"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2454" y="2427359"/>
            <a:ext cx="5472546" cy="383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96000" y="3454321"/>
            <a:ext cx="2556164" cy="2123658"/>
          </a:xfrm>
          <a:prstGeom prst="rect">
            <a:avLst/>
          </a:prstGeom>
          <a:ln>
            <a:solidFill>
              <a:schemeClr val="accent1"/>
            </a:solidFill>
          </a:ln>
        </p:spPr>
        <p:txBody>
          <a:bodyPr wrap="square">
            <a:spAutoFit/>
          </a:bodyPr>
          <a:lstStyle/>
          <a:p>
            <a:pPr algn="just"/>
            <a:r>
              <a:rPr lang="vi-VN" sz="2200" i="1">
                <a:solidFill>
                  <a:prstClr val="black"/>
                </a:solidFill>
                <a:latin typeface="Times New Roman" panose="02020603050405020304" pitchFamily="18" charset="0"/>
                <a:cs typeface="Times New Roman" panose="02020603050405020304" pitchFamily="18" charset="0"/>
              </a:rPr>
              <a:t>Chùa Tây Phương là một ngôi chùa ở trên đồi Câu Lâu ở thôn Yên, xã Thạch Xá, huyện Thạch Thất,  Hà Nội.</a:t>
            </a:r>
            <a:endParaRPr lang="en-US" sz="2200" i="1">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520" y="152400"/>
            <a:ext cx="3264479" cy="295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376" y="3348000"/>
            <a:ext cx="2306782" cy="326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326" y="152400"/>
            <a:ext cx="547837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92437" y="3347998"/>
            <a:ext cx="3467100" cy="1785104"/>
          </a:xfrm>
          <a:prstGeom prst="rect">
            <a:avLst/>
          </a:prstGeom>
          <a:ln>
            <a:solidFill>
              <a:schemeClr val="accent1"/>
            </a:solidFill>
          </a:ln>
        </p:spPr>
        <p:txBody>
          <a:bodyPr wrap="square">
            <a:spAutoFit/>
          </a:bodyPr>
          <a:lstStyle/>
          <a:p>
            <a:pPr algn="just"/>
            <a:r>
              <a:rPr lang="vi-VN" sz="2200" i="1">
                <a:solidFill>
                  <a:prstClr val="black"/>
                </a:solidFill>
                <a:latin typeface="Times New Roman" panose="02020603050405020304" pitchFamily="18" charset="0"/>
                <a:cs typeface="Times New Roman" panose="02020603050405020304" pitchFamily="18" charset="0"/>
              </a:rPr>
              <a:t>Chùa Tây Phương là một ngôi chùa ở trên đồi Câu Lâu ở thôn Yên, xã Thạch Xá, huyện Thạch Thất,  Hà Nội.</a:t>
            </a:r>
            <a:endParaRPr lang="en-US" sz="2200" i="1">
              <a:solidFill>
                <a:prstClr val="black"/>
              </a:solidFill>
              <a:latin typeface="Times New Roman" panose="02020603050405020304" pitchFamily="18" charset="0"/>
              <a:cs typeface="Times New Roman" panose="02020603050405020304" pitchFamily="18" charset="0"/>
            </a:endParaRPr>
          </a:p>
        </p:txBody>
      </p:sp>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347998"/>
            <a:ext cx="2444725" cy="326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63441" y="5791200"/>
            <a:ext cx="3352800" cy="707886"/>
          </a:xfrm>
          <a:prstGeom prst="rect">
            <a:avLst/>
          </a:prstGeom>
          <a:solidFill>
            <a:schemeClr val="accent3">
              <a:lumMod val="20000"/>
              <a:lumOff val="80000"/>
            </a:schemeClr>
          </a:solidFill>
          <a:ln>
            <a:solidFill>
              <a:schemeClr val="accent6">
                <a:lumMod val="50000"/>
              </a:schemeClr>
            </a:solidFill>
          </a:ln>
        </p:spPr>
        <p:txBody>
          <a:bodyPr wrap="square">
            <a:spAutoFit/>
          </a:bodyPr>
          <a:lstStyle/>
          <a:p>
            <a:r>
              <a:rPr lang="vi-VN" sz="2000" b="1" i="1" smtClean="0">
                <a:solidFill>
                  <a:srgbClr val="002060"/>
                </a:solidFill>
                <a:latin typeface="+mj-lt"/>
              </a:rPr>
              <a:t>Các tượng </a:t>
            </a:r>
            <a:r>
              <a:rPr lang="vi-VN" sz="2000" b="1" i="1">
                <a:solidFill>
                  <a:srgbClr val="002060"/>
                </a:solidFill>
                <a:latin typeface="+mj-lt"/>
              </a:rPr>
              <a:t>La Hán ở chùa Tây </a:t>
            </a:r>
            <a:r>
              <a:rPr lang="vi-VN" sz="2000" b="1" i="1" smtClean="0">
                <a:solidFill>
                  <a:srgbClr val="002060"/>
                </a:solidFill>
                <a:latin typeface="+mj-lt"/>
              </a:rPr>
              <a:t>Phương</a:t>
            </a:r>
            <a:endParaRPr lang="en-US" sz="2000" b="1" i="1">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par>
                                <p:cTn id="8" presetID="16" presetClass="entr" presetSubtype="21"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barn(inVertical)">
                                      <p:cBhvr>
                                        <p:cTn id="10" dur="500"/>
                                        <p:tgtEl>
                                          <p:spTgt spid="4104"/>
                                        </p:tgtEl>
                                      </p:cBhvr>
                                    </p:animEffect>
                                  </p:childTnLst>
                                </p:cTn>
                              </p:par>
                              <p:par>
                                <p:cTn id="11" presetID="16" presetClass="entr" presetSubtype="21"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arn(inVertical)">
                                      <p:cBhvr>
                                        <p:cTn id="13" dur="500"/>
                                        <p:tgtEl>
                                          <p:spTgt spid="4102"/>
                                        </p:tgtEl>
                                      </p:cBhvr>
                                    </p:animEffect>
                                  </p:childTnLst>
                                </p:cTn>
                              </p:par>
                              <p:par>
                                <p:cTn id="14" presetID="16" presetClass="entr" presetSubtype="21" fill="hold" nodeType="with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barn(inVertical)">
                                      <p:cBhvr>
                                        <p:cTn id="16" dur="500"/>
                                        <p:tgtEl>
                                          <p:spTgt spid="410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24400" y="244502"/>
            <a:ext cx="4190999" cy="3412316"/>
          </a:xfrm>
          <a:prstGeom prst="rect">
            <a:avLst/>
          </a:prstGeom>
          <a:solidFill>
            <a:schemeClr val="accent3">
              <a:lumMod val="20000"/>
              <a:lumOff val="80000"/>
            </a:schemeClr>
          </a:solidFill>
          <a:ln w="9525">
            <a:solidFill>
              <a:schemeClr val="tx1"/>
            </a:solidFill>
            <a:miter lim="800000"/>
            <a:headEnd/>
            <a:tailEnd/>
          </a:ln>
          <a:effectLst/>
        </p:spPr>
      </p:pic>
      <p:sp>
        <p:nvSpPr>
          <p:cNvPr id="5" name="Rectangle 4"/>
          <p:cNvSpPr/>
          <p:nvPr/>
        </p:nvSpPr>
        <p:spPr>
          <a:xfrm>
            <a:off x="180109" y="381000"/>
            <a:ext cx="4343400" cy="3139321"/>
          </a:xfrm>
          <a:prstGeom prst="rect">
            <a:avLst/>
          </a:prstGeom>
          <a:ln>
            <a:solidFill>
              <a:schemeClr val="accent1"/>
            </a:solidFill>
          </a:ln>
        </p:spPr>
        <p:txBody>
          <a:bodyPr wrap="square">
            <a:spAutoFit/>
          </a:bodyPr>
          <a:lstStyle/>
          <a:p>
            <a:pPr algn="just"/>
            <a:r>
              <a:rPr lang="vi-VN" i="1">
                <a:solidFill>
                  <a:prstClr val="black"/>
                </a:solidFill>
                <a:latin typeface="Times New Roman" panose="02020603050405020304" pitchFamily="18" charset="0"/>
                <a:cs typeface="Times New Roman" panose="02020603050405020304" pitchFamily="18" charset="0"/>
              </a:rPr>
              <a:t>Kinh thành Huế hay Thuận Hóa kinh thành, nơi đóng đô của triều đại nhà Nguyễn trong suốt 143 năm từ 1802 đến khi thoái vị vào năm 1945. Hiện nay, Kinh thành Huế là một trong số các di tích thuộc cụm Quần thể di tích Cố đô Huế được UNESCO công nhận là Di sản Văn hoá Thế giới.</a:t>
            </a:r>
            <a:endParaRPr lang="vi-VN" i="1">
              <a:solidFill>
                <a:prstClr val="black"/>
              </a:solidFill>
              <a:latin typeface="Times New Roman" panose="02020603050405020304" pitchFamily="18" charset="0"/>
              <a:cs typeface="Times New Roman" panose="02020603050405020304" pitchFamily="18" charset="0"/>
            </a:endParaRPr>
          </a:p>
          <a:p>
            <a:pPr algn="just"/>
            <a:r>
              <a:rPr lang="vi-VN" i="1">
                <a:solidFill>
                  <a:prstClr val="black"/>
                </a:solidFill>
                <a:latin typeface="Times New Roman" panose="02020603050405020304" pitchFamily="18" charset="0"/>
                <a:cs typeface="Times New Roman" panose="02020603050405020304" pitchFamily="18" charset="0"/>
              </a:rPr>
              <a:t>Kinh thành Huế được vua Gia Long tiến hành khảo sát từ năm 1803, khởi công xây dựng từ 1805 và hoàn chỉnh vào năm 1832 dưới triều vua Minh Mạng.</a:t>
            </a:r>
            <a:endParaRPr lang="en-US" i="1">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95549" y="304477"/>
            <a:ext cx="1832553" cy="369332"/>
          </a:xfrm>
          <a:prstGeom prst="rect">
            <a:avLst/>
          </a:prstGeom>
          <a:solidFill>
            <a:schemeClr val="accent3">
              <a:lumMod val="20000"/>
              <a:lumOff val="80000"/>
            </a:schemeClr>
          </a:solidFill>
          <a:ln>
            <a:solidFill>
              <a:schemeClr val="accent1"/>
            </a:solidFill>
          </a:ln>
        </p:spPr>
        <p:txBody>
          <a:bodyPr wrap="none">
            <a:spAutoFit/>
          </a:bodyPr>
          <a:lstStyle/>
          <a:p>
            <a:r>
              <a:rPr lang="en-US">
                <a:solidFill>
                  <a:prstClr val="black"/>
                </a:solidFill>
                <a:latin typeface="Times New Roman" panose="02020603050405020304" pitchFamily="18" charset="0"/>
                <a:cs typeface="Times New Roman" panose="02020603050405020304" pitchFamily="18" charset="0"/>
              </a:rPr>
              <a:t>Hoàng thành Huế</a:t>
            </a:r>
            <a:endParaRPr lang="en-US">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09" y="3730648"/>
            <a:ext cx="4076700" cy="2857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50967" y="4005236"/>
            <a:ext cx="4064432" cy="2554545"/>
          </a:xfrm>
          <a:prstGeom prst="rect">
            <a:avLst/>
          </a:prstGeom>
          <a:ln>
            <a:solidFill>
              <a:schemeClr val="accent6">
                <a:lumMod val="50000"/>
              </a:schemeClr>
            </a:solidFill>
          </a:ln>
        </p:spPr>
        <p:txBody>
          <a:bodyPr wrap="square">
            <a:spAutoFit/>
          </a:bodyPr>
          <a:lstStyle/>
          <a:p>
            <a:pPr algn="just"/>
            <a:r>
              <a:rPr lang="vi-VN" sz="2000" i="1" smtClean="0">
                <a:latin typeface="+mj-lt"/>
              </a:rPr>
              <a:t>Lăng Minh Mạng còn gọi là Hiếu lăng do vua Thiệu Trị cho xây dựng từ năm 1840 đến năm 1843 để chôn cất vua cha Minh Mạng. Lăng nằm trên núi Cẩm Khê, gần ngã ba Bằng Lãng là nơi hội lưu của hai dòng Hữu Trạch và Tả Trạch hợp thành sông Hương, cách cố đô Huế 12 km.</a:t>
            </a:r>
            <a:endParaRPr lang="vi-VN" sz="2000" i="1" smtClean="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6180</Words>
  <Application>WPS Presentation</Application>
  <PresentationFormat>On-screen Show (4:3)</PresentationFormat>
  <Paragraphs>106</Paragraphs>
  <Slides>18</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Arial</vt:lpstr>
      <vt:lpstr>SimSun</vt:lpstr>
      <vt:lpstr>Wingdings</vt:lpstr>
      <vt:lpstr>Times New Roman</vt:lpstr>
      <vt:lpstr>VNI-Times</vt:lpstr>
      <vt:lpstr>Times New Roman</vt:lpstr>
      <vt:lpstr>Wingdings</vt:lpstr>
      <vt:lpstr>Microsoft YaHei</vt:lpstr>
      <vt:lpstr>Arial Unicode MS</vt:lpstr>
      <vt:lpstr>Calibri</vt:lpstr>
      <vt:lpstr>Office Theme</vt:lpstr>
      <vt:lpstr>BÀI 28  SỰ PHÁT TRIỂN CỦA VĂN HÓA, DÂN TỘC CUỐI THẾ KỶ XVIII - NỬA ĐẦU THẾ KỶ XIX (Tiết 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SỰ PHÁT TRIỂN CỦA VĂN HÓA, DÂN TỘC CUỐI THẾ KỶ XVIII - NỬA ĐẦU THẾ KỶ XIX</dc:title>
  <dc:creator>Administrator</dc:creator>
  <cp:lastModifiedBy>ASUS</cp:lastModifiedBy>
  <cp:revision>30</cp:revision>
  <dcterms:created xsi:type="dcterms:W3CDTF">2020-03-27T13:11:00Z</dcterms:created>
  <dcterms:modified xsi:type="dcterms:W3CDTF">2021-05-10T23:37:22Z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1033-11.2.0.10101</vt:lpwstr>
  </property>
</Properties>
</file>