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FFE5E5C-F82A-4A97-B2A0-67ABADAB02FA}">
          <p14:sldIdLst>
            <p14:sldId id="256"/>
            <p14:sldId id="257"/>
            <p14:sldId id="258"/>
            <p14:sldId id="259"/>
            <p14:sldId id="260"/>
            <p14:sldId id="261"/>
            <p14:sldId id="262"/>
            <p14:sldId id="263"/>
            <p14:sldId id="264"/>
            <p14:sldId id="265"/>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2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F8A260F-7094-40F3-98A8-A45EDF22969A}" type="datetimeFigureOut">
              <a:rPr lang="en-US" smtClean="0"/>
              <a:t>09-Oct-21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2728127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A260F-7094-40F3-98A8-A45EDF22969A}" type="datetimeFigureOut">
              <a:rPr lang="en-US" smtClean="0"/>
              <a:t>09-Oct-21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3906595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A260F-7094-40F3-98A8-A45EDF22969A}" type="datetimeFigureOut">
              <a:rPr lang="en-US" smtClean="0"/>
              <a:t>09-Oct-21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1334182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A260F-7094-40F3-98A8-A45EDF22969A}" type="datetimeFigureOut">
              <a:rPr lang="en-US" smtClean="0"/>
              <a:t>09-Oct-21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66D4-58D0-470B-881F-365AA7387AF5}"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9372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A260F-7094-40F3-98A8-A45EDF22969A}" type="datetimeFigureOut">
              <a:rPr lang="en-US" smtClean="0"/>
              <a:t>09-Oct-21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418904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F8A260F-7094-40F3-98A8-A45EDF22969A}" type="datetimeFigureOut">
              <a:rPr lang="en-US" smtClean="0"/>
              <a:t>09-Oct-21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1597377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F8A260F-7094-40F3-98A8-A45EDF22969A}" type="datetimeFigureOut">
              <a:rPr lang="en-US" smtClean="0"/>
              <a:t>09-Oct-21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1579375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8A260F-7094-40F3-98A8-A45EDF22969A}" type="datetimeFigureOut">
              <a:rPr lang="en-US" smtClean="0"/>
              <a:t>09-Oct-21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1801276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8A260F-7094-40F3-98A8-A45EDF22969A}" type="datetimeFigureOut">
              <a:rPr lang="en-US" smtClean="0"/>
              <a:t>09-Oct-21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206273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8A260F-7094-40F3-98A8-A45EDF22969A}" type="datetimeFigureOut">
              <a:rPr lang="en-US" smtClean="0"/>
              <a:t>09-Oct-21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296603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8A260F-7094-40F3-98A8-A45EDF22969A}" type="datetimeFigureOut">
              <a:rPr lang="en-US" smtClean="0"/>
              <a:t>09-Oct-21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2947273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F8A260F-7094-40F3-98A8-A45EDF22969A}" type="datetimeFigureOut">
              <a:rPr lang="en-US" smtClean="0"/>
              <a:t>09-Oct-21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897825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8A260F-7094-40F3-98A8-A45EDF22969A}" type="datetimeFigureOut">
              <a:rPr lang="en-US" smtClean="0"/>
              <a:t>09-Oct-21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4118851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8A260F-7094-40F3-98A8-A45EDF22969A}" type="datetimeFigureOut">
              <a:rPr lang="en-US" smtClean="0"/>
              <a:t>09-Oct-21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1327158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F8A260F-7094-40F3-98A8-A45EDF22969A}" type="datetimeFigureOut">
              <a:rPr lang="en-US" smtClean="0"/>
              <a:t>09-Oct-21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2150346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A260F-7094-40F3-98A8-A45EDF22969A}" type="datetimeFigureOut">
              <a:rPr lang="en-US" smtClean="0"/>
              <a:t>09-Oct-21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3230497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A260F-7094-40F3-98A8-A45EDF22969A}" type="datetimeFigureOut">
              <a:rPr lang="en-US" smtClean="0"/>
              <a:t>09-Oct-21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666D4-58D0-470B-881F-365AA7387AF5}" type="slidenum">
              <a:rPr lang="en-US" smtClean="0"/>
              <a:t>‹#›</a:t>
            </a:fld>
            <a:endParaRPr lang="en-US"/>
          </a:p>
        </p:txBody>
      </p:sp>
    </p:spTree>
    <p:extLst>
      <p:ext uri="{BB962C8B-B14F-4D97-AF65-F5344CB8AC3E}">
        <p14:creationId xmlns:p14="http://schemas.microsoft.com/office/powerpoint/2010/main" val="897125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F8A260F-7094-40F3-98A8-A45EDF22969A}" type="datetimeFigureOut">
              <a:rPr lang="en-US" smtClean="0"/>
              <a:t>09-Oct-21</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55A666D4-58D0-470B-881F-365AA7387AF5}" type="slidenum">
              <a:rPr lang="en-US" smtClean="0"/>
              <a:t>‹#›</a:t>
            </a:fld>
            <a:endParaRPr lang="en-US"/>
          </a:p>
        </p:txBody>
      </p:sp>
    </p:spTree>
    <p:extLst>
      <p:ext uri="{BB962C8B-B14F-4D97-AF65-F5344CB8AC3E}">
        <p14:creationId xmlns:p14="http://schemas.microsoft.com/office/powerpoint/2010/main" val="521178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d12h3HMx4s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roPAfZHS-O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GUeUvpHmut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EaD8cGtf1K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1433" y="1300785"/>
            <a:ext cx="9963509" cy="3702536"/>
          </a:xfrm>
        </p:spPr>
        <p:txBody>
          <a:bodyPr>
            <a:normAutofit/>
          </a:bodyPr>
          <a:lstStyle/>
          <a:p>
            <a:r>
              <a:rPr lang="en-US" dirty="0" err="1" smtClean="0"/>
              <a:t>Bài</a:t>
            </a:r>
            <a:r>
              <a:rPr lang="en-US" dirty="0" smtClean="0"/>
              <a:t> 8: </a:t>
            </a:r>
            <a:r>
              <a:rPr lang="en-US" dirty="0" err="1" smtClean="0"/>
              <a:t>thực</a:t>
            </a:r>
            <a:r>
              <a:rPr lang="en-US" dirty="0" smtClean="0"/>
              <a:t> </a:t>
            </a:r>
            <a:r>
              <a:rPr lang="en-US" dirty="0" err="1" smtClean="0"/>
              <a:t>hành</a:t>
            </a:r>
            <a:r>
              <a:rPr lang="en-US" dirty="0" smtClean="0"/>
              <a:t> </a:t>
            </a:r>
            <a:r>
              <a:rPr lang="en-US" dirty="0" err="1" smtClean="0"/>
              <a:t>điều</a:t>
            </a:r>
            <a:r>
              <a:rPr lang="en-US" dirty="0" smtClean="0"/>
              <a:t> </a:t>
            </a:r>
            <a:r>
              <a:rPr lang="en-US" dirty="0" err="1" smtClean="0"/>
              <a:t>chế</a:t>
            </a:r>
            <a:r>
              <a:rPr lang="en-US" dirty="0" smtClean="0"/>
              <a:t>, </a:t>
            </a:r>
            <a:r>
              <a:rPr lang="en-US" dirty="0" err="1" smtClean="0"/>
              <a:t>tính</a:t>
            </a:r>
            <a:r>
              <a:rPr lang="en-US" dirty="0" smtClean="0"/>
              <a:t> </a:t>
            </a:r>
            <a:r>
              <a:rPr lang="en-US" dirty="0" err="1" smtClean="0"/>
              <a:t>chất</a:t>
            </a:r>
            <a:r>
              <a:rPr lang="en-US" dirty="0" smtClean="0"/>
              <a:t> </a:t>
            </a:r>
            <a:r>
              <a:rPr lang="en-US" dirty="0" err="1" smtClean="0"/>
              <a:t>hóa</a:t>
            </a:r>
            <a:r>
              <a:rPr lang="en-US" dirty="0" smtClean="0"/>
              <a:t> </a:t>
            </a:r>
            <a:r>
              <a:rPr lang="en-US" dirty="0" err="1" smtClean="0"/>
              <a:t>học</a:t>
            </a:r>
            <a:r>
              <a:rPr lang="en-US" dirty="0" smtClean="0"/>
              <a:t> </a:t>
            </a:r>
            <a:r>
              <a:rPr lang="en-US" dirty="0" err="1" smtClean="0"/>
              <a:t>của</a:t>
            </a:r>
            <a:r>
              <a:rPr lang="en-US" dirty="0" smtClean="0"/>
              <a:t> </a:t>
            </a:r>
            <a:r>
              <a:rPr lang="en-US" dirty="0" err="1" smtClean="0"/>
              <a:t>este</a:t>
            </a:r>
            <a:r>
              <a:rPr lang="en-US" dirty="0" smtClean="0"/>
              <a:t> </a:t>
            </a:r>
            <a:r>
              <a:rPr lang="en-US" dirty="0" err="1" smtClean="0"/>
              <a:t>và</a:t>
            </a:r>
            <a:r>
              <a:rPr lang="en-US" dirty="0" smtClean="0"/>
              <a:t> </a:t>
            </a:r>
            <a:r>
              <a:rPr lang="en-US" dirty="0" err="1" smtClean="0"/>
              <a:t>cacbohidrat</a:t>
            </a:r>
            <a:r>
              <a:rPr lang="en-US" dirty="0"/>
              <a:t/>
            </a:r>
            <a:br>
              <a:rPr lang="en-US" dirty="0"/>
            </a:br>
            <a:endParaRPr lang="en-US" dirty="0"/>
          </a:p>
        </p:txBody>
      </p:sp>
    </p:spTree>
    <p:extLst>
      <p:ext uri="{BB962C8B-B14F-4D97-AF65-F5344CB8AC3E}">
        <p14:creationId xmlns:p14="http://schemas.microsoft.com/office/powerpoint/2010/main" val="3930753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33350"/>
            <a:ext cx="10364451" cy="581025"/>
          </a:xfrm>
        </p:spPr>
        <p:txBody>
          <a:bodyPr>
            <a:normAutofit fontScale="90000"/>
          </a:bodyPr>
          <a:lstStyle/>
          <a:p>
            <a:r>
              <a:rPr lang="en-US" b="1" dirty="0" err="1" smtClean="0"/>
              <a:t>Củng</a:t>
            </a:r>
            <a:r>
              <a:rPr lang="en-US" b="1" dirty="0" smtClean="0"/>
              <a:t> </a:t>
            </a:r>
            <a:r>
              <a:rPr lang="en-US" b="1" dirty="0" err="1" smtClean="0"/>
              <a:t>cố</a:t>
            </a:r>
            <a:r>
              <a:rPr lang="en-US" b="1" dirty="0" smtClean="0"/>
              <a:t> </a:t>
            </a:r>
            <a:endParaRPr lang="en-US" b="1" dirty="0"/>
          </a:p>
        </p:txBody>
      </p:sp>
      <p:sp>
        <p:nvSpPr>
          <p:cNvPr id="3" name="Content Placeholder 2"/>
          <p:cNvSpPr>
            <a:spLocks noGrp="1"/>
          </p:cNvSpPr>
          <p:nvPr>
            <p:ph sz="quarter" idx="13"/>
          </p:nvPr>
        </p:nvSpPr>
        <p:spPr>
          <a:xfrm>
            <a:off x="190500" y="714374"/>
            <a:ext cx="12001500" cy="6667501"/>
          </a:xfrm>
        </p:spPr>
        <p:txBody>
          <a:bodyPr>
            <a:noAutofit/>
          </a:bodyPr>
          <a:lstStyle/>
          <a:p>
            <a:pPr marL="0" indent="0">
              <a:buNone/>
            </a:pPr>
            <a:r>
              <a:rPr lang="en-US" sz="2200" b="1" u="sng" cap="none" dirty="0" err="1" smtClean="0">
                <a:latin typeface="Arial" panose="020B0604020202020204" pitchFamily="34" charset="0"/>
                <a:cs typeface="Arial" panose="020B0604020202020204" pitchFamily="34" charset="0"/>
              </a:rPr>
              <a:t>Câu</a:t>
            </a:r>
            <a:r>
              <a:rPr lang="en-US" sz="2200" b="1" u="sng" cap="none" dirty="0" smtClean="0">
                <a:latin typeface="Arial" panose="020B0604020202020204" pitchFamily="34" charset="0"/>
                <a:cs typeface="Arial" panose="020B0604020202020204" pitchFamily="34" charset="0"/>
              </a:rPr>
              <a:t> 1: </a:t>
            </a:r>
            <a:r>
              <a:rPr lang="vi-VN" sz="2200" cap="none" dirty="0" smtClean="0"/>
              <a:t>Tiến </a:t>
            </a:r>
            <a:r>
              <a:rPr lang="vi-VN" sz="2200" cap="none" dirty="0"/>
              <a:t>hành thí nghiệm phản ứng xà phòng hoá theo các bước sau đây:</a:t>
            </a:r>
            <a:r>
              <a:rPr lang="vi-VN" sz="2200" cap="none" dirty="0"/>
              <a:t/>
            </a:r>
            <a:br>
              <a:rPr lang="vi-VN" sz="2200" cap="none" dirty="0"/>
            </a:br>
            <a:r>
              <a:rPr lang="vi-VN" sz="2200" cap="none" dirty="0"/>
              <a:t>* Bước 1: Cho vào bát sứ nhỏ khoảng 1 gam mỡ động vật và 2 – 2,5 ml dung dịch NaOH 40%.</a:t>
            </a:r>
            <a:r>
              <a:rPr lang="vi-VN" sz="2200" cap="none" dirty="0"/>
              <a:t/>
            </a:r>
            <a:br>
              <a:rPr lang="vi-VN" sz="2200" cap="none" dirty="0"/>
            </a:br>
            <a:r>
              <a:rPr lang="vi-VN" sz="2200" cap="none" dirty="0"/>
              <a:t>* Bước 2: Đun hỗn hợp sôi nhẹ khoảng 8 – 10 phút và liên tục khuấy đều bằng đũa thuỷ tinh. Thỉnh thoảng thêm vài giọt nước cất để giữ cho thể tích của hỗn hợp không đổi.</a:t>
            </a:r>
            <a:r>
              <a:rPr lang="vi-VN" sz="2200" cap="none" dirty="0"/>
              <a:t/>
            </a:r>
            <a:br>
              <a:rPr lang="vi-VN" sz="2200" cap="none" dirty="0"/>
            </a:br>
            <a:r>
              <a:rPr lang="vi-VN" sz="2200" cap="none" dirty="0"/>
              <a:t>* Bước 3: Rót thêm vào hỗn hợp 4 – 5 ml dung dịch NaCl bão hoà nóng, khuấy nhẹ. Để nguội.</a:t>
            </a:r>
            <a:r>
              <a:rPr lang="vi-VN" sz="2200" cap="none" dirty="0"/>
              <a:t/>
            </a:r>
            <a:br>
              <a:rPr lang="vi-VN" sz="2200" cap="none" dirty="0"/>
            </a:br>
            <a:r>
              <a:rPr lang="vi-VN" sz="2200" cap="none" dirty="0"/>
              <a:t>Có các phát biểu sau:</a:t>
            </a:r>
            <a:r>
              <a:rPr lang="vi-VN" sz="2200" cap="none" dirty="0"/>
              <a:t/>
            </a:r>
            <a:br>
              <a:rPr lang="vi-VN" sz="2200" cap="none" dirty="0"/>
            </a:br>
            <a:r>
              <a:rPr lang="vi-VN" sz="2200" cap="none" dirty="0"/>
              <a:t>(a) Sau bước 1, thu được chất lỏng đồng nhất.</a:t>
            </a:r>
            <a:r>
              <a:rPr lang="vi-VN" sz="2200" cap="none" dirty="0"/>
              <a:t/>
            </a:r>
            <a:br>
              <a:rPr lang="vi-VN" sz="2200" cap="none" dirty="0"/>
            </a:br>
            <a:r>
              <a:rPr lang="vi-VN" sz="2200" cap="none" dirty="0"/>
              <a:t>(b) Sau bước 3, thấy có lớp chất rắn màu trắng nổi lên.</a:t>
            </a:r>
            <a:r>
              <a:rPr lang="vi-VN" sz="2200" cap="none" dirty="0"/>
              <a:t/>
            </a:r>
            <a:br>
              <a:rPr lang="vi-VN" sz="2200" cap="none" dirty="0"/>
            </a:br>
            <a:r>
              <a:rPr lang="vi-VN" sz="2200" cap="none" dirty="0"/>
              <a:t>(c) Mục đích chính của việc thêm dung dịch NaCl ở bước 3 là làm tăng tốc độ của phản ứng xà phòng hóa.</a:t>
            </a:r>
            <a:r>
              <a:rPr lang="vi-VN" sz="2200" cap="none" dirty="0"/>
              <a:t/>
            </a:r>
            <a:br>
              <a:rPr lang="vi-VN" sz="2200" cap="none" dirty="0"/>
            </a:br>
            <a:r>
              <a:rPr lang="vi-VN" sz="2200" cap="none" dirty="0"/>
              <a:t>(d) Sản phẩm thu được sau bước 3 đem tách hết chất rắn không tan, chất lỏng còn lại hòa tan được </a:t>
            </a:r>
            <a:r>
              <a:rPr lang="vi-VN" sz="2200" cap="none" dirty="0" smtClean="0"/>
              <a:t>Cu(OH)</a:t>
            </a:r>
            <a:r>
              <a:rPr lang="en-US" sz="2200" cap="none" baseline="-25000" dirty="0" smtClean="0"/>
              <a:t>2</a:t>
            </a:r>
            <a:r>
              <a:rPr lang="vi-VN" sz="2200" cap="none" dirty="0" smtClean="0"/>
              <a:t> </a:t>
            </a:r>
            <a:r>
              <a:rPr lang="vi-VN" sz="2200" cap="none" dirty="0"/>
              <a:t>tạo thành dung dịch màu xanh lam.</a:t>
            </a:r>
            <a:r>
              <a:rPr lang="vi-VN" sz="2200" cap="none" dirty="0"/>
              <a:t/>
            </a:r>
            <a:br>
              <a:rPr lang="vi-VN" sz="2200" cap="none" dirty="0"/>
            </a:br>
            <a:r>
              <a:rPr lang="vi-VN" sz="2200" cap="none" dirty="0"/>
              <a:t>(e) Có thể thay thế mỡ động vật bằng dầu thực vật.</a:t>
            </a:r>
            <a:r>
              <a:rPr lang="vi-VN" sz="2200" cap="none" dirty="0"/>
              <a:t/>
            </a:r>
            <a:br>
              <a:rPr lang="vi-VN" sz="2200" cap="none" dirty="0"/>
            </a:br>
            <a:r>
              <a:rPr lang="vi-VN" sz="2200" cap="none" dirty="0"/>
              <a:t>Số phát biểu đúng là</a:t>
            </a:r>
            <a:r>
              <a:rPr lang="vi-VN" sz="2200" cap="none" dirty="0"/>
              <a:t/>
            </a:r>
            <a:br>
              <a:rPr lang="vi-VN" sz="2200" cap="none" dirty="0"/>
            </a:br>
            <a:r>
              <a:rPr lang="vi-VN" sz="2200" b="1" cap="none" dirty="0"/>
              <a:t>A.</a:t>
            </a:r>
            <a:r>
              <a:rPr lang="vi-VN" sz="2200" cap="none" dirty="0"/>
              <a:t> </a:t>
            </a:r>
            <a:r>
              <a:rPr lang="vi-VN" sz="2200" cap="none" dirty="0" smtClean="0"/>
              <a:t>4</a:t>
            </a:r>
            <a:r>
              <a:rPr lang="en-US" sz="2200" cap="none" dirty="0" smtClean="0"/>
              <a:t>                            </a:t>
            </a:r>
            <a:r>
              <a:rPr lang="vi-VN" sz="2200" b="1" cap="none" dirty="0" smtClean="0"/>
              <a:t>B</a:t>
            </a:r>
            <a:r>
              <a:rPr lang="vi-VN" sz="2200" b="1" cap="none" dirty="0"/>
              <a:t>.</a:t>
            </a:r>
            <a:r>
              <a:rPr lang="vi-VN" sz="2200" cap="none" dirty="0"/>
              <a:t> </a:t>
            </a:r>
            <a:r>
              <a:rPr lang="vi-VN" sz="2200" cap="none" dirty="0" smtClean="0"/>
              <a:t>1</a:t>
            </a:r>
            <a:r>
              <a:rPr lang="en-US" sz="2200" cap="none" dirty="0" smtClean="0"/>
              <a:t>                                   </a:t>
            </a:r>
            <a:r>
              <a:rPr lang="vi-VN" sz="2200" b="1" cap="none" dirty="0" smtClean="0"/>
              <a:t>C</a:t>
            </a:r>
            <a:r>
              <a:rPr lang="vi-VN" sz="2200" b="1" cap="none" dirty="0"/>
              <a:t>.</a:t>
            </a:r>
            <a:r>
              <a:rPr lang="vi-VN" sz="2200" cap="none" dirty="0"/>
              <a:t> </a:t>
            </a:r>
            <a:r>
              <a:rPr lang="vi-VN" sz="2200" cap="none" dirty="0" smtClean="0"/>
              <a:t>2</a:t>
            </a:r>
            <a:r>
              <a:rPr lang="en-US" sz="2200" cap="none" dirty="0" smtClean="0"/>
              <a:t>                               </a:t>
            </a:r>
            <a:r>
              <a:rPr lang="vi-VN" sz="2200" b="1" cap="none" dirty="0" smtClean="0"/>
              <a:t>D</a:t>
            </a:r>
            <a:r>
              <a:rPr lang="vi-VN" sz="2200" b="1" cap="none" dirty="0"/>
              <a:t>.</a:t>
            </a:r>
            <a:r>
              <a:rPr lang="vi-VN" sz="2200" cap="none" dirty="0"/>
              <a:t> 3.</a:t>
            </a:r>
            <a:endParaRPr lang="en-US" sz="2200" cap="none" dirty="0"/>
          </a:p>
        </p:txBody>
      </p:sp>
    </p:spTree>
    <p:extLst>
      <p:ext uri="{BB962C8B-B14F-4D97-AF65-F5344CB8AC3E}">
        <p14:creationId xmlns:p14="http://schemas.microsoft.com/office/powerpoint/2010/main" val="2960481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Củng</a:t>
            </a:r>
            <a:r>
              <a:rPr lang="en-US" b="1" dirty="0"/>
              <a:t> </a:t>
            </a:r>
            <a:r>
              <a:rPr lang="en-US" b="1" dirty="0" err="1"/>
              <a:t>cố</a:t>
            </a:r>
            <a:r>
              <a:rPr lang="en-US" b="1" dirty="0"/>
              <a:t> </a:t>
            </a:r>
            <a:endParaRPr lang="en-US" dirty="0"/>
          </a:p>
        </p:txBody>
      </p:sp>
      <p:sp>
        <p:nvSpPr>
          <p:cNvPr id="3" name="Content Placeholder 2"/>
          <p:cNvSpPr>
            <a:spLocks noGrp="1"/>
          </p:cNvSpPr>
          <p:nvPr>
            <p:ph sz="quarter" idx="13"/>
          </p:nvPr>
        </p:nvSpPr>
        <p:spPr>
          <a:xfrm>
            <a:off x="285750" y="1781176"/>
            <a:ext cx="11791950" cy="4791074"/>
          </a:xfrm>
        </p:spPr>
        <p:txBody>
          <a:bodyPr>
            <a:noAutofit/>
          </a:bodyPr>
          <a:lstStyle/>
          <a:p>
            <a:pPr marL="0" indent="0">
              <a:buNone/>
            </a:pPr>
            <a:r>
              <a:rPr lang="en-US" sz="3000" b="1" u="sng" cap="none" dirty="0" err="1" smtClean="0">
                <a:latin typeface="Times New Roman" panose="02020603050405020304" pitchFamily="18" charset="0"/>
                <a:cs typeface="Times New Roman" panose="02020603050405020304" pitchFamily="18" charset="0"/>
              </a:rPr>
              <a:t>Câu</a:t>
            </a:r>
            <a:r>
              <a:rPr lang="en-US" sz="3000" b="1" u="sng" cap="none" dirty="0" smtClean="0">
                <a:latin typeface="Times New Roman" panose="02020603050405020304" pitchFamily="18" charset="0"/>
                <a:cs typeface="Times New Roman" panose="02020603050405020304" pitchFamily="18" charset="0"/>
              </a:rPr>
              <a:t> 2: </a:t>
            </a:r>
            <a:r>
              <a:rPr lang="en-US" sz="3000" cap="none" dirty="0" smtClean="0">
                <a:latin typeface="Times New Roman" panose="02020603050405020304" pitchFamily="18" charset="0"/>
                <a:cs typeface="Times New Roman" panose="02020603050405020304" pitchFamily="18" charset="0"/>
              </a:rPr>
              <a:t>Cho 5 </a:t>
            </a:r>
            <a:r>
              <a:rPr lang="en-US" sz="3000" cap="none" dirty="0" err="1" smtClean="0">
                <a:latin typeface="Times New Roman" panose="02020603050405020304" pitchFamily="18" charset="0"/>
                <a:cs typeface="Times New Roman" panose="02020603050405020304" pitchFamily="18" charset="0"/>
              </a:rPr>
              <a:t>giọt</a:t>
            </a:r>
            <a:r>
              <a:rPr lang="en-US" sz="3000" cap="none" dirty="0" smtClean="0">
                <a:latin typeface="Times New Roman" panose="02020603050405020304" pitchFamily="18" charset="0"/>
                <a:cs typeface="Times New Roman" panose="02020603050405020304" pitchFamily="18" charset="0"/>
              </a:rPr>
              <a:t> CuSO</a:t>
            </a:r>
            <a:r>
              <a:rPr lang="en-US" sz="3000" cap="none" baseline="-25000" dirty="0" smtClean="0">
                <a:latin typeface="Times New Roman" panose="02020603050405020304" pitchFamily="18" charset="0"/>
                <a:cs typeface="Times New Roman" panose="02020603050405020304" pitchFamily="18" charset="0"/>
              </a:rPr>
              <a:t>4</a:t>
            </a:r>
            <a:r>
              <a:rPr lang="en-US" sz="3000" cap="none" dirty="0" smtClean="0">
                <a:latin typeface="Times New Roman" panose="02020603050405020304" pitchFamily="18" charset="0"/>
                <a:cs typeface="Times New Roman" panose="02020603050405020304" pitchFamily="18" charset="0"/>
              </a:rPr>
              <a:t> 5% </a:t>
            </a:r>
            <a:r>
              <a:rPr lang="en-US" sz="3000" cap="none" dirty="0" err="1" smtClean="0">
                <a:latin typeface="Times New Roman" panose="02020603050405020304" pitchFamily="18" charset="0"/>
                <a:cs typeface="Times New Roman" panose="02020603050405020304" pitchFamily="18" charset="0"/>
              </a:rPr>
              <a:t>và</a:t>
            </a:r>
            <a:r>
              <a:rPr lang="en-US" sz="3000" cap="none" dirty="0" smtClean="0">
                <a:latin typeface="Times New Roman" panose="02020603050405020304" pitchFamily="18" charset="0"/>
                <a:cs typeface="Times New Roman" panose="02020603050405020304" pitchFamily="18" charset="0"/>
              </a:rPr>
              <a:t> 1 ml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NaOH</a:t>
            </a:r>
            <a:r>
              <a:rPr lang="en-US" sz="3000" cap="none" dirty="0" smtClean="0">
                <a:latin typeface="Times New Roman" panose="02020603050405020304" pitchFamily="18" charset="0"/>
                <a:cs typeface="Times New Roman" panose="02020603050405020304" pitchFamily="18" charset="0"/>
              </a:rPr>
              <a:t> 10% </a:t>
            </a:r>
            <a:r>
              <a:rPr lang="en-US" sz="3000" cap="none" dirty="0" err="1" smtClean="0">
                <a:latin typeface="Times New Roman" panose="02020603050405020304" pitchFamily="18" charset="0"/>
                <a:cs typeface="Times New Roman" panose="02020603050405020304" pitchFamily="18" charset="0"/>
              </a:rPr>
              <a:t>vào</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ống</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nghiệm</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lắc</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nhẹ</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Gạn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bỏ</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lớp</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sau</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đó</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thêm</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vào</a:t>
            </a:r>
            <a:r>
              <a:rPr lang="en-US" sz="3000" cap="none" dirty="0" smtClean="0">
                <a:latin typeface="Times New Roman" panose="02020603050405020304" pitchFamily="18" charset="0"/>
                <a:cs typeface="Times New Roman" panose="02020603050405020304" pitchFamily="18" charset="0"/>
              </a:rPr>
              <a:t> 2 ml </a:t>
            </a:r>
            <a:r>
              <a:rPr lang="en-US" sz="3000" cap="none" dirty="0" err="1" smtClean="0">
                <a:latin typeface="Times New Roman" panose="02020603050405020304" pitchFamily="18" charset="0"/>
                <a:cs typeface="Times New Roman" panose="02020603050405020304" pitchFamily="18" charset="0"/>
              </a:rPr>
              <a:t>glucozơ</a:t>
            </a:r>
            <a:r>
              <a:rPr lang="en-US" sz="3000" cap="none" dirty="0" smtClean="0">
                <a:latin typeface="Times New Roman" panose="02020603050405020304" pitchFamily="18" charset="0"/>
                <a:cs typeface="Times New Roman" panose="02020603050405020304" pitchFamily="18" charset="0"/>
              </a:rPr>
              <a:t> 1% </a:t>
            </a:r>
            <a:r>
              <a:rPr lang="en-US" sz="3000" cap="none" dirty="0" err="1" smtClean="0">
                <a:latin typeface="Times New Roman" panose="02020603050405020304" pitchFamily="18" charset="0"/>
                <a:cs typeface="Times New Roman" panose="02020603050405020304" pitchFamily="18" charset="0"/>
              </a:rPr>
              <a:t>lắc</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nhẹ</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Hiện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tượng</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quan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sát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được</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là</a:t>
            </a:r>
            <a:r>
              <a:rPr lang="en-US" sz="3000" cap="none" dirty="0" smtClean="0">
                <a:latin typeface="Times New Roman" panose="02020603050405020304" pitchFamily="18" charset="0"/>
                <a:cs typeface="Times New Roman" panose="02020603050405020304" pitchFamily="18" charset="0"/>
              </a:rPr>
              <a:t>:</a:t>
            </a:r>
          </a:p>
          <a:p>
            <a:pPr marL="0" indent="0">
              <a:buNone/>
            </a:pPr>
            <a:r>
              <a:rPr lang="en-US" sz="3000" b="1" cap="none" dirty="0" smtClean="0">
                <a:latin typeface="Times New Roman" panose="02020603050405020304" pitchFamily="18" charset="0"/>
                <a:cs typeface="Times New Roman" panose="02020603050405020304" pitchFamily="18" charset="0"/>
              </a:rPr>
              <a:t>A.   </a:t>
            </a:r>
            <a:r>
              <a:rPr lang="en-US" sz="3000" cap="none" dirty="0" err="1" smtClean="0">
                <a:latin typeface="Times New Roman" panose="02020603050405020304" pitchFamily="18" charset="0"/>
                <a:cs typeface="Times New Roman" panose="02020603050405020304" pitchFamily="18" charset="0"/>
              </a:rPr>
              <a:t>Có</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kết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tủa</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đỏ</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gạch</a:t>
            </a:r>
            <a:endParaRPr lang="en-US" sz="3000" cap="none" dirty="0" smtClean="0">
              <a:latin typeface="Times New Roman" panose="02020603050405020304" pitchFamily="18" charset="0"/>
              <a:cs typeface="Times New Roman" panose="02020603050405020304" pitchFamily="18" charset="0"/>
            </a:endParaRPr>
          </a:p>
          <a:p>
            <a:pPr marL="0" indent="0">
              <a:buNone/>
            </a:pPr>
            <a:r>
              <a:rPr lang="en-US" sz="3000" b="1" cap="none" dirty="0" smtClean="0">
                <a:latin typeface="Times New Roman" panose="02020603050405020304" pitchFamily="18" charset="0"/>
                <a:cs typeface="Times New Roman" panose="02020603050405020304" pitchFamily="18" charset="0"/>
              </a:rPr>
              <a:t>B.   </a:t>
            </a:r>
            <a:r>
              <a:rPr lang="en-US" sz="3000" cap="none" dirty="0" smtClean="0">
                <a:latin typeface="Times New Roman" panose="02020603050405020304" pitchFamily="18" charset="0"/>
                <a:cs typeface="Times New Roman" panose="02020603050405020304" pitchFamily="18" charset="0"/>
              </a:rPr>
              <a:t>Cu(OH)</a:t>
            </a:r>
            <a:r>
              <a:rPr lang="en-US" sz="3000" cap="none" baseline="-25000" dirty="0" smtClean="0">
                <a:latin typeface="Times New Roman" panose="02020603050405020304" pitchFamily="18" charset="0"/>
                <a:cs typeface="Times New Roman" panose="02020603050405020304" pitchFamily="18" charset="0"/>
              </a:rPr>
              <a:t>2</a:t>
            </a:r>
            <a:r>
              <a:rPr lang="en-US" sz="3000" cap="none" dirty="0" smtClean="0">
                <a:latin typeface="Times New Roman" panose="02020603050405020304" pitchFamily="18" charset="0"/>
                <a:cs typeface="Times New Roman" panose="02020603050405020304" pitchFamily="18" charset="0"/>
              </a:rPr>
              <a:t> tan </a:t>
            </a:r>
            <a:r>
              <a:rPr lang="en-US" sz="3000" cap="none" dirty="0" err="1" smtClean="0">
                <a:latin typeface="Times New Roman" panose="02020603050405020304" pitchFamily="18" charset="0"/>
                <a:cs typeface="Times New Roman" panose="02020603050405020304" pitchFamily="18" charset="0"/>
              </a:rPr>
              <a:t>tạo</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xanh</a:t>
            </a:r>
            <a:r>
              <a:rPr lang="en-US" sz="3000" cap="none" dirty="0" smtClean="0">
                <a:latin typeface="Times New Roman" panose="02020603050405020304" pitchFamily="18" charset="0"/>
                <a:cs typeface="Times New Roman" panose="02020603050405020304" pitchFamily="18" charset="0"/>
              </a:rPr>
              <a:t> lam</a:t>
            </a:r>
          </a:p>
          <a:p>
            <a:pPr marL="0" indent="0">
              <a:buNone/>
            </a:pPr>
            <a:r>
              <a:rPr lang="en-US" sz="3000" b="1" cap="none" dirty="0" smtClean="0">
                <a:latin typeface="Times New Roman" panose="02020603050405020304" pitchFamily="18" charset="0"/>
                <a:cs typeface="Times New Roman" panose="02020603050405020304" pitchFamily="18" charset="0"/>
              </a:rPr>
              <a:t>C.   </a:t>
            </a:r>
            <a:r>
              <a:rPr lang="en-US" sz="3000" cap="none" dirty="0" smtClean="0">
                <a:latin typeface="Times New Roman" panose="02020603050405020304" pitchFamily="18" charset="0"/>
                <a:cs typeface="Times New Roman" panose="02020603050405020304" pitchFamily="18" charset="0"/>
              </a:rPr>
              <a:t>Cu(OH)</a:t>
            </a:r>
            <a:r>
              <a:rPr lang="en-US" sz="3000" cap="none" baseline="-25000" dirty="0" smtClean="0">
                <a:latin typeface="Times New Roman" panose="02020603050405020304" pitchFamily="18" charset="0"/>
                <a:cs typeface="Times New Roman" panose="02020603050405020304" pitchFamily="18" charset="0"/>
              </a:rPr>
              <a:t>2</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bị</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khử</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tạo</a:t>
            </a:r>
            <a:r>
              <a:rPr lang="en-US" sz="3000" cap="none" dirty="0" smtClean="0">
                <a:latin typeface="Times New Roman" panose="02020603050405020304" pitchFamily="18" charset="0"/>
                <a:cs typeface="Times New Roman" panose="02020603050405020304" pitchFamily="18" charset="0"/>
              </a:rPr>
              <a:t> Cu </a:t>
            </a:r>
            <a:r>
              <a:rPr lang="en-US" sz="3000" cap="none" dirty="0" err="1" smtClean="0">
                <a:latin typeface="Times New Roman" panose="02020603050405020304" pitchFamily="18" charset="0"/>
                <a:cs typeface="Times New Roman" panose="02020603050405020304" pitchFamily="18" charset="0"/>
              </a:rPr>
              <a:t>màu</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đỏ</a:t>
            </a:r>
            <a:endParaRPr lang="en-US" sz="3000" cap="none" dirty="0" smtClean="0">
              <a:latin typeface="Times New Roman" panose="02020603050405020304" pitchFamily="18" charset="0"/>
              <a:cs typeface="Times New Roman" panose="02020603050405020304" pitchFamily="18" charset="0"/>
            </a:endParaRPr>
          </a:p>
          <a:p>
            <a:pPr marL="0" indent="0">
              <a:buNone/>
            </a:pPr>
            <a:r>
              <a:rPr lang="en-US" sz="3000" b="1" cap="none" dirty="0" smtClean="0">
                <a:latin typeface="Times New Roman" panose="02020603050405020304" pitchFamily="18" charset="0"/>
                <a:cs typeface="Times New Roman" panose="02020603050405020304" pitchFamily="18" charset="0"/>
              </a:rPr>
              <a:t>D.   </a:t>
            </a:r>
            <a:r>
              <a:rPr lang="en-US" sz="3000" cap="none" dirty="0" smtClean="0">
                <a:latin typeface="Times New Roman" panose="02020603050405020304" pitchFamily="18" charset="0"/>
                <a:cs typeface="Times New Roman" panose="02020603050405020304" pitchFamily="18" charset="0"/>
              </a:rPr>
              <a:t>Cu(OH)</a:t>
            </a:r>
            <a:r>
              <a:rPr lang="en-US" sz="3000" cap="none" baseline="-25000" dirty="0" smtClean="0">
                <a:latin typeface="Times New Roman" panose="02020603050405020304" pitchFamily="18" charset="0"/>
                <a:cs typeface="Times New Roman" panose="02020603050405020304" pitchFamily="18" charset="0"/>
              </a:rPr>
              <a:t>2</a:t>
            </a:r>
            <a:r>
              <a:rPr lang="en-US" sz="3000" cap="none" dirty="0" smtClean="0">
                <a:latin typeface="Times New Roman" panose="02020603050405020304" pitchFamily="18" charset="0"/>
                <a:cs typeface="Times New Roman" panose="02020603050405020304" pitchFamily="18" charset="0"/>
              </a:rPr>
              <a:t> tan </a:t>
            </a:r>
            <a:r>
              <a:rPr lang="en-US" sz="3000" cap="none" dirty="0" err="1" smtClean="0">
                <a:latin typeface="Times New Roman" panose="02020603050405020304" pitchFamily="18" charset="0"/>
                <a:cs typeface="Times New Roman" panose="02020603050405020304" pitchFamily="18" charset="0"/>
              </a:rPr>
              <a:t>tạo</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trong</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suốt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không</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màu</a:t>
            </a:r>
            <a:r>
              <a:rPr lang="en-US" sz="3000" cap="none" dirty="0" smtClean="0">
                <a:latin typeface="Times New Roman" panose="02020603050405020304" pitchFamily="18" charset="0"/>
                <a:cs typeface="Times New Roman" panose="02020603050405020304" pitchFamily="18" charset="0"/>
              </a:rPr>
              <a:t>.</a:t>
            </a:r>
            <a:endParaRPr lang="en-US" sz="30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9195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noAutofit/>
          </a:bodyPr>
          <a:lstStyle/>
          <a:p>
            <a:r>
              <a:rPr lang="en-US" cap="none" dirty="0" smtClean="0">
                <a:solidFill>
                  <a:schemeClr val="accent1">
                    <a:lumMod val="75000"/>
                  </a:schemeClr>
                </a:solidFill>
                <a:latin typeface="Arial" panose="020B0604020202020204" pitchFamily="34" charset="0"/>
                <a:cs typeface="Arial" panose="020B0604020202020204" pitchFamily="34" charset="0"/>
              </a:rPr>
              <a:t>THÍ NGHIỆM 1: </a:t>
            </a:r>
            <a:r>
              <a:rPr lang="en-US" cap="none" dirty="0" err="1" smtClean="0">
                <a:solidFill>
                  <a:schemeClr val="accent1">
                    <a:lumMod val="75000"/>
                  </a:schemeClr>
                </a:solidFill>
                <a:latin typeface="Arial" panose="020B0604020202020204" pitchFamily="34" charset="0"/>
                <a:cs typeface="Arial" panose="020B0604020202020204" pitchFamily="34" charset="0"/>
              </a:rPr>
              <a:t>Phản</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ứng</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điều</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chế</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etyl</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axetat</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từ</a:t>
            </a:r>
            <a:r>
              <a:rPr lang="en-US" cap="none" dirty="0" smtClean="0">
                <a:solidFill>
                  <a:schemeClr val="accent1">
                    <a:lumMod val="75000"/>
                  </a:schemeClr>
                </a:solidFill>
                <a:latin typeface="Arial" panose="020B0604020202020204" pitchFamily="34" charset="0"/>
                <a:cs typeface="Arial" panose="020B0604020202020204" pitchFamily="34" charset="0"/>
              </a:rPr>
              <a:t> </a:t>
            </a:r>
            <a:br>
              <a:rPr lang="en-US" cap="none" dirty="0" smtClean="0">
                <a:solidFill>
                  <a:schemeClr val="accent1">
                    <a:lumMod val="75000"/>
                  </a:schemeClr>
                </a:solidFill>
                <a:latin typeface="Arial" panose="020B0604020202020204" pitchFamily="34" charset="0"/>
                <a:cs typeface="Arial" panose="020B0604020202020204" pitchFamily="34" charset="0"/>
              </a:rPr>
            </a:br>
            <a:r>
              <a:rPr lang="en-US" cap="none" dirty="0">
                <a:solidFill>
                  <a:schemeClr val="accent1">
                    <a:lumMod val="75000"/>
                  </a:schemeClr>
                </a:solidFill>
                <a:latin typeface="Arial" panose="020B0604020202020204" pitchFamily="34" charset="0"/>
                <a:cs typeface="Arial" panose="020B0604020202020204" pitchFamily="34" charset="0"/>
              </a:rPr>
              <a:t> </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ancol</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etylic</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và</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axit</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axetic</a:t>
            </a:r>
            <a:endParaRPr lang="en-US" cap="none" dirty="0">
              <a:solidFill>
                <a:schemeClr val="accent1">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quarter" idx="13"/>
          </p:nvPr>
        </p:nvSpPr>
        <p:spPr/>
        <p:txBody>
          <a:bodyPr>
            <a:normAutofit/>
          </a:bodyPr>
          <a:lstStyle/>
          <a:p>
            <a:pPr marL="0" indent="0">
              <a:buNone/>
            </a:pPr>
            <a:r>
              <a:rPr lang="en-US" sz="2800" cap="none" dirty="0" smtClean="0">
                <a:latin typeface="Times New Roman" panose="02020603050405020304" pitchFamily="18" charset="0"/>
                <a:cs typeface="Times New Roman" panose="02020603050405020304" pitchFamily="18" charset="0"/>
              </a:rPr>
              <a:t>1- </a:t>
            </a:r>
            <a:r>
              <a:rPr lang="en-US" sz="2800" cap="none" dirty="0" err="1" smtClean="0">
                <a:latin typeface="Times New Roman" panose="02020603050405020304" pitchFamily="18" charset="0"/>
                <a:cs typeface="Times New Roman" panose="02020603050405020304" pitchFamily="18" charset="0"/>
              </a:rPr>
              <a:t>Quan</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sát</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trình</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tự</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tiến</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hành</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và</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hiện</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tượng</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diễn</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ra</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trong</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thí</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nghiệm</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điều</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chế</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etyl</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axetat</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sau</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đây</a:t>
            </a:r>
            <a:r>
              <a:rPr lang="en-US" sz="2800" cap="none" dirty="0" smtClean="0">
                <a:latin typeface="Times New Roman" panose="02020603050405020304" pitchFamily="18" charset="0"/>
                <a:cs typeface="Times New Roman" panose="02020603050405020304" pitchFamily="18" charset="0"/>
              </a:rPr>
              <a:t>: </a:t>
            </a:r>
            <a:r>
              <a:rPr lang="en-US" sz="2800" u="sng" cap="none" dirty="0" smtClean="0">
                <a:solidFill>
                  <a:srgbClr val="FF0000"/>
                </a:solidFill>
                <a:latin typeface="Times New Roman" panose="02020603050405020304" pitchFamily="18" charset="0"/>
                <a:cs typeface="Times New Roman" panose="02020603050405020304" pitchFamily="18" charset="0"/>
                <a:hlinkClick r:id="rId2"/>
              </a:rPr>
              <a:t> https</a:t>
            </a:r>
            <a:r>
              <a:rPr lang="en-US" sz="2800" u="sng" cap="none" dirty="0">
                <a:solidFill>
                  <a:srgbClr val="FF0000"/>
                </a:solidFill>
                <a:latin typeface="Times New Roman" panose="02020603050405020304" pitchFamily="18" charset="0"/>
                <a:cs typeface="Times New Roman" panose="02020603050405020304" pitchFamily="18" charset="0"/>
                <a:hlinkClick r:id="rId2"/>
              </a:rPr>
              <a:t>://</a:t>
            </a:r>
            <a:r>
              <a:rPr lang="en-US" sz="2800" u="sng" cap="none" dirty="0" smtClean="0">
                <a:solidFill>
                  <a:srgbClr val="FF0000"/>
                </a:solidFill>
                <a:latin typeface="Times New Roman" panose="02020603050405020304" pitchFamily="18" charset="0"/>
                <a:cs typeface="Times New Roman" panose="02020603050405020304" pitchFamily="18" charset="0"/>
                <a:hlinkClick r:id="rId2"/>
              </a:rPr>
              <a:t>youtu.be/d12h3HMx4sc</a:t>
            </a:r>
            <a:endParaRPr lang="en-US" sz="2800" u="sng" cap="none"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800" cap="none" dirty="0" smtClean="0">
                <a:latin typeface="Times New Roman" panose="02020603050405020304" pitchFamily="18" charset="0"/>
                <a:cs typeface="Times New Roman" panose="02020603050405020304" pitchFamily="18" charset="0"/>
              </a:rPr>
              <a:t>2- </a:t>
            </a:r>
            <a:r>
              <a:rPr lang="en-US" sz="2800" cap="none" dirty="0" err="1" smtClean="0">
                <a:latin typeface="Times New Roman" panose="02020603050405020304" pitchFamily="18" charset="0"/>
                <a:cs typeface="Times New Roman" panose="02020603050405020304" pitchFamily="18" charset="0"/>
              </a:rPr>
              <a:t>Hiện</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tượng</a:t>
            </a:r>
            <a:r>
              <a:rPr lang="en-US" sz="2800" cap="none" dirty="0" smtClean="0">
                <a:latin typeface="Times New Roman" panose="02020603050405020304" pitchFamily="18" charset="0"/>
                <a:cs typeface="Times New Roman" panose="02020603050405020304" pitchFamily="18" charset="0"/>
              </a:rPr>
              <a:t>:</a:t>
            </a:r>
          </a:p>
          <a:p>
            <a:pPr>
              <a:buFontTx/>
              <a:buChar char="-"/>
            </a:pPr>
            <a:r>
              <a:rPr lang="en-US" sz="2800" cap="none" dirty="0" err="1" smtClean="0">
                <a:latin typeface="Times New Roman" panose="02020603050405020304" pitchFamily="18" charset="0"/>
                <a:cs typeface="Times New Roman" panose="02020603050405020304" pitchFamily="18" charset="0"/>
              </a:rPr>
              <a:t>Khí</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có</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mùi</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thơm</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thoát</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ra.</a:t>
            </a:r>
            <a:endParaRPr lang="en-US" sz="2800" cap="none" dirty="0" smtClean="0">
              <a:latin typeface="Times New Roman" panose="02020603050405020304" pitchFamily="18" charset="0"/>
              <a:cs typeface="Times New Roman" panose="02020603050405020304" pitchFamily="18" charset="0"/>
            </a:endParaRPr>
          </a:p>
          <a:p>
            <a:pPr>
              <a:buFontTx/>
              <a:buChar char="-"/>
            </a:pPr>
            <a:r>
              <a:rPr lang="en-US" sz="2800" cap="none" dirty="0" err="1" smtClean="0">
                <a:latin typeface="Times New Roman" panose="02020603050405020304" pitchFamily="18" charset="0"/>
                <a:cs typeface="Times New Roman" panose="02020603050405020304" pitchFamily="18" charset="0"/>
              </a:rPr>
              <a:t>Sau</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khi</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làm</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lạnh</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và</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rót</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NaCl</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bão</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hòa</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vào</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thì</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xuất</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hiện</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sự</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phân</a:t>
            </a:r>
            <a:r>
              <a:rPr lang="en-US" sz="2800" cap="none" dirty="0" smtClean="0">
                <a:latin typeface="Times New Roman" panose="02020603050405020304" pitchFamily="18" charset="0"/>
                <a:cs typeface="Times New Roman" panose="02020603050405020304" pitchFamily="18" charset="0"/>
              </a:rPr>
              <a:t> </a:t>
            </a:r>
            <a:r>
              <a:rPr lang="en-US" sz="2800" cap="none" dirty="0" err="1" smtClean="0">
                <a:latin typeface="Times New Roman" panose="02020603050405020304" pitchFamily="18" charset="0"/>
                <a:cs typeface="Times New Roman" panose="02020603050405020304" pitchFamily="18" charset="0"/>
              </a:rPr>
              <a:t>lớp</a:t>
            </a:r>
            <a:r>
              <a:rPr lang="en-US" sz="2800" cap="none" dirty="0" smtClean="0">
                <a:latin typeface="Times New Roman" panose="02020603050405020304" pitchFamily="18" charset="0"/>
                <a:cs typeface="Times New Roman" panose="02020603050405020304" pitchFamily="18" charset="0"/>
              </a:rPr>
              <a:t>.</a:t>
            </a:r>
            <a:endParaRPr lang="en-US" sz="2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055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228725" y="1357314"/>
            <a:ext cx="10363826" cy="3000374"/>
          </a:xfrm>
        </p:spPr>
        <p:txBody>
          <a:bodyPr>
            <a:normAutofit fontScale="92500" lnSpcReduction="10000"/>
          </a:bodyPr>
          <a:lstStyle/>
          <a:p>
            <a:pPr marL="0" indent="0">
              <a:buNone/>
            </a:pPr>
            <a:r>
              <a:rPr lang="en-US" sz="3200" dirty="0" smtClean="0">
                <a:latin typeface="Times New Roman" panose="02020603050405020304" pitchFamily="18" charset="0"/>
                <a:cs typeface="Times New Roman" panose="02020603050405020304" pitchFamily="18" charset="0"/>
              </a:rPr>
              <a:t>3 – </a:t>
            </a:r>
            <a:r>
              <a:rPr lang="en-US" sz="3200" dirty="0" err="1" smtClean="0">
                <a:latin typeface="Times New Roman" panose="02020603050405020304" pitchFamily="18" charset="0"/>
                <a:cs typeface="Times New Roman" panose="02020603050405020304" pitchFamily="18" charset="0"/>
              </a:rPr>
              <a:t>G</a:t>
            </a:r>
            <a:r>
              <a:rPr lang="en-US" sz="3200" cap="none" dirty="0" err="1" smtClean="0">
                <a:latin typeface="Times New Roman" panose="02020603050405020304" pitchFamily="18" charset="0"/>
                <a:cs typeface="Times New Roman" panose="02020603050405020304" pitchFamily="18" charset="0"/>
              </a:rPr>
              <a:t>iải</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thích</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hiện</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tượng</a:t>
            </a:r>
            <a:r>
              <a:rPr lang="en-US" sz="3200" cap="none" dirty="0" smtClean="0">
                <a:latin typeface="Times New Roman" panose="02020603050405020304" pitchFamily="18" charset="0"/>
                <a:cs typeface="Times New Roman" panose="02020603050405020304" pitchFamily="18" charset="0"/>
              </a:rPr>
              <a:t>:</a:t>
            </a:r>
          </a:p>
          <a:p>
            <a:pPr>
              <a:buFontTx/>
              <a:buChar char="-"/>
            </a:pPr>
            <a:r>
              <a:rPr lang="en-US" sz="3200" cap="none" dirty="0" err="1" smtClean="0">
                <a:latin typeface="Times New Roman" panose="02020603050405020304" pitchFamily="18" charset="0"/>
                <a:cs typeface="Times New Roman" panose="02020603050405020304" pitchFamily="18" charset="0"/>
              </a:rPr>
              <a:t>Khí</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có</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mùi</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thơm</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thoát</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ra</a:t>
            </a:r>
            <a:r>
              <a:rPr lang="en-US" sz="3200" cap="none" dirty="0" smtClean="0">
                <a:latin typeface="Times New Roman" panose="02020603050405020304" pitchFamily="18" charset="0"/>
                <a:cs typeface="Times New Roman" panose="02020603050405020304" pitchFamily="18" charset="0"/>
              </a:rPr>
              <a:t> do </a:t>
            </a:r>
            <a:r>
              <a:rPr lang="en-US" sz="3200" cap="none" dirty="0" err="1" smtClean="0">
                <a:latin typeface="Times New Roman" panose="02020603050405020304" pitchFamily="18" charset="0"/>
                <a:cs typeface="Times New Roman" panose="02020603050405020304" pitchFamily="18" charset="0"/>
              </a:rPr>
              <a:t>phản</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ứng</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este</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hóa</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tạo</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etyl</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axetat</a:t>
            </a:r>
            <a:r>
              <a:rPr lang="en-US" sz="3200" cap="none" dirty="0" smtClean="0">
                <a:latin typeface="Times New Roman" panose="02020603050405020304" pitchFamily="18" charset="0"/>
                <a:cs typeface="Times New Roman" panose="02020603050405020304" pitchFamily="18" charset="0"/>
              </a:rPr>
              <a:t>.</a:t>
            </a:r>
          </a:p>
          <a:p>
            <a:pPr>
              <a:buFontTx/>
              <a:buChar char="-"/>
            </a:pPr>
            <a:r>
              <a:rPr lang="en-US" sz="3200" cap="none" dirty="0" err="1" smtClean="0">
                <a:latin typeface="Times New Roman" panose="02020603050405020304" pitchFamily="18" charset="0"/>
                <a:cs typeface="Times New Roman" panose="02020603050405020304" pitchFamily="18" charset="0"/>
              </a:rPr>
              <a:t>Làm</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lạnh</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rót</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NaCl</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vào</a:t>
            </a:r>
            <a:r>
              <a:rPr lang="en-US" sz="3200" cap="none" dirty="0" smtClean="0">
                <a:latin typeface="Times New Roman" panose="02020603050405020304" pitchFamily="18" charset="0"/>
                <a:cs typeface="Times New Roman" panose="02020603050405020304" pitchFamily="18" charset="0"/>
              </a:rPr>
              <a:t> do </a:t>
            </a:r>
            <a:r>
              <a:rPr lang="en-US" sz="3200" cap="none" dirty="0" err="1" smtClean="0">
                <a:latin typeface="Times New Roman" panose="02020603050405020304" pitchFamily="18" charset="0"/>
                <a:cs typeface="Times New Roman" panose="02020603050405020304" pitchFamily="18" charset="0"/>
              </a:rPr>
              <a:t>este</a:t>
            </a:r>
            <a:r>
              <a:rPr lang="en-US" sz="3200" cap="none" dirty="0" smtClean="0">
                <a:latin typeface="Times New Roman" panose="02020603050405020304" pitchFamily="18" charset="0"/>
                <a:cs typeface="Times New Roman" panose="02020603050405020304" pitchFamily="18" charset="0"/>
              </a:rPr>
              <a:t> tan </a:t>
            </a:r>
            <a:r>
              <a:rPr lang="en-US" sz="3200" cap="none" dirty="0" err="1" smtClean="0">
                <a:latin typeface="Times New Roman" panose="02020603050405020304" pitchFamily="18" charset="0"/>
                <a:cs typeface="Times New Roman" panose="02020603050405020304" pitchFamily="18" charset="0"/>
              </a:rPr>
              <a:t>ít</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trong</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nước</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nhẹ</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hơn</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nước</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nên</a:t>
            </a:r>
            <a:r>
              <a:rPr lang="en-US" sz="3200" cap="none" dirty="0" smtClean="0">
                <a:latin typeface="Times New Roman" panose="02020603050405020304" pitchFamily="18" charset="0"/>
                <a:cs typeface="Times New Roman" panose="02020603050405020304" pitchFamily="18" charset="0"/>
              </a:rPr>
              <a:t> dung </a:t>
            </a:r>
            <a:r>
              <a:rPr lang="en-US" sz="3200" cap="none" dirty="0" err="1" smtClean="0">
                <a:latin typeface="Times New Roman" panose="02020603050405020304" pitchFamily="18" charset="0"/>
                <a:cs typeface="Times New Roman" panose="02020603050405020304" pitchFamily="18" charset="0"/>
              </a:rPr>
              <a:t>dịch</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phân</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thành</a:t>
            </a:r>
            <a:r>
              <a:rPr lang="en-US" sz="3200" cap="none" dirty="0" smtClean="0">
                <a:latin typeface="Times New Roman" panose="02020603050405020304" pitchFamily="18" charset="0"/>
                <a:cs typeface="Times New Roman" panose="02020603050405020304" pitchFamily="18" charset="0"/>
              </a:rPr>
              <a:t> 2 </a:t>
            </a:r>
            <a:r>
              <a:rPr lang="en-US" sz="3200" cap="none" dirty="0" err="1" smtClean="0">
                <a:latin typeface="Times New Roman" panose="02020603050405020304" pitchFamily="18" charset="0"/>
                <a:cs typeface="Times New Roman" panose="02020603050405020304" pitchFamily="18" charset="0"/>
              </a:rPr>
              <a:t>lớp</a:t>
            </a:r>
            <a:r>
              <a:rPr lang="en-US" sz="3200" cap="none" dirty="0" smtClean="0">
                <a:latin typeface="Times New Roman" panose="02020603050405020304" pitchFamily="18" charset="0"/>
                <a:cs typeface="Times New Roman" panose="02020603050405020304" pitchFamily="18" charset="0"/>
              </a:rPr>
              <a:t>.</a:t>
            </a:r>
          </a:p>
          <a:p>
            <a:pPr>
              <a:buFontTx/>
              <a:buChar char="-"/>
            </a:pPr>
            <a:r>
              <a:rPr lang="en-US" sz="3200" cap="none" dirty="0" err="1" smtClean="0">
                <a:latin typeface="Times New Roman" panose="02020603050405020304" pitchFamily="18" charset="0"/>
                <a:cs typeface="Times New Roman" panose="02020603050405020304" pitchFamily="18" charset="0"/>
              </a:rPr>
              <a:t>Phương</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trình</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phản</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ứng</a:t>
            </a:r>
            <a:r>
              <a:rPr lang="en-US" sz="3200" cap="none" dirty="0" smtClean="0">
                <a:latin typeface="Times New Roman" panose="02020603050405020304" pitchFamily="18" charset="0"/>
                <a:cs typeface="Times New Roman" panose="02020603050405020304" pitchFamily="18" charset="0"/>
              </a:rPr>
              <a:t>:</a:t>
            </a:r>
          </a:p>
          <a:p>
            <a:pPr marL="0" indent="0">
              <a:buNone/>
            </a:pPr>
            <a:endParaRPr lang="en-US" sz="2800" cap="none"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1228725" y="4400550"/>
            <a:ext cx="9229725" cy="1047750"/>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2"/>
          <a:stretch>
            <a:fillRect/>
          </a:stretch>
        </p:blipFill>
        <p:spPr>
          <a:xfrm>
            <a:off x="1228725" y="4371975"/>
            <a:ext cx="8638781" cy="804742"/>
          </a:xfrm>
          <a:prstGeom prst="rect">
            <a:avLst/>
          </a:prstGeom>
        </p:spPr>
      </p:pic>
    </p:spTree>
    <p:extLst>
      <p:ext uri="{BB962C8B-B14F-4D97-AF65-F5344CB8AC3E}">
        <p14:creationId xmlns:p14="http://schemas.microsoft.com/office/powerpoint/2010/main" val="274583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solidFill>
                  <a:schemeClr val="accent1">
                    <a:lumMod val="75000"/>
                  </a:schemeClr>
                </a:solidFill>
                <a:latin typeface="Arial" panose="020B0604020202020204" pitchFamily="34" charset="0"/>
                <a:cs typeface="Arial" panose="020B0604020202020204" pitchFamily="34" charset="0"/>
              </a:rPr>
              <a:t>THÍ NGHIỆM </a:t>
            </a:r>
            <a:r>
              <a:rPr lang="en-US" cap="none" dirty="0" smtClean="0">
                <a:solidFill>
                  <a:schemeClr val="accent1">
                    <a:lumMod val="75000"/>
                  </a:schemeClr>
                </a:solidFill>
                <a:latin typeface="Arial" panose="020B0604020202020204" pitchFamily="34" charset="0"/>
                <a:cs typeface="Arial" panose="020B0604020202020204" pitchFamily="34" charset="0"/>
              </a:rPr>
              <a:t>2: </a:t>
            </a:r>
            <a:r>
              <a:rPr lang="en-US" cap="none" dirty="0" err="1">
                <a:solidFill>
                  <a:schemeClr val="accent1">
                    <a:lumMod val="75000"/>
                  </a:schemeClr>
                </a:solidFill>
                <a:latin typeface="Arial" panose="020B0604020202020204" pitchFamily="34" charset="0"/>
                <a:cs typeface="Arial" panose="020B0604020202020204" pitchFamily="34" charset="0"/>
              </a:rPr>
              <a:t>Phản</a:t>
            </a:r>
            <a:r>
              <a:rPr lang="en-US" cap="none" dirty="0">
                <a:solidFill>
                  <a:schemeClr val="accent1">
                    <a:lumMod val="75000"/>
                  </a:schemeClr>
                </a:solidFill>
                <a:latin typeface="Arial" panose="020B0604020202020204" pitchFamily="34" charset="0"/>
                <a:cs typeface="Arial" panose="020B0604020202020204" pitchFamily="34" charset="0"/>
              </a:rPr>
              <a:t> </a:t>
            </a:r>
            <a:r>
              <a:rPr lang="en-US" cap="none" dirty="0" err="1">
                <a:solidFill>
                  <a:schemeClr val="accent1">
                    <a:lumMod val="75000"/>
                  </a:schemeClr>
                </a:solidFill>
                <a:latin typeface="Arial" panose="020B0604020202020204" pitchFamily="34" charset="0"/>
                <a:cs typeface="Arial" panose="020B0604020202020204" pitchFamily="34" charset="0"/>
              </a:rPr>
              <a:t>ứng</a:t>
            </a:r>
            <a:r>
              <a:rPr lang="en-US" cap="none" dirty="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xà</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phòng</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hóa</a:t>
            </a:r>
            <a:endParaRPr lang="en-US" dirty="0"/>
          </a:p>
        </p:txBody>
      </p:sp>
      <p:sp>
        <p:nvSpPr>
          <p:cNvPr id="3" name="Content Placeholder 2"/>
          <p:cNvSpPr>
            <a:spLocks noGrp="1"/>
          </p:cNvSpPr>
          <p:nvPr>
            <p:ph sz="quarter" idx="13"/>
          </p:nvPr>
        </p:nvSpPr>
        <p:spPr/>
        <p:txBody>
          <a:bodyPr>
            <a:normAutofit/>
          </a:bodyPr>
          <a:lstStyle/>
          <a:p>
            <a:pPr marL="0" indent="0">
              <a:buNone/>
            </a:pPr>
            <a:r>
              <a:rPr lang="en-US" sz="3200" cap="none" dirty="0">
                <a:latin typeface="Times New Roman" panose="02020603050405020304" pitchFamily="18" charset="0"/>
                <a:cs typeface="Times New Roman" panose="02020603050405020304" pitchFamily="18" charset="0"/>
              </a:rPr>
              <a:t>1- </a:t>
            </a:r>
            <a:r>
              <a:rPr lang="en-US" sz="3200" cap="none" dirty="0" err="1">
                <a:latin typeface="Times New Roman" panose="02020603050405020304" pitchFamily="18" charset="0"/>
                <a:cs typeface="Times New Roman" panose="02020603050405020304" pitchFamily="18" charset="0"/>
              </a:rPr>
              <a:t>Quan</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sát</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trình</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tự</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tiến</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hành</a:t>
            </a:r>
            <a:r>
              <a:rPr lang="en-US" sz="3200" cap="none" dirty="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trong</a:t>
            </a:r>
            <a:r>
              <a:rPr lang="en-US" sz="3200" cap="none" dirty="0" smtClean="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thí</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nghiệm</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điều</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chế</a:t>
            </a:r>
            <a:r>
              <a:rPr lang="en-US" sz="3200" cap="none" dirty="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xà</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phòng</a:t>
            </a:r>
            <a:r>
              <a:rPr lang="en-US" sz="3200" cap="none" dirty="0" smtClean="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sau</a:t>
            </a:r>
            <a:r>
              <a:rPr lang="en-US" sz="3200" cap="none" dirty="0">
                <a:latin typeface="Times New Roman" panose="02020603050405020304" pitchFamily="18" charset="0"/>
                <a:cs typeface="Times New Roman" panose="02020603050405020304" pitchFamily="18" charset="0"/>
              </a:rPr>
              <a:t> </a:t>
            </a:r>
            <a:r>
              <a:rPr lang="en-US" sz="3200" cap="none" dirty="0" err="1">
                <a:latin typeface="Times New Roman" panose="02020603050405020304" pitchFamily="18" charset="0"/>
                <a:cs typeface="Times New Roman" panose="02020603050405020304" pitchFamily="18" charset="0"/>
              </a:rPr>
              <a:t>đây</a:t>
            </a:r>
            <a:r>
              <a:rPr lang="en-US" sz="3200" cap="none" dirty="0">
                <a:latin typeface="Times New Roman" panose="02020603050405020304" pitchFamily="18" charset="0"/>
                <a:cs typeface="Times New Roman" panose="02020603050405020304" pitchFamily="18" charset="0"/>
              </a:rPr>
              <a:t>: </a:t>
            </a:r>
            <a:r>
              <a:rPr lang="en-US" sz="3200" cap="none" dirty="0">
                <a:latin typeface="Times New Roman" panose="02020603050405020304" pitchFamily="18" charset="0"/>
                <a:cs typeface="Times New Roman" panose="02020603050405020304" pitchFamily="18" charset="0"/>
                <a:hlinkClick r:id="rId2"/>
              </a:rPr>
              <a:t>https://</a:t>
            </a:r>
            <a:r>
              <a:rPr lang="en-US" sz="3200" cap="none" dirty="0" smtClean="0">
                <a:latin typeface="Times New Roman" panose="02020603050405020304" pitchFamily="18" charset="0"/>
                <a:cs typeface="Times New Roman" panose="02020603050405020304" pitchFamily="18" charset="0"/>
                <a:hlinkClick r:id="rId2"/>
              </a:rPr>
              <a:t>youtu.be/roPAfZHS-OY</a:t>
            </a:r>
            <a:endParaRPr lang="en-US" sz="3200" cap="none" dirty="0" smtClean="0">
              <a:latin typeface="Times New Roman" panose="02020603050405020304" pitchFamily="18" charset="0"/>
              <a:cs typeface="Times New Roman" panose="02020603050405020304" pitchFamily="18" charset="0"/>
            </a:endParaRPr>
          </a:p>
          <a:p>
            <a:pPr marL="0" indent="0">
              <a:buNone/>
            </a:pPr>
            <a:r>
              <a:rPr lang="en-US" sz="3200" cap="none" dirty="0" smtClean="0">
                <a:latin typeface="Times New Roman" panose="02020603050405020304" pitchFamily="18" charset="0"/>
                <a:cs typeface="Times New Roman" panose="02020603050405020304" pitchFamily="18" charset="0"/>
              </a:rPr>
              <a:t>2- </a:t>
            </a:r>
            <a:r>
              <a:rPr lang="en-US" sz="3200" cap="none" dirty="0" err="1">
                <a:latin typeface="Times New Roman" panose="02020603050405020304" pitchFamily="18" charset="0"/>
                <a:cs typeface="Times New Roman" panose="02020603050405020304" pitchFamily="18" charset="0"/>
              </a:rPr>
              <a:t>Hiện</a:t>
            </a:r>
            <a:r>
              <a:rPr lang="en-US" sz="3200" cap="none" dirty="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tượng</a:t>
            </a:r>
            <a:r>
              <a:rPr lang="en-US" sz="3200" cap="none" dirty="0" smtClean="0">
                <a:latin typeface="Times New Roman" panose="02020603050405020304" pitchFamily="18" charset="0"/>
                <a:cs typeface="Times New Roman" panose="02020603050405020304" pitchFamily="18" charset="0"/>
              </a:rPr>
              <a:t>: dung </a:t>
            </a:r>
            <a:r>
              <a:rPr lang="en-US" sz="3200" cap="none" dirty="0" err="1" smtClean="0">
                <a:latin typeface="Times New Roman" panose="02020603050405020304" pitchFamily="18" charset="0"/>
                <a:cs typeface="Times New Roman" panose="02020603050405020304" pitchFamily="18" charset="0"/>
              </a:rPr>
              <a:t>dịch</a:t>
            </a:r>
            <a:r>
              <a:rPr lang="en-US" sz="3200" cap="none" dirty="0" smtClean="0">
                <a:latin typeface="Times New Roman" panose="02020603050405020304" pitchFamily="18" charset="0"/>
                <a:cs typeface="Times New Roman" panose="02020603050405020304" pitchFamily="18" charset="0"/>
              </a:rPr>
              <a:t> ở </a:t>
            </a:r>
            <a:r>
              <a:rPr lang="en-US" sz="3200" cap="none" dirty="0" err="1" smtClean="0">
                <a:latin typeface="Times New Roman" panose="02020603050405020304" pitchFamily="18" charset="0"/>
                <a:cs typeface="Times New Roman" panose="02020603050405020304" pitchFamily="18" charset="0"/>
              </a:rPr>
              <a:t>dạng</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keo</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sau</a:t>
            </a:r>
            <a:r>
              <a:rPr lang="en-US" sz="3200" cap="none" dirty="0" smtClean="0">
                <a:latin typeface="Times New Roman" panose="02020603050405020304" pitchFamily="18" charset="0"/>
                <a:cs typeface="Times New Roman" panose="02020603050405020304" pitchFamily="18" charset="0"/>
              </a:rPr>
              <a:t> 1 </a:t>
            </a:r>
            <a:r>
              <a:rPr lang="en-US" sz="3200" cap="none" dirty="0" err="1" smtClean="0">
                <a:latin typeface="Times New Roman" panose="02020603050405020304" pitchFamily="18" charset="0"/>
                <a:cs typeface="Times New Roman" panose="02020603050405020304" pitchFamily="18" charset="0"/>
              </a:rPr>
              <a:t>ngày</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hỗn</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hợp</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đặc</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lại</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thành</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bánh</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xà</a:t>
            </a:r>
            <a:r>
              <a:rPr lang="en-US" sz="3200" cap="none" dirty="0" smtClean="0">
                <a:latin typeface="Times New Roman" panose="02020603050405020304" pitchFamily="18" charset="0"/>
                <a:cs typeface="Times New Roman" panose="02020603050405020304" pitchFamily="18" charset="0"/>
              </a:rPr>
              <a:t> </a:t>
            </a:r>
            <a:r>
              <a:rPr lang="en-US" sz="3200" cap="none" dirty="0" err="1" smtClean="0">
                <a:latin typeface="Times New Roman" panose="02020603050405020304" pitchFamily="18" charset="0"/>
                <a:cs typeface="Times New Roman" panose="02020603050405020304" pitchFamily="18" charset="0"/>
              </a:rPr>
              <a:t>phòng</a:t>
            </a:r>
            <a:r>
              <a:rPr lang="en-US" sz="3200" cap="none" dirty="0" smtClean="0">
                <a:latin typeface="Times New Roman" panose="02020603050405020304" pitchFamily="18" charset="0"/>
                <a:cs typeface="Times New Roman" panose="02020603050405020304" pitchFamily="18" charset="0"/>
              </a:rPr>
              <a:t>.</a:t>
            </a:r>
          </a:p>
          <a:p>
            <a:pPr marL="0" indent="0">
              <a:buNone/>
            </a:pPr>
            <a:endParaRPr lang="en-US" sz="3200" dirty="0"/>
          </a:p>
        </p:txBody>
      </p:sp>
    </p:spTree>
    <p:extLst>
      <p:ext uri="{BB962C8B-B14F-4D97-AF65-F5344CB8AC3E}">
        <p14:creationId xmlns:p14="http://schemas.microsoft.com/office/powerpoint/2010/main" val="3448809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3311" y="551842"/>
            <a:ext cx="10364451" cy="3267683"/>
          </a:xfrm>
        </p:spPr>
        <p:txBody>
          <a:bodyPr/>
          <a:lstStyle/>
          <a:p>
            <a:pPr algn="l"/>
            <a:r>
              <a:rPr lang="en-US" dirty="0">
                <a:latin typeface="Times New Roman" panose="02020603050405020304" pitchFamily="18" charset="0"/>
                <a:cs typeface="Times New Roman" panose="02020603050405020304" pitchFamily="18" charset="0"/>
              </a:rPr>
              <a:t>3 – </a:t>
            </a:r>
            <a:r>
              <a:rPr lang="en-US" dirty="0" err="1">
                <a:latin typeface="Times New Roman" panose="02020603050405020304" pitchFamily="18" charset="0"/>
                <a:cs typeface="Times New Roman" panose="02020603050405020304" pitchFamily="18" charset="0"/>
              </a:rPr>
              <a:t>G</a:t>
            </a:r>
            <a:r>
              <a:rPr lang="en-US" cap="none" dirty="0" err="1">
                <a:latin typeface="Times New Roman" panose="02020603050405020304" pitchFamily="18" charset="0"/>
                <a:cs typeface="Times New Roman" panose="02020603050405020304" pitchFamily="18" charset="0"/>
              </a:rPr>
              <a:t>iải</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thích</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hiện</a:t>
            </a:r>
            <a:r>
              <a:rPr lang="en-US" cap="none" dirty="0">
                <a:latin typeface="Times New Roman" panose="02020603050405020304" pitchFamily="18" charset="0"/>
                <a:cs typeface="Times New Roman" panose="02020603050405020304" pitchFamily="18" charset="0"/>
              </a:rPr>
              <a:t> </a:t>
            </a:r>
            <a:r>
              <a:rPr lang="en-US" cap="none" dirty="0" err="1">
                <a:latin typeface="Times New Roman" panose="02020603050405020304" pitchFamily="18" charset="0"/>
                <a:cs typeface="Times New Roman" panose="02020603050405020304" pitchFamily="18" charset="0"/>
              </a:rPr>
              <a:t>tượng</a:t>
            </a:r>
            <a:r>
              <a:rPr lang="en-US" cap="none" dirty="0" smtClean="0">
                <a:latin typeface="Times New Roman" panose="02020603050405020304" pitchFamily="18" charset="0"/>
                <a:cs typeface="Times New Roman" panose="02020603050405020304" pitchFamily="18" charset="0"/>
              </a:rPr>
              <a:t>:</a:t>
            </a:r>
            <a:r>
              <a:rPr lang="en-US" cap="none" dirty="0">
                <a:latin typeface="Times New Roman" panose="02020603050405020304" pitchFamily="18" charset="0"/>
                <a:cs typeface="Times New Roman" panose="02020603050405020304" pitchFamily="18" charset="0"/>
              </a:rPr>
              <a:t/>
            </a:r>
            <a:br>
              <a:rPr lang="en-US" cap="none" dirty="0">
                <a:latin typeface="Times New Roman" panose="02020603050405020304" pitchFamily="18" charset="0"/>
                <a:cs typeface="Times New Roman" panose="02020603050405020304" pitchFamily="18" charset="0"/>
              </a:rPr>
            </a:b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Phản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ứng</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tạo</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hỗn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hợp</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các</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muối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Natri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của</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các</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axit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béo</a:t>
            </a:r>
            <a:r>
              <a:rPr lang="en-US" cap="none" dirty="0" smtClean="0">
                <a:latin typeface="Times New Roman" panose="02020603050405020304" pitchFamily="18" charset="0"/>
                <a:cs typeface="Times New Roman" panose="02020603050405020304" pitchFamily="18" charset="0"/>
              </a:rPr>
              <a:t> ở </a:t>
            </a:r>
            <a:r>
              <a:rPr lang="en-US" cap="none" dirty="0" err="1" smtClean="0">
                <a:latin typeface="Times New Roman" panose="02020603050405020304" pitchFamily="18" charset="0"/>
                <a:cs typeface="Times New Roman" panose="02020603050405020304" pitchFamily="18" charset="0"/>
              </a:rPr>
              <a:t>trạng</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thái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keo</a:t>
            </a:r>
            <a:r>
              <a:rPr lang="en-US" cap="none" dirty="0" smtClean="0">
                <a:latin typeface="Times New Roman" panose="02020603050405020304" pitchFamily="18" charset="0"/>
                <a:cs typeface="Times New Roman" panose="02020603050405020304" pitchFamily="18" charset="0"/>
              </a:rPr>
              <a:t>.</a:t>
            </a:r>
            <a:br>
              <a:rPr lang="en-US" cap="none" dirty="0" smtClean="0">
                <a:latin typeface="Times New Roman" panose="02020603050405020304" pitchFamily="18" charset="0"/>
                <a:cs typeface="Times New Roman" panose="02020603050405020304" pitchFamily="18" charset="0"/>
              </a:rPr>
            </a:b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Phương</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trình</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phản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ứng</a:t>
            </a:r>
            <a:r>
              <a:rPr lang="en-US" cap="none" dirty="0" smtClean="0">
                <a:latin typeface="Times New Roman" panose="02020603050405020304" pitchFamily="18" charset="0"/>
                <a:cs typeface="Times New Roman" panose="02020603050405020304" pitchFamily="18" charset="0"/>
              </a:rPr>
              <a:t>:</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3"/>
              </p:nvPr>
            </p:nvSpPr>
            <p:spPr>
              <a:xfrm>
                <a:off x="619125" y="3686175"/>
                <a:ext cx="11182350" cy="2105024"/>
              </a:xfrm>
            </p:spPr>
            <p:txBody>
              <a:bodyPr>
                <a:normAutofit/>
              </a:bodyPr>
              <a:lstStyle/>
              <a:p>
                <a:pPr marL="0" indent="0">
                  <a:buNone/>
                </a:pPr>
                <a:r>
                  <a:rPr lang="en-US" sz="4000" dirty="0" smtClean="0"/>
                  <a:t>(RCOO)</a:t>
                </a:r>
                <a:r>
                  <a:rPr lang="en-US" sz="4000" baseline="-25000" dirty="0" smtClean="0"/>
                  <a:t>3</a:t>
                </a:r>
                <a:r>
                  <a:rPr lang="en-US" sz="4000" dirty="0" smtClean="0"/>
                  <a:t>C</a:t>
                </a:r>
                <a:r>
                  <a:rPr lang="en-US" sz="4000" baseline="-25000" dirty="0" smtClean="0"/>
                  <a:t>3</a:t>
                </a:r>
                <a:r>
                  <a:rPr lang="en-US" sz="4000" dirty="0" smtClean="0"/>
                  <a:t>H</a:t>
                </a:r>
                <a:r>
                  <a:rPr lang="en-US" sz="4000" baseline="-25000" dirty="0" smtClean="0"/>
                  <a:t>5</a:t>
                </a:r>
                <a:r>
                  <a:rPr lang="en-US" sz="4000" dirty="0" smtClean="0"/>
                  <a:t> + 3N</a:t>
                </a:r>
                <a:r>
                  <a:rPr lang="en-US" sz="4000" cap="none" dirty="0" smtClean="0"/>
                  <a:t>aOH </a:t>
                </a:r>
                <a14:m>
                  <m:oMath xmlns:m="http://schemas.openxmlformats.org/officeDocument/2006/math">
                    <m:groupChr>
                      <m:groupChrPr>
                        <m:chr m:val="→"/>
                        <m:vertJc m:val="bot"/>
                        <m:ctrlPr>
                          <a:rPr lang="en-US" sz="4000" i="1" cap="none" smtClean="0">
                            <a:latin typeface="Cambria Math" panose="02040503050406030204" pitchFamily="18" charset="0"/>
                          </a:rPr>
                        </m:ctrlPr>
                      </m:groupChrPr>
                      <m:e>
                        <m:sSup>
                          <m:sSupPr>
                            <m:ctrlPr>
                              <a:rPr lang="en-US" sz="4000" i="1" cap="none" smtClean="0">
                                <a:latin typeface="Cambria Math" panose="02040503050406030204" pitchFamily="18" charset="0"/>
                              </a:rPr>
                            </m:ctrlPr>
                          </m:sSupPr>
                          <m:e>
                            <m:r>
                              <a:rPr lang="en-US" sz="4000" b="0" i="1" cap="none" smtClean="0">
                                <a:latin typeface="Cambria Math" panose="02040503050406030204" pitchFamily="18" charset="0"/>
                              </a:rPr>
                              <m:t>𝑡</m:t>
                            </m:r>
                          </m:e>
                          <m:sup>
                            <m:r>
                              <a:rPr lang="en-US" sz="4000" b="0" i="1" cap="none" smtClean="0">
                                <a:latin typeface="Cambria Math" panose="02040503050406030204" pitchFamily="18" charset="0"/>
                              </a:rPr>
                              <m:t>𝑜</m:t>
                            </m:r>
                          </m:sup>
                        </m:sSup>
                      </m:e>
                    </m:groupChr>
                  </m:oMath>
                </a14:m>
                <a:r>
                  <a:rPr lang="en-US" sz="4000" dirty="0" smtClean="0"/>
                  <a:t> 3RCOON</a:t>
                </a:r>
                <a:r>
                  <a:rPr lang="en-US" sz="4000" cap="none" dirty="0" smtClean="0"/>
                  <a:t>a + C</a:t>
                </a:r>
                <a:r>
                  <a:rPr lang="en-US" sz="4000" cap="none" baseline="-25000" dirty="0" smtClean="0"/>
                  <a:t>3</a:t>
                </a:r>
                <a:r>
                  <a:rPr lang="en-US" sz="4000" cap="none" dirty="0" smtClean="0"/>
                  <a:t>H</a:t>
                </a:r>
                <a:r>
                  <a:rPr lang="en-US" sz="4000" cap="none" baseline="-25000" dirty="0" smtClean="0"/>
                  <a:t>5</a:t>
                </a:r>
                <a:r>
                  <a:rPr lang="en-US" sz="4000" cap="none" dirty="0" smtClean="0"/>
                  <a:t>(OH)</a:t>
                </a:r>
                <a:r>
                  <a:rPr lang="en-US" sz="4000" cap="none" baseline="-25000" dirty="0" smtClean="0"/>
                  <a:t>3</a:t>
                </a:r>
                <a:endParaRPr lang="en-US" sz="4000" dirty="0"/>
              </a:p>
            </p:txBody>
          </p:sp>
        </mc:Choice>
        <mc:Fallback>
          <p:sp>
            <p:nvSpPr>
              <p:cNvPr id="3" name="Content Placeholder 2"/>
              <p:cNvSpPr>
                <a:spLocks noGrp="1" noRot="1" noChangeAspect="1" noMove="1" noResize="1" noEditPoints="1" noAdjustHandles="1" noChangeArrowheads="1" noChangeShapeType="1" noTextEdit="1"/>
              </p:cNvSpPr>
              <p:nvPr>
                <p:ph sz="quarter" idx="13"/>
              </p:nvPr>
            </p:nvSpPr>
            <p:spPr>
              <a:xfrm>
                <a:off x="619125" y="3686175"/>
                <a:ext cx="11182350" cy="2105024"/>
              </a:xfrm>
              <a:blipFill rotWithShape="0">
                <a:blip r:embed="rId2"/>
                <a:stretch>
                  <a:fillRect l="-1963"/>
                </a:stretch>
              </a:blipFill>
            </p:spPr>
            <p:txBody>
              <a:bodyPr/>
              <a:lstStyle/>
              <a:p>
                <a:r>
                  <a:rPr lang="en-US">
                    <a:noFill/>
                  </a:rPr>
                  <a:t> </a:t>
                </a:r>
              </a:p>
            </p:txBody>
          </p:sp>
        </mc:Fallback>
      </mc:AlternateContent>
    </p:spTree>
    <p:extLst>
      <p:ext uri="{BB962C8B-B14F-4D97-AF65-F5344CB8AC3E}">
        <p14:creationId xmlns:p14="http://schemas.microsoft.com/office/powerpoint/2010/main" val="365432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76201"/>
            <a:ext cx="10364451" cy="1381124"/>
          </a:xfrm>
        </p:spPr>
        <p:txBody>
          <a:bodyPr/>
          <a:lstStyle/>
          <a:p>
            <a:r>
              <a:rPr lang="en-US" cap="none" dirty="0">
                <a:solidFill>
                  <a:schemeClr val="accent1">
                    <a:lumMod val="75000"/>
                  </a:schemeClr>
                </a:solidFill>
                <a:latin typeface="Arial" panose="020B0604020202020204" pitchFamily="34" charset="0"/>
                <a:cs typeface="Arial" panose="020B0604020202020204" pitchFamily="34" charset="0"/>
              </a:rPr>
              <a:t>THÍ NGHIỆM </a:t>
            </a:r>
            <a:r>
              <a:rPr lang="en-US" cap="none" dirty="0" smtClean="0">
                <a:solidFill>
                  <a:schemeClr val="accent1">
                    <a:lumMod val="75000"/>
                  </a:schemeClr>
                </a:solidFill>
                <a:latin typeface="Arial" panose="020B0604020202020204" pitchFamily="34" charset="0"/>
                <a:cs typeface="Arial" panose="020B0604020202020204" pitchFamily="34" charset="0"/>
              </a:rPr>
              <a:t>3: </a:t>
            </a:r>
            <a:r>
              <a:rPr lang="en-US" cap="none" dirty="0" err="1">
                <a:solidFill>
                  <a:schemeClr val="accent1">
                    <a:lumMod val="75000"/>
                  </a:schemeClr>
                </a:solidFill>
                <a:latin typeface="Arial" panose="020B0604020202020204" pitchFamily="34" charset="0"/>
                <a:cs typeface="Arial" panose="020B0604020202020204" pitchFamily="34" charset="0"/>
              </a:rPr>
              <a:t>Phản</a:t>
            </a:r>
            <a:r>
              <a:rPr lang="en-US" cap="none" dirty="0">
                <a:solidFill>
                  <a:schemeClr val="accent1">
                    <a:lumMod val="75000"/>
                  </a:schemeClr>
                </a:solidFill>
                <a:latin typeface="Arial" panose="020B0604020202020204" pitchFamily="34" charset="0"/>
                <a:cs typeface="Arial" panose="020B0604020202020204" pitchFamily="34" charset="0"/>
              </a:rPr>
              <a:t> </a:t>
            </a:r>
            <a:r>
              <a:rPr lang="en-US" cap="none" dirty="0" err="1">
                <a:solidFill>
                  <a:schemeClr val="accent1">
                    <a:lumMod val="75000"/>
                  </a:schemeClr>
                </a:solidFill>
                <a:latin typeface="Arial" panose="020B0604020202020204" pitchFamily="34" charset="0"/>
                <a:cs typeface="Arial" panose="020B0604020202020204" pitchFamily="34" charset="0"/>
              </a:rPr>
              <a:t>ứng</a:t>
            </a:r>
            <a:r>
              <a:rPr lang="en-US" cap="none" dirty="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của</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Glucozơ</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với</a:t>
            </a:r>
            <a:r>
              <a:rPr lang="en-US" cap="none" dirty="0" smtClean="0">
                <a:solidFill>
                  <a:schemeClr val="accent1">
                    <a:lumMod val="75000"/>
                  </a:schemeClr>
                </a:solidFill>
                <a:latin typeface="Arial" panose="020B0604020202020204" pitchFamily="34" charset="0"/>
                <a:cs typeface="Arial" panose="020B0604020202020204" pitchFamily="34" charset="0"/>
              </a:rPr>
              <a:t> Cu(OH)</a:t>
            </a:r>
            <a:r>
              <a:rPr lang="en-US" cap="none" baseline="-25000" dirty="0" smtClean="0">
                <a:solidFill>
                  <a:schemeClr val="accent1">
                    <a:lumMod val="75000"/>
                  </a:schemeClr>
                </a:solidFill>
                <a:latin typeface="Arial" panose="020B0604020202020204" pitchFamily="34" charset="0"/>
                <a:cs typeface="Arial" panose="020B0604020202020204" pitchFamily="34" charset="0"/>
              </a:rPr>
              <a:t>2</a:t>
            </a:r>
            <a:endParaRPr lang="en-US" dirty="0"/>
          </a:p>
        </p:txBody>
      </p:sp>
      <p:sp>
        <p:nvSpPr>
          <p:cNvPr id="3" name="Content Placeholder 2"/>
          <p:cNvSpPr>
            <a:spLocks noGrp="1"/>
          </p:cNvSpPr>
          <p:nvPr>
            <p:ph sz="quarter" idx="13"/>
          </p:nvPr>
        </p:nvSpPr>
        <p:spPr>
          <a:xfrm>
            <a:off x="913774" y="1343025"/>
            <a:ext cx="10363826" cy="5381625"/>
          </a:xfrm>
        </p:spPr>
        <p:txBody>
          <a:bodyPr>
            <a:normAutofit lnSpcReduction="10000"/>
          </a:bodyPr>
          <a:lstStyle/>
          <a:p>
            <a:pPr marL="0" indent="0">
              <a:buNone/>
            </a:pPr>
            <a:r>
              <a:rPr lang="en-US" sz="3000" cap="none" dirty="0">
                <a:latin typeface="Times New Roman" panose="02020603050405020304" pitchFamily="18" charset="0"/>
                <a:cs typeface="Times New Roman" panose="02020603050405020304" pitchFamily="18" charset="0"/>
              </a:rPr>
              <a:t>1- </a:t>
            </a:r>
            <a:r>
              <a:rPr lang="en-US" sz="3000" cap="none" dirty="0" err="1">
                <a:latin typeface="Times New Roman" panose="02020603050405020304" pitchFamily="18" charset="0"/>
                <a:cs typeface="Times New Roman" panose="02020603050405020304" pitchFamily="18" charset="0"/>
              </a:rPr>
              <a:t>Quan</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sát</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trình</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tự</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tiến</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hành</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trong</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thí</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nghiệm</a:t>
            </a:r>
            <a:r>
              <a:rPr lang="en-US" sz="3000" cap="none" dirty="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giữa</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glucozơ</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với</a:t>
            </a:r>
            <a:r>
              <a:rPr lang="en-US" sz="3000" cap="none" dirty="0" smtClean="0">
                <a:latin typeface="Times New Roman" panose="02020603050405020304" pitchFamily="18" charset="0"/>
                <a:cs typeface="Times New Roman" panose="02020603050405020304" pitchFamily="18" charset="0"/>
              </a:rPr>
              <a:t> Cu(OH)</a:t>
            </a:r>
            <a:r>
              <a:rPr lang="en-US" sz="3000" cap="none" baseline="-25000" dirty="0" smtClean="0">
                <a:latin typeface="Times New Roman" panose="02020603050405020304" pitchFamily="18" charset="0"/>
                <a:cs typeface="Times New Roman" panose="02020603050405020304" pitchFamily="18" charset="0"/>
              </a:rPr>
              <a:t>2</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sau</a:t>
            </a:r>
            <a:r>
              <a:rPr lang="en-US" sz="3000" cap="none" dirty="0" smtClean="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đây</a:t>
            </a:r>
            <a:r>
              <a:rPr lang="en-US" sz="3000" cap="none" dirty="0">
                <a:latin typeface="Times New Roman" panose="02020603050405020304" pitchFamily="18" charset="0"/>
                <a:cs typeface="Times New Roman" panose="02020603050405020304" pitchFamily="18" charset="0"/>
              </a:rPr>
              <a:t>: </a:t>
            </a:r>
            <a:r>
              <a:rPr lang="en-US" sz="3000" cap="none" dirty="0">
                <a:latin typeface="Times New Roman" panose="02020603050405020304" pitchFamily="18" charset="0"/>
                <a:cs typeface="Times New Roman" panose="02020603050405020304" pitchFamily="18" charset="0"/>
                <a:hlinkClick r:id="rId2"/>
              </a:rPr>
              <a:t>https://</a:t>
            </a:r>
            <a:r>
              <a:rPr lang="en-US" sz="3000" cap="none" dirty="0" smtClean="0">
                <a:latin typeface="Times New Roman" panose="02020603050405020304" pitchFamily="18" charset="0"/>
                <a:cs typeface="Times New Roman" panose="02020603050405020304" pitchFamily="18" charset="0"/>
                <a:hlinkClick r:id="rId2"/>
              </a:rPr>
              <a:t>youtu.be/GUeUvpHmutU</a:t>
            </a:r>
            <a:endParaRPr lang="en-US" sz="3000" cap="none" dirty="0" smtClean="0">
              <a:latin typeface="Times New Roman" panose="02020603050405020304" pitchFamily="18" charset="0"/>
              <a:cs typeface="Times New Roman" panose="02020603050405020304" pitchFamily="18" charset="0"/>
            </a:endParaRPr>
          </a:p>
          <a:p>
            <a:pPr marL="0" indent="0">
              <a:buNone/>
            </a:pPr>
            <a:r>
              <a:rPr lang="en-US" sz="3000" cap="none" dirty="0" smtClean="0">
                <a:latin typeface="Times New Roman" panose="02020603050405020304" pitchFamily="18" charset="0"/>
                <a:cs typeface="Times New Roman" panose="02020603050405020304" pitchFamily="18" charset="0"/>
              </a:rPr>
              <a:t>2- </a:t>
            </a:r>
            <a:r>
              <a:rPr lang="en-US" sz="3000" cap="none" dirty="0" err="1">
                <a:latin typeface="Times New Roman" panose="02020603050405020304" pitchFamily="18" charset="0"/>
                <a:cs typeface="Times New Roman" panose="02020603050405020304" pitchFamily="18" charset="0"/>
              </a:rPr>
              <a:t>Hiện</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tượng</a:t>
            </a:r>
            <a:r>
              <a:rPr lang="en-US" sz="3000" cap="none" dirty="0" smtClean="0">
                <a:latin typeface="Times New Roman" panose="02020603050405020304" pitchFamily="18" charset="0"/>
                <a:cs typeface="Times New Roman" panose="02020603050405020304" pitchFamily="18" charset="0"/>
              </a:rPr>
              <a:t>:</a:t>
            </a:r>
          </a:p>
          <a:p>
            <a:pPr marL="0" indent="0">
              <a:buNone/>
            </a:pPr>
            <a:r>
              <a:rPr lang="en-US" sz="3000" cap="none" dirty="0" smtClean="0">
                <a:latin typeface="Times New Roman" panose="02020603050405020304" pitchFamily="18" charset="0"/>
                <a:cs typeface="Times New Roman" panose="02020603050405020304" pitchFamily="18" charset="0"/>
              </a:rPr>
              <a:t>-</a:t>
            </a:r>
            <a:r>
              <a:rPr lang="en-US" sz="3000" cap="none" dirty="0" err="1" smtClean="0">
                <a:latin typeface="Times New Roman" panose="02020603050405020304" pitchFamily="18" charset="0"/>
                <a:cs typeface="Times New Roman" panose="02020603050405020304" pitchFamily="18" charset="0"/>
              </a:rPr>
              <a:t>Khi</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cho</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NaOH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vào</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CuSO</a:t>
            </a:r>
            <a:r>
              <a:rPr lang="en-US" sz="3000" cap="none" baseline="-25000" dirty="0" smtClean="0">
                <a:latin typeface="Times New Roman" panose="02020603050405020304" pitchFamily="18" charset="0"/>
                <a:cs typeface="Times New Roman" panose="02020603050405020304" pitchFamily="18" charset="0"/>
              </a:rPr>
              <a:t>4</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thấy</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xuất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hiện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kết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tủa</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xanh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của</a:t>
            </a:r>
            <a:r>
              <a:rPr lang="en-US" sz="3000" cap="none" dirty="0" smtClean="0">
                <a:latin typeface="Times New Roman" panose="02020603050405020304" pitchFamily="18" charset="0"/>
                <a:cs typeface="Times New Roman" panose="02020603050405020304" pitchFamily="18" charset="0"/>
              </a:rPr>
              <a:t> Cu(OH)</a:t>
            </a:r>
            <a:r>
              <a:rPr lang="en-US" sz="3000" cap="none" baseline="-25000" dirty="0" smtClean="0">
                <a:latin typeface="Times New Roman" panose="02020603050405020304" pitchFamily="18" charset="0"/>
                <a:cs typeface="Times New Roman" panose="02020603050405020304" pitchFamily="18" charset="0"/>
              </a:rPr>
              <a:t>2</a:t>
            </a:r>
            <a:r>
              <a:rPr lang="en-US" sz="3000" cap="none" dirty="0" smtClean="0">
                <a:latin typeface="Times New Roman" panose="02020603050405020304" pitchFamily="18" charset="0"/>
                <a:cs typeface="Times New Roman" panose="02020603050405020304" pitchFamily="18" charset="0"/>
              </a:rPr>
              <a:t>.</a:t>
            </a:r>
          </a:p>
          <a:p>
            <a:pPr>
              <a:buFontTx/>
              <a:buChar char="-"/>
            </a:pPr>
            <a:r>
              <a:rPr lang="en-US" sz="3000" cap="none" dirty="0" smtClean="0">
                <a:latin typeface="Times New Roman" panose="02020603050405020304" pitchFamily="18" charset="0"/>
                <a:cs typeface="Times New Roman" panose="02020603050405020304" pitchFamily="18" charset="0"/>
              </a:rPr>
              <a:t>Cho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Glucozơ</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vào</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thấy</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kết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tủa</a:t>
            </a:r>
            <a:r>
              <a:rPr lang="en-US" sz="3000" cap="none" dirty="0" smtClean="0">
                <a:latin typeface="Times New Roman" panose="02020603050405020304" pitchFamily="18" charset="0"/>
                <a:cs typeface="Times New Roman" panose="02020603050405020304" pitchFamily="18" charset="0"/>
              </a:rPr>
              <a:t> Cu(OH)</a:t>
            </a:r>
            <a:r>
              <a:rPr lang="en-US" sz="3000" cap="none" baseline="-25000" dirty="0" smtClean="0">
                <a:latin typeface="Times New Roman" panose="02020603050405020304" pitchFamily="18" charset="0"/>
                <a:cs typeface="Times New Roman" panose="02020603050405020304" pitchFamily="18" charset="0"/>
              </a:rPr>
              <a:t>2</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bị</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hòa</a:t>
            </a:r>
            <a:r>
              <a:rPr lang="en-US" sz="3000" cap="none" dirty="0" smtClean="0">
                <a:latin typeface="Times New Roman" panose="02020603050405020304" pitchFamily="18" charset="0"/>
                <a:cs typeface="Times New Roman" panose="02020603050405020304" pitchFamily="18" charset="0"/>
              </a:rPr>
              <a:t> tan </a:t>
            </a:r>
            <a:r>
              <a:rPr lang="en-US" sz="3000" cap="none" dirty="0" err="1" smtClean="0">
                <a:latin typeface="Times New Roman" panose="02020603050405020304" pitchFamily="18" charset="0"/>
                <a:cs typeface="Times New Roman" panose="02020603050405020304" pitchFamily="18" charset="0"/>
              </a:rPr>
              <a:t>và</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có</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màu</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xanh</a:t>
            </a:r>
            <a:r>
              <a:rPr lang="en-US" sz="3000" cap="none" dirty="0" smtClean="0">
                <a:latin typeface="Times New Roman" panose="02020603050405020304" pitchFamily="18" charset="0"/>
                <a:cs typeface="Times New Roman" panose="02020603050405020304" pitchFamily="18" charset="0"/>
              </a:rPr>
              <a:t> lam </a:t>
            </a:r>
            <a:r>
              <a:rPr lang="en-US" sz="3000" cap="none" dirty="0" err="1" smtClean="0">
                <a:latin typeface="Times New Roman" panose="02020603050405020304" pitchFamily="18" charset="0"/>
                <a:cs typeface="Times New Roman" panose="02020603050405020304" pitchFamily="18" charset="0"/>
              </a:rPr>
              <a:t>đặc</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trưng</a:t>
            </a:r>
            <a:r>
              <a:rPr lang="en-US" sz="3000" cap="none" dirty="0" smtClean="0">
                <a:latin typeface="Times New Roman" panose="02020603050405020304" pitchFamily="18" charset="0"/>
                <a:cs typeface="Times New Roman" panose="02020603050405020304" pitchFamily="18" charset="0"/>
              </a:rPr>
              <a:t>.</a:t>
            </a:r>
          </a:p>
          <a:p>
            <a:pPr>
              <a:buFontTx/>
              <a:buChar char="-"/>
            </a:pPr>
            <a:r>
              <a:rPr lang="en-US" sz="3000" cap="none" dirty="0" err="1" smtClean="0">
                <a:latin typeface="Times New Roman" panose="02020603050405020304" pitchFamily="18" charset="0"/>
                <a:cs typeface="Times New Roman" panose="02020603050405020304" pitchFamily="18" charset="0"/>
              </a:rPr>
              <a:t>Đun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nóng</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ống</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nghiệm</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trên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ngọn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lửa</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đèn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cồn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thấy</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xuất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hiện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kết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tủa</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đỏ</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gạch</a:t>
            </a:r>
            <a:r>
              <a:rPr lang="en-US" sz="3000" cap="none" dirty="0" smtClean="0">
                <a:latin typeface="Times New Roman" panose="02020603050405020304" pitchFamily="18" charset="0"/>
                <a:cs typeface="Times New Roman" panose="02020603050405020304" pitchFamily="18" charset="0"/>
              </a:rPr>
              <a:t>.</a:t>
            </a:r>
            <a:endParaRPr lang="en-US" sz="3000" dirty="0"/>
          </a:p>
        </p:txBody>
      </p:sp>
    </p:spTree>
    <p:extLst>
      <p:ext uri="{BB962C8B-B14F-4D97-AF65-F5344CB8AC3E}">
        <p14:creationId xmlns:p14="http://schemas.microsoft.com/office/powerpoint/2010/main" val="3187335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1" y="1228725"/>
            <a:ext cx="11087726" cy="1895476"/>
          </a:xfrm>
        </p:spPr>
        <p:txBody>
          <a:bodyPr>
            <a:normAutofit fontScale="90000"/>
          </a:bodyPr>
          <a:lstStyle/>
          <a:p>
            <a:pPr algn="l"/>
            <a:r>
              <a:rPr lang="en-US" dirty="0">
                <a:solidFill>
                  <a:schemeClr val="accent5"/>
                </a:solidFill>
                <a:latin typeface="Times New Roman" panose="02020603050405020304" pitchFamily="18" charset="0"/>
                <a:cs typeface="Times New Roman" panose="02020603050405020304" pitchFamily="18" charset="0"/>
              </a:rPr>
              <a:t>3 – </a:t>
            </a:r>
            <a:r>
              <a:rPr lang="en-US" dirty="0" err="1">
                <a:solidFill>
                  <a:schemeClr val="accent5"/>
                </a:solidFill>
                <a:latin typeface="Times New Roman" panose="02020603050405020304" pitchFamily="18" charset="0"/>
                <a:cs typeface="Times New Roman" panose="02020603050405020304" pitchFamily="18" charset="0"/>
              </a:rPr>
              <a:t>G</a:t>
            </a:r>
            <a:r>
              <a:rPr lang="en-US" cap="none" dirty="0" err="1">
                <a:solidFill>
                  <a:schemeClr val="accent5"/>
                </a:solidFill>
                <a:latin typeface="Times New Roman" panose="02020603050405020304" pitchFamily="18" charset="0"/>
                <a:cs typeface="Times New Roman" panose="02020603050405020304" pitchFamily="18" charset="0"/>
              </a:rPr>
              <a:t>iải</a:t>
            </a:r>
            <a:r>
              <a:rPr lang="en-US" cap="none" dirty="0">
                <a:solidFill>
                  <a:schemeClr val="accent5"/>
                </a:solidFill>
                <a:latin typeface="Times New Roman" panose="02020603050405020304" pitchFamily="18" charset="0"/>
                <a:cs typeface="Times New Roman" panose="02020603050405020304" pitchFamily="18" charset="0"/>
              </a:rPr>
              <a:t> </a:t>
            </a:r>
            <a:r>
              <a:rPr lang="en-US" cap="none" dirty="0" err="1">
                <a:solidFill>
                  <a:schemeClr val="accent5"/>
                </a:solidFill>
                <a:latin typeface="Times New Roman" panose="02020603050405020304" pitchFamily="18" charset="0"/>
                <a:cs typeface="Times New Roman" panose="02020603050405020304" pitchFamily="18" charset="0"/>
              </a:rPr>
              <a:t>thích</a:t>
            </a:r>
            <a:r>
              <a:rPr lang="en-US" cap="none" dirty="0">
                <a:solidFill>
                  <a:schemeClr val="accent5"/>
                </a:solidFill>
                <a:latin typeface="Times New Roman" panose="02020603050405020304" pitchFamily="18" charset="0"/>
                <a:cs typeface="Times New Roman" panose="02020603050405020304" pitchFamily="18" charset="0"/>
              </a:rPr>
              <a:t> </a:t>
            </a:r>
            <a:r>
              <a:rPr lang="en-US" cap="none" dirty="0" err="1">
                <a:solidFill>
                  <a:schemeClr val="accent5"/>
                </a:solidFill>
                <a:latin typeface="Times New Roman" panose="02020603050405020304" pitchFamily="18" charset="0"/>
                <a:cs typeface="Times New Roman" panose="02020603050405020304" pitchFamily="18" charset="0"/>
              </a:rPr>
              <a:t>hiện</a:t>
            </a:r>
            <a:r>
              <a:rPr lang="en-US" cap="none" dirty="0">
                <a:solidFill>
                  <a:schemeClr val="accent5"/>
                </a:solidFill>
                <a:latin typeface="Times New Roman" panose="02020603050405020304" pitchFamily="18" charset="0"/>
                <a:cs typeface="Times New Roman" panose="02020603050405020304" pitchFamily="18" charset="0"/>
              </a:rPr>
              <a:t> </a:t>
            </a:r>
            <a:r>
              <a:rPr lang="en-US" cap="none" dirty="0" err="1">
                <a:solidFill>
                  <a:schemeClr val="accent5"/>
                </a:solidFill>
                <a:latin typeface="Times New Roman" panose="02020603050405020304" pitchFamily="18" charset="0"/>
                <a:cs typeface="Times New Roman" panose="02020603050405020304" pitchFamily="18" charset="0"/>
              </a:rPr>
              <a:t>tượng</a:t>
            </a:r>
            <a:r>
              <a:rPr lang="en-US" cap="none" dirty="0">
                <a:solidFill>
                  <a:schemeClr val="accent5"/>
                </a:solidFill>
                <a:latin typeface="Times New Roman" panose="02020603050405020304" pitchFamily="18" charset="0"/>
                <a:cs typeface="Times New Roman" panose="02020603050405020304" pitchFamily="18" charset="0"/>
              </a:rPr>
              <a:t>:</a:t>
            </a:r>
            <a:br>
              <a:rPr lang="en-US" cap="none" dirty="0">
                <a:solidFill>
                  <a:schemeClr val="accent5"/>
                </a:solidFill>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Khi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cho</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glucozơ</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tác</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dụng</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với</a:t>
            </a:r>
            <a:r>
              <a:rPr lang="en-US" cap="none" dirty="0" smtClean="0">
                <a:latin typeface="Times New Roman" panose="02020603050405020304" pitchFamily="18" charset="0"/>
                <a:cs typeface="Times New Roman" panose="02020603050405020304" pitchFamily="18" charset="0"/>
              </a:rPr>
              <a:t> Cu(OH)</a:t>
            </a:r>
            <a:r>
              <a:rPr lang="en-US" cap="none" baseline="-25000" dirty="0" smtClean="0">
                <a:latin typeface="Times New Roman" panose="02020603050405020304" pitchFamily="18" charset="0"/>
                <a:cs typeface="Times New Roman" panose="02020603050405020304" pitchFamily="18" charset="0"/>
              </a:rPr>
              <a:t>2</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tạo</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phức</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đồng</a:t>
            </a:r>
            <a:r>
              <a:rPr lang="en-US" cap="none" dirty="0" smtClean="0">
                <a:latin typeface="Times New Roman" panose="02020603050405020304" pitchFamily="18" charset="0"/>
                <a:cs typeface="Times New Roman" panose="02020603050405020304" pitchFamily="18" charset="0"/>
              </a:rPr>
              <a:t> – </a:t>
            </a:r>
            <a:r>
              <a:rPr lang="en-US" cap="none" dirty="0" err="1" smtClean="0">
                <a:latin typeface="Times New Roman" panose="02020603050405020304" pitchFamily="18" charset="0"/>
                <a:cs typeface="Times New Roman" panose="02020603050405020304" pitchFamily="18" charset="0"/>
              </a:rPr>
              <a:t>glucozơ</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màu</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xanh</a:t>
            </a:r>
            <a:r>
              <a:rPr lang="en-US" cap="none" dirty="0" smtClean="0">
                <a:latin typeface="Times New Roman" panose="02020603050405020304" pitchFamily="18" charset="0"/>
                <a:cs typeface="Times New Roman" panose="02020603050405020304" pitchFamily="18" charset="0"/>
              </a:rPr>
              <a:t> lam ( do </a:t>
            </a:r>
            <a:r>
              <a:rPr lang="en-US" cap="none" dirty="0" err="1" smtClean="0">
                <a:latin typeface="Times New Roman" panose="02020603050405020304" pitchFamily="18" charset="0"/>
                <a:cs typeface="Times New Roman" panose="02020603050405020304" pitchFamily="18" charset="0"/>
              </a:rPr>
              <a:t>glucozơ</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có</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nhiều</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nhóm</a:t>
            </a:r>
            <a:r>
              <a:rPr lang="en-US" cap="none" dirty="0" smtClean="0">
                <a:latin typeface="Times New Roman" panose="02020603050405020304" pitchFamily="18" charset="0"/>
                <a:cs typeface="Times New Roman" panose="02020603050405020304" pitchFamily="18" charset="0"/>
              </a:rPr>
              <a:t> –OH </a:t>
            </a:r>
            <a:r>
              <a:rPr lang="en-US" cap="none" dirty="0" err="1" smtClean="0">
                <a:latin typeface="Times New Roman" panose="02020603050405020304" pitchFamily="18" charset="0"/>
                <a:cs typeface="Times New Roman" panose="02020603050405020304" pitchFamily="18" charset="0"/>
              </a:rPr>
              <a:t>liền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kề</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khi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đun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nóng</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tạo</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kết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tủa</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đỏ</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gạch</a:t>
            </a:r>
            <a:r>
              <a:rPr lang="en-US" cap="none" dirty="0" smtClean="0">
                <a:latin typeface="Times New Roman" panose="02020603050405020304" pitchFamily="18" charset="0"/>
                <a:cs typeface="Times New Roman" panose="02020603050405020304" pitchFamily="18" charset="0"/>
              </a:rPr>
              <a:t> Cu</a:t>
            </a:r>
            <a:r>
              <a:rPr lang="en-US" cap="none" baseline="-25000" dirty="0" smtClean="0">
                <a:latin typeface="Times New Roman" panose="02020603050405020304" pitchFamily="18" charset="0"/>
                <a:cs typeface="Times New Roman" panose="02020603050405020304" pitchFamily="18" charset="0"/>
              </a:rPr>
              <a:t>2</a:t>
            </a:r>
            <a:r>
              <a:rPr lang="en-US" cap="none" dirty="0" smtClean="0">
                <a:latin typeface="Times New Roman" panose="02020603050405020304" pitchFamily="18" charset="0"/>
                <a:cs typeface="Times New Roman" panose="02020603050405020304" pitchFamily="18" charset="0"/>
              </a:rPr>
              <a:t>O (do </a:t>
            </a:r>
            <a:r>
              <a:rPr lang="en-US" cap="none" dirty="0" err="1" smtClean="0">
                <a:latin typeface="Times New Roman" panose="02020603050405020304" pitchFamily="18" charset="0"/>
                <a:cs typeface="Times New Roman" panose="02020603050405020304" pitchFamily="18" charset="0"/>
              </a:rPr>
              <a:t>glucozơ</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có</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nhóm</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chức</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andehit</a:t>
            </a:r>
            <a:r>
              <a:rPr lang="en-US" cap="none" dirty="0" smtClean="0">
                <a:latin typeface="Times New Roman" panose="02020603050405020304" pitchFamily="18" charset="0"/>
                <a:cs typeface="Times New Roman" panose="02020603050405020304" pitchFamily="18" charset="0"/>
              </a:rPr>
              <a:t> –CHO)</a:t>
            </a:r>
            <a:r>
              <a:rPr lang="en-US" cap="none" dirty="0">
                <a:latin typeface="Times New Roman" panose="02020603050405020304" pitchFamily="18" charset="0"/>
                <a:cs typeface="Times New Roman" panose="02020603050405020304" pitchFamily="18" charset="0"/>
              </a:rPr>
              <a:t/>
            </a:r>
            <a:br>
              <a:rPr lang="en-US" cap="none" dirty="0">
                <a:latin typeface="Times New Roman" panose="02020603050405020304" pitchFamily="18" charset="0"/>
                <a:cs typeface="Times New Roman" panose="02020603050405020304" pitchFamily="18" charset="0"/>
              </a:rPr>
            </a:b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3"/>
              </p:nvPr>
            </p:nvSpPr>
            <p:spPr>
              <a:xfrm>
                <a:off x="190500" y="3048000"/>
                <a:ext cx="12344400" cy="3390900"/>
              </a:xfrm>
            </p:spPr>
            <p:txBody>
              <a:bodyPr>
                <a:noAutofit/>
              </a:bodyPr>
              <a:lstStyle/>
              <a:p>
                <a:pPr>
                  <a:buFontTx/>
                  <a:buChar char="-"/>
                </a:pPr>
                <a:r>
                  <a:rPr lang="en-US" sz="3000" dirty="0" smtClean="0">
                    <a:latin typeface="Times New Roman" panose="02020603050405020304" pitchFamily="18" charset="0"/>
                    <a:cs typeface="Times New Roman" panose="02020603050405020304" pitchFamily="18" charset="0"/>
                  </a:rPr>
                  <a:t>P</a:t>
                </a:r>
                <a:r>
                  <a:rPr lang="en-US" sz="3000" cap="none" dirty="0" err="1" smtClean="0">
                    <a:latin typeface="Times New Roman" panose="02020603050405020304" pitchFamily="18" charset="0"/>
                    <a:cs typeface="Times New Roman" panose="02020603050405020304" pitchFamily="18" charset="0"/>
                  </a:rPr>
                  <a:t>hương</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trình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phản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ứng</a:t>
                </a:r>
                <a:r>
                  <a:rPr lang="en-US" sz="3000" cap="none" dirty="0" smtClean="0">
                    <a:latin typeface="Times New Roman" panose="02020603050405020304" pitchFamily="18" charset="0"/>
                    <a:cs typeface="Times New Roman" panose="02020603050405020304" pitchFamily="18" charset="0"/>
                  </a:rPr>
                  <a:t>: </a:t>
                </a:r>
                <a:endParaRPr lang="en-US" sz="3000" dirty="0" smtClean="0">
                  <a:latin typeface="Times New Roman" panose="02020603050405020304" pitchFamily="18" charset="0"/>
                  <a:cs typeface="Times New Roman" panose="02020603050405020304" pitchFamily="18" charset="0"/>
                </a:endParaRPr>
              </a:p>
              <a:p>
                <a:pPr marL="0" indent="0">
                  <a:buNone/>
                </a:pPr>
                <a:r>
                  <a:rPr lang="en-US" sz="3000" cap="none" dirty="0">
                    <a:latin typeface="+mj-lt"/>
                    <a:cs typeface="Times New Roman" panose="02020603050405020304" pitchFamily="18" charset="0"/>
                  </a:rPr>
                  <a:t> </a:t>
                </a:r>
                <a:r>
                  <a:rPr lang="en-US" sz="3000" cap="none" dirty="0" smtClean="0">
                    <a:latin typeface="+mj-lt"/>
                    <a:cs typeface="Times New Roman" panose="02020603050405020304" pitchFamily="18" charset="0"/>
                  </a:rPr>
                  <a:t> CuSO</a:t>
                </a:r>
                <a:r>
                  <a:rPr lang="en-US" sz="3000" cap="none" baseline="-25000" dirty="0" smtClean="0">
                    <a:latin typeface="+mj-lt"/>
                    <a:cs typeface="Times New Roman" panose="02020603050405020304" pitchFamily="18" charset="0"/>
                  </a:rPr>
                  <a:t>4</a:t>
                </a:r>
                <a:r>
                  <a:rPr lang="en-US" sz="3000" cap="none" dirty="0" smtClean="0">
                    <a:latin typeface="+mj-lt"/>
                    <a:cs typeface="Times New Roman" panose="02020603050405020304" pitchFamily="18" charset="0"/>
                  </a:rPr>
                  <a:t> + 2 </a:t>
                </a:r>
                <a:r>
                  <a:rPr lang="en-US" sz="3000" cap="none" dirty="0" err="1" smtClean="0">
                    <a:latin typeface="+mj-lt"/>
                    <a:cs typeface="Times New Roman" panose="02020603050405020304" pitchFamily="18" charset="0"/>
                  </a:rPr>
                  <a:t>NaOH</a:t>
                </a:r>
                <a:r>
                  <a:rPr lang="en-US" sz="3000" cap="none" dirty="0" smtClean="0">
                    <a:latin typeface="+mj-lt"/>
                    <a:cs typeface="Times New Roman" panose="02020603050405020304" pitchFamily="18" charset="0"/>
                  </a:rPr>
                  <a:t> </a:t>
                </a:r>
                <a:r>
                  <a:rPr lang="en-US" sz="3000" cap="none" dirty="0" smtClean="0">
                    <a:latin typeface="+mj-lt"/>
                    <a:cs typeface="Times New Roman" panose="02020603050405020304" pitchFamily="18" charset="0"/>
                    <a:sym typeface="Symbol" panose="05050102010706020507" pitchFamily="18" charset="2"/>
                  </a:rPr>
                  <a:t> Cu(OH)</a:t>
                </a:r>
                <a:r>
                  <a:rPr lang="en-US" sz="3000" cap="none" baseline="-25000" dirty="0" smtClean="0">
                    <a:latin typeface="+mj-lt"/>
                    <a:cs typeface="Times New Roman" panose="02020603050405020304" pitchFamily="18" charset="0"/>
                    <a:sym typeface="Symbol" panose="05050102010706020507" pitchFamily="18" charset="2"/>
                  </a:rPr>
                  <a:t>2</a:t>
                </a:r>
                <a:r>
                  <a:rPr lang="en-US" sz="3000" cap="none" dirty="0" smtClean="0">
                    <a:latin typeface="+mj-lt"/>
                    <a:cs typeface="Times New Roman" panose="02020603050405020304" pitchFamily="18" charset="0"/>
                    <a:sym typeface="Symbol" panose="05050102010706020507" pitchFamily="18" charset="2"/>
                  </a:rPr>
                  <a:t>  </a:t>
                </a:r>
                <a:r>
                  <a:rPr lang="en-US" sz="3000" cap="none" dirty="0" err="1" smtClean="0">
                    <a:latin typeface="+mj-lt"/>
                    <a:cs typeface="Times New Roman" panose="02020603050405020304" pitchFamily="18" charset="0"/>
                    <a:sym typeface="Symbol" panose="05050102010706020507" pitchFamily="18" charset="2"/>
                  </a:rPr>
                  <a:t>xanh</a:t>
                </a:r>
                <a:r>
                  <a:rPr lang="en-US" sz="3000" cap="none" dirty="0" smtClean="0">
                    <a:latin typeface="+mj-lt"/>
                    <a:cs typeface="Times New Roman" panose="02020603050405020304" pitchFamily="18" charset="0"/>
                    <a:sym typeface="Symbol" panose="05050102010706020507" pitchFamily="18" charset="2"/>
                  </a:rPr>
                  <a:t> + Na</a:t>
                </a:r>
                <a:r>
                  <a:rPr lang="en-US" sz="3000" cap="none" baseline="-25000" dirty="0" smtClean="0">
                    <a:latin typeface="+mj-lt"/>
                    <a:cs typeface="Times New Roman" panose="02020603050405020304" pitchFamily="18" charset="0"/>
                    <a:sym typeface="Symbol" panose="05050102010706020507" pitchFamily="18" charset="2"/>
                  </a:rPr>
                  <a:t>2</a:t>
                </a:r>
                <a:r>
                  <a:rPr lang="en-US" sz="3000" cap="none" dirty="0" smtClean="0">
                    <a:latin typeface="+mj-lt"/>
                    <a:cs typeface="Times New Roman" panose="02020603050405020304" pitchFamily="18" charset="0"/>
                    <a:sym typeface="Symbol" panose="05050102010706020507" pitchFamily="18" charset="2"/>
                  </a:rPr>
                  <a:t>SO</a:t>
                </a:r>
                <a:r>
                  <a:rPr lang="en-US" sz="3000" cap="none" baseline="-25000" dirty="0" smtClean="0">
                    <a:latin typeface="+mj-lt"/>
                    <a:cs typeface="Times New Roman" panose="02020603050405020304" pitchFamily="18" charset="0"/>
                    <a:sym typeface="Symbol" panose="05050102010706020507" pitchFamily="18" charset="2"/>
                  </a:rPr>
                  <a:t>4</a:t>
                </a:r>
                <a:endParaRPr lang="en-US" sz="3000" cap="none" dirty="0" smtClean="0">
                  <a:latin typeface="+mj-lt"/>
                  <a:cs typeface="Times New Roman" panose="02020603050405020304" pitchFamily="18" charset="0"/>
                  <a:sym typeface="Symbol" panose="05050102010706020507" pitchFamily="18" charset="2"/>
                </a:endParaRPr>
              </a:p>
              <a:p>
                <a:pPr marL="0" indent="0">
                  <a:buNone/>
                </a:pPr>
                <a:r>
                  <a:rPr lang="en-US" sz="3000" cap="none" dirty="0">
                    <a:latin typeface="+mj-lt"/>
                    <a:cs typeface="Times New Roman" panose="02020603050405020304" pitchFamily="18" charset="0"/>
                    <a:sym typeface="Symbol" panose="05050102010706020507" pitchFamily="18" charset="2"/>
                  </a:rPr>
                  <a:t> </a:t>
                </a:r>
                <a:r>
                  <a:rPr lang="en-US" sz="3000" cap="none" dirty="0" smtClean="0">
                    <a:latin typeface="+mj-lt"/>
                    <a:cs typeface="Times New Roman" panose="02020603050405020304" pitchFamily="18" charset="0"/>
                    <a:sym typeface="Symbol" panose="05050102010706020507" pitchFamily="18" charset="2"/>
                  </a:rPr>
                  <a:t>2C</a:t>
                </a:r>
                <a:r>
                  <a:rPr lang="en-US" sz="3000" cap="none" baseline="-25000" dirty="0" smtClean="0">
                    <a:latin typeface="+mj-lt"/>
                    <a:cs typeface="Times New Roman" panose="02020603050405020304" pitchFamily="18" charset="0"/>
                    <a:sym typeface="Symbol" panose="05050102010706020507" pitchFamily="18" charset="2"/>
                  </a:rPr>
                  <a:t>6</a:t>
                </a:r>
                <a:r>
                  <a:rPr lang="en-US" sz="3000" cap="none" dirty="0" smtClean="0">
                    <a:latin typeface="+mj-lt"/>
                    <a:cs typeface="Times New Roman" panose="02020603050405020304" pitchFamily="18" charset="0"/>
                    <a:sym typeface="Symbol" panose="05050102010706020507" pitchFamily="18" charset="2"/>
                  </a:rPr>
                  <a:t>H</a:t>
                </a:r>
                <a:r>
                  <a:rPr lang="en-US" sz="3000" cap="none" baseline="-25000" dirty="0" smtClean="0">
                    <a:latin typeface="+mj-lt"/>
                    <a:cs typeface="Times New Roman" panose="02020603050405020304" pitchFamily="18" charset="0"/>
                    <a:sym typeface="Symbol" panose="05050102010706020507" pitchFamily="18" charset="2"/>
                  </a:rPr>
                  <a:t>12</a:t>
                </a:r>
                <a:r>
                  <a:rPr lang="en-US" sz="3000" cap="none" dirty="0" smtClean="0">
                    <a:latin typeface="+mj-lt"/>
                    <a:cs typeface="Times New Roman" panose="02020603050405020304" pitchFamily="18" charset="0"/>
                    <a:sym typeface="Symbol" panose="05050102010706020507" pitchFamily="18" charset="2"/>
                  </a:rPr>
                  <a:t>O</a:t>
                </a:r>
                <a:r>
                  <a:rPr lang="en-US" sz="3000" cap="none" baseline="-25000" dirty="0" smtClean="0">
                    <a:latin typeface="+mj-lt"/>
                    <a:cs typeface="Times New Roman" panose="02020603050405020304" pitchFamily="18" charset="0"/>
                    <a:sym typeface="Symbol" panose="05050102010706020507" pitchFamily="18" charset="2"/>
                  </a:rPr>
                  <a:t>6</a:t>
                </a:r>
                <a:r>
                  <a:rPr lang="en-US" sz="3000" cap="none" dirty="0" smtClean="0">
                    <a:latin typeface="+mj-lt"/>
                    <a:cs typeface="Times New Roman" panose="02020603050405020304" pitchFamily="18" charset="0"/>
                    <a:sym typeface="Symbol" panose="05050102010706020507" pitchFamily="18" charset="2"/>
                  </a:rPr>
                  <a:t>   + Cu(OH)</a:t>
                </a:r>
                <a:r>
                  <a:rPr lang="en-US" sz="3000" cap="none" baseline="-25000" dirty="0" smtClean="0">
                    <a:latin typeface="+mj-lt"/>
                    <a:cs typeface="Times New Roman" panose="02020603050405020304" pitchFamily="18" charset="0"/>
                    <a:sym typeface="Symbol" panose="05050102010706020507" pitchFamily="18" charset="2"/>
                  </a:rPr>
                  <a:t>2</a:t>
                </a:r>
                <a:r>
                  <a:rPr lang="en-US" sz="3000" cap="none" dirty="0" smtClean="0">
                    <a:latin typeface="+mj-lt"/>
                    <a:cs typeface="Times New Roman" panose="02020603050405020304" pitchFamily="18" charset="0"/>
                    <a:sym typeface="Symbol" panose="05050102010706020507" pitchFamily="18" charset="2"/>
                  </a:rPr>
                  <a:t>  [C</a:t>
                </a:r>
                <a:r>
                  <a:rPr lang="en-US" sz="3000" cap="none" baseline="-25000" dirty="0" smtClean="0">
                    <a:latin typeface="+mj-lt"/>
                    <a:cs typeface="Times New Roman" panose="02020603050405020304" pitchFamily="18" charset="0"/>
                    <a:sym typeface="Symbol" panose="05050102010706020507" pitchFamily="18" charset="2"/>
                  </a:rPr>
                  <a:t>6</a:t>
                </a:r>
                <a:r>
                  <a:rPr lang="en-US" sz="3000" cap="none" dirty="0" smtClean="0">
                    <a:latin typeface="+mj-lt"/>
                    <a:cs typeface="Times New Roman" panose="02020603050405020304" pitchFamily="18" charset="0"/>
                    <a:sym typeface="Symbol" panose="05050102010706020507" pitchFamily="18" charset="2"/>
                  </a:rPr>
                  <a:t>H</a:t>
                </a:r>
                <a:r>
                  <a:rPr lang="en-US" sz="3000" cap="none" baseline="-25000" dirty="0" smtClean="0">
                    <a:latin typeface="+mj-lt"/>
                    <a:cs typeface="Times New Roman" panose="02020603050405020304" pitchFamily="18" charset="0"/>
                    <a:sym typeface="Symbol" panose="05050102010706020507" pitchFamily="18" charset="2"/>
                  </a:rPr>
                  <a:t>11</a:t>
                </a:r>
                <a:r>
                  <a:rPr lang="en-US" sz="3000" cap="none" dirty="0" smtClean="0">
                    <a:latin typeface="+mj-lt"/>
                    <a:cs typeface="Times New Roman" panose="02020603050405020304" pitchFamily="18" charset="0"/>
                    <a:sym typeface="Symbol" panose="05050102010706020507" pitchFamily="18" charset="2"/>
                  </a:rPr>
                  <a:t>O</a:t>
                </a:r>
                <a:r>
                  <a:rPr lang="en-US" sz="3000" cap="none" baseline="-25000" dirty="0" smtClean="0">
                    <a:latin typeface="+mj-lt"/>
                    <a:cs typeface="Times New Roman" panose="02020603050405020304" pitchFamily="18" charset="0"/>
                    <a:sym typeface="Symbol" panose="05050102010706020507" pitchFamily="18" charset="2"/>
                  </a:rPr>
                  <a:t>6</a:t>
                </a:r>
                <a:r>
                  <a:rPr lang="en-US" sz="3000" cap="none" dirty="0" smtClean="0">
                    <a:latin typeface="+mj-lt"/>
                    <a:cs typeface="Times New Roman" panose="02020603050405020304" pitchFamily="18" charset="0"/>
                    <a:sym typeface="Symbol" panose="05050102010706020507" pitchFamily="18" charset="2"/>
                  </a:rPr>
                  <a:t>]</a:t>
                </a:r>
                <a:r>
                  <a:rPr lang="en-US" sz="3000" cap="none" baseline="-25000" dirty="0" smtClean="0">
                    <a:latin typeface="+mj-lt"/>
                    <a:cs typeface="Times New Roman" panose="02020603050405020304" pitchFamily="18" charset="0"/>
                    <a:sym typeface="Symbol" panose="05050102010706020507" pitchFamily="18" charset="2"/>
                  </a:rPr>
                  <a:t>2</a:t>
                </a:r>
                <a:r>
                  <a:rPr lang="en-US" sz="3000" cap="none" dirty="0" smtClean="0">
                    <a:latin typeface="+mj-lt"/>
                    <a:cs typeface="Times New Roman" panose="02020603050405020304" pitchFamily="18" charset="0"/>
                    <a:sym typeface="Symbol" panose="05050102010706020507" pitchFamily="18" charset="2"/>
                  </a:rPr>
                  <a:t>Cu + 2H</a:t>
                </a:r>
                <a:r>
                  <a:rPr lang="en-US" sz="3000" cap="none" baseline="-25000" dirty="0" smtClean="0">
                    <a:latin typeface="+mj-lt"/>
                    <a:cs typeface="Times New Roman" panose="02020603050405020304" pitchFamily="18" charset="0"/>
                    <a:sym typeface="Symbol" panose="05050102010706020507" pitchFamily="18" charset="2"/>
                  </a:rPr>
                  <a:t>2</a:t>
                </a:r>
                <a:r>
                  <a:rPr lang="en-US" sz="3000" cap="none" dirty="0" smtClean="0">
                    <a:latin typeface="+mj-lt"/>
                    <a:cs typeface="Times New Roman" panose="02020603050405020304" pitchFamily="18" charset="0"/>
                    <a:sym typeface="Symbol" panose="05050102010706020507" pitchFamily="18" charset="2"/>
                  </a:rPr>
                  <a:t>O</a:t>
                </a:r>
              </a:p>
              <a:p>
                <a:pPr marL="0" indent="0">
                  <a:buNone/>
                </a:pPr>
                <a:r>
                  <a:rPr lang="en-US" sz="3000" cap="none" baseline="-25000" dirty="0">
                    <a:latin typeface="+mj-lt"/>
                    <a:cs typeface="Times New Roman" panose="02020603050405020304" pitchFamily="18" charset="0"/>
                    <a:sym typeface="Symbol" panose="05050102010706020507" pitchFamily="18" charset="2"/>
                  </a:rPr>
                  <a:t> </a:t>
                </a:r>
                <a:r>
                  <a:rPr lang="en-US" sz="3000" cap="none" dirty="0" smtClean="0">
                    <a:cs typeface="Times New Roman" panose="02020603050405020304" pitchFamily="18" charset="0"/>
                    <a:sym typeface="Symbol" panose="05050102010706020507" pitchFamily="18" charset="2"/>
                  </a:rPr>
                  <a:t>C</a:t>
                </a:r>
                <a:r>
                  <a:rPr lang="en-US" sz="3000" cap="none" baseline="-25000" dirty="0" smtClean="0">
                    <a:cs typeface="Times New Roman" panose="02020603050405020304" pitchFamily="18" charset="0"/>
                    <a:sym typeface="Symbol" panose="05050102010706020507" pitchFamily="18" charset="2"/>
                  </a:rPr>
                  <a:t>5</a:t>
                </a:r>
                <a:r>
                  <a:rPr lang="en-US" sz="3000" cap="none" dirty="0" smtClean="0">
                    <a:cs typeface="Times New Roman" panose="02020603050405020304" pitchFamily="18" charset="0"/>
                    <a:sym typeface="Symbol" panose="05050102010706020507" pitchFamily="18" charset="2"/>
                  </a:rPr>
                  <a:t>H</a:t>
                </a:r>
                <a:r>
                  <a:rPr lang="en-US" sz="3000" cap="none" baseline="-25000" dirty="0" smtClean="0">
                    <a:cs typeface="Times New Roman" panose="02020603050405020304" pitchFamily="18" charset="0"/>
                    <a:sym typeface="Symbol" panose="05050102010706020507" pitchFamily="18" charset="2"/>
                  </a:rPr>
                  <a:t>11</a:t>
                </a:r>
                <a:r>
                  <a:rPr lang="en-US" sz="3000" cap="none" dirty="0" smtClean="0">
                    <a:cs typeface="Times New Roman" panose="02020603050405020304" pitchFamily="18" charset="0"/>
                    <a:sym typeface="Symbol" panose="05050102010706020507" pitchFamily="18" charset="2"/>
                  </a:rPr>
                  <a:t>O</a:t>
                </a:r>
                <a:r>
                  <a:rPr lang="en-US" sz="3000" cap="none" baseline="-25000" dirty="0" smtClean="0">
                    <a:cs typeface="Times New Roman" panose="02020603050405020304" pitchFamily="18" charset="0"/>
                    <a:sym typeface="Symbol" panose="05050102010706020507" pitchFamily="18" charset="2"/>
                  </a:rPr>
                  <a:t>5</a:t>
                </a:r>
                <a:r>
                  <a:rPr lang="en-US" sz="3000" cap="none" dirty="0" smtClean="0">
                    <a:cs typeface="Times New Roman" panose="02020603050405020304" pitchFamily="18" charset="0"/>
                    <a:sym typeface="Symbol" panose="05050102010706020507" pitchFamily="18" charset="2"/>
                  </a:rPr>
                  <a:t>CHO  </a:t>
                </a:r>
                <a:r>
                  <a:rPr lang="en-US" sz="3000" cap="none" dirty="0">
                    <a:cs typeface="Times New Roman" panose="02020603050405020304" pitchFamily="18" charset="0"/>
                    <a:sym typeface="Symbol" panose="05050102010706020507" pitchFamily="18" charset="2"/>
                  </a:rPr>
                  <a:t>+ </a:t>
                </a:r>
                <a:r>
                  <a:rPr lang="en-US" sz="3000" cap="none" dirty="0" smtClean="0">
                    <a:cs typeface="Times New Roman" panose="02020603050405020304" pitchFamily="18" charset="0"/>
                    <a:sym typeface="Symbol" panose="05050102010706020507" pitchFamily="18" charset="2"/>
                  </a:rPr>
                  <a:t>2Cu(OH)</a:t>
                </a:r>
                <a:r>
                  <a:rPr lang="en-US" sz="3000" cap="none" baseline="-25000" dirty="0" smtClean="0">
                    <a:cs typeface="Times New Roman" panose="02020603050405020304" pitchFamily="18" charset="0"/>
                    <a:sym typeface="Symbol" panose="05050102010706020507" pitchFamily="18" charset="2"/>
                  </a:rPr>
                  <a:t>2</a:t>
                </a:r>
                <a:r>
                  <a:rPr lang="en-US" sz="3000" cap="none" dirty="0">
                    <a:cs typeface="Times New Roman" panose="02020603050405020304" pitchFamily="18" charset="0"/>
                    <a:sym typeface="Symbol" panose="05050102010706020507" pitchFamily="18" charset="2"/>
                  </a:rPr>
                  <a:t> </a:t>
                </a:r>
                <a:r>
                  <a:rPr lang="en-US" sz="3000" cap="none" dirty="0" smtClean="0">
                    <a:cs typeface="Times New Roman" panose="02020603050405020304" pitchFamily="18" charset="0"/>
                    <a:sym typeface="Symbol" panose="05050102010706020507" pitchFamily="18" charset="2"/>
                  </a:rPr>
                  <a:t>+ </a:t>
                </a:r>
                <a:r>
                  <a:rPr lang="en-US" sz="3000" cap="none" dirty="0" err="1" smtClean="0">
                    <a:cs typeface="Times New Roman" panose="02020603050405020304" pitchFamily="18" charset="0"/>
                    <a:sym typeface="Symbol" panose="05050102010706020507" pitchFamily="18" charset="2"/>
                  </a:rPr>
                  <a:t>NaOH</a:t>
                </a:r>
                <a:r>
                  <a:rPr lang="en-US" sz="3000" cap="none" dirty="0" smtClean="0">
                    <a:cs typeface="Times New Roman" panose="02020603050405020304" pitchFamily="18" charset="0"/>
                    <a:sym typeface="Symbol" panose="05050102010706020507" pitchFamily="18" charset="2"/>
                  </a:rPr>
                  <a:t> </a:t>
                </a:r>
                <a14:m>
                  <m:oMath xmlns:m="http://schemas.openxmlformats.org/officeDocument/2006/math">
                    <m:groupChr>
                      <m:groupChrPr>
                        <m:chr m:val="→"/>
                        <m:vertJc m:val="bot"/>
                        <m:ctrlPr>
                          <a:rPr lang="en-US" sz="3000" i="1" cap="none" smtClean="0">
                            <a:latin typeface="Cambria Math" panose="02040503050406030204" pitchFamily="18" charset="0"/>
                            <a:cs typeface="Times New Roman" panose="02020603050405020304" pitchFamily="18" charset="0"/>
                            <a:sym typeface="Symbol" panose="05050102010706020507" pitchFamily="18" charset="2"/>
                          </a:rPr>
                        </m:ctrlPr>
                      </m:groupChrPr>
                      <m:e>
                        <m:sSup>
                          <m:sSupPr>
                            <m:ctrlPr>
                              <a:rPr lang="en-US" sz="3000" i="1" cap="none" smtClean="0">
                                <a:latin typeface="Cambria Math" panose="02040503050406030204" pitchFamily="18" charset="0"/>
                                <a:cs typeface="Times New Roman" panose="02020603050405020304" pitchFamily="18" charset="0"/>
                                <a:sym typeface="Symbol" panose="05050102010706020507" pitchFamily="18" charset="2"/>
                              </a:rPr>
                            </m:ctrlPr>
                          </m:sSupPr>
                          <m:e>
                            <m:r>
                              <a:rPr lang="en-US" sz="3000" b="0" i="1" cap="none" smtClean="0">
                                <a:latin typeface="Cambria Math" panose="02040503050406030204" pitchFamily="18" charset="0"/>
                                <a:cs typeface="Times New Roman" panose="02020603050405020304" pitchFamily="18" charset="0"/>
                                <a:sym typeface="Symbol" panose="05050102010706020507" pitchFamily="18" charset="2"/>
                              </a:rPr>
                              <m:t>𝑡</m:t>
                            </m:r>
                          </m:e>
                          <m:sup>
                            <m:r>
                              <a:rPr lang="en-US" sz="3000" b="0" i="1" cap="none" smtClean="0">
                                <a:latin typeface="Cambria Math" panose="02040503050406030204" pitchFamily="18" charset="0"/>
                                <a:cs typeface="Times New Roman" panose="02020603050405020304" pitchFamily="18" charset="0"/>
                                <a:sym typeface="Symbol" panose="05050102010706020507" pitchFamily="18" charset="2"/>
                              </a:rPr>
                              <m:t>𝑜</m:t>
                            </m:r>
                          </m:sup>
                        </m:sSup>
                      </m:e>
                    </m:groupChr>
                  </m:oMath>
                </a14:m>
                <a:r>
                  <a:rPr lang="en-US" sz="3000" cap="none" dirty="0" smtClean="0">
                    <a:cs typeface="Times New Roman" panose="02020603050405020304" pitchFamily="18" charset="0"/>
                    <a:sym typeface="Symbol" panose="05050102010706020507" pitchFamily="18" charset="2"/>
                  </a:rPr>
                  <a:t> C</a:t>
                </a:r>
                <a:r>
                  <a:rPr lang="en-US" sz="3000" cap="none" baseline="-25000" dirty="0" smtClean="0">
                    <a:cs typeface="Times New Roman" panose="02020603050405020304" pitchFamily="18" charset="0"/>
                    <a:sym typeface="Symbol" panose="05050102010706020507" pitchFamily="18" charset="2"/>
                  </a:rPr>
                  <a:t>5</a:t>
                </a:r>
                <a:r>
                  <a:rPr lang="en-US" sz="3000" cap="none" dirty="0" smtClean="0">
                    <a:cs typeface="Times New Roman" panose="02020603050405020304" pitchFamily="18" charset="0"/>
                    <a:sym typeface="Symbol" panose="05050102010706020507" pitchFamily="18" charset="2"/>
                  </a:rPr>
                  <a:t>H</a:t>
                </a:r>
                <a:r>
                  <a:rPr lang="en-US" sz="3000" cap="none" baseline="-25000" dirty="0" smtClean="0">
                    <a:cs typeface="Times New Roman" panose="02020603050405020304" pitchFamily="18" charset="0"/>
                    <a:sym typeface="Symbol" panose="05050102010706020507" pitchFamily="18" charset="2"/>
                  </a:rPr>
                  <a:t>11</a:t>
                </a:r>
                <a:r>
                  <a:rPr lang="en-US" sz="3000" cap="none" dirty="0" smtClean="0">
                    <a:cs typeface="Times New Roman" panose="02020603050405020304" pitchFamily="18" charset="0"/>
                    <a:sym typeface="Symbol" panose="05050102010706020507" pitchFamily="18" charset="2"/>
                  </a:rPr>
                  <a:t>O</a:t>
                </a:r>
                <a:r>
                  <a:rPr lang="en-US" sz="3000" cap="none" baseline="-25000" dirty="0" smtClean="0">
                    <a:cs typeface="Times New Roman" panose="02020603050405020304" pitchFamily="18" charset="0"/>
                    <a:sym typeface="Symbol" panose="05050102010706020507" pitchFamily="18" charset="2"/>
                  </a:rPr>
                  <a:t>5</a:t>
                </a:r>
                <a:r>
                  <a:rPr lang="en-US" sz="3000" cap="none" dirty="0" smtClean="0">
                    <a:cs typeface="Times New Roman" panose="02020603050405020304" pitchFamily="18" charset="0"/>
                    <a:sym typeface="Symbol" panose="05050102010706020507" pitchFamily="18" charset="2"/>
                  </a:rPr>
                  <a:t>COONa + Cu</a:t>
                </a:r>
                <a:r>
                  <a:rPr lang="en-US" sz="3000" cap="none" baseline="-25000" dirty="0" smtClean="0">
                    <a:cs typeface="Times New Roman" panose="02020603050405020304" pitchFamily="18" charset="0"/>
                    <a:sym typeface="Symbol" panose="05050102010706020507" pitchFamily="18" charset="2"/>
                  </a:rPr>
                  <a:t>2</a:t>
                </a:r>
                <a:r>
                  <a:rPr lang="en-US" sz="3000" cap="none" dirty="0" smtClean="0">
                    <a:cs typeface="Times New Roman" panose="02020603050405020304" pitchFamily="18" charset="0"/>
                    <a:sym typeface="Symbol" panose="05050102010706020507" pitchFamily="18" charset="2"/>
                  </a:rPr>
                  <a:t>O + 3H</a:t>
                </a:r>
                <a:r>
                  <a:rPr lang="en-US" sz="3000" cap="none" baseline="-25000" dirty="0" smtClean="0">
                    <a:cs typeface="Times New Roman" panose="02020603050405020304" pitchFamily="18" charset="0"/>
                    <a:sym typeface="Symbol" panose="05050102010706020507" pitchFamily="18" charset="2"/>
                  </a:rPr>
                  <a:t>2</a:t>
                </a:r>
                <a:r>
                  <a:rPr lang="en-US" sz="3000" cap="none" dirty="0" smtClean="0">
                    <a:cs typeface="Times New Roman" panose="02020603050405020304" pitchFamily="18" charset="0"/>
                    <a:sym typeface="Symbol" panose="05050102010706020507" pitchFamily="18" charset="2"/>
                  </a:rPr>
                  <a:t>O</a:t>
                </a:r>
                <a:endParaRPr lang="en-US" sz="3000" cap="none" baseline="-25000" dirty="0" smtClean="0">
                  <a:latin typeface="+mj-lt"/>
                  <a:cs typeface="Times New Roman" panose="02020603050405020304" pitchFamily="18" charset="0"/>
                  <a:sym typeface="Symbol" panose="05050102010706020507" pitchFamily="18" charset="2"/>
                </a:endParaRPr>
              </a:p>
              <a:p>
                <a:pPr marL="0" indent="0">
                  <a:buNone/>
                </a:pPr>
                <a:r>
                  <a:rPr lang="en-US" sz="3000" cap="none" baseline="-25000" dirty="0">
                    <a:latin typeface="+mj-lt"/>
                    <a:cs typeface="Times New Roman" panose="02020603050405020304" pitchFamily="18" charset="0"/>
                    <a:sym typeface="Symbol" panose="05050102010706020507" pitchFamily="18" charset="2"/>
                  </a:rPr>
                  <a:t> </a:t>
                </a:r>
                <a:r>
                  <a:rPr lang="en-US" sz="3000" cap="none" baseline="-25000" dirty="0" smtClean="0">
                    <a:latin typeface="+mj-lt"/>
                    <a:cs typeface="Times New Roman" panose="02020603050405020304" pitchFamily="18" charset="0"/>
                    <a:sym typeface="Symbol" panose="05050102010706020507" pitchFamily="18" charset="2"/>
                  </a:rPr>
                  <a:t>                                                                                                                                         </a:t>
                </a:r>
              </a:p>
              <a:p>
                <a:pPr marL="0" indent="0">
                  <a:buNone/>
                </a:pPr>
                <a:r>
                  <a:rPr lang="en-US" sz="3000" cap="none" baseline="-25000" dirty="0">
                    <a:latin typeface="+mj-lt"/>
                    <a:cs typeface="Times New Roman" panose="02020603050405020304" pitchFamily="18" charset="0"/>
                    <a:sym typeface="Symbol" panose="05050102010706020507" pitchFamily="18" charset="2"/>
                  </a:rPr>
                  <a:t> </a:t>
                </a:r>
                <a:r>
                  <a:rPr lang="en-US" sz="3000" cap="none" baseline="-25000" dirty="0" smtClean="0">
                    <a:latin typeface="+mj-lt"/>
                    <a:cs typeface="Times New Roman" panose="02020603050405020304" pitchFamily="18" charset="0"/>
                    <a:sym typeface="Symbol" panose="05050102010706020507" pitchFamily="18" charset="2"/>
                  </a:rPr>
                  <a:t>       </a:t>
                </a:r>
                <a:endParaRPr lang="en-US" sz="3000" cap="none" dirty="0" smtClean="0">
                  <a:latin typeface="+mj-lt"/>
                  <a:cs typeface="Times New Roman" panose="02020603050405020304" pitchFamily="18" charset="0"/>
                  <a:sym typeface="Symbol" panose="05050102010706020507" pitchFamily="18" charset="2"/>
                </a:endParaRPr>
              </a:p>
              <a:p>
                <a:pPr marL="0" indent="0">
                  <a:buNone/>
                </a:pPr>
                <a:endParaRPr lang="en-US" sz="3000" cap="none" dirty="0" smtClean="0">
                  <a:latin typeface="+mj-lt"/>
                  <a:cs typeface="Times New Roman" panose="02020603050405020304"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sz="quarter" idx="13"/>
              </p:nvPr>
            </p:nvSpPr>
            <p:spPr>
              <a:xfrm>
                <a:off x="190500" y="3048000"/>
                <a:ext cx="12344400" cy="3390900"/>
              </a:xfrm>
              <a:blipFill rotWithShape="0">
                <a:blip r:embed="rId2"/>
                <a:stretch>
                  <a:fillRect l="-988" t="-899"/>
                </a:stretch>
              </a:blipFill>
            </p:spPr>
            <p:txBody>
              <a:bodyPr/>
              <a:lstStyle/>
              <a:p>
                <a:r>
                  <a:rPr lang="en-US">
                    <a:noFill/>
                  </a:rPr>
                  <a:t> </a:t>
                </a:r>
              </a:p>
            </p:txBody>
          </p:sp>
        </mc:Fallback>
      </mc:AlternateContent>
    </p:spTree>
    <p:extLst>
      <p:ext uri="{BB962C8B-B14F-4D97-AF65-F5344CB8AC3E}">
        <p14:creationId xmlns:p14="http://schemas.microsoft.com/office/powerpoint/2010/main" val="272143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solidFill>
                  <a:schemeClr val="accent1">
                    <a:lumMod val="75000"/>
                  </a:schemeClr>
                </a:solidFill>
                <a:latin typeface="Arial" panose="020B0604020202020204" pitchFamily="34" charset="0"/>
                <a:cs typeface="Arial" panose="020B0604020202020204" pitchFamily="34" charset="0"/>
              </a:rPr>
              <a:t>THÍ NGHIỆM 4</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a:solidFill>
                  <a:schemeClr val="accent1">
                    <a:lumMod val="75000"/>
                  </a:schemeClr>
                </a:solidFill>
                <a:latin typeface="Arial" panose="020B0604020202020204" pitchFamily="34" charset="0"/>
                <a:cs typeface="Arial" panose="020B0604020202020204" pitchFamily="34" charset="0"/>
              </a:rPr>
              <a:t>Phản</a:t>
            </a:r>
            <a:r>
              <a:rPr lang="en-US" cap="none" dirty="0">
                <a:solidFill>
                  <a:schemeClr val="accent1">
                    <a:lumMod val="75000"/>
                  </a:schemeClr>
                </a:solidFill>
                <a:latin typeface="Arial" panose="020B0604020202020204" pitchFamily="34" charset="0"/>
                <a:cs typeface="Arial" panose="020B0604020202020204" pitchFamily="34" charset="0"/>
              </a:rPr>
              <a:t> </a:t>
            </a:r>
            <a:r>
              <a:rPr lang="en-US" cap="none" dirty="0" err="1">
                <a:solidFill>
                  <a:schemeClr val="accent1">
                    <a:lumMod val="75000"/>
                  </a:schemeClr>
                </a:solidFill>
                <a:latin typeface="Arial" panose="020B0604020202020204" pitchFamily="34" charset="0"/>
                <a:cs typeface="Arial" panose="020B0604020202020204" pitchFamily="34" charset="0"/>
              </a:rPr>
              <a:t>ứng</a:t>
            </a:r>
            <a:r>
              <a:rPr lang="en-US" cap="none" dirty="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của</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hồ</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tinh</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bột</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với</a:t>
            </a:r>
            <a:r>
              <a:rPr lang="en-US" cap="none" dirty="0" smtClean="0">
                <a:solidFill>
                  <a:schemeClr val="accent1">
                    <a:lumMod val="75000"/>
                  </a:schemeClr>
                </a:solidFill>
                <a:latin typeface="Arial" panose="020B0604020202020204" pitchFamily="34" charset="0"/>
                <a:cs typeface="Arial" panose="020B0604020202020204" pitchFamily="34" charset="0"/>
              </a:rPr>
              <a:t> </a:t>
            </a:r>
            <a:r>
              <a:rPr lang="en-US" cap="none" dirty="0" err="1" smtClean="0">
                <a:solidFill>
                  <a:schemeClr val="accent1">
                    <a:lumMod val="75000"/>
                  </a:schemeClr>
                </a:solidFill>
                <a:latin typeface="Arial" panose="020B0604020202020204" pitchFamily="34" charset="0"/>
                <a:cs typeface="Arial" panose="020B0604020202020204" pitchFamily="34" charset="0"/>
              </a:rPr>
              <a:t>Iot</a:t>
            </a:r>
            <a:endParaRPr lang="en-US" dirty="0"/>
          </a:p>
        </p:txBody>
      </p:sp>
      <p:sp>
        <p:nvSpPr>
          <p:cNvPr id="3" name="Content Placeholder 2"/>
          <p:cNvSpPr>
            <a:spLocks noGrp="1"/>
          </p:cNvSpPr>
          <p:nvPr>
            <p:ph sz="quarter" idx="13"/>
          </p:nvPr>
        </p:nvSpPr>
        <p:spPr>
          <a:xfrm>
            <a:off x="913774" y="1819276"/>
            <a:ext cx="10363826" cy="3971924"/>
          </a:xfrm>
        </p:spPr>
        <p:txBody>
          <a:bodyPr>
            <a:noAutofit/>
          </a:bodyPr>
          <a:lstStyle/>
          <a:p>
            <a:pPr marL="0" indent="0">
              <a:buNone/>
            </a:pPr>
            <a:r>
              <a:rPr lang="en-US" sz="3000" cap="none" dirty="0">
                <a:latin typeface="Times New Roman" panose="02020603050405020304" pitchFamily="18" charset="0"/>
                <a:cs typeface="Times New Roman" panose="02020603050405020304" pitchFamily="18" charset="0"/>
              </a:rPr>
              <a:t>1- </a:t>
            </a:r>
            <a:r>
              <a:rPr lang="en-US" sz="3000" cap="none" dirty="0" err="1">
                <a:latin typeface="Times New Roman" panose="02020603050405020304" pitchFamily="18" charset="0"/>
                <a:cs typeface="Times New Roman" panose="02020603050405020304" pitchFamily="18" charset="0"/>
              </a:rPr>
              <a:t>Quan</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sát</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trình</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tự</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tiến</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hành</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trong</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thí</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nghiệm</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giữa</a:t>
            </a:r>
            <a:r>
              <a:rPr lang="en-US" sz="3000" cap="none" dirty="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hồ</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tinh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bột</a:t>
            </a:r>
            <a:r>
              <a:rPr lang="en-US" sz="3000" cap="none" dirty="0" smtClean="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với</a:t>
            </a:r>
            <a:r>
              <a:rPr lang="en-US" sz="3000" cap="none" dirty="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Iot</a:t>
            </a:r>
            <a:r>
              <a:rPr lang="en-US" sz="3000" cap="none" dirty="0" smtClean="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sau</a:t>
            </a:r>
            <a:r>
              <a:rPr lang="en-US" sz="3000" cap="none" dirty="0">
                <a:latin typeface="Times New Roman" panose="02020603050405020304" pitchFamily="18" charset="0"/>
                <a:cs typeface="Times New Roman" panose="02020603050405020304" pitchFamily="18" charset="0"/>
              </a:rPr>
              <a:t> </a:t>
            </a:r>
            <a:r>
              <a:rPr lang="en-US" sz="3000" cap="none" dirty="0" err="1">
                <a:latin typeface="Times New Roman" panose="02020603050405020304" pitchFamily="18" charset="0"/>
                <a:cs typeface="Times New Roman" panose="02020603050405020304" pitchFamily="18" charset="0"/>
              </a:rPr>
              <a:t>đây</a:t>
            </a:r>
            <a:r>
              <a:rPr lang="en-US" sz="3000" cap="none" dirty="0" smtClean="0">
                <a:latin typeface="Times New Roman" panose="02020603050405020304" pitchFamily="18" charset="0"/>
                <a:cs typeface="Times New Roman" panose="02020603050405020304" pitchFamily="18" charset="0"/>
              </a:rPr>
              <a:t>:</a:t>
            </a:r>
          </a:p>
          <a:p>
            <a:pPr marL="0" indent="0">
              <a:buNone/>
            </a:pPr>
            <a:r>
              <a:rPr lang="en-US" sz="3000" dirty="0" smtClean="0">
                <a:hlinkClick r:id="rId2"/>
              </a:rPr>
              <a:t>https</a:t>
            </a:r>
            <a:r>
              <a:rPr lang="en-US" sz="3000" dirty="0">
                <a:hlinkClick r:id="rId2"/>
              </a:rPr>
              <a:t>://</a:t>
            </a:r>
            <a:r>
              <a:rPr lang="en-US" sz="3000" dirty="0" smtClean="0">
                <a:hlinkClick r:id="rId2"/>
              </a:rPr>
              <a:t>youtu.be/EaD8cGtf1KE</a:t>
            </a:r>
            <a:endParaRPr lang="en-US" sz="3000" dirty="0" smtClean="0"/>
          </a:p>
          <a:p>
            <a:pPr marL="0" indent="0">
              <a:buNone/>
            </a:pPr>
            <a:r>
              <a:rPr lang="en-US" sz="3000" dirty="0" smtClean="0">
                <a:latin typeface="Times New Roman" panose="02020603050405020304" pitchFamily="18" charset="0"/>
                <a:cs typeface="Times New Roman" panose="02020603050405020304" pitchFamily="18" charset="0"/>
              </a:rPr>
              <a:t>2- </a:t>
            </a:r>
            <a:r>
              <a:rPr lang="en-US" sz="3000" dirty="0" err="1" smtClean="0">
                <a:latin typeface="Times New Roman" panose="02020603050405020304" pitchFamily="18" charset="0"/>
                <a:cs typeface="Times New Roman" panose="02020603050405020304" pitchFamily="18" charset="0"/>
              </a:rPr>
              <a:t>H</a:t>
            </a:r>
            <a:r>
              <a:rPr lang="en-US" sz="3000" cap="none" dirty="0" err="1" smtClean="0">
                <a:latin typeface="Times New Roman" panose="02020603050405020304" pitchFamily="18" charset="0"/>
                <a:cs typeface="Times New Roman" panose="02020603050405020304" pitchFamily="18" charset="0"/>
              </a:rPr>
              <a:t>iện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tượng</a:t>
            </a:r>
            <a:r>
              <a:rPr lang="en-US" sz="3000" cap="none" dirty="0" smtClean="0">
                <a:latin typeface="Times New Roman" panose="02020603050405020304" pitchFamily="18" charset="0"/>
                <a:cs typeface="Times New Roman" panose="02020603050405020304" pitchFamily="18" charset="0"/>
              </a:rPr>
              <a:t>: </a:t>
            </a:r>
          </a:p>
          <a:p>
            <a:pPr marL="0" indent="0">
              <a:buNone/>
            </a:pPr>
            <a:r>
              <a:rPr lang="en-US" sz="3000" cap="none" dirty="0" err="1" smtClean="0">
                <a:latin typeface="Times New Roman" panose="02020603050405020304" pitchFamily="18" charset="0"/>
                <a:cs typeface="Times New Roman" panose="02020603050405020304" pitchFamily="18" charset="0"/>
              </a:rPr>
              <a:t>Khi</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nhỏ</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một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ít</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Iot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vào</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hồ</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tinh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bột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thấy</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có</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màu</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xanh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tím</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Khi</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đun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nóng</a:t>
            </a:r>
            <a:r>
              <a:rPr lang="en-US" sz="3000" cap="none" dirty="0" smtClean="0">
                <a:latin typeface="Times New Roman" panose="02020603050405020304" pitchFamily="18" charset="0"/>
                <a:cs typeface="Times New Roman" panose="02020603050405020304" pitchFamily="18" charset="0"/>
              </a:rPr>
              <a:t> dung </a:t>
            </a:r>
            <a:r>
              <a:rPr lang="en-US" sz="3000" cap="none" dirty="0" err="1" smtClean="0">
                <a:latin typeface="Times New Roman" panose="02020603050405020304" pitchFamily="18" charset="0"/>
                <a:cs typeface="Times New Roman" panose="02020603050405020304" pitchFamily="18" charset="0"/>
              </a:rPr>
              <a:t>dịch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mất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màu</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xanh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tím</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Để</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nguội</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màu</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xanh</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tím</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xuất</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hiện</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trở</a:t>
            </a:r>
            <a:r>
              <a:rPr lang="en-US" sz="3000" cap="none" dirty="0" smtClean="0">
                <a:latin typeface="Times New Roman" panose="02020603050405020304" pitchFamily="18" charset="0"/>
                <a:cs typeface="Times New Roman" panose="02020603050405020304" pitchFamily="18" charset="0"/>
              </a:rPr>
              <a:t> </a:t>
            </a:r>
            <a:r>
              <a:rPr lang="en-US" sz="3000" cap="none" dirty="0" err="1" smtClean="0">
                <a:latin typeface="Times New Roman" panose="02020603050405020304" pitchFamily="18" charset="0"/>
                <a:cs typeface="Times New Roman" panose="02020603050405020304" pitchFamily="18" charset="0"/>
              </a:rPr>
              <a:t>lại</a:t>
            </a:r>
            <a:r>
              <a:rPr lang="en-US" sz="3000" cap="none" dirty="0" smtClean="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1245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3775" y="618517"/>
            <a:ext cx="10364451" cy="3915383"/>
          </a:xfrm>
        </p:spPr>
        <p:txBody>
          <a:bodyPr>
            <a:normAutofit/>
          </a:bodyPr>
          <a:lstStyle/>
          <a:p>
            <a:pPr algn="l"/>
            <a:r>
              <a:rPr lang="en-US" dirty="0">
                <a:solidFill>
                  <a:schemeClr val="accent5"/>
                </a:solidFill>
                <a:latin typeface="Times New Roman" panose="02020603050405020304" pitchFamily="18" charset="0"/>
                <a:cs typeface="Times New Roman" panose="02020603050405020304" pitchFamily="18" charset="0"/>
              </a:rPr>
              <a:t>3 – </a:t>
            </a:r>
            <a:r>
              <a:rPr lang="en-US" dirty="0" err="1">
                <a:solidFill>
                  <a:schemeClr val="accent5"/>
                </a:solidFill>
                <a:latin typeface="Times New Roman" panose="02020603050405020304" pitchFamily="18" charset="0"/>
                <a:cs typeface="Times New Roman" panose="02020603050405020304" pitchFamily="18" charset="0"/>
              </a:rPr>
              <a:t>G</a:t>
            </a:r>
            <a:r>
              <a:rPr lang="en-US" cap="none" dirty="0" err="1">
                <a:solidFill>
                  <a:schemeClr val="accent5"/>
                </a:solidFill>
                <a:latin typeface="Times New Roman" panose="02020603050405020304" pitchFamily="18" charset="0"/>
                <a:cs typeface="Times New Roman" panose="02020603050405020304" pitchFamily="18" charset="0"/>
              </a:rPr>
              <a:t>iải</a:t>
            </a:r>
            <a:r>
              <a:rPr lang="en-US" cap="none" dirty="0">
                <a:solidFill>
                  <a:schemeClr val="accent5"/>
                </a:solidFill>
                <a:latin typeface="Times New Roman" panose="02020603050405020304" pitchFamily="18" charset="0"/>
                <a:cs typeface="Times New Roman" panose="02020603050405020304" pitchFamily="18" charset="0"/>
              </a:rPr>
              <a:t> </a:t>
            </a:r>
            <a:r>
              <a:rPr lang="en-US" cap="none" dirty="0" err="1">
                <a:solidFill>
                  <a:schemeClr val="accent5"/>
                </a:solidFill>
                <a:latin typeface="Times New Roman" panose="02020603050405020304" pitchFamily="18" charset="0"/>
                <a:cs typeface="Times New Roman" panose="02020603050405020304" pitchFamily="18" charset="0"/>
              </a:rPr>
              <a:t>thích</a:t>
            </a:r>
            <a:r>
              <a:rPr lang="en-US" cap="none" dirty="0">
                <a:solidFill>
                  <a:schemeClr val="accent5"/>
                </a:solidFill>
                <a:latin typeface="Times New Roman" panose="02020603050405020304" pitchFamily="18" charset="0"/>
                <a:cs typeface="Times New Roman" panose="02020603050405020304" pitchFamily="18" charset="0"/>
              </a:rPr>
              <a:t> </a:t>
            </a:r>
            <a:r>
              <a:rPr lang="en-US" cap="none" dirty="0" err="1">
                <a:solidFill>
                  <a:schemeClr val="accent5"/>
                </a:solidFill>
                <a:latin typeface="Times New Roman" panose="02020603050405020304" pitchFamily="18" charset="0"/>
                <a:cs typeface="Times New Roman" panose="02020603050405020304" pitchFamily="18" charset="0"/>
              </a:rPr>
              <a:t>hiện</a:t>
            </a:r>
            <a:r>
              <a:rPr lang="en-US" cap="none" dirty="0">
                <a:solidFill>
                  <a:schemeClr val="accent5"/>
                </a:solidFill>
                <a:latin typeface="Times New Roman" panose="02020603050405020304" pitchFamily="18" charset="0"/>
                <a:cs typeface="Times New Roman" panose="02020603050405020304" pitchFamily="18" charset="0"/>
              </a:rPr>
              <a:t> </a:t>
            </a:r>
            <a:r>
              <a:rPr lang="en-US" cap="none" dirty="0" err="1">
                <a:solidFill>
                  <a:schemeClr val="accent5"/>
                </a:solidFill>
                <a:latin typeface="Times New Roman" panose="02020603050405020304" pitchFamily="18" charset="0"/>
                <a:cs typeface="Times New Roman" panose="02020603050405020304" pitchFamily="18" charset="0"/>
              </a:rPr>
              <a:t>tượng</a:t>
            </a:r>
            <a:r>
              <a:rPr lang="en-US" cap="none" dirty="0" smtClean="0">
                <a:solidFill>
                  <a:schemeClr val="accent5"/>
                </a:solidFill>
                <a:latin typeface="Times New Roman" panose="02020603050405020304" pitchFamily="18" charset="0"/>
                <a:cs typeface="Times New Roman" panose="02020603050405020304" pitchFamily="18" charset="0"/>
              </a:rPr>
              <a:t>:</a:t>
            </a:r>
            <a:br>
              <a:rPr lang="en-US" cap="none" dirty="0" smtClean="0">
                <a:solidFill>
                  <a:schemeClr val="accent5"/>
                </a:solidFill>
                <a:latin typeface="Times New Roman" panose="02020603050405020304" pitchFamily="18" charset="0"/>
                <a:cs typeface="Times New Roman" panose="02020603050405020304" pitchFamily="18" charset="0"/>
              </a:rPr>
            </a:br>
            <a:r>
              <a:rPr lang="en-US" cap="none" dirty="0">
                <a:solidFill>
                  <a:schemeClr val="accent5"/>
                </a:solidFill>
                <a:latin typeface="Times New Roman" panose="02020603050405020304" pitchFamily="18" charset="0"/>
                <a:cs typeface="Times New Roman" panose="02020603050405020304" pitchFamily="18" charset="0"/>
              </a:rPr>
              <a:t/>
            </a:r>
            <a:br>
              <a:rPr lang="en-US" cap="none" dirty="0">
                <a:solidFill>
                  <a:schemeClr val="accent5"/>
                </a:solidFill>
                <a:latin typeface="Times New Roman" panose="02020603050405020304" pitchFamily="18" charset="0"/>
                <a:cs typeface="Times New Roman" panose="02020603050405020304" pitchFamily="18" charset="0"/>
              </a:rPr>
            </a:br>
            <a:r>
              <a:rPr lang="en-US" cap="none" dirty="0" err="1" smtClean="0">
                <a:latin typeface="Times New Roman" panose="02020603050405020304" pitchFamily="18" charset="0"/>
                <a:cs typeface="Times New Roman" panose="02020603050405020304" pitchFamily="18" charset="0"/>
              </a:rPr>
              <a:t>Phân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tử</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tinh</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bột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hấp</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phụ</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iot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tạo</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màu</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xanh</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tím</a:t>
            </a:r>
            <a:r>
              <a:rPr lang="en-US" cap="none" dirty="0" smtClean="0">
                <a:latin typeface="Times New Roman" panose="02020603050405020304" pitchFamily="18" charset="0"/>
                <a:cs typeface="Times New Roman" panose="02020603050405020304" pitchFamily="18" charset="0"/>
              </a:rPr>
              <a:t> ở </a:t>
            </a:r>
            <a:r>
              <a:rPr lang="en-US" cap="none" dirty="0" err="1" smtClean="0">
                <a:latin typeface="Times New Roman" panose="02020603050405020304" pitchFamily="18" charset="0"/>
                <a:cs typeface="Times New Roman" panose="02020603050405020304" pitchFamily="18" charset="0"/>
              </a:rPr>
              <a:t>nhiệt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độ</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thường</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Khi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đun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nóng</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iot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bị</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giải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phóng</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ra</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khỏi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phân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tử</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tinh</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bột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làm</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mất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màu</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xanh</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tím</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Khi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để</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nguội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iot</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bị</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hấp</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phụ</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trở</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lại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làm</a:t>
            </a:r>
            <a:r>
              <a:rPr lang="en-US" cap="none" dirty="0" smtClean="0">
                <a:latin typeface="Times New Roman" panose="02020603050405020304" pitchFamily="18" charset="0"/>
                <a:cs typeface="Times New Roman" panose="02020603050405020304" pitchFamily="18" charset="0"/>
              </a:rPr>
              <a:t> dung </a:t>
            </a:r>
            <a:r>
              <a:rPr lang="en-US" cap="none" dirty="0" err="1" smtClean="0">
                <a:latin typeface="Times New Roman" panose="02020603050405020304" pitchFamily="18" charset="0"/>
                <a:cs typeface="Times New Roman" panose="02020603050405020304" pitchFamily="18" charset="0"/>
              </a:rPr>
              <a:t>dịch</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có</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màu</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xanh</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tím</a:t>
            </a:r>
            <a:r>
              <a:rPr lang="en-US" cap="none" dirty="0" smtClean="0">
                <a:latin typeface="Times New Roman" panose="02020603050405020304" pitchFamily="18" charset="0"/>
                <a:cs typeface="Times New Roman" panose="02020603050405020304" pitchFamily="18" charset="0"/>
              </a:rPr>
              <a:t>.</a:t>
            </a:r>
            <a:r>
              <a:rPr lang="en-US" cap="none" dirty="0">
                <a:latin typeface="Times New Roman" panose="02020603050405020304" pitchFamily="18" charset="0"/>
                <a:cs typeface="Times New Roman" panose="02020603050405020304" pitchFamily="18" charset="0"/>
              </a:rPr>
              <a:t/>
            </a:r>
            <a:br>
              <a:rPr lang="en-US" cap="none"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225220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138</TotalTime>
  <Words>518</Words>
  <Application>Microsoft Office PowerPoint</Application>
  <PresentationFormat>Widescreen</PresentationFormat>
  <Paragraphs>42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Cambria Math</vt:lpstr>
      <vt:lpstr>Symbol</vt:lpstr>
      <vt:lpstr>Times New Roman</vt:lpstr>
      <vt:lpstr>Tw Cen MT</vt:lpstr>
      <vt:lpstr>Droplet</vt:lpstr>
      <vt:lpstr>Bài 8: thực hành điều chế, tính chất hóa học của este và cacbohidrat </vt:lpstr>
      <vt:lpstr>THÍ NGHIỆM 1: Phản ứng điều chế etyl axetat từ                            ancol etylic và axit axetic</vt:lpstr>
      <vt:lpstr>PowerPoint Presentation</vt:lpstr>
      <vt:lpstr>THÍ NGHIỆM 2: Phản ứng xà phòng hóa</vt:lpstr>
      <vt:lpstr>3 – Giải thích hiện tượng: - Phản ứng tạo hỗn hợp các muối Natri của các axit béo ở trạng thái keo. - Phương trình phản ứng:</vt:lpstr>
      <vt:lpstr>THÍ NGHIỆM 3: Phản ứng của Glucozơ với Cu(OH)2</vt:lpstr>
      <vt:lpstr>3 – Giải thích hiện tượng: - Khi cho glucozơ tác dụng với Cu(OH)2 tạo phức đồng – glucozơ màu xanh lam ( do glucozơ có nhiều nhóm –OH liền kề), khi đun nóng tạo kết tủa đỏ gạch Cu2O (do glucozơ có nhóm chức andehit –CHO) </vt:lpstr>
      <vt:lpstr>THÍ NGHIỆM 4: Phản ứng của hồ tinh bột với Iot</vt:lpstr>
      <vt:lpstr>3 – Giải thích hiện tượng:  Phân tử tinh bột hấp phụ iot tạo màu xanh tím ở nhiệt độ thường. Khi đun nóng, iot bị giải phóng ra khỏi phân tử tinh bột làm mất màu xanh tím. Khi để nguội iot bị hấp phụ trở lại làm dung dịch có màu xanh tím. </vt:lpstr>
      <vt:lpstr>Củng cố </vt:lpstr>
      <vt:lpstr>Củng cố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8: thực hành điều chế, tính chất hóa học của este và cacbohidrat</dc:title>
  <dc:creator>Dell</dc:creator>
  <cp:lastModifiedBy>Dell</cp:lastModifiedBy>
  <cp:revision>16</cp:revision>
  <dcterms:created xsi:type="dcterms:W3CDTF">2021-10-09T16:03:48Z</dcterms:created>
  <dcterms:modified xsi:type="dcterms:W3CDTF">2021-10-09T18:22:08Z</dcterms:modified>
</cp:coreProperties>
</file>