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4">
  <p:sldMasterIdLst>
    <p:sldMasterId id="2147483648" r:id="rId1"/>
  </p:sldMasterIdLst>
  <p:sldIdLst>
    <p:sldId id="256" r:id="rId2"/>
    <p:sldId id="257" r:id="rId3"/>
    <p:sldId id="258" r:id="rId4"/>
    <p:sldId id="259" r:id="rId5"/>
    <p:sldId id="323" r:id="rId6"/>
    <p:sldId id="324" r:id="rId7"/>
    <p:sldId id="325" r:id="rId8"/>
    <p:sldId id="326" r:id="rId9"/>
    <p:sldId id="327" r:id="rId10"/>
    <p:sldId id="328" r:id="rId11"/>
    <p:sldId id="329" r:id="rId12"/>
    <p:sldId id="330" r:id="rId13"/>
    <p:sldId id="28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y Pham" initials="HP" lastIdx="2" clrIdx="0">
    <p:extLst>
      <p:ext uri="{19B8F6BF-5375-455C-9EA6-DF929625EA0E}">
        <p15:presenceInfo xmlns:p15="http://schemas.microsoft.com/office/powerpoint/2012/main" userId="4354cf4d8e7617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84"/>
    <p:restoredTop sz="95840"/>
  </p:normalViewPr>
  <p:slideViewPr>
    <p:cSldViewPr snapToGrid="0" snapToObjects="1">
      <p:cViewPr varScale="1">
        <p:scale>
          <a:sx n="73" d="100"/>
          <a:sy n="73" d="100"/>
        </p:scale>
        <p:origin x="9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3/17/2022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3/17/2022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B2B6F-D9B4-C74F-A5DA-08727B120356}"/>
              </a:ext>
            </a:extLst>
          </p:cNvPr>
          <p:cNvSpPr>
            <a:spLocks noGrp="1"/>
          </p:cNvSpPr>
          <p:nvPr>
            <p:ph type="ctrTitle"/>
          </p:nvPr>
        </p:nvSpPr>
        <p:spPr>
          <a:xfrm>
            <a:off x="2338129" y="1885134"/>
            <a:ext cx="7524206" cy="1014821"/>
          </a:xfrm>
        </p:spPr>
        <p:txBody>
          <a:bodyPr anchor="t"/>
          <a:lstStyle/>
          <a:p>
            <a:r>
              <a:rPr lang="en-GB" u="sng" smtClean="0">
                <a:latin typeface="Times New Roman" panose="02020603050405020304" pitchFamily="18" charset="0"/>
                <a:cs typeface="Times New Roman" panose="02020603050405020304" pitchFamily="18" charset="0"/>
              </a:rPr>
              <a:t>Tuần</a:t>
            </a:r>
            <a:r>
              <a:rPr lang="en-VN" u="sng" smtClean="0">
                <a:latin typeface="Times New Roman" panose="02020603050405020304" pitchFamily="18" charset="0"/>
                <a:cs typeface="Times New Roman" panose="02020603050405020304" pitchFamily="18" charset="0"/>
              </a:rPr>
              <a:t> </a:t>
            </a:r>
            <a:r>
              <a:rPr lang="en-GB" u="sng" smtClean="0">
                <a:latin typeface="Times New Roman" panose="02020603050405020304" pitchFamily="18" charset="0"/>
                <a:cs typeface="Times New Roman" panose="02020603050405020304" pitchFamily="18" charset="0"/>
              </a:rPr>
              <a:t>6</a:t>
            </a:r>
            <a:r>
              <a:rPr lang="en-VN" u="sng">
                <a:latin typeface="Times New Roman" panose="02020603050405020304" pitchFamily="18" charset="0"/>
                <a:cs typeface="Times New Roman" panose="02020603050405020304" pitchFamily="18" charset="0"/>
              </a:rPr>
              <a:t/>
            </a:r>
            <a:br>
              <a:rPr lang="en-VN" u="sng">
                <a:latin typeface="Times New Roman" panose="02020603050405020304" pitchFamily="18" charset="0"/>
                <a:cs typeface="Times New Roman" panose="02020603050405020304" pitchFamily="18" charset="0"/>
              </a:rPr>
            </a:br>
            <a:r>
              <a:rPr lang="en-VN" dirty="0">
                <a:latin typeface="Times New Roman" panose="02020603050405020304" pitchFamily="18" charset="0"/>
                <a:cs typeface="Times New Roman" panose="02020603050405020304" pitchFamily="18" charset="0"/>
              </a:rPr>
              <a:t/>
            </a:r>
            <a:br>
              <a:rPr lang="en-VN" dirty="0">
                <a:latin typeface="Times New Roman" panose="02020603050405020304" pitchFamily="18" charset="0"/>
                <a:cs typeface="Times New Roman" panose="02020603050405020304" pitchFamily="18" charset="0"/>
              </a:rPr>
            </a:br>
            <a:endParaRPr lang="en-VN"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53307860-9E45-0945-8EA4-E286D9B1C57A}"/>
              </a:ext>
            </a:extLst>
          </p:cNvPr>
          <p:cNvSpPr>
            <a:spLocks noGrp="1"/>
          </p:cNvSpPr>
          <p:nvPr>
            <p:ph type="subTitle" idx="1"/>
          </p:nvPr>
        </p:nvSpPr>
        <p:spPr>
          <a:xfrm>
            <a:off x="2338129" y="3566157"/>
            <a:ext cx="7524206" cy="1776552"/>
          </a:xfrm>
        </p:spPr>
        <p:txBody>
          <a:bodyPr anchor="t">
            <a:normAutofit/>
          </a:bodyPr>
          <a:lstStyle/>
          <a:p>
            <a:r>
              <a:rPr lang="vi-VN" sz="3600" b="1"/>
              <a:t>TƯ THẾ ĐỨNG VÀ DI </a:t>
            </a:r>
            <a:r>
              <a:rPr lang="vi-VN" sz="3600" b="1"/>
              <a:t>CHUYỂN </a:t>
            </a:r>
            <a:endParaRPr lang="en-GB" sz="3600" b="1" smtClean="0"/>
          </a:p>
          <a:p>
            <a:r>
              <a:rPr lang="vi-VN" sz="3600" b="1" smtClean="0"/>
              <a:t>TRONG </a:t>
            </a:r>
            <a:r>
              <a:rPr lang="vi-VN" sz="3600" b="1"/>
              <a:t>BÓNG CHUYỀN</a:t>
            </a:r>
          </a:p>
        </p:txBody>
      </p:sp>
      <p:pic>
        <p:nvPicPr>
          <p:cNvPr id="6" name="Picture 5">
            <a:extLst>
              <a:ext uri="{FF2B5EF4-FFF2-40B4-BE49-F238E27FC236}">
                <a16:creationId xmlns:a16="http://schemas.microsoft.com/office/drawing/2014/main" id="{EEE5EA01-20D6-0648-A146-1C73FA841969}"/>
              </a:ext>
            </a:extLst>
          </p:cNvPr>
          <p:cNvPicPr>
            <a:picLocks noChangeAspect="1"/>
          </p:cNvPicPr>
          <p:nvPr/>
        </p:nvPicPr>
        <p:blipFill>
          <a:blip r:embed="rId2"/>
          <a:stretch>
            <a:fillRect/>
          </a:stretch>
        </p:blipFill>
        <p:spPr>
          <a:xfrm>
            <a:off x="268853" y="86800"/>
            <a:ext cx="1628780" cy="1628780"/>
          </a:xfrm>
          <a:prstGeom prst="rect">
            <a:avLst/>
          </a:prstGeom>
        </p:spPr>
      </p:pic>
    </p:spTree>
    <p:extLst>
      <p:ext uri="{BB962C8B-B14F-4D97-AF65-F5344CB8AC3E}">
        <p14:creationId xmlns:p14="http://schemas.microsoft.com/office/powerpoint/2010/main" val="17769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017" y="653143"/>
            <a:ext cx="10933612" cy="5221942"/>
          </a:xfrm>
          <a:prstGeom prst="rect">
            <a:avLst/>
          </a:prstGeom>
        </p:spPr>
        <p:txBody>
          <a:bodyPr wrap="square">
            <a:spAutoFit/>
          </a:bodyPr>
          <a:lstStyle/>
          <a:p>
            <a:pPr indent="584200" algn="just">
              <a:spcAft>
                <a:spcPts val="1600"/>
              </a:spcAft>
            </a:pPr>
            <a:r>
              <a:rPr lang="vi-VN" sz="4000">
                <a:solidFill>
                  <a:srgbClr val="000000"/>
                </a:solidFill>
                <a:ea typeface="Times New Roman" panose="02020603050405020304" pitchFamily="18" charset="0"/>
              </a:rPr>
              <a:t>c/ Bước phối hợp:</a:t>
            </a:r>
            <a:endParaRPr lang="en-GB" sz="4000">
              <a:ea typeface="Times New Roman" panose="02020603050405020304" pitchFamily="18" charset="0"/>
            </a:endParaRPr>
          </a:p>
          <a:p>
            <a:pPr marL="292100" indent="292100" algn="just">
              <a:spcAft>
                <a:spcPts val="1600"/>
              </a:spcAft>
            </a:pPr>
            <a:r>
              <a:rPr lang="vi-VN" sz="4000">
                <a:solidFill>
                  <a:srgbClr val="000000"/>
                </a:solidFill>
                <a:ea typeface="Times New Roman" panose="02020603050405020304" pitchFamily="18" charset="0"/>
              </a:rPr>
              <a:t>Được sử dụng ở khoản cách cự ly xa nhất có thể các đoạn từ 5 - 7 - 10m được thực hiện ở các tư thế xuất phát khác nhau. Tùy theo tình huống để sử dụng tốc độ nhanh chậm khác nhau. Những bước cuối bước dài hon, bước cuối cùng thực hiện kỹ thuật dừng trong quá trình di chuyển có thể thực hiện động tác đánh bóng hay chuẩn bị đánh bóng.</a:t>
            </a:r>
            <a:endParaRPr lang="en-GB" sz="4000">
              <a:ea typeface="Times New Roman" panose="02020603050405020304" pitchFamily="18" charset="0"/>
            </a:endParaRPr>
          </a:p>
        </p:txBody>
      </p:sp>
    </p:spTree>
    <p:extLst>
      <p:ext uri="{BB962C8B-B14F-4D97-AF65-F5344CB8AC3E}">
        <p14:creationId xmlns:p14="http://schemas.microsoft.com/office/powerpoint/2010/main" val="2587986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rot="10800000" flipV="1">
            <a:off x="705393" y="1675933"/>
            <a:ext cx="1085523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79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vi-VN" altLang="en-US" sz="3200" bmk="bookmark289">
                <a:solidFill>
                  <a:srgbClr val="000000"/>
                </a:solidFill>
                <a:latin typeface="+mn-lt"/>
                <a:ea typeface="Times New Roman" panose="02020603050405020304" pitchFamily="18" charset="0"/>
              </a:rPr>
              <a:t>d/ Bước xoạc:</a:t>
            </a:r>
            <a:endParaRPr lang="vi-VN" altLang="en-US" sz="3200">
              <a:latin typeface="+mn-lt"/>
              <a:ea typeface="Times New Roman" panose="02020603050405020304" pitchFamily="18" charset="0"/>
            </a:endParaRPr>
          </a:p>
          <a:p>
            <a:pPr marL="0" marR="0" lvl="0" indent="279400" defTabSz="914400" rtl="0" eaLnBrk="0" fontAlgn="base" latinLnBrk="0" hangingPunct="0">
              <a:lnSpc>
                <a:spcPct val="100000"/>
              </a:lnSpc>
              <a:spcBef>
                <a:spcPct val="0"/>
              </a:spcBef>
              <a:spcAft>
                <a:spcPct val="0"/>
              </a:spcAft>
              <a:buClrTx/>
              <a:buSzTx/>
              <a:buFontTx/>
              <a:buNone/>
              <a:tabLst/>
            </a:pPr>
            <a:r>
              <a:rPr kumimoji="0" lang="vi-VN" altLang="en-US" sz="3200" b="0" i="0" u="none" strike="noStrike" cap="none" normalizeH="0" baseline="0" smtClean="0" bmk="bookmark292">
                <a:ln>
                  <a:noFill/>
                </a:ln>
                <a:solidFill>
                  <a:srgbClr val="000000"/>
                </a:solidFill>
                <a:effectLst/>
                <a:latin typeface="+mn-lt"/>
                <a:ea typeface="Times New Roman" panose="02020603050405020304" pitchFamily="18" charset="0"/>
              </a:rPr>
              <a:t>Được </a:t>
            </a:r>
            <a:r>
              <a:rPr kumimoji="0" lang="vi-VN" altLang="en-US" sz="3200" b="0" i="0" u="none" strike="noStrike" cap="none" normalizeH="0" baseline="0" smtClean="0" bmk="bookmark292">
                <a:ln>
                  <a:noFill/>
                </a:ln>
                <a:solidFill>
                  <a:srgbClr val="000000"/>
                </a:solidFill>
                <a:effectLst/>
                <a:latin typeface="+mn-lt"/>
                <a:ea typeface="Times New Roman" panose="02020603050405020304" pitchFamily="18" charset="0"/>
              </a:rPr>
              <a:t>thực hiện để đở các đường bóng ở cự ly gần nhất, những đường bóng nhanh, bất ngờ, đường bóng bay ở tầm thấp. Chủ yếu thực hiện đỡ các đường bóng phía trước và hai bên.</a:t>
            </a:r>
            <a:endParaRPr kumimoji="0" lang="en-GB" altLang="en-US" sz="3200" b="0" i="0" u="none" strike="noStrike" cap="none" normalizeH="0" baseline="0" smtClean="0" bmk="">
              <a:ln>
                <a:noFill/>
              </a:ln>
              <a:solidFill>
                <a:schemeClr val="tx1"/>
              </a:solidFill>
              <a:effectLst/>
              <a:latin typeface="+mn-lt"/>
            </a:endParaRPr>
          </a:p>
          <a:p>
            <a:pPr marL="0" marR="0" lvl="0" indent="279400" defTabSz="914400" rtl="0" eaLnBrk="0" fontAlgn="base" latinLnBrk="0" hangingPunct="0">
              <a:lnSpc>
                <a:spcPct val="100000"/>
              </a:lnSpc>
              <a:spcBef>
                <a:spcPct val="0"/>
              </a:spcBef>
              <a:spcAft>
                <a:spcPct val="0"/>
              </a:spcAft>
              <a:buClrTx/>
              <a:buSzTx/>
              <a:buFontTx/>
              <a:buNone/>
              <a:tabLst/>
            </a:pPr>
            <a:r>
              <a:rPr kumimoji="0" lang="vi-VN" altLang="en-US" sz="3200" b="0" i="0" u="none" strike="noStrike" cap="none" normalizeH="0" baseline="0" smtClean="0" bmk="">
                <a:ln>
                  <a:noFill/>
                </a:ln>
                <a:solidFill>
                  <a:srgbClr val="000000"/>
                </a:solidFill>
                <a:effectLst/>
                <a:latin typeface="+mn-lt"/>
                <a:ea typeface="Times New Roman" panose="02020603050405020304" pitchFamily="18" charset="0"/>
              </a:rPr>
              <a:t>Kỹ thuật thực hiện chân bước theo hướng bóng khi chân chạm đất, đầu gối gập, chuyển trọng tâm lên chân trước chân sau duỗi thẳng.</a:t>
            </a:r>
            <a:endParaRPr kumimoji="0" lang="en-GB" altLang="en-US" sz="3200" b="0" i="0" u="none" strike="noStrike" cap="none" normalizeH="0" baseline="0" smtClean="0" bmk="">
              <a:ln>
                <a:noFill/>
              </a:ln>
              <a:solidFill>
                <a:schemeClr val="tx1"/>
              </a:solidFill>
              <a:effectLst/>
              <a:latin typeface="+mn-lt"/>
            </a:endParaRPr>
          </a:p>
          <a:p>
            <a:pPr marL="0" marR="0" lvl="0" indent="279400" defTabSz="914400" rtl="0" eaLnBrk="0" fontAlgn="base" latinLnBrk="0" hangingPunct="0">
              <a:lnSpc>
                <a:spcPct val="100000"/>
              </a:lnSpc>
              <a:spcBef>
                <a:spcPct val="0"/>
              </a:spcBef>
              <a:spcAft>
                <a:spcPct val="0"/>
              </a:spcAft>
              <a:buClrTx/>
              <a:buSzTx/>
              <a:buFontTx/>
              <a:buNone/>
              <a:tabLst/>
            </a:pPr>
            <a:endParaRPr kumimoji="0" lang="vi-VN" altLang="en-US" sz="2800" b="0" i="0" u="none" strike="noStrike" cap="none" normalizeH="0" baseline="0" smtClean="0">
              <a:ln>
                <a:noFill/>
              </a:ln>
              <a:solidFill>
                <a:schemeClr val="tx1"/>
              </a:solidFill>
              <a:effectLst/>
              <a:latin typeface="+mn-lt"/>
            </a:endParaRPr>
          </a:p>
        </p:txBody>
      </p:sp>
    </p:spTree>
    <p:extLst>
      <p:ext uri="{BB962C8B-B14F-4D97-AF65-F5344CB8AC3E}">
        <p14:creationId xmlns:p14="http://schemas.microsoft.com/office/powerpoint/2010/main" val="376099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081" y="692331"/>
            <a:ext cx="10920548" cy="4832092"/>
          </a:xfrm>
          <a:prstGeom prst="rect">
            <a:avLst/>
          </a:prstGeom>
        </p:spPr>
        <p:txBody>
          <a:bodyPr wrap="square">
            <a:spAutoFit/>
          </a:bodyPr>
          <a:lstStyle/>
          <a:p>
            <a:r>
              <a:rPr lang="vi-VN" altLang="en-US" sz="4400" bmk="">
                <a:solidFill>
                  <a:srgbClr val="000000"/>
                </a:solidFill>
                <a:ea typeface="Times New Roman" panose="02020603050405020304" pitchFamily="18" charset="0"/>
              </a:rPr>
              <a:t>Ngoài ra trong khi di chuyển còn thực hiện các động tác nhảy, có thể nhảy bàng 01 chân, 02 chân để được thực hiện trong tấn công và phòng thủ. Các động tác lăn ngã không chỉ là phương pháp di động để đỡ bóng mà còn là biện pháp để bảo vệ thân thể tránh những chấn thương trong tập luyện và thi đấu.</a:t>
            </a:r>
            <a:endParaRPr lang="en-GB" sz="4400"/>
          </a:p>
        </p:txBody>
      </p:sp>
    </p:spTree>
    <p:extLst>
      <p:ext uri="{BB962C8B-B14F-4D97-AF65-F5344CB8AC3E}">
        <p14:creationId xmlns:p14="http://schemas.microsoft.com/office/powerpoint/2010/main" val="2834143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latin typeface="Times New Roman" panose="02020603050405020304" pitchFamily="18" charset="0"/>
                <a:cs typeface="Times New Roman" panose="02020603050405020304" pitchFamily="18" charset="0"/>
              </a:rPr>
              <a:t>III. Bài tập về nhà</a:t>
            </a:r>
            <a:endParaRPr lang="en-GB">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p:txBody>
          <a:bodyPr>
            <a:normAutofit/>
          </a:bodyPr>
          <a:lstStyle/>
          <a:p>
            <a:r>
              <a:rPr lang="en-GB" sz="8800" smtClean="0">
                <a:latin typeface="Times New Roman" panose="02020603050405020304" pitchFamily="18" charset="0"/>
                <a:cs typeface="Times New Roman" panose="02020603050405020304" pitchFamily="18" charset="0"/>
              </a:rPr>
              <a:t>Các em học sinh tự nghiên cứu ở nhà.</a:t>
            </a:r>
            <a:endParaRPr lang="en-GB" sz="8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801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C8C6-51F1-AE40-9A11-A928C453C000}"/>
              </a:ext>
            </a:extLst>
          </p:cNvPr>
          <p:cNvSpPr>
            <a:spLocks noGrp="1"/>
          </p:cNvSpPr>
          <p:nvPr>
            <p:ph type="title"/>
          </p:nvPr>
        </p:nvSpPr>
        <p:spPr/>
        <p:txBody>
          <a:bodyPr/>
          <a:lstStyle/>
          <a:p>
            <a:r>
              <a:rPr lang="en-VN" dirty="0">
                <a:latin typeface="Times New Roman" panose="02020603050405020304" pitchFamily="18" charset="0"/>
                <a:cs typeface="Times New Roman" panose="02020603050405020304" pitchFamily="18" charset="0"/>
              </a:rPr>
              <a:t>Mục Lục</a:t>
            </a:r>
          </a:p>
        </p:txBody>
      </p:sp>
      <p:sp>
        <p:nvSpPr>
          <p:cNvPr id="3" name="Content Placeholder 2">
            <a:extLst>
              <a:ext uri="{FF2B5EF4-FFF2-40B4-BE49-F238E27FC236}">
                <a16:creationId xmlns:a16="http://schemas.microsoft.com/office/drawing/2014/main" id="{34F6FF4B-5E1A-7E4C-B283-66542DBAC18D}"/>
              </a:ext>
            </a:extLst>
          </p:cNvPr>
          <p:cNvSpPr>
            <a:spLocks noGrp="1"/>
          </p:cNvSpPr>
          <p:nvPr>
            <p:ph idx="1"/>
          </p:nvPr>
        </p:nvSpPr>
        <p:spPr/>
        <p:txBody>
          <a:bodyPr>
            <a:normAutofit/>
          </a:bodyPr>
          <a:lstStyle/>
          <a:p>
            <a:pPr marL="514350" indent="-514350">
              <a:buFont typeface="+mj-lt"/>
              <a:buAutoNum type="romanUcPeriod"/>
            </a:pPr>
            <a:r>
              <a:rPr lang="en-VN" dirty="0">
                <a:latin typeface="Times New Roman" panose="02020603050405020304" pitchFamily="18" charset="0"/>
                <a:cs typeface="Times New Roman" panose="02020603050405020304" pitchFamily="18" charset="0"/>
              </a:rPr>
              <a:t> </a:t>
            </a:r>
            <a:r>
              <a:rPr lang="en-VN">
                <a:latin typeface="Times New Roman" panose="02020603050405020304" pitchFamily="18" charset="0"/>
                <a:cs typeface="Times New Roman" panose="02020603050405020304" pitchFamily="18" charset="0"/>
                <a:hlinkClick r:id="rId2" action="ppaction://hlinksldjump"/>
              </a:rPr>
              <a:t>Mục </a:t>
            </a:r>
            <a:r>
              <a:rPr lang="en-VN" smtClean="0">
                <a:latin typeface="Times New Roman" panose="02020603050405020304" pitchFamily="18" charset="0"/>
                <a:cs typeface="Times New Roman" panose="02020603050405020304" pitchFamily="18" charset="0"/>
                <a:hlinkClick r:id="rId2" action="ppaction://hlinksldjump"/>
              </a:rPr>
              <a:t>tiêu</a:t>
            </a:r>
            <a:endParaRPr lang="en-VN" dirty="0">
              <a:latin typeface="Times New Roman" panose="02020603050405020304" pitchFamily="18" charset="0"/>
              <a:cs typeface="Times New Roman" panose="02020603050405020304" pitchFamily="18" charset="0"/>
            </a:endParaRPr>
          </a:p>
          <a:p>
            <a:pPr marL="514350" indent="-514350">
              <a:buFont typeface="+mj-lt"/>
              <a:buAutoNum type="romanUcPeriod"/>
            </a:pPr>
            <a:r>
              <a:rPr lang="en-VN">
                <a:latin typeface="Times New Roman" panose="02020603050405020304" pitchFamily="18" charset="0"/>
                <a:cs typeface="Times New Roman" panose="02020603050405020304" pitchFamily="18" charset="0"/>
                <a:hlinkClick r:id="rId3" action="ppaction://hlinksldjump"/>
              </a:rPr>
              <a:t>Nội </a:t>
            </a:r>
            <a:r>
              <a:rPr lang="en-VN" smtClean="0">
                <a:latin typeface="Times New Roman" panose="02020603050405020304" pitchFamily="18" charset="0"/>
                <a:cs typeface="Times New Roman" panose="02020603050405020304" pitchFamily="18" charset="0"/>
                <a:hlinkClick r:id="rId3" action="ppaction://hlinksldjump"/>
              </a:rPr>
              <a:t>dung</a:t>
            </a:r>
            <a:endParaRPr lang="en-GB" smtClean="0">
              <a:latin typeface="Times New Roman" panose="02020603050405020304" pitchFamily="18" charset="0"/>
              <a:cs typeface="Times New Roman" panose="02020603050405020304" pitchFamily="18" charset="0"/>
            </a:endParaRPr>
          </a:p>
          <a:p>
            <a:pPr marL="514350" indent="-514350">
              <a:buFont typeface="+mj-lt"/>
              <a:buAutoNum type="romanUcPeriod"/>
            </a:pPr>
            <a:r>
              <a:rPr lang="en-GB" u="sng" smtClean="0">
                <a:solidFill>
                  <a:schemeClr val="accent1"/>
                </a:solidFill>
                <a:latin typeface="Times New Roman" panose="02020603050405020304" pitchFamily="18" charset="0"/>
                <a:cs typeface="Times New Roman" panose="02020603050405020304" pitchFamily="18" charset="0"/>
              </a:rPr>
              <a:t>Bài tập về nhà</a:t>
            </a:r>
            <a:endParaRPr lang="en-VN" u="sng" dirty="0">
              <a:solidFill>
                <a:schemeClr val="accent1"/>
              </a:solidFill>
              <a:latin typeface="Times New Roman" panose="02020603050405020304" pitchFamily="18" charset="0"/>
              <a:cs typeface="Times New Roman" panose="02020603050405020304" pitchFamily="18" charset="0"/>
            </a:endParaRPr>
          </a:p>
          <a:p>
            <a:pPr marL="0" indent="0">
              <a:buNone/>
            </a:pPr>
            <a:endParaRPr lang="en-VN" dirty="0">
              <a:latin typeface="Times New Roman" panose="02020603050405020304" pitchFamily="18" charset="0"/>
              <a:cs typeface="Times New Roman" panose="02020603050405020304" pitchFamily="18" charset="0"/>
            </a:endParaRPr>
          </a:p>
          <a:p>
            <a:pPr marL="0" indent="0">
              <a:buNone/>
            </a:pPr>
            <a:endParaRPr lang="en-VN" dirty="0">
              <a:latin typeface="Times New Roman" panose="02020603050405020304" pitchFamily="18" charset="0"/>
              <a:cs typeface="Times New Roman" panose="02020603050405020304" pitchFamily="18" charset="0"/>
            </a:endParaRPr>
          </a:p>
          <a:p>
            <a:pPr marL="0" indent="0">
              <a:buNone/>
            </a:pPr>
            <a:endParaRPr lang="en-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526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C8C6-51F1-AE40-9A11-A928C453C000}"/>
              </a:ext>
            </a:extLst>
          </p:cNvPr>
          <p:cNvSpPr>
            <a:spLocks noGrp="1"/>
          </p:cNvSpPr>
          <p:nvPr>
            <p:ph type="title"/>
          </p:nvPr>
        </p:nvSpPr>
        <p:spPr/>
        <p:txBody>
          <a:bodyPr/>
          <a:lstStyle/>
          <a:p>
            <a:r>
              <a:rPr lang="en-VN" dirty="0">
                <a:latin typeface="Times New Roman" panose="02020603050405020304" pitchFamily="18" charset="0"/>
                <a:cs typeface="Times New Roman" panose="02020603050405020304" pitchFamily="18" charset="0"/>
              </a:rPr>
              <a:t>I. Mục tiêu</a:t>
            </a:r>
          </a:p>
        </p:txBody>
      </p:sp>
      <p:sp>
        <p:nvSpPr>
          <p:cNvPr id="3" name="Content Placeholder 2">
            <a:extLst>
              <a:ext uri="{FF2B5EF4-FFF2-40B4-BE49-F238E27FC236}">
                <a16:creationId xmlns:a16="http://schemas.microsoft.com/office/drawing/2014/main" id="{34F6FF4B-5E1A-7E4C-B283-66542DBAC18D}"/>
              </a:ext>
            </a:extLst>
          </p:cNvPr>
          <p:cNvSpPr>
            <a:spLocks noGrp="1"/>
          </p:cNvSpPr>
          <p:nvPr>
            <p:ph idx="1"/>
          </p:nvPr>
        </p:nvSpPr>
        <p:spPr>
          <a:xfrm>
            <a:off x="744583" y="2556932"/>
            <a:ext cx="10737668" cy="3543422"/>
          </a:xfrm>
        </p:spPr>
        <p:txBody>
          <a:bodyPr>
            <a:normAutofit/>
          </a:bodyPr>
          <a:lstStyle/>
          <a:p>
            <a:pPr algn="just"/>
            <a:r>
              <a:rPr lang="en-GB" sz="2800" b="1" smtClean="0">
                <a:solidFill>
                  <a:schemeClr val="tx1"/>
                </a:solidFill>
                <a:latin typeface="Times New Roman" panose="02020603050405020304" pitchFamily="18" charset="0"/>
                <a:cs typeface="Times New Roman" panose="02020603050405020304" pitchFamily="18" charset="0"/>
              </a:rPr>
              <a:t>Học sinh</a:t>
            </a:r>
            <a:r>
              <a:rPr lang="vi-VN" sz="2800" b="1" smtClean="0">
                <a:solidFill>
                  <a:schemeClr val="tx1"/>
                </a:solidFill>
                <a:latin typeface="Times New Roman" panose="02020603050405020304" pitchFamily="18" charset="0"/>
                <a:cs typeface="Times New Roman" panose="02020603050405020304" pitchFamily="18" charset="0"/>
              </a:rPr>
              <a:t> nắm</a:t>
            </a:r>
            <a:r>
              <a:rPr lang="vi-VN" sz="2800" b="1" smtClean="0">
                <a:solidFill>
                  <a:schemeClr val="tx1"/>
                </a:solidFill>
                <a:cs typeface="Times New Roman" panose="02020603050405020304" pitchFamily="18" charset="0"/>
              </a:rPr>
              <a:t> được các cách di chuyển, cách chạy chổ khi chưa có bóng, để thực hiện tốt nhiệm vụ của mình.</a:t>
            </a:r>
            <a:endParaRPr lang="vi-VN" sz="2800" b="1">
              <a:solidFill>
                <a:schemeClr val="tx1"/>
              </a:solidFill>
              <a:cs typeface="Times New Roman" panose="02020603050405020304" pitchFamily="18" charset="0"/>
            </a:endParaRPr>
          </a:p>
        </p:txBody>
      </p:sp>
    </p:spTree>
    <p:extLst>
      <p:ext uri="{BB962C8B-B14F-4D97-AF65-F5344CB8AC3E}">
        <p14:creationId xmlns:p14="http://schemas.microsoft.com/office/powerpoint/2010/main" val="125390155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C8C6-51F1-AE40-9A11-A928C453C000}"/>
              </a:ext>
            </a:extLst>
          </p:cNvPr>
          <p:cNvSpPr>
            <a:spLocks noGrp="1"/>
          </p:cNvSpPr>
          <p:nvPr>
            <p:ph type="title"/>
          </p:nvPr>
        </p:nvSpPr>
        <p:spPr/>
        <p:txBody>
          <a:bodyPr/>
          <a:lstStyle/>
          <a:p>
            <a:r>
              <a:rPr lang="en-VN" dirty="0">
                <a:latin typeface="Times New Roman" panose="02020603050405020304" pitchFamily="18" charset="0"/>
                <a:cs typeface="Times New Roman" panose="02020603050405020304" pitchFamily="18" charset="0"/>
              </a:rPr>
              <a:t>II. Nội dung</a:t>
            </a:r>
          </a:p>
        </p:txBody>
      </p:sp>
      <p:sp>
        <p:nvSpPr>
          <p:cNvPr id="3" name="Content Placeholder 2">
            <a:extLst>
              <a:ext uri="{FF2B5EF4-FFF2-40B4-BE49-F238E27FC236}">
                <a16:creationId xmlns:a16="http://schemas.microsoft.com/office/drawing/2014/main" id="{34F6FF4B-5E1A-7E4C-B283-66542DBAC18D}"/>
              </a:ext>
            </a:extLst>
          </p:cNvPr>
          <p:cNvSpPr>
            <a:spLocks noGrp="1"/>
          </p:cNvSpPr>
          <p:nvPr>
            <p:ph idx="1"/>
          </p:nvPr>
        </p:nvSpPr>
        <p:spPr>
          <a:xfrm>
            <a:off x="862149" y="2556932"/>
            <a:ext cx="10424160" cy="3660988"/>
          </a:xfrm>
        </p:spPr>
        <p:txBody>
          <a:bodyPr>
            <a:normAutofit lnSpcReduction="10000"/>
          </a:bodyPr>
          <a:lstStyle/>
          <a:p>
            <a:pPr marL="0" indent="0">
              <a:buNone/>
            </a:pPr>
            <a:r>
              <a:rPr lang="en-GB" b="1" smtClean="0"/>
              <a:t>1. </a:t>
            </a:r>
            <a:r>
              <a:rPr lang="en-GB" b="1" smtClean="0"/>
              <a:t>Tư thế chuẩn bị: </a:t>
            </a:r>
            <a:endParaRPr lang="en-GB" b="1" smtClean="0"/>
          </a:p>
          <a:p>
            <a:r>
              <a:rPr lang="vi-VN"/>
              <a:t>Là tư thế đứng </a:t>
            </a:r>
            <a:r>
              <a:rPr lang="vi-VN"/>
              <a:t>của </a:t>
            </a:r>
            <a:r>
              <a:rPr lang="en-GB" smtClean="0"/>
              <a:t>HS</a:t>
            </a:r>
            <a:r>
              <a:rPr lang="vi-VN" smtClean="0"/>
              <a:t> </a:t>
            </a:r>
            <a:r>
              <a:rPr lang="vi-VN"/>
              <a:t>trong quá trình tập luyện và thi đấu, là tư thế khởi đầu của các hoạt động kỹ thuật và các hoạt động di chuyển, tư thế này còn gọi là tư thế cơ </a:t>
            </a:r>
            <a:r>
              <a:rPr lang="vi-VN"/>
              <a:t>bản</a:t>
            </a:r>
            <a:r>
              <a:rPr lang="vi-VN" smtClean="0"/>
              <a:t>.</a:t>
            </a:r>
            <a:endParaRPr lang="en-GB" smtClean="0"/>
          </a:p>
          <a:p>
            <a:r>
              <a:rPr lang="vi-VN"/>
              <a:t>Tư thế chuẩn bị được thực hiện </a:t>
            </a:r>
            <a:r>
              <a:rPr lang="vi-VN"/>
              <a:t>như </a:t>
            </a:r>
            <a:r>
              <a:rPr lang="vi-VN" smtClean="0"/>
              <a:t>sau:</a:t>
            </a:r>
            <a:r>
              <a:rPr lang="vi-VN"/>
              <a:t>Hai chân mở rộng bằng vai hoặc hơn vai, chân trước chân sau, trọng tâm dồn về phía trước. Đầu gối hơi gập lại khoảng từ 90° - 125°  thân trên hơi gập hai tay co tự nhiên ở khớp khuỷu sát thân mình. Cẳng tay, cổ tay và các ngón tay giữ ở tư thế tự nhiên mắt quan sát bóng (chú ý toàn thân phải thoải mái tự nhiên, tránh lên gân).</a:t>
            </a:r>
          </a:p>
          <a:p>
            <a:endParaRPr lang="vi-VN"/>
          </a:p>
          <a:p>
            <a:endParaRPr lang="vi-VN"/>
          </a:p>
          <a:p>
            <a:endParaRPr lang="en-GB"/>
          </a:p>
          <a:p>
            <a:endParaRPr lang="en-GB"/>
          </a:p>
          <a:p>
            <a:endParaRPr lang="en-GB" b="1" smtClean="0"/>
          </a:p>
          <a:p>
            <a:pPr marL="571500" indent="-571500">
              <a:buAutoNum type="romanUcPeriod"/>
            </a:pPr>
            <a:endParaRPr lang="vi-VN" sz="3200"/>
          </a:p>
          <a:p>
            <a:pPr marL="742950" indent="-742950">
              <a:spcBef>
                <a:spcPct val="50000"/>
              </a:spcBef>
              <a:buFont typeface="+mj-lt"/>
              <a:buAutoNum type="arabicPeriod"/>
            </a:pPr>
            <a:endParaRPr lang="en-GB" sz="3800" smtClean="0">
              <a:cs typeface="Times New Roman" panose="02020603050405020304" pitchFamily="18" charset="0"/>
            </a:endParaRPr>
          </a:p>
          <a:p>
            <a:pPr marL="742950" indent="-742950">
              <a:spcBef>
                <a:spcPct val="50000"/>
              </a:spcBef>
              <a:buFont typeface="+mj-lt"/>
              <a:buAutoNum type="arabicPeriod"/>
            </a:pPr>
            <a:endParaRPr lang="en-GB" sz="3800" smtClean="0">
              <a:cs typeface="Times New Roman" panose="02020603050405020304" pitchFamily="18" charset="0"/>
            </a:endParaRPr>
          </a:p>
        </p:txBody>
      </p:sp>
      <p:sp>
        <p:nvSpPr>
          <p:cNvPr id="4" name="Rectangle 1"/>
          <p:cNvSpPr>
            <a:spLocks noChangeArrowheads="1"/>
          </p:cNvSpPr>
          <p:nvPr/>
        </p:nvSpPr>
        <p:spPr bwMode="auto">
          <a:xfrm>
            <a:off x="1517650" y="2733913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Kỹ thuật chạy cự ly trung bình có thể chia thành các giai đoạn: xuất phát, chạy</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1143000" y="273686588"/>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giữa quãng và về đích. Khác với chạy cự ly ngắn, chạy cự ly trung bình có độ dài bước</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1143000" y="273989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nhỏ hơn, tư thế thân trên thẳng hơn, chân lăng nâng gối thấp hơn, việc duỗi thẳng chân</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1143000" y="2742930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đạp sau không đột ngột, thở có nhịp điệu và sâu hơn. Cự ly chạy trung bình gồm:</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143000" y="2746232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800m và 1500m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1670050" y="2735437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Kỹ thuật chạy cự ly trung bình có thể chia thành các giai đoạn: xuất phát, chạy</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1295400" y="273838988"/>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giữa quãng và về đích. Khác với chạy cự ly ngắn, chạy cự ly trung bình có độ dài bước</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1295400" y="2741422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nhỏ hơn, tư thế thân trên thẳng hơn, chân lăng nâng gối thấp hơn, việc duỗi thẳng chân</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1295400" y="2744454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đạp sau không đột ngột, thở có nhịp điệu và sâu hơn. Cự ly chạy trung bình gồm:</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Rectangle 10"/>
          <p:cNvSpPr>
            <a:spLocks noChangeArrowheads="1"/>
          </p:cNvSpPr>
          <p:nvPr/>
        </p:nvSpPr>
        <p:spPr bwMode="auto">
          <a:xfrm>
            <a:off x="1295400" y="2747756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800m và 1500m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11"/>
          <p:cNvSpPr>
            <a:spLocks noChangeArrowheads="1"/>
          </p:cNvSpPr>
          <p:nvPr/>
        </p:nvSpPr>
        <p:spPr bwMode="auto">
          <a:xfrm>
            <a:off x="1822450" y="2736961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Kỹ thuật chạy cự ly trung bình có thể chia thành các giai đoạn: xuất phát, chạy</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2"/>
          <p:cNvSpPr>
            <a:spLocks noChangeArrowheads="1"/>
          </p:cNvSpPr>
          <p:nvPr/>
        </p:nvSpPr>
        <p:spPr bwMode="auto">
          <a:xfrm>
            <a:off x="1447800" y="273991388"/>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giữa quãng và về đích. Khác với chạy cự ly ngắn, chạy cự ly trung bình có độ dài bước</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1447800" y="2742946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nhỏ hơn, tư thế thân trên thẳng hơn, chân lăng nâng gối thấp hơn, việc duỗi thẳng chân</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Rectangle 14"/>
          <p:cNvSpPr>
            <a:spLocks noChangeArrowheads="1"/>
          </p:cNvSpPr>
          <p:nvPr/>
        </p:nvSpPr>
        <p:spPr bwMode="auto">
          <a:xfrm>
            <a:off x="1447800" y="2745978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đạp sau không đột ngột, thở có nhịp điệu và sâu hơn. Cự ly chạy trung bình gồm:</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15"/>
          <p:cNvSpPr>
            <a:spLocks noChangeArrowheads="1"/>
          </p:cNvSpPr>
          <p:nvPr/>
        </p:nvSpPr>
        <p:spPr bwMode="auto">
          <a:xfrm>
            <a:off x="1447800" y="2749280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800m và 1500m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6556626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5394" y="744583"/>
            <a:ext cx="10698480" cy="3416320"/>
          </a:xfrm>
          <a:prstGeom prst="rect">
            <a:avLst/>
          </a:prstGeom>
        </p:spPr>
        <p:txBody>
          <a:bodyPr wrap="square">
            <a:spAutoFit/>
          </a:bodyPr>
          <a:lstStyle/>
          <a:p>
            <a:r>
              <a:rPr lang="vi-VN"/>
              <a:t>Tư thế chuẩn bị thông thường chia ra làm 3 </a:t>
            </a:r>
            <a:r>
              <a:rPr lang="vi-VN"/>
              <a:t>loại</a:t>
            </a:r>
            <a:r>
              <a:rPr lang="vi-VN" smtClean="0"/>
              <a:t>:</a:t>
            </a:r>
            <a:endParaRPr lang="en-GB" smtClean="0"/>
          </a:p>
          <a:p>
            <a:r>
              <a:rPr lang="vi-VN" b="1"/>
              <a:t>a/ Tư thế trung bình (hình 1)</a:t>
            </a:r>
          </a:p>
          <a:p>
            <a:r>
              <a:rPr lang="vi-VN"/>
              <a:t>Tư thế trung bình thường</a:t>
            </a:r>
            <a:r>
              <a:rPr lang="en-GB"/>
              <a:t> dung </a:t>
            </a:r>
            <a:r>
              <a:rPr lang="vi-VN"/>
              <a:t>khi đỡ phát bóng và là tư thế cơ bản nhất trong</a:t>
            </a:r>
            <a:r>
              <a:rPr lang="en-GB"/>
              <a:t> bóng chuyền </a:t>
            </a:r>
            <a:r>
              <a:rPr lang="vi-VN"/>
              <a:t>vì ở tư thế này dễ phối hợp, di chuyển </a:t>
            </a:r>
            <a:r>
              <a:rPr lang="vi-VN"/>
              <a:t>nhanh</a:t>
            </a:r>
            <a:r>
              <a:rPr lang="vi-VN" smtClean="0"/>
              <a:t>.</a:t>
            </a:r>
            <a:endParaRPr lang="en-GB" smtClean="0"/>
          </a:p>
          <a:p>
            <a:r>
              <a:rPr lang="en-GB"/>
              <a:t>· </a:t>
            </a:r>
            <a:r>
              <a:rPr lang="en-GB"/>
              <a:t>Động </a:t>
            </a:r>
            <a:r>
              <a:rPr lang="en-GB" smtClean="0"/>
              <a:t>tác : </a:t>
            </a:r>
            <a:r>
              <a:rPr lang="vi-VN"/>
              <a:t>Hai chân mở rộng bằng vai, chân trước cách chân sau nửa bàn chân (chân nào đặt ở phía trước là tuỳ theo vị trí đứng trong sân, ở vị trí số 1 và số 2 thường đứng chân lên phải trước, vị trí số 4 số 5 thường là chân trái, còn ở giữa sân là tuỳ theo thói quen). Gót sau hơi kiểng, hai đầu gối hơi khuỵu trọng tâm người ở giữa hai chân, bụng hơi hóp lại, thân người hơi nhô về phía trước, đối diện với hướng bóng tới, mắt theo dõi bóng.</a:t>
            </a:r>
            <a:endParaRPr lang="en-GB"/>
          </a:p>
          <a:p>
            <a:r>
              <a:rPr lang="vi-VN"/>
              <a:t>Hai khuỷu tay co lại, nách mở tự nhiên, hai bàn tay hơi khum lại theo hình quả bóng phía trước ngực.</a:t>
            </a:r>
          </a:p>
          <a:p>
            <a:endParaRPr lang="vi-VN"/>
          </a:p>
          <a:p>
            <a:endParaRPr lang="en-GB"/>
          </a:p>
          <a:p>
            <a:endParaRPr lang="en-GB"/>
          </a:p>
        </p:txBody>
      </p:sp>
      <p:pic>
        <p:nvPicPr>
          <p:cNvPr id="3" name="Picutre 23"/>
          <p:cNvPicPr/>
          <p:nvPr/>
        </p:nvPicPr>
        <p:blipFill>
          <a:blip r:embed="rId2"/>
          <a:stretch/>
        </p:blipFill>
        <p:spPr>
          <a:xfrm>
            <a:off x="2690950" y="3435531"/>
            <a:ext cx="6453050" cy="2743200"/>
          </a:xfrm>
          <a:prstGeom prst="rect">
            <a:avLst/>
          </a:prstGeom>
        </p:spPr>
      </p:pic>
    </p:spTree>
    <p:extLst>
      <p:ext uri="{BB962C8B-B14F-4D97-AF65-F5344CB8AC3E}">
        <p14:creationId xmlns:p14="http://schemas.microsoft.com/office/powerpoint/2010/main" val="58892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080" y="627018"/>
            <a:ext cx="10946674" cy="3813865"/>
          </a:xfrm>
          <a:prstGeom prst="rect">
            <a:avLst/>
          </a:prstGeom>
        </p:spPr>
        <p:txBody>
          <a:bodyPr wrap="square">
            <a:spAutoFit/>
          </a:bodyPr>
          <a:lstStyle/>
          <a:p>
            <a:pPr indent="406400">
              <a:spcAft>
                <a:spcPts val="1400"/>
              </a:spcAft>
            </a:pPr>
            <a:r>
              <a:rPr lang="vi-VN" b="1" smtClean="0">
                <a:solidFill>
                  <a:srgbClr val="000000"/>
                </a:solidFill>
                <a:ea typeface="Times New Roman" panose="02020603050405020304" pitchFamily="18" charset="0"/>
              </a:rPr>
              <a:t>b/ Tư thế cao</a:t>
            </a:r>
            <a:r>
              <a:rPr lang="en-GB" b="1" smtClean="0">
                <a:solidFill>
                  <a:srgbClr val="000000"/>
                </a:solidFill>
                <a:ea typeface="Times New Roman" panose="02020603050405020304" pitchFamily="18" charset="0"/>
              </a:rPr>
              <a:t> :</a:t>
            </a:r>
            <a:endParaRPr lang="en-GB" b="1">
              <a:ea typeface="Times New Roman" panose="02020603050405020304" pitchFamily="18" charset="0"/>
            </a:endParaRPr>
          </a:p>
          <a:p>
            <a:pPr indent="406400">
              <a:spcAft>
                <a:spcPts val="700"/>
              </a:spcAft>
            </a:pPr>
            <a:r>
              <a:rPr lang="vi-VN">
                <a:solidFill>
                  <a:srgbClr val="000000"/>
                </a:solidFill>
                <a:ea typeface="Times New Roman" panose="02020603050405020304" pitchFamily="18" charset="0"/>
              </a:rPr>
              <a:t>Tư thế cao thường dùng trong trường hợp đứng sát lưới để chuẩn bị nâng bóng, chắn bóng, đập bóng...</a:t>
            </a:r>
            <a:endParaRPr lang="en-GB">
              <a:ea typeface="Times New Roman" panose="02020603050405020304" pitchFamily="18" charset="0"/>
            </a:endParaRPr>
          </a:p>
          <a:p>
            <a:pPr indent="406400">
              <a:spcAft>
                <a:spcPts val="1000"/>
              </a:spcAft>
            </a:pPr>
            <a:r>
              <a:rPr lang="vi-VN">
                <a:solidFill>
                  <a:srgbClr val="000000"/>
                </a:solidFill>
                <a:ea typeface="Times New Roman" panose="02020603050405020304" pitchFamily="18" charset="0"/>
              </a:rPr>
              <a:t>• </a:t>
            </a:r>
            <a:r>
              <a:rPr lang="vi-VN">
                <a:solidFill>
                  <a:srgbClr val="000000"/>
                </a:solidFill>
                <a:ea typeface="Times New Roman" panose="02020603050405020304" pitchFamily="18" charset="0"/>
              </a:rPr>
              <a:t>Động </a:t>
            </a:r>
            <a:r>
              <a:rPr lang="vi-VN" smtClean="0">
                <a:solidFill>
                  <a:srgbClr val="000000"/>
                </a:solidFill>
                <a:ea typeface="Times New Roman" panose="02020603050405020304" pitchFamily="18" charset="0"/>
              </a:rPr>
              <a:t>tác:</a:t>
            </a:r>
            <a:r>
              <a:rPr lang="vi-VN" smtClean="0">
                <a:solidFill>
                  <a:srgbClr val="000000"/>
                </a:solidFill>
                <a:ea typeface="Courier New" panose="02070309020205020404" pitchFamily="49" charset="0"/>
              </a:rPr>
              <a:t>Toàn </a:t>
            </a:r>
            <a:r>
              <a:rPr lang="vi-VN">
                <a:solidFill>
                  <a:srgbClr val="000000"/>
                </a:solidFill>
                <a:ea typeface="Courier New" panose="02070309020205020404" pitchFamily="49" charset="0"/>
              </a:rPr>
              <a:t>bộ động tác như tư thế trung bình chỉ khác hai đầu gối khuỵu rất ít, thân người gần như </a:t>
            </a:r>
            <a:r>
              <a:rPr lang="vi-VN">
                <a:solidFill>
                  <a:srgbClr val="000000"/>
                </a:solidFill>
                <a:ea typeface="Courier New" panose="02070309020205020404" pitchFamily="49" charset="0"/>
              </a:rPr>
              <a:t>thẳng</a:t>
            </a:r>
            <a:r>
              <a:rPr lang="vi-VN" smtClean="0">
                <a:solidFill>
                  <a:srgbClr val="000000"/>
                </a:solidFill>
                <a:ea typeface="Courier New" panose="02070309020205020404" pitchFamily="49" charset="0"/>
              </a:rPr>
              <a:t>.</a:t>
            </a:r>
            <a:endParaRPr lang="en-GB" smtClean="0">
              <a:solidFill>
                <a:srgbClr val="000000"/>
              </a:solidFill>
              <a:ea typeface="Courier New" panose="02070309020205020404" pitchFamily="49" charset="0"/>
            </a:endParaRPr>
          </a:p>
          <a:p>
            <a:r>
              <a:rPr lang="vi-VN" b="1"/>
              <a:t>c</a:t>
            </a:r>
            <a:r>
              <a:rPr lang="vi-VN" b="1"/>
              <a:t>/ </a:t>
            </a:r>
            <a:r>
              <a:rPr lang="vi-VN" b="1" smtClean="0"/>
              <a:t>Tư</a:t>
            </a:r>
            <a:r>
              <a:rPr lang="en-GB" b="1" smtClean="0"/>
              <a:t> </a:t>
            </a:r>
            <a:r>
              <a:rPr lang="vi-VN" b="1" smtClean="0"/>
              <a:t>thế </a:t>
            </a:r>
            <a:r>
              <a:rPr lang="vi-VN" b="1"/>
              <a:t>thấp (hình 2)</a:t>
            </a:r>
            <a:endParaRPr lang="en-GB" b="1"/>
          </a:p>
          <a:p>
            <a:r>
              <a:rPr lang="vi-VN"/>
              <a:t>Tư thế thấp thường dùng khi phòng thủ ở hàng sau, khi yểm hộ đập và đỡ những đường bóng thấp.</a:t>
            </a:r>
            <a:endParaRPr lang="en-GB"/>
          </a:p>
          <a:p>
            <a:r>
              <a:rPr lang="vi-VN"/>
              <a:t>• </a:t>
            </a:r>
            <a:r>
              <a:rPr lang="vi-VN"/>
              <a:t>Động </a:t>
            </a:r>
            <a:r>
              <a:rPr lang="vi-VN" smtClean="0"/>
              <a:t>tác:</a:t>
            </a:r>
            <a:r>
              <a:rPr lang="vi-VN"/>
              <a:t>Hai chân mở rộng hơn vai (rộng hơn so với hai tư thế trên), chân trước cách chân sau xa hơn để lúc khuỵu xuống thì đầu gối chân sau gần ngang với gót chân trước.</a:t>
            </a:r>
            <a:endParaRPr lang="en-GB"/>
          </a:p>
          <a:p>
            <a:r>
              <a:rPr lang="vi-VN"/>
              <a:t>Hai đầu gối khuỵu thật thấp (gần như ngồi xổm). Trọng lượng thân thể dồn nhiều trên chân trụ (chân sau hoặc chân phía đón bóng). Bụng hóp lại nhiều hơn và không được ngồi hẳn xuống gót chân. Thông thường sau khi chuyền bóng đi có kết hợp ngã ngửa và ngả nghiêng.</a:t>
            </a:r>
            <a:endParaRPr lang="en-GB"/>
          </a:p>
          <a:p>
            <a:endParaRPr lang="en-GB"/>
          </a:p>
          <a:p>
            <a:endParaRPr lang="en-GB"/>
          </a:p>
        </p:txBody>
      </p:sp>
      <p:pic>
        <p:nvPicPr>
          <p:cNvPr id="3" name="Picutre 24"/>
          <p:cNvPicPr/>
          <p:nvPr/>
        </p:nvPicPr>
        <p:blipFill>
          <a:blip r:embed="rId2"/>
          <a:stretch/>
        </p:blipFill>
        <p:spPr>
          <a:xfrm>
            <a:off x="2090058" y="3984170"/>
            <a:ext cx="5982788" cy="1720441"/>
          </a:xfrm>
          <a:prstGeom prst="rect">
            <a:avLst/>
          </a:prstGeom>
        </p:spPr>
      </p:pic>
    </p:spTree>
    <p:extLst>
      <p:ext uri="{BB962C8B-B14F-4D97-AF65-F5344CB8AC3E}">
        <p14:creationId xmlns:p14="http://schemas.microsoft.com/office/powerpoint/2010/main" val="4056764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3955" y="613954"/>
            <a:ext cx="10959736" cy="5106526"/>
          </a:xfrm>
          <a:prstGeom prst="rect">
            <a:avLst/>
          </a:prstGeom>
        </p:spPr>
        <p:txBody>
          <a:bodyPr wrap="square">
            <a:spAutoFit/>
          </a:bodyPr>
          <a:lstStyle/>
          <a:p>
            <a:pPr indent="228600" algn="just">
              <a:spcAft>
                <a:spcPts val="700"/>
              </a:spcAft>
            </a:pPr>
            <a:r>
              <a:rPr lang="vi-VN" sz="3200" b="1">
                <a:solidFill>
                  <a:srgbClr val="000000"/>
                </a:solidFill>
                <a:latin typeface="Arial" panose="020B0604020202020204" pitchFamily="34" charset="0"/>
                <a:ea typeface="Arial" panose="020B0604020202020204" pitchFamily="34" charset="0"/>
              </a:rPr>
              <a:t>2. Các bước di </a:t>
            </a:r>
            <a:r>
              <a:rPr lang="vi-VN" sz="3200" b="1">
                <a:solidFill>
                  <a:srgbClr val="000000"/>
                </a:solidFill>
                <a:latin typeface="Arial" panose="020B0604020202020204" pitchFamily="34" charset="0"/>
                <a:ea typeface="Arial" panose="020B0604020202020204" pitchFamily="34" charset="0"/>
              </a:rPr>
              <a:t>chuyển</a:t>
            </a:r>
            <a:r>
              <a:rPr lang="vi-VN" sz="3200" b="1" smtClean="0">
                <a:solidFill>
                  <a:srgbClr val="000000"/>
                </a:solidFill>
                <a:latin typeface="Arial" panose="020B0604020202020204" pitchFamily="34" charset="0"/>
                <a:ea typeface="Arial" panose="020B0604020202020204" pitchFamily="34" charset="0"/>
              </a:rPr>
              <a:t>:</a:t>
            </a:r>
            <a:endParaRPr lang="en-GB" sz="3200" b="1" smtClean="0">
              <a:solidFill>
                <a:srgbClr val="000000"/>
              </a:solidFill>
              <a:latin typeface="Arial" panose="020B0604020202020204" pitchFamily="34" charset="0"/>
              <a:ea typeface="Arial" panose="020B0604020202020204" pitchFamily="34" charset="0"/>
            </a:endParaRPr>
          </a:p>
          <a:p>
            <a:r>
              <a:rPr lang="vi-VN" sz="3200"/>
              <a:t>* Bao gồm nhiều loại xong cơ bản nhất là có 4 bước như sau:</a:t>
            </a:r>
            <a:endParaRPr lang="en-GB" sz="3200"/>
          </a:p>
          <a:p>
            <a:r>
              <a:rPr lang="vi-VN" sz="3200"/>
              <a:t>- Bước bên</a:t>
            </a:r>
            <a:endParaRPr lang="en-GB" sz="3200"/>
          </a:p>
          <a:p>
            <a:pPr lvl="0"/>
            <a:r>
              <a:rPr lang="en-GB" sz="3200" smtClean="0"/>
              <a:t>  </a:t>
            </a:r>
            <a:r>
              <a:rPr lang="vi-VN" sz="3200" smtClean="0"/>
              <a:t>Bước </a:t>
            </a:r>
            <a:r>
              <a:rPr lang="vi-VN" sz="3200"/>
              <a:t>chéo</a:t>
            </a:r>
            <a:endParaRPr lang="en-GB" sz="3200"/>
          </a:p>
          <a:p>
            <a:pPr lvl="0"/>
            <a:r>
              <a:rPr lang="en-GB" sz="3200" smtClean="0"/>
              <a:t>  </a:t>
            </a:r>
            <a:r>
              <a:rPr lang="vi-VN" sz="3200" smtClean="0"/>
              <a:t>Bước </a:t>
            </a:r>
            <a:r>
              <a:rPr lang="vi-VN" sz="3200"/>
              <a:t>phối hợp</a:t>
            </a:r>
            <a:endParaRPr lang="en-GB" sz="3200"/>
          </a:p>
          <a:p>
            <a:r>
              <a:rPr lang="en-GB" sz="3200" smtClean="0"/>
              <a:t>  </a:t>
            </a:r>
            <a:r>
              <a:rPr lang="vi-VN" sz="3200" smtClean="0"/>
              <a:t>Bước xoạc</a:t>
            </a:r>
            <a:endParaRPr lang="en-GB" sz="3200" smtClean="0"/>
          </a:p>
          <a:p>
            <a:r>
              <a:rPr lang="vi-VN" sz="3200"/>
              <a:t>* Di chuyển trong Bóng chuyền chủ yếu theo các hướng:</a:t>
            </a:r>
            <a:endParaRPr lang="en-GB" sz="3200"/>
          </a:p>
          <a:p>
            <a:pPr lvl="0"/>
            <a:r>
              <a:rPr lang="en-GB" sz="3200" smtClean="0"/>
              <a:t>     V</a:t>
            </a:r>
            <a:r>
              <a:rPr lang="vi-VN" sz="3200" smtClean="0"/>
              <a:t>ề </a:t>
            </a:r>
            <a:r>
              <a:rPr lang="vi-VN" sz="3200"/>
              <a:t>phía trước</a:t>
            </a:r>
            <a:endParaRPr lang="en-GB" sz="3200"/>
          </a:p>
          <a:p>
            <a:pPr lvl="0"/>
            <a:r>
              <a:rPr lang="en-GB" sz="3200" smtClean="0"/>
              <a:t>     </a:t>
            </a:r>
            <a:r>
              <a:rPr lang="vi-VN" sz="3200" smtClean="0"/>
              <a:t>Về </a:t>
            </a:r>
            <a:r>
              <a:rPr lang="vi-VN" sz="3200"/>
              <a:t>phía sau</a:t>
            </a:r>
            <a:endParaRPr lang="en-GB" sz="3200"/>
          </a:p>
          <a:p>
            <a:r>
              <a:rPr lang="en-GB" sz="3200" smtClean="0"/>
              <a:t>     </a:t>
            </a:r>
            <a:r>
              <a:rPr lang="vi-VN" sz="3200" smtClean="0"/>
              <a:t>Sang </a:t>
            </a:r>
            <a:r>
              <a:rPr lang="vi-VN" sz="3200"/>
              <a:t>hai bên</a:t>
            </a:r>
            <a:endParaRPr lang="en-GB" sz="320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902441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6205" y="692332"/>
            <a:ext cx="10842171" cy="5016758"/>
          </a:xfrm>
          <a:prstGeom prst="rect">
            <a:avLst/>
          </a:prstGeom>
        </p:spPr>
        <p:txBody>
          <a:bodyPr wrap="square">
            <a:spAutoFit/>
          </a:bodyPr>
          <a:lstStyle/>
          <a:p>
            <a:pPr indent="584200">
              <a:spcAft>
                <a:spcPts val="1600"/>
              </a:spcAft>
            </a:pPr>
            <a:r>
              <a:rPr lang="vi-VN" sz="2800">
                <a:solidFill>
                  <a:srgbClr val="000000"/>
                </a:solidFill>
                <a:ea typeface="Times New Roman" panose="02020603050405020304" pitchFamily="18" charset="0"/>
              </a:rPr>
              <a:t>a/ Bước bên:</a:t>
            </a:r>
            <a:endParaRPr lang="en-GB" sz="2800">
              <a:ea typeface="Times New Roman" panose="02020603050405020304" pitchFamily="18" charset="0"/>
            </a:endParaRPr>
          </a:p>
          <a:p>
            <a:pPr marL="292100" indent="292100">
              <a:spcAft>
                <a:spcPts val="1600"/>
              </a:spcAft>
            </a:pPr>
            <a:r>
              <a:rPr lang="vi-VN" sz="2800">
                <a:solidFill>
                  <a:srgbClr val="000000"/>
                </a:solidFill>
                <a:ea typeface="Times New Roman" panose="02020603050405020304" pitchFamily="18" charset="0"/>
              </a:rPr>
              <a:t>Khi thực hiện di chuyển sang phía 02 bên không khó, nhưng về phía sau thì khó 110'11. Do đó trong khi tập luyện cần chú ý thực hiện động tác di chuyển về phía sau nhiều hon.</a:t>
            </a:r>
            <a:endParaRPr lang="en-GB" sz="2800">
              <a:ea typeface="Times New Roman" panose="02020603050405020304" pitchFamily="18" charset="0"/>
            </a:endParaRPr>
          </a:p>
          <a:p>
            <a:pPr marL="292100" indent="292100">
              <a:spcAft>
                <a:spcPts val="1600"/>
              </a:spcAft>
            </a:pPr>
            <a:r>
              <a:rPr lang="vi-VN" sz="2800">
                <a:solidFill>
                  <a:srgbClr val="000000"/>
                </a:solidFill>
                <a:ea typeface="Times New Roman" panose="02020603050405020304" pitchFamily="18" charset="0"/>
              </a:rPr>
              <a:t>Khi sử dụng bước di chuyển sang 02 bên thông thường được sử dụng ở cự ly ngắn. Được sử dụng nhiều nhất trong thi đấu Bóng chuyền được gọi là bước lướt có thể tính về trước, lùi về sau và sang 02 bên.</a:t>
            </a:r>
            <a:endParaRPr lang="en-GB" sz="2800">
              <a:ea typeface="Times New Roman" panose="02020603050405020304" pitchFamily="18" charset="0"/>
            </a:endParaRPr>
          </a:p>
          <a:p>
            <a:pPr marL="292100" indent="292100">
              <a:spcAft>
                <a:spcPts val="1600"/>
              </a:spcAft>
            </a:pPr>
            <a:r>
              <a:rPr lang="vi-VN" sz="2800">
                <a:solidFill>
                  <a:srgbClr val="000000"/>
                </a:solidFill>
                <a:ea typeface="Times New Roman" panose="02020603050405020304" pitchFamily="18" charset="0"/>
              </a:rPr>
              <a:t>Kỹ thuật di động bằng bước lướt là di chuyển một chân về hướng cần di động sau đó chân sau theo đà lướt theo chân trước ngay sau khi chân trước chạm đất.</a:t>
            </a:r>
            <a:endParaRPr lang="en-GB" sz="2800">
              <a:ea typeface="Times New Roman" panose="02020603050405020304" pitchFamily="18" charset="0"/>
            </a:endParaRPr>
          </a:p>
        </p:txBody>
      </p:sp>
    </p:spTree>
    <p:extLst>
      <p:ext uri="{BB962C8B-B14F-4D97-AF65-F5344CB8AC3E}">
        <p14:creationId xmlns:p14="http://schemas.microsoft.com/office/powerpoint/2010/main" val="3004882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3953" y="653144"/>
            <a:ext cx="10946675" cy="5427127"/>
          </a:xfrm>
          <a:prstGeom prst="rect">
            <a:avLst/>
          </a:prstGeom>
        </p:spPr>
        <p:txBody>
          <a:bodyPr wrap="square">
            <a:spAutoFit/>
          </a:bodyPr>
          <a:lstStyle/>
          <a:p>
            <a:pPr indent="584200">
              <a:spcAft>
                <a:spcPts val="1600"/>
              </a:spcAft>
            </a:pPr>
            <a:r>
              <a:rPr lang="vi-VN" sz="4000">
                <a:solidFill>
                  <a:srgbClr val="000000"/>
                </a:solidFill>
                <a:ea typeface="Times New Roman" panose="02020603050405020304" pitchFamily="18" charset="0"/>
              </a:rPr>
              <a:t>b/ Bước chéo:</a:t>
            </a:r>
            <a:endParaRPr lang="en-GB" sz="4000">
              <a:ea typeface="Times New Roman" panose="02020603050405020304" pitchFamily="18" charset="0"/>
            </a:endParaRPr>
          </a:p>
          <a:p>
            <a:pPr marL="292100" indent="292100">
              <a:spcAft>
                <a:spcPts val="1600"/>
              </a:spcAft>
            </a:pPr>
            <a:r>
              <a:rPr lang="vi-VN" sz="4000">
                <a:solidFill>
                  <a:srgbClr val="000000"/>
                </a:solidFill>
                <a:ea typeface="Times New Roman" panose="02020603050405020304" pitchFamily="18" charset="0"/>
              </a:rPr>
              <a:t>Bước chéo thường được sử dụng khi di chuyển ở đoạn ngắn (tuy nhiên có dài hon bước lướt).</a:t>
            </a:r>
            <a:endParaRPr lang="en-GB" sz="4000">
              <a:ea typeface="Times New Roman" panose="02020603050405020304" pitchFamily="18" charset="0"/>
            </a:endParaRPr>
          </a:p>
          <a:p>
            <a:r>
              <a:rPr lang="vi-VN" sz="4000">
                <a:solidFill>
                  <a:srgbClr val="000000"/>
                </a:solidFill>
                <a:ea typeface="Courier New" panose="02070309020205020404" pitchFamily="49" charset="0"/>
              </a:rPr>
              <a:t>Kỹ thuật được thực hiện là : muốn di chuyển </a:t>
            </a:r>
            <a:r>
              <a:rPr lang="vi-VN" sz="4000">
                <a:solidFill>
                  <a:srgbClr val="000000"/>
                </a:solidFill>
                <a:ea typeface="Courier New" panose="02070309020205020404" pitchFamily="49" charset="0"/>
              </a:rPr>
              <a:t>sang </a:t>
            </a:r>
            <a:r>
              <a:rPr lang="vi-VN" sz="4000" smtClean="0">
                <a:solidFill>
                  <a:srgbClr val="000000"/>
                </a:solidFill>
                <a:ea typeface="Courier New" panose="02070309020205020404" pitchFamily="49" charset="0"/>
              </a:rPr>
              <a:t>phải</a:t>
            </a:r>
            <a:r>
              <a:rPr lang="en-GB" sz="4000" smtClean="0">
                <a:solidFill>
                  <a:srgbClr val="000000"/>
                </a:solidFill>
                <a:ea typeface="Courier New" panose="02070309020205020404" pitchFamily="49" charset="0"/>
              </a:rPr>
              <a:t> HS</a:t>
            </a:r>
            <a:r>
              <a:rPr lang="vi-VN" sz="4000" smtClean="0">
                <a:solidFill>
                  <a:srgbClr val="000000"/>
                </a:solidFill>
                <a:ea typeface="Courier New" panose="02070309020205020404" pitchFamily="49" charset="0"/>
              </a:rPr>
              <a:t> </a:t>
            </a:r>
            <a:r>
              <a:rPr lang="vi-VN" sz="4000">
                <a:solidFill>
                  <a:srgbClr val="000000"/>
                </a:solidFill>
                <a:ea typeface="Courier New" panose="02070309020205020404" pitchFamily="49" charset="0"/>
              </a:rPr>
              <a:t>từ tư thế chuẩn bị bước chân trái chéo qua chân phải, khi chân trái vừa chạm đất, chân phải bước tiếp sang phải đồng thời tiếp tục thực hiện chu kỳ tiếp theo.</a:t>
            </a:r>
            <a:endParaRPr lang="en-GB" sz="4000"/>
          </a:p>
        </p:txBody>
      </p:sp>
    </p:spTree>
    <p:extLst>
      <p:ext uri="{BB962C8B-B14F-4D97-AF65-F5344CB8AC3E}">
        <p14:creationId xmlns:p14="http://schemas.microsoft.com/office/powerpoint/2010/main" val="4587957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1660</TotalTime>
  <Words>1354</Words>
  <Application>Microsoft Office PowerPoint</Application>
  <PresentationFormat>Widescreen</PresentationFormat>
  <Paragraphs>73</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Courier New</vt:lpstr>
      <vt:lpstr>Garamond</vt:lpstr>
      <vt:lpstr>Times</vt:lpstr>
      <vt:lpstr>Times New Roman</vt:lpstr>
      <vt:lpstr>Organic</vt:lpstr>
      <vt:lpstr>Tuần 6  </vt:lpstr>
      <vt:lpstr>Mục Lục</vt:lpstr>
      <vt:lpstr>I. Mục tiêu</vt:lpstr>
      <vt:lpstr>II. Nội dung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Bài tập về nhà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5</dc:title>
  <dc:creator>Nguyen Hoang Son</dc:creator>
  <cp:lastModifiedBy>Nguyen Hoang Son</cp:lastModifiedBy>
  <cp:revision>52</cp:revision>
  <dcterms:created xsi:type="dcterms:W3CDTF">2021-09-03T07:49:18Z</dcterms:created>
  <dcterms:modified xsi:type="dcterms:W3CDTF">2022-03-17T04:52:03Z</dcterms:modified>
</cp:coreProperties>
</file>