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87" r:id="rId4"/>
    <p:sldId id="288" r:id="rId5"/>
    <p:sldId id="258" r:id="rId6"/>
    <p:sldId id="269" r:id="rId7"/>
    <p:sldId id="286" r:id="rId8"/>
    <p:sldId id="289" r:id="rId9"/>
    <p:sldId id="271" r:id="rId10"/>
    <p:sldId id="290" r:id="rId11"/>
    <p:sldId id="291" r:id="rId12"/>
    <p:sldId id="292" r:id="rId13"/>
    <p:sldId id="293" r:id="rId14"/>
    <p:sldId id="294" r:id="rId15"/>
    <p:sldId id="273" r:id="rId16"/>
    <p:sldId id="277" r:id="rId17"/>
    <p:sldId id="278" r:id="rId18"/>
    <p:sldId id="279" r:id="rId19"/>
    <p:sldId id="280" r:id="rId20"/>
    <p:sldId id="295" r:id="rId21"/>
    <p:sldId id="296" r:id="rId22"/>
    <p:sldId id="297" r:id="rId23"/>
    <p:sldId id="298" r:id="rId24"/>
    <p:sldId id="299" r:id="rId25"/>
    <p:sldId id="300" r:id="rId26"/>
    <p:sldId id="301"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0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4DFEE-ABCA-4039-A459-0C87D3B55B12}"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45DE2-769D-44A6-9842-FE23BCE4894C}" type="slidenum">
              <a:rPr lang="en-US" smtClean="0"/>
              <a:t>‹#›</a:t>
            </a:fld>
            <a:endParaRPr lang="en-US"/>
          </a:p>
        </p:txBody>
      </p:sp>
    </p:spTree>
    <p:extLst>
      <p:ext uri="{BB962C8B-B14F-4D97-AF65-F5344CB8AC3E}">
        <p14:creationId xmlns:p14="http://schemas.microsoft.com/office/powerpoint/2010/main" val="32544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45DE2-769D-44A6-9842-FE23BCE4894C}" type="slidenum">
              <a:rPr lang="en-US" smtClean="0"/>
              <a:t>9</a:t>
            </a:fld>
            <a:endParaRPr lang="en-US"/>
          </a:p>
        </p:txBody>
      </p:sp>
    </p:spTree>
    <p:extLst>
      <p:ext uri="{BB962C8B-B14F-4D97-AF65-F5344CB8AC3E}">
        <p14:creationId xmlns:p14="http://schemas.microsoft.com/office/powerpoint/2010/main" val="53377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 name="TextBox 4"/>
          <p:cNvSpPr txBox="1"/>
          <p:nvPr/>
        </p:nvSpPr>
        <p:spPr>
          <a:xfrm>
            <a:off x="14068" y="0"/>
            <a:ext cx="1905000" cy="523220"/>
          </a:xfrm>
          <a:prstGeom prst="rect">
            <a:avLst/>
          </a:prstGeom>
          <a:solidFill>
            <a:schemeClr val="accent2"/>
          </a:solid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4 + 5</a:t>
            </a:r>
          </a:p>
        </p:txBody>
      </p:sp>
      <p:sp>
        <p:nvSpPr>
          <p:cNvPr id="6" name="TextBox 5"/>
          <p:cNvSpPr txBox="1"/>
          <p:nvPr/>
        </p:nvSpPr>
        <p:spPr>
          <a:xfrm>
            <a:off x="14068" y="1200151"/>
            <a:ext cx="9129932" cy="1323439"/>
          </a:xfrm>
          <a:prstGeom prst="rect">
            <a:avLst/>
          </a:prstGeom>
          <a:solidFill>
            <a:srgbClr val="92D050"/>
          </a:solid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KHÁI QUÁT VĂN HỌC DÂN GIAN VIỆT NAM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9044" y="74154"/>
            <a:ext cx="6094956" cy="4247317"/>
          </a:xfrm>
          <a:prstGeom prst="rect">
            <a:avLst/>
          </a:prstGeom>
          <a:noFill/>
        </p:spPr>
        <p:txBody>
          <a:bodyPr wrap="square" rtlCol="0">
            <a:spAutoFit/>
          </a:bodyPr>
          <a:lstStyle/>
          <a:p>
            <a:pPr marL="342900" indent="-342900">
              <a:buFontTx/>
              <a:buChar char="-"/>
            </a:pPr>
            <a:r>
              <a:rPr lang="en-US" sz="2700" dirty="0" err="1" smtClean="0">
                <a:latin typeface="+mj-lt"/>
              </a:rPr>
              <a:t>Ví</a:t>
            </a:r>
            <a:r>
              <a:rPr lang="en-US" sz="2700" dirty="0" smtClean="0">
                <a:latin typeface="+mj-lt"/>
              </a:rPr>
              <a:t> </a:t>
            </a:r>
            <a:r>
              <a:rPr lang="en-US" sz="2700" dirty="0" err="1" smtClean="0">
                <a:latin typeface="+mj-lt"/>
              </a:rPr>
              <a:t>dụ</a:t>
            </a:r>
            <a:r>
              <a:rPr lang="en-US" sz="2700" dirty="0" smtClean="0">
                <a:latin typeface="+mj-lt"/>
              </a:rPr>
              <a:t> 1:</a:t>
            </a:r>
          </a:p>
          <a:p>
            <a:pPr algn="ctr"/>
            <a:r>
              <a:rPr lang="en-US" sz="2700" dirty="0" err="1" smtClean="0">
                <a:latin typeface="+mj-lt"/>
              </a:rPr>
              <a:t>Râu</a:t>
            </a:r>
            <a:r>
              <a:rPr lang="en-US" sz="2700" dirty="0" smtClean="0">
                <a:latin typeface="+mj-lt"/>
              </a:rPr>
              <a:t> </a:t>
            </a:r>
            <a:r>
              <a:rPr lang="en-US" sz="2700" dirty="0" err="1" smtClean="0">
                <a:latin typeface="+mj-lt"/>
              </a:rPr>
              <a:t>tôm</a:t>
            </a:r>
            <a:r>
              <a:rPr lang="en-US" sz="2700" dirty="0" smtClean="0">
                <a:latin typeface="+mj-lt"/>
              </a:rPr>
              <a:t> </a:t>
            </a:r>
            <a:r>
              <a:rPr lang="en-US" sz="2700" dirty="0" err="1" smtClean="0">
                <a:latin typeface="+mj-lt"/>
              </a:rPr>
              <a:t>nấu</a:t>
            </a:r>
            <a:r>
              <a:rPr lang="en-US" sz="2700" dirty="0" smtClean="0">
                <a:latin typeface="+mj-lt"/>
              </a:rPr>
              <a:t> </a:t>
            </a:r>
            <a:r>
              <a:rPr lang="en-US" sz="2700" dirty="0" err="1" smtClean="0">
                <a:latin typeface="+mj-lt"/>
              </a:rPr>
              <a:t>với</a:t>
            </a:r>
            <a:r>
              <a:rPr lang="en-US" sz="2700" dirty="0" smtClean="0">
                <a:latin typeface="+mj-lt"/>
              </a:rPr>
              <a:t> </a:t>
            </a:r>
            <a:r>
              <a:rPr lang="en-US" sz="2700" dirty="0" err="1" smtClean="0">
                <a:latin typeface="+mj-lt"/>
              </a:rPr>
              <a:t>ruột</a:t>
            </a:r>
            <a:r>
              <a:rPr lang="en-US" sz="2700" dirty="0" smtClean="0">
                <a:latin typeface="+mj-lt"/>
              </a:rPr>
              <a:t> </a:t>
            </a:r>
            <a:r>
              <a:rPr lang="en-US" sz="2700" dirty="0" err="1" smtClean="0">
                <a:solidFill>
                  <a:srgbClr val="FF0000"/>
                </a:solidFill>
                <a:latin typeface="+mj-lt"/>
              </a:rPr>
              <a:t>bầu</a:t>
            </a:r>
            <a:endParaRPr lang="en-US" sz="2700" dirty="0" smtClean="0">
              <a:solidFill>
                <a:srgbClr val="FF0000"/>
              </a:solidFill>
              <a:latin typeface="+mj-lt"/>
            </a:endParaRPr>
          </a:p>
          <a:p>
            <a:pPr algn="ctr"/>
            <a:r>
              <a:rPr lang="en-US" sz="2700" dirty="0" err="1" smtClean="0">
                <a:latin typeface="+mj-lt"/>
              </a:rPr>
              <a:t>Chồng</a:t>
            </a:r>
            <a:r>
              <a:rPr lang="en-US" sz="2700" dirty="0" smtClean="0">
                <a:latin typeface="+mj-lt"/>
              </a:rPr>
              <a:t> </a:t>
            </a:r>
            <a:r>
              <a:rPr lang="en-US" sz="2700" dirty="0" err="1" smtClean="0">
                <a:latin typeface="+mj-lt"/>
              </a:rPr>
              <a:t>chan</a:t>
            </a:r>
            <a:r>
              <a:rPr lang="en-US" sz="2700" dirty="0" smtClean="0">
                <a:latin typeface="+mj-lt"/>
              </a:rPr>
              <a:t> </a:t>
            </a:r>
            <a:r>
              <a:rPr lang="en-US" sz="2700" dirty="0" err="1" smtClean="0">
                <a:latin typeface="+mj-lt"/>
              </a:rPr>
              <a:t>vợ</a:t>
            </a:r>
            <a:r>
              <a:rPr lang="en-US" sz="2700" dirty="0" smtClean="0">
                <a:latin typeface="+mj-lt"/>
              </a:rPr>
              <a:t> </a:t>
            </a:r>
            <a:r>
              <a:rPr lang="en-US" sz="2700" dirty="0" err="1" smtClean="0">
                <a:latin typeface="+mj-lt"/>
              </a:rPr>
              <a:t>húp</a:t>
            </a:r>
            <a:r>
              <a:rPr lang="en-US" sz="2700" dirty="0" smtClean="0">
                <a:latin typeface="+mj-lt"/>
              </a:rPr>
              <a:t> </a:t>
            </a:r>
            <a:r>
              <a:rPr lang="en-US" sz="2700" dirty="0" err="1" smtClean="0">
                <a:solidFill>
                  <a:srgbClr val="FF0000"/>
                </a:solidFill>
                <a:latin typeface="+mj-lt"/>
              </a:rPr>
              <a:t>gật</a:t>
            </a:r>
            <a:r>
              <a:rPr lang="en-US" sz="2700" dirty="0" smtClean="0">
                <a:solidFill>
                  <a:srgbClr val="FF0000"/>
                </a:solidFill>
                <a:latin typeface="+mj-lt"/>
              </a:rPr>
              <a:t> </a:t>
            </a:r>
            <a:r>
              <a:rPr lang="en-US" sz="2700" dirty="0" err="1" smtClean="0">
                <a:solidFill>
                  <a:srgbClr val="FF0000"/>
                </a:solidFill>
                <a:latin typeface="+mj-lt"/>
              </a:rPr>
              <a:t>đầu</a:t>
            </a:r>
            <a:r>
              <a:rPr lang="en-US" sz="2700" dirty="0" smtClean="0">
                <a:solidFill>
                  <a:srgbClr val="FF0000"/>
                </a:solidFill>
                <a:latin typeface="+mj-lt"/>
              </a:rPr>
              <a:t> </a:t>
            </a:r>
            <a:r>
              <a:rPr lang="en-US" sz="2700" dirty="0" err="1" smtClean="0">
                <a:latin typeface="+mj-lt"/>
              </a:rPr>
              <a:t>khen</a:t>
            </a:r>
            <a:r>
              <a:rPr lang="en-US" sz="2700" dirty="0" smtClean="0">
                <a:latin typeface="+mj-lt"/>
              </a:rPr>
              <a:t> </a:t>
            </a:r>
            <a:r>
              <a:rPr lang="en-US" sz="2700" dirty="0" err="1" smtClean="0">
                <a:latin typeface="+mj-lt"/>
              </a:rPr>
              <a:t>ngon</a:t>
            </a:r>
            <a:endParaRPr lang="en-US" sz="2700" dirty="0" smtClean="0">
              <a:latin typeface="+mj-lt"/>
            </a:endParaRPr>
          </a:p>
          <a:p>
            <a:pPr algn="ctr"/>
            <a:r>
              <a:rPr lang="en-US" sz="2700" dirty="0" smtClean="0">
                <a:latin typeface="+mj-lt"/>
              </a:rPr>
              <a:t>-&gt; </a:t>
            </a:r>
            <a:r>
              <a:rPr lang="en-US" sz="2700" dirty="0" err="1" smtClean="0">
                <a:latin typeface="+mj-lt"/>
              </a:rPr>
              <a:t>Râu</a:t>
            </a:r>
            <a:r>
              <a:rPr lang="en-US" sz="2700" dirty="0" smtClean="0">
                <a:latin typeface="+mj-lt"/>
              </a:rPr>
              <a:t> </a:t>
            </a:r>
            <a:r>
              <a:rPr lang="en-US" sz="2700" dirty="0" err="1" smtClean="0">
                <a:latin typeface="+mj-lt"/>
              </a:rPr>
              <a:t>tôm</a:t>
            </a:r>
            <a:r>
              <a:rPr lang="en-US" sz="2700" dirty="0" smtClean="0">
                <a:latin typeface="+mj-lt"/>
              </a:rPr>
              <a:t> </a:t>
            </a:r>
            <a:r>
              <a:rPr lang="en-US" sz="2700" dirty="0" err="1" smtClean="0">
                <a:latin typeface="+mj-lt"/>
              </a:rPr>
              <a:t>nấu</a:t>
            </a:r>
            <a:r>
              <a:rPr lang="en-US" sz="2700" dirty="0" smtClean="0">
                <a:latin typeface="+mj-lt"/>
              </a:rPr>
              <a:t> </a:t>
            </a:r>
            <a:r>
              <a:rPr lang="en-US" sz="2700" dirty="0" err="1" smtClean="0">
                <a:latin typeface="+mj-lt"/>
              </a:rPr>
              <a:t>với</a:t>
            </a:r>
            <a:r>
              <a:rPr lang="en-US" sz="2700" dirty="0" smtClean="0">
                <a:latin typeface="+mj-lt"/>
              </a:rPr>
              <a:t> </a:t>
            </a:r>
            <a:r>
              <a:rPr lang="en-US" sz="2700" dirty="0" err="1" smtClean="0">
                <a:latin typeface="+mj-lt"/>
              </a:rPr>
              <a:t>ruột</a:t>
            </a:r>
            <a:r>
              <a:rPr lang="en-US" sz="2700" dirty="0" smtClean="0">
                <a:latin typeface="+mj-lt"/>
              </a:rPr>
              <a:t> </a:t>
            </a:r>
            <a:r>
              <a:rPr lang="en-US" sz="2700" dirty="0" err="1" smtClean="0">
                <a:solidFill>
                  <a:srgbClr val="FF0000"/>
                </a:solidFill>
                <a:latin typeface="+mj-lt"/>
              </a:rPr>
              <a:t>bù</a:t>
            </a:r>
            <a:endParaRPr lang="en-US" sz="2700" dirty="0" smtClean="0">
              <a:solidFill>
                <a:srgbClr val="FF0000"/>
              </a:solidFill>
              <a:latin typeface="+mj-lt"/>
            </a:endParaRPr>
          </a:p>
          <a:p>
            <a:pPr algn="ctr"/>
            <a:r>
              <a:rPr lang="en-US" sz="2700" dirty="0" err="1" smtClean="0">
                <a:latin typeface="+mj-lt"/>
              </a:rPr>
              <a:t>Chồng</a:t>
            </a:r>
            <a:r>
              <a:rPr lang="en-US" sz="2700" dirty="0" smtClean="0">
                <a:latin typeface="+mj-lt"/>
              </a:rPr>
              <a:t> </a:t>
            </a:r>
            <a:r>
              <a:rPr lang="en-US" sz="2700" dirty="0" err="1" smtClean="0">
                <a:latin typeface="+mj-lt"/>
              </a:rPr>
              <a:t>chan</a:t>
            </a:r>
            <a:r>
              <a:rPr lang="en-US" sz="2700" dirty="0" smtClean="0">
                <a:latin typeface="+mj-lt"/>
              </a:rPr>
              <a:t> </a:t>
            </a:r>
            <a:r>
              <a:rPr lang="en-US" sz="2700" dirty="0" err="1" smtClean="0">
                <a:latin typeface="+mj-lt"/>
              </a:rPr>
              <a:t>vợ</a:t>
            </a:r>
            <a:r>
              <a:rPr lang="en-US" sz="2700" dirty="0" smtClean="0">
                <a:latin typeface="+mj-lt"/>
              </a:rPr>
              <a:t> </a:t>
            </a:r>
            <a:r>
              <a:rPr lang="en-US" sz="2700" dirty="0" err="1" smtClean="0">
                <a:latin typeface="+mj-lt"/>
              </a:rPr>
              <a:t>húp</a:t>
            </a:r>
            <a:r>
              <a:rPr lang="en-US" sz="2700" dirty="0" smtClean="0">
                <a:latin typeface="+mj-lt"/>
              </a:rPr>
              <a:t> </a:t>
            </a:r>
            <a:r>
              <a:rPr lang="en-US" sz="2700" dirty="0" err="1" smtClean="0">
                <a:solidFill>
                  <a:srgbClr val="FF0000"/>
                </a:solidFill>
                <a:latin typeface="+mj-lt"/>
              </a:rPr>
              <a:t>gật</a:t>
            </a:r>
            <a:r>
              <a:rPr lang="en-US" sz="2700" dirty="0" smtClean="0">
                <a:solidFill>
                  <a:srgbClr val="FF0000"/>
                </a:solidFill>
                <a:latin typeface="+mj-lt"/>
              </a:rPr>
              <a:t> </a:t>
            </a:r>
            <a:r>
              <a:rPr lang="en-US" sz="2700" dirty="0" err="1" smtClean="0">
                <a:solidFill>
                  <a:srgbClr val="FF0000"/>
                </a:solidFill>
                <a:latin typeface="+mj-lt"/>
              </a:rPr>
              <a:t>gù</a:t>
            </a:r>
            <a:r>
              <a:rPr lang="en-US" sz="2700" dirty="0" smtClean="0">
                <a:solidFill>
                  <a:srgbClr val="FF0000"/>
                </a:solidFill>
                <a:latin typeface="+mj-lt"/>
              </a:rPr>
              <a:t> </a:t>
            </a:r>
            <a:r>
              <a:rPr lang="en-US" sz="2700" dirty="0" err="1" smtClean="0">
                <a:latin typeface="+mj-lt"/>
              </a:rPr>
              <a:t>khen</a:t>
            </a:r>
            <a:r>
              <a:rPr lang="en-US" sz="2700" dirty="0" smtClean="0">
                <a:latin typeface="+mj-lt"/>
              </a:rPr>
              <a:t> </a:t>
            </a:r>
            <a:r>
              <a:rPr lang="en-US" sz="2700" dirty="0" err="1" smtClean="0">
                <a:latin typeface="+mj-lt"/>
              </a:rPr>
              <a:t>ngon</a:t>
            </a:r>
            <a:endParaRPr lang="en-US" sz="2700" dirty="0" smtClean="0">
              <a:latin typeface="+mj-lt"/>
            </a:endParaRPr>
          </a:p>
          <a:p>
            <a:pPr algn="ctr"/>
            <a:r>
              <a:rPr lang="en-US" sz="2700" dirty="0" err="1" smtClean="0">
                <a:solidFill>
                  <a:srgbClr val="FF0000"/>
                </a:solidFill>
                <a:latin typeface="+mj-lt"/>
              </a:rPr>
              <a:t>Thóc</a:t>
            </a:r>
            <a:r>
              <a:rPr lang="en-US" sz="2700" dirty="0" smtClean="0">
                <a:solidFill>
                  <a:srgbClr val="FF0000"/>
                </a:solidFill>
                <a:latin typeface="+mj-lt"/>
              </a:rPr>
              <a:t> </a:t>
            </a:r>
            <a:r>
              <a:rPr lang="en-US" sz="2700" dirty="0" err="1" smtClean="0">
                <a:solidFill>
                  <a:srgbClr val="FF0000"/>
                </a:solidFill>
                <a:latin typeface="+mj-lt"/>
              </a:rPr>
              <a:t>bồ</a:t>
            </a:r>
            <a:r>
              <a:rPr lang="en-US" sz="2700" dirty="0" smtClean="0">
                <a:solidFill>
                  <a:srgbClr val="FF0000"/>
                </a:solidFill>
                <a:latin typeface="+mj-lt"/>
              </a:rPr>
              <a:t> </a:t>
            </a:r>
            <a:r>
              <a:rPr lang="en-US" sz="2700" dirty="0" err="1" smtClean="0">
                <a:latin typeface="+mj-lt"/>
              </a:rPr>
              <a:t>thương</a:t>
            </a:r>
            <a:r>
              <a:rPr lang="en-US" sz="2700" dirty="0" smtClean="0">
                <a:latin typeface="+mj-lt"/>
              </a:rPr>
              <a:t> </a:t>
            </a:r>
            <a:r>
              <a:rPr lang="en-US" sz="2700" dirty="0" err="1" smtClean="0">
                <a:latin typeface="+mj-lt"/>
              </a:rPr>
              <a:t>kẻ</a:t>
            </a:r>
            <a:r>
              <a:rPr lang="en-US" sz="2700" dirty="0" smtClean="0">
                <a:latin typeface="+mj-lt"/>
              </a:rPr>
              <a:t> </a:t>
            </a:r>
            <a:r>
              <a:rPr lang="en-US" sz="2700" dirty="0" err="1" smtClean="0">
                <a:latin typeface="+mj-lt"/>
              </a:rPr>
              <a:t>ăn</a:t>
            </a:r>
            <a:r>
              <a:rPr lang="en-US" sz="2700" dirty="0" smtClean="0">
                <a:latin typeface="+mj-lt"/>
              </a:rPr>
              <a:t> </a:t>
            </a:r>
            <a:r>
              <a:rPr lang="en-US" sz="2700" dirty="0" err="1" smtClean="0">
                <a:latin typeface="+mj-lt"/>
              </a:rPr>
              <a:t>đong</a:t>
            </a:r>
            <a:endParaRPr lang="en-US" sz="2700" dirty="0" smtClean="0">
              <a:latin typeface="+mj-lt"/>
            </a:endParaRPr>
          </a:p>
          <a:p>
            <a:pPr algn="ctr"/>
            <a:r>
              <a:rPr lang="en-US" sz="2700" dirty="0" err="1" smtClean="0">
                <a:solidFill>
                  <a:srgbClr val="FF0000"/>
                </a:solidFill>
                <a:latin typeface="+mj-lt"/>
              </a:rPr>
              <a:t>Có</a:t>
            </a:r>
            <a:r>
              <a:rPr lang="en-US" sz="2700" dirty="0" smtClean="0">
                <a:solidFill>
                  <a:srgbClr val="FF0000"/>
                </a:solidFill>
                <a:latin typeface="+mj-lt"/>
              </a:rPr>
              <a:t> </a:t>
            </a:r>
            <a:r>
              <a:rPr lang="en-US" sz="2700" dirty="0" err="1" smtClean="0">
                <a:solidFill>
                  <a:srgbClr val="FF0000"/>
                </a:solidFill>
                <a:latin typeface="+mj-lt"/>
              </a:rPr>
              <a:t>chồng</a:t>
            </a:r>
            <a:r>
              <a:rPr lang="en-US" sz="2700" dirty="0" smtClean="0">
                <a:solidFill>
                  <a:srgbClr val="FF0000"/>
                </a:solidFill>
                <a:latin typeface="+mj-lt"/>
              </a:rPr>
              <a:t> </a:t>
            </a:r>
            <a:r>
              <a:rPr lang="en-US" sz="2700" dirty="0" err="1" smtClean="0">
                <a:latin typeface="+mj-lt"/>
              </a:rPr>
              <a:t>thương</a:t>
            </a:r>
            <a:r>
              <a:rPr lang="en-US" sz="2700" dirty="0" smtClean="0">
                <a:latin typeface="+mj-lt"/>
              </a:rPr>
              <a:t> </a:t>
            </a:r>
            <a:r>
              <a:rPr lang="en-US" sz="2700" dirty="0" err="1" smtClean="0">
                <a:latin typeface="+mj-lt"/>
              </a:rPr>
              <a:t>kẻ</a:t>
            </a:r>
            <a:r>
              <a:rPr lang="en-US" sz="2700" dirty="0" smtClean="0">
                <a:latin typeface="+mj-lt"/>
              </a:rPr>
              <a:t> </a:t>
            </a:r>
            <a:r>
              <a:rPr lang="en-US" sz="2700" dirty="0" err="1" smtClean="0">
                <a:latin typeface="+mj-lt"/>
              </a:rPr>
              <a:t>nằm</a:t>
            </a:r>
            <a:r>
              <a:rPr lang="en-US" sz="2700" dirty="0" smtClean="0">
                <a:latin typeface="+mj-lt"/>
              </a:rPr>
              <a:t> </a:t>
            </a:r>
            <a:r>
              <a:rPr lang="en-US" sz="2700" dirty="0" err="1" smtClean="0">
                <a:latin typeface="+mj-lt"/>
              </a:rPr>
              <a:t>không</a:t>
            </a:r>
            <a:r>
              <a:rPr lang="en-US" sz="2700" dirty="0" smtClean="0">
                <a:latin typeface="+mj-lt"/>
              </a:rPr>
              <a:t> </a:t>
            </a:r>
            <a:r>
              <a:rPr lang="en-US" sz="2700" dirty="0" err="1" smtClean="0">
                <a:latin typeface="+mj-lt"/>
              </a:rPr>
              <a:t>một</a:t>
            </a:r>
            <a:r>
              <a:rPr lang="en-US" sz="2700" dirty="0" smtClean="0">
                <a:latin typeface="+mj-lt"/>
              </a:rPr>
              <a:t> </a:t>
            </a:r>
            <a:r>
              <a:rPr lang="en-US" sz="2700" dirty="0" err="1" smtClean="0">
                <a:latin typeface="+mj-lt"/>
              </a:rPr>
              <a:t>mình</a:t>
            </a:r>
            <a:endParaRPr lang="en-US" sz="2700" dirty="0" smtClean="0">
              <a:latin typeface="+mj-lt"/>
            </a:endParaRPr>
          </a:p>
          <a:p>
            <a:pPr algn="ctr"/>
            <a:r>
              <a:rPr lang="en-US" sz="2700" dirty="0" smtClean="0">
                <a:latin typeface="+mj-lt"/>
              </a:rPr>
              <a:t>-&gt;</a:t>
            </a:r>
            <a:r>
              <a:rPr lang="en-US" sz="2700" dirty="0" err="1" smtClean="0">
                <a:solidFill>
                  <a:srgbClr val="FF0000"/>
                </a:solidFill>
                <a:latin typeface="+mj-lt"/>
              </a:rPr>
              <a:t>Dóc</a:t>
            </a:r>
            <a:r>
              <a:rPr lang="en-US" sz="2700" dirty="0" smtClean="0">
                <a:solidFill>
                  <a:srgbClr val="FF0000"/>
                </a:solidFill>
                <a:latin typeface="+mj-lt"/>
              </a:rPr>
              <a:t> </a:t>
            </a:r>
            <a:r>
              <a:rPr lang="en-US" sz="2700" dirty="0" err="1" smtClean="0">
                <a:solidFill>
                  <a:srgbClr val="FF0000"/>
                </a:solidFill>
                <a:latin typeface="+mj-lt"/>
              </a:rPr>
              <a:t>bồ</a:t>
            </a:r>
            <a:r>
              <a:rPr lang="en-US" sz="2700" dirty="0" smtClean="0">
                <a:solidFill>
                  <a:srgbClr val="FF0000"/>
                </a:solidFill>
                <a:latin typeface="+mj-lt"/>
              </a:rPr>
              <a:t> </a:t>
            </a:r>
            <a:r>
              <a:rPr lang="en-US" sz="2700" dirty="0" err="1" smtClean="0">
                <a:latin typeface="+mj-lt"/>
              </a:rPr>
              <a:t>thương</a:t>
            </a:r>
            <a:r>
              <a:rPr lang="en-US" sz="2700" dirty="0" smtClean="0">
                <a:latin typeface="+mj-lt"/>
              </a:rPr>
              <a:t> </a:t>
            </a:r>
            <a:r>
              <a:rPr lang="en-US" sz="2700" dirty="0" err="1" smtClean="0">
                <a:latin typeface="+mj-lt"/>
              </a:rPr>
              <a:t>kẻ</a:t>
            </a:r>
            <a:r>
              <a:rPr lang="en-US" sz="2700" dirty="0" smtClean="0">
                <a:latin typeface="+mj-lt"/>
              </a:rPr>
              <a:t> </a:t>
            </a:r>
            <a:r>
              <a:rPr lang="en-US" sz="2700" dirty="0" err="1" smtClean="0">
                <a:latin typeface="+mj-lt"/>
              </a:rPr>
              <a:t>ăn</a:t>
            </a:r>
            <a:r>
              <a:rPr lang="en-US" sz="2700" dirty="0" smtClean="0">
                <a:latin typeface="+mj-lt"/>
              </a:rPr>
              <a:t> </a:t>
            </a:r>
            <a:r>
              <a:rPr lang="en-US" sz="2700" dirty="0" err="1" smtClean="0">
                <a:latin typeface="+mj-lt"/>
              </a:rPr>
              <a:t>đong</a:t>
            </a:r>
            <a:endParaRPr lang="en-US" sz="2700" dirty="0" smtClean="0">
              <a:latin typeface="+mj-lt"/>
            </a:endParaRPr>
          </a:p>
          <a:p>
            <a:pPr algn="ctr"/>
            <a:r>
              <a:rPr lang="en-US" sz="2700" dirty="0" err="1" smtClean="0">
                <a:solidFill>
                  <a:srgbClr val="FF0000"/>
                </a:solidFill>
                <a:latin typeface="+mj-lt"/>
              </a:rPr>
              <a:t>Góa</a:t>
            </a:r>
            <a:r>
              <a:rPr lang="en-US" sz="2700" dirty="0" smtClean="0">
                <a:solidFill>
                  <a:srgbClr val="FF0000"/>
                </a:solidFill>
                <a:latin typeface="+mj-lt"/>
              </a:rPr>
              <a:t> </a:t>
            </a:r>
            <a:r>
              <a:rPr lang="en-US" sz="2700" dirty="0" err="1" smtClean="0">
                <a:solidFill>
                  <a:srgbClr val="FF0000"/>
                </a:solidFill>
                <a:latin typeface="+mj-lt"/>
              </a:rPr>
              <a:t>chồng</a:t>
            </a:r>
            <a:r>
              <a:rPr lang="en-US" sz="2700" dirty="0" smtClean="0">
                <a:solidFill>
                  <a:srgbClr val="FF0000"/>
                </a:solidFill>
                <a:latin typeface="+mj-lt"/>
              </a:rPr>
              <a:t> </a:t>
            </a:r>
            <a:r>
              <a:rPr lang="en-US" sz="2700" dirty="0" err="1" smtClean="0">
                <a:latin typeface="+mj-lt"/>
              </a:rPr>
              <a:t>thương</a:t>
            </a:r>
            <a:r>
              <a:rPr lang="en-US" sz="2700" dirty="0" smtClean="0">
                <a:latin typeface="+mj-lt"/>
              </a:rPr>
              <a:t> </a:t>
            </a:r>
            <a:r>
              <a:rPr lang="en-US" sz="2700" dirty="0" err="1" smtClean="0">
                <a:latin typeface="+mj-lt"/>
              </a:rPr>
              <a:t>kẻ</a:t>
            </a:r>
            <a:r>
              <a:rPr lang="en-US" sz="2700" dirty="0" smtClean="0">
                <a:latin typeface="+mj-lt"/>
              </a:rPr>
              <a:t> </a:t>
            </a:r>
            <a:r>
              <a:rPr lang="en-US" sz="2700" dirty="0" err="1" smtClean="0">
                <a:latin typeface="+mj-lt"/>
              </a:rPr>
              <a:t>nằm</a:t>
            </a:r>
            <a:r>
              <a:rPr lang="en-US" sz="2700" dirty="0" smtClean="0">
                <a:latin typeface="+mj-lt"/>
              </a:rPr>
              <a:t> </a:t>
            </a:r>
            <a:r>
              <a:rPr lang="en-US" sz="2700" dirty="0" err="1" smtClean="0">
                <a:latin typeface="+mj-lt"/>
              </a:rPr>
              <a:t>không</a:t>
            </a:r>
            <a:r>
              <a:rPr lang="en-US" sz="2700" dirty="0" smtClean="0">
                <a:latin typeface="+mj-lt"/>
              </a:rPr>
              <a:t> </a:t>
            </a:r>
            <a:r>
              <a:rPr lang="en-US" sz="2700" dirty="0" err="1" smtClean="0">
                <a:latin typeface="+mj-lt"/>
              </a:rPr>
              <a:t>một</a:t>
            </a:r>
            <a:r>
              <a:rPr lang="en-US" sz="2700" dirty="0" smtClean="0">
                <a:latin typeface="+mj-lt"/>
              </a:rPr>
              <a:t> </a:t>
            </a:r>
            <a:r>
              <a:rPr lang="en-US" sz="2700" dirty="0" err="1" smtClean="0">
                <a:latin typeface="+mj-lt"/>
              </a:rPr>
              <a:t>mình</a:t>
            </a:r>
            <a:r>
              <a:rPr lang="en-US" sz="2700" dirty="0" smtClean="0">
                <a:latin typeface="+mj-lt"/>
              </a:rPr>
              <a:t>.</a:t>
            </a: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0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circle(in)">
                                      <p:cBhvr>
                                        <p:cTn id="42" dur="2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circle(in)">
                                      <p:cBhvr>
                                        <p:cTn id="47"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9044" y="74154"/>
            <a:ext cx="6094956" cy="3970318"/>
          </a:xfrm>
          <a:prstGeom prst="rect">
            <a:avLst/>
          </a:prstGeom>
          <a:noFill/>
        </p:spPr>
        <p:txBody>
          <a:bodyPr wrap="square" rtlCol="0">
            <a:spAutoFit/>
          </a:bodyPr>
          <a:lstStyle/>
          <a:p>
            <a:pPr marL="342900" indent="-342900">
              <a:buFontTx/>
              <a:buChar char="-"/>
            </a:pPr>
            <a:r>
              <a:rPr lang="en-US" sz="2800" dirty="0" err="1" smtClean="0">
                <a:latin typeface="+mj-lt"/>
              </a:rPr>
              <a:t>Ví</a:t>
            </a:r>
            <a:r>
              <a:rPr lang="en-US" sz="2800" dirty="0" smtClean="0">
                <a:latin typeface="+mj-lt"/>
              </a:rPr>
              <a:t> </a:t>
            </a:r>
            <a:r>
              <a:rPr lang="en-US" sz="2800" dirty="0" err="1" smtClean="0">
                <a:latin typeface="+mj-lt"/>
              </a:rPr>
              <a:t>dụ</a:t>
            </a:r>
            <a:r>
              <a:rPr lang="en-US" sz="2800" dirty="0" smtClean="0">
                <a:latin typeface="+mj-lt"/>
              </a:rPr>
              <a:t> 2:</a:t>
            </a:r>
          </a:p>
          <a:p>
            <a:pPr marL="457200" indent="-457200">
              <a:buFont typeface="Arial" charset="0"/>
              <a:buChar char="•"/>
            </a:pPr>
            <a:r>
              <a:rPr lang="en-US" sz="2800" dirty="0" err="1" smtClean="0">
                <a:latin typeface="+mj-lt"/>
              </a:rPr>
              <a:t>Dị</a:t>
            </a:r>
            <a:r>
              <a:rPr lang="en-US" sz="2800" dirty="0" smtClean="0">
                <a:latin typeface="+mj-lt"/>
              </a:rPr>
              <a:t> </a:t>
            </a:r>
            <a:r>
              <a:rPr lang="en-US" sz="2800" dirty="0" err="1" smtClean="0">
                <a:latin typeface="+mj-lt"/>
              </a:rPr>
              <a:t>bản</a:t>
            </a:r>
            <a:r>
              <a:rPr lang="en-US" sz="2800" dirty="0" smtClean="0">
                <a:latin typeface="+mj-lt"/>
              </a:rPr>
              <a:t> 1: </a:t>
            </a:r>
            <a:r>
              <a:rPr lang="en-US" sz="2800" dirty="0" err="1" smtClean="0">
                <a:latin typeface="+mj-lt"/>
              </a:rPr>
              <a:t>Tấm</a:t>
            </a:r>
            <a:r>
              <a:rPr lang="en-US" sz="2800" dirty="0" smtClean="0">
                <a:latin typeface="+mj-lt"/>
              </a:rPr>
              <a:t> </a:t>
            </a:r>
            <a:r>
              <a:rPr lang="en-US" sz="2800" dirty="0" err="1" smtClean="0">
                <a:solidFill>
                  <a:srgbClr val="FF0000"/>
                </a:solidFill>
                <a:latin typeface="+mj-lt"/>
              </a:rPr>
              <a:t>giết</a:t>
            </a:r>
            <a:r>
              <a:rPr lang="en-US" sz="2800" dirty="0" smtClean="0">
                <a:latin typeface="+mj-lt"/>
              </a:rPr>
              <a:t> </a:t>
            </a:r>
            <a:r>
              <a:rPr lang="en-US" sz="2800" dirty="0" err="1" smtClean="0">
                <a:latin typeface="+mj-lt"/>
              </a:rPr>
              <a:t>Cám</a:t>
            </a:r>
            <a:r>
              <a:rPr lang="en-US" sz="2800" dirty="0" smtClean="0">
                <a:latin typeface="+mj-lt"/>
              </a:rPr>
              <a:t> </a:t>
            </a:r>
            <a:r>
              <a:rPr lang="en-US" sz="2800" dirty="0" err="1" smtClean="0">
                <a:latin typeface="+mj-lt"/>
              </a:rPr>
              <a:t>rồi</a:t>
            </a:r>
            <a:r>
              <a:rPr lang="en-US" sz="2800" dirty="0" smtClean="0">
                <a:latin typeface="+mj-lt"/>
              </a:rPr>
              <a:t> </a:t>
            </a:r>
            <a:r>
              <a:rPr lang="en-US" sz="2800" dirty="0" err="1" smtClean="0">
                <a:latin typeface="+mj-lt"/>
              </a:rPr>
              <a:t>đem</a:t>
            </a:r>
            <a:r>
              <a:rPr lang="en-US" sz="2800" dirty="0" smtClean="0">
                <a:latin typeface="+mj-lt"/>
              </a:rPr>
              <a:t> </a:t>
            </a:r>
            <a:r>
              <a:rPr lang="en-US" sz="2800" dirty="0" err="1" smtClean="0">
                <a:latin typeface="+mj-lt"/>
              </a:rPr>
              <a:t>xác</a:t>
            </a:r>
            <a:r>
              <a:rPr lang="en-US" sz="2800" dirty="0" smtClean="0">
                <a:latin typeface="+mj-lt"/>
              </a:rPr>
              <a:t> </a:t>
            </a:r>
            <a:r>
              <a:rPr lang="en-US" sz="2800" dirty="0" err="1" smtClean="0">
                <a:latin typeface="+mj-lt"/>
              </a:rPr>
              <a:t>làm</a:t>
            </a:r>
            <a:r>
              <a:rPr lang="en-US" sz="2800" dirty="0" smtClean="0">
                <a:latin typeface="+mj-lt"/>
              </a:rPr>
              <a:t> </a:t>
            </a:r>
            <a:r>
              <a:rPr lang="en-US" sz="2800" dirty="0" err="1" smtClean="0">
                <a:latin typeface="+mj-lt"/>
              </a:rPr>
              <a:t>mắm</a:t>
            </a:r>
            <a:r>
              <a:rPr lang="en-US" sz="2800" dirty="0" smtClean="0">
                <a:latin typeface="+mj-lt"/>
              </a:rPr>
              <a:t> </a:t>
            </a:r>
            <a:r>
              <a:rPr lang="en-US" sz="2800" dirty="0" err="1" smtClean="0">
                <a:latin typeface="+mj-lt"/>
              </a:rPr>
              <a:t>bỏ</a:t>
            </a:r>
            <a:r>
              <a:rPr lang="en-US" sz="2800" dirty="0" smtClean="0">
                <a:latin typeface="+mj-lt"/>
              </a:rPr>
              <a:t> </a:t>
            </a:r>
            <a:r>
              <a:rPr lang="en-US" sz="2800" dirty="0" err="1" smtClean="0">
                <a:latin typeface="+mj-lt"/>
              </a:rPr>
              <a:t>vào</a:t>
            </a:r>
            <a:r>
              <a:rPr lang="en-US" sz="2800" dirty="0" smtClean="0">
                <a:latin typeface="+mj-lt"/>
              </a:rPr>
              <a:t> </a:t>
            </a:r>
            <a:r>
              <a:rPr lang="en-US" sz="2800" dirty="0" err="1" smtClean="0">
                <a:latin typeface="+mj-lt"/>
              </a:rPr>
              <a:t>chĩnh</a:t>
            </a:r>
            <a:r>
              <a:rPr lang="en-US" sz="2800" dirty="0" smtClean="0">
                <a:latin typeface="+mj-lt"/>
              </a:rPr>
              <a:t> </a:t>
            </a:r>
            <a:r>
              <a:rPr lang="en-US" sz="2800" dirty="0" err="1" smtClean="0">
                <a:latin typeface="+mj-lt"/>
              </a:rPr>
              <a:t>gửi</a:t>
            </a:r>
            <a:r>
              <a:rPr lang="en-US" sz="2800" dirty="0" smtClean="0">
                <a:latin typeface="+mj-lt"/>
              </a:rPr>
              <a:t> </a:t>
            </a:r>
            <a:r>
              <a:rPr lang="en-US" sz="2800" dirty="0" err="1" smtClean="0">
                <a:latin typeface="+mj-lt"/>
              </a:rPr>
              <a:t>cho</a:t>
            </a:r>
            <a:r>
              <a:rPr lang="en-US" sz="2800" dirty="0" smtClean="0">
                <a:latin typeface="+mj-lt"/>
              </a:rPr>
              <a:t> </a:t>
            </a:r>
            <a:r>
              <a:rPr lang="en-US" sz="2800" dirty="0" err="1" smtClean="0">
                <a:latin typeface="+mj-lt"/>
              </a:rPr>
              <a:t>mụ</a:t>
            </a:r>
            <a:r>
              <a:rPr lang="en-US" sz="2800" dirty="0" smtClean="0">
                <a:latin typeface="+mj-lt"/>
              </a:rPr>
              <a:t> </a:t>
            </a:r>
            <a:r>
              <a:rPr lang="en-US" sz="2800" dirty="0" err="1" smtClean="0">
                <a:latin typeface="+mj-lt"/>
              </a:rPr>
              <a:t>dì</a:t>
            </a:r>
            <a:r>
              <a:rPr lang="en-US" sz="2800" dirty="0" smtClean="0">
                <a:latin typeface="+mj-lt"/>
              </a:rPr>
              <a:t> </a:t>
            </a:r>
            <a:r>
              <a:rPr lang="en-US" sz="2800" dirty="0" err="1" smtClean="0">
                <a:latin typeface="+mj-lt"/>
              </a:rPr>
              <a:t>ghẻ</a:t>
            </a:r>
            <a:r>
              <a:rPr lang="en-US" sz="2800" dirty="0" smtClean="0">
                <a:latin typeface="+mj-lt"/>
              </a:rPr>
              <a:t>. </a:t>
            </a:r>
            <a:r>
              <a:rPr lang="en-US" sz="2800" dirty="0" err="1" smtClean="0">
                <a:latin typeface="+mj-lt"/>
              </a:rPr>
              <a:t>Sau</a:t>
            </a:r>
            <a:r>
              <a:rPr lang="en-US" sz="2800" dirty="0" smtClean="0">
                <a:latin typeface="+mj-lt"/>
              </a:rPr>
              <a:t> </a:t>
            </a:r>
            <a:r>
              <a:rPr lang="en-US" sz="2800" dirty="0" err="1" smtClean="0">
                <a:latin typeface="+mj-lt"/>
              </a:rPr>
              <a:t>khi</a:t>
            </a:r>
            <a:r>
              <a:rPr lang="en-US" sz="2800" dirty="0" smtClean="0">
                <a:latin typeface="+mj-lt"/>
              </a:rPr>
              <a:t> </a:t>
            </a:r>
            <a:r>
              <a:rPr lang="en-US" sz="2800" dirty="0" err="1" smtClean="0">
                <a:latin typeface="+mj-lt"/>
              </a:rPr>
              <a:t>ăn</a:t>
            </a:r>
            <a:r>
              <a:rPr lang="en-US" sz="2800" dirty="0" smtClean="0">
                <a:latin typeface="+mj-lt"/>
              </a:rPr>
              <a:t> </a:t>
            </a:r>
            <a:r>
              <a:rPr lang="en-US" sz="2800" dirty="0" err="1" smtClean="0">
                <a:latin typeface="+mj-lt"/>
              </a:rPr>
              <a:t>hết</a:t>
            </a:r>
            <a:r>
              <a:rPr lang="en-US" sz="2800" dirty="0" smtClean="0">
                <a:latin typeface="+mj-lt"/>
              </a:rPr>
              <a:t> </a:t>
            </a:r>
            <a:r>
              <a:rPr lang="en-US" sz="2800" dirty="0" err="1" smtClean="0">
                <a:latin typeface="+mj-lt"/>
              </a:rPr>
              <a:t>hũ</a:t>
            </a:r>
            <a:r>
              <a:rPr lang="en-US" sz="2800" dirty="0" smtClean="0">
                <a:latin typeface="+mj-lt"/>
              </a:rPr>
              <a:t> </a:t>
            </a:r>
            <a:r>
              <a:rPr lang="en-US" sz="2800" dirty="0" err="1" smtClean="0">
                <a:latin typeface="+mj-lt"/>
              </a:rPr>
              <a:t>mắm</a:t>
            </a:r>
            <a:r>
              <a:rPr lang="en-US" sz="2800" dirty="0" smtClean="0">
                <a:latin typeface="+mj-lt"/>
              </a:rPr>
              <a:t> </a:t>
            </a:r>
            <a:r>
              <a:rPr lang="en-US" sz="2800" dirty="0" err="1" smtClean="0">
                <a:latin typeface="+mj-lt"/>
              </a:rPr>
              <a:t>nhìn</a:t>
            </a:r>
            <a:r>
              <a:rPr lang="en-US" sz="2800" dirty="0" smtClean="0">
                <a:latin typeface="+mj-lt"/>
              </a:rPr>
              <a:t> </a:t>
            </a:r>
            <a:r>
              <a:rPr lang="en-US" sz="2800" dirty="0" err="1" smtClean="0">
                <a:latin typeface="+mj-lt"/>
              </a:rPr>
              <a:t>thấy</a:t>
            </a:r>
            <a:r>
              <a:rPr lang="en-US" sz="2800" dirty="0" smtClean="0">
                <a:latin typeface="+mj-lt"/>
              </a:rPr>
              <a:t> </a:t>
            </a:r>
            <a:r>
              <a:rPr lang="en-US" sz="2800" dirty="0" err="1" smtClean="0">
                <a:latin typeface="+mj-lt"/>
              </a:rPr>
              <a:t>đầu</a:t>
            </a:r>
            <a:r>
              <a:rPr lang="en-US" sz="2800" dirty="0" smtClean="0">
                <a:latin typeface="+mj-lt"/>
              </a:rPr>
              <a:t> </a:t>
            </a:r>
            <a:r>
              <a:rPr lang="en-US" sz="2800" dirty="0" err="1" smtClean="0">
                <a:latin typeface="+mj-lt"/>
              </a:rPr>
              <a:t>lâu</a:t>
            </a:r>
            <a:r>
              <a:rPr lang="en-US" sz="2800" dirty="0" smtClean="0">
                <a:latin typeface="+mj-lt"/>
              </a:rPr>
              <a:t> </a:t>
            </a:r>
            <a:r>
              <a:rPr lang="en-US" sz="2800" dirty="0" err="1" smtClean="0">
                <a:latin typeface="+mj-lt"/>
              </a:rPr>
              <a:t>của</a:t>
            </a:r>
            <a:r>
              <a:rPr lang="en-US" sz="2800" dirty="0" smtClean="0">
                <a:latin typeface="+mj-lt"/>
              </a:rPr>
              <a:t> con, </a:t>
            </a:r>
            <a:r>
              <a:rPr lang="en-US" sz="2800" dirty="0" err="1" smtClean="0">
                <a:latin typeface="+mj-lt"/>
              </a:rPr>
              <a:t>mụ</a:t>
            </a:r>
            <a:r>
              <a:rPr lang="en-US" sz="2800" dirty="0" smtClean="0">
                <a:latin typeface="+mj-lt"/>
              </a:rPr>
              <a:t> </a:t>
            </a:r>
            <a:r>
              <a:rPr lang="en-US" sz="2800" dirty="0" err="1" smtClean="0">
                <a:latin typeface="+mj-lt"/>
              </a:rPr>
              <a:t>lăn</a:t>
            </a:r>
            <a:r>
              <a:rPr lang="en-US" sz="2800" dirty="0" smtClean="0">
                <a:latin typeface="+mj-lt"/>
              </a:rPr>
              <a:t> </a:t>
            </a:r>
            <a:r>
              <a:rPr lang="en-US" sz="2800" dirty="0" err="1" smtClean="0">
                <a:latin typeface="+mj-lt"/>
              </a:rPr>
              <a:t>đùng</a:t>
            </a:r>
            <a:r>
              <a:rPr lang="en-US" sz="2800" dirty="0" smtClean="0">
                <a:latin typeface="+mj-lt"/>
              </a:rPr>
              <a:t> </a:t>
            </a:r>
            <a:r>
              <a:rPr lang="en-US" sz="2800" dirty="0" err="1" smtClean="0">
                <a:latin typeface="+mj-lt"/>
              </a:rPr>
              <a:t>ra</a:t>
            </a:r>
            <a:r>
              <a:rPr lang="en-US" sz="2800" dirty="0" smtClean="0">
                <a:latin typeface="+mj-lt"/>
              </a:rPr>
              <a:t> </a:t>
            </a:r>
            <a:r>
              <a:rPr lang="en-US" sz="2800" dirty="0" err="1" smtClean="0">
                <a:latin typeface="+mj-lt"/>
              </a:rPr>
              <a:t>chết</a:t>
            </a:r>
            <a:r>
              <a:rPr lang="en-US" sz="2800" dirty="0" smtClean="0">
                <a:latin typeface="+mj-lt"/>
              </a:rPr>
              <a:t>.</a:t>
            </a:r>
          </a:p>
          <a:p>
            <a:pPr marL="457200" indent="-457200">
              <a:buFont typeface="Arial" charset="0"/>
              <a:buChar char="•"/>
            </a:pPr>
            <a:r>
              <a:rPr lang="en-US" sz="2800" dirty="0" err="1" smtClean="0">
                <a:latin typeface="+mj-lt"/>
              </a:rPr>
              <a:t>Dị</a:t>
            </a:r>
            <a:r>
              <a:rPr lang="en-US" sz="2800" dirty="0" smtClean="0">
                <a:latin typeface="+mj-lt"/>
              </a:rPr>
              <a:t> </a:t>
            </a:r>
            <a:r>
              <a:rPr lang="en-US" sz="2800" dirty="0" err="1" smtClean="0">
                <a:latin typeface="+mj-lt"/>
              </a:rPr>
              <a:t>bản</a:t>
            </a:r>
            <a:r>
              <a:rPr lang="en-US" sz="2800" dirty="0" smtClean="0">
                <a:latin typeface="+mj-lt"/>
              </a:rPr>
              <a:t> 2: </a:t>
            </a:r>
            <a:r>
              <a:rPr lang="en-US" sz="2800" dirty="0" err="1" smtClean="0">
                <a:latin typeface="+mj-lt"/>
              </a:rPr>
              <a:t>Tấm</a:t>
            </a:r>
            <a:r>
              <a:rPr lang="en-US" sz="2800" dirty="0" smtClean="0">
                <a:latin typeface="+mj-lt"/>
              </a:rPr>
              <a:t> </a:t>
            </a:r>
            <a:r>
              <a:rPr lang="en-US" sz="2800" dirty="0" err="1" smtClean="0">
                <a:solidFill>
                  <a:srgbClr val="FF0000"/>
                </a:solidFill>
                <a:latin typeface="+mj-lt"/>
              </a:rPr>
              <a:t>lừa</a:t>
            </a:r>
            <a:r>
              <a:rPr lang="en-US" sz="2800" dirty="0" smtClean="0">
                <a:latin typeface="+mj-lt"/>
              </a:rPr>
              <a:t> </a:t>
            </a:r>
            <a:r>
              <a:rPr lang="en-US" sz="2800" dirty="0" err="1" smtClean="0">
                <a:latin typeface="+mj-lt"/>
              </a:rPr>
              <a:t>Cám</a:t>
            </a:r>
            <a:r>
              <a:rPr lang="en-US" sz="2800" dirty="0" smtClean="0">
                <a:latin typeface="+mj-lt"/>
              </a:rPr>
              <a:t>, </a:t>
            </a:r>
            <a:r>
              <a:rPr lang="en-US" sz="2800" dirty="0" err="1" smtClean="0">
                <a:latin typeface="+mj-lt"/>
              </a:rPr>
              <a:t>bảo</a:t>
            </a:r>
            <a:r>
              <a:rPr lang="en-US" sz="2800" dirty="0" smtClean="0">
                <a:latin typeface="+mj-lt"/>
              </a:rPr>
              <a:t> </a:t>
            </a:r>
            <a:r>
              <a:rPr lang="en-US" sz="2800" dirty="0" err="1" smtClean="0">
                <a:latin typeface="+mj-lt"/>
              </a:rPr>
              <a:t>Cám</a:t>
            </a:r>
            <a:r>
              <a:rPr lang="en-US" sz="2800" dirty="0" smtClean="0">
                <a:latin typeface="+mj-lt"/>
              </a:rPr>
              <a:t> </a:t>
            </a:r>
            <a:r>
              <a:rPr lang="en-US" sz="2800" dirty="0" err="1" smtClean="0">
                <a:latin typeface="+mj-lt"/>
              </a:rPr>
              <a:t>dội</a:t>
            </a:r>
            <a:r>
              <a:rPr lang="en-US" sz="2800" dirty="0" smtClean="0">
                <a:latin typeface="+mj-lt"/>
              </a:rPr>
              <a:t> </a:t>
            </a:r>
            <a:r>
              <a:rPr lang="en-US" sz="2800" dirty="0" err="1" smtClean="0">
                <a:latin typeface="+mj-lt"/>
              </a:rPr>
              <a:t>nước</a:t>
            </a:r>
            <a:r>
              <a:rPr lang="en-US" sz="2800" dirty="0" smtClean="0">
                <a:latin typeface="+mj-lt"/>
              </a:rPr>
              <a:t> </a:t>
            </a:r>
            <a:r>
              <a:rPr lang="en-US" sz="2800" dirty="0" err="1" smtClean="0">
                <a:latin typeface="+mj-lt"/>
              </a:rPr>
              <a:t>sôi</a:t>
            </a:r>
            <a:r>
              <a:rPr lang="en-US" sz="2800" dirty="0" smtClean="0">
                <a:latin typeface="+mj-lt"/>
              </a:rPr>
              <a:t> </a:t>
            </a:r>
            <a:r>
              <a:rPr lang="en-US" sz="2800" dirty="0" err="1" smtClean="0">
                <a:latin typeface="+mj-lt"/>
              </a:rPr>
              <a:t>lên</a:t>
            </a:r>
            <a:r>
              <a:rPr lang="en-US" sz="2800" dirty="0" smtClean="0">
                <a:latin typeface="+mj-lt"/>
              </a:rPr>
              <a:t> </a:t>
            </a:r>
            <a:r>
              <a:rPr lang="en-US" sz="2800" dirty="0" err="1" smtClean="0">
                <a:latin typeface="+mj-lt"/>
              </a:rPr>
              <a:t>người</a:t>
            </a:r>
            <a:r>
              <a:rPr lang="en-US" sz="2800" dirty="0" smtClean="0">
                <a:latin typeface="+mj-lt"/>
              </a:rPr>
              <a:t> </a:t>
            </a:r>
            <a:r>
              <a:rPr lang="en-US" sz="2800" dirty="0" err="1" smtClean="0">
                <a:latin typeface="+mj-lt"/>
              </a:rPr>
              <a:t>cho</a:t>
            </a:r>
            <a:r>
              <a:rPr lang="en-US" sz="2800" dirty="0" smtClean="0">
                <a:latin typeface="+mj-lt"/>
              </a:rPr>
              <a:t> </a:t>
            </a:r>
            <a:r>
              <a:rPr lang="en-US" sz="2800" dirty="0" err="1" smtClean="0">
                <a:latin typeface="+mj-lt"/>
              </a:rPr>
              <a:t>trắng</a:t>
            </a:r>
            <a:r>
              <a:rPr lang="en-US" sz="2800" dirty="0" smtClean="0">
                <a:latin typeface="+mj-lt"/>
              </a:rPr>
              <a:t> da. </a:t>
            </a:r>
            <a:r>
              <a:rPr lang="en-US" sz="2800" dirty="0" err="1" smtClean="0">
                <a:latin typeface="+mj-lt"/>
              </a:rPr>
              <a:t>Cám</a:t>
            </a:r>
            <a:r>
              <a:rPr lang="en-US" sz="2800" dirty="0" smtClean="0">
                <a:latin typeface="+mj-lt"/>
              </a:rPr>
              <a:t> </a:t>
            </a:r>
            <a:r>
              <a:rPr lang="en-US" sz="2800" dirty="0" err="1" smtClean="0">
                <a:latin typeface="+mj-lt"/>
              </a:rPr>
              <a:t>chết</a:t>
            </a:r>
            <a:r>
              <a:rPr lang="en-US" sz="2800" dirty="0" smtClean="0">
                <a:latin typeface="+mj-lt"/>
              </a:rPr>
              <a:t>, </a:t>
            </a:r>
            <a:r>
              <a:rPr lang="en-US" sz="2800" dirty="0" err="1" smtClean="0">
                <a:latin typeface="+mj-lt"/>
              </a:rPr>
              <a:t>nghe</a:t>
            </a:r>
            <a:r>
              <a:rPr lang="en-US" sz="2800" dirty="0" smtClean="0">
                <a:latin typeface="+mj-lt"/>
              </a:rPr>
              <a:t> tin, </a:t>
            </a:r>
            <a:r>
              <a:rPr lang="en-US" sz="2800" dirty="0" err="1" smtClean="0">
                <a:latin typeface="+mj-lt"/>
              </a:rPr>
              <a:t>mụ</a:t>
            </a:r>
            <a:r>
              <a:rPr lang="en-US" sz="2800" dirty="0" smtClean="0">
                <a:latin typeface="+mj-lt"/>
              </a:rPr>
              <a:t> </a:t>
            </a:r>
            <a:r>
              <a:rPr lang="en-US" sz="2800" dirty="0" err="1" smtClean="0">
                <a:latin typeface="+mj-lt"/>
              </a:rPr>
              <a:t>dì</a:t>
            </a:r>
            <a:r>
              <a:rPr lang="en-US" sz="2800" dirty="0" smtClean="0">
                <a:latin typeface="+mj-lt"/>
              </a:rPr>
              <a:t> </a:t>
            </a:r>
            <a:r>
              <a:rPr lang="en-US" sz="2800" dirty="0" err="1" smtClean="0">
                <a:latin typeface="+mj-lt"/>
              </a:rPr>
              <a:t>ghẻ</a:t>
            </a:r>
            <a:r>
              <a:rPr lang="en-US" sz="2800" dirty="0" smtClean="0">
                <a:latin typeface="+mj-lt"/>
              </a:rPr>
              <a:t> </a:t>
            </a:r>
            <a:r>
              <a:rPr lang="en-US" sz="2800" dirty="0" err="1" smtClean="0">
                <a:latin typeface="+mj-lt"/>
              </a:rPr>
              <a:t>uất</a:t>
            </a:r>
            <a:r>
              <a:rPr lang="en-US" sz="2800" dirty="0" smtClean="0">
                <a:latin typeface="+mj-lt"/>
              </a:rPr>
              <a:t> </a:t>
            </a:r>
            <a:r>
              <a:rPr lang="en-US" sz="2800" dirty="0" err="1" smtClean="0">
                <a:latin typeface="+mj-lt"/>
              </a:rPr>
              <a:t>lên</a:t>
            </a:r>
            <a:r>
              <a:rPr lang="en-US" sz="2800" dirty="0" smtClean="0">
                <a:latin typeface="+mj-lt"/>
              </a:rPr>
              <a:t>, </a:t>
            </a:r>
            <a:r>
              <a:rPr lang="en-US" sz="2800" dirty="0" err="1" smtClean="0">
                <a:latin typeface="+mj-lt"/>
              </a:rPr>
              <a:t>ngã</a:t>
            </a:r>
            <a:r>
              <a:rPr lang="en-US" sz="2800" dirty="0" smtClean="0">
                <a:latin typeface="+mj-lt"/>
              </a:rPr>
              <a:t> </a:t>
            </a:r>
            <a:r>
              <a:rPr lang="en-US" sz="2800" dirty="0" err="1" smtClean="0">
                <a:latin typeface="+mj-lt"/>
              </a:rPr>
              <a:t>vật</a:t>
            </a:r>
            <a:r>
              <a:rPr lang="en-US" sz="2800" dirty="0" smtClean="0">
                <a:latin typeface="+mj-lt"/>
              </a:rPr>
              <a:t> </a:t>
            </a:r>
            <a:r>
              <a:rPr lang="en-US" sz="2800" dirty="0" err="1" smtClean="0">
                <a:latin typeface="+mj-lt"/>
              </a:rPr>
              <a:t>xuống</a:t>
            </a:r>
            <a:r>
              <a:rPr lang="en-US" sz="2800" dirty="0" smtClean="0">
                <a:latin typeface="+mj-lt"/>
              </a:rPr>
              <a:t> </a:t>
            </a:r>
            <a:r>
              <a:rPr lang="en-US" sz="2800" dirty="0" err="1" smtClean="0">
                <a:latin typeface="+mj-lt"/>
              </a:rPr>
              <a:t>đất</a:t>
            </a:r>
            <a:r>
              <a:rPr lang="en-US" sz="2800" dirty="0" smtClean="0">
                <a:latin typeface="+mj-lt"/>
              </a:rPr>
              <a:t> </a:t>
            </a:r>
            <a:r>
              <a:rPr lang="en-US" sz="2800" dirty="0" err="1" smtClean="0">
                <a:latin typeface="+mj-lt"/>
              </a:rPr>
              <a:t>chết</a:t>
            </a:r>
            <a:r>
              <a:rPr lang="en-US" sz="2800" dirty="0" smtClean="0">
                <a:latin typeface="+mj-lt"/>
              </a:rPr>
              <a:t> </a:t>
            </a:r>
            <a:r>
              <a:rPr lang="en-US" sz="2800" dirty="0" err="1" smtClean="0">
                <a:latin typeface="+mj-lt"/>
              </a:rPr>
              <a:t>theo</a:t>
            </a:r>
            <a:r>
              <a:rPr lang="en-US" sz="2800" dirty="0" smtClean="0">
                <a:latin typeface="+mj-lt"/>
              </a:rPr>
              <a:t> con.</a:t>
            </a:r>
            <a:endParaRPr lang="vi-VN" sz="2800" dirty="0">
              <a:latin typeface="+mj-lt"/>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0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9044" y="74154"/>
            <a:ext cx="6094956" cy="4093428"/>
          </a:xfrm>
          <a:prstGeom prst="rect">
            <a:avLst/>
          </a:prstGeom>
          <a:noFill/>
        </p:spPr>
        <p:txBody>
          <a:bodyPr wrap="square" rtlCol="0">
            <a:spAutoFit/>
          </a:bodyPr>
          <a:lstStyle/>
          <a:p>
            <a:pPr marL="342900" indent="-342900">
              <a:buFontTx/>
              <a:buChar char="-"/>
            </a:pPr>
            <a:r>
              <a:rPr lang="en-US" sz="2600" dirty="0" err="1" smtClean="0">
                <a:latin typeface="+mj-lt"/>
              </a:rPr>
              <a:t>Ví</a:t>
            </a:r>
            <a:r>
              <a:rPr lang="en-US" sz="2600" dirty="0" smtClean="0">
                <a:latin typeface="+mj-lt"/>
              </a:rPr>
              <a:t> </a:t>
            </a:r>
            <a:r>
              <a:rPr lang="en-US" sz="2600" dirty="0" err="1" smtClean="0">
                <a:latin typeface="+mj-lt"/>
              </a:rPr>
              <a:t>dụ</a:t>
            </a:r>
            <a:r>
              <a:rPr lang="en-US" sz="2600" dirty="0" smtClean="0">
                <a:latin typeface="+mj-lt"/>
              </a:rPr>
              <a:t> 3:</a:t>
            </a:r>
            <a:r>
              <a:rPr lang="en-US" sz="2600" dirty="0">
                <a:latin typeface="+mj-lt"/>
              </a:rPr>
              <a:t> </a:t>
            </a:r>
            <a:r>
              <a:rPr lang="en-US" sz="2600" dirty="0" smtClean="0">
                <a:latin typeface="+mj-lt"/>
              </a:rPr>
              <a:t>Ba </a:t>
            </a:r>
            <a:r>
              <a:rPr lang="en-US" sz="2600" dirty="0" err="1" smtClean="0">
                <a:latin typeface="+mj-lt"/>
              </a:rPr>
              <a:t>dị</a:t>
            </a:r>
            <a:r>
              <a:rPr lang="en-US" sz="2600" dirty="0" smtClean="0">
                <a:latin typeface="+mj-lt"/>
              </a:rPr>
              <a:t> </a:t>
            </a:r>
            <a:r>
              <a:rPr lang="en-US" sz="2600" dirty="0" err="1" smtClean="0">
                <a:latin typeface="+mj-lt"/>
              </a:rPr>
              <a:t>bản</a:t>
            </a:r>
            <a:r>
              <a:rPr lang="en-US" sz="2600" dirty="0" smtClean="0">
                <a:latin typeface="+mj-lt"/>
              </a:rPr>
              <a:t> </a:t>
            </a:r>
            <a:r>
              <a:rPr lang="en-US" sz="2600" dirty="0" err="1" smtClean="0">
                <a:latin typeface="+mj-lt"/>
              </a:rPr>
              <a:t>của</a:t>
            </a:r>
            <a:r>
              <a:rPr lang="en-US" sz="2600" dirty="0" smtClean="0">
                <a:latin typeface="+mj-lt"/>
              </a:rPr>
              <a:t> </a:t>
            </a:r>
            <a:r>
              <a:rPr lang="en-US" sz="2600" dirty="0" err="1" smtClean="0">
                <a:latin typeface="+mj-lt"/>
              </a:rPr>
              <a:t>một</a:t>
            </a:r>
            <a:r>
              <a:rPr lang="en-US" sz="2600" dirty="0" smtClean="0">
                <a:latin typeface="+mj-lt"/>
              </a:rPr>
              <a:t> </a:t>
            </a:r>
            <a:r>
              <a:rPr lang="en-US" sz="2600" dirty="0" err="1" smtClean="0">
                <a:latin typeface="+mj-lt"/>
              </a:rPr>
              <a:t>bài</a:t>
            </a:r>
            <a:r>
              <a:rPr lang="en-US" sz="2600" dirty="0" smtClean="0">
                <a:latin typeface="+mj-lt"/>
              </a:rPr>
              <a:t> </a:t>
            </a:r>
            <a:r>
              <a:rPr lang="en-US" sz="2600" dirty="0" err="1" smtClean="0">
                <a:latin typeface="+mj-lt"/>
              </a:rPr>
              <a:t>ca</a:t>
            </a:r>
            <a:r>
              <a:rPr lang="en-US" sz="2600" dirty="0" smtClean="0">
                <a:latin typeface="+mj-lt"/>
              </a:rPr>
              <a:t> </a:t>
            </a:r>
            <a:r>
              <a:rPr lang="en-US" sz="2600" dirty="0" err="1" smtClean="0">
                <a:latin typeface="+mj-lt"/>
              </a:rPr>
              <a:t>dao</a:t>
            </a:r>
            <a:endParaRPr lang="en-US" sz="2600" dirty="0" smtClean="0">
              <a:latin typeface="+mj-lt"/>
            </a:endParaRPr>
          </a:p>
          <a:p>
            <a:pPr marL="457200" indent="-457200" algn="ctr">
              <a:buFont typeface="Arial" charset="0"/>
              <a:buChar char="•"/>
            </a:pPr>
            <a:r>
              <a:rPr lang="en-US" sz="2600" dirty="0" err="1" smtClean="0">
                <a:latin typeface="+mj-lt"/>
              </a:rPr>
              <a:t>Gió</a:t>
            </a:r>
            <a:r>
              <a:rPr lang="en-US" sz="2600" dirty="0" smtClean="0">
                <a:latin typeface="+mj-lt"/>
              </a:rPr>
              <a:t> </a:t>
            </a:r>
            <a:r>
              <a:rPr lang="en-US" sz="2600" dirty="0" err="1" smtClean="0">
                <a:latin typeface="+mj-lt"/>
              </a:rPr>
              <a:t>đưa</a:t>
            </a:r>
            <a:r>
              <a:rPr lang="en-US" sz="2600" dirty="0">
                <a:latin typeface="+mj-lt"/>
              </a:rPr>
              <a:t> </a:t>
            </a:r>
            <a:r>
              <a:rPr lang="en-US" sz="2600" dirty="0" err="1" smtClean="0">
                <a:latin typeface="+mj-lt"/>
              </a:rPr>
              <a:t>gió</a:t>
            </a:r>
            <a:r>
              <a:rPr lang="en-US" sz="2600" dirty="0" smtClean="0">
                <a:latin typeface="+mj-lt"/>
              </a:rPr>
              <a:t> </a:t>
            </a:r>
            <a:r>
              <a:rPr lang="en-US" sz="2600" dirty="0" err="1" smtClean="0">
                <a:latin typeface="+mj-lt"/>
              </a:rPr>
              <a:t>đẩy</a:t>
            </a:r>
            <a:r>
              <a:rPr lang="en-US" sz="2600" dirty="0" smtClean="0">
                <a:latin typeface="+mj-lt"/>
              </a:rPr>
              <a:t>, </a:t>
            </a:r>
            <a:r>
              <a:rPr lang="en-US" sz="2600" dirty="0" err="1" smtClean="0">
                <a:latin typeface="+mj-lt"/>
              </a:rPr>
              <a:t>về</a:t>
            </a:r>
            <a:r>
              <a:rPr lang="en-US" sz="2600" dirty="0" smtClean="0">
                <a:latin typeface="+mj-lt"/>
              </a:rPr>
              <a:t> </a:t>
            </a:r>
            <a:r>
              <a:rPr lang="en-US" sz="2600" dirty="0" err="1" smtClean="0">
                <a:latin typeface="+mj-lt"/>
              </a:rPr>
              <a:t>rẩy</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latin typeface="+mj-lt"/>
              </a:rPr>
              <a:t>còng</a:t>
            </a:r>
            <a:endParaRPr lang="en-US" sz="2600" dirty="0" smtClean="0">
              <a:latin typeface="+mj-lt"/>
            </a:endParaRPr>
          </a:p>
          <a:p>
            <a:pPr algn="ctr"/>
            <a:r>
              <a:rPr lang="en-US" sz="2600" dirty="0" err="1" smtClean="0">
                <a:latin typeface="+mj-lt"/>
              </a:rPr>
              <a:t>Về</a:t>
            </a:r>
            <a:r>
              <a:rPr lang="en-US" sz="2600" dirty="0" smtClean="0">
                <a:latin typeface="+mj-lt"/>
              </a:rPr>
              <a:t> </a:t>
            </a:r>
            <a:r>
              <a:rPr lang="en-US" sz="2600" dirty="0" err="1" smtClean="0">
                <a:solidFill>
                  <a:srgbClr val="FF0000"/>
                </a:solidFill>
                <a:latin typeface="+mj-lt"/>
              </a:rPr>
              <a:t>kinh</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solidFill>
                  <a:srgbClr val="FF0000"/>
                </a:solidFill>
                <a:latin typeface="+mj-lt"/>
              </a:rPr>
              <a:t>cá</a:t>
            </a:r>
            <a:r>
              <a:rPr lang="en-US" sz="2600" dirty="0" smtClean="0">
                <a:latin typeface="+mj-lt"/>
              </a:rPr>
              <a:t>, </a:t>
            </a:r>
            <a:r>
              <a:rPr lang="en-US" sz="2600" dirty="0" err="1" smtClean="0">
                <a:latin typeface="+mj-lt"/>
              </a:rPr>
              <a:t>về</a:t>
            </a:r>
            <a:r>
              <a:rPr lang="en-US" sz="2600" dirty="0" smtClean="0">
                <a:latin typeface="+mj-lt"/>
              </a:rPr>
              <a:t> </a:t>
            </a:r>
            <a:r>
              <a:rPr lang="en-US" sz="2600" dirty="0" err="1" smtClean="0">
                <a:latin typeface="+mj-lt"/>
              </a:rPr>
              <a:t>đồng</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latin typeface="+mj-lt"/>
              </a:rPr>
              <a:t>cua</a:t>
            </a:r>
            <a:r>
              <a:rPr lang="en-US" sz="2600" dirty="0" smtClean="0">
                <a:latin typeface="+mj-lt"/>
              </a:rPr>
              <a:t>.</a:t>
            </a:r>
            <a:endParaRPr lang="en-US" sz="2600" dirty="0">
              <a:latin typeface="+mj-lt"/>
            </a:endParaRPr>
          </a:p>
          <a:p>
            <a:pPr algn="ctr"/>
            <a:r>
              <a:rPr lang="en-US" sz="2600" dirty="0" smtClean="0">
                <a:latin typeface="+mj-lt"/>
              </a:rPr>
              <a:t>( </a:t>
            </a:r>
            <a:r>
              <a:rPr lang="en-US" sz="2600" dirty="0" err="1" smtClean="0">
                <a:latin typeface="+mj-lt"/>
              </a:rPr>
              <a:t>Miền</a:t>
            </a:r>
            <a:r>
              <a:rPr lang="en-US" sz="2600" dirty="0" smtClean="0">
                <a:latin typeface="+mj-lt"/>
              </a:rPr>
              <a:t> Nam)</a:t>
            </a:r>
          </a:p>
          <a:p>
            <a:pPr marL="457200" indent="-457200" algn="ctr">
              <a:buFont typeface="Arial" pitchFamily="34" charset="0"/>
              <a:buChar char="•"/>
            </a:pPr>
            <a:r>
              <a:rPr lang="en-US" sz="2600" dirty="0" err="1" smtClean="0">
                <a:latin typeface="+mj-lt"/>
              </a:rPr>
              <a:t>Gió</a:t>
            </a:r>
            <a:r>
              <a:rPr lang="en-US" sz="2600" dirty="0" smtClean="0">
                <a:latin typeface="+mj-lt"/>
              </a:rPr>
              <a:t> </a:t>
            </a:r>
            <a:r>
              <a:rPr lang="en-US" sz="2600" dirty="0" err="1" smtClean="0">
                <a:latin typeface="+mj-lt"/>
              </a:rPr>
              <a:t>đưa</a:t>
            </a:r>
            <a:r>
              <a:rPr lang="en-US" sz="2600" dirty="0" smtClean="0">
                <a:latin typeface="+mj-lt"/>
              </a:rPr>
              <a:t> </a:t>
            </a:r>
            <a:r>
              <a:rPr lang="en-US" sz="2600" dirty="0" err="1" smtClean="0">
                <a:latin typeface="+mj-lt"/>
              </a:rPr>
              <a:t>gió</a:t>
            </a:r>
            <a:r>
              <a:rPr lang="en-US" sz="2600" dirty="0" smtClean="0">
                <a:latin typeface="+mj-lt"/>
              </a:rPr>
              <a:t> </a:t>
            </a:r>
            <a:r>
              <a:rPr lang="en-US" sz="2600" dirty="0" err="1" smtClean="0">
                <a:latin typeface="+mj-lt"/>
              </a:rPr>
              <a:t>đẩy</a:t>
            </a:r>
            <a:r>
              <a:rPr lang="en-US" sz="2600" dirty="0" smtClean="0">
                <a:latin typeface="+mj-lt"/>
              </a:rPr>
              <a:t>, </a:t>
            </a:r>
            <a:r>
              <a:rPr lang="en-US" sz="2600" dirty="0" err="1" smtClean="0">
                <a:latin typeface="+mj-lt"/>
              </a:rPr>
              <a:t>về</a:t>
            </a:r>
            <a:r>
              <a:rPr lang="en-US" sz="2600" dirty="0" smtClean="0">
                <a:latin typeface="+mj-lt"/>
              </a:rPr>
              <a:t> </a:t>
            </a:r>
            <a:r>
              <a:rPr lang="en-US" sz="2600" dirty="0" err="1" smtClean="0">
                <a:latin typeface="+mj-lt"/>
              </a:rPr>
              <a:t>rẫy</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latin typeface="+mj-lt"/>
              </a:rPr>
              <a:t>còng</a:t>
            </a:r>
            <a:endParaRPr lang="en-US" sz="2600" dirty="0" smtClean="0">
              <a:latin typeface="+mj-lt"/>
            </a:endParaRPr>
          </a:p>
          <a:p>
            <a:pPr algn="ctr"/>
            <a:r>
              <a:rPr lang="en-US" sz="2600" dirty="0" err="1" smtClean="0">
                <a:latin typeface="+mj-lt"/>
              </a:rPr>
              <a:t>Về</a:t>
            </a:r>
            <a:r>
              <a:rPr lang="en-US" sz="2600" dirty="0" smtClean="0">
                <a:latin typeface="+mj-lt"/>
              </a:rPr>
              <a:t> </a:t>
            </a:r>
            <a:r>
              <a:rPr lang="en-US" sz="2600" dirty="0" err="1" smtClean="0">
                <a:solidFill>
                  <a:srgbClr val="FF0000"/>
                </a:solidFill>
                <a:latin typeface="+mj-lt"/>
              </a:rPr>
              <a:t>bưng</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solidFill>
                  <a:srgbClr val="FF0000"/>
                </a:solidFill>
                <a:latin typeface="+mj-lt"/>
              </a:rPr>
              <a:t>ốc</a:t>
            </a:r>
            <a:r>
              <a:rPr lang="en-US" sz="2600" dirty="0" smtClean="0">
                <a:latin typeface="+mj-lt"/>
              </a:rPr>
              <a:t>, </a:t>
            </a:r>
            <a:r>
              <a:rPr lang="en-US" sz="2600" dirty="0" err="1" smtClean="0">
                <a:latin typeface="+mj-lt"/>
              </a:rPr>
              <a:t>về</a:t>
            </a:r>
            <a:r>
              <a:rPr lang="en-US" sz="2600" dirty="0" smtClean="0">
                <a:latin typeface="+mj-lt"/>
              </a:rPr>
              <a:t> </a:t>
            </a:r>
            <a:r>
              <a:rPr lang="en-US" sz="2600" dirty="0" err="1" smtClean="0">
                <a:latin typeface="+mj-lt"/>
              </a:rPr>
              <a:t>đồng</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latin typeface="+mj-lt"/>
              </a:rPr>
              <a:t>cua</a:t>
            </a:r>
            <a:endParaRPr lang="en-US" sz="2600" dirty="0" smtClean="0">
              <a:latin typeface="+mj-lt"/>
            </a:endParaRPr>
          </a:p>
          <a:p>
            <a:pPr algn="ctr"/>
            <a:r>
              <a:rPr lang="en-US" sz="2600" dirty="0" smtClean="0">
                <a:latin typeface="+mj-lt"/>
              </a:rPr>
              <a:t>( </a:t>
            </a:r>
            <a:r>
              <a:rPr lang="en-US" sz="2600" dirty="0" err="1" smtClean="0">
                <a:latin typeface="+mj-lt"/>
              </a:rPr>
              <a:t>Miền</a:t>
            </a:r>
            <a:r>
              <a:rPr lang="en-US" sz="2600" dirty="0" smtClean="0">
                <a:latin typeface="+mj-lt"/>
              </a:rPr>
              <a:t> </a:t>
            </a:r>
            <a:r>
              <a:rPr lang="en-US" sz="2600" dirty="0" err="1" smtClean="0">
                <a:latin typeface="+mj-lt"/>
              </a:rPr>
              <a:t>Trung</a:t>
            </a:r>
            <a:r>
              <a:rPr lang="en-US" sz="2600" dirty="0" smtClean="0">
                <a:latin typeface="+mj-lt"/>
              </a:rPr>
              <a:t> - Nam)</a:t>
            </a:r>
          </a:p>
          <a:p>
            <a:pPr marL="457200" indent="-457200" algn="ctr">
              <a:buFont typeface="Arial" charset="0"/>
              <a:buChar char="•"/>
            </a:pPr>
            <a:r>
              <a:rPr lang="en-US" sz="2600" dirty="0" err="1" smtClean="0">
                <a:latin typeface="+mj-lt"/>
              </a:rPr>
              <a:t>Gió</a:t>
            </a:r>
            <a:r>
              <a:rPr lang="en-US" sz="2600" dirty="0" smtClean="0">
                <a:latin typeface="+mj-lt"/>
              </a:rPr>
              <a:t> </a:t>
            </a:r>
            <a:r>
              <a:rPr lang="en-US" sz="2600" dirty="0" err="1" smtClean="0">
                <a:latin typeface="+mj-lt"/>
              </a:rPr>
              <a:t>đưa</a:t>
            </a:r>
            <a:r>
              <a:rPr lang="en-US" sz="2600" dirty="0" smtClean="0">
                <a:latin typeface="+mj-lt"/>
              </a:rPr>
              <a:t> </a:t>
            </a:r>
            <a:r>
              <a:rPr lang="en-US" sz="2600" dirty="0" err="1" smtClean="0">
                <a:latin typeface="+mj-lt"/>
              </a:rPr>
              <a:t>gió</a:t>
            </a:r>
            <a:r>
              <a:rPr lang="en-US" sz="2600" dirty="0" smtClean="0">
                <a:latin typeface="+mj-lt"/>
              </a:rPr>
              <a:t> </a:t>
            </a:r>
            <a:r>
              <a:rPr lang="en-US" sz="2600" dirty="0" err="1" smtClean="0">
                <a:latin typeface="+mj-lt"/>
              </a:rPr>
              <a:t>đẩy</a:t>
            </a:r>
            <a:r>
              <a:rPr lang="en-US" sz="2600" dirty="0" smtClean="0">
                <a:latin typeface="+mj-lt"/>
              </a:rPr>
              <a:t>, </a:t>
            </a:r>
            <a:r>
              <a:rPr lang="en-US" sz="2600" dirty="0" err="1" smtClean="0">
                <a:latin typeface="+mj-lt"/>
              </a:rPr>
              <a:t>về</a:t>
            </a:r>
            <a:r>
              <a:rPr lang="en-US" sz="2600" dirty="0" smtClean="0">
                <a:latin typeface="+mj-lt"/>
              </a:rPr>
              <a:t> </a:t>
            </a:r>
            <a:r>
              <a:rPr lang="en-US" sz="2600" dirty="0" err="1" smtClean="0">
                <a:latin typeface="+mj-lt"/>
              </a:rPr>
              <a:t>rẫy</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latin typeface="+mj-lt"/>
              </a:rPr>
              <a:t>còng</a:t>
            </a:r>
            <a:endParaRPr lang="en-US" sz="2600" dirty="0" smtClean="0">
              <a:latin typeface="+mj-lt"/>
            </a:endParaRPr>
          </a:p>
          <a:p>
            <a:pPr algn="ctr"/>
            <a:r>
              <a:rPr lang="en-US" sz="2600" dirty="0" err="1" smtClean="0">
                <a:latin typeface="+mj-lt"/>
              </a:rPr>
              <a:t>Về</a:t>
            </a:r>
            <a:r>
              <a:rPr lang="en-US" sz="2600" dirty="0" smtClean="0">
                <a:latin typeface="+mj-lt"/>
              </a:rPr>
              <a:t> </a:t>
            </a:r>
            <a:r>
              <a:rPr lang="en-US" sz="2600" dirty="0" err="1" smtClean="0">
                <a:solidFill>
                  <a:srgbClr val="FF0000"/>
                </a:solidFill>
                <a:latin typeface="+mj-lt"/>
              </a:rPr>
              <a:t>sông</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solidFill>
                  <a:srgbClr val="FF0000"/>
                </a:solidFill>
                <a:latin typeface="+mj-lt"/>
              </a:rPr>
              <a:t>cá</a:t>
            </a:r>
            <a:r>
              <a:rPr lang="en-US" sz="2600" dirty="0" smtClean="0">
                <a:latin typeface="+mj-lt"/>
              </a:rPr>
              <a:t>, </a:t>
            </a:r>
            <a:r>
              <a:rPr lang="en-US" sz="2600" dirty="0" err="1" smtClean="0">
                <a:latin typeface="+mj-lt"/>
              </a:rPr>
              <a:t>về</a:t>
            </a:r>
            <a:r>
              <a:rPr lang="en-US" sz="2600" dirty="0" smtClean="0">
                <a:latin typeface="+mj-lt"/>
              </a:rPr>
              <a:t> </a:t>
            </a:r>
            <a:r>
              <a:rPr lang="en-US" sz="2600" dirty="0" err="1" smtClean="0">
                <a:latin typeface="+mj-lt"/>
              </a:rPr>
              <a:t>đồng</a:t>
            </a:r>
            <a:r>
              <a:rPr lang="en-US" sz="2600" dirty="0" smtClean="0">
                <a:latin typeface="+mj-lt"/>
              </a:rPr>
              <a:t> </a:t>
            </a:r>
            <a:r>
              <a:rPr lang="en-US" sz="2600" dirty="0" err="1" smtClean="0">
                <a:latin typeface="+mj-lt"/>
              </a:rPr>
              <a:t>ăn</a:t>
            </a:r>
            <a:r>
              <a:rPr lang="en-US" sz="2600" dirty="0" smtClean="0">
                <a:latin typeface="+mj-lt"/>
              </a:rPr>
              <a:t> </a:t>
            </a:r>
            <a:r>
              <a:rPr lang="en-US" sz="2600" dirty="0" err="1" smtClean="0">
                <a:latin typeface="+mj-lt"/>
              </a:rPr>
              <a:t>cua</a:t>
            </a:r>
            <a:endParaRPr lang="en-US" sz="2600" dirty="0" smtClean="0">
              <a:latin typeface="+mj-lt"/>
            </a:endParaRPr>
          </a:p>
          <a:p>
            <a:pPr algn="ctr"/>
            <a:r>
              <a:rPr lang="en-US" sz="2600" dirty="0" smtClean="0">
                <a:latin typeface="+mj-lt"/>
              </a:rPr>
              <a:t>( </a:t>
            </a:r>
            <a:r>
              <a:rPr lang="en-US" sz="2600" dirty="0" err="1" smtClean="0">
                <a:latin typeface="+mj-lt"/>
              </a:rPr>
              <a:t>Miền</a:t>
            </a:r>
            <a:r>
              <a:rPr lang="en-US" sz="2600" dirty="0" smtClean="0">
                <a:latin typeface="+mj-lt"/>
              </a:rPr>
              <a:t> </a:t>
            </a:r>
            <a:r>
              <a:rPr lang="en-US" sz="2600" dirty="0" err="1" smtClean="0">
                <a:latin typeface="+mj-lt"/>
              </a:rPr>
              <a:t>Bắc</a:t>
            </a:r>
            <a:r>
              <a:rPr lang="en-US" sz="2600" dirty="0" smtClean="0">
                <a:latin typeface="+mj-lt"/>
              </a:rPr>
              <a:t>)</a:t>
            </a: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0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circle(in)">
                                      <p:cBhvr>
                                        <p:cTn id="42" dur="2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circle(in)">
                                      <p:cBhvr>
                                        <p:cTn id="47" dur="2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circle(in)">
                                      <p:cBhvr>
                                        <p:cTn id="52"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9044" y="74154"/>
            <a:ext cx="6094956" cy="4247317"/>
          </a:xfrm>
          <a:prstGeom prst="rect">
            <a:avLst/>
          </a:prstGeom>
          <a:noFill/>
        </p:spPr>
        <p:txBody>
          <a:bodyPr wrap="square" rtlCol="0">
            <a:spAutoFit/>
          </a:bodyPr>
          <a:lstStyle/>
          <a:p>
            <a:pPr marL="457200" indent="-457200">
              <a:buFont typeface="Wingdings" pitchFamily="2" charset="2"/>
              <a:buChar char="Ø"/>
            </a:pPr>
            <a:r>
              <a:rPr lang="en-US" sz="3000" b="1" dirty="0" err="1" smtClean="0">
                <a:latin typeface="+mj-lt"/>
              </a:rPr>
              <a:t>Văn</a:t>
            </a:r>
            <a:r>
              <a:rPr lang="en-US" sz="3000" b="1" dirty="0" smtClean="0">
                <a:latin typeface="+mj-lt"/>
              </a:rPr>
              <a:t> </a:t>
            </a:r>
            <a:r>
              <a:rPr lang="en-US" sz="3000" b="1" dirty="0" err="1" smtClean="0">
                <a:latin typeface="+mj-lt"/>
              </a:rPr>
              <a:t>học</a:t>
            </a:r>
            <a:r>
              <a:rPr lang="en-US" sz="3000" b="1" dirty="0" smtClean="0">
                <a:latin typeface="+mj-lt"/>
              </a:rPr>
              <a:t> </a:t>
            </a:r>
            <a:r>
              <a:rPr lang="en-US" sz="3000" b="1" dirty="0" err="1" smtClean="0">
                <a:latin typeface="+mj-lt"/>
              </a:rPr>
              <a:t>dân</a:t>
            </a:r>
            <a:r>
              <a:rPr lang="en-US" sz="3000" b="1" dirty="0" smtClean="0">
                <a:latin typeface="+mj-lt"/>
              </a:rPr>
              <a:t> </a:t>
            </a:r>
            <a:r>
              <a:rPr lang="en-US" sz="3000" b="1" dirty="0" err="1" smtClean="0">
                <a:latin typeface="+mj-lt"/>
              </a:rPr>
              <a:t>gian</a:t>
            </a:r>
            <a:r>
              <a:rPr lang="en-US" sz="3000" b="1" dirty="0" smtClean="0">
                <a:latin typeface="+mj-lt"/>
              </a:rPr>
              <a:t> </a:t>
            </a:r>
            <a:r>
              <a:rPr lang="en-US" sz="3000" b="1" dirty="0" err="1" smtClean="0">
                <a:latin typeface="+mj-lt"/>
              </a:rPr>
              <a:t>là</a:t>
            </a:r>
            <a:r>
              <a:rPr lang="en-US" sz="3000" b="1" dirty="0" smtClean="0">
                <a:latin typeface="+mj-lt"/>
              </a:rPr>
              <a:t> </a:t>
            </a:r>
            <a:r>
              <a:rPr lang="en-US" sz="3000" b="1" dirty="0" err="1" smtClean="0">
                <a:latin typeface="+mj-lt"/>
              </a:rPr>
              <a:t>những</a:t>
            </a:r>
            <a:r>
              <a:rPr lang="en-US" sz="3000" b="1" dirty="0" smtClean="0">
                <a:latin typeface="+mj-lt"/>
              </a:rPr>
              <a:t> </a:t>
            </a:r>
            <a:r>
              <a:rPr lang="en-US" sz="3000" b="1" dirty="0" err="1" smtClean="0">
                <a:latin typeface="+mj-lt"/>
              </a:rPr>
              <a:t>tác</a:t>
            </a:r>
            <a:r>
              <a:rPr lang="en-US" sz="3000" b="1" dirty="0" smtClean="0">
                <a:latin typeface="+mj-lt"/>
              </a:rPr>
              <a:t> </a:t>
            </a:r>
            <a:r>
              <a:rPr lang="en-US" sz="3000" b="1" dirty="0" err="1" smtClean="0">
                <a:latin typeface="+mj-lt"/>
              </a:rPr>
              <a:t>phẩm</a:t>
            </a:r>
            <a:r>
              <a:rPr lang="en-US" sz="3000" b="1" dirty="0" smtClean="0">
                <a:latin typeface="+mj-lt"/>
              </a:rPr>
              <a:t> </a:t>
            </a:r>
            <a:r>
              <a:rPr lang="en-US" sz="3000" b="1" dirty="0" err="1" smtClean="0">
                <a:latin typeface="+mj-lt"/>
              </a:rPr>
              <a:t>nghệ</a:t>
            </a:r>
            <a:r>
              <a:rPr lang="en-US" sz="3000" b="1" dirty="0" smtClean="0">
                <a:latin typeface="+mj-lt"/>
              </a:rPr>
              <a:t> </a:t>
            </a:r>
            <a:r>
              <a:rPr lang="en-US" sz="3000" b="1" dirty="0" err="1" smtClean="0">
                <a:latin typeface="+mj-lt"/>
              </a:rPr>
              <a:t>thuật</a:t>
            </a:r>
            <a:r>
              <a:rPr lang="en-US" sz="3000" b="1" dirty="0" smtClean="0">
                <a:latin typeface="+mj-lt"/>
              </a:rPr>
              <a:t> </a:t>
            </a:r>
            <a:r>
              <a:rPr lang="en-US" sz="3000" b="1" dirty="0" err="1" smtClean="0">
                <a:latin typeface="+mj-lt"/>
              </a:rPr>
              <a:t>ngôn</a:t>
            </a:r>
            <a:r>
              <a:rPr lang="en-US" sz="3000" b="1" dirty="0" smtClean="0">
                <a:latin typeface="+mj-lt"/>
              </a:rPr>
              <a:t> </a:t>
            </a:r>
            <a:r>
              <a:rPr lang="en-US" sz="3000" b="1" dirty="0" err="1" smtClean="0">
                <a:latin typeface="+mj-lt"/>
              </a:rPr>
              <a:t>từ</a:t>
            </a:r>
            <a:r>
              <a:rPr lang="en-US" sz="3000" b="1" dirty="0" smtClean="0">
                <a:latin typeface="+mj-lt"/>
              </a:rPr>
              <a:t> </a:t>
            </a:r>
            <a:r>
              <a:rPr lang="en-US" sz="3000" b="1" dirty="0" err="1" smtClean="0">
                <a:latin typeface="+mj-lt"/>
              </a:rPr>
              <a:t>truyền</a:t>
            </a:r>
            <a:r>
              <a:rPr lang="en-US" sz="3000" b="1" dirty="0" smtClean="0">
                <a:latin typeface="+mj-lt"/>
              </a:rPr>
              <a:t> </a:t>
            </a:r>
            <a:r>
              <a:rPr lang="en-US" sz="3000" b="1" dirty="0" err="1" smtClean="0">
                <a:latin typeface="+mj-lt"/>
              </a:rPr>
              <a:t>miệng</a:t>
            </a:r>
            <a:r>
              <a:rPr lang="en-US" sz="3000" b="1" dirty="0" smtClean="0">
                <a:latin typeface="+mj-lt"/>
              </a:rPr>
              <a:t>, </a:t>
            </a:r>
            <a:r>
              <a:rPr lang="en-US" sz="3000" b="1" dirty="0" err="1" smtClean="0">
                <a:latin typeface="+mj-lt"/>
              </a:rPr>
              <a:t>sản</a:t>
            </a:r>
            <a:r>
              <a:rPr lang="en-US" sz="3000" b="1" dirty="0" smtClean="0">
                <a:latin typeface="+mj-lt"/>
              </a:rPr>
              <a:t> </a:t>
            </a:r>
            <a:r>
              <a:rPr lang="en-US" sz="3000" b="1" dirty="0" err="1" smtClean="0">
                <a:latin typeface="+mj-lt"/>
              </a:rPr>
              <a:t>phẩm</a:t>
            </a:r>
            <a:r>
              <a:rPr lang="en-US" sz="3000" b="1" dirty="0" smtClean="0">
                <a:latin typeface="+mj-lt"/>
              </a:rPr>
              <a:t> </a:t>
            </a:r>
            <a:r>
              <a:rPr lang="en-US" sz="3000" b="1" dirty="0" err="1" smtClean="0">
                <a:latin typeface="+mj-lt"/>
              </a:rPr>
              <a:t>của</a:t>
            </a:r>
            <a:r>
              <a:rPr lang="en-US" sz="3000" b="1" dirty="0" smtClean="0">
                <a:latin typeface="+mj-lt"/>
              </a:rPr>
              <a:t> </a:t>
            </a:r>
            <a:r>
              <a:rPr lang="en-US" sz="3000" b="1" dirty="0" err="1" smtClean="0">
                <a:latin typeface="+mj-lt"/>
              </a:rPr>
              <a:t>quá</a:t>
            </a:r>
            <a:r>
              <a:rPr lang="en-US" sz="3000" b="1" dirty="0" smtClean="0">
                <a:latin typeface="+mj-lt"/>
              </a:rPr>
              <a:t> </a:t>
            </a:r>
            <a:r>
              <a:rPr lang="en-US" sz="3000" b="1" dirty="0" err="1" smtClean="0">
                <a:latin typeface="+mj-lt"/>
              </a:rPr>
              <a:t>trình</a:t>
            </a:r>
            <a:r>
              <a:rPr lang="en-US" sz="3000" b="1" dirty="0" smtClean="0">
                <a:latin typeface="+mj-lt"/>
              </a:rPr>
              <a:t> </a:t>
            </a:r>
            <a:r>
              <a:rPr lang="en-US" sz="3000" b="1" dirty="0" err="1" smtClean="0">
                <a:latin typeface="+mj-lt"/>
              </a:rPr>
              <a:t>sáng</a:t>
            </a:r>
            <a:r>
              <a:rPr lang="en-US" sz="3000" b="1" dirty="0" smtClean="0">
                <a:latin typeface="+mj-lt"/>
              </a:rPr>
              <a:t> </a:t>
            </a:r>
            <a:r>
              <a:rPr lang="en-US" sz="3000" b="1" dirty="0" err="1" smtClean="0">
                <a:latin typeface="+mj-lt"/>
              </a:rPr>
              <a:t>tác</a:t>
            </a:r>
            <a:r>
              <a:rPr lang="en-US" sz="3000" b="1" dirty="0" smtClean="0">
                <a:latin typeface="+mj-lt"/>
              </a:rPr>
              <a:t> </a:t>
            </a:r>
            <a:r>
              <a:rPr lang="en-US" sz="3000" b="1" dirty="0" err="1" smtClean="0">
                <a:latin typeface="+mj-lt"/>
              </a:rPr>
              <a:t>tập</a:t>
            </a:r>
            <a:r>
              <a:rPr lang="en-US" sz="3000" b="1" dirty="0" smtClean="0">
                <a:latin typeface="+mj-lt"/>
              </a:rPr>
              <a:t> </a:t>
            </a:r>
            <a:r>
              <a:rPr lang="en-US" sz="3000" b="1" dirty="0" err="1" smtClean="0">
                <a:latin typeface="+mj-lt"/>
              </a:rPr>
              <a:t>thể</a:t>
            </a:r>
            <a:r>
              <a:rPr lang="en-US" sz="3000" b="1" dirty="0" smtClean="0">
                <a:latin typeface="+mj-lt"/>
              </a:rPr>
              <a:t>, </a:t>
            </a:r>
            <a:r>
              <a:rPr lang="en-US" sz="3000" b="1" dirty="0" err="1" smtClean="0">
                <a:latin typeface="+mj-lt"/>
              </a:rPr>
              <a:t>thể</a:t>
            </a:r>
            <a:r>
              <a:rPr lang="en-US" sz="3000" b="1" dirty="0" smtClean="0">
                <a:latin typeface="+mj-lt"/>
              </a:rPr>
              <a:t> </a:t>
            </a:r>
            <a:r>
              <a:rPr lang="en-US" sz="3000" b="1" dirty="0" err="1" smtClean="0">
                <a:latin typeface="+mj-lt"/>
              </a:rPr>
              <a:t>hiện</a:t>
            </a:r>
            <a:r>
              <a:rPr lang="en-US" sz="3000" b="1" dirty="0" smtClean="0">
                <a:latin typeface="+mj-lt"/>
              </a:rPr>
              <a:t> </a:t>
            </a:r>
            <a:r>
              <a:rPr lang="en-US" sz="3000" b="1" dirty="0" err="1" smtClean="0">
                <a:latin typeface="+mj-lt"/>
              </a:rPr>
              <a:t>nhận</a:t>
            </a:r>
            <a:r>
              <a:rPr lang="en-US" sz="3000" b="1" dirty="0" smtClean="0">
                <a:latin typeface="+mj-lt"/>
              </a:rPr>
              <a:t> </a:t>
            </a:r>
            <a:r>
              <a:rPr lang="en-US" sz="3000" b="1" dirty="0" err="1" smtClean="0">
                <a:latin typeface="+mj-lt"/>
              </a:rPr>
              <a:t>thức</a:t>
            </a:r>
            <a:r>
              <a:rPr lang="en-US" sz="3000" b="1" dirty="0" smtClean="0">
                <a:latin typeface="+mj-lt"/>
              </a:rPr>
              <a:t>, </a:t>
            </a:r>
            <a:r>
              <a:rPr lang="en-US" sz="3000" b="1" dirty="0" err="1" smtClean="0">
                <a:latin typeface="+mj-lt"/>
              </a:rPr>
              <a:t>tư</a:t>
            </a:r>
            <a:r>
              <a:rPr lang="en-US" sz="3000" b="1" dirty="0" smtClean="0">
                <a:latin typeface="+mj-lt"/>
              </a:rPr>
              <a:t> </a:t>
            </a:r>
            <a:r>
              <a:rPr lang="en-US" sz="3000" b="1" dirty="0" err="1" smtClean="0">
                <a:latin typeface="+mj-lt"/>
              </a:rPr>
              <a:t>tưởng</a:t>
            </a:r>
            <a:r>
              <a:rPr lang="en-US" sz="3000" b="1" dirty="0" smtClean="0">
                <a:latin typeface="+mj-lt"/>
              </a:rPr>
              <a:t> </a:t>
            </a:r>
            <a:r>
              <a:rPr lang="en-US" sz="3000" b="1" dirty="0" err="1" smtClean="0">
                <a:latin typeface="+mj-lt"/>
              </a:rPr>
              <a:t>tình</a:t>
            </a:r>
            <a:r>
              <a:rPr lang="en-US" sz="3000" b="1" dirty="0" smtClean="0">
                <a:latin typeface="+mj-lt"/>
              </a:rPr>
              <a:t> </a:t>
            </a:r>
            <a:r>
              <a:rPr lang="en-US" sz="3000" b="1" dirty="0" err="1" smtClean="0">
                <a:latin typeface="+mj-lt"/>
              </a:rPr>
              <a:t>cảm</a:t>
            </a:r>
            <a:r>
              <a:rPr lang="en-US" sz="3000" b="1" dirty="0" smtClean="0">
                <a:latin typeface="+mj-lt"/>
              </a:rPr>
              <a:t> </a:t>
            </a:r>
            <a:r>
              <a:rPr lang="en-US" sz="3000" b="1" dirty="0" err="1" smtClean="0">
                <a:latin typeface="+mj-lt"/>
              </a:rPr>
              <a:t>của</a:t>
            </a:r>
            <a:r>
              <a:rPr lang="en-US" sz="3000" b="1" dirty="0" smtClean="0">
                <a:latin typeface="+mj-lt"/>
              </a:rPr>
              <a:t> </a:t>
            </a:r>
            <a:r>
              <a:rPr lang="en-US" sz="3000" b="1" dirty="0" err="1" smtClean="0">
                <a:latin typeface="+mj-lt"/>
              </a:rPr>
              <a:t>nhân</a:t>
            </a:r>
            <a:r>
              <a:rPr lang="en-US" sz="3000" b="1" dirty="0" smtClean="0">
                <a:latin typeface="+mj-lt"/>
              </a:rPr>
              <a:t> </a:t>
            </a:r>
            <a:r>
              <a:rPr lang="en-US" sz="3000" b="1" dirty="0" err="1" smtClean="0">
                <a:latin typeface="+mj-lt"/>
              </a:rPr>
              <a:t>dân</a:t>
            </a:r>
            <a:r>
              <a:rPr lang="en-US" sz="3000" b="1" dirty="0" smtClean="0">
                <a:latin typeface="+mj-lt"/>
              </a:rPr>
              <a:t> </a:t>
            </a:r>
            <a:r>
              <a:rPr lang="en-US" sz="3000" b="1" dirty="0" err="1" smtClean="0">
                <a:latin typeface="+mj-lt"/>
              </a:rPr>
              <a:t>lao</a:t>
            </a:r>
            <a:r>
              <a:rPr lang="en-US" sz="3000" b="1" dirty="0" smtClean="0">
                <a:latin typeface="+mj-lt"/>
              </a:rPr>
              <a:t> </a:t>
            </a:r>
            <a:r>
              <a:rPr lang="en-US" sz="3000" b="1" dirty="0" err="1" smtClean="0">
                <a:latin typeface="+mj-lt"/>
              </a:rPr>
              <a:t>động</a:t>
            </a:r>
            <a:r>
              <a:rPr lang="en-US" sz="3000" b="1" dirty="0">
                <a:latin typeface="+mj-lt"/>
              </a:rPr>
              <a:t> </a:t>
            </a:r>
            <a:r>
              <a:rPr lang="en-US" sz="3000" b="1" dirty="0" err="1" smtClean="0">
                <a:latin typeface="+mj-lt"/>
              </a:rPr>
              <a:t>về</a:t>
            </a:r>
            <a:r>
              <a:rPr lang="en-US" sz="3000" b="1" dirty="0" smtClean="0">
                <a:latin typeface="+mj-lt"/>
              </a:rPr>
              <a:t> </a:t>
            </a:r>
            <a:r>
              <a:rPr lang="en-US" sz="3000" b="1" dirty="0" err="1" smtClean="0">
                <a:latin typeface="+mj-lt"/>
              </a:rPr>
              <a:t>tự</a:t>
            </a:r>
            <a:r>
              <a:rPr lang="en-US" sz="3000" b="1" dirty="0" smtClean="0">
                <a:latin typeface="+mj-lt"/>
              </a:rPr>
              <a:t> </a:t>
            </a:r>
            <a:r>
              <a:rPr lang="en-US" sz="3000" b="1" dirty="0" err="1" smtClean="0">
                <a:latin typeface="+mj-lt"/>
              </a:rPr>
              <a:t>nhiên</a:t>
            </a:r>
            <a:r>
              <a:rPr lang="en-US" sz="3000" b="1" dirty="0" smtClean="0">
                <a:latin typeface="+mj-lt"/>
              </a:rPr>
              <a:t>, </a:t>
            </a:r>
            <a:r>
              <a:rPr lang="en-US" sz="3000" b="1" dirty="0" err="1" smtClean="0">
                <a:latin typeface="+mj-lt"/>
              </a:rPr>
              <a:t>xã</a:t>
            </a:r>
            <a:r>
              <a:rPr lang="en-US" sz="3000" b="1" dirty="0" smtClean="0">
                <a:latin typeface="+mj-lt"/>
              </a:rPr>
              <a:t> </a:t>
            </a:r>
            <a:r>
              <a:rPr lang="en-US" sz="3000" b="1" dirty="0" err="1" smtClean="0">
                <a:latin typeface="+mj-lt"/>
              </a:rPr>
              <a:t>hội</a:t>
            </a:r>
            <a:r>
              <a:rPr lang="en-US" sz="3000" b="1" dirty="0" smtClean="0">
                <a:latin typeface="+mj-lt"/>
              </a:rPr>
              <a:t> </a:t>
            </a:r>
            <a:r>
              <a:rPr lang="en-US" sz="3000" b="1" dirty="0" err="1" smtClean="0">
                <a:latin typeface="+mj-lt"/>
              </a:rPr>
              <a:t>nhằm</a:t>
            </a:r>
            <a:r>
              <a:rPr lang="en-US" sz="3000" b="1" dirty="0" smtClean="0">
                <a:latin typeface="+mj-lt"/>
              </a:rPr>
              <a:t> </a:t>
            </a:r>
            <a:r>
              <a:rPr lang="en-US" sz="3000" b="1" dirty="0" err="1" smtClean="0">
                <a:latin typeface="+mj-lt"/>
              </a:rPr>
              <a:t>phục</a:t>
            </a:r>
            <a:r>
              <a:rPr lang="en-US" sz="3000" b="1" dirty="0" smtClean="0">
                <a:latin typeface="+mj-lt"/>
              </a:rPr>
              <a:t> </a:t>
            </a:r>
            <a:r>
              <a:rPr lang="en-US" sz="3000" b="1" dirty="0" err="1" smtClean="0">
                <a:latin typeface="+mj-lt"/>
              </a:rPr>
              <a:t>vụ</a:t>
            </a:r>
            <a:r>
              <a:rPr lang="en-US" sz="3000" b="1" dirty="0" smtClean="0">
                <a:latin typeface="+mj-lt"/>
              </a:rPr>
              <a:t> </a:t>
            </a:r>
            <a:r>
              <a:rPr lang="en-US" sz="3000" b="1" dirty="0" err="1" smtClean="0">
                <a:latin typeface="+mj-lt"/>
              </a:rPr>
              <a:t>trực</a:t>
            </a:r>
            <a:r>
              <a:rPr lang="en-US" sz="3000" b="1" dirty="0" smtClean="0">
                <a:latin typeface="+mj-lt"/>
              </a:rPr>
              <a:t> </a:t>
            </a:r>
            <a:r>
              <a:rPr lang="en-US" sz="3000" b="1" dirty="0" err="1" smtClean="0">
                <a:latin typeface="+mj-lt"/>
              </a:rPr>
              <a:t>tiếp</a:t>
            </a:r>
            <a:r>
              <a:rPr lang="en-US" sz="3000" b="1" dirty="0" smtClean="0">
                <a:latin typeface="+mj-lt"/>
              </a:rPr>
              <a:t> </a:t>
            </a:r>
            <a:r>
              <a:rPr lang="en-US" sz="3000" b="1" dirty="0" err="1" smtClean="0">
                <a:latin typeface="+mj-lt"/>
              </a:rPr>
              <a:t>các</a:t>
            </a:r>
            <a:r>
              <a:rPr lang="en-US" sz="3000" b="1" dirty="0" smtClean="0">
                <a:latin typeface="+mj-lt"/>
              </a:rPr>
              <a:t> </a:t>
            </a:r>
            <a:r>
              <a:rPr lang="en-US" sz="3000" b="1" dirty="0" err="1" smtClean="0">
                <a:latin typeface="+mj-lt"/>
              </a:rPr>
              <a:t>sinh</a:t>
            </a:r>
            <a:r>
              <a:rPr lang="en-US" sz="3000" b="1" dirty="0" smtClean="0">
                <a:latin typeface="+mj-lt"/>
              </a:rPr>
              <a:t> </a:t>
            </a:r>
            <a:r>
              <a:rPr lang="en-US" sz="3000" b="1" dirty="0" err="1" smtClean="0">
                <a:latin typeface="+mj-lt"/>
              </a:rPr>
              <a:t>hoạt</a:t>
            </a:r>
            <a:r>
              <a:rPr lang="en-US" sz="3000" b="1" dirty="0" smtClean="0">
                <a:latin typeface="+mj-lt"/>
              </a:rPr>
              <a:t> </a:t>
            </a:r>
            <a:r>
              <a:rPr lang="en-US" sz="3000" b="1" dirty="0" err="1" smtClean="0">
                <a:latin typeface="+mj-lt"/>
              </a:rPr>
              <a:t>khác</a:t>
            </a:r>
            <a:r>
              <a:rPr lang="en-US" sz="3000" b="1" dirty="0" smtClean="0">
                <a:latin typeface="+mj-lt"/>
              </a:rPr>
              <a:t> </a:t>
            </a:r>
            <a:r>
              <a:rPr lang="en-US" sz="3000" b="1" dirty="0" err="1" smtClean="0">
                <a:latin typeface="+mj-lt"/>
              </a:rPr>
              <a:t>nhau</a:t>
            </a:r>
            <a:r>
              <a:rPr lang="en-US" sz="3000" b="1" dirty="0" smtClean="0">
                <a:latin typeface="+mj-lt"/>
              </a:rPr>
              <a:t> </a:t>
            </a:r>
            <a:r>
              <a:rPr lang="en-US" sz="3000" b="1" dirty="0" err="1" smtClean="0">
                <a:latin typeface="+mj-lt"/>
              </a:rPr>
              <a:t>trong</a:t>
            </a:r>
            <a:r>
              <a:rPr lang="en-US" sz="3000" b="1" dirty="0" smtClean="0">
                <a:latin typeface="+mj-lt"/>
              </a:rPr>
              <a:t> </a:t>
            </a:r>
            <a:r>
              <a:rPr lang="en-US" sz="3000" b="1" dirty="0" err="1" smtClean="0">
                <a:latin typeface="+mj-lt"/>
              </a:rPr>
              <a:t>đời</a:t>
            </a:r>
            <a:r>
              <a:rPr lang="en-US" sz="3000" b="1" dirty="0" smtClean="0">
                <a:latin typeface="+mj-lt"/>
              </a:rPr>
              <a:t> </a:t>
            </a:r>
            <a:r>
              <a:rPr lang="en-US" sz="3000" b="1" dirty="0" err="1" smtClean="0">
                <a:latin typeface="+mj-lt"/>
              </a:rPr>
              <a:t>sống</a:t>
            </a:r>
            <a:r>
              <a:rPr lang="en-US" sz="3000" b="1" dirty="0" smtClean="0">
                <a:latin typeface="+mj-lt"/>
              </a:rPr>
              <a:t> </a:t>
            </a:r>
            <a:r>
              <a:rPr lang="en-US" sz="3000" b="1" dirty="0" err="1" smtClean="0">
                <a:latin typeface="+mj-lt"/>
              </a:rPr>
              <a:t>cộng</a:t>
            </a:r>
            <a:r>
              <a:rPr lang="en-US" sz="3000" b="1" dirty="0" smtClean="0">
                <a:latin typeface="+mj-lt"/>
              </a:rPr>
              <a:t> </a:t>
            </a:r>
            <a:r>
              <a:rPr lang="en-US" sz="3000" b="1" dirty="0" err="1" smtClean="0">
                <a:latin typeface="+mj-lt"/>
              </a:rPr>
              <a:t>đồng</a:t>
            </a:r>
            <a:r>
              <a:rPr lang="en-US" sz="3000" b="1" dirty="0" smtClean="0">
                <a:latin typeface="+mj-lt"/>
              </a:rPr>
              <a:t>.</a:t>
            </a:r>
            <a:endParaRPr lang="vi-VN" sz="3000" b="1" dirty="0">
              <a:latin typeface="+mj-lt"/>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0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745523" y="1120466"/>
            <a:ext cx="5029200" cy="730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Nhóm</a:t>
            </a:r>
            <a:r>
              <a:rPr lang="en-US" sz="2000" b="1" dirty="0">
                <a:solidFill>
                  <a:schemeClr val="bg1"/>
                </a:solidFill>
                <a:latin typeface="Times New Roman" panose="02020603050405020304" pitchFamily="18" charset="0"/>
                <a:cs typeface="Times New Roman" panose="02020603050405020304" pitchFamily="18" charset="0"/>
              </a:rPr>
              <a:t> 1: </a:t>
            </a:r>
            <a:r>
              <a:rPr lang="en-US" sz="2000" b="1" dirty="0" err="1">
                <a:solidFill>
                  <a:schemeClr val="bg1"/>
                </a:solidFill>
                <a:latin typeface="Times New Roman" panose="02020603050405020304" pitchFamily="18" charset="0"/>
                <a:cs typeface="Times New Roman" panose="02020603050405020304" pitchFamily="18" charset="0"/>
              </a:rPr>
              <a:t>Thần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thoại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thi</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truyền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thuyết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3768487" y="2087100"/>
            <a:ext cx="5029200" cy="730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Nhóm</a:t>
            </a:r>
            <a:r>
              <a:rPr lang="en-US" sz="2000" b="1" dirty="0">
                <a:solidFill>
                  <a:schemeClr val="bg1"/>
                </a:solidFill>
                <a:latin typeface="Times New Roman" panose="02020603050405020304" pitchFamily="18" charset="0"/>
                <a:cs typeface="Times New Roman" panose="02020603050405020304" pitchFamily="18" charset="0"/>
              </a:rPr>
              <a:t> 2: </a:t>
            </a:r>
            <a:r>
              <a:rPr lang="en-US" sz="2000" b="1" dirty="0" err="1" smtClean="0">
                <a:solidFill>
                  <a:schemeClr val="bg1"/>
                </a:solidFill>
                <a:latin typeface="Times New Roman" panose="02020603050405020304" pitchFamily="18" charset="0"/>
                <a:cs typeface="Times New Roman" panose="02020603050405020304" pitchFamily="18" charset="0"/>
              </a:rPr>
              <a:t>Truyện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cổ</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tích</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truyện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ngụ</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ngôn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truyện</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cười</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781013" y="3105150"/>
            <a:ext cx="5029200" cy="730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Nhóm</a:t>
            </a:r>
            <a:r>
              <a:rPr lang="en-US" sz="2000" b="1" dirty="0">
                <a:solidFill>
                  <a:schemeClr val="bg1"/>
                </a:solidFill>
                <a:latin typeface="Times New Roman" panose="02020603050405020304" pitchFamily="18" charset="0"/>
                <a:cs typeface="Times New Roman" panose="02020603050405020304" pitchFamily="18" charset="0"/>
              </a:rPr>
              <a:t> 3: </a:t>
            </a:r>
            <a:r>
              <a:rPr lang="en-US" sz="2000" b="1" dirty="0" err="1">
                <a:solidFill>
                  <a:schemeClr val="bg1"/>
                </a:solidFill>
                <a:latin typeface="Times New Roman" panose="02020603050405020304" pitchFamily="18" charset="0"/>
                <a:cs typeface="Times New Roman" panose="02020603050405020304" pitchFamily="18" charset="0"/>
              </a:rPr>
              <a:t>Tục</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ngữ</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câu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đố</a:t>
            </a:r>
            <a:r>
              <a:rPr lang="en-US" sz="2000" b="1" dirty="0">
                <a:solidFill>
                  <a:schemeClr val="bg1"/>
                </a:solidFill>
                <a:latin typeface="Times New Roman" panose="02020603050405020304" pitchFamily="18" charset="0"/>
                <a:cs typeface="Times New Roman" panose="02020603050405020304" pitchFamily="18" charset="0"/>
              </a:rPr>
              <a:t>, ca </a:t>
            </a:r>
            <a:r>
              <a:rPr lang="en-US" sz="2000" b="1" dirty="0" err="1">
                <a:solidFill>
                  <a:schemeClr val="bg1"/>
                </a:solidFill>
                <a:latin typeface="Times New Roman" panose="02020603050405020304" pitchFamily="18" charset="0"/>
                <a:cs typeface="Times New Roman" panose="02020603050405020304" pitchFamily="18" charset="0"/>
              </a:rPr>
              <a:t>dao</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803977" y="4095750"/>
            <a:ext cx="5029200" cy="730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latin typeface="Times New Roman" panose="02020603050405020304" pitchFamily="18" charset="0"/>
                <a:cs typeface="Times New Roman" panose="02020603050405020304" pitchFamily="18" charset="0"/>
              </a:rPr>
              <a:t>Nhóm</a:t>
            </a:r>
            <a:r>
              <a:rPr lang="en-US" sz="2000" b="1" dirty="0">
                <a:solidFill>
                  <a:schemeClr val="bg1"/>
                </a:solidFill>
                <a:latin typeface="Times New Roman" panose="02020603050405020304" pitchFamily="18" charset="0"/>
                <a:cs typeface="Times New Roman" panose="02020603050405020304" pitchFamily="18" charset="0"/>
              </a:rPr>
              <a:t> 4: </a:t>
            </a:r>
            <a:r>
              <a:rPr lang="en-US" sz="2000" b="1" dirty="0" err="1">
                <a:solidFill>
                  <a:schemeClr val="bg1"/>
                </a:solidFill>
                <a:latin typeface="Times New Roman" panose="02020603050405020304" pitchFamily="18" charset="0"/>
                <a:cs typeface="Times New Roman" panose="02020603050405020304" pitchFamily="18" charset="0"/>
              </a:rPr>
              <a:t>Vè</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truyện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thơ</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sân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khấu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dân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gian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05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ircle(in)">
                                      <p:cBhvr>
                                        <p:cTn id="17" dur="20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55447193"/>
              </p:ext>
            </p:extLst>
          </p:nvPr>
        </p:nvGraphicFramePr>
        <p:xfrm>
          <a:off x="1524000" y="1047750"/>
          <a:ext cx="6096000" cy="1127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935850574"/>
                    </a:ext>
                  </a:extLst>
                </a:gridCol>
                <a:gridCol w="2032000">
                  <a:extLst>
                    <a:ext uri="{9D8B030D-6E8A-4147-A177-3AD203B41FA5}">
                      <a16:colId xmlns:a16="http://schemas.microsoft.com/office/drawing/2014/main" xmlns="" val="1985688797"/>
                    </a:ext>
                  </a:extLst>
                </a:gridCol>
                <a:gridCol w="2032000">
                  <a:extLst>
                    <a:ext uri="{9D8B030D-6E8A-4147-A177-3AD203B41FA5}">
                      <a16:colId xmlns:a16="http://schemas.microsoft.com/office/drawing/2014/main" xmlns="" val="498664771"/>
                    </a:ext>
                  </a:extLst>
                </a:gridCol>
              </a:tblGrid>
              <a:tr h="278130">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1081884778"/>
                  </a:ext>
                </a:extLst>
              </a:tr>
              <a:tr h="278130">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3852562593"/>
                  </a:ext>
                </a:extLst>
              </a:tr>
              <a:tr h="278130">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610707022"/>
                  </a:ext>
                </a:extLst>
              </a:tr>
              <a:tr h="278130">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165027365"/>
                  </a:ext>
                </a:extLst>
              </a:tr>
            </a:tbl>
          </a:graphicData>
        </a:graphic>
      </p:graphicFrame>
      <p:sp>
        <p:nvSpPr>
          <p:cNvPr id="11" name="Rectangle 1"/>
          <p:cNvSpPr>
            <a:spLocks noChangeArrowheads="1"/>
          </p:cNvSpPr>
          <p:nvPr/>
        </p:nvSpPr>
        <p:spPr bwMode="auto">
          <a:xfrm>
            <a:off x="1637325" y="2230953"/>
            <a:ext cx="95672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34112638"/>
              </p:ext>
            </p:extLst>
          </p:nvPr>
        </p:nvGraphicFramePr>
        <p:xfrm>
          <a:off x="990600" y="400050"/>
          <a:ext cx="7315200" cy="4343400"/>
        </p:xfrm>
        <a:graphic>
          <a:graphicData uri="http://schemas.openxmlformats.org/drawingml/2006/table">
            <a:tbl>
              <a:tblPr firstRow="1" bandRow="1">
                <a:tableStyleId>{5C22544A-7EE6-4342-B048-85BDC9FD1C3A}</a:tableStyleId>
              </a:tblPr>
              <a:tblGrid>
                <a:gridCol w="2009670">
                  <a:extLst>
                    <a:ext uri="{9D8B030D-6E8A-4147-A177-3AD203B41FA5}">
                      <a16:colId xmlns:a16="http://schemas.microsoft.com/office/drawing/2014/main" xmlns="" val="2330287475"/>
                    </a:ext>
                  </a:extLst>
                </a:gridCol>
                <a:gridCol w="1343130">
                  <a:extLst>
                    <a:ext uri="{9D8B030D-6E8A-4147-A177-3AD203B41FA5}">
                      <a16:colId xmlns:a16="http://schemas.microsoft.com/office/drawing/2014/main" xmlns="" val="3327978834"/>
                    </a:ext>
                  </a:extLst>
                </a:gridCol>
                <a:gridCol w="3962400">
                  <a:extLst>
                    <a:ext uri="{9D8B030D-6E8A-4147-A177-3AD203B41FA5}">
                      <a16:colId xmlns:a16="http://schemas.microsoft.com/office/drawing/2014/main" xmlns="" val="1085875329"/>
                    </a:ext>
                  </a:extLst>
                </a:gridCol>
              </a:tblGrid>
              <a:tr h="1085850">
                <a:tc>
                  <a:txBody>
                    <a:bodyPr/>
                    <a:lstStyle/>
                    <a:p>
                      <a:pPr algn="ctr"/>
                      <a:r>
                        <a:rPr lang="en-US" sz="1500" dirty="0">
                          <a:latin typeface="Times New Roman" panose="02020603050405020304" pitchFamily="18" charset="0"/>
                          <a:cs typeface="Times New Roman" panose="02020603050405020304" pitchFamily="18" charset="0"/>
                        </a:rPr>
                        <a:t>THỂ</a:t>
                      </a:r>
                      <a:r>
                        <a:rPr lang="en-US" sz="1500" baseline="0" dirty="0">
                          <a:latin typeface="Times New Roman" panose="02020603050405020304" pitchFamily="18" charset="0"/>
                          <a:cs typeface="Times New Roman" panose="02020603050405020304" pitchFamily="18" charset="0"/>
                        </a:rPr>
                        <a:t> LOẠI</a:t>
                      </a:r>
                      <a:endParaRPr lang="en-US" sz="1500" dirty="0">
                        <a:latin typeface="Times New Roman" panose="02020603050405020304" pitchFamily="18" charset="0"/>
                        <a:cs typeface="Times New Roman" panose="02020603050405020304" pitchFamily="18" charset="0"/>
                      </a:endParaRPr>
                    </a:p>
                  </a:txBody>
                  <a:tcPr marT="34290" marB="34290"/>
                </a:tc>
                <a:tc gridSpan="2">
                  <a:txBody>
                    <a:bodyPr/>
                    <a:lstStyle/>
                    <a:p>
                      <a:pPr algn="ctr"/>
                      <a:r>
                        <a:rPr lang="en-US" sz="1500" dirty="0">
                          <a:latin typeface="Times New Roman" panose="02020603050405020304" pitchFamily="18" charset="0"/>
                          <a:cs typeface="Times New Roman" panose="02020603050405020304" pitchFamily="18" charset="0"/>
                        </a:rPr>
                        <a:t>ĐẶC</a:t>
                      </a:r>
                      <a:r>
                        <a:rPr lang="en-US" sz="1500" baseline="0" dirty="0">
                          <a:latin typeface="Times New Roman" panose="02020603050405020304" pitchFamily="18" charset="0"/>
                          <a:cs typeface="Times New Roman" panose="02020603050405020304" pitchFamily="18" charset="0"/>
                        </a:rPr>
                        <a:t> ĐIỂM</a:t>
                      </a:r>
                      <a:endParaRPr lang="en-US" sz="1500" dirty="0">
                        <a:latin typeface="Times New Roman" panose="02020603050405020304" pitchFamily="18" charset="0"/>
                        <a:cs typeface="Times New Roman" panose="02020603050405020304" pitchFamily="18" charset="0"/>
                      </a:endParaRPr>
                    </a:p>
                  </a:txBody>
                  <a:tcPr marT="34290" marB="34290"/>
                </a:tc>
                <a:tc hMerge="1">
                  <a:txBody>
                    <a:bodyPr/>
                    <a:lstStyle/>
                    <a:p>
                      <a:endParaRPr lang="en-US" dirty="0"/>
                    </a:p>
                  </a:txBody>
                  <a:tcPr/>
                </a:tc>
                <a:extLst>
                  <a:ext uri="{0D108BD9-81ED-4DB2-BD59-A6C34878D82A}">
                    <a16:rowId xmlns:a16="http://schemas.microsoft.com/office/drawing/2014/main" xmlns="" val="2292077903"/>
                  </a:ext>
                </a:extLst>
              </a:tr>
              <a:tr h="1085850">
                <a:tc rowSpan="3">
                  <a:txBody>
                    <a:bodyPr/>
                    <a:lstStyle/>
                    <a:p>
                      <a:endParaRPr lang="en-US" sz="1400" dirty="0"/>
                    </a:p>
                  </a:txBody>
                  <a:tcPr marT="34290" marB="34290"/>
                </a:tc>
                <a:tc>
                  <a:txBody>
                    <a:bodyPr/>
                    <a:lstStyle/>
                    <a:p>
                      <a:r>
                        <a:rPr lang="en-US" sz="1500" dirty="0" err="1">
                          <a:latin typeface="Times New Roman" panose="02020603050405020304" pitchFamily="18" charset="0"/>
                          <a:cs typeface="Times New Roman" panose="02020603050405020304" pitchFamily="18" charset="0"/>
                        </a:rPr>
                        <a:t>Hình</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thức</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endParaRPr lang="en-US" sz="1400"/>
                    </a:p>
                  </a:txBody>
                  <a:tcPr marT="34290" marB="34290"/>
                </a:tc>
                <a:extLst>
                  <a:ext uri="{0D108BD9-81ED-4DB2-BD59-A6C34878D82A}">
                    <a16:rowId xmlns:a16="http://schemas.microsoft.com/office/drawing/2014/main" xmlns="" val="465108177"/>
                  </a:ext>
                </a:extLst>
              </a:tr>
              <a:tr h="1085850">
                <a:tc vMerge="1">
                  <a:txBody>
                    <a:bodyPr/>
                    <a:lstStyle/>
                    <a:p>
                      <a:endParaRPr lang="en-US" dirty="0"/>
                    </a:p>
                  </a:txBody>
                  <a:tcPr/>
                </a:tc>
                <a:tc>
                  <a:txBody>
                    <a:bodyPr/>
                    <a:lstStyle/>
                    <a:p>
                      <a:r>
                        <a:rPr lang="en-US" sz="1500" dirty="0" err="1">
                          <a:latin typeface="Times New Roman" panose="02020603050405020304" pitchFamily="18" charset="0"/>
                          <a:cs typeface="Times New Roman" panose="02020603050405020304" pitchFamily="18" charset="0"/>
                        </a:rPr>
                        <a:t>Nội</a:t>
                      </a:r>
                      <a:r>
                        <a:rPr lang="en-US" sz="1500" baseline="0" dirty="0">
                          <a:latin typeface="Times New Roman" panose="02020603050405020304" pitchFamily="18" charset="0"/>
                          <a:cs typeface="Times New Roman" panose="02020603050405020304" pitchFamily="18" charset="0"/>
                        </a:rPr>
                        <a:t> dung</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endParaRPr lang="en-US" sz="1400" dirty="0"/>
                    </a:p>
                  </a:txBody>
                  <a:tcPr marT="34290" marB="34290"/>
                </a:tc>
                <a:extLst>
                  <a:ext uri="{0D108BD9-81ED-4DB2-BD59-A6C34878D82A}">
                    <a16:rowId xmlns:a16="http://schemas.microsoft.com/office/drawing/2014/main" xmlns="" val="210592244"/>
                  </a:ext>
                </a:extLst>
              </a:tr>
              <a:tr h="1085850">
                <a:tc vMerge="1">
                  <a:txBody>
                    <a:bodyPr/>
                    <a:lstStyle/>
                    <a:p>
                      <a:endParaRPr lang="en-US" dirty="0"/>
                    </a:p>
                  </a:txBody>
                  <a:tcPr/>
                </a:tc>
                <a:tc>
                  <a:txBody>
                    <a:bodyPr/>
                    <a:lstStyle/>
                    <a:p>
                      <a:r>
                        <a:rPr lang="en-US" sz="1500" dirty="0" err="1">
                          <a:latin typeface="Times New Roman" panose="02020603050405020304" pitchFamily="18" charset="0"/>
                          <a:cs typeface="Times New Roman" panose="02020603050405020304" pitchFamily="18" charset="0"/>
                        </a:rPr>
                        <a:t>Ví</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dụ</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endParaRPr lang="en-US" sz="1400" dirty="0"/>
                    </a:p>
                  </a:txBody>
                  <a:tcPr marT="34290" marB="34290"/>
                </a:tc>
                <a:extLst>
                  <a:ext uri="{0D108BD9-81ED-4DB2-BD59-A6C34878D82A}">
                    <a16:rowId xmlns:a16="http://schemas.microsoft.com/office/drawing/2014/main" xmlns="" val="1384018394"/>
                  </a:ext>
                </a:extLst>
              </a:tr>
            </a:tbl>
          </a:graphicData>
        </a:graphic>
      </p:graphicFrame>
    </p:spTree>
    <p:extLst>
      <p:ext uri="{BB962C8B-B14F-4D97-AF65-F5344CB8AC3E}">
        <p14:creationId xmlns:p14="http://schemas.microsoft.com/office/powerpoint/2010/main" val="38169355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0" y="1047750"/>
          <a:ext cx="6096000" cy="1127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935850574"/>
                    </a:ext>
                  </a:extLst>
                </a:gridCol>
                <a:gridCol w="2032000">
                  <a:extLst>
                    <a:ext uri="{9D8B030D-6E8A-4147-A177-3AD203B41FA5}">
                      <a16:colId xmlns:a16="http://schemas.microsoft.com/office/drawing/2014/main" xmlns="" val="1985688797"/>
                    </a:ext>
                  </a:extLst>
                </a:gridCol>
                <a:gridCol w="2032000">
                  <a:extLst>
                    <a:ext uri="{9D8B030D-6E8A-4147-A177-3AD203B41FA5}">
                      <a16:colId xmlns:a16="http://schemas.microsoft.com/office/drawing/2014/main" xmlns="" val="498664771"/>
                    </a:ext>
                  </a:extLst>
                </a:gridCol>
              </a:tblGrid>
              <a:tr h="278130">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1081884778"/>
                  </a:ext>
                </a:extLst>
              </a:tr>
              <a:tr h="278130">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3852562593"/>
                  </a:ext>
                </a:extLst>
              </a:tr>
              <a:tr h="278130">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610707022"/>
                  </a:ext>
                </a:extLst>
              </a:tr>
              <a:tr h="278130">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16502736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49557597"/>
              </p:ext>
            </p:extLst>
          </p:nvPr>
        </p:nvGraphicFramePr>
        <p:xfrm>
          <a:off x="1" y="0"/>
          <a:ext cx="9143999" cy="2018586"/>
        </p:xfrm>
        <a:graphic>
          <a:graphicData uri="http://schemas.openxmlformats.org/drawingml/2006/table">
            <a:tbl>
              <a:tblPr firstRow="1" bandRow="1">
                <a:tableStyleId>{5C22544A-7EE6-4342-B048-85BDC9FD1C3A}</a:tableStyleId>
              </a:tblPr>
              <a:tblGrid>
                <a:gridCol w="1340069">
                  <a:extLst>
                    <a:ext uri="{9D8B030D-6E8A-4147-A177-3AD203B41FA5}">
                      <a16:colId xmlns:a16="http://schemas.microsoft.com/office/drawing/2014/main" xmlns="" val="1082399599"/>
                    </a:ext>
                  </a:extLst>
                </a:gridCol>
                <a:gridCol w="1576552">
                  <a:extLst>
                    <a:ext uri="{9D8B030D-6E8A-4147-A177-3AD203B41FA5}">
                      <a16:colId xmlns:a16="http://schemas.microsoft.com/office/drawing/2014/main" xmlns="" val="479351121"/>
                    </a:ext>
                  </a:extLst>
                </a:gridCol>
                <a:gridCol w="6227378">
                  <a:extLst>
                    <a:ext uri="{9D8B030D-6E8A-4147-A177-3AD203B41FA5}">
                      <a16:colId xmlns:a16="http://schemas.microsoft.com/office/drawing/2014/main" xmlns="" val="3579483698"/>
                    </a:ext>
                  </a:extLst>
                </a:gridCol>
              </a:tblGrid>
              <a:tr h="475536">
                <a:tc>
                  <a:txBody>
                    <a:bodyPr/>
                    <a:lstStyle/>
                    <a:p>
                      <a:r>
                        <a:rPr lang="en-US" sz="1500" dirty="0" err="1">
                          <a:latin typeface="Times New Roman" panose="02020603050405020304" pitchFamily="18" charset="0"/>
                          <a:cs typeface="Times New Roman" panose="02020603050405020304" pitchFamily="18" charset="0"/>
                        </a:rPr>
                        <a:t>Thể</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loại</a:t>
                      </a:r>
                      <a:r>
                        <a:rPr lang="en-US" sz="1500" baseline="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txBody>
                  <a:tcPr marT="34290" marB="34290"/>
                </a:tc>
                <a:tc gridSpan="2">
                  <a:txBody>
                    <a:bodyPr/>
                    <a:lstStyle/>
                    <a:p>
                      <a:pPr algn="ctr"/>
                      <a:r>
                        <a:rPr lang="en-US" sz="1500" dirty="0" err="1">
                          <a:latin typeface="Times New Roman" panose="02020603050405020304" pitchFamily="18" charset="0"/>
                          <a:cs typeface="Times New Roman" panose="02020603050405020304" pitchFamily="18" charset="0"/>
                        </a:rPr>
                        <a:t>Đặc</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điểm</a:t>
                      </a:r>
                      <a:endParaRPr lang="en-US" sz="1500" dirty="0">
                        <a:latin typeface="Times New Roman" panose="02020603050405020304" pitchFamily="18" charset="0"/>
                        <a:cs typeface="Times New Roman" panose="02020603050405020304" pitchFamily="18" charset="0"/>
                      </a:endParaRPr>
                    </a:p>
                  </a:txBody>
                  <a:tcPr marT="34290" marB="34290"/>
                </a:tc>
                <a:tc hMerge="1">
                  <a:txBody>
                    <a:bodyPr/>
                    <a:lstStyle/>
                    <a:p>
                      <a:endParaRPr lang="en-US" dirty="0"/>
                    </a:p>
                  </a:txBody>
                  <a:tcPr/>
                </a:tc>
                <a:extLst>
                  <a:ext uri="{0D108BD9-81ED-4DB2-BD59-A6C34878D82A}">
                    <a16:rowId xmlns:a16="http://schemas.microsoft.com/office/drawing/2014/main" xmlns="" val="1674369829"/>
                  </a:ext>
                </a:extLst>
              </a:tr>
              <a:tr h="381714">
                <a:tc rowSpan="3">
                  <a:txBody>
                    <a:bodyPr/>
                    <a:lstStyle/>
                    <a:p>
                      <a:r>
                        <a:rPr lang="en-US" sz="1500" b="1" dirty="0" err="1">
                          <a:latin typeface="Times New Roman" panose="02020603050405020304" pitchFamily="18" charset="0"/>
                          <a:cs typeface="Times New Roman" panose="02020603050405020304" pitchFamily="18" charset="0"/>
                        </a:rPr>
                        <a:t>Thần</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thoại</a:t>
                      </a:r>
                      <a:r>
                        <a:rPr lang="en-US" sz="1500" b="1" dirty="0">
                          <a:latin typeface="Times New Roman" panose="02020603050405020304" pitchFamily="18" charset="0"/>
                          <a:cs typeface="Times New Roman" panose="02020603050405020304" pitchFamily="18" charset="0"/>
                        </a:rPr>
                        <a:t> </a:t>
                      </a: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xuôi</a:t>
                      </a:r>
                      <a:r>
                        <a:rPr lang="en-US" sz="1400" baseline="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dân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gian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665944755"/>
                  </a:ext>
                </a:extLst>
              </a:tr>
              <a:tr h="68580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lại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tích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vị</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sáng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tạo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thế</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giới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nhiên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hóa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phản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ánh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nhận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thức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con </a:t>
                      </a:r>
                      <a:r>
                        <a:rPr lang="en-US" sz="1400" baseline="0" dirty="0" err="1">
                          <a:latin typeface="Times New Roman" panose="02020603050405020304" pitchFamily="18" charset="0"/>
                          <a:cs typeface="Times New Roman" panose="02020603050405020304" pitchFamily="18" charset="0"/>
                        </a:rPr>
                        <a:t>người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cổ</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đại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nguồn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gốc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thế</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giới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sống</a:t>
                      </a:r>
                      <a:r>
                        <a:rPr lang="en-US" sz="1400" baseline="0" dirty="0">
                          <a:latin typeface="Times New Roman" panose="02020603050405020304" pitchFamily="18" charset="0"/>
                          <a:cs typeface="Times New Roman" panose="02020603050405020304" pitchFamily="18" charset="0"/>
                        </a:rPr>
                        <a:t> con </a:t>
                      </a:r>
                      <a:r>
                        <a:rPr lang="en-US" sz="1400" baseline="0" dirty="0" err="1">
                          <a:latin typeface="Times New Roman" panose="02020603050405020304" pitchFamily="18" charset="0"/>
                          <a:cs typeface="Times New Roman" panose="02020603050405020304" pitchFamily="18" charset="0"/>
                        </a:rPr>
                        <a:t>người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911060630"/>
                  </a:ext>
                </a:extLst>
              </a:tr>
              <a:tr h="475536">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Thần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trụ</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Mặt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trăng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Mặt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trời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9511410"/>
              </p:ext>
            </p:extLst>
          </p:nvPr>
        </p:nvGraphicFramePr>
        <p:xfrm>
          <a:off x="0" y="1885949"/>
          <a:ext cx="9144000" cy="1657350"/>
        </p:xfrm>
        <a:graphic>
          <a:graphicData uri="http://schemas.openxmlformats.org/drawingml/2006/table">
            <a:tbl>
              <a:tblPr firstRow="1" bandRow="1">
                <a:tableStyleId>{5C22544A-7EE6-4342-B048-85BDC9FD1C3A}</a:tableStyleId>
              </a:tblPr>
              <a:tblGrid>
                <a:gridCol w="1371602">
                  <a:extLst>
                    <a:ext uri="{9D8B030D-6E8A-4147-A177-3AD203B41FA5}">
                      <a16:colId xmlns:a16="http://schemas.microsoft.com/office/drawing/2014/main" xmlns="" val="4117602613"/>
                    </a:ext>
                  </a:extLst>
                </a:gridCol>
                <a:gridCol w="1524000">
                  <a:extLst>
                    <a:ext uri="{9D8B030D-6E8A-4147-A177-3AD203B41FA5}">
                      <a16:colId xmlns:a16="http://schemas.microsoft.com/office/drawing/2014/main" xmlns="" val="658283382"/>
                    </a:ext>
                  </a:extLst>
                </a:gridCol>
                <a:gridCol w="6248398">
                  <a:extLst>
                    <a:ext uri="{9D8B030D-6E8A-4147-A177-3AD203B41FA5}">
                      <a16:colId xmlns:a16="http://schemas.microsoft.com/office/drawing/2014/main" xmlns="" val="276065533"/>
                    </a:ext>
                  </a:extLst>
                </a:gridCol>
              </a:tblGrid>
              <a:tr h="552450">
                <a:tc rowSpan="3">
                  <a:txBody>
                    <a:bodyPr/>
                    <a:lstStyle/>
                    <a:p>
                      <a:r>
                        <a:rPr lang="en-US" sz="1500" dirty="0" err="1">
                          <a:solidFill>
                            <a:schemeClr val="bg1"/>
                          </a:solidFill>
                          <a:latin typeface="Times New Roman" panose="02020603050405020304" pitchFamily="18" charset="0"/>
                          <a:cs typeface="Times New Roman" panose="02020603050405020304" pitchFamily="18" charset="0"/>
                        </a:rPr>
                        <a:t>Sử</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thi</a:t>
                      </a:r>
                      <a:endParaRPr lang="en-US" sz="1500" dirty="0">
                        <a:solidFill>
                          <a:schemeClr val="bg1"/>
                        </a:solidFill>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hoặc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xuôi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hoặc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kết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hợp</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hai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802358503"/>
                  </a:ext>
                </a:extLst>
              </a:tr>
              <a:tr h="55245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chiến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công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những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người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anh</a:t>
                      </a:r>
                      <a:r>
                        <a:rPr lang="en-US" sz="1400" baseline="0" dirty="0">
                          <a:latin typeface="Times New Roman" panose="02020603050405020304" pitchFamily="18" charset="0"/>
                          <a:cs typeface="Times New Roman" panose="02020603050405020304" pitchFamily="18" charset="0"/>
                        </a:rPr>
                        <a:t> hung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những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kiện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lớn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liên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quan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đến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vận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mệnh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cộng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đồng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cổ</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đại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530484105"/>
                  </a:ext>
                </a:extLst>
              </a:tr>
              <a:tr h="55245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Đăm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Xinh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Khinh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Dú</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83360585"/>
              </p:ext>
            </p:extLst>
          </p:nvPr>
        </p:nvGraphicFramePr>
        <p:xfrm>
          <a:off x="-1" y="3563302"/>
          <a:ext cx="9143999" cy="1580199"/>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336137817"/>
                    </a:ext>
                  </a:extLst>
                </a:gridCol>
                <a:gridCol w="1536807">
                  <a:extLst>
                    <a:ext uri="{9D8B030D-6E8A-4147-A177-3AD203B41FA5}">
                      <a16:colId xmlns:a16="http://schemas.microsoft.com/office/drawing/2014/main" xmlns="" val="353800085"/>
                    </a:ext>
                  </a:extLst>
                </a:gridCol>
                <a:gridCol w="6300906">
                  <a:extLst>
                    <a:ext uri="{9D8B030D-6E8A-4147-A177-3AD203B41FA5}">
                      <a16:colId xmlns:a16="http://schemas.microsoft.com/office/drawing/2014/main" xmlns="" val="3435664830"/>
                    </a:ext>
                  </a:extLst>
                </a:gridCol>
              </a:tblGrid>
              <a:tr h="526733">
                <a:tc rowSpan="3">
                  <a:txBody>
                    <a:bodyPr/>
                    <a:lstStyle/>
                    <a:p>
                      <a:r>
                        <a:rPr lang="en-US" sz="1500" dirty="0" err="1">
                          <a:latin typeface="Times New Roman" panose="02020603050405020304" pitchFamily="18" charset="0"/>
                          <a:cs typeface="Times New Roman" panose="02020603050405020304" pitchFamily="18" charset="0"/>
                        </a:rPr>
                        <a:t>Truyền</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thuyết</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xuôi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121707951"/>
                  </a:ext>
                </a:extLst>
              </a:tr>
              <a:tr h="526733">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lại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kiện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vật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lịch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sử</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theo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quan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điểm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nhìn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nhận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dân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239798479"/>
                  </a:ext>
                </a:extLst>
              </a:tr>
              <a:tr h="526733">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Thánh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Gióng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Truyện</a:t>
                      </a:r>
                      <a:r>
                        <a:rPr lang="en-US" sz="1400" baseline="0" dirty="0">
                          <a:latin typeface="Times New Roman" panose="02020603050405020304" pitchFamily="18" charset="0"/>
                          <a:cs typeface="Times New Roman" panose="02020603050405020304" pitchFamily="18" charset="0"/>
                        </a:rPr>
                        <a:t> An </a:t>
                      </a:r>
                      <a:r>
                        <a:rPr lang="en-US" sz="1400" baseline="0" dirty="0" err="1">
                          <a:latin typeface="Times New Roman" panose="02020603050405020304" pitchFamily="18" charset="0"/>
                          <a:cs typeface="Times New Roman" panose="02020603050405020304" pitchFamily="18" charset="0"/>
                        </a:rPr>
                        <a:t>Dương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Vương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Mị</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Châu</a:t>
                      </a:r>
                      <a:r>
                        <a:rPr lang="en-US" sz="1400" baseline="0" dirty="0">
                          <a:latin typeface="Times New Roman" panose="02020603050405020304" pitchFamily="18" charset="0"/>
                          <a:cs typeface="Times New Roman" panose="02020603050405020304" pitchFamily="18" charset="0"/>
                        </a:rPr>
                        <a:t> – </a:t>
                      </a:r>
                      <a:r>
                        <a:rPr lang="en-US" sz="1400" baseline="0" dirty="0" err="1">
                          <a:latin typeface="Times New Roman" panose="02020603050405020304" pitchFamily="18" charset="0"/>
                          <a:cs typeface="Times New Roman" panose="02020603050405020304" pitchFamily="18" charset="0"/>
                        </a:rPr>
                        <a:t>Trọng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Thủy</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319818007"/>
                  </a:ext>
                </a:extLst>
              </a:tr>
            </a:tbl>
          </a:graphicData>
        </a:graphic>
      </p:graphicFrame>
    </p:spTree>
    <p:extLst>
      <p:ext uri="{BB962C8B-B14F-4D97-AF65-F5344CB8AC3E}">
        <p14:creationId xmlns:p14="http://schemas.microsoft.com/office/powerpoint/2010/main" val="1495660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0" y="1047750"/>
          <a:ext cx="6096000" cy="1127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935850574"/>
                    </a:ext>
                  </a:extLst>
                </a:gridCol>
                <a:gridCol w="2032000">
                  <a:extLst>
                    <a:ext uri="{9D8B030D-6E8A-4147-A177-3AD203B41FA5}">
                      <a16:colId xmlns:a16="http://schemas.microsoft.com/office/drawing/2014/main" xmlns="" val="1985688797"/>
                    </a:ext>
                  </a:extLst>
                </a:gridCol>
                <a:gridCol w="2032000">
                  <a:extLst>
                    <a:ext uri="{9D8B030D-6E8A-4147-A177-3AD203B41FA5}">
                      <a16:colId xmlns:a16="http://schemas.microsoft.com/office/drawing/2014/main" xmlns="" val="498664771"/>
                    </a:ext>
                  </a:extLst>
                </a:gridCol>
              </a:tblGrid>
              <a:tr h="278130">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1081884778"/>
                  </a:ext>
                </a:extLst>
              </a:tr>
              <a:tr h="278130">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3852562593"/>
                  </a:ext>
                </a:extLst>
              </a:tr>
              <a:tr h="278130">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610707022"/>
                  </a:ext>
                </a:extLst>
              </a:tr>
              <a:tr h="278130">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16502736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30997904"/>
              </p:ext>
            </p:extLst>
          </p:nvPr>
        </p:nvGraphicFramePr>
        <p:xfrm>
          <a:off x="1" y="0"/>
          <a:ext cx="9143999" cy="1931013"/>
        </p:xfrm>
        <a:graphic>
          <a:graphicData uri="http://schemas.openxmlformats.org/drawingml/2006/table">
            <a:tbl>
              <a:tblPr firstRow="1" bandRow="1">
                <a:tableStyleId>{5C22544A-7EE6-4342-B048-85BDC9FD1C3A}</a:tableStyleId>
              </a:tblPr>
              <a:tblGrid>
                <a:gridCol w="1340069">
                  <a:extLst>
                    <a:ext uri="{9D8B030D-6E8A-4147-A177-3AD203B41FA5}">
                      <a16:colId xmlns:a16="http://schemas.microsoft.com/office/drawing/2014/main" xmlns="" val="1082399599"/>
                    </a:ext>
                  </a:extLst>
                </a:gridCol>
                <a:gridCol w="1576552">
                  <a:extLst>
                    <a:ext uri="{9D8B030D-6E8A-4147-A177-3AD203B41FA5}">
                      <a16:colId xmlns:a16="http://schemas.microsoft.com/office/drawing/2014/main" xmlns="" val="479351121"/>
                    </a:ext>
                  </a:extLst>
                </a:gridCol>
                <a:gridCol w="6227378">
                  <a:extLst>
                    <a:ext uri="{9D8B030D-6E8A-4147-A177-3AD203B41FA5}">
                      <a16:colId xmlns:a16="http://schemas.microsoft.com/office/drawing/2014/main" xmlns="" val="3579483698"/>
                    </a:ext>
                  </a:extLst>
                </a:gridCol>
              </a:tblGrid>
              <a:tr h="444290">
                <a:tc>
                  <a:txBody>
                    <a:bodyPr/>
                    <a:lstStyle/>
                    <a:p>
                      <a:r>
                        <a:rPr lang="en-US" sz="1500" dirty="0" err="1">
                          <a:latin typeface="Times New Roman" panose="02020603050405020304" pitchFamily="18" charset="0"/>
                          <a:cs typeface="Times New Roman" panose="02020603050405020304" pitchFamily="18" charset="0"/>
                        </a:rPr>
                        <a:t>Thể</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loại</a:t>
                      </a:r>
                      <a:r>
                        <a:rPr lang="en-US" sz="1500" baseline="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txBody>
                  <a:tcPr marT="34290" marB="34290"/>
                </a:tc>
                <a:tc gridSpan="2">
                  <a:txBody>
                    <a:bodyPr/>
                    <a:lstStyle/>
                    <a:p>
                      <a:pPr algn="ctr"/>
                      <a:r>
                        <a:rPr lang="en-US" sz="1500" dirty="0" err="1">
                          <a:latin typeface="Times New Roman" panose="02020603050405020304" pitchFamily="18" charset="0"/>
                          <a:cs typeface="Times New Roman" panose="02020603050405020304" pitchFamily="18" charset="0"/>
                        </a:rPr>
                        <a:t>Đặc</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điểm</a:t>
                      </a:r>
                      <a:endParaRPr lang="en-US" sz="1500" dirty="0">
                        <a:latin typeface="Times New Roman" panose="02020603050405020304" pitchFamily="18" charset="0"/>
                        <a:cs typeface="Times New Roman" panose="02020603050405020304" pitchFamily="18" charset="0"/>
                      </a:endParaRPr>
                    </a:p>
                  </a:txBody>
                  <a:tcPr marT="34290" marB="34290"/>
                </a:tc>
                <a:tc hMerge="1">
                  <a:txBody>
                    <a:bodyPr/>
                    <a:lstStyle/>
                    <a:p>
                      <a:endParaRPr lang="en-US" dirty="0"/>
                    </a:p>
                  </a:txBody>
                  <a:tcPr/>
                </a:tc>
                <a:extLst>
                  <a:ext uri="{0D108BD9-81ED-4DB2-BD59-A6C34878D82A}">
                    <a16:rowId xmlns:a16="http://schemas.microsoft.com/office/drawing/2014/main" xmlns="" val="1674369829"/>
                  </a:ext>
                </a:extLst>
              </a:tr>
              <a:tr h="356633">
                <a:tc rowSpan="3">
                  <a:txBody>
                    <a:bodyPr/>
                    <a:lstStyle/>
                    <a:p>
                      <a:r>
                        <a:rPr lang="en-US" sz="1500" b="1" dirty="0" err="1">
                          <a:latin typeface="Times New Roman" panose="02020603050405020304" pitchFamily="18" charset="0"/>
                          <a:cs typeface="Times New Roman" panose="02020603050405020304" pitchFamily="18" charset="0"/>
                        </a:rPr>
                        <a:t>Cổ</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tích</a:t>
                      </a:r>
                      <a:endParaRPr lang="en-US" sz="15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xuôi</a:t>
                      </a:r>
                      <a:r>
                        <a:rPr lang="en-US" sz="1400" baseline="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a:t>
                      </a:r>
                    </a:p>
                  </a:txBody>
                  <a:tcPr marT="34290" marB="34290"/>
                </a:tc>
                <a:extLst>
                  <a:ext uri="{0D108BD9-81ED-4DB2-BD59-A6C34878D82A}">
                    <a16:rowId xmlns:a16="http://schemas.microsoft.com/office/drawing/2014/main" xmlns="" val="665944755"/>
                  </a:ext>
                </a:extLst>
              </a:tr>
              <a:tr h="68580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số</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phận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những</a:t>
                      </a:r>
                      <a:r>
                        <a:rPr lang="en-US" sz="1400" baseline="0" dirty="0">
                          <a:latin typeface="Times New Roman" panose="02020603050405020304" pitchFamily="18" charset="0"/>
                          <a:cs typeface="Times New Roman" panose="02020603050405020304" pitchFamily="18" charset="0"/>
                        </a:rPr>
                        <a:t> con </a:t>
                      </a:r>
                      <a:r>
                        <a:rPr lang="en-US" sz="1400" baseline="0" dirty="0" err="1">
                          <a:latin typeface="Times New Roman" panose="02020603050405020304" pitchFamily="18" charset="0"/>
                          <a:cs typeface="Times New Roman" panose="02020603050405020304" pitchFamily="18" charset="0"/>
                        </a:rPr>
                        <a:t>người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bình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thường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thấp</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cổ</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bé</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họng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trong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hội</a:t>
                      </a:r>
                      <a:r>
                        <a:rPr lang="en-US" sz="1400" baseline="0" dirty="0">
                          <a:latin typeface="Times New Roman" panose="02020603050405020304" pitchFamily="18" charset="0"/>
                          <a:cs typeface="Times New Roman" panose="02020603050405020304" pitchFamily="18" charset="0"/>
                        </a:rPr>
                        <a:t> qua </a:t>
                      </a:r>
                      <a:r>
                        <a:rPr lang="en-US" sz="1400" baseline="0" dirty="0" err="1">
                          <a:latin typeface="Times New Roman" panose="02020603050405020304" pitchFamily="18" charset="0"/>
                          <a:cs typeface="Times New Roman" panose="02020603050405020304" pitchFamily="18" charset="0"/>
                        </a:rPr>
                        <a:t>đó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hiện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quan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niệm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ước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mơ</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hạnh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phúc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công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lí</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911060630"/>
                  </a:ext>
                </a:extLst>
              </a:tr>
              <a:tr h="44429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Tấm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Sọ</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dừa</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40136471"/>
              </p:ext>
            </p:extLst>
          </p:nvPr>
        </p:nvGraphicFramePr>
        <p:xfrm>
          <a:off x="0" y="1885949"/>
          <a:ext cx="9144000" cy="1790700"/>
        </p:xfrm>
        <a:graphic>
          <a:graphicData uri="http://schemas.openxmlformats.org/drawingml/2006/table">
            <a:tbl>
              <a:tblPr firstRow="1" bandRow="1">
                <a:tableStyleId>{5C22544A-7EE6-4342-B048-85BDC9FD1C3A}</a:tableStyleId>
              </a:tblPr>
              <a:tblGrid>
                <a:gridCol w="1371602">
                  <a:extLst>
                    <a:ext uri="{9D8B030D-6E8A-4147-A177-3AD203B41FA5}">
                      <a16:colId xmlns:a16="http://schemas.microsoft.com/office/drawing/2014/main" xmlns="" val="4117602613"/>
                    </a:ext>
                  </a:extLst>
                </a:gridCol>
                <a:gridCol w="1524000">
                  <a:extLst>
                    <a:ext uri="{9D8B030D-6E8A-4147-A177-3AD203B41FA5}">
                      <a16:colId xmlns:a16="http://schemas.microsoft.com/office/drawing/2014/main" xmlns="" val="658283382"/>
                    </a:ext>
                  </a:extLst>
                </a:gridCol>
                <a:gridCol w="6248398">
                  <a:extLst>
                    <a:ext uri="{9D8B030D-6E8A-4147-A177-3AD203B41FA5}">
                      <a16:colId xmlns:a16="http://schemas.microsoft.com/office/drawing/2014/main" xmlns="" val="276065533"/>
                    </a:ext>
                  </a:extLst>
                </a:gridCol>
              </a:tblGrid>
              <a:tr h="552450">
                <a:tc rowSpan="3">
                  <a:txBody>
                    <a:bodyPr/>
                    <a:lstStyle/>
                    <a:p>
                      <a:r>
                        <a:rPr lang="en-US" sz="1500" dirty="0" err="1">
                          <a:solidFill>
                            <a:schemeClr val="bg1"/>
                          </a:solidFill>
                          <a:latin typeface="Times New Roman" panose="02020603050405020304" pitchFamily="18" charset="0"/>
                          <a:cs typeface="Times New Roman" panose="02020603050405020304" pitchFamily="18" charset="0"/>
                        </a:rPr>
                        <a:t>Truyện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ngụ</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ngôn</a:t>
                      </a:r>
                      <a:endParaRPr lang="en-US" sz="1500" dirty="0">
                        <a:solidFill>
                          <a:schemeClr val="bg1"/>
                        </a:solidFill>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xuôi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802358503"/>
                  </a:ext>
                </a:extLst>
              </a:tr>
              <a:tr h="68580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lại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câu</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chuyện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trong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vật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chủ</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yếu</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động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vật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đồ</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vật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nhằm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nêu</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lên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những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kinh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nghiệm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sống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bài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học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luân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lí</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triết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lí</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sinh</a:t>
                      </a:r>
                      <a:r>
                        <a:rPr lang="en-US" sz="1400" baseline="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530484105"/>
                  </a:ext>
                </a:extLst>
              </a:tr>
              <a:tr h="55245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Ếch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ngồi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đáy</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giếng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Khỉ</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mượn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oai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cọp</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68921165"/>
              </p:ext>
            </p:extLst>
          </p:nvPr>
        </p:nvGraphicFramePr>
        <p:xfrm>
          <a:off x="-1" y="3563302"/>
          <a:ext cx="9143999" cy="1580199"/>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336137817"/>
                    </a:ext>
                  </a:extLst>
                </a:gridCol>
                <a:gridCol w="1536807">
                  <a:extLst>
                    <a:ext uri="{9D8B030D-6E8A-4147-A177-3AD203B41FA5}">
                      <a16:colId xmlns:a16="http://schemas.microsoft.com/office/drawing/2014/main" xmlns="" val="353800085"/>
                    </a:ext>
                  </a:extLst>
                </a:gridCol>
                <a:gridCol w="6300906">
                  <a:extLst>
                    <a:ext uri="{9D8B030D-6E8A-4147-A177-3AD203B41FA5}">
                      <a16:colId xmlns:a16="http://schemas.microsoft.com/office/drawing/2014/main" xmlns="" val="3435664830"/>
                    </a:ext>
                  </a:extLst>
                </a:gridCol>
              </a:tblGrid>
              <a:tr h="526733">
                <a:tc rowSpan="3">
                  <a:txBody>
                    <a:bodyPr/>
                    <a:lstStyle/>
                    <a:p>
                      <a:r>
                        <a:rPr lang="en-US" sz="1500" dirty="0" err="1">
                          <a:latin typeface="Times New Roman" panose="02020603050405020304" pitchFamily="18" charset="0"/>
                          <a:cs typeface="Times New Roman" panose="02020603050405020304" pitchFamily="18" charset="0"/>
                        </a:rPr>
                        <a:t>Truyện</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cười</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xuôi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121707951"/>
                  </a:ext>
                </a:extLst>
              </a:tr>
              <a:tr h="526733">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lại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việc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các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hiện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tượng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gây</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cười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nhằm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mục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đích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giải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trí</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hoặc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phê</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phán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hội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239798479"/>
                  </a:ext>
                </a:extLst>
              </a:tr>
              <a:tr h="526733">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a:latin typeface="Times New Roman" panose="02020603050405020304" pitchFamily="18" charset="0"/>
                          <a:cs typeface="Times New Roman" panose="02020603050405020304" pitchFamily="18" charset="0"/>
                        </a:rPr>
                        <a:t>Tam </a:t>
                      </a:r>
                      <a:r>
                        <a:rPr lang="en-US" sz="1400" dirty="0" err="1">
                          <a:latin typeface="Times New Roman" panose="02020603050405020304" pitchFamily="18" charset="0"/>
                          <a:cs typeface="Times New Roman" panose="02020603050405020304" pitchFamily="18" charset="0"/>
                        </a:rPr>
                        <a:t>đại</a:t>
                      </a:r>
                      <a:r>
                        <a:rPr lang="en-US" sz="1400" baseline="0" dirty="0">
                          <a:latin typeface="Times New Roman" panose="02020603050405020304" pitchFamily="18" charset="0"/>
                          <a:cs typeface="Times New Roman" panose="02020603050405020304" pitchFamily="18" charset="0"/>
                        </a:rPr>
                        <a:t> con </a:t>
                      </a:r>
                      <a:r>
                        <a:rPr lang="en-US" sz="1400" baseline="0" dirty="0" err="1">
                          <a:latin typeface="Times New Roman" panose="02020603050405020304" pitchFamily="18" charset="0"/>
                          <a:cs typeface="Times New Roman" panose="02020603050405020304" pitchFamily="18" charset="0"/>
                        </a:rPr>
                        <a:t>gà</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Đẽo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cày</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giữa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đường</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319818007"/>
                  </a:ext>
                </a:extLst>
              </a:tr>
            </a:tbl>
          </a:graphicData>
        </a:graphic>
      </p:graphicFrame>
    </p:spTree>
    <p:extLst>
      <p:ext uri="{BB962C8B-B14F-4D97-AF65-F5344CB8AC3E}">
        <p14:creationId xmlns:p14="http://schemas.microsoft.com/office/powerpoint/2010/main" val="3957785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0" y="1047750"/>
          <a:ext cx="6096000" cy="1127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935850574"/>
                    </a:ext>
                  </a:extLst>
                </a:gridCol>
                <a:gridCol w="2032000">
                  <a:extLst>
                    <a:ext uri="{9D8B030D-6E8A-4147-A177-3AD203B41FA5}">
                      <a16:colId xmlns:a16="http://schemas.microsoft.com/office/drawing/2014/main" xmlns="" val="1985688797"/>
                    </a:ext>
                  </a:extLst>
                </a:gridCol>
                <a:gridCol w="2032000">
                  <a:extLst>
                    <a:ext uri="{9D8B030D-6E8A-4147-A177-3AD203B41FA5}">
                      <a16:colId xmlns:a16="http://schemas.microsoft.com/office/drawing/2014/main" xmlns="" val="498664771"/>
                    </a:ext>
                  </a:extLst>
                </a:gridCol>
              </a:tblGrid>
              <a:tr h="278130">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1081884778"/>
                  </a:ext>
                </a:extLst>
              </a:tr>
              <a:tr h="278130">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3852562593"/>
                  </a:ext>
                </a:extLst>
              </a:tr>
              <a:tr h="278130">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610707022"/>
                  </a:ext>
                </a:extLst>
              </a:tr>
              <a:tr h="278130">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16502736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20470999"/>
              </p:ext>
            </p:extLst>
          </p:nvPr>
        </p:nvGraphicFramePr>
        <p:xfrm>
          <a:off x="1" y="0"/>
          <a:ext cx="9143999" cy="1885951"/>
        </p:xfrm>
        <a:graphic>
          <a:graphicData uri="http://schemas.openxmlformats.org/drawingml/2006/table">
            <a:tbl>
              <a:tblPr firstRow="1" bandRow="1">
                <a:tableStyleId>{5C22544A-7EE6-4342-B048-85BDC9FD1C3A}</a:tableStyleId>
              </a:tblPr>
              <a:tblGrid>
                <a:gridCol w="1340069">
                  <a:extLst>
                    <a:ext uri="{9D8B030D-6E8A-4147-A177-3AD203B41FA5}">
                      <a16:colId xmlns:a16="http://schemas.microsoft.com/office/drawing/2014/main" xmlns="" val="1082399599"/>
                    </a:ext>
                  </a:extLst>
                </a:gridCol>
                <a:gridCol w="1576552">
                  <a:extLst>
                    <a:ext uri="{9D8B030D-6E8A-4147-A177-3AD203B41FA5}">
                      <a16:colId xmlns:a16="http://schemas.microsoft.com/office/drawing/2014/main" xmlns="" val="479351121"/>
                    </a:ext>
                  </a:extLst>
                </a:gridCol>
                <a:gridCol w="6227378">
                  <a:extLst>
                    <a:ext uri="{9D8B030D-6E8A-4147-A177-3AD203B41FA5}">
                      <a16:colId xmlns:a16="http://schemas.microsoft.com/office/drawing/2014/main" xmlns="" val="3579483698"/>
                    </a:ext>
                  </a:extLst>
                </a:gridCol>
              </a:tblGrid>
              <a:tr h="444290">
                <a:tc>
                  <a:txBody>
                    <a:bodyPr/>
                    <a:lstStyle/>
                    <a:p>
                      <a:r>
                        <a:rPr lang="en-US" sz="1500" dirty="0" err="1">
                          <a:latin typeface="Times New Roman" panose="02020603050405020304" pitchFamily="18" charset="0"/>
                          <a:cs typeface="Times New Roman" panose="02020603050405020304" pitchFamily="18" charset="0"/>
                        </a:rPr>
                        <a:t>Thể</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loại</a:t>
                      </a:r>
                      <a:r>
                        <a:rPr lang="en-US" sz="1500" baseline="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txBody>
                  <a:tcPr marT="34290" marB="34290"/>
                </a:tc>
                <a:tc gridSpan="2">
                  <a:txBody>
                    <a:bodyPr/>
                    <a:lstStyle/>
                    <a:p>
                      <a:pPr algn="ctr"/>
                      <a:r>
                        <a:rPr lang="en-US" sz="1500" dirty="0" err="1">
                          <a:latin typeface="Times New Roman" panose="02020603050405020304" pitchFamily="18" charset="0"/>
                          <a:cs typeface="Times New Roman" panose="02020603050405020304" pitchFamily="18" charset="0"/>
                        </a:rPr>
                        <a:t>Đặc</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điểm</a:t>
                      </a:r>
                      <a:endParaRPr lang="en-US" sz="1500" dirty="0">
                        <a:latin typeface="Times New Roman" panose="02020603050405020304" pitchFamily="18" charset="0"/>
                        <a:cs typeface="Times New Roman" panose="02020603050405020304" pitchFamily="18" charset="0"/>
                      </a:endParaRPr>
                    </a:p>
                  </a:txBody>
                  <a:tcPr marT="34290" marB="34290"/>
                </a:tc>
                <a:tc hMerge="1">
                  <a:txBody>
                    <a:bodyPr/>
                    <a:lstStyle/>
                    <a:p>
                      <a:endParaRPr lang="en-US" dirty="0"/>
                    </a:p>
                  </a:txBody>
                  <a:tcPr/>
                </a:tc>
                <a:extLst>
                  <a:ext uri="{0D108BD9-81ED-4DB2-BD59-A6C34878D82A}">
                    <a16:rowId xmlns:a16="http://schemas.microsoft.com/office/drawing/2014/main" xmlns="" val="1674369829"/>
                  </a:ext>
                </a:extLst>
              </a:tr>
              <a:tr h="356633">
                <a:tc rowSpan="3">
                  <a:txBody>
                    <a:bodyPr/>
                    <a:lstStyle/>
                    <a:p>
                      <a:r>
                        <a:rPr lang="en-US" sz="1500" b="1" dirty="0" err="1">
                          <a:latin typeface="Times New Roman" panose="02020603050405020304" pitchFamily="18" charset="0"/>
                          <a:cs typeface="Times New Roman" panose="02020603050405020304" pitchFamily="18" charset="0"/>
                        </a:rPr>
                        <a:t>Tục</a:t>
                      </a:r>
                      <a:r>
                        <a:rPr lang="en-US" sz="1500" b="1" dirty="0">
                          <a:latin typeface="Times New Roman" panose="02020603050405020304" pitchFamily="18" charset="0"/>
                          <a:cs typeface="Times New Roman" panose="02020603050405020304" pitchFamily="18" charset="0"/>
                        </a:rPr>
                        <a:t> </a:t>
                      </a:r>
                      <a:r>
                        <a:rPr lang="en-US" sz="1500" b="1" dirty="0" err="1">
                          <a:latin typeface="Times New Roman" panose="02020603050405020304" pitchFamily="18" charset="0"/>
                          <a:cs typeface="Times New Roman" panose="02020603050405020304" pitchFamily="18" charset="0"/>
                        </a:rPr>
                        <a:t>ngữ</a:t>
                      </a:r>
                      <a:endParaRPr lang="en-US" sz="15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Lời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nói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gian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tính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nghệ</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thuật</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665944755"/>
                  </a:ext>
                </a:extLst>
              </a:tr>
              <a:tr h="640738">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Đúc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kết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kinh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nghiệm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thế</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giới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nhiên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lao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động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sản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xuất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về</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phép</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ứng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xử</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của</a:t>
                      </a:r>
                      <a:r>
                        <a:rPr lang="en-US" sz="1400" baseline="0" dirty="0">
                          <a:latin typeface="Times New Roman" panose="02020603050405020304" pitchFamily="18" charset="0"/>
                          <a:cs typeface="Times New Roman" panose="02020603050405020304" pitchFamily="18" charset="0"/>
                        </a:rPr>
                        <a:t> con </a:t>
                      </a:r>
                      <a:r>
                        <a:rPr lang="en-US" sz="1400" baseline="0" dirty="0" err="1">
                          <a:latin typeface="Times New Roman" panose="02020603050405020304" pitchFamily="18" charset="0"/>
                          <a:cs typeface="Times New Roman" panose="02020603050405020304" pitchFamily="18" charset="0"/>
                        </a:rPr>
                        <a:t>người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trong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cuộc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sống</a:t>
                      </a:r>
                      <a:r>
                        <a:rPr lang="en-US" sz="1400" baseline="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911060630"/>
                  </a:ext>
                </a:extLst>
              </a:tr>
              <a:tr h="44429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Gần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mực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thì</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đen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đèn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thì</a:t>
                      </a:r>
                      <a:r>
                        <a:rPr lang="en-US" sz="1400" baseline="0" dirty="0">
                          <a:latin typeface="Times New Roman" panose="02020603050405020304" pitchFamily="18" charset="0"/>
                          <a:cs typeface="Times New Roman" panose="02020603050405020304" pitchFamily="18" charset="0"/>
                        </a:rPr>
                        <a:t> sang; </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8713395"/>
              </p:ext>
            </p:extLst>
          </p:nvPr>
        </p:nvGraphicFramePr>
        <p:xfrm>
          <a:off x="0" y="1885949"/>
          <a:ext cx="9144000" cy="1813560"/>
        </p:xfrm>
        <a:graphic>
          <a:graphicData uri="http://schemas.openxmlformats.org/drawingml/2006/table">
            <a:tbl>
              <a:tblPr firstRow="1" bandRow="1">
                <a:tableStyleId>{5C22544A-7EE6-4342-B048-85BDC9FD1C3A}</a:tableStyleId>
              </a:tblPr>
              <a:tblGrid>
                <a:gridCol w="1371602">
                  <a:extLst>
                    <a:ext uri="{9D8B030D-6E8A-4147-A177-3AD203B41FA5}">
                      <a16:colId xmlns:a16="http://schemas.microsoft.com/office/drawing/2014/main" xmlns="" val="4117602613"/>
                    </a:ext>
                  </a:extLst>
                </a:gridCol>
                <a:gridCol w="1524000">
                  <a:extLst>
                    <a:ext uri="{9D8B030D-6E8A-4147-A177-3AD203B41FA5}">
                      <a16:colId xmlns:a16="http://schemas.microsoft.com/office/drawing/2014/main" xmlns="" val="658283382"/>
                    </a:ext>
                  </a:extLst>
                </a:gridCol>
                <a:gridCol w="6248398">
                  <a:extLst>
                    <a:ext uri="{9D8B030D-6E8A-4147-A177-3AD203B41FA5}">
                      <a16:colId xmlns:a16="http://schemas.microsoft.com/office/drawing/2014/main" xmlns="" val="276065533"/>
                    </a:ext>
                  </a:extLst>
                </a:gridCol>
              </a:tblGrid>
              <a:tr h="552450">
                <a:tc rowSpan="3">
                  <a:txBody>
                    <a:bodyPr/>
                    <a:lstStyle/>
                    <a:p>
                      <a:r>
                        <a:rPr lang="en-US" sz="1500" dirty="0" err="1">
                          <a:solidFill>
                            <a:schemeClr val="bg1"/>
                          </a:solidFill>
                          <a:latin typeface="Times New Roman" panose="02020603050405020304" pitchFamily="18" charset="0"/>
                          <a:cs typeface="Times New Roman" panose="02020603050405020304" pitchFamily="18" charset="0"/>
                        </a:rPr>
                        <a:t>Câu</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đố</a:t>
                      </a:r>
                      <a:endParaRPr lang="en-US" sz="1500" dirty="0">
                        <a:solidFill>
                          <a:schemeClr val="bg1"/>
                        </a:solidFill>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vần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hoặc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câu</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nói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vần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802358503"/>
                  </a:ext>
                </a:extLst>
              </a:tr>
              <a:tr h="68580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a:latin typeface="Times New Roman" panose="02020603050405020304" pitchFamily="18" charset="0"/>
                          <a:cs typeface="Times New Roman" panose="02020603050405020304" pitchFamily="18" charset="0"/>
                        </a:rPr>
                        <a:t>M</a:t>
                      </a:r>
                      <a:r>
                        <a:rPr lang="vi-VN" sz="1400" dirty="0">
                          <a:latin typeface="Times New Roman" panose="02020603050405020304" pitchFamily="18" charset="0"/>
                          <a:cs typeface="Times New Roman" panose="02020603050405020304" pitchFamily="18" charset="0"/>
                        </a:rPr>
                        <a:t>ô tả </a:t>
                      </a:r>
                      <a:r>
                        <a:rPr lang="en-US" sz="1400" dirty="0" err="1">
                          <a:latin typeface="Times New Roman" panose="02020603050405020304" pitchFamily="18" charset="0"/>
                          <a:cs typeface="Times New Roman" panose="02020603050405020304" pitchFamily="18" charset="0"/>
                        </a:rPr>
                        <a:t>sự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vật</a:t>
                      </a:r>
                      <a:r>
                        <a:rPr lang="en-US" sz="1400" baseline="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bằng những hình ảnh, hình tượng khác lạ để người nghe tìm lời giải nhằm mục đích giải trí, rèn luyện tư duy và cung cấp những tri thức thông thường về đ/sống</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530484105"/>
                  </a:ext>
                </a:extLst>
              </a:tr>
              <a:tr h="55245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Câu</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cong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queo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còng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quèo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cây</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khó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trèo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quả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khó</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ăn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96020182"/>
              </p:ext>
            </p:extLst>
          </p:nvPr>
        </p:nvGraphicFramePr>
        <p:xfrm>
          <a:off x="-1" y="3676648"/>
          <a:ext cx="9143999" cy="1466853"/>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336137817"/>
                    </a:ext>
                  </a:extLst>
                </a:gridCol>
                <a:gridCol w="1536807">
                  <a:extLst>
                    <a:ext uri="{9D8B030D-6E8A-4147-A177-3AD203B41FA5}">
                      <a16:colId xmlns:a16="http://schemas.microsoft.com/office/drawing/2014/main" xmlns="" val="353800085"/>
                    </a:ext>
                  </a:extLst>
                </a:gridCol>
                <a:gridCol w="6300906">
                  <a:extLst>
                    <a:ext uri="{9D8B030D-6E8A-4147-A177-3AD203B41FA5}">
                      <a16:colId xmlns:a16="http://schemas.microsoft.com/office/drawing/2014/main" xmlns="" val="3435664830"/>
                    </a:ext>
                  </a:extLst>
                </a:gridCol>
              </a:tblGrid>
              <a:tr h="488951">
                <a:tc rowSpan="3">
                  <a:txBody>
                    <a:bodyPr/>
                    <a:lstStyle/>
                    <a:p>
                      <a:r>
                        <a:rPr lang="en-US" sz="1500" baseline="0" dirty="0">
                          <a:latin typeface="Times New Roman" panose="02020603050405020304" pitchFamily="18" charset="0"/>
                          <a:cs typeface="Times New Roman" panose="02020603050405020304" pitchFamily="18" charset="0"/>
                        </a:rPr>
                        <a:t>Ca </a:t>
                      </a:r>
                      <a:r>
                        <a:rPr lang="en-US" sz="1500" baseline="0" dirty="0" err="1">
                          <a:latin typeface="Times New Roman" panose="02020603050405020304" pitchFamily="18" charset="0"/>
                          <a:cs typeface="Times New Roman" panose="02020603050405020304" pitchFamily="18" charset="0"/>
                        </a:rPr>
                        <a:t>dao</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dân</a:t>
                      </a:r>
                      <a:r>
                        <a:rPr lang="en-US" sz="1500" baseline="0" dirty="0">
                          <a:latin typeface="Times New Roman" panose="02020603050405020304" pitchFamily="18" charset="0"/>
                          <a:cs typeface="Times New Roman" panose="02020603050405020304" pitchFamily="18" charset="0"/>
                        </a:rPr>
                        <a:t> ca</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Thơ</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trữ</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tình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hoặc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kết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hợp</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thơ</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với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giai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điệu</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121707951"/>
                  </a:ext>
                </a:extLst>
              </a:tr>
              <a:tr h="488951">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a:latin typeface="Times New Roman" panose="02020603050405020304" pitchFamily="18" charset="0"/>
                          <a:cs typeface="Times New Roman" panose="02020603050405020304" pitchFamily="18" charset="0"/>
                        </a:rPr>
                        <a:t>D</a:t>
                      </a:r>
                      <a:r>
                        <a:rPr lang="vi-VN" sz="1400" dirty="0">
                          <a:latin typeface="Times New Roman" panose="02020603050405020304" pitchFamily="18" charset="0"/>
                          <a:cs typeface="Times New Roman" panose="02020603050405020304" pitchFamily="18" charset="0"/>
                        </a:rPr>
                        <a:t>iễn tả thế giới nội tâm của con người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239798479"/>
                  </a:ext>
                </a:extLst>
              </a:tr>
              <a:tr h="488951">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Thân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em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như</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tấm</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lụa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đào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Phất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phơ</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giữa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chợ</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biết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vào</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tay</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ai</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319818007"/>
                  </a:ext>
                </a:extLst>
              </a:tr>
            </a:tbl>
          </a:graphicData>
        </a:graphic>
      </p:graphicFrame>
    </p:spTree>
    <p:extLst>
      <p:ext uri="{BB962C8B-B14F-4D97-AF65-F5344CB8AC3E}">
        <p14:creationId xmlns:p14="http://schemas.microsoft.com/office/powerpoint/2010/main" val="3608245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1524000" y="1047750"/>
          <a:ext cx="6096000" cy="11277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935850574"/>
                    </a:ext>
                  </a:extLst>
                </a:gridCol>
                <a:gridCol w="2032000">
                  <a:extLst>
                    <a:ext uri="{9D8B030D-6E8A-4147-A177-3AD203B41FA5}">
                      <a16:colId xmlns:a16="http://schemas.microsoft.com/office/drawing/2014/main" xmlns="" val="1985688797"/>
                    </a:ext>
                  </a:extLst>
                </a:gridCol>
                <a:gridCol w="2032000">
                  <a:extLst>
                    <a:ext uri="{9D8B030D-6E8A-4147-A177-3AD203B41FA5}">
                      <a16:colId xmlns:a16="http://schemas.microsoft.com/office/drawing/2014/main" xmlns="" val="498664771"/>
                    </a:ext>
                  </a:extLst>
                </a:gridCol>
              </a:tblGrid>
              <a:tr h="278130">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1081884778"/>
                  </a:ext>
                </a:extLst>
              </a:tr>
              <a:tr h="278130">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a:p>
                  </a:txBody>
                  <a:tcPr marT="34290" marB="34290">
                    <a:solidFill>
                      <a:schemeClr val="bg1"/>
                    </a:solidFill>
                  </a:tcPr>
                </a:tc>
                <a:extLst>
                  <a:ext uri="{0D108BD9-81ED-4DB2-BD59-A6C34878D82A}">
                    <a16:rowId xmlns:a16="http://schemas.microsoft.com/office/drawing/2014/main" xmlns="" val="3852562593"/>
                  </a:ext>
                </a:extLst>
              </a:tr>
              <a:tr h="278130">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610707022"/>
                  </a:ext>
                </a:extLst>
              </a:tr>
              <a:tr h="278130">
                <a:tc>
                  <a:txBody>
                    <a:bodyPr/>
                    <a:lstStyle/>
                    <a:p>
                      <a:endParaRPr lang="en-US" sz="1400"/>
                    </a:p>
                  </a:txBody>
                  <a:tcPr marT="34290" marB="34290">
                    <a:solidFill>
                      <a:schemeClr val="bg1"/>
                    </a:solidFill>
                  </a:tcPr>
                </a:tc>
                <a:tc>
                  <a:txBody>
                    <a:bodyPr/>
                    <a:lstStyle/>
                    <a:p>
                      <a:endParaRPr lang="en-US" sz="1400"/>
                    </a:p>
                  </a:txBody>
                  <a:tcPr marT="34290" marB="34290">
                    <a:solidFill>
                      <a:schemeClr val="bg1"/>
                    </a:solidFill>
                  </a:tcPr>
                </a:tc>
                <a:tc>
                  <a:txBody>
                    <a:bodyPr/>
                    <a:lstStyle/>
                    <a:p>
                      <a:endParaRPr lang="en-US" sz="1400" dirty="0"/>
                    </a:p>
                  </a:txBody>
                  <a:tcPr marT="34290" marB="34290">
                    <a:solidFill>
                      <a:schemeClr val="bg1"/>
                    </a:solidFill>
                  </a:tcPr>
                </a:tc>
                <a:extLst>
                  <a:ext uri="{0D108BD9-81ED-4DB2-BD59-A6C34878D82A}">
                    <a16:rowId xmlns:a16="http://schemas.microsoft.com/office/drawing/2014/main" xmlns="" val="316502736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79936847"/>
              </p:ext>
            </p:extLst>
          </p:nvPr>
        </p:nvGraphicFramePr>
        <p:xfrm>
          <a:off x="1" y="0"/>
          <a:ext cx="9143999" cy="1885951"/>
        </p:xfrm>
        <a:graphic>
          <a:graphicData uri="http://schemas.openxmlformats.org/drawingml/2006/table">
            <a:tbl>
              <a:tblPr firstRow="1" bandRow="1">
                <a:tableStyleId>{5C22544A-7EE6-4342-B048-85BDC9FD1C3A}</a:tableStyleId>
              </a:tblPr>
              <a:tblGrid>
                <a:gridCol w="1340069">
                  <a:extLst>
                    <a:ext uri="{9D8B030D-6E8A-4147-A177-3AD203B41FA5}">
                      <a16:colId xmlns:a16="http://schemas.microsoft.com/office/drawing/2014/main" xmlns="" val="1082399599"/>
                    </a:ext>
                  </a:extLst>
                </a:gridCol>
                <a:gridCol w="1576552">
                  <a:extLst>
                    <a:ext uri="{9D8B030D-6E8A-4147-A177-3AD203B41FA5}">
                      <a16:colId xmlns:a16="http://schemas.microsoft.com/office/drawing/2014/main" xmlns="" val="479351121"/>
                    </a:ext>
                  </a:extLst>
                </a:gridCol>
                <a:gridCol w="6227378">
                  <a:extLst>
                    <a:ext uri="{9D8B030D-6E8A-4147-A177-3AD203B41FA5}">
                      <a16:colId xmlns:a16="http://schemas.microsoft.com/office/drawing/2014/main" xmlns="" val="3579483698"/>
                    </a:ext>
                  </a:extLst>
                </a:gridCol>
              </a:tblGrid>
              <a:tr h="444290">
                <a:tc>
                  <a:txBody>
                    <a:bodyPr/>
                    <a:lstStyle/>
                    <a:p>
                      <a:r>
                        <a:rPr lang="en-US" sz="1500" dirty="0" err="1">
                          <a:latin typeface="Times New Roman" panose="02020603050405020304" pitchFamily="18" charset="0"/>
                          <a:cs typeface="Times New Roman" panose="02020603050405020304" pitchFamily="18" charset="0"/>
                        </a:rPr>
                        <a:t>Thể</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loại</a:t>
                      </a:r>
                      <a:r>
                        <a:rPr lang="en-US" sz="1500" baseline="0" dirty="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txBody>
                  <a:tcPr marT="34290" marB="34290"/>
                </a:tc>
                <a:tc gridSpan="2">
                  <a:txBody>
                    <a:bodyPr/>
                    <a:lstStyle/>
                    <a:p>
                      <a:pPr algn="ctr"/>
                      <a:r>
                        <a:rPr lang="en-US" sz="1500" dirty="0" err="1">
                          <a:latin typeface="Times New Roman" panose="02020603050405020304" pitchFamily="18" charset="0"/>
                          <a:cs typeface="Times New Roman" panose="02020603050405020304" pitchFamily="18" charset="0"/>
                        </a:rPr>
                        <a:t>Đặc</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điểm</a:t>
                      </a:r>
                      <a:endParaRPr lang="en-US" sz="1500" dirty="0">
                        <a:latin typeface="Times New Roman" panose="02020603050405020304" pitchFamily="18" charset="0"/>
                        <a:cs typeface="Times New Roman" panose="02020603050405020304" pitchFamily="18" charset="0"/>
                      </a:endParaRPr>
                    </a:p>
                  </a:txBody>
                  <a:tcPr marT="34290" marB="34290"/>
                </a:tc>
                <a:tc hMerge="1">
                  <a:txBody>
                    <a:bodyPr/>
                    <a:lstStyle/>
                    <a:p>
                      <a:endParaRPr lang="en-US" dirty="0"/>
                    </a:p>
                  </a:txBody>
                  <a:tcPr/>
                </a:tc>
                <a:extLst>
                  <a:ext uri="{0D108BD9-81ED-4DB2-BD59-A6C34878D82A}">
                    <a16:rowId xmlns:a16="http://schemas.microsoft.com/office/drawing/2014/main" xmlns="" val="1674369829"/>
                  </a:ext>
                </a:extLst>
              </a:tr>
              <a:tr h="356633">
                <a:tc rowSpan="3">
                  <a:txBody>
                    <a:bodyPr/>
                    <a:lstStyle/>
                    <a:p>
                      <a:r>
                        <a:rPr lang="en-US" sz="1500" b="1" dirty="0" err="1">
                          <a:latin typeface="Times New Roman" panose="02020603050405020304" pitchFamily="18" charset="0"/>
                          <a:cs typeface="Times New Roman" panose="02020603050405020304" pitchFamily="18" charset="0"/>
                        </a:rPr>
                        <a:t>Vè</a:t>
                      </a:r>
                      <a:endParaRPr lang="en-US" sz="15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vần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665944755"/>
                  </a:ext>
                </a:extLst>
              </a:tr>
              <a:tr h="640738">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về</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các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sự</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kiện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diễn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trong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đời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sống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xã</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nhằm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thông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báo</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luận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911060630"/>
                  </a:ext>
                </a:extLst>
              </a:tr>
              <a:tr h="44429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Vè</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đi</a:t>
                      </a:r>
                      <a:r>
                        <a:rPr lang="en-US" sz="1400" baseline="0" dirty="0">
                          <a:latin typeface="Times New Roman" panose="02020603050405020304" pitchFamily="18" charset="0"/>
                          <a:cs typeface="Times New Roman" panose="02020603050405020304" pitchFamily="18" charset="0"/>
                        </a:rPr>
                        <a:t> ở, </a:t>
                      </a:r>
                      <a:r>
                        <a:rPr lang="en-US" sz="1400" baseline="0" dirty="0" err="1">
                          <a:latin typeface="Times New Roman" panose="02020603050405020304" pitchFamily="18" charset="0"/>
                          <a:cs typeface="Times New Roman" panose="02020603050405020304" pitchFamily="18" charset="0"/>
                        </a:rPr>
                        <a:t>Vè</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chàng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Lía</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25612361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918143"/>
              </p:ext>
            </p:extLst>
          </p:nvPr>
        </p:nvGraphicFramePr>
        <p:xfrm>
          <a:off x="0" y="1885949"/>
          <a:ext cx="9144000" cy="1790700"/>
        </p:xfrm>
        <a:graphic>
          <a:graphicData uri="http://schemas.openxmlformats.org/drawingml/2006/table">
            <a:tbl>
              <a:tblPr firstRow="1" bandRow="1">
                <a:tableStyleId>{5C22544A-7EE6-4342-B048-85BDC9FD1C3A}</a:tableStyleId>
              </a:tblPr>
              <a:tblGrid>
                <a:gridCol w="1371602">
                  <a:extLst>
                    <a:ext uri="{9D8B030D-6E8A-4147-A177-3AD203B41FA5}">
                      <a16:colId xmlns:a16="http://schemas.microsoft.com/office/drawing/2014/main" xmlns="" val="4117602613"/>
                    </a:ext>
                  </a:extLst>
                </a:gridCol>
                <a:gridCol w="1524000">
                  <a:extLst>
                    <a:ext uri="{9D8B030D-6E8A-4147-A177-3AD203B41FA5}">
                      <a16:colId xmlns:a16="http://schemas.microsoft.com/office/drawing/2014/main" xmlns="" val="658283382"/>
                    </a:ext>
                  </a:extLst>
                </a:gridCol>
                <a:gridCol w="6248398">
                  <a:extLst>
                    <a:ext uri="{9D8B030D-6E8A-4147-A177-3AD203B41FA5}">
                      <a16:colId xmlns:a16="http://schemas.microsoft.com/office/drawing/2014/main" xmlns="" val="276065533"/>
                    </a:ext>
                  </a:extLst>
                </a:gridCol>
              </a:tblGrid>
              <a:tr h="552450">
                <a:tc rowSpan="3">
                  <a:txBody>
                    <a:bodyPr/>
                    <a:lstStyle/>
                    <a:p>
                      <a:r>
                        <a:rPr lang="vi-VN" sz="1500" dirty="0">
                          <a:solidFill>
                            <a:schemeClr val="bg1"/>
                          </a:solidFill>
                          <a:latin typeface="Times New Roman" panose="02020603050405020304" pitchFamily="18" charset="0"/>
                          <a:cs typeface="Times New Roman" panose="02020603050405020304" pitchFamily="18" charset="0"/>
                        </a:rPr>
                        <a:t>Truyện thơ</a:t>
                      </a:r>
                      <a:endParaRPr lang="en-US" sz="1500" dirty="0">
                        <a:solidFill>
                          <a:schemeClr val="bg1"/>
                        </a:solidFill>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Văn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vần</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802358503"/>
                  </a:ext>
                </a:extLst>
              </a:tr>
              <a:tr h="68580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Kết</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hợp</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tính</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sự</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và</a:t>
                      </a:r>
                      <a:r>
                        <a:rPr lang="en-US" sz="1400" baseline="0"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chất trữ tình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để</a:t>
                      </a:r>
                      <a:r>
                        <a:rPr lang="vi-VN" sz="1400" dirty="0">
                          <a:latin typeface="Times New Roman" panose="02020603050405020304" pitchFamily="18" charset="0"/>
                          <a:cs typeface="Times New Roman" panose="02020603050405020304" pitchFamily="18" charset="0"/>
                        </a:rPr>
                        <a:t> diễn tả tâm trạng và suy nghĩ của con ngừơi khi hạnh phúc lứa đối và sự công bằng xã hội bị tước đoạt. </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3530484105"/>
                  </a:ext>
                </a:extLst>
              </a:tr>
              <a:tr h="552450">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Tống</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Trân</a:t>
                      </a:r>
                      <a:r>
                        <a:rPr lang="en-US" sz="1400" baseline="0" dirty="0">
                          <a:latin typeface="Times New Roman" panose="02020603050405020304" pitchFamily="18" charset="0"/>
                          <a:cs typeface="Times New Roman" panose="02020603050405020304" pitchFamily="18" charset="0"/>
                        </a:rPr>
                        <a:t> – </a:t>
                      </a:r>
                      <a:r>
                        <a:rPr lang="en-US" sz="1400" baseline="0" dirty="0" err="1">
                          <a:latin typeface="Times New Roman" panose="02020603050405020304" pitchFamily="18" charset="0"/>
                          <a:cs typeface="Times New Roman" panose="02020603050405020304" pitchFamily="18" charset="0"/>
                        </a:rPr>
                        <a:t>Cúc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Hoa</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Tiễn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dặn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người</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yêu</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02418457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87709400"/>
              </p:ext>
            </p:extLst>
          </p:nvPr>
        </p:nvGraphicFramePr>
        <p:xfrm>
          <a:off x="-1" y="3676648"/>
          <a:ext cx="9143999" cy="1473202"/>
        </p:xfrm>
        <a:graphic>
          <a:graphicData uri="http://schemas.openxmlformats.org/drawingml/2006/table">
            <a:tbl>
              <a:tblPr firstRow="1" bandRow="1">
                <a:tableStyleId>{5C22544A-7EE6-4342-B048-85BDC9FD1C3A}</a:tableStyleId>
              </a:tblPr>
              <a:tblGrid>
                <a:gridCol w="1306286">
                  <a:extLst>
                    <a:ext uri="{9D8B030D-6E8A-4147-A177-3AD203B41FA5}">
                      <a16:colId xmlns:a16="http://schemas.microsoft.com/office/drawing/2014/main" xmlns="" val="336137817"/>
                    </a:ext>
                  </a:extLst>
                </a:gridCol>
                <a:gridCol w="1536807">
                  <a:extLst>
                    <a:ext uri="{9D8B030D-6E8A-4147-A177-3AD203B41FA5}">
                      <a16:colId xmlns:a16="http://schemas.microsoft.com/office/drawing/2014/main" xmlns="" val="353800085"/>
                    </a:ext>
                  </a:extLst>
                </a:gridCol>
                <a:gridCol w="6300906">
                  <a:extLst>
                    <a:ext uri="{9D8B030D-6E8A-4147-A177-3AD203B41FA5}">
                      <a16:colId xmlns:a16="http://schemas.microsoft.com/office/drawing/2014/main" xmlns="" val="3435664830"/>
                    </a:ext>
                  </a:extLst>
                </a:gridCol>
              </a:tblGrid>
              <a:tr h="488951">
                <a:tc rowSpan="3">
                  <a:txBody>
                    <a:bodyPr/>
                    <a:lstStyle/>
                    <a:p>
                      <a:r>
                        <a:rPr lang="en-US" sz="1500" baseline="0" dirty="0" err="1">
                          <a:latin typeface="Times New Roman" panose="02020603050405020304" pitchFamily="18" charset="0"/>
                          <a:cs typeface="Times New Roman" panose="02020603050405020304" pitchFamily="18" charset="0"/>
                        </a:rPr>
                        <a:t>Sân</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khấu</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dân</a:t>
                      </a:r>
                      <a:r>
                        <a:rPr lang="en-US" sz="1500" baseline="0" dirty="0">
                          <a:latin typeface="Times New Roman" panose="02020603050405020304" pitchFamily="18" charset="0"/>
                          <a:cs typeface="Times New Roman" panose="02020603050405020304" pitchFamily="18" charset="0"/>
                        </a:rPr>
                        <a:t> </a:t>
                      </a:r>
                      <a:r>
                        <a:rPr lang="en-US" sz="1500" baseline="0" dirty="0" err="1">
                          <a:latin typeface="Times New Roman" panose="02020603050405020304" pitchFamily="18" charset="0"/>
                          <a:cs typeface="Times New Roman" panose="02020603050405020304" pitchFamily="18" charset="0"/>
                        </a:rPr>
                        <a:t>gian</a:t>
                      </a:r>
                      <a:endParaRPr lang="en-US" sz="1500" dirty="0">
                        <a:latin typeface="Times New Roman" panose="02020603050405020304" pitchFamily="18" charset="0"/>
                        <a:cs typeface="Times New Roman" panose="02020603050405020304" pitchFamily="18" charset="0"/>
                      </a:endParaRPr>
                    </a:p>
                  </a:txBody>
                  <a:tcPr marT="34290" marB="34290"/>
                </a:tc>
                <a:tc>
                  <a:txBody>
                    <a:bodyPr/>
                    <a:lstStyle/>
                    <a:p>
                      <a:r>
                        <a:rPr lang="en-US" sz="1400" b="1" dirty="0" err="1">
                          <a:latin typeface="Times New Roman" panose="02020603050405020304" pitchFamily="18" charset="0"/>
                          <a:cs typeface="Times New Roman" panose="02020603050405020304" pitchFamily="18" charset="0"/>
                        </a:rPr>
                        <a:t>Hình</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thức</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b="0" dirty="0" err="1">
                          <a:latin typeface="Times New Roman" panose="02020603050405020304" pitchFamily="18" charset="0"/>
                          <a:cs typeface="Times New Roman" panose="02020603050405020304" pitchFamily="18" charset="0"/>
                        </a:rPr>
                        <a:t>Kết</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hợp</a:t>
                      </a:r>
                      <a:r>
                        <a:rPr lang="en-US" sz="1400" b="0" baseline="0" dirty="0">
                          <a:latin typeface="Times New Roman" panose="02020603050405020304" pitchFamily="18" charset="0"/>
                          <a:cs typeface="Times New Roman" panose="02020603050405020304" pitchFamily="18" charset="0"/>
                        </a:rPr>
                        <a:t> ca </a:t>
                      </a:r>
                      <a:r>
                        <a:rPr lang="en-US" sz="1400" b="0" baseline="0" dirty="0" err="1">
                          <a:latin typeface="Times New Roman" panose="02020603050405020304" pitchFamily="18" charset="0"/>
                          <a:cs typeface="Times New Roman" panose="02020603050405020304" pitchFamily="18" charset="0"/>
                        </a:rPr>
                        <a:t>kịch</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và</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trò</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diễn</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có</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tích</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truyện</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kết</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hợp</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kịch</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bản</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với</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diễn</a:t>
                      </a:r>
                      <a:r>
                        <a:rPr lang="en-US" sz="1400" b="0" baseline="0" dirty="0">
                          <a:latin typeface="Times New Roman" panose="02020603050405020304" pitchFamily="18" charset="0"/>
                          <a:cs typeface="Times New Roman" panose="02020603050405020304" pitchFamily="18" charset="0"/>
                        </a:rPr>
                        <a:t> </a:t>
                      </a:r>
                      <a:r>
                        <a:rPr lang="en-US" sz="1400" b="0" baseline="0" dirty="0" err="1">
                          <a:latin typeface="Times New Roman" panose="02020603050405020304" pitchFamily="18" charset="0"/>
                          <a:cs typeface="Times New Roman" panose="02020603050405020304" pitchFamily="18" charset="0"/>
                        </a:rPr>
                        <a:t>xuất</a:t>
                      </a:r>
                      <a:endParaRPr lang="en-US" sz="1400" b="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121707951"/>
                  </a:ext>
                </a:extLst>
              </a:tr>
              <a:tr h="488951">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Nội</a:t>
                      </a:r>
                      <a:r>
                        <a:rPr lang="en-US" sz="1400" b="1" baseline="0" dirty="0">
                          <a:latin typeface="Times New Roman" panose="02020603050405020304" pitchFamily="18" charset="0"/>
                          <a:cs typeface="Times New Roman" panose="02020603050405020304" pitchFamily="18" charset="0"/>
                        </a:rPr>
                        <a:t> dung</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a:latin typeface="Times New Roman" panose="02020603050405020304" pitchFamily="18" charset="0"/>
                          <a:cs typeface="Times New Roman" panose="02020603050405020304" pitchFamily="18" charset="0"/>
                        </a:rPr>
                        <a:t>K</a:t>
                      </a:r>
                      <a:r>
                        <a:rPr lang="vi-VN" sz="1400" dirty="0">
                          <a:latin typeface="Times New Roman" panose="02020603050405020304" pitchFamily="18" charset="0"/>
                          <a:cs typeface="Times New Roman" panose="02020603050405020304" pitchFamily="18" charset="0"/>
                        </a:rPr>
                        <a:t>ết hợp yếu tố trữ tình và trào lộng ca ngợi những  tấm gương đạo đức và phê phán, đả kích mặt trái của xã hội. </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4239798479"/>
                  </a:ext>
                </a:extLst>
              </a:tr>
              <a:tr h="488951">
                <a:tc vMerge="1">
                  <a:txBody>
                    <a:bodyPr/>
                    <a:lstStyle/>
                    <a:p>
                      <a:endParaRPr lang="en-US" dirty="0"/>
                    </a:p>
                  </a:txBody>
                  <a:tcPr/>
                </a:tc>
                <a:tc>
                  <a:txBody>
                    <a:bodyPr/>
                    <a:lstStyle/>
                    <a:p>
                      <a:r>
                        <a:rPr lang="en-US" sz="1400" b="1" dirty="0" err="1">
                          <a:latin typeface="Times New Roman" panose="02020603050405020304" pitchFamily="18" charset="0"/>
                          <a:cs typeface="Times New Roman" panose="02020603050405020304" pitchFamily="18" charset="0"/>
                        </a:rPr>
                        <a:t>Ví</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dụ</a:t>
                      </a:r>
                      <a:endParaRPr lang="en-US" sz="1400" b="1" dirty="0">
                        <a:latin typeface="Times New Roman" panose="02020603050405020304" pitchFamily="18" charset="0"/>
                        <a:cs typeface="Times New Roman" panose="02020603050405020304" pitchFamily="18" charset="0"/>
                      </a:endParaRPr>
                    </a:p>
                  </a:txBody>
                  <a:tcPr marT="34290" marB="34290"/>
                </a:tc>
                <a:tc>
                  <a:txBody>
                    <a:bodyPr/>
                    <a:lstStyle/>
                    <a:p>
                      <a:r>
                        <a:rPr lang="en-US" sz="1400" dirty="0" err="1">
                          <a:latin typeface="Times New Roman" panose="02020603050405020304" pitchFamily="18" charset="0"/>
                          <a:cs typeface="Times New Roman" panose="02020603050405020304" pitchFamily="18" charset="0"/>
                        </a:rPr>
                        <a:t>Nghêu</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sò</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ốc</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hến</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Thị</a:t>
                      </a:r>
                      <a:r>
                        <a:rPr lang="en-US" sz="1400" baseline="0" dirty="0">
                          <a:latin typeface="Times New Roman" panose="02020603050405020304" pitchFamily="18" charset="0"/>
                          <a:cs typeface="Times New Roman" panose="02020603050405020304" pitchFamily="18" charset="0"/>
                        </a:rPr>
                        <a:t> </a:t>
                      </a:r>
                      <a:r>
                        <a:rPr lang="en-US" sz="1400" baseline="0" dirty="0" err="1">
                          <a:latin typeface="Times New Roman" panose="02020603050405020304" pitchFamily="18" charset="0"/>
                          <a:cs typeface="Times New Roman" panose="02020603050405020304" pitchFamily="18" charset="0"/>
                        </a:rPr>
                        <a:t>Mầu</a:t>
                      </a:r>
                      <a:r>
                        <a:rPr lang="en-US" sz="1400" baseline="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txBody>
                  <a:tcPr marT="34290" marB="34290"/>
                </a:tc>
                <a:extLst>
                  <a:ext uri="{0D108BD9-81ED-4DB2-BD59-A6C34878D82A}">
                    <a16:rowId xmlns:a16="http://schemas.microsoft.com/office/drawing/2014/main" xmlns="" val="1319818007"/>
                  </a:ext>
                </a:extLst>
              </a:tr>
            </a:tbl>
          </a:graphicData>
        </a:graphic>
      </p:graphicFrame>
    </p:spTree>
    <p:extLst>
      <p:ext uri="{BB962C8B-B14F-4D97-AF65-F5344CB8AC3E}">
        <p14:creationId xmlns:p14="http://schemas.microsoft.com/office/powerpoint/2010/main" val="31167580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0000"/>
          </a:stretch>
        </a:blipFill>
        <a:effectLst/>
      </p:bgPr>
    </p:bg>
    <p:spTree>
      <p:nvGrpSpPr>
        <p:cNvPr id="1" name=""/>
        <p:cNvGrpSpPr/>
        <p:nvPr/>
      </p:nvGrpSpPr>
      <p:grpSpPr>
        <a:xfrm>
          <a:off x="0" y="0"/>
          <a:ext cx="0" cy="0"/>
          <a:chOff x="0" y="0"/>
          <a:chExt cx="0" cy="0"/>
        </a:xfrm>
      </p:grpSpPr>
      <p:sp>
        <p:nvSpPr>
          <p:cNvPr id="5" name="Rectangle 4"/>
          <p:cNvSpPr/>
          <p:nvPr/>
        </p:nvSpPr>
        <p:spPr>
          <a:xfrm>
            <a:off x="914400" y="571500"/>
            <a:ext cx="12192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Nội</a:t>
            </a:r>
            <a:endParaRPr lang="en-US" sz="3200" b="1" dirty="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 dung</a:t>
            </a:r>
          </a:p>
          <a:p>
            <a:pPr algn="ct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endParaRPr 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048000" y="600075"/>
            <a:ext cx="6096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a:t>
            </a:r>
          </a:p>
        </p:txBody>
      </p:sp>
      <p:sp>
        <p:nvSpPr>
          <p:cNvPr id="10" name="Rectangle 9"/>
          <p:cNvSpPr/>
          <p:nvPr/>
        </p:nvSpPr>
        <p:spPr>
          <a:xfrm>
            <a:off x="3083169" y="1829899"/>
            <a:ext cx="6096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II- Những đặc trưng cơ bản của VHGD</a:t>
            </a:r>
            <a:endParaRPr lang="en-US" sz="2400" b="1" dirty="0">
              <a:latin typeface="+mj-lt"/>
            </a:endParaRPr>
          </a:p>
        </p:txBody>
      </p:sp>
      <p:sp>
        <p:nvSpPr>
          <p:cNvPr id="11" name="Rectangle 10"/>
          <p:cNvSpPr/>
          <p:nvPr/>
        </p:nvSpPr>
        <p:spPr>
          <a:xfrm>
            <a:off x="3060895" y="3050930"/>
            <a:ext cx="6096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III-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VHDG </a:t>
            </a:r>
            <a:r>
              <a:rPr lang="en-US" sz="2400" b="1" dirty="0" err="1">
                <a:latin typeface="Times New Roman" panose="02020603050405020304" pitchFamily="18" charset="0"/>
                <a:cs typeface="Times New Roman" panose="02020603050405020304" pitchFamily="18" charset="0"/>
              </a:rPr>
              <a:t>Việt</a:t>
            </a:r>
            <a:r>
              <a:rPr lang="en-US" sz="2400" b="1" dirty="0">
                <a:latin typeface="Times New Roman" panose="02020603050405020304" pitchFamily="18" charset="0"/>
                <a:cs typeface="Times New Roman" panose="02020603050405020304" pitchFamily="18" charset="0"/>
              </a:rPr>
              <a:t> Nam</a:t>
            </a:r>
          </a:p>
        </p:txBody>
      </p:sp>
      <p:sp>
        <p:nvSpPr>
          <p:cNvPr id="12" name="Rectangle 11"/>
          <p:cNvSpPr/>
          <p:nvPr/>
        </p:nvSpPr>
        <p:spPr>
          <a:xfrm>
            <a:off x="3048000" y="4400550"/>
            <a:ext cx="6096000" cy="514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latin typeface="+mj-lt"/>
              </a:rPr>
              <a:t>IV- Những giá trị cơ bản của VHDG</a:t>
            </a:r>
            <a:endParaRPr lang="en-US" sz="2400" b="1" dirty="0">
              <a:latin typeface="+mj-lt"/>
            </a:endParaRPr>
          </a:p>
        </p:txBody>
      </p:sp>
      <p:sp>
        <p:nvSpPr>
          <p:cNvPr id="13" name="Arrow: Right 12"/>
          <p:cNvSpPr/>
          <p:nvPr/>
        </p:nvSpPr>
        <p:spPr>
          <a:xfrm>
            <a:off x="2355165" y="700088"/>
            <a:ext cx="609600" cy="314325"/>
          </a:xfrm>
          <a:prstGeom prst="rightArrow">
            <a:avLst>
              <a:gd name="adj1" fmla="val 768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p:cNvSpPr/>
          <p:nvPr/>
        </p:nvSpPr>
        <p:spPr>
          <a:xfrm>
            <a:off x="2369233" y="1925515"/>
            <a:ext cx="609600" cy="314325"/>
          </a:xfrm>
          <a:prstGeom prst="rightArrow">
            <a:avLst>
              <a:gd name="adj1" fmla="val 768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p:cNvSpPr/>
          <p:nvPr/>
        </p:nvSpPr>
        <p:spPr>
          <a:xfrm>
            <a:off x="2355165" y="3150943"/>
            <a:ext cx="609600" cy="314325"/>
          </a:xfrm>
          <a:prstGeom prst="rightArrow">
            <a:avLst>
              <a:gd name="adj1" fmla="val 768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p:cNvSpPr/>
          <p:nvPr/>
        </p:nvSpPr>
        <p:spPr>
          <a:xfrm>
            <a:off x="2369233" y="4500563"/>
            <a:ext cx="609600" cy="314325"/>
          </a:xfrm>
          <a:prstGeom prst="rightArrow">
            <a:avLst>
              <a:gd name="adj1" fmla="val 7685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33350"/>
            <a:ext cx="5943600" cy="3394472"/>
          </a:xfrm>
        </p:spPr>
        <p:txBody>
          <a:bodyPr>
            <a:noAutofit/>
          </a:bodyPr>
          <a:lstStyle/>
          <a:p>
            <a:pPr marL="0" indent="0">
              <a:buNone/>
            </a:pPr>
            <a:r>
              <a:rPr lang="en-US" sz="2600" b="1" dirty="0" smtClean="0"/>
              <a:t>1. VHDG </a:t>
            </a:r>
            <a:r>
              <a:rPr lang="en-US" sz="2600" b="1" dirty="0" err="1" smtClean="0"/>
              <a:t>là</a:t>
            </a:r>
            <a:r>
              <a:rPr lang="en-US" sz="2600" b="1" dirty="0" smtClean="0"/>
              <a:t> </a:t>
            </a:r>
            <a:r>
              <a:rPr lang="en-US" sz="2600" b="1" dirty="0" err="1" smtClean="0"/>
              <a:t>kho</a:t>
            </a:r>
            <a:r>
              <a:rPr lang="en-US" sz="2600" b="1" dirty="0" smtClean="0"/>
              <a:t> tri </a:t>
            </a:r>
            <a:r>
              <a:rPr lang="en-US" sz="2600" b="1" dirty="0" err="1" smtClean="0"/>
              <a:t>thức</a:t>
            </a:r>
            <a:r>
              <a:rPr lang="en-US" sz="2600" b="1" dirty="0" smtClean="0"/>
              <a:t> </a:t>
            </a:r>
            <a:r>
              <a:rPr lang="en-US" sz="2600" b="1" dirty="0" err="1" smtClean="0"/>
              <a:t>vô</a:t>
            </a:r>
            <a:r>
              <a:rPr lang="en-US" sz="2600" b="1" dirty="0" smtClean="0"/>
              <a:t> </a:t>
            </a:r>
            <a:r>
              <a:rPr lang="en-US" sz="2600" b="1" dirty="0" err="1" smtClean="0"/>
              <a:t>cùng</a:t>
            </a:r>
            <a:r>
              <a:rPr lang="en-US" sz="2600" b="1" dirty="0" smtClean="0"/>
              <a:t> </a:t>
            </a:r>
            <a:r>
              <a:rPr lang="en-US" sz="2600" b="1" dirty="0" err="1" smtClean="0"/>
              <a:t>phong</a:t>
            </a:r>
            <a:r>
              <a:rPr lang="en-US" sz="2600" b="1" dirty="0" smtClean="0"/>
              <a:t> </a:t>
            </a:r>
            <a:r>
              <a:rPr lang="en-US" sz="2600" b="1" dirty="0" err="1" smtClean="0"/>
              <a:t>phú</a:t>
            </a:r>
            <a:r>
              <a:rPr lang="en-US" sz="2600" b="1" dirty="0" smtClean="0"/>
              <a:t> </a:t>
            </a:r>
            <a:r>
              <a:rPr lang="en-US" sz="2600" b="1" dirty="0" err="1" smtClean="0"/>
              <a:t>về</a:t>
            </a:r>
            <a:r>
              <a:rPr lang="en-US" sz="2600" b="1" dirty="0" smtClean="0"/>
              <a:t> </a:t>
            </a:r>
            <a:r>
              <a:rPr lang="en-US" sz="2600" b="1" dirty="0" err="1" smtClean="0"/>
              <a:t>đời</a:t>
            </a:r>
            <a:r>
              <a:rPr lang="en-US" sz="2600" b="1" dirty="0" smtClean="0"/>
              <a:t> </a:t>
            </a:r>
            <a:r>
              <a:rPr lang="en-US" sz="2600" b="1" dirty="0" err="1" smtClean="0"/>
              <a:t>sống</a:t>
            </a:r>
            <a:r>
              <a:rPr lang="en-US" sz="2600" b="1" dirty="0" smtClean="0"/>
              <a:t> </a:t>
            </a:r>
            <a:r>
              <a:rPr lang="en-US" sz="2600" b="1" dirty="0" err="1" smtClean="0"/>
              <a:t>các</a:t>
            </a:r>
            <a:r>
              <a:rPr lang="en-US" sz="2600" b="1" dirty="0" smtClean="0"/>
              <a:t> </a:t>
            </a:r>
            <a:r>
              <a:rPr lang="en-US" sz="2600" b="1" dirty="0" err="1" smtClean="0"/>
              <a:t>dân</a:t>
            </a:r>
            <a:r>
              <a:rPr lang="en-US" sz="2600" b="1" dirty="0" smtClean="0"/>
              <a:t> </a:t>
            </a:r>
            <a:r>
              <a:rPr lang="en-US" sz="2600" b="1" dirty="0" err="1" smtClean="0"/>
              <a:t>tộc</a:t>
            </a:r>
            <a:endParaRPr lang="en-US" sz="2600" b="1" dirty="0" smtClean="0"/>
          </a:p>
          <a:p>
            <a:pPr marL="0" indent="0">
              <a:buNone/>
            </a:pPr>
            <a:r>
              <a:rPr lang="en-US" sz="2600" dirty="0" smtClean="0"/>
              <a:t>- Tri </a:t>
            </a:r>
            <a:r>
              <a:rPr lang="en-US" sz="2600" dirty="0" err="1" smtClean="0"/>
              <a:t>thức</a:t>
            </a:r>
            <a:r>
              <a:rPr lang="en-US" sz="2600" dirty="0" smtClean="0"/>
              <a:t> VHDG: </a:t>
            </a:r>
            <a:r>
              <a:rPr lang="en-US" sz="2600" dirty="0" err="1" smtClean="0"/>
              <a:t>tự</a:t>
            </a:r>
            <a:r>
              <a:rPr lang="en-US" sz="2600" dirty="0" smtClean="0"/>
              <a:t> </a:t>
            </a:r>
            <a:r>
              <a:rPr lang="en-US" sz="2600" dirty="0" err="1" smtClean="0"/>
              <a:t>nhiên</a:t>
            </a:r>
            <a:r>
              <a:rPr lang="en-US" sz="2600" dirty="0" smtClean="0"/>
              <a:t>, </a:t>
            </a:r>
            <a:r>
              <a:rPr lang="en-US" sz="2600" dirty="0" err="1" smtClean="0"/>
              <a:t>xã</a:t>
            </a:r>
            <a:r>
              <a:rPr lang="en-US" sz="2600" dirty="0" smtClean="0"/>
              <a:t> </a:t>
            </a:r>
            <a:r>
              <a:rPr lang="en-US" sz="2600" dirty="0" err="1" smtClean="0"/>
              <a:t>hội</a:t>
            </a:r>
            <a:r>
              <a:rPr lang="en-US" sz="2600" dirty="0" smtClean="0"/>
              <a:t>, con </a:t>
            </a:r>
            <a:r>
              <a:rPr lang="en-US" sz="2600" dirty="0" err="1" smtClean="0"/>
              <a:t>người</a:t>
            </a:r>
            <a:r>
              <a:rPr lang="en-US" sz="2600" dirty="0" smtClean="0"/>
              <a:t>…</a:t>
            </a:r>
          </a:p>
          <a:p>
            <a:pPr marL="0" indent="0">
              <a:buNone/>
            </a:pPr>
            <a:r>
              <a:rPr lang="en-US" sz="2600" dirty="0" smtClean="0"/>
              <a:t>+ Tri </a:t>
            </a:r>
            <a:r>
              <a:rPr lang="en-US" sz="2600" dirty="0" err="1" smtClean="0"/>
              <a:t>thức</a:t>
            </a:r>
            <a:r>
              <a:rPr lang="en-US" sz="2600" dirty="0" smtClean="0"/>
              <a:t> </a:t>
            </a:r>
            <a:r>
              <a:rPr lang="en-US" sz="2600" dirty="0" err="1" smtClean="0"/>
              <a:t>tự</a:t>
            </a:r>
            <a:r>
              <a:rPr lang="en-US" sz="2600" dirty="0" smtClean="0"/>
              <a:t> </a:t>
            </a:r>
            <a:r>
              <a:rPr lang="en-US" sz="2600" dirty="0" err="1" smtClean="0"/>
              <a:t>nhiên</a:t>
            </a:r>
            <a:r>
              <a:rPr lang="en-US" sz="2600" dirty="0"/>
              <a:t> </a:t>
            </a:r>
            <a:r>
              <a:rPr lang="en-US" sz="2600" dirty="0" smtClean="0"/>
              <a:t>( </a:t>
            </a:r>
            <a:r>
              <a:rPr lang="en-US" sz="2600" dirty="0" err="1" smtClean="0"/>
              <a:t>Tục</a:t>
            </a:r>
            <a:r>
              <a:rPr lang="en-US" sz="2600" dirty="0" smtClean="0"/>
              <a:t> </a:t>
            </a:r>
            <a:r>
              <a:rPr lang="en-US" sz="2600" dirty="0" err="1" smtClean="0"/>
              <a:t>ngữ</a:t>
            </a:r>
            <a:r>
              <a:rPr lang="en-US" sz="2600" dirty="0" smtClean="0"/>
              <a:t> </a:t>
            </a:r>
            <a:r>
              <a:rPr lang="en-US" sz="2600" dirty="0" err="1" smtClean="0"/>
              <a:t>về</a:t>
            </a:r>
            <a:r>
              <a:rPr lang="en-US" sz="2600" dirty="0" smtClean="0"/>
              <a:t> </a:t>
            </a:r>
            <a:r>
              <a:rPr lang="en-US" sz="2600" dirty="0" err="1" smtClean="0"/>
              <a:t>các</a:t>
            </a:r>
            <a:r>
              <a:rPr lang="en-US" sz="2600" dirty="0" smtClean="0"/>
              <a:t> </a:t>
            </a:r>
            <a:r>
              <a:rPr lang="en-US" sz="2600" dirty="0" err="1" smtClean="0"/>
              <a:t>hiện</a:t>
            </a:r>
            <a:r>
              <a:rPr lang="en-US" sz="2600" dirty="0" smtClean="0"/>
              <a:t> </a:t>
            </a:r>
            <a:r>
              <a:rPr lang="en-US" sz="2600" dirty="0" err="1" smtClean="0"/>
              <a:t>tượng</a:t>
            </a:r>
            <a:r>
              <a:rPr lang="en-US" sz="2600" dirty="0" smtClean="0"/>
              <a:t> </a:t>
            </a:r>
            <a:r>
              <a:rPr lang="en-US" sz="2600" dirty="0" err="1" smtClean="0"/>
              <a:t>thời</a:t>
            </a:r>
            <a:r>
              <a:rPr lang="en-US" sz="2600" dirty="0" smtClean="0"/>
              <a:t> </a:t>
            </a:r>
            <a:r>
              <a:rPr lang="en-US" sz="2600" dirty="0" err="1" smtClean="0"/>
              <a:t>tiết</a:t>
            </a:r>
            <a:r>
              <a:rPr lang="en-US" sz="2600" dirty="0" smtClean="0"/>
              <a:t>)</a:t>
            </a:r>
          </a:p>
          <a:p>
            <a:pPr marL="0" indent="0">
              <a:buNone/>
            </a:pPr>
            <a:r>
              <a:rPr lang="en-US" sz="2600" i="1" dirty="0" smtClean="0"/>
              <a:t>* </a:t>
            </a:r>
            <a:r>
              <a:rPr lang="en-US" sz="2600" i="1" dirty="0" err="1" smtClean="0"/>
              <a:t>Nhiều</a:t>
            </a:r>
            <a:r>
              <a:rPr lang="en-US" sz="2600" i="1" dirty="0" smtClean="0"/>
              <a:t> </a:t>
            </a:r>
            <a:r>
              <a:rPr lang="en-US" sz="2600" i="1" dirty="0" err="1" smtClean="0"/>
              <a:t>sao</a:t>
            </a:r>
            <a:r>
              <a:rPr lang="en-US" sz="2600" i="1" dirty="0" smtClean="0"/>
              <a:t> </a:t>
            </a:r>
            <a:r>
              <a:rPr lang="en-US" sz="2600" i="1" dirty="0" err="1" smtClean="0"/>
              <a:t>thì</a:t>
            </a:r>
            <a:r>
              <a:rPr lang="en-US" sz="2600" i="1" dirty="0" smtClean="0"/>
              <a:t> </a:t>
            </a:r>
            <a:r>
              <a:rPr lang="en-US" sz="2600" i="1" dirty="0" err="1" smtClean="0"/>
              <a:t>nắng</a:t>
            </a:r>
            <a:r>
              <a:rPr lang="en-US" sz="2600" i="1" dirty="0" smtClean="0"/>
              <a:t>, </a:t>
            </a:r>
            <a:r>
              <a:rPr lang="en-US" sz="2600" i="1" dirty="0" err="1" smtClean="0"/>
              <a:t>vắng</a:t>
            </a:r>
            <a:r>
              <a:rPr lang="en-US" sz="2600" i="1" dirty="0" smtClean="0"/>
              <a:t> </a:t>
            </a:r>
            <a:r>
              <a:rPr lang="en-US" sz="2600" i="1" dirty="0" err="1" smtClean="0"/>
              <a:t>sao</a:t>
            </a:r>
            <a:r>
              <a:rPr lang="en-US" sz="2600" i="1" dirty="0" smtClean="0"/>
              <a:t> </a:t>
            </a:r>
            <a:r>
              <a:rPr lang="en-US" sz="2600" i="1" dirty="0" err="1" smtClean="0"/>
              <a:t>thì</a:t>
            </a:r>
            <a:r>
              <a:rPr lang="en-US" sz="2600" i="1" dirty="0" smtClean="0"/>
              <a:t> </a:t>
            </a:r>
            <a:r>
              <a:rPr lang="en-US" sz="2600" i="1" dirty="0" err="1" smtClean="0"/>
              <a:t>mưa</a:t>
            </a:r>
            <a:endParaRPr lang="en-US" sz="2600" i="1" dirty="0" smtClean="0"/>
          </a:p>
          <a:p>
            <a:pPr marL="0" indent="0">
              <a:buNone/>
            </a:pPr>
            <a:r>
              <a:rPr lang="en-US" sz="2600" i="1" dirty="0" smtClean="0"/>
              <a:t>* </a:t>
            </a:r>
            <a:r>
              <a:rPr lang="en-US" sz="2600" i="1" dirty="0" err="1" smtClean="0"/>
              <a:t>Ráng</a:t>
            </a:r>
            <a:r>
              <a:rPr lang="en-US" sz="2600" i="1" dirty="0" smtClean="0"/>
              <a:t> </a:t>
            </a:r>
            <a:r>
              <a:rPr lang="en-US" sz="2600" i="1" dirty="0" err="1" smtClean="0"/>
              <a:t>mỡ</a:t>
            </a:r>
            <a:r>
              <a:rPr lang="en-US" sz="2600" i="1" dirty="0" smtClean="0"/>
              <a:t> </a:t>
            </a:r>
            <a:r>
              <a:rPr lang="en-US" sz="2600" i="1" dirty="0" err="1" smtClean="0"/>
              <a:t>gà</a:t>
            </a:r>
            <a:r>
              <a:rPr lang="en-US" sz="2600" i="1" dirty="0" smtClean="0"/>
              <a:t>, </a:t>
            </a:r>
            <a:r>
              <a:rPr lang="en-US" sz="2600" i="1" dirty="0" err="1" smtClean="0"/>
              <a:t>ai</a:t>
            </a:r>
            <a:r>
              <a:rPr lang="en-US" sz="2600" i="1" dirty="0" smtClean="0"/>
              <a:t> </a:t>
            </a:r>
            <a:r>
              <a:rPr lang="en-US" sz="2600" i="1" dirty="0" err="1" smtClean="0"/>
              <a:t>có</a:t>
            </a:r>
            <a:r>
              <a:rPr lang="en-US" sz="2600" i="1" dirty="0" smtClean="0"/>
              <a:t> </a:t>
            </a:r>
            <a:r>
              <a:rPr lang="en-US" sz="2600" i="1" dirty="0" err="1" smtClean="0"/>
              <a:t>nhà</a:t>
            </a:r>
            <a:r>
              <a:rPr lang="en-US" sz="2600" i="1" dirty="0" smtClean="0"/>
              <a:t> </a:t>
            </a:r>
            <a:r>
              <a:rPr lang="en-US" sz="2600" i="1" dirty="0" err="1" smtClean="0"/>
              <a:t>phải</a:t>
            </a:r>
            <a:r>
              <a:rPr lang="en-US" sz="2600" i="1" dirty="0" smtClean="0"/>
              <a:t> </a:t>
            </a:r>
            <a:r>
              <a:rPr lang="en-US" sz="2600" i="1" dirty="0" err="1" smtClean="0"/>
              <a:t>chống</a:t>
            </a:r>
            <a:endParaRPr lang="en-US" sz="2600" i="1" dirty="0" smtClean="0"/>
          </a:p>
          <a:p>
            <a:pPr marL="0" indent="0">
              <a:buNone/>
            </a:pPr>
            <a:r>
              <a:rPr lang="en-US" sz="2600" i="1" dirty="0" smtClean="0"/>
              <a:t>* </a:t>
            </a:r>
            <a:r>
              <a:rPr lang="en-US" sz="2600" i="1" dirty="0" err="1" smtClean="0"/>
              <a:t>Đêm</a:t>
            </a:r>
            <a:r>
              <a:rPr lang="en-US" sz="2600" i="1" dirty="0" smtClean="0"/>
              <a:t> </a:t>
            </a:r>
            <a:r>
              <a:rPr lang="en-US" sz="2600" i="1" dirty="0" err="1" smtClean="0"/>
              <a:t>tháng</a:t>
            </a:r>
            <a:r>
              <a:rPr lang="en-US" sz="2600" i="1" dirty="0" smtClean="0"/>
              <a:t> </a:t>
            </a:r>
            <a:r>
              <a:rPr lang="en-US" sz="2600" i="1" dirty="0" err="1" smtClean="0"/>
              <a:t>năm</a:t>
            </a:r>
            <a:r>
              <a:rPr lang="en-US" sz="2600" i="1" dirty="0" smtClean="0"/>
              <a:t> </a:t>
            </a:r>
            <a:r>
              <a:rPr lang="en-US" sz="2600" i="1" dirty="0" err="1" smtClean="0"/>
              <a:t>chưa</a:t>
            </a:r>
            <a:r>
              <a:rPr lang="en-US" sz="2600" i="1" dirty="0" smtClean="0"/>
              <a:t> </a:t>
            </a:r>
            <a:r>
              <a:rPr lang="en-US" sz="2600" i="1" dirty="0" err="1" smtClean="0"/>
              <a:t>nằm</a:t>
            </a:r>
            <a:r>
              <a:rPr lang="en-US" sz="2600" i="1" dirty="0" smtClean="0"/>
              <a:t> </a:t>
            </a:r>
            <a:r>
              <a:rPr lang="en-US" sz="2600" i="1" dirty="0" err="1" smtClean="0"/>
              <a:t>đã</a:t>
            </a:r>
            <a:r>
              <a:rPr lang="en-US" sz="2600" i="1" dirty="0" smtClean="0"/>
              <a:t> </a:t>
            </a:r>
            <a:r>
              <a:rPr lang="en-US" sz="2600" i="1" dirty="0" err="1" smtClean="0"/>
              <a:t>sáng</a:t>
            </a:r>
            <a:endParaRPr lang="en-US" sz="2600" i="1" dirty="0" smtClean="0"/>
          </a:p>
          <a:p>
            <a:pPr marL="0" indent="0">
              <a:buNone/>
            </a:pPr>
            <a:r>
              <a:rPr lang="en-US" sz="2600" i="1" dirty="0" smtClean="0"/>
              <a:t>* </a:t>
            </a:r>
            <a:r>
              <a:rPr lang="en-US" sz="2600" i="1" dirty="0" err="1" smtClean="0"/>
              <a:t>Ngày</a:t>
            </a:r>
            <a:r>
              <a:rPr lang="en-US" sz="2600" i="1" dirty="0" smtClean="0"/>
              <a:t> </a:t>
            </a:r>
            <a:r>
              <a:rPr lang="en-US" sz="2600" i="1" dirty="0" err="1" smtClean="0"/>
              <a:t>tháng</a:t>
            </a:r>
            <a:r>
              <a:rPr lang="en-US" sz="2600" i="1" dirty="0" smtClean="0"/>
              <a:t> </a:t>
            </a:r>
            <a:r>
              <a:rPr lang="en-US" sz="2600" i="1" dirty="0" err="1" smtClean="0"/>
              <a:t>mười</a:t>
            </a:r>
            <a:r>
              <a:rPr lang="en-US" sz="2600" i="1" dirty="0" smtClean="0"/>
              <a:t> </a:t>
            </a:r>
            <a:r>
              <a:rPr lang="en-US" sz="2600" i="1" dirty="0" err="1" smtClean="0"/>
              <a:t>chưa</a:t>
            </a:r>
            <a:r>
              <a:rPr lang="en-US" sz="2600" i="1" dirty="0" smtClean="0"/>
              <a:t> </a:t>
            </a:r>
            <a:r>
              <a:rPr lang="en-US" sz="2600" i="1" dirty="0" err="1" smtClean="0"/>
              <a:t>cười</a:t>
            </a:r>
            <a:r>
              <a:rPr lang="en-US" sz="2600" i="1" dirty="0" smtClean="0"/>
              <a:t> </a:t>
            </a:r>
            <a:r>
              <a:rPr lang="en-US" sz="2600" i="1" dirty="0" err="1" smtClean="0"/>
              <a:t>đã</a:t>
            </a:r>
            <a:r>
              <a:rPr lang="en-US" sz="2600" i="1" dirty="0" smtClean="0"/>
              <a:t> </a:t>
            </a:r>
            <a:r>
              <a:rPr lang="en-US" sz="2600" i="1" dirty="0" err="1" smtClean="0"/>
              <a:t>tối</a:t>
            </a:r>
            <a:endParaRPr lang="en-US" sz="2600" i="1" dirty="0" smtClean="0"/>
          </a:p>
          <a:p>
            <a:pPr marL="0" indent="0">
              <a:buNone/>
            </a:pPr>
            <a:endParaRPr lang="en-US" sz="2600" i="1" dirty="0"/>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21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2016"/>
            <a:ext cx="5943600" cy="3394472"/>
          </a:xfrm>
        </p:spPr>
        <p:txBody>
          <a:bodyPr>
            <a:noAutofit/>
          </a:bodyPr>
          <a:lstStyle/>
          <a:p>
            <a:pPr marL="0" indent="0">
              <a:buNone/>
            </a:pPr>
            <a:r>
              <a:rPr lang="en-US" sz="2300" dirty="0" smtClean="0"/>
              <a:t>( </a:t>
            </a:r>
            <a:r>
              <a:rPr lang="en-US" sz="2300" dirty="0" err="1" smtClean="0"/>
              <a:t>truyền</a:t>
            </a:r>
            <a:r>
              <a:rPr lang="en-US" sz="2300" dirty="0" smtClean="0"/>
              <a:t> </a:t>
            </a:r>
            <a:r>
              <a:rPr lang="en-US" sz="2300" dirty="0" err="1" smtClean="0"/>
              <a:t>thuyết</a:t>
            </a:r>
            <a:r>
              <a:rPr lang="en-US" sz="2300" dirty="0" smtClean="0"/>
              <a:t>, </a:t>
            </a:r>
            <a:r>
              <a:rPr lang="en-US" sz="2300" dirty="0" err="1" smtClean="0"/>
              <a:t>thần</a:t>
            </a:r>
            <a:r>
              <a:rPr lang="en-US" sz="2300" dirty="0" smtClean="0"/>
              <a:t> </a:t>
            </a:r>
            <a:r>
              <a:rPr lang="en-US" sz="2300" dirty="0" err="1" smtClean="0"/>
              <a:t>thoại</a:t>
            </a:r>
            <a:r>
              <a:rPr lang="en-US" sz="2300" dirty="0" smtClean="0"/>
              <a:t>, </a:t>
            </a:r>
            <a:r>
              <a:rPr lang="en-US" sz="2300" dirty="0" err="1" smtClean="0"/>
              <a:t>sử</a:t>
            </a:r>
            <a:r>
              <a:rPr lang="en-US" sz="2300" dirty="0" smtClean="0"/>
              <a:t> </a:t>
            </a:r>
            <a:r>
              <a:rPr lang="en-US" sz="2300" dirty="0" err="1" smtClean="0"/>
              <a:t>thi</a:t>
            </a:r>
            <a:r>
              <a:rPr lang="en-US" sz="2300" dirty="0" smtClean="0"/>
              <a:t>…)</a:t>
            </a:r>
          </a:p>
          <a:p>
            <a:pPr marL="0" indent="0">
              <a:buNone/>
            </a:pPr>
            <a:r>
              <a:rPr lang="en-US" sz="2300" i="1" dirty="0" smtClean="0"/>
              <a:t>* </a:t>
            </a:r>
            <a:r>
              <a:rPr lang="en-US" sz="2300" i="1" dirty="0" err="1" smtClean="0"/>
              <a:t>Sơn</a:t>
            </a:r>
            <a:r>
              <a:rPr lang="en-US" sz="2300" i="1" dirty="0" smtClean="0"/>
              <a:t> </a:t>
            </a:r>
            <a:r>
              <a:rPr lang="en-US" sz="2300" i="1" dirty="0" err="1" smtClean="0"/>
              <a:t>Tinh</a:t>
            </a:r>
            <a:r>
              <a:rPr lang="en-US" sz="2300" i="1" dirty="0" smtClean="0"/>
              <a:t> </a:t>
            </a:r>
            <a:r>
              <a:rPr lang="en-US" sz="2300" i="1" dirty="0" err="1" smtClean="0"/>
              <a:t>Thủy</a:t>
            </a:r>
            <a:r>
              <a:rPr lang="en-US" sz="2300" i="1" dirty="0" smtClean="0"/>
              <a:t> </a:t>
            </a:r>
            <a:r>
              <a:rPr lang="en-US" sz="2300" i="1" dirty="0" err="1" smtClean="0"/>
              <a:t>Tinh</a:t>
            </a:r>
            <a:r>
              <a:rPr lang="en-US" sz="2300" i="1" dirty="0" smtClean="0"/>
              <a:t>: </a:t>
            </a:r>
            <a:r>
              <a:rPr lang="en-US" sz="2300" dirty="0" err="1" smtClean="0"/>
              <a:t>nhận</a:t>
            </a:r>
            <a:r>
              <a:rPr lang="en-US" sz="2300" dirty="0" smtClean="0"/>
              <a:t> </a:t>
            </a:r>
            <a:r>
              <a:rPr lang="en-US" sz="2300" dirty="0" err="1" smtClean="0"/>
              <a:t>thức</a:t>
            </a:r>
            <a:r>
              <a:rPr lang="en-US" sz="2300" dirty="0" smtClean="0"/>
              <a:t> </a:t>
            </a:r>
            <a:r>
              <a:rPr lang="en-US" sz="2300" dirty="0" err="1" smtClean="0"/>
              <a:t>về</a:t>
            </a:r>
            <a:r>
              <a:rPr lang="en-US" sz="2300" dirty="0" smtClean="0"/>
              <a:t> tai </a:t>
            </a:r>
            <a:r>
              <a:rPr lang="en-US" sz="2300" dirty="0" err="1" smtClean="0"/>
              <a:t>họa</a:t>
            </a:r>
            <a:r>
              <a:rPr lang="en-US" sz="2300" dirty="0" smtClean="0"/>
              <a:t> </a:t>
            </a:r>
            <a:r>
              <a:rPr lang="en-US" sz="2300" dirty="0" err="1" smtClean="0"/>
              <a:t>lũ</a:t>
            </a:r>
            <a:r>
              <a:rPr lang="en-US" sz="2300" dirty="0" smtClean="0"/>
              <a:t> </a:t>
            </a:r>
            <a:r>
              <a:rPr lang="en-US" sz="2300" dirty="0" err="1" smtClean="0"/>
              <a:t>lụt</a:t>
            </a:r>
            <a:r>
              <a:rPr lang="en-US" sz="2300" dirty="0" smtClean="0"/>
              <a:t> </a:t>
            </a:r>
            <a:r>
              <a:rPr lang="en-US" sz="2300" dirty="0" err="1" smtClean="0"/>
              <a:t>và</a:t>
            </a:r>
            <a:r>
              <a:rPr lang="en-US" sz="2300" dirty="0" smtClean="0"/>
              <a:t> </a:t>
            </a:r>
            <a:r>
              <a:rPr lang="en-US" sz="2300" dirty="0" err="1" smtClean="0"/>
              <a:t>kinh</a:t>
            </a:r>
            <a:r>
              <a:rPr lang="en-US" sz="2300" dirty="0" smtClean="0"/>
              <a:t> </a:t>
            </a:r>
            <a:r>
              <a:rPr lang="en-US" sz="2300" dirty="0" err="1" smtClean="0"/>
              <a:t>nghiệm</a:t>
            </a:r>
            <a:r>
              <a:rPr lang="en-US" sz="2300" dirty="0" smtClean="0"/>
              <a:t> </a:t>
            </a:r>
            <a:r>
              <a:rPr lang="en-US" sz="2300" dirty="0" err="1" smtClean="0"/>
              <a:t>chiến</a:t>
            </a:r>
            <a:r>
              <a:rPr lang="en-US" sz="2300" dirty="0" smtClean="0"/>
              <a:t> </a:t>
            </a:r>
            <a:r>
              <a:rPr lang="en-US" sz="2300" dirty="0" err="1" smtClean="0"/>
              <a:t>thắng</a:t>
            </a:r>
            <a:r>
              <a:rPr lang="en-US" sz="2300" dirty="0" smtClean="0"/>
              <a:t> </a:t>
            </a:r>
            <a:r>
              <a:rPr lang="en-US" sz="2300" dirty="0" err="1" smtClean="0"/>
              <a:t>lũ</a:t>
            </a:r>
            <a:r>
              <a:rPr lang="en-US" sz="2300" dirty="0" smtClean="0"/>
              <a:t> </a:t>
            </a:r>
            <a:r>
              <a:rPr lang="en-US" sz="2300" dirty="0" err="1" smtClean="0"/>
              <a:t>lụt</a:t>
            </a:r>
            <a:r>
              <a:rPr lang="en-US" sz="2300" dirty="0" smtClean="0"/>
              <a:t>.</a:t>
            </a:r>
          </a:p>
          <a:p>
            <a:pPr marL="0" indent="0">
              <a:buNone/>
            </a:pPr>
            <a:r>
              <a:rPr lang="en-US" sz="2300" i="1" dirty="0" smtClean="0"/>
              <a:t>* </a:t>
            </a:r>
            <a:r>
              <a:rPr lang="en-US" sz="2300" i="1" dirty="0" err="1" smtClean="0"/>
              <a:t>Thần</a:t>
            </a:r>
            <a:r>
              <a:rPr lang="en-US" sz="2300" i="1" dirty="0" smtClean="0"/>
              <a:t> </a:t>
            </a:r>
            <a:r>
              <a:rPr lang="en-US" sz="2300" i="1" dirty="0" err="1"/>
              <a:t>t</a:t>
            </a:r>
            <a:r>
              <a:rPr lang="en-US" sz="2300" i="1" dirty="0" err="1" smtClean="0"/>
              <a:t>rụ</a:t>
            </a:r>
            <a:r>
              <a:rPr lang="en-US" sz="2300" i="1" dirty="0" smtClean="0"/>
              <a:t> </a:t>
            </a:r>
            <a:r>
              <a:rPr lang="en-US" sz="2300" i="1" dirty="0" err="1" smtClean="0"/>
              <a:t>Trời</a:t>
            </a:r>
            <a:r>
              <a:rPr lang="en-US" sz="2300" i="1" dirty="0" smtClean="0"/>
              <a:t>, </a:t>
            </a:r>
            <a:r>
              <a:rPr lang="en-US" sz="2300" i="1" dirty="0" err="1" smtClean="0"/>
              <a:t>Đẻ</a:t>
            </a:r>
            <a:r>
              <a:rPr lang="en-US" sz="2300" i="1" dirty="0" smtClean="0"/>
              <a:t> </a:t>
            </a:r>
            <a:r>
              <a:rPr lang="en-US" sz="2300" i="1" dirty="0" err="1" smtClean="0"/>
              <a:t>đất</a:t>
            </a:r>
            <a:r>
              <a:rPr lang="en-US" sz="2300" i="1" dirty="0" smtClean="0"/>
              <a:t> </a:t>
            </a:r>
            <a:r>
              <a:rPr lang="en-US" sz="2300" i="1" dirty="0" err="1" smtClean="0"/>
              <a:t>đẻ</a:t>
            </a:r>
            <a:r>
              <a:rPr lang="en-US" sz="2300" i="1" dirty="0" smtClean="0"/>
              <a:t> </a:t>
            </a:r>
            <a:r>
              <a:rPr lang="en-US" sz="2300" i="1" dirty="0" err="1" smtClean="0"/>
              <a:t>nước</a:t>
            </a:r>
            <a:r>
              <a:rPr lang="en-US" sz="2300" i="1" dirty="0" smtClean="0"/>
              <a:t>:</a:t>
            </a:r>
            <a:r>
              <a:rPr lang="en-US" sz="2300" dirty="0" smtClean="0"/>
              <a:t> </a:t>
            </a:r>
            <a:r>
              <a:rPr lang="en-US" sz="2300" dirty="0" err="1" smtClean="0"/>
              <a:t>nhận</a:t>
            </a:r>
            <a:r>
              <a:rPr lang="en-US" sz="2300" dirty="0" smtClean="0"/>
              <a:t> </a:t>
            </a:r>
            <a:r>
              <a:rPr lang="en-US" sz="2300" dirty="0" err="1" smtClean="0"/>
              <a:t>thức</a:t>
            </a:r>
            <a:r>
              <a:rPr lang="en-US" sz="2300" dirty="0" smtClean="0"/>
              <a:t> </a:t>
            </a:r>
            <a:r>
              <a:rPr lang="en-US" sz="2300" dirty="0" err="1" smtClean="0"/>
              <a:t>về</a:t>
            </a:r>
            <a:r>
              <a:rPr lang="en-US" sz="2300" dirty="0" smtClean="0"/>
              <a:t> </a:t>
            </a:r>
            <a:r>
              <a:rPr lang="en-US" sz="2300" dirty="0" err="1" smtClean="0"/>
              <a:t>trời</a:t>
            </a:r>
            <a:r>
              <a:rPr lang="en-US" sz="2300" dirty="0" smtClean="0"/>
              <a:t> </a:t>
            </a:r>
            <a:r>
              <a:rPr lang="en-US" sz="2300" dirty="0" err="1" smtClean="0"/>
              <a:t>đất</a:t>
            </a:r>
            <a:r>
              <a:rPr lang="en-US" sz="2300" dirty="0" smtClean="0"/>
              <a:t>.</a:t>
            </a:r>
          </a:p>
          <a:p>
            <a:pPr marL="0" indent="0">
              <a:buNone/>
            </a:pPr>
            <a:r>
              <a:rPr lang="en-US" sz="2300" dirty="0" smtClean="0"/>
              <a:t>- Tri </a:t>
            </a:r>
            <a:r>
              <a:rPr lang="en-US" sz="2300" dirty="0" err="1" smtClean="0"/>
              <a:t>thức</a:t>
            </a:r>
            <a:r>
              <a:rPr lang="en-US" sz="2300" dirty="0" smtClean="0"/>
              <a:t> </a:t>
            </a:r>
            <a:r>
              <a:rPr lang="en-US" sz="2300" dirty="0" err="1" smtClean="0"/>
              <a:t>xã</a:t>
            </a:r>
            <a:r>
              <a:rPr lang="en-US" sz="2300" dirty="0" smtClean="0"/>
              <a:t> </a:t>
            </a:r>
            <a:r>
              <a:rPr lang="en-US" sz="2300" dirty="0" err="1" smtClean="0"/>
              <a:t>hội</a:t>
            </a:r>
            <a:endParaRPr lang="en-US" sz="2300" dirty="0" smtClean="0"/>
          </a:p>
          <a:p>
            <a:pPr>
              <a:buFont typeface="Arial" charset="0"/>
              <a:buChar char="•"/>
            </a:pPr>
            <a:r>
              <a:rPr lang="en-US" sz="2300" dirty="0" err="1" smtClean="0"/>
              <a:t>Tục</a:t>
            </a:r>
            <a:r>
              <a:rPr lang="en-US" sz="2300" dirty="0" smtClean="0"/>
              <a:t> </a:t>
            </a:r>
            <a:r>
              <a:rPr lang="en-US" sz="2300" dirty="0" err="1" smtClean="0"/>
              <a:t>ngữ</a:t>
            </a:r>
            <a:r>
              <a:rPr lang="en-US" sz="2300" dirty="0" smtClean="0"/>
              <a:t>, </a:t>
            </a:r>
            <a:r>
              <a:rPr lang="en-US" sz="2300" dirty="0" err="1" smtClean="0"/>
              <a:t>ca</a:t>
            </a:r>
            <a:r>
              <a:rPr lang="en-US" sz="2300" dirty="0" smtClean="0"/>
              <a:t> </a:t>
            </a:r>
            <a:r>
              <a:rPr lang="en-US" sz="2300" dirty="0" err="1" smtClean="0"/>
              <a:t>dao</a:t>
            </a:r>
            <a:r>
              <a:rPr lang="en-US" sz="2300" dirty="0" smtClean="0"/>
              <a:t>: </a:t>
            </a:r>
            <a:r>
              <a:rPr lang="en-US" sz="2300" dirty="0" err="1" smtClean="0"/>
              <a:t>ăn</a:t>
            </a:r>
            <a:r>
              <a:rPr lang="en-US" sz="2300" dirty="0" smtClean="0"/>
              <a:t>, ở, </a:t>
            </a:r>
            <a:r>
              <a:rPr lang="en-US" sz="2300" dirty="0" err="1" smtClean="0"/>
              <a:t>mặc</a:t>
            </a:r>
            <a:r>
              <a:rPr lang="en-US" sz="2300" dirty="0" smtClean="0"/>
              <a:t>, </a:t>
            </a:r>
            <a:r>
              <a:rPr lang="en-US" sz="2300" dirty="0" err="1" smtClean="0"/>
              <a:t>giao</a:t>
            </a:r>
            <a:r>
              <a:rPr lang="en-US" sz="2300" dirty="0" smtClean="0"/>
              <a:t> </a:t>
            </a:r>
            <a:r>
              <a:rPr lang="en-US" sz="2300" dirty="0" err="1" smtClean="0"/>
              <a:t>tế</a:t>
            </a:r>
            <a:r>
              <a:rPr lang="en-US" sz="2300" dirty="0" smtClean="0"/>
              <a:t>, ma </a:t>
            </a:r>
            <a:r>
              <a:rPr lang="en-US" sz="2300" dirty="0" err="1" smtClean="0"/>
              <a:t>chay</a:t>
            </a:r>
            <a:r>
              <a:rPr lang="en-US" sz="2300" dirty="0" smtClean="0"/>
              <a:t>, </a:t>
            </a:r>
            <a:r>
              <a:rPr lang="en-US" sz="2300" dirty="0" err="1" smtClean="0"/>
              <a:t>cưới</a:t>
            </a:r>
            <a:r>
              <a:rPr lang="en-US" sz="2300" dirty="0" smtClean="0"/>
              <a:t> </a:t>
            </a:r>
            <a:r>
              <a:rPr lang="en-US" sz="2300" dirty="0" err="1" smtClean="0"/>
              <a:t>xin</a:t>
            </a:r>
            <a:r>
              <a:rPr lang="en-US" sz="2300" dirty="0" smtClean="0"/>
              <a:t>, </a:t>
            </a:r>
            <a:r>
              <a:rPr lang="en-US" sz="2300" dirty="0" err="1" smtClean="0"/>
              <a:t>hội</a:t>
            </a:r>
            <a:r>
              <a:rPr lang="en-US" sz="2300" dirty="0" smtClean="0"/>
              <a:t> </a:t>
            </a:r>
            <a:r>
              <a:rPr lang="en-US" sz="2300" dirty="0" err="1" smtClean="0"/>
              <a:t>hè</a:t>
            </a:r>
            <a:r>
              <a:rPr lang="en-US" sz="2300" dirty="0" smtClean="0"/>
              <a:t>, </a:t>
            </a:r>
            <a:r>
              <a:rPr lang="en-US" sz="2300" dirty="0" err="1" smtClean="0"/>
              <a:t>tôn</a:t>
            </a:r>
            <a:r>
              <a:rPr lang="en-US" sz="2300" dirty="0" smtClean="0"/>
              <a:t> </a:t>
            </a:r>
            <a:r>
              <a:rPr lang="en-US" sz="2300" dirty="0" err="1" smtClean="0"/>
              <a:t>giáo</a:t>
            </a:r>
            <a:r>
              <a:rPr lang="en-US" sz="2300" dirty="0" smtClean="0"/>
              <a:t>.</a:t>
            </a:r>
          </a:p>
          <a:p>
            <a:pPr>
              <a:buFont typeface="Arial" charset="0"/>
              <a:buChar char="•"/>
            </a:pPr>
            <a:r>
              <a:rPr lang="en-US" sz="2300" dirty="0" err="1" smtClean="0"/>
              <a:t>Truyện</a:t>
            </a:r>
            <a:r>
              <a:rPr lang="en-US" sz="2300" dirty="0" smtClean="0"/>
              <a:t> </a:t>
            </a:r>
            <a:r>
              <a:rPr lang="en-US" sz="2300" dirty="0" err="1" smtClean="0"/>
              <a:t>cổ</a:t>
            </a:r>
            <a:r>
              <a:rPr lang="en-US" sz="2300" dirty="0" smtClean="0"/>
              <a:t> </a:t>
            </a:r>
            <a:r>
              <a:rPr lang="en-US" sz="2300" dirty="0" err="1" smtClean="0"/>
              <a:t>tích</a:t>
            </a:r>
            <a:r>
              <a:rPr lang="en-US" sz="2300" dirty="0" smtClean="0"/>
              <a:t>, </a:t>
            </a:r>
            <a:r>
              <a:rPr lang="en-US" sz="2300" dirty="0" err="1" smtClean="0"/>
              <a:t>truyền</a:t>
            </a:r>
            <a:r>
              <a:rPr lang="en-US" sz="2300" dirty="0" smtClean="0"/>
              <a:t> </a:t>
            </a:r>
            <a:r>
              <a:rPr lang="en-US" sz="2300" dirty="0" err="1" smtClean="0"/>
              <a:t>thuyết</a:t>
            </a:r>
            <a:r>
              <a:rPr lang="en-US" sz="2300" dirty="0" smtClean="0"/>
              <a:t>: </a:t>
            </a:r>
          </a:p>
          <a:p>
            <a:pPr marL="0" indent="0">
              <a:buNone/>
            </a:pPr>
            <a:r>
              <a:rPr lang="en-US" sz="2300" i="1" dirty="0" smtClean="0"/>
              <a:t>* </a:t>
            </a:r>
            <a:r>
              <a:rPr lang="en-US" sz="2300" i="1" dirty="0" err="1" smtClean="0"/>
              <a:t>Tấm</a:t>
            </a:r>
            <a:r>
              <a:rPr lang="en-US" sz="2300" i="1" dirty="0" smtClean="0"/>
              <a:t> </a:t>
            </a:r>
            <a:r>
              <a:rPr lang="en-US" sz="2300" i="1" dirty="0" err="1" smtClean="0"/>
              <a:t>Cám</a:t>
            </a:r>
            <a:r>
              <a:rPr lang="en-US" sz="2300" i="1" dirty="0" smtClean="0"/>
              <a:t>, </a:t>
            </a:r>
            <a:r>
              <a:rPr lang="en-US" sz="2300" i="1" dirty="0" err="1" smtClean="0"/>
              <a:t>Cây</a:t>
            </a:r>
            <a:r>
              <a:rPr lang="en-US" sz="2300" i="1" dirty="0" smtClean="0"/>
              <a:t> </a:t>
            </a:r>
            <a:r>
              <a:rPr lang="en-US" sz="2300" i="1" dirty="0" err="1" smtClean="0"/>
              <a:t>tre</a:t>
            </a:r>
            <a:r>
              <a:rPr lang="en-US" sz="2300" i="1" dirty="0" smtClean="0"/>
              <a:t> </a:t>
            </a:r>
            <a:r>
              <a:rPr lang="en-US" sz="2300" i="1" dirty="0" err="1" smtClean="0"/>
              <a:t>trăm</a:t>
            </a:r>
            <a:r>
              <a:rPr lang="en-US" sz="2300" i="1" dirty="0" smtClean="0"/>
              <a:t> </a:t>
            </a:r>
            <a:r>
              <a:rPr lang="en-US" sz="2300" i="1" dirty="0" err="1" smtClean="0"/>
              <a:t>đốt</a:t>
            </a:r>
            <a:r>
              <a:rPr lang="en-US" sz="2300" dirty="0" smtClean="0"/>
              <a:t>…: </a:t>
            </a:r>
            <a:r>
              <a:rPr lang="en-US" sz="2300" dirty="0" err="1" smtClean="0"/>
              <a:t>Cuộc</a:t>
            </a:r>
            <a:r>
              <a:rPr lang="en-US" sz="2300" dirty="0" smtClean="0"/>
              <a:t> </a:t>
            </a:r>
            <a:r>
              <a:rPr lang="en-US" sz="2300" dirty="0" err="1" smtClean="0"/>
              <a:t>đấu</a:t>
            </a:r>
            <a:r>
              <a:rPr lang="en-US" sz="2300" dirty="0" smtClean="0"/>
              <a:t> </a:t>
            </a:r>
            <a:r>
              <a:rPr lang="en-US" sz="2300" dirty="0" err="1" smtClean="0"/>
              <a:t>tranh</a:t>
            </a:r>
            <a:r>
              <a:rPr lang="en-US" sz="2300" dirty="0" smtClean="0"/>
              <a:t> </a:t>
            </a:r>
            <a:r>
              <a:rPr lang="en-US" sz="2300" dirty="0" err="1" smtClean="0"/>
              <a:t>giữa</a:t>
            </a:r>
            <a:r>
              <a:rPr lang="en-US" sz="2300" dirty="0" smtClean="0"/>
              <a:t> </a:t>
            </a:r>
            <a:r>
              <a:rPr lang="en-US" sz="2300" dirty="0" err="1" smtClean="0"/>
              <a:t>cái</a:t>
            </a:r>
            <a:r>
              <a:rPr lang="en-US" sz="2300" dirty="0" smtClean="0"/>
              <a:t> </a:t>
            </a:r>
            <a:r>
              <a:rPr lang="en-US" sz="2300" dirty="0" err="1" smtClean="0"/>
              <a:t>thiện</a:t>
            </a:r>
            <a:r>
              <a:rPr lang="en-US" sz="2300" dirty="0" smtClean="0"/>
              <a:t> - </a:t>
            </a:r>
            <a:r>
              <a:rPr lang="en-US" sz="2300" dirty="0" err="1" smtClean="0"/>
              <a:t>ác</a:t>
            </a:r>
            <a:endParaRPr lang="en-US" sz="2300" dirty="0" smtClean="0"/>
          </a:p>
          <a:p>
            <a:pPr marL="0" indent="0">
              <a:buNone/>
            </a:pPr>
            <a:r>
              <a:rPr lang="en-US" sz="2300" i="1" dirty="0" smtClean="0"/>
              <a:t>* </a:t>
            </a:r>
            <a:r>
              <a:rPr lang="en-US" sz="2300" i="1" dirty="0" err="1" smtClean="0"/>
              <a:t>Thánh</a:t>
            </a:r>
            <a:r>
              <a:rPr lang="en-US" sz="2300" i="1" dirty="0" smtClean="0"/>
              <a:t> </a:t>
            </a:r>
            <a:r>
              <a:rPr lang="en-US" sz="2300" i="1" dirty="0" err="1" smtClean="0"/>
              <a:t>Gióng</a:t>
            </a:r>
            <a:r>
              <a:rPr lang="en-US" sz="2300" i="1" dirty="0" smtClean="0"/>
              <a:t>, ADV-MC-TT</a:t>
            </a:r>
            <a:r>
              <a:rPr lang="en-US" sz="2300" dirty="0" smtClean="0"/>
              <a:t>: </a:t>
            </a:r>
            <a:r>
              <a:rPr lang="en-US" sz="2300" dirty="0" err="1" smtClean="0"/>
              <a:t>Công</a:t>
            </a:r>
            <a:r>
              <a:rPr lang="en-US" sz="2300" dirty="0" smtClean="0"/>
              <a:t> </a:t>
            </a:r>
            <a:r>
              <a:rPr lang="en-US" sz="2300" dirty="0" err="1" smtClean="0"/>
              <a:t>cuộc</a:t>
            </a:r>
            <a:r>
              <a:rPr lang="en-US" sz="2300" dirty="0" smtClean="0"/>
              <a:t> </a:t>
            </a:r>
            <a:r>
              <a:rPr lang="en-US" sz="2300" dirty="0" err="1" smtClean="0"/>
              <a:t>dựng</a:t>
            </a:r>
            <a:r>
              <a:rPr lang="en-US" sz="2300" dirty="0" smtClean="0"/>
              <a:t> </a:t>
            </a:r>
            <a:r>
              <a:rPr lang="en-US" sz="2300" dirty="0" err="1" smtClean="0"/>
              <a:t>nước</a:t>
            </a:r>
            <a:r>
              <a:rPr lang="en-US" sz="2300" dirty="0" smtClean="0"/>
              <a:t> </a:t>
            </a:r>
            <a:r>
              <a:rPr lang="en-US" sz="2300" dirty="0" err="1" smtClean="0"/>
              <a:t>thời</a:t>
            </a:r>
            <a:r>
              <a:rPr lang="en-US" sz="2300" dirty="0" smtClean="0"/>
              <a:t> </a:t>
            </a:r>
            <a:r>
              <a:rPr lang="en-US" sz="2300" dirty="0" err="1" smtClean="0"/>
              <a:t>Hvuong</a:t>
            </a:r>
            <a:r>
              <a:rPr lang="en-US" sz="2300" dirty="0" smtClean="0"/>
              <a:t>, </a:t>
            </a:r>
            <a:r>
              <a:rPr lang="en-US" sz="2300" dirty="0" err="1" smtClean="0"/>
              <a:t>Âu</a:t>
            </a:r>
            <a:r>
              <a:rPr lang="en-US" sz="2300" dirty="0" smtClean="0"/>
              <a:t> </a:t>
            </a:r>
            <a:r>
              <a:rPr lang="en-US" sz="2300" dirty="0" err="1" smtClean="0"/>
              <a:t>Lạc</a:t>
            </a:r>
            <a:r>
              <a:rPr lang="en-US" sz="2300" dirty="0" smtClean="0"/>
              <a:t>.</a:t>
            </a:r>
            <a:endParaRPr lang="en-US" sz="2300" dirty="0"/>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335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2016"/>
            <a:ext cx="6096000" cy="3394472"/>
          </a:xfrm>
        </p:spPr>
        <p:txBody>
          <a:bodyPr>
            <a:noAutofit/>
          </a:bodyPr>
          <a:lstStyle/>
          <a:p>
            <a:pPr marL="0" indent="0">
              <a:buNone/>
            </a:pPr>
            <a:r>
              <a:rPr lang="en-US" sz="2200" dirty="0" smtClean="0"/>
              <a:t>+ Tri </a:t>
            </a:r>
            <a:r>
              <a:rPr lang="en-US" sz="2200" dirty="0" err="1" smtClean="0"/>
              <a:t>thức</a:t>
            </a:r>
            <a:r>
              <a:rPr lang="en-US" sz="2200" dirty="0" smtClean="0"/>
              <a:t> con </a:t>
            </a:r>
            <a:r>
              <a:rPr lang="en-US" sz="2200" dirty="0" err="1" smtClean="0"/>
              <a:t>người</a:t>
            </a:r>
            <a:endParaRPr lang="en-US" sz="2200" dirty="0" smtClean="0"/>
          </a:p>
          <a:p>
            <a:pPr>
              <a:buFont typeface="Arial" charset="0"/>
              <a:buChar char="•"/>
            </a:pPr>
            <a:r>
              <a:rPr lang="en-US" sz="2200" dirty="0" err="1" smtClean="0"/>
              <a:t>Ca</a:t>
            </a:r>
            <a:r>
              <a:rPr lang="en-US" sz="2200" dirty="0" smtClean="0"/>
              <a:t> </a:t>
            </a:r>
            <a:r>
              <a:rPr lang="en-US" sz="2200" dirty="0" err="1" smtClean="0"/>
              <a:t>dao</a:t>
            </a:r>
            <a:r>
              <a:rPr lang="en-US" sz="2200" dirty="0" smtClean="0"/>
              <a:t>: </a:t>
            </a:r>
          </a:p>
          <a:p>
            <a:pPr marL="0" indent="0">
              <a:buNone/>
            </a:pPr>
            <a:r>
              <a:rPr lang="en-US" sz="2200" dirty="0" smtClean="0"/>
              <a:t>* </a:t>
            </a:r>
            <a:r>
              <a:rPr lang="en-US" sz="2200" dirty="0" err="1" smtClean="0"/>
              <a:t>Kinh</a:t>
            </a:r>
            <a:r>
              <a:rPr lang="en-US" sz="2200" dirty="0" smtClean="0"/>
              <a:t> </a:t>
            </a:r>
            <a:r>
              <a:rPr lang="en-US" sz="2200" dirty="0" err="1" smtClean="0"/>
              <a:t>tế</a:t>
            </a:r>
            <a:r>
              <a:rPr lang="en-US" sz="2200" dirty="0" smtClean="0"/>
              <a:t>, </a:t>
            </a:r>
            <a:r>
              <a:rPr lang="en-US" sz="2200" dirty="0" err="1" smtClean="0"/>
              <a:t>chính</a:t>
            </a:r>
            <a:r>
              <a:rPr lang="en-US" sz="2200" dirty="0" smtClean="0"/>
              <a:t> </a:t>
            </a:r>
            <a:r>
              <a:rPr lang="en-US" sz="2200" dirty="0" err="1" smtClean="0"/>
              <a:t>trị</a:t>
            </a:r>
            <a:r>
              <a:rPr lang="en-US" sz="2200" dirty="0" smtClean="0"/>
              <a:t>, </a:t>
            </a:r>
            <a:r>
              <a:rPr lang="en-US" sz="2200" dirty="0" err="1" smtClean="0"/>
              <a:t>văn</a:t>
            </a:r>
            <a:r>
              <a:rPr lang="en-US" sz="2200" dirty="0" smtClean="0"/>
              <a:t> </a:t>
            </a:r>
            <a:r>
              <a:rPr lang="en-US" sz="2200" dirty="0" err="1" smtClean="0"/>
              <a:t>hóa</a:t>
            </a:r>
            <a:r>
              <a:rPr lang="en-US" sz="2200" dirty="0" smtClean="0"/>
              <a:t>, </a:t>
            </a:r>
            <a:r>
              <a:rPr lang="en-US" sz="2200" dirty="0" err="1" smtClean="0"/>
              <a:t>phong</a:t>
            </a:r>
            <a:r>
              <a:rPr lang="en-US" sz="2200" dirty="0" smtClean="0"/>
              <a:t> </a:t>
            </a:r>
            <a:r>
              <a:rPr lang="en-US" sz="2200" dirty="0" err="1" smtClean="0"/>
              <a:t>tục</a:t>
            </a:r>
            <a:r>
              <a:rPr lang="en-US" sz="2200" dirty="0" smtClean="0"/>
              <a:t>, </a:t>
            </a:r>
            <a:r>
              <a:rPr lang="en-US" sz="2200" dirty="0" err="1" smtClean="0"/>
              <a:t>tập</a:t>
            </a:r>
            <a:r>
              <a:rPr lang="en-US" sz="2200" dirty="0" smtClean="0"/>
              <a:t> </a:t>
            </a:r>
            <a:r>
              <a:rPr lang="en-US" sz="2200" dirty="0" err="1" smtClean="0"/>
              <a:t>quán</a:t>
            </a:r>
            <a:r>
              <a:rPr lang="en-US" sz="2200" dirty="0" smtClean="0"/>
              <a:t>.</a:t>
            </a:r>
          </a:p>
          <a:p>
            <a:pPr marL="0" indent="0">
              <a:buNone/>
            </a:pPr>
            <a:r>
              <a:rPr lang="en-US" sz="2200" dirty="0" smtClean="0"/>
              <a:t>* Cha </a:t>
            </a:r>
            <a:r>
              <a:rPr lang="en-US" sz="2200" dirty="0" err="1" smtClean="0"/>
              <a:t>mẹ</a:t>
            </a:r>
            <a:r>
              <a:rPr lang="en-US" sz="2200" dirty="0" smtClean="0"/>
              <a:t>, con </a:t>
            </a:r>
            <a:r>
              <a:rPr lang="en-US" sz="2200" dirty="0" err="1" smtClean="0"/>
              <a:t>cái</a:t>
            </a:r>
            <a:r>
              <a:rPr lang="en-US" sz="2200" dirty="0" smtClean="0"/>
              <a:t>, </a:t>
            </a:r>
            <a:r>
              <a:rPr lang="en-US" sz="2200" dirty="0" err="1" smtClean="0"/>
              <a:t>anh</a:t>
            </a:r>
            <a:r>
              <a:rPr lang="en-US" sz="2200" dirty="0" smtClean="0"/>
              <a:t> </a:t>
            </a:r>
            <a:r>
              <a:rPr lang="en-US" sz="2200" dirty="0" err="1" smtClean="0"/>
              <a:t>em</a:t>
            </a:r>
            <a:r>
              <a:rPr lang="en-US" sz="2200" dirty="0" smtClean="0"/>
              <a:t>, </a:t>
            </a:r>
            <a:r>
              <a:rPr lang="en-US" sz="2200" dirty="0" err="1" smtClean="0"/>
              <a:t>vợ</a:t>
            </a:r>
            <a:r>
              <a:rPr lang="en-US" sz="2200" dirty="0" smtClean="0"/>
              <a:t> </a:t>
            </a:r>
            <a:r>
              <a:rPr lang="en-US" sz="2200" dirty="0" err="1" smtClean="0"/>
              <a:t>chồng</a:t>
            </a:r>
            <a:endParaRPr lang="en-US" sz="2200" dirty="0" smtClean="0"/>
          </a:p>
          <a:p>
            <a:pPr marL="0" indent="0">
              <a:buNone/>
            </a:pPr>
            <a:r>
              <a:rPr lang="en-US" sz="2200" dirty="0" smtClean="0"/>
              <a:t>* </a:t>
            </a:r>
            <a:r>
              <a:rPr lang="en-US" sz="2200" dirty="0" err="1" smtClean="0"/>
              <a:t>Tình</a:t>
            </a:r>
            <a:r>
              <a:rPr lang="en-US" sz="2200" dirty="0" smtClean="0"/>
              <a:t> </a:t>
            </a:r>
            <a:r>
              <a:rPr lang="en-US" sz="2200" dirty="0" err="1" smtClean="0"/>
              <a:t>bạn</a:t>
            </a:r>
            <a:r>
              <a:rPr lang="en-US" sz="2200" dirty="0" smtClean="0"/>
              <a:t>, </a:t>
            </a:r>
            <a:r>
              <a:rPr lang="en-US" sz="2200" dirty="0" err="1" smtClean="0"/>
              <a:t>thầy</a:t>
            </a:r>
            <a:r>
              <a:rPr lang="en-US" sz="2200" dirty="0" smtClean="0"/>
              <a:t> </a:t>
            </a:r>
            <a:r>
              <a:rPr lang="en-US" sz="2200" dirty="0" err="1" smtClean="0"/>
              <a:t>trò</a:t>
            </a:r>
            <a:r>
              <a:rPr lang="en-US" sz="2200" dirty="0" smtClean="0"/>
              <a:t>, </a:t>
            </a:r>
            <a:r>
              <a:rPr lang="en-US" sz="2200" dirty="0" err="1" smtClean="0"/>
              <a:t>tình</a:t>
            </a:r>
            <a:r>
              <a:rPr lang="en-US" sz="2200" dirty="0" smtClean="0"/>
              <a:t> </a:t>
            </a:r>
            <a:r>
              <a:rPr lang="en-US" sz="2200" dirty="0" err="1" smtClean="0"/>
              <a:t>yêu</a:t>
            </a:r>
            <a:r>
              <a:rPr lang="en-US" sz="2200" dirty="0" smtClean="0"/>
              <a:t> </a:t>
            </a:r>
            <a:r>
              <a:rPr lang="en-US" sz="2200" dirty="0" err="1" smtClean="0"/>
              <a:t>đôi</a:t>
            </a:r>
            <a:r>
              <a:rPr lang="en-US" sz="2200" dirty="0" smtClean="0"/>
              <a:t> </a:t>
            </a:r>
            <a:r>
              <a:rPr lang="en-US" sz="2200" dirty="0" err="1" smtClean="0"/>
              <a:t>lứa</a:t>
            </a:r>
            <a:r>
              <a:rPr lang="en-US" sz="2200" dirty="0" smtClean="0"/>
              <a:t>…</a:t>
            </a:r>
          </a:p>
          <a:p>
            <a:pPr marL="0" indent="0">
              <a:buNone/>
            </a:pPr>
            <a:r>
              <a:rPr lang="en-US" sz="2200" dirty="0" smtClean="0"/>
              <a:t> - Tri </a:t>
            </a:r>
            <a:r>
              <a:rPr lang="en-US" sz="2200" dirty="0" err="1" smtClean="0"/>
              <a:t>thức</a:t>
            </a:r>
            <a:r>
              <a:rPr lang="en-US" sz="2200" dirty="0" smtClean="0"/>
              <a:t> </a:t>
            </a:r>
            <a:r>
              <a:rPr lang="en-US" sz="2200" dirty="0" err="1" smtClean="0"/>
              <a:t>dân</a:t>
            </a:r>
            <a:r>
              <a:rPr lang="en-US" sz="2200" dirty="0" smtClean="0"/>
              <a:t> </a:t>
            </a:r>
            <a:r>
              <a:rPr lang="en-US" sz="2200" dirty="0" err="1" smtClean="0"/>
              <a:t>gian</a:t>
            </a:r>
            <a:r>
              <a:rPr lang="en-US" sz="2200" dirty="0" smtClean="0"/>
              <a:t> </a:t>
            </a:r>
            <a:r>
              <a:rPr lang="en-US" sz="2200" dirty="0" err="1" smtClean="0"/>
              <a:t>là</a:t>
            </a:r>
            <a:r>
              <a:rPr lang="en-US" sz="2200" dirty="0" smtClean="0"/>
              <a:t> </a:t>
            </a:r>
            <a:r>
              <a:rPr lang="en-US" sz="2200" dirty="0" err="1" smtClean="0"/>
              <a:t>nhận</a:t>
            </a:r>
            <a:r>
              <a:rPr lang="en-US" sz="2200" dirty="0" smtClean="0"/>
              <a:t> </a:t>
            </a:r>
            <a:r>
              <a:rPr lang="en-US" sz="2200" dirty="0" err="1" smtClean="0"/>
              <a:t>thức</a:t>
            </a:r>
            <a:r>
              <a:rPr lang="en-US" sz="2200" dirty="0" smtClean="0"/>
              <a:t> </a:t>
            </a:r>
            <a:r>
              <a:rPr lang="en-US" sz="2200" dirty="0" err="1" smtClean="0"/>
              <a:t>thức</a:t>
            </a:r>
            <a:r>
              <a:rPr lang="en-US" sz="2200" dirty="0" smtClean="0"/>
              <a:t> </a:t>
            </a:r>
            <a:r>
              <a:rPr lang="en-US" sz="2200" dirty="0" err="1" smtClean="0"/>
              <a:t>của</a:t>
            </a:r>
            <a:r>
              <a:rPr lang="en-US" sz="2200" dirty="0" smtClean="0"/>
              <a:t> </a:t>
            </a:r>
            <a:r>
              <a:rPr lang="en-US" sz="2200" dirty="0" err="1" smtClean="0"/>
              <a:t>nhân</a:t>
            </a:r>
            <a:r>
              <a:rPr lang="en-US" sz="2200" dirty="0" smtClean="0"/>
              <a:t> </a:t>
            </a:r>
            <a:r>
              <a:rPr lang="en-US" sz="2200" dirty="0" err="1" smtClean="0"/>
              <a:t>dân</a:t>
            </a:r>
            <a:r>
              <a:rPr lang="en-US" sz="2200" dirty="0" smtClean="0"/>
              <a:t>, </a:t>
            </a:r>
            <a:r>
              <a:rPr lang="en-US" sz="2200" dirty="0" err="1" smtClean="0"/>
              <a:t>nó</a:t>
            </a:r>
            <a:r>
              <a:rPr lang="en-US" sz="2200" dirty="0" smtClean="0"/>
              <a:t> </a:t>
            </a:r>
            <a:r>
              <a:rPr lang="en-US" sz="2200" dirty="0" err="1" smtClean="0"/>
              <a:t>khác</a:t>
            </a:r>
            <a:r>
              <a:rPr lang="en-US" sz="2200" dirty="0" smtClean="0"/>
              <a:t> </a:t>
            </a:r>
            <a:r>
              <a:rPr lang="en-US" sz="2200" dirty="0" err="1" smtClean="0"/>
              <a:t>hẳn</a:t>
            </a:r>
            <a:r>
              <a:rPr lang="en-US" sz="2200" dirty="0" smtClean="0"/>
              <a:t> </a:t>
            </a:r>
            <a:r>
              <a:rPr lang="en-US" sz="2200" dirty="0" err="1" smtClean="0"/>
              <a:t>nhận</a:t>
            </a:r>
            <a:r>
              <a:rPr lang="en-US" sz="2200" dirty="0" smtClean="0"/>
              <a:t> </a:t>
            </a:r>
            <a:r>
              <a:rPr lang="en-US" sz="2200" dirty="0" err="1" smtClean="0"/>
              <a:t>thức</a:t>
            </a:r>
            <a:r>
              <a:rPr lang="en-US" sz="2200" dirty="0" smtClean="0"/>
              <a:t> </a:t>
            </a:r>
            <a:r>
              <a:rPr lang="en-US" sz="2200" dirty="0" err="1" smtClean="0"/>
              <a:t>của</a:t>
            </a:r>
            <a:r>
              <a:rPr lang="en-US" sz="2200" dirty="0" smtClean="0"/>
              <a:t> </a:t>
            </a:r>
            <a:r>
              <a:rPr lang="en-US" sz="2200" dirty="0" err="1" smtClean="0"/>
              <a:t>giai</a:t>
            </a:r>
            <a:r>
              <a:rPr lang="en-US" sz="2200" dirty="0" smtClean="0"/>
              <a:t> </a:t>
            </a:r>
            <a:r>
              <a:rPr lang="en-US" sz="2200" dirty="0" err="1" smtClean="0"/>
              <a:t>cấp</a:t>
            </a:r>
            <a:r>
              <a:rPr lang="en-US" sz="2200" dirty="0" smtClean="0"/>
              <a:t> </a:t>
            </a:r>
            <a:r>
              <a:rPr lang="en-US" sz="2200" dirty="0" err="1" smtClean="0"/>
              <a:t>thống</a:t>
            </a:r>
            <a:r>
              <a:rPr lang="en-US" sz="2200" dirty="0" smtClean="0"/>
              <a:t> </a:t>
            </a:r>
            <a:r>
              <a:rPr lang="en-US" sz="2200" dirty="0" err="1" smtClean="0"/>
              <a:t>trị</a:t>
            </a:r>
            <a:endParaRPr lang="en-US" sz="2200" dirty="0" smtClean="0"/>
          </a:p>
          <a:p>
            <a:pPr marL="0" indent="0">
              <a:buNone/>
            </a:pPr>
            <a:r>
              <a:rPr lang="en-US" sz="2200" i="1" dirty="0" smtClean="0"/>
              <a:t>“ Con </a:t>
            </a:r>
            <a:r>
              <a:rPr lang="en-US" sz="2200" i="1" dirty="0" err="1" smtClean="0"/>
              <a:t>vua</a:t>
            </a:r>
            <a:r>
              <a:rPr lang="en-US" sz="2200" i="1" dirty="0" smtClean="0"/>
              <a:t> </a:t>
            </a:r>
            <a:r>
              <a:rPr lang="en-US" sz="2200" i="1" dirty="0" err="1" smtClean="0"/>
              <a:t>thì</a:t>
            </a:r>
            <a:r>
              <a:rPr lang="en-US" sz="2200" i="1" dirty="0" smtClean="0"/>
              <a:t> </a:t>
            </a:r>
            <a:r>
              <a:rPr lang="en-US" sz="2200" i="1" dirty="0" err="1" smtClean="0"/>
              <a:t>lại</a:t>
            </a:r>
            <a:r>
              <a:rPr lang="en-US" sz="2200" i="1" dirty="0" smtClean="0"/>
              <a:t> </a:t>
            </a:r>
            <a:r>
              <a:rPr lang="en-US" sz="2200" i="1" dirty="0" err="1" smtClean="0"/>
              <a:t>làm</a:t>
            </a:r>
            <a:r>
              <a:rPr lang="en-US" sz="2200" i="1" dirty="0" smtClean="0"/>
              <a:t> </a:t>
            </a:r>
            <a:r>
              <a:rPr lang="en-US" sz="2200" i="1" dirty="0" err="1" smtClean="0"/>
              <a:t>vua</a:t>
            </a:r>
            <a:r>
              <a:rPr lang="en-US" sz="2200" i="1" dirty="0" smtClean="0"/>
              <a:t>, </a:t>
            </a:r>
          </a:p>
          <a:p>
            <a:pPr marL="0" indent="0">
              <a:buNone/>
            </a:pPr>
            <a:r>
              <a:rPr lang="en-US" sz="2200" i="1" dirty="0" smtClean="0"/>
              <a:t>Con </a:t>
            </a:r>
            <a:r>
              <a:rPr lang="en-US" sz="2200" i="1" dirty="0" err="1" smtClean="0"/>
              <a:t>sãi</a:t>
            </a:r>
            <a:r>
              <a:rPr lang="en-US" sz="2200" i="1" dirty="0" smtClean="0"/>
              <a:t> ở </a:t>
            </a:r>
            <a:r>
              <a:rPr lang="en-US" sz="2200" i="1" dirty="0" err="1" smtClean="0"/>
              <a:t>chùa</a:t>
            </a:r>
            <a:r>
              <a:rPr lang="en-US" sz="2200" i="1" dirty="0" smtClean="0"/>
              <a:t> </a:t>
            </a:r>
            <a:r>
              <a:rPr lang="en-US" sz="2200" i="1" dirty="0" err="1" smtClean="0"/>
              <a:t>lại</a:t>
            </a:r>
            <a:r>
              <a:rPr lang="en-US" sz="2200" i="1" dirty="0" smtClean="0"/>
              <a:t> </a:t>
            </a:r>
            <a:r>
              <a:rPr lang="en-US" sz="2200" i="1" dirty="0" err="1" smtClean="0"/>
              <a:t>quét</a:t>
            </a:r>
            <a:r>
              <a:rPr lang="en-US" sz="2200" i="1" dirty="0" smtClean="0"/>
              <a:t> </a:t>
            </a:r>
            <a:r>
              <a:rPr lang="en-US" sz="2200" i="1" dirty="0" err="1" smtClean="0"/>
              <a:t>lá</a:t>
            </a:r>
            <a:r>
              <a:rPr lang="en-US" sz="2200" i="1" dirty="0" smtClean="0"/>
              <a:t> </a:t>
            </a:r>
            <a:r>
              <a:rPr lang="en-US" sz="2200" i="1" dirty="0" err="1" smtClean="0"/>
              <a:t>đa</a:t>
            </a:r>
            <a:endParaRPr lang="en-US" sz="2200" i="1" dirty="0" smtClean="0"/>
          </a:p>
          <a:p>
            <a:pPr marL="0" indent="0">
              <a:buNone/>
            </a:pPr>
            <a:r>
              <a:rPr lang="en-US" sz="2200" i="1" dirty="0" err="1" smtClean="0"/>
              <a:t>Bao</a:t>
            </a:r>
            <a:r>
              <a:rPr lang="en-US" sz="2200" i="1" dirty="0" smtClean="0"/>
              <a:t> </a:t>
            </a:r>
            <a:r>
              <a:rPr lang="en-US" sz="2200" i="1" dirty="0" err="1" smtClean="0"/>
              <a:t>giờ</a:t>
            </a:r>
            <a:r>
              <a:rPr lang="en-US" sz="2200" i="1" dirty="0" smtClean="0"/>
              <a:t> </a:t>
            </a:r>
            <a:r>
              <a:rPr lang="en-US" sz="2200" i="1" dirty="0" err="1" smtClean="0"/>
              <a:t>dân</a:t>
            </a:r>
            <a:r>
              <a:rPr lang="en-US" sz="2200" i="1" dirty="0" smtClean="0"/>
              <a:t> </a:t>
            </a:r>
            <a:r>
              <a:rPr lang="en-US" sz="2200" i="1" dirty="0" err="1" smtClean="0"/>
              <a:t>nổi</a:t>
            </a:r>
            <a:r>
              <a:rPr lang="en-US" sz="2200" i="1" dirty="0" smtClean="0"/>
              <a:t> can qua</a:t>
            </a:r>
          </a:p>
          <a:p>
            <a:pPr marL="0" indent="0">
              <a:buNone/>
            </a:pPr>
            <a:r>
              <a:rPr lang="en-US" sz="2200" i="1" dirty="0" smtClean="0"/>
              <a:t>Con </a:t>
            </a:r>
            <a:r>
              <a:rPr lang="en-US" sz="2200" i="1" dirty="0" err="1" smtClean="0"/>
              <a:t>vua</a:t>
            </a:r>
            <a:r>
              <a:rPr lang="en-US" sz="2200" i="1" dirty="0" smtClean="0"/>
              <a:t> </a:t>
            </a:r>
            <a:r>
              <a:rPr lang="en-US" sz="2200" i="1" dirty="0" err="1" smtClean="0"/>
              <a:t>thất</a:t>
            </a:r>
            <a:r>
              <a:rPr lang="en-US" sz="2200" i="1" dirty="0" smtClean="0"/>
              <a:t> </a:t>
            </a:r>
            <a:r>
              <a:rPr lang="en-US" sz="2200" i="1" dirty="0" err="1" smtClean="0"/>
              <a:t>thể</a:t>
            </a:r>
            <a:r>
              <a:rPr lang="en-US" sz="2200" i="1" dirty="0" smtClean="0"/>
              <a:t> </a:t>
            </a:r>
            <a:r>
              <a:rPr lang="en-US" sz="2200" i="1" dirty="0" err="1" smtClean="0"/>
              <a:t>lại</a:t>
            </a:r>
            <a:r>
              <a:rPr lang="en-US" sz="2200" i="1" dirty="0" smtClean="0"/>
              <a:t> </a:t>
            </a:r>
            <a:r>
              <a:rPr lang="en-US" sz="2200" i="1" dirty="0" err="1" smtClean="0"/>
              <a:t>ra</a:t>
            </a:r>
            <a:r>
              <a:rPr lang="en-US" sz="2200" i="1" dirty="0" smtClean="0"/>
              <a:t> </a:t>
            </a:r>
            <a:r>
              <a:rPr lang="en-US" sz="2200" i="1" dirty="0" err="1" smtClean="0"/>
              <a:t>quét</a:t>
            </a:r>
            <a:r>
              <a:rPr lang="en-US" sz="2200" i="1" dirty="0" smtClean="0"/>
              <a:t> </a:t>
            </a:r>
            <a:r>
              <a:rPr lang="en-US" sz="2200" i="1" dirty="0" err="1" smtClean="0"/>
              <a:t>chùa</a:t>
            </a:r>
            <a:r>
              <a:rPr lang="en-US" sz="2200" i="1" dirty="0" smtClean="0"/>
              <a:t>”</a:t>
            </a:r>
          </a:p>
          <a:p>
            <a:pPr marL="0" indent="0">
              <a:buNone/>
            </a:pPr>
            <a:r>
              <a:rPr lang="en-US" sz="2200" i="1" dirty="0"/>
              <a:t> </a:t>
            </a:r>
            <a:r>
              <a:rPr lang="en-US" sz="2200" i="1" dirty="0" smtClean="0"/>
              <a:t>  “ </a:t>
            </a:r>
            <a:r>
              <a:rPr lang="en-US" sz="2200" i="1" dirty="0" err="1" smtClean="0"/>
              <a:t>Đừng</a:t>
            </a:r>
            <a:r>
              <a:rPr lang="en-US" sz="2200" i="1" dirty="0" smtClean="0"/>
              <a:t> than </a:t>
            </a:r>
            <a:r>
              <a:rPr lang="en-US" sz="2200" i="1" dirty="0" err="1" smtClean="0"/>
              <a:t>phận</a:t>
            </a:r>
            <a:r>
              <a:rPr lang="en-US" sz="2200" i="1" dirty="0" smtClean="0"/>
              <a:t> </a:t>
            </a:r>
            <a:r>
              <a:rPr lang="en-US" sz="2200" i="1" dirty="0" err="1" smtClean="0"/>
              <a:t>khó</a:t>
            </a:r>
            <a:r>
              <a:rPr lang="en-US" sz="2200" i="1" dirty="0" smtClean="0"/>
              <a:t> </a:t>
            </a:r>
            <a:r>
              <a:rPr lang="en-US" sz="2200" i="1" dirty="0" err="1" smtClean="0"/>
              <a:t>ai</a:t>
            </a:r>
            <a:r>
              <a:rPr lang="en-US" sz="2200" i="1" dirty="0" smtClean="0"/>
              <a:t> </a:t>
            </a:r>
            <a:r>
              <a:rPr lang="en-US" sz="2200" i="1" dirty="0" err="1" smtClean="0"/>
              <a:t>ơi</a:t>
            </a:r>
            <a:endParaRPr lang="en-US" sz="2200" i="1" dirty="0" smtClean="0"/>
          </a:p>
          <a:p>
            <a:pPr marL="0" indent="0">
              <a:buNone/>
            </a:pPr>
            <a:r>
              <a:rPr lang="en-US" sz="2200" i="1" dirty="0" err="1" smtClean="0"/>
              <a:t>Còn</a:t>
            </a:r>
            <a:r>
              <a:rPr lang="en-US" sz="2200" i="1" dirty="0" smtClean="0"/>
              <a:t> da </a:t>
            </a:r>
            <a:r>
              <a:rPr lang="en-US" sz="2200" i="1" dirty="0" err="1" smtClean="0"/>
              <a:t>lông</a:t>
            </a:r>
            <a:r>
              <a:rPr lang="en-US" sz="2200" i="1" dirty="0" smtClean="0"/>
              <a:t> </a:t>
            </a:r>
            <a:r>
              <a:rPr lang="en-US" sz="2200" i="1" dirty="0" err="1" smtClean="0"/>
              <a:t>mọc</a:t>
            </a:r>
            <a:r>
              <a:rPr lang="en-US" sz="2200" i="1" dirty="0" smtClean="0"/>
              <a:t> </a:t>
            </a:r>
            <a:r>
              <a:rPr lang="en-US" sz="2200" i="1" dirty="0" err="1" smtClean="0"/>
              <a:t>còn</a:t>
            </a:r>
            <a:r>
              <a:rPr lang="en-US" sz="2200" i="1" dirty="0" smtClean="0"/>
              <a:t> </a:t>
            </a:r>
            <a:r>
              <a:rPr lang="en-US" sz="2200" i="1" dirty="0" err="1" smtClean="0"/>
              <a:t>chồi</a:t>
            </a:r>
            <a:r>
              <a:rPr lang="en-US" sz="2200" i="1" dirty="0" smtClean="0"/>
              <a:t> </a:t>
            </a:r>
            <a:r>
              <a:rPr lang="en-US" sz="2200" i="1" dirty="0" err="1" smtClean="0"/>
              <a:t>nảy</a:t>
            </a:r>
            <a:r>
              <a:rPr lang="en-US" sz="2200" i="1" dirty="0" smtClean="0"/>
              <a:t> </a:t>
            </a:r>
            <a:r>
              <a:rPr lang="en-US" sz="2200" i="1" dirty="0" err="1" smtClean="0"/>
              <a:t>cây</a:t>
            </a:r>
            <a:r>
              <a:rPr lang="en-US" sz="2200" i="1" dirty="0" smtClean="0"/>
              <a:t>”</a:t>
            </a:r>
            <a:endParaRPr lang="en-US" sz="2200" i="1" dirty="0"/>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70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barn(inVertical)">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barn(inVertical)">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2016"/>
            <a:ext cx="5943600" cy="3394472"/>
          </a:xfrm>
        </p:spPr>
        <p:txBody>
          <a:bodyPr>
            <a:noAutofit/>
          </a:bodyPr>
          <a:lstStyle/>
          <a:p>
            <a:pPr marL="0" indent="0" algn="just">
              <a:buNone/>
            </a:pPr>
            <a:r>
              <a:rPr lang="vi-VN" sz="2400" dirty="0">
                <a:latin typeface="Times New Roman" panose="02020603050405020304" pitchFamily="18" charset="0"/>
                <a:cs typeface="Times New Roman" panose="02020603050405020304" pitchFamily="18" charset="0"/>
              </a:rPr>
              <a:t>Vd: Tục ngữ: cung cấp kinh nghiệm</a:t>
            </a:r>
          </a:p>
          <a:p>
            <a:pPr marL="0" indent="0" algn="just">
              <a:buNone/>
            </a:pPr>
            <a:r>
              <a:rPr lang="vi-VN"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Trầu </a:t>
            </a:r>
            <a:r>
              <a:rPr lang="vi-VN" sz="2400" dirty="0">
                <a:latin typeface="Times New Roman" panose="02020603050405020304" pitchFamily="18" charset="0"/>
                <a:cs typeface="Times New Roman" panose="02020603050405020304" pitchFamily="18" charset="0"/>
              </a:rPr>
              <a:t>cau: cho biết về tục ăn </a:t>
            </a:r>
            <a:r>
              <a:rPr lang="vi-VN" sz="2400" dirty="0" smtClean="0">
                <a:latin typeface="Times New Roman" panose="02020603050405020304" pitchFamily="18" charset="0"/>
                <a:cs typeface="Times New Roman" panose="02020603050405020304" pitchFamily="18" charset="0"/>
              </a:rPr>
              <a:t>trầu</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0" indent="0" algn="just">
              <a:buNone/>
            </a:pPr>
            <a:r>
              <a:rPr lang="vi-VN" sz="2400" dirty="0">
                <a:latin typeface="Times New Roman" panose="02020603050405020304" pitchFamily="18" charset="0"/>
                <a:cs typeface="Times New Roman" panose="02020603050405020304" pitchFamily="18" charset="0"/>
              </a:rPr>
              <a:t>- Văn học dân gian của các dân tộc thiểu số cung cấp tri thức về đời sống đồng bào các dân tộc đó.</a:t>
            </a:r>
          </a:p>
          <a:p>
            <a:pPr marL="0" indent="0" algn="just">
              <a:buNone/>
            </a:pPr>
            <a:r>
              <a:rPr lang="vi-VN" sz="2400" dirty="0">
                <a:latin typeface="Times New Roman" panose="02020603050405020304" pitchFamily="18" charset="0"/>
                <a:cs typeface="Times New Roman" panose="02020603050405020304" pitchFamily="18" charset="0"/>
              </a:rPr>
              <a:t>Vd: Sử thi </a:t>
            </a:r>
            <a:r>
              <a:rPr lang="vi-VN" sz="2400" i="1" dirty="0">
                <a:latin typeface="Times New Roman" panose="02020603050405020304" pitchFamily="18" charset="0"/>
                <a:cs typeface="Times New Roman" panose="02020603050405020304" pitchFamily="18" charset="0"/>
              </a:rPr>
              <a:t>Đ</a:t>
            </a:r>
            <a:r>
              <a:rPr lang="en-US" sz="2400" i="1" dirty="0">
                <a:latin typeface="Times New Roman" panose="02020603050405020304" pitchFamily="18" charset="0"/>
                <a:cs typeface="Times New Roman" panose="02020603050405020304" pitchFamily="18" charset="0"/>
              </a:rPr>
              <a:t>ă</a:t>
            </a:r>
            <a:r>
              <a:rPr lang="vi-VN" sz="2400" i="1" dirty="0">
                <a:latin typeface="Times New Roman" panose="02020603050405020304" pitchFamily="18" charset="0"/>
                <a:cs typeface="Times New Roman" panose="02020603050405020304" pitchFamily="18" charset="0"/>
              </a:rPr>
              <a:t>m </a:t>
            </a:r>
            <a:r>
              <a:rPr lang="vi-VN" sz="2400" i="1" dirty="0" smtClean="0">
                <a:latin typeface="Times New Roman" panose="02020603050405020304" pitchFamily="18" charset="0"/>
                <a:cs typeface="Times New Roman" panose="02020603050405020304" pitchFamily="18" charset="0"/>
              </a:rPr>
              <a:t>S</a:t>
            </a:r>
            <a:r>
              <a:rPr lang="en-US" sz="2400" i="1" dirty="0">
                <a:latin typeface="Times New Roman" panose="02020603050405020304" pitchFamily="18" charset="0"/>
                <a:cs typeface="Times New Roman" panose="02020603050405020304" pitchFamily="18" charset="0"/>
              </a:rPr>
              <a:t>ă</a:t>
            </a:r>
            <a:r>
              <a:rPr lang="vi-VN" sz="2400" i="1" dirty="0" smtClean="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 tục nối dây</a:t>
            </a:r>
          </a:p>
          <a:p>
            <a:pPr marL="0" indent="0" algn="just">
              <a:buNone/>
            </a:pPr>
            <a:r>
              <a:rPr lang="vi-VN" sz="2400" dirty="0">
                <a:latin typeface="Times New Roman" panose="02020603050405020304" pitchFamily="18" charset="0"/>
                <a:cs typeface="Times New Roman" panose="02020603050405020304" pitchFamily="18" charset="0"/>
              </a:rPr>
              <a:t>       Truyện thơ </a:t>
            </a:r>
            <a:r>
              <a:rPr lang="vi-VN" sz="2400" i="1" dirty="0">
                <a:latin typeface="Times New Roman" panose="02020603050405020304" pitchFamily="18" charset="0"/>
                <a:cs typeface="Times New Roman" panose="02020603050405020304" pitchFamily="18" charset="0"/>
              </a:rPr>
              <a:t>Tiễn dặn người yêu</a:t>
            </a:r>
            <a:r>
              <a:rPr lang="vi-VN" sz="2400" dirty="0">
                <a:latin typeface="Times New Roman" panose="02020603050405020304" pitchFamily="18" charset="0"/>
                <a:cs typeface="Times New Roman" panose="02020603050405020304" pitchFamily="18" charset="0"/>
              </a:rPr>
              <a:t>: Tục ở rể</a:t>
            </a:r>
          </a:p>
          <a:p>
            <a:pPr marL="0" indent="0" algn="just">
              <a:buNone/>
            </a:pPr>
            <a:r>
              <a:rPr lang="vi-VN" sz="2400" dirty="0">
                <a:latin typeface="Times New Roman" panose="02020603050405020304" pitchFamily="18" charset="0"/>
                <a:cs typeface="Times New Roman" panose="02020603050405020304" pitchFamily="18" charset="0"/>
              </a:rPr>
              <a:t>- Trí thức ấy lại được trình bày </a:t>
            </a:r>
            <a:r>
              <a:rPr lang="vi-VN" sz="2400" dirty="0"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ngôn từ của nhân dân, </a:t>
            </a:r>
            <a:r>
              <a:rPr lang="en-US"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ó vô cùng sinh động, hấp </a:t>
            </a:r>
            <a:r>
              <a:rPr lang="vi-VN" sz="2400" dirty="0" smtClean="0">
                <a:latin typeface="Times New Roman" panose="02020603050405020304" pitchFamily="18" charset="0"/>
                <a:cs typeface="Times New Roman" panose="02020603050405020304" pitchFamily="18" charset="0"/>
              </a:rPr>
              <a:t>d</a:t>
            </a:r>
            <a:r>
              <a:rPr lang="en-US" sz="2400" dirty="0" smtClean="0">
                <a:latin typeface="Times New Roman" panose="02020603050405020304" pitchFamily="18" charset="0"/>
                <a:cs typeface="Times New Roman" panose="02020603050405020304" pitchFamily="18" charset="0"/>
              </a:rPr>
              <a:t>ẫ</a:t>
            </a:r>
            <a:r>
              <a:rPr lang="vi-VN" sz="2400" dirty="0" smtClean="0">
                <a:latin typeface="Times New Roman" panose="02020603050405020304" pitchFamily="18" charset="0"/>
                <a:cs typeface="Times New Roman" panose="02020603050405020304" pitchFamily="18" charset="0"/>
              </a:rPr>
              <a:t>n </a:t>
            </a:r>
            <a:r>
              <a:rPr lang="vi-VN" sz="2400" dirty="0">
                <a:latin typeface="Times New Roman" panose="02020603050405020304" pitchFamily="18" charset="0"/>
                <a:cs typeface="Times New Roman" panose="02020603050405020304" pitchFamily="18" charset="0"/>
              </a:rPr>
              <a:t>người nghe.</a:t>
            </a:r>
          </a:p>
          <a:p>
            <a:pPr marL="0" indent="0">
              <a:buNone/>
            </a:pPr>
            <a:endParaRPr lang="en-US" sz="2300" dirty="0"/>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70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2016"/>
            <a:ext cx="5943600" cy="3394472"/>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2. VHDG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giá</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sắc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a:t>
            </a:r>
          </a:p>
          <a:p>
            <a:pPr marL="0" indent="0" algn="just">
              <a:buNone/>
            </a:pPr>
            <a:r>
              <a:rPr lang="en-US" sz="2400" dirty="0" smtClean="0">
                <a:latin typeface="Times New Roman" panose="02020603050405020304" pitchFamily="18" charset="0"/>
                <a:cs typeface="Times New Roman" panose="02020603050405020304" pitchFamily="18" charset="0"/>
              </a:rPr>
              <a:t>- VHDG </a:t>
            </a: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thuyết</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TG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xâm</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300" dirty="0" smtClean="0"/>
              <a:t>- VHDG </a:t>
            </a:r>
            <a:r>
              <a:rPr lang="en-US" sz="2300" dirty="0" err="1" smtClean="0"/>
              <a:t>giáo</a:t>
            </a:r>
            <a:r>
              <a:rPr lang="en-US" sz="2300" dirty="0" smtClean="0"/>
              <a:t> </a:t>
            </a:r>
            <a:r>
              <a:rPr lang="en-US" sz="2300" dirty="0" err="1" smtClean="0"/>
              <a:t>dục</a:t>
            </a:r>
            <a:r>
              <a:rPr lang="en-US" sz="2300" dirty="0" smtClean="0"/>
              <a:t> </a:t>
            </a:r>
            <a:r>
              <a:rPr lang="en-US" sz="2300" dirty="0" err="1" smtClean="0"/>
              <a:t>tinh</a:t>
            </a:r>
            <a:r>
              <a:rPr lang="en-US" sz="2300" dirty="0" smtClean="0"/>
              <a:t> </a:t>
            </a:r>
            <a:r>
              <a:rPr lang="en-US" sz="2300" dirty="0" err="1" smtClean="0"/>
              <a:t>thần</a:t>
            </a:r>
            <a:r>
              <a:rPr lang="en-US" sz="2300" dirty="0" smtClean="0"/>
              <a:t> </a:t>
            </a:r>
            <a:r>
              <a:rPr lang="en-US" sz="2300" dirty="0" err="1" smtClean="0"/>
              <a:t>nhân</a:t>
            </a:r>
            <a:r>
              <a:rPr lang="en-US" sz="2300" dirty="0" smtClean="0"/>
              <a:t> </a:t>
            </a:r>
            <a:r>
              <a:rPr lang="en-US" sz="2300" dirty="0" err="1" smtClean="0"/>
              <a:t>đạo</a:t>
            </a:r>
            <a:r>
              <a:rPr lang="en-US" sz="2300" dirty="0" smtClean="0"/>
              <a:t>: </a:t>
            </a:r>
            <a:r>
              <a:rPr lang="en-US" sz="2300" dirty="0" err="1" smtClean="0"/>
              <a:t>truyện</a:t>
            </a:r>
            <a:r>
              <a:rPr lang="en-US" sz="2300" dirty="0" smtClean="0"/>
              <a:t> </a:t>
            </a:r>
            <a:r>
              <a:rPr lang="en-US" sz="2300" dirty="0" err="1" smtClean="0"/>
              <a:t>cổ</a:t>
            </a:r>
            <a:r>
              <a:rPr lang="en-US" sz="2300" dirty="0" smtClean="0"/>
              <a:t> </a:t>
            </a:r>
            <a:r>
              <a:rPr lang="en-US" sz="2300" dirty="0" err="1" smtClean="0"/>
              <a:t>tích</a:t>
            </a:r>
            <a:r>
              <a:rPr lang="en-US" sz="2300" dirty="0" smtClean="0"/>
              <a:t> </a:t>
            </a:r>
            <a:r>
              <a:rPr lang="en-US" sz="2300" i="1" dirty="0" err="1" smtClean="0"/>
              <a:t>Tấm</a:t>
            </a:r>
            <a:r>
              <a:rPr lang="en-US" sz="2300" i="1" dirty="0" smtClean="0"/>
              <a:t> </a:t>
            </a:r>
            <a:r>
              <a:rPr lang="en-US" sz="2300" i="1" dirty="0" err="1" smtClean="0"/>
              <a:t>Cám</a:t>
            </a:r>
            <a:r>
              <a:rPr lang="en-US" sz="2300" i="1" dirty="0" smtClean="0"/>
              <a:t>, </a:t>
            </a:r>
            <a:r>
              <a:rPr lang="en-US" sz="2300" i="1" dirty="0" err="1" smtClean="0"/>
              <a:t>Thạch</a:t>
            </a:r>
            <a:r>
              <a:rPr lang="en-US" sz="2300" i="1" dirty="0" smtClean="0"/>
              <a:t> </a:t>
            </a:r>
            <a:r>
              <a:rPr lang="en-US" sz="2300" i="1" dirty="0" err="1" smtClean="0"/>
              <a:t>Sanh</a:t>
            </a:r>
            <a:r>
              <a:rPr lang="en-US" sz="2300" dirty="0" smtClean="0"/>
              <a:t>.</a:t>
            </a:r>
          </a:p>
          <a:p>
            <a:pPr marL="0" indent="0" algn="just">
              <a:buNone/>
            </a:pPr>
            <a:r>
              <a:rPr lang="en-US" sz="2300" dirty="0" smtClean="0"/>
              <a:t>- VHDG </a:t>
            </a:r>
            <a:r>
              <a:rPr lang="en-US" sz="2300" dirty="0" err="1" smtClean="0"/>
              <a:t>giáo</a:t>
            </a:r>
            <a:r>
              <a:rPr lang="en-US" sz="2300" dirty="0" smtClean="0"/>
              <a:t> </a:t>
            </a:r>
            <a:r>
              <a:rPr lang="en-US" sz="2300" dirty="0" err="1" smtClean="0"/>
              <a:t>dục</a:t>
            </a:r>
            <a:r>
              <a:rPr lang="en-US" sz="2300" dirty="0" smtClean="0"/>
              <a:t> </a:t>
            </a:r>
            <a:r>
              <a:rPr lang="en-US" sz="2300" dirty="0" err="1" smtClean="0"/>
              <a:t>tinh</a:t>
            </a:r>
            <a:r>
              <a:rPr lang="en-US" sz="2300" dirty="0" smtClean="0"/>
              <a:t> </a:t>
            </a:r>
            <a:r>
              <a:rPr lang="en-US" sz="2300" dirty="0" err="1" smtClean="0"/>
              <a:t>thần</a:t>
            </a:r>
            <a:r>
              <a:rPr lang="en-US" sz="2300" dirty="0" smtClean="0"/>
              <a:t> </a:t>
            </a:r>
            <a:r>
              <a:rPr lang="en-US" sz="2300" dirty="0" err="1" smtClean="0"/>
              <a:t>lạc</a:t>
            </a:r>
            <a:r>
              <a:rPr lang="en-US" sz="2300" dirty="0" smtClean="0"/>
              <a:t> </a:t>
            </a:r>
            <a:r>
              <a:rPr lang="en-US" sz="2300" dirty="0" err="1" smtClean="0"/>
              <a:t>quan</a:t>
            </a:r>
            <a:r>
              <a:rPr lang="en-US" sz="2300" dirty="0" smtClean="0"/>
              <a:t>: </a:t>
            </a:r>
            <a:r>
              <a:rPr lang="en-US" sz="2300" dirty="0" err="1" smtClean="0"/>
              <a:t>bài</a:t>
            </a:r>
            <a:r>
              <a:rPr lang="en-US" sz="2300" dirty="0" smtClean="0"/>
              <a:t> </a:t>
            </a:r>
            <a:r>
              <a:rPr lang="en-US" sz="2300" dirty="0" err="1" smtClean="0"/>
              <a:t>ca</a:t>
            </a:r>
            <a:r>
              <a:rPr lang="en-US" sz="2300" dirty="0" smtClean="0"/>
              <a:t> </a:t>
            </a:r>
            <a:r>
              <a:rPr lang="en-US" sz="2300" dirty="0" err="1" smtClean="0"/>
              <a:t>dao</a:t>
            </a:r>
            <a:r>
              <a:rPr lang="en-US" sz="2300" dirty="0" smtClean="0"/>
              <a:t> </a:t>
            </a:r>
            <a:r>
              <a:rPr lang="en-US" sz="2300" i="1" dirty="0" err="1" smtClean="0"/>
              <a:t>Mười</a:t>
            </a:r>
            <a:r>
              <a:rPr lang="en-US" sz="2300" i="1" dirty="0" smtClean="0"/>
              <a:t> </a:t>
            </a:r>
            <a:r>
              <a:rPr lang="en-US" sz="2300" i="1" dirty="0" err="1" smtClean="0"/>
              <a:t>cái</a:t>
            </a:r>
            <a:r>
              <a:rPr lang="en-US" sz="2300" i="1" dirty="0" smtClean="0"/>
              <a:t> </a:t>
            </a:r>
            <a:r>
              <a:rPr lang="en-US" sz="2300" i="1" dirty="0" err="1" smtClean="0"/>
              <a:t>trứng</a:t>
            </a:r>
            <a:endParaRPr lang="en-US" sz="2300" i="1" dirty="0" smtClean="0"/>
          </a:p>
          <a:p>
            <a:pPr marL="0" indent="0" algn="just">
              <a:buNone/>
            </a:pPr>
            <a:r>
              <a:rPr lang="en-US" sz="2300" dirty="0" smtClean="0"/>
              <a:t>- VHDG </a:t>
            </a:r>
            <a:r>
              <a:rPr lang="en-US" sz="2300" dirty="0" err="1" smtClean="0"/>
              <a:t>góp</a:t>
            </a:r>
            <a:r>
              <a:rPr lang="en-US" sz="2300" dirty="0" smtClean="0"/>
              <a:t> </a:t>
            </a:r>
            <a:r>
              <a:rPr lang="en-US" sz="2300" dirty="0" err="1" smtClean="0"/>
              <a:t>phần</a:t>
            </a:r>
            <a:r>
              <a:rPr lang="en-US" sz="2300" dirty="0" smtClean="0"/>
              <a:t> </a:t>
            </a:r>
            <a:r>
              <a:rPr lang="en-US" sz="2300" dirty="0" err="1" smtClean="0"/>
              <a:t>hình</a:t>
            </a:r>
            <a:r>
              <a:rPr lang="en-US" sz="2300" dirty="0" smtClean="0"/>
              <a:t> </a:t>
            </a:r>
            <a:r>
              <a:rPr lang="en-US" sz="2300" dirty="0" err="1" smtClean="0"/>
              <a:t>thành</a:t>
            </a:r>
            <a:r>
              <a:rPr lang="en-US" sz="2300" dirty="0" smtClean="0"/>
              <a:t> </a:t>
            </a:r>
            <a:r>
              <a:rPr lang="en-US" sz="2300" dirty="0" err="1" smtClean="0"/>
              <a:t>những</a:t>
            </a:r>
            <a:r>
              <a:rPr lang="en-US" sz="2300" dirty="0" smtClean="0"/>
              <a:t> </a:t>
            </a:r>
            <a:r>
              <a:rPr lang="en-US" sz="2300" dirty="0" err="1" smtClean="0"/>
              <a:t>phẩm</a:t>
            </a:r>
            <a:r>
              <a:rPr lang="en-US" sz="2300" dirty="0" smtClean="0"/>
              <a:t> </a:t>
            </a:r>
            <a:r>
              <a:rPr lang="en-US" sz="2300" dirty="0" err="1" smtClean="0"/>
              <a:t>chất</a:t>
            </a:r>
            <a:r>
              <a:rPr lang="en-US" sz="2300" dirty="0" smtClean="0"/>
              <a:t> </a:t>
            </a:r>
            <a:r>
              <a:rPr lang="en-US" sz="2300" dirty="0" err="1" smtClean="0"/>
              <a:t>tốt</a:t>
            </a:r>
            <a:r>
              <a:rPr lang="en-US" sz="2300" dirty="0" smtClean="0"/>
              <a:t> </a:t>
            </a:r>
            <a:r>
              <a:rPr lang="en-US" sz="2300" dirty="0" err="1" smtClean="0"/>
              <a:t>đẹp</a:t>
            </a:r>
            <a:r>
              <a:rPr lang="en-US" sz="2300" dirty="0" smtClean="0"/>
              <a:t>: </a:t>
            </a:r>
            <a:r>
              <a:rPr lang="en-US" sz="2300" dirty="0" err="1" smtClean="0"/>
              <a:t>yêu</a:t>
            </a:r>
            <a:r>
              <a:rPr lang="en-US" sz="2300" dirty="0" smtClean="0"/>
              <a:t> </a:t>
            </a:r>
            <a:r>
              <a:rPr lang="en-US" sz="2300" dirty="0" err="1" smtClean="0"/>
              <a:t>đồng</a:t>
            </a:r>
            <a:r>
              <a:rPr lang="en-US" sz="2300" dirty="0" smtClean="0"/>
              <a:t> </a:t>
            </a:r>
            <a:r>
              <a:rPr lang="en-US" sz="2300" dirty="0" err="1" smtClean="0"/>
              <a:t>loại</a:t>
            </a:r>
            <a:r>
              <a:rPr lang="en-US" sz="2300" dirty="0" smtClean="0"/>
              <a:t>, </a:t>
            </a:r>
            <a:r>
              <a:rPr lang="en-US" sz="2300" dirty="0" err="1" smtClean="0"/>
              <a:t>hiếu</a:t>
            </a:r>
            <a:r>
              <a:rPr lang="en-US" sz="2300" dirty="0" smtClean="0"/>
              <a:t> </a:t>
            </a:r>
            <a:r>
              <a:rPr lang="en-US" sz="2300" dirty="0" err="1" smtClean="0"/>
              <a:t>thảo</a:t>
            </a:r>
            <a:r>
              <a:rPr lang="en-US" sz="2300" dirty="0" smtClean="0"/>
              <a:t>, </a:t>
            </a:r>
            <a:r>
              <a:rPr lang="en-US" sz="2300" dirty="0" err="1" smtClean="0"/>
              <a:t>sự</a:t>
            </a:r>
            <a:r>
              <a:rPr lang="en-US" sz="2300" dirty="0" smtClean="0"/>
              <a:t> </a:t>
            </a:r>
            <a:r>
              <a:rPr lang="en-US" sz="2300" dirty="0" err="1" smtClean="0"/>
              <a:t>thủy</a:t>
            </a:r>
            <a:r>
              <a:rPr lang="en-US" sz="2300" dirty="0" smtClean="0"/>
              <a:t> </a:t>
            </a:r>
            <a:r>
              <a:rPr lang="en-US" sz="2300" dirty="0" err="1" smtClean="0"/>
              <a:t>chung</a:t>
            </a:r>
            <a:r>
              <a:rPr lang="en-US" sz="2300" dirty="0" smtClean="0"/>
              <a:t>, </a:t>
            </a:r>
            <a:r>
              <a:rPr lang="en-US" sz="2300" dirty="0" err="1" smtClean="0"/>
              <a:t>tình</a:t>
            </a:r>
            <a:r>
              <a:rPr lang="en-US" sz="2300" dirty="0" smtClean="0"/>
              <a:t> </a:t>
            </a:r>
            <a:r>
              <a:rPr lang="en-US" sz="2300" dirty="0" err="1" smtClean="0"/>
              <a:t>nghĩa</a:t>
            </a:r>
            <a:r>
              <a:rPr lang="en-US" sz="2300" dirty="0" smtClean="0"/>
              <a:t> </a:t>
            </a:r>
            <a:r>
              <a:rPr lang="en-US" sz="2300" dirty="0" err="1" smtClean="0"/>
              <a:t>anh</a:t>
            </a:r>
            <a:r>
              <a:rPr lang="en-US" sz="2300" dirty="0" smtClean="0"/>
              <a:t> </a:t>
            </a:r>
            <a:r>
              <a:rPr lang="en-US" sz="2300" dirty="0" err="1" smtClean="0"/>
              <a:t>em</a:t>
            </a:r>
            <a:r>
              <a:rPr lang="en-US" sz="2300" dirty="0" smtClean="0"/>
              <a:t>,…</a:t>
            </a:r>
            <a:endParaRPr lang="en-US" sz="2300" dirty="0"/>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13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2016"/>
            <a:ext cx="5943600" cy="3394472"/>
          </a:xfrm>
        </p:spPr>
        <p:txBody>
          <a:bodyPr>
            <a:noAutofit/>
          </a:bodyPr>
          <a:lstStyle/>
          <a:p>
            <a:pPr marL="0" indent="0" algn="just">
              <a:buNone/>
            </a:pPr>
            <a:r>
              <a:rPr lang="en-US" sz="2300" b="1" dirty="0" smtClean="0">
                <a:latin typeface="Times New Roman" panose="02020603050405020304" pitchFamily="18" charset="0"/>
                <a:cs typeface="Times New Roman" panose="02020603050405020304" pitchFamily="18" charset="0"/>
              </a:rPr>
              <a:t>3. VHDG </a:t>
            </a:r>
            <a:r>
              <a:rPr lang="en-US" sz="2300" b="1" dirty="0" err="1" smtClean="0">
                <a:latin typeface="Times New Roman" panose="02020603050405020304" pitchFamily="18" charset="0"/>
                <a:cs typeface="Times New Roman" panose="02020603050405020304" pitchFamily="18" charset="0"/>
              </a:rPr>
              <a:t>có</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giá</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trị</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thẩm</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mĩ</a:t>
            </a:r>
            <a:r>
              <a:rPr lang="en-US" sz="2300" b="1" dirty="0" smtClean="0">
                <a:latin typeface="Times New Roman" panose="02020603050405020304" pitchFamily="18" charset="0"/>
                <a:cs typeface="Times New Roman" panose="02020603050405020304" pitchFamily="18" charset="0"/>
              </a:rPr>
              <a:t> to </a:t>
            </a:r>
            <a:r>
              <a:rPr lang="en-US" sz="2300" b="1" dirty="0" err="1" smtClean="0">
                <a:latin typeface="Times New Roman" panose="02020603050405020304" pitchFamily="18" charset="0"/>
                <a:cs typeface="Times New Roman" panose="02020603050405020304" pitchFamily="18" charset="0"/>
              </a:rPr>
              <a:t>lớn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góp</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phần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quan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trọng</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tạo</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nên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bản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sắc</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riêng</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cho</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nền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văn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học</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dân</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tộc</a:t>
            </a:r>
            <a:r>
              <a:rPr lang="en-US" sz="2300" b="1" dirty="0" smtClean="0">
                <a:latin typeface="Times New Roman" panose="02020603050405020304" pitchFamily="18" charset="0"/>
                <a:cs typeface="Times New Roman" panose="02020603050405020304" pitchFamily="18" charset="0"/>
              </a:rPr>
              <a:t>.</a:t>
            </a:r>
          </a:p>
          <a:p>
            <a:pPr marL="0" indent="0" algn="just">
              <a:buNone/>
            </a:pPr>
            <a:r>
              <a:rPr lang="en-US" sz="2300" dirty="0" smtClean="0">
                <a:latin typeface="Times New Roman" panose="02020603050405020304" pitchFamily="18" charset="0"/>
                <a:cs typeface="Times New Roman" panose="02020603050405020304" pitchFamily="18" charset="0"/>
              </a:rPr>
              <a:t>- VHDG </a:t>
            </a:r>
            <a:r>
              <a:rPr lang="en-US" sz="2300" dirty="0" err="1" smtClean="0">
                <a:latin typeface="Times New Roman" panose="02020603050405020304" pitchFamily="18" charset="0"/>
                <a:cs typeface="Times New Roman" panose="02020603050405020304" pitchFamily="18" charset="0"/>
              </a:rPr>
              <a:t>góp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phần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hình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thành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tư</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duy</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thẩm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mĩ</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mĩ</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cảm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đúng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đắn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tiến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bộ</a:t>
            </a:r>
            <a:r>
              <a:rPr lang="en-US" sz="2300" dirty="0" smtClean="0">
                <a:latin typeface="Times New Roman" panose="02020603050405020304" pitchFamily="18" charset="0"/>
                <a:cs typeface="Times New Roman" panose="02020603050405020304" pitchFamily="18" charset="0"/>
              </a:rPr>
              <a:t>:</a:t>
            </a:r>
          </a:p>
          <a:p>
            <a:pPr marL="0" indent="0" algn="just">
              <a:buNone/>
            </a:pP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đẹp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hài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hòa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trong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sáng</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thanh</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cao</a:t>
            </a:r>
            <a:endParaRPr lang="en-US" sz="2300" dirty="0" smtClean="0">
              <a:latin typeface="Times New Roman" panose="02020603050405020304" pitchFamily="18" charset="0"/>
              <a:cs typeface="Times New Roman" panose="02020603050405020304" pitchFamily="18" charset="0"/>
            </a:endParaRPr>
          </a:p>
          <a:p>
            <a:pPr marL="0" indent="0" algn="just">
              <a:buNone/>
            </a:pP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Trong</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đầm</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gì</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đẹp</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bằng</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sen</a:t>
            </a:r>
            <a:endParaRPr lang="en-US" sz="2300" i="1" dirty="0" smtClean="0">
              <a:latin typeface="Times New Roman" panose="02020603050405020304" pitchFamily="18" charset="0"/>
              <a:cs typeface="Times New Roman" panose="02020603050405020304" pitchFamily="18" charset="0"/>
            </a:endParaRPr>
          </a:p>
          <a:p>
            <a:pPr marL="0" indent="0" algn="just">
              <a:buNone/>
            </a:pPr>
            <a:r>
              <a:rPr lang="en-US" sz="2300" i="1" dirty="0" smtClean="0">
                <a:latin typeface="Times New Roman" panose="02020603050405020304" pitchFamily="18" charset="0"/>
                <a:cs typeface="Times New Roman" panose="02020603050405020304" pitchFamily="18" charset="0"/>
              </a:rPr>
              <a:t>…</a:t>
            </a:r>
          </a:p>
          <a:p>
            <a:pPr marL="0" indent="0" algn="just">
              <a:buNone/>
            </a:pPr>
            <a:r>
              <a:rPr lang="en-US" sz="2300" i="1" dirty="0" err="1" smtClean="0">
                <a:latin typeface="Times New Roman" panose="02020603050405020304" pitchFamily="18" charset="0"/>
                <a:cs typeface="Times New Roman" panose="02020603050405020304" pitchFamily="18" charset="0"/>
              </a:rPr>
              <a:t>Gần</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bùn</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mà</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chẳng</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hôi</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tanh</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mùi</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bùn</a:t>
            </a:r>
            <a:r>
              <a:rPr lang="en-US" sz="2300" i="1" dirty="0" smtClean="0">
                <a:latin typeface="Times New Roman" panose="02020603050405020304" pitchFamily="18" charset="0"/>
                <a:cs typeface="Times New Roman" panose="02020603050405020304" pitchFamily="18" charset="0"/>
              </a:rPr>
              <a:t>”</a:t>
            </a:r>
          </a:p>
          <a:p>
            <a:pPr marL="0" indent="0" algn="just">
              <a:buNone/>
            </a:pP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Chiều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sâu</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của</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đẹp</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là</a:t>
            </a:r>
            <a:r>
              <a:rPr lang="en-US" sz="2300" dirty="0" smtClean="0">
                <a:latin typeface="Times New Roman" panose="02020603050405020304" pitchFamily="18" charset="0"/>
                <a:cs typeface="Times New Roman" panose="02020603050405020304" pitchFamily="18" charset="0"/>
              </a:rPr>
              <a:t> ở </a:t>
            </a:r>
            <a:r>
              <a:rPr lang="en-US" sz="2300" dirty="0" err="1" smtClean="0">
                <a:latin typeface="Times New Roman" panose="02020603050405020304" pitchFamily="18" charset="0"/>
                <a:cs typeface="Times New Roman" panose="02020603050405020304" pitchFamily="18" charset="0"/>
              </a:rPr>
              <a:t>cái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cốt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lõi</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phẩm</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chất</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bên</a:t>
            </a:r>
            <a:r>
              <a:rPr lang="en-US" sz="2300" dirty="0" smtClean="0">
                <a:latin typeface="Times New Roman" panose="02020603050405020304" pitchFamily="18" charset="0"/>
                <a:cs typeface="Times New Roman" panose="02020603050405020304" pitchFamily="18" charset="0"/>
              </a:rPr>
              <a:t> </a:t>
            </a:r>
            <a:r>
              <a:rPr lang="en-US" sz="2300" dirty="0" err="1" smtClean="0">
                <a:latin typeface="Times New Roman" panose="02020603050405020304" pitchFamily="18" charset="0"/>
                <a:cs typeface="Times New Roman" panose="02020603050405020304" pitchFamily="18" charset="0"/>
              </a:rPr>
              <a:t>trong</a:t>
            </a:r>
            <a:r>
              <a:rPr lang="en-US" sz="2300" dirty="0" smtClean="0">
                <a:latin typeface="Times New Roman" panose="02020603050405020304" pitchFamily="18" charset="0"/>
                <a:cs typeface="Times New Roman" panose="02020603050405020304" pitchFamily="18" charset="0"/>
              </a:rPr>
              <a:t>:</a:t>
            </a:r>
          </a:p>
          <a:p>
            <a:pPr marL="0" indent="0" algn="just">
              <a:buNone/>
            </a:pPr>
            <a:r>
              <a:rPr lang="en-US" sz="2300" i="1" dirty="0" err="1" smtClean="0">
                <a:latin typeface="Times New Roman" panose="02020603050405020304" pitchFamily="18" charset="0"/>
                <a:cs typeface="Times New Roman" panose="02020603050405020304" pitchFamily="18" charset="0"/>
              </a:rPr>
              <a:t>Cái</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nết</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đánh</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chết</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cái</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đẹp</a:t>
            </a:r>
            <a:endParaRPr lang="en-US" sz="2300" i="1" dirty="0" smtClean="0">
              <a:latin typeface="Times New Roman" panose="02020603050405020304" pitchFamily="18" charset="0"/>
              <a:cs typeface="Times New Roman" panose="02020603050405020304" pitchFamily="18" charset="0"/>
            </a:endParaRPr>
          </a:p>
          <a:p>
            <a:pPr marL="0" indent="0" algn="just">
              <a:buNone/>
            </a:pPr>
            <a:r>
              <a:rPr lang="en-US" sz="2300" i="1" dirty="0" err="1" smtClean="0">
                <a:latin typeface="Times New Roman" panose="02020603050405020304" pitchFamily="18" charset="0"/>
                <a:cs typeface="Times New Roman" panose="02020603050405020304" pitchFamily="18" charset="0"/>
              </a:rPr>
              <a:t>Tốt</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gỗ</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hơn</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tốt</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nước</a:t>
            </a:r>
            <a:r>
              <a:rPr lang="en-US" sz="2300"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sơn</a:t>
            </a:r>
            <a:endParaRPr lang="en-US" sz="2300" i="1"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313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26064" y="3139692"/>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 HỆ THỐNG THỂ LOẠI CỦA VHDG VIỆT NAM.</a:t>
            </a:r>
            <a:endParaRPr lang="en-US" sz="2000" b="1"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124200" y="12016"/>
            <a:ext cx="5943600" cy="3394472"/>
          </a:xfrm>
        </p:spPr>
        <p:txBody>
          <a:bodyPr>
            <a:noAutofit/>
          </a:bodyPr>
          <a:lstStyle/>
          <a:p>
            <a:pPr marL="0" indent="0" algn="just">
              <a:buNone/>
            </a:pPr>
            <a:r>
              <a:rPr lang="en-US" sz="2300" dirty="0"/>
              <a:t>- </a:t>
            </a:r>
            <a:r>
              <a:rPr lang="en-US" sz="2300" dirty="0" err="1"/>
              <a:t>Nhiều</a:t>
            </a:r>
            <a:r>
              <a:rPr lang="en-US" sz="2300" dirty="0"/>
              <a:t> </a:t>
            </a:r>
            <a:r>
              <a:rPr lang="en-US" sz="2300" dirty="0" err="1"/>
              <a:t>tác</a:t>
            </a:r>
            <a:r>
              <a:rPr lang="en-US" sz="2300" dirty="0"/>
              <a:t> </a:t>
            </a:r>
            <a:r>
              <a:rPr lang="en-US" sz="2300" dirty="0" err="1"/>
              <a:t>phẩm</a:t>
            </a:r>
            <a:r>
              <a:rPr lang="en-US" sz="2300" dirty="0"/>
              <a:t> </a:t>
            </a:r>
            <a:r>
              <a:rPr lang="en-US" sz="2300" dirty="0" err="1"/>
              <a:t>của</a:t>
            </a:r>
            <a:r>
              <a:rPr lang="en-US" sz="2300" dirty="0"/>
              <a:t> </a:t>
            </a:r>
            <a:r>
              <a:rPr lang="en-US" sz="2300" dirty="0" err="1"/>
              <a:t>văn</a:t>
            </a:r>
            <a:r>
              <a:rPr lang="en-US" sz="2300" dirty="0"/>
              <a:t> </a:t>
            </a:r>
            <a:r>
              <a:rPr lang="en-US" sz="2300" dirty="0" err="1"/>
              <a:t>học</a:t>
            </a:r>
            <a:r>
              <a:rPr lang="en-US" sz="2300" dirty="0"/>
              <a:t> </a:t>
            </a:r>
            <a:r>
              <a:rPr lang="en-US" sz="2300" dirty="0" err="1"/>
              <a:t>dân</a:t>
            </a:r>
            <a:r>
              <a:rPr lang="en-US" sz="2300" dirty="0"/>
              <a:t> </a:t>
            </a:r>
            <a:r>
              <a:rPr lang="en-US" sz="2300" dirty="0" err="1"/>
              <a:t>gian</a:t>
            </a:r>
            <a:r>
              <a:rPr lang="en-US" sz="2300" dirty="0"/>
              <a:t> </a:t>
            </a:r>
            <a:r>
              <a:rPr lang="en-US" sz="2300" dirty="0" err="1"/>
              <a:t>đã</a:t>
            </a:r>
            <a:r>
              <a:rPr lang="en-US" sz="2300" dirty="0"/>
              <a:t> </a:t>
            </a:r>
            <a:r>
              <a:rPr lang="en-US" sz="2300" dirty="0" err="1"/>
              <a:t>trở</a:t>
            </a:r>
            <a:r>
              <a:rPr lang="en-US" sz="2300" dirty="0"/>
              <a:t> </a:t>
            </a:r>
            <a:r>
              <a:rPr lang="en-US" sz="2300" dirty="0" err="1"/>
              <a:t>thành</a:t>
            </a:r>
            <a:r>
              <a:rPr lang="en-US" sz="2300" dirty="0"/>
              <a:t> </a:t>
            </a:r>
            <a:r>
              <a:rPr lang="en-US" sz="2300" dirty="0" err="1"/>
              <a:t>mẫu</a:t>
            </a:r>
            <a:r>
              <a:rPr lang="en-US" sz="2300" dirty="0"/>
              <a:t> </a:t>
            </a:r>
            <a:r>
              <a:rPr lang="en-US" sz="2300" dirty="0" err="1"/>
              <a:t>mực</a:t>
            </a:r>
            <a:r>
              <a:rPr lang="en-US" sz="2300" dirty="0"/>
              <a:t> </a:t>
            </a:r>
            <a:r>
              <a:rPr lang="en-US" sz="2300" dirty="0" err="1"/>
              <a:t>về</a:t>
            </a:r>
            <a:r>
              <a:rPr lang="en-US" sz="2300" dirty="0"/>
              <a:t> </a:t>
            </a:r>
            <a:r>
              <a:rPr lang="en-US" sz="2300" dirty="0" err="1"/>
              <a:t>nghệ</a:t>
            </a:r>
            <a:r>
              <a:rPr lang="en-US" sz="2300" dirty="0"/>
              <a:t> </a:t>
            </a:r>
            <a:r>
              <a:rPr lang="en-US" sz="2300" dirty="0" err="1"/>
              <a:t>thuật</a:t>
            </a:r>
            <a:r>
              <a:rPr lang="en-US" sz="2300" dirty="0"/>
              <a:t> </a:t>
            </a:r>
            <a:r>
              <a:rPr lang="en-US" sz="2300" dirty="0" err="1"/>
              <a:t>độc</a:t>
            </a:r>
            <a:r>
              <a:rPr lang="en-US" sz="2300" dirty="0"/>
              <a:t> </a:t>
            </a:r>
            <a:r>
              <a:rPr lang="en-US" sz="2300" dirty="0" err="1"/>
              <a:t>đáo</a:t>
            </a:r>
            <a:r>
              <a:rPr lang="en-US" sz="2300" dirty="0"/>
              <a:t>.</a:t>
            </a:r>
          </a:p>
          <a:p>
            <a:pPr marL="0" indent="0" algn="just">
              <a:buNone/>
            </a:pPr>
            <a:r>
              <a:rPr lang="en-US" sz="2300" dirty="0" smtClean="0"/>
              <a:t>- VHDG </a:t>
            </a:r>
            <a:r>
              <a:rPr lang="en-US" sz="2300" dirty="0" err="1"/>
              <a:t>trở</a:t>
            </a:r>
            <a:r>
              <a:rPr lang="en-US" sz="2300" dirty="0"/>
              <a:t> </a:t>
            </a:r>
            <a:r>
              <a:rPr lang="en-US" sz="2300" dirty="0" err="1"/>
              <a:t>thành</a:t>
            </a:r>
            <a:r>
              <a:rPr lang="en-US" sz="2300" dirty="0"/>
              <a:t> </a:t>
            </a:r>
            <a:r>
              <a:rPr lang="en-US" sz="2300" dirty="0" err="1"/>
              <a:t>nguồn</a:t>
            </a:r>
            <a:r>
              <a:rPr lang="en-US" sz="2300" dirty="0"/>
              <a:t> </a:t>
            </a:r>
            <a:r>
              <a:rPr lang="en-US" sz="2300" dirty="0" err="1"/>
              <a:t>nuôi</a:t>
            </a:r>
            <a:r>
              <a:rPr lang="en-US" sz="2300" dirty="0"/>
              <a:t> </a:t>
            </a:r>
            <a:r>
              <a:rPr lang="en-US" sz="2300" dirty="0" err="1"/>
              <a:t>dưỡng</a:t>
            </a:r>
            <a:r>
              <a:rPr lang="en-US" sz="2300" dirty="0"/>
              <a:t>, </a:t>
            </a:r>
            <a:r>
              <a:rPr lang="en-US" sz="2300" dirty="0" err="1"/>
              <a:t>cơ</a:t>
            </a:r>
            <a:r>
              <a:rPr lang="en-US" sz="2300" dirty="0"/>
              <a:t> </a:t>
            </a:r>
            <a:r>
              <a:rPr lang="en-US" sz="2300" dirty="0" err="1"/>
              <a:t>sở</a:t>
            </a:r>
            <a:r>
              <a:rPr lang="en-US" sz="2300" dirty="0"/>
              <a:t> </a:t>
            </a:r>
            <a:r>
              <a:rPr lang="en-US" sz="2300" dirty="0" err="1"/>
              <a:t>của</a:t>
            </a:r>
            <a:r>
              <a:rPr lang="en-US" sz="2300" dirty="0"/>
              <a:t> </a:t>
            </a:r>
            <a:r>
              <a:rPr lang="en-US" sz="2300" dirty="0" err="1"/>
              <a:t>văn</a:t>
            </a:r>
            <a:r>
              <a:rPr lang="en-US" sz="2300" dirty="0"/>
              <a:t> </a:t>
            </a:r>
            <a:r>
              <a:rPr lang="en-US" sz="2300" dirty="0" err="1"/>
              <a:t>học</a:t>
            </a:r>
            <a:r>
              <a:rPr lang="en-US" sz="2300" dirty="0"/>
              <a:t> </a:t>
            </a:r>
            <a:r>
              <a:rPr lang="en-US" sz="2300" dirty="0" err="1" smtClean="0"/>
              <a:t>viết</a:t>
            </a:r>
            <a:r>
              <a:rPr lang="en-US" sz="2300" dirty="0" smtClean="0"/>
              <a:t>.</a:t>
            </a:r>
          </a:p>
          <a:p>
            <a:pPr marL="0" indent="0" algn="just">
              <a:buNone/>
            </a:pPr>
            <a:r>
              <a:rPr lang="en-US" sz="2300" i="1" dirty="0" smtClean="0"/>
              <a:t>“ </a:t>
            </a:r>
            <a:r>
              <a:rPr lang="en-US" sz="2300" i="1" dirty="0" err="1" smtClean="0"/>
              <a:t>Lặn</a:t>
            </a:r>
            <a:r>
              <a:rPr lang="en-US" sz="2300" i="1" dirty="0" smtClean="0"/>
              <a:t> </a:t>
            </a:r>
            <a:r>
              <a:rPr lang="en-US" sz="2300" i="1" dirty="0" err="1" smtClean="0"/>
              <a:t>lội</a:t>
            </a:r>
            <a:r>
              <a:rPr lang="en-US" sz="2300" i="1" dirty="0" smtClean="0"/>
              <a:t> </a:t>
            </a:r>
            <a:r>
              <a:rPr lang="en-US" sz="2300" i="1" dirty="0" err="1" smtClean="0"/>
              <a:t>thân</a:t>
            </a:r>
            <a:r>
              <a:rPr lang="en-US" sz="2300" i="1" dirty="0" smtClean="0"/>
              <a:t> </a:t>
            </a:r>
            <a:r>
              <a:rPr lang="en-US" sz="2300" i="1" dirty="0" err="1" smtClean="0"/>
              <a:t>cò</a:t>
            </a:r>
            <a:r>
              <a:rPr lang="en-US" sz="2300" i="1" dirty="0" smtClean="0"/>
              <a:t> </a:t>
            </a:r>
            <a:r>
              <a:rPr lang="en-US" sz="2300" i="1" dirty="0" err="1" smtClean="0"/>
              <a:t>khi</a:t>
            </a:r>
            <a:r>
              <a:rPr lang="en-US" sz="2300" i="1" dirty="0" smtClean="0"/>
              <a:t> </a:t>
            </a:r>
            <a:r>
              <a:rPr lang="en-US" sz="2300" i="1" dirty="0" err="1" smtClean="0"/>
              <a:t>quãng</a:t>
            </a:r>
            <a:r>
              <a:rPr lang="en-US" sz="2300" i="1" dirty="0" smtClean="0"/>
              <a:t> </a:t>
            </a:r>
            <a:r>
              <a:rPr lang="en-US" sz="2300" i="1" dirty="0" err="1" smtClean="0"/>
              <a:t>vắng</a:t>
            </a:r>
            <a:endParaRPr lang="en-US" sz="2300" i="1" dirty="0" smtClean="0"/>
          </a:p>
          <a:p>
            <a:pPr marL="0" indent="0" algn="just">
              <a:buNone/>
            </a:pPr>
            <a:r>
              <a:rPr lang="en-US" sz="2300" i="1" dirty="0" err="1" smtClean="0"/>
              <a:t>Eo</a:t>
            </a:r>
            <a:r>
              <a:rPr lang="en-US" sz="2300" i="1" dirty="0" smtClean="0"/>
              <a:t> </a:t>
            </a:r>
            <a:r>
              <a:rPr lang="en-US" sz="2300" i="1" dirty="0" err="1" smtClean="0"/>
              <a:t>sèo</a:t>
            </a:r>
            <a:r>
              <a:rPr lang="en-US" sz="2300" i="1" dirty="0" smtClean="0"/>
              <a:t> </a:t>
            </a:r>
            <a:r>
              <a:rPr lang="en-US" sz="2300" i="1" dirty="0" err="1" smtClean="0"/>
              <a:t>mặt</a:t>
            </a:r>
            <a:r>
              <a:rPr lang="en-US" sz="2300" i="1" dirty="0" smtClean="0"/>
              <a:t> </a:t>
            </a:r>
            <a:r>
              <a:rPr lang="en-US" sz="2300" i="1" dirty="0" err="1" smtClean="0"/>
              <a:t>nước</a:t>
            </a:r>
            <a:r>
              <a:rPr lang="en-US" sz="2300" i="1" dirty="0" smtClean="0"/>
              <a:t> </a:t>
            </a:r>
            <a:r>
              <a:rPr lang="en-US" sz="2300" i="1" dirty="0" err="1" smtClean="0"/>
              <a:t>buổi</a:t>
            </a:r>
            <a:r>
              <a:rPr lang="en-US" sz="2300" i="1" dirty="0" smtClean="0"/>
              <a:t> </a:t>
            </a:r>
            <a:r>
              <a:rPr lang="en-US" sz="2300" i="1" dirty="0" err="1" smtClean="0"/>
              <a:t>đò</a:t>
            </a:r>
            <a:r>
              <a:rPr lang="en-US" sz="2300" i="1" dirty="0" smtClean="0"/>
              <a:t> </a:t>
            </a:r>
            <a:r>
              <a:rPr lang="en-US" sz="2300" i="1" dirty="0" err="1" smtClean="0"/>
              <a:t>đông</a:t>
            </a:r>
            <a:r>
              <a:rPr lang="en-US" sz="2300" i="1" dirty="0" smtClean="0"/>
              <a:t>” </a:t>
            </a:r>
          </a:p>
          <a:p>
            <a:pPr marL="0" indent="0" algn="just">
              <a:buNone/>
            </a:pPr>
            <a:r>
              <a:rPr lang="en-US" sz="2300" dirty="0"/>
              <a:t> </a:t>
            </a:r>
            <a:r>
              <a:rPr lang="en-US" sz="2300" dirty="0" smtClean="0"/>
              <a:t>                       ( </a:t>
            </a:r>
            <a:r>
              <a:rPr lang="en-US" sz="2300" i="1" dirty="0" err="1" smtClean="0"/>
              <a:t>Thương</a:t>
            </a:r>
            <a:r>
              <a:rPr lang="en-US" sz="2300" i="1" dirty="0" smtClean="0"/>
              <a:t> </a:t>
            </a:r>
            <a:r>
              <a:rPr lang="en-US" sz="2300" i="1" dirty="0" err="1" smtClean="0"/>
              <a:t>vợ</a:t>
            </a:r>
            <a:r>
              <a:rPr lang="en-US" sz="2300" i="1" dirty="0" smtClean="0"/>
              <a:t> </a:t>
            </a:r>
            <a:r>
              <a:rPr lang="en-US" sz="2300" dirty="0" smtClean="0"/>
              <a:t>- </a:t>
            </a:r>
            <a:r>
              <a:rPr lang="en-US" sz="2300" dirty="0" err="1" smtClean="0"/>
              <a:t>Tú</a:t>
            </a:r>
            <a:r>
              <a:rPr lang="en-US" sz="2300" dirty="0" smtClean="0"/>
              <a:t> </a:t>
            </a:r>
            <a:r>
              <a:rPr lang="en-US" sz="2300" dirty="0" err="1" smtClean="0"/>
              <a:t>Xương</a:t>
            </a:r>
            <a:r>
              <a:rPr lang="en-US" sz="2300" dirty="0" smtClean="0"/>
              <a:t>)</a:t>
            </a:r>
          </a:p>
          <a:p>
            <a:pPr marL="0" indent="0" algn="ctr">
              <a:buNone/>
            </a:pPr>
            <a:r>
              <a:rPr lang="en-US" sz="2300" i="1" dirty="0" smtClean="0"/>
              <a:t>“</a:t>
            </a:r>
            <a:r>
              <a:rPr lang="en-US" sz="2300" i="1" dirty="0" err="1" smtClean="0"/>
              <a:t>Mình</a:t>
            </a:r>
            <a:r>
              <a:rPr lang="en-US" sz="2300" i="1" dirty="0" smtClean="0"/>
              <a:t> </a:t>
            </a:r>
            <a:r>
              <a:rPr lang="en-US" sz="2300" i="1" dirty="0" err="1" smtClean="0"/>
              <a:t>về</a:t>
            </a:r>
            <a:r>
              <a:rPr lang="en-US" sz="2300" i="1" dirty="0" smtClean="0"/>
              <a:t> </a:t>
            </a:r>
            <a:r>
              <a:rPr lang="en-US" sz="2300" i="1" dirty="0" err="1" smtClean="0"/>
              <a:t>mình</a:t>
            </a:r>
            <a:r>
              <a:rPr lang="en-US" sz="2300" i="1" dirty="0" smtClean="0"/>
              <a:t> </a:t>
            </a:r>
            <a:r>
              <a:rPr lang="en-US" sz="2300" i="1" dirty="0" err="1" smtClean="0"/>
              <a:t>có</a:t>
            </a:r>
            <a:r>
              <a:rPr lang="en-US" sz="2300" i="1" dirty="0" smtClean="0"/>
              <a:t> </a:t>
            </a:r>
            <a:r>
              <a:rPr lang="en-US" sz="2300" i="1" dirty="0" err="1" smtClean="0"/>
              <a:t>nhớ</a:t>
            </a:r>
            <a:r>
              <a:rPr lang="en-US" sz="2300" i="1" dirty="0" smtClean="0"/>
              <a:t> ta</a:t>
            </a:r>
          </a:p>
          <a:p>
            <a:pPr marL="0" indent="0" algn="ctr">
              <a:buNone/>
            </a:pPr>
            <a:r>
              <a:rPr lang="en-US" sz="2300" i="1" dirty="0" err="1" smtClean="0"/>
              <a:t>Mười</a:t>
            </a:r>
            <a:r>
              <a:rPr lang="en-US" sz="2300" i="1" dirty="0" smtClean="0"/>
              <a:t> </a:t>
            </a:r>
            <a:r>
              <a:rPr lang="en-US" sz="2300" i="1" dirty="0" err="1" smtClean="0"/>
              <a:t>lăm</a:t>
            </a:r>
            <a:r>
              <a:rPr lang="en-US" sz="2300" i="1" dirty="0" smtClean="0"/>
              <a:t> </a:t>
            </a:r>
            <a:r>
              <a:rPr lang="en-US" sz="2300" i="1" dirty="0" err="1" smtClean="0"/>
              <a:t>năm</a:t>
            </a:r>
            <a:r>
              <a:rPr lang="en-US" sz="2300" i="1" dirty="0" smtClean="0"/>
              <a:t> </a:t>
            </a:r>
            <a:r>
              <a:rPr lang="en-US" sz="2300" i="1" dirty="0" err="1" smtClean="0"/>
              <a:t>ấy</a:t>
            </a:r>
            <a:r>
              <a:rPr lang="en-US" sz="2300" i="1" dirty="0" smtClean="0"/>
              <a:t> </a:t>
            </a:r>
            <a:r>
              <a:rPr lang="en-US" sz="2300" i="1" dirty="0" err="1" smtClean="0"/>
              <a:t>thiết</a:t>
            </a:r>
            <a:r>
              <a:rPr lang="en-US" sz="2300" i="1" dirty="0" smtClean="0"/>
              <a:t> </a:t>
            </a:r>
            <a:r>
              <a:rPr lang="en-US" sz="2300" i="1" dirty="0" err="1" smtClean="0"/>
              <a:t>tha</a:t>
            </a:r>
            <a:r>
              <a:rPr lang="en-US" sz="2300" i="1" dirty="0" smtClean="0"/>
              <a:t> </a:t>
            </a:r>
            <a:r>
              <a:rPr lang="en-US" sz="2300" i="1" dirty="0" err="1" smtClean="0"/>
              <a:t>mặn</a:t>
            </a:r>
            <a:r>
              <a:rPr lang="en-US" sz="2300" i="1" dirty="0" smtClean="0"/>
              <a:t> </a:t>
            </a:r>
            <a:r>
              <a:rPr lang="en-US" sz="2300" i="1" dirty="0" err="1" smtClean="0"/>
              <a:t>nồng</a:t>
            </a:r>
            <a:endParaRPr lang="en-US" sz="2300" i="1" dirty="0" smtClean="0"/>
          </a:p>
          <a:p>
            <a:pPr marL="0" indent="0" algn="ctr">
              <a:buNone/>
            </a:pPr>
            <a:r>
              <a:rPr lang="en-US" sz="2300" i="1" dirty="0" err="1" smtClean="0"/>
              <a:t>Mình</a:t>
            </a:r>
            <a:r>
              <a:rPr lang="en-US" sz="2300" i="1" dirty="0" smtClean="0"/>
              <a:t> </a:t>
            </a:r>
            <a:r>
              <a:rPr lang="en-US" sz="2300" i="1" dirty="0" err="1" smtClean="0"/>
              <a:t>về</a:t>
            </a:r>
            <a:r>
              <a:rPr lang="en-US" sz="2300" i="1" dirty="0" smtClean="0"/>
              <a:t> </a:t>
            </a:r>
            <a:r>
              <a:rPr lang="en-US" sz="2300" i="1" dirty="0" err="1" smtClean="0"/>
              <a:t>mình</a:t>
            </a:r>
            <a:r>
              <a:rPr lang="en-US" sz="2300" i="1" dirty="0" smtClean="0"/>
              <a:t> </a:t>
            </a:r>
            <a:r>
              <a:rPr lang="en-US" sz="2300" i="1" dirty="0" err="1" smtClean="0"/>
              <a:t>có</a:t>
            </a:r>
            <a:r>
              <a:rPr lang="en-US" sz="2300" i="1" dirty="0" smtClean="0"/>
              <a:t> </a:t>
            </a:r>
            <a:r>
              <a:rPr lang="en-US" sz="2300" i="1" dirty="0" err="1" smtClean="0"/>
              <a:t>nhớ</a:t>
            </a:r>
            <a:r>
              <a:rPr lang="en-US" sz="2300" i="1" dirty="0" smtClean="0"/>
              <a:t> </a:t>
            </a:r>
            <a:r>
              <a:rPr lang="en-US" sz="2300" i="1" dirty="0" err="1" smtClean="0"/>
              <a:t>không</a:t>
            </a:r>
            <a:endParaRPr lang="en-US" sz="2300" i="1" dirty="0" smtClean="0"/>
          </a:p>
          <a:p>
            <a:pPr marL="0" indent="0" algn="ctr">
              <a:buNone/>
            </a:pPr>
            <a:r>
              <a:rPr lang="en-US" sz="2300" i="1" dirty="0" err="1" smtClean="0"/>
              <a:t>Nhìn</a:t>
            </a:r>
            <a:r>
              <a:rPr lang="en-US" sz="2300" i="1" dirty="0" smtClean="0"/>
              <a:t> </a:t>
            </a:r>
            <a:r>
              <a:rPr lang="en-US" sz="2300" i="1" dirty="0" err="1" smtClean="0"/>
              <a:t>cây</a:t>
            </a:r>
            <a:r>
              <a:rPr lang="en-US" sz="2300" i="1" dirty="0" smtClean="0"/>
              <a:t> </a:t>
            </a:r>
            <a:r>
              <a:rPr lang="en-US" sz="2300" i="1" dirty="0" err="1" smtClean="0"/>
              <a:t>nhớ</a:t>
            </a:r>
            <a:r>
              <a:rPr lang="en-US" sz="2300" i="1" dirty="0" smtClean="0"/>
              <a:t> </a:t>
            </a:r>
            <a:r>
              <a:rPr lang="en-US" sz="2300" i="1" dirty="0" err="1" smtClean="0"/>
              <a:t>núi</a:t>
            </a:r>
            <a:r>
              <a:rPr lang="en-US" sz="2300" i="1" dirty="0" smtClean="0"/>
              <a:t>, </a:t>
            </a:r>
            <a:r>
              <a:rPr lang="en-US" sz="2300" i="1" dirty="0" err="1" smtClean="0"/>
              <a:t>nhìn</a:t>
            </a:r>
            <a:r>
              <a:rPr lang="en-US" sz="2300" i="1" dirty="0" smtClean="0"/>
              <a:t> </a:t>
            </a:r>
            <a:r>
              <a:rPr lang="en-US" sz="2300" i="1" dirty="0" err="1" smtClean="0"/>
              <a:t>sông</a:t>
            </a:r>
            <a:r>
              <a:rPr lang="en-US" sz="2300" i="1" dirty="0" smtClean="0"/>
              <a:t> </a:t>
            </a:r>
            <a:r>
              <a:rPr lang="en-US" sz="2300" i="1" dirty="0" err="1" smtClean="0"/>
              <a:t>nhớ</a:t>
            </a:r>
            <a:r>
              <a:rPr lang="en-US" sz="2300" i="1" dirty="0" smtClean="0"/>
              <a:t> </a:t>
            </a:r>
            <a:r>
              <a:rPr lang="en-US" sz="2300" i="1" dirty="0" err="1" smtClean="0"/>
              <a:t>nguồn</a:t>
            </a:r>
            <a:r>
              <a:rPr lang="en-US" sz="2300" i="1" dirty="0" smtClean="0"/>
              <a:t>”</a:t>
            </a:r>
          </a:p>
          <a:p>
            <a:pPr marL="0" indent="0" algn="just">
              <a:buNone/>
            </a:pPr>
            <a:r>
              <a:rPr lang="en-US" sz="2300" dirty="0"/>
              <a:t> </a:t>
            </a:r>
            <a:r>
              <a:rPr lang="en-US" sz="2300" dirty="0" smtClean="0"/>
              <a:t>                      ( </a:t>
            </a:r>
            <a:r>
              <a:rPr lang="en-US" sz="2300" i="1" dirty="0" err="1" smtClean="0"/>
              <a:t>Việt</a:t>
            </a:r>
            <a:r>
              <a:rPr lang="en-US" sz="2300" i="1" dirty="0" smtClean="0"/>
              <a:t> </a:t>
            </a:r>
            <a:r>
              <a:rPr lang="en-US" sz="2300" i="1" dirty="0" err="1" smtClean="0"/>
              <a:t>Bắc</a:t>
            </a:r>
            <a:r>
              <a:rPr lang="en-US" sz="2300" i="1" dirty="0" smtClean="0"/>
              <a:t> </a:t>
            </a:r>
            <a:r>
              <a:rPr lang="en-US" sz="2300" dirty="0" smtClean="0"/>
              <a:t>– </a:t>
            </a:r>
            <a:r>
              <a:rPr lang="en-US" sz="2300" dirty="0" err="1" smtClean="0"/>
              <a:t>Tố</a:t>
            </a:r>
            <a:r>
              <a:rPr lang="en-US" sz="2300" dirty="0" smtClean="0"/>
              <a:t> </a:t>
            </a:r>
            <a:r>
              <a:rPr lang="en-US" sz="2300" dirty="0" err="1" smtClean="0"/>
              <a:t>Hữu</a:t>
            </a:r>
            <a:r>
              <a:rPr lang="en-US" sz="2300" dirty="0" smtClean="0"/>
              <a:t>)</a:t>
            </a:r>
            <a:endParaRPr lang="en-US" sz="2300" dirty="0"/>
          </a:p>
          <a:p>
            <a:pPr marL="0" indent="0" algn="just">
              <a:buNone/>
            </a:pPr>
            <a:endParaRPr lang="en-US" sz="2300" dirty="0"/>
          </a:p>
        </p:txBody>
      </p:sp>
      <p:sp>
        <p:nvSpPr>
          <p:cNvPr id="9" name="TextBox 8"/>
          <p:cNvSpPr txBox="1"/>
          <p:nvPr/>
        </p:nvSpPr>
        <p:spPr>
          <a:xfrm>
            <a:off x="0" y="4165628"/>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III. NHỮNG GIÁ TRỊ CƠ BẢN CỦA VHDG VIỆT NAM</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4649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barn(inVertical)">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barn(inVertical)">
                                      <p:cBhvr>
                                        <p:cTn id="5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76750"/>
            <a:ext cx="3048000" cy="476250"/>
          </a:xfrm>
        </p:spPr>
        <p:txBody>
          <a:bodyPr>
            <a:noAutofit/>
          </a:bodyPr>
          <a:lstStyle/>
          <a:p>
            <a:r>
              <a:rPr lang="en-US" sz="2600" dirty="0" err="1" smtClean="0"/>
              <a:t>Tranh</a:t>
            </a:r>
            <a:r>
              <a:rPr lang="en-US" sz="2600" dirty="0" smtClean="0"/>
              <a:t> </a:t>
            </a:r>
            <a:r>
              <a:rPr lang="en-US" sz="2600" dirty="0" err="1" smtClean="0"/>
              <a:t>Đông</a:t>
            </a:r>
            <a:r>
              <a:rPr lang="en-US" sz="2600" dirty="0" smtClean="0"/>
              <a:t> </a:t>
            </a:r>
            <a:r>
              <a:rPr lang="en-US" sz="2600" dirty="0" err="1" smtClean="0"/>
              <a:t>Hồ</a:t>
            </a:r>
            <a:r>
              <a:rPr lang="en-US" sz="2600" dirty="0" smtClean="0"/>
              <a:t> </a:t>
            </a:r>
            <a:endParaRPr lang="en-US" sz="2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0"/>
            <a:ext cx="4733749" cy="4440216"/>
          </a:xfrm>
          <a:prstGeom prst="rect">
            <a:avLst/>
          </a:prstGeom>
          <a:ln>
            <a:noFill/>
          </a:ln>
          <a:effectLst>
            <a:softEdge rad="112500"/>
          </a:effec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50544" y="133350"/>
            <a:ext cx="4564856" cy="4110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5257800" y="4440216"/>
            <a:ext cx="3048000" cy="476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dirty="0" err="1" smtClean="0"/>
              <a:t>Tranh</a:t>
            </a:r>
            <a:r>
              <a:rPr lang="en-US" sz="2600" dirty="0" smtClean="0"/>
              <a:t> </a:t>
            </a:r>
            <a:r>
              <a:rPr lang="en-US" sz="2600" dirty="0" err="1" smtClean="0"/>
              <a:t>điêu</a:t>
            </a:r>
            <a:r>
              <a:rPr lang="en-US" sz="2600" dirty="0" smtClean="0"/>
              <a:t> </a:t>
            </a:r>
            <a:r>
              <a:rPr lang="en-US" sz="2600" dirty="0" err="1" smtClean="0"/>
              <a:t>khắc</a:t>
            </a:r>
            <a:r>
              <a:rPr lang="en-US" sz="2600" dirty="0" smtClean="0"/>
              <a:t> </a:t>
            </a:r>
            <a:r>
              <a:rPr lang="en-US" sz="2600" dirty="0" err="1" smtClean="0"/>
              <a:t>gỗ</a:t>
            </a:r>
            <a:endParaRPr lang="en-US" sz="2600" dirty="0"/>
          </a:p>
        </p:txBody>
      </p:sp>
    </p:spTree>
    <p:extLst>
      <p:ext uri="{BB962C8B-B14F-4D97-AF65-F5344CB8AC3E}">
        <p14:creationId xmlns:p14="http://schemas.microsoft.com/office/powerpoint/2010/main" val="149290474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34"/>
            <a:ext cx="8229600" cy="733816"/>
          </a:xfrm>
        </p:spPr>
        <p:txBody>
          <a:bodyPr>
            <a:normAutofit/>
          </a:bodyPr>
          <a:lstStyle/>
          <a:p>
            <a:r>
              <a:rPr lang="en-US" sz="3200" b="1" dirty="0" err="1" smtClean="0"/>
              <a:t>Bài</a:t>
            </a:r>
            <a:r>
              <a:rPr lang="en-US" sz="3200" b="1" dirty="0" smtClean="0"/>
              <a:t> </a:t>
            </a:r>
            <a:r>
              <a:rPr lang="en-US" sz="3200" b="1" dirty="0" err="1" smtClean="0"/>
              <a:t>hát</a:t>
            </a:r>
            <a:r>
              <a:rPr lang="en-US" sz="3200" b="1" dirty="0" smtClean="0"/>
              <a:t> </a:t>
            </a:r>
            <a:r>
              <a:rPr lang="en-US" sz="3200" b="1" dirty="0" err="1" smtClean="0"/>
              <a:t>quan</a:t>
            </a:r>
            <a:r>
              <a:rPr lang="en-US" sz="3200" b="1" dirty="0" smtClean="0"/>
              <a:t> </a:t>
            </a:r>
            <a:r>
              <a:rPr lang="en-US" sz="3200" b="1" dirty="0" err="1" smtClean="0"/>
              <a:t>họ</a:t>
            </a:r>
            <a:endParaRPr lang="en-US" sz="3200" b="1"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47750"/>
            <a:ext cx="8839200" cy="39330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509534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27000" r="-9000" b="-3000"/>
          </a:stretch>
        </a:blipFill>
        <a:effectLst/>
      </p:bgPr>
    </p:bg>
    <p:spTree>
      <p:nvGrpSpPr>
        <p:cNvPr id="1" name=""/>
        <p:cNvGrpSpPr/>
        <p:nvPr/>
      </p:nvGrpSpPr>
      <p:grpSpPr>
        <a:xfrm>
          <a:off x="0" y="0"/>
          <a:ext cx="0" cy="0"/>
          <a:chOff x="0" y="0"/>
          <a:chExt cx="0" cy="0"/>
        </a:xfrm>
      </p:grpSpPr>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VĂN HỌC DÂN GIAN.</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200400" y="285750"/>
            <a:ext cx="5715000" cy="4093428"/>
          </a:xfrm>
          <a:prstGeom prst="rect">
            <a:avLst/>
          </a:prstGeom>
          <a:noFill/>
        </p:spPr>
        <p:txBody>
          <a:bodyPr wrap="square" rtlCol="0">
            <a:spAutoFit/>
          </a:bodyPr>
          <a:lstStyle/>
          <a:p>
            <a:pPr marL="342900" indent="-342900" algn="just">
              <a:buFontTx/>
              <a:buChar char="-"/>
            </a:pPr>
            <a:r>
              <a:rPr lang="en-US" sz="2600" dirty="0" err="1" smtClean="0">
                <a:latin typeface="+mj-lt"/>
              </a:rPr>
              <a:t>Văn</a:t>
            </a:r>
            <a:r>
              <a:rPr lang="en-US" sz="2600" dirty="0" smtClean="0">
                <a:latin typeface="+mj-lt"/>
              </a:rPr>
              <a:t> </a:t>
            </a:r>
            <a:r>
              <a:rPr lang="en-US" sz="2600" dirty="0" err="1" smtClean="0">
                <a:latin typeface="+mj-lt"/>
              </a:rPr>
              <a:t>học</a:t>
            </a:r>
            <a:r>
              <a:rPr lang="en-US" sz="2600" dirty="0" smtClean="0">
                <a:latin typeface="+mj-lt"/>
              </a:rPr>
              <a:t> </a:t>
            </a:r>
            <a:r>
              <a:rPr lang="en-US" sz="2600" dirty="0" err="1" smtClean="0">
                <a:latin typeface="+mj-lt"/>
              </a:rPr>
              <a:t>dân</a:t>
            </a:r>
            <a:r>
              <a:rPr lang="en-US" sz="2600" dirty="0" smtClean="0">
                <a:latin typeface="+mj-lt"/>
              </a:rPr>
              <a:t> </a:t>
            </a:r>
            <a:r>
              <a:rPr lang="en-US" sz="2600" dirty="0" err="1" smtClean="0">
                <a:latin typeface="+mj-lt"/>
              </a:rPr>
              <a:t>gian</a:t>
            </a:r>
            <a:r>
              <a:rPr lang="en-US" sz="2600" dirty="0" smtClean="0">
                <a:latin typeface="+mj-lt"/>
              </a:rPr>
              <a:t> </a:t>
            </a:r>
            <a:r>
              <a:rPr lang="en-US" sz="2600" dirty="0" err="1" smtClean="0">
                <a:latin typeface="+mj-lt"/>
              </a:rPr>
              <a:t>là</a:t>
            </a:r>
            <a:r>
              <a:rPr lang="en-US" sz="2600" dirty="0" smtClean="0">
                <a:latin typeface="+mj-lt"/>
              </a:rPr>
              <a:t> </a:t>
            </a:r>
            <a:r>
              <a:rPr lang="en-US" sz="2600" dirty="0" err="1" smtClean="0">
                <a:latin typeface="+mj-lt"/>
              </a:rPr>
              <a:t>tác</a:t>
            </a:r>
            <a:r>
              <a:rPr lang="en-US" sz="2600" dirty="0" smtClean="0">
                <a:latin typeface="+mj-lt"/>
              </a:rPr>
              <a:t> </a:t>
            </a:r>
            <a:r>
              <a:rPr lang="en-US" sz="2600" dirty="0" err="1" smtClean="0">
                <a:latin typeface="+mj-lt"/>
              </a:rPr>
              <a:t>phẩm</a:t>
            </a:r>
            <a:r>
              <a:rPr lang="en-US" sz="2600" dirty="0">
                <a:latin typeface="+mj-lt"/>
              </a:rPr>
              <a:t> </a:t>
            </a:r>
            <a:r>
              <a:rPr lang="en-US" sz="2600" dirty="0" err="1" smtClean="0">
                <a:latin typeface="+mj-lt"/>
              </a:rPr>
              <a:t>nghệ</a:t>
            </a:r>
            <a:r>
              <a:rPr lang="en-US" sz="2600" dirty="0" smtClean="0">
                <a:latin typeface="+mj-lt"/>
              </a:rPr>
              <a:t> </a:t>
            </a:r>
            <a:r>
              <a:rPr lang="en-US" sz="2600" dirty="0" err="1" smtClean="0">
                <a:latin typeface="+mj-lt"/>
              </a:rPr>
              <a:t>thuật</a:t>
            </a:r>
            <a:r>
              <a:rPr lang="en-US" sz="2600" dirty="0" smtClean="0">
                <a:latin typeface="+mj-lt"/>
              </a:rPr>
              <a:t> </a:t>
            </a:r>
            <a:r>
              <a:rPr lang="en-US" sz="2600" dirty="0" err="1" smtClean="0">
                <a:latin typeface="+mj-lt"/>
              </a:rPr>
              <a:t>ngôn</a:t>
            </a:r>
            <a:r>
              <a:rPr lang="en-US" sz="2600" dirty="0" smtClean="0">
                <a:latin typeface="+mj-lt"/>
              </a:rPr>
              <a:t> </a:t>
            </a:r>
            <a:r>
              <a:rPr lang="en-US" sz="2600" dirty="0" err="1" smtClean="0">
                <a:latin typeface="+mj-lt"/>
              </a:rPr>
              <a:t>từ</a:t>
            </a:r>
            <a:endParaRPr lang="en-US" sz="2600" dirty="0" smtClean="0">
              <a:latin typeface="+mj-lt"/>
            </a:endParaRPr>
          </a:p>
          <a:p>
            <a:pPr algn="just"/>
            <a:r>
              <a:rPr lang="en-US" sz="2600" dirty="0" smtClean="0">
                <a:latin typeface="+mj-lt"/>
              </a:rPr>
              <a:t>+ </a:t>
            </a:r>
            <a:r>
              <a:rPr lang="en-US" sz="2600" dirty="0" err="1" smtClean="0">
                <a:latin typeface="+mj-lt"/>
              </a:rPr>
              <a:t>Cách</a:t>
            </a:r>
            <a:r>
              <a:rPr lang="en-US" sz="2600" dirty="0" smtClean="0">
                <a:latin typeface="+mj-lt"/>
              </a:rPr>
              <a:t> </a:t>
            </a:r>
            <a:r>
              <a:rPr lang="en-US" sz="2600" dirty="0" err="1" smtClean="0">
                <a:latin typeface="+mj-lt"/>
              </a:rPr>
              <a:t>nói</a:t>
            </a:r>
            <a:r>
              <a:rPr lang="en-US" sz="2600" dirty="0" smtClean="0">
                <a:latin typeface="+mj-lt"/>
              </a:rPr>
              <a:t> </a:t>
            </a:r>
            <a:r>
              <a:rPr lang="en-US" sz="2600" dirty="0" err="1" smtClean="0">
                <a:latin typeface="+mj-lt"/>
              </a:rPr>
              <a:t>ví</a:t>
            </a:r>
            <a:r>
              <a:rPr lang="en-US" sz="2600" dirty="0" smtClean="0">
                <a:latin typeface="+mj-lt"/>
              </a:rPr>
              <a:t> von, </a:t>
            </a:r>
            <a:r>
              <a:rPr lang="en-US" sz="2600" dirty="0" err="1" smtClean="0">
                <a:latin typeface="+mj-lt"/>
              </a:rPr>
              <a:t>giàu</a:t>
            </a:r>
            <a:r>
              <a:rPr lang="en-US" sz="2600" dirty="0" smtClean="0">
                <a:latin typeface="+mj-lt"/>
              </a:rPr>
              <a:t> </a:t>
            </a:r>
            <a:r>
              <a:rPr lang="en-US" sz="2600" dirty="0" err="1" smtClean="0">
                <a:latin typeface="+mj-lt"/>
              </a:rPr>
              <a:t>hình</a:t>
            </a:r>
            <a:r>
              <a:rPr lang="en-US" sz="2600" dirty="0" smtClean="0">
                <a:latin typeface="+mj-lt"/>
              </a:rPr>
              <a:t> </a:t>
            </a:r>
            <a:r>
              <a:rPr lang="en-US" sz="2600" dirty="0" err="1" smtClean="0">
                <a:latin typeface="+mj-lt"/>
              </a:rPr>
              <a:t>ảnh</a:t>
            </a:r>
            <a:endParaRPr lang="en-US" sz="2600" dirty="0" smtClean="0">
              <a:latin typeface="+mj-lt"/>
            </a:endParaRPr>
          </a:p>
          <a:p>
            <a:pPr algn="just"/>
            <a:r>
              <a:rPr lang="en-US" sz="2600" dirty="0" smtClean="0">
                <a:latin typeface="+mj-lt"/>
              </a:rPr>
              <a:t>+ </a:t>
            </a:r>
            <a:r>
              <a:rPr lang="en-US" sz="2600" dirty="0" err="1" smtClean="0">
                <a:latin typeface="+mj-lt"/>
              </a:rPr>
              <a:t>Từ</a:t>
            </a:r>
            <a:r>
              <a:rPr lang="en-US" sz="2600" dirty="0" smtClean="0">
                <a:latin typeface="+mj-lt"/>
              </a:rPr>
              <a:t> </a:t>
            </a:r>
            <a:r>
              <a:rPr lang="en-US" sz="2600" dirty="0" err="1" smtClean="0">
                <a:latin typeface="+mj-lt"/>
              </a:rPr>
              <a:t>ngữ</a:t>
            </a:r>
            <a:r>
              <a:rPr lang="en-US" sz="2600" dirty="0" smtClean="0">
                <a:latin typeface="+mj-lt"/>
              </a:rPr>
              <a:t> </a:t>
            </a:r>
            <a:r>
              <a:rPr lang="en-US" sz="2600" dirty="0" err="1" smtClean="0">
                <a:latin typeface="+mj-lt"/>
              </a:rPr>
              <a:t>mộc</a:t>
            </a:r>
            <a:r>
              <a:rPr lang="en-US" sz="2600" dirty="0" smtClean="0">
                <a:latin typeface="+mj-lt"/>
              </a:rPr>
              <a:t> </a:t>
            </a:r>
            <a:r>
              <a:rPr lang="en-US" sz="2600" dirty="0" err="1" smtClean="0">
                <a:latin typeface="+mj-lt"/>
              </a:rPr>
              <a:t>mạc</a:t>
            </a:r>
            <a:r>
              <a:rPr lang="en-US" sz="2600" dirty="0" smtClean="0">
                <a:latin typeface="+mj-lt"/>
              </a:rPr>
              <a:t>, </a:t>
            </a:r>
            <a:r>
              <a:rPr lang="en-US" sz="2600" dirty="0" err="1" smtClean="0">
                <a:latin typeface="+mj-lt"/>
              </a:rPr>
              <a:t>giản</a:t>
            </a:r>
            <a:r>
              <a:rPr lang="en-US" sz="2600" dirty="0" smtClean="0">
                <a:latin typeface="+mj-lt"/>
              </a:rPr>
              <a:t> </a:t>
            </a:r>
            <a:r>
              <a:rPr lang="en-US" sz="2600" dirty="0" err="1" smtClean="0">
                <a:latin typeface="+mj-lt"/>
              </a:rPr>
              <a:t>dị</a:t>
            </a:r>
            <a:r>
              <a:rPr lang="en-US" sz="2600" dirty="0" smtClean="0">
                <a:latin typeface="+mj-lt"/>
              </a:rPr>
              <a:t>, </a:t>
            </a:r>
            <a:r>
              <a:rPr lang="en-US" sz="2600" dirty="0" err="1" smtClean="0">
                <a:latin typeface="+mj-lt"/>
              </a:rPr>
              <a:t>dễ</a:t>
            </a:r>
            <a:r>
              <a:rPr lang="en-US" sz="2600" dirty="0" smtClean="0">
                <a:latin typeface="+mj-lt"/>
              </a:rPr>
              <a:t> </a:t>
            </a:r>
            <a:r>
              <a:rPr lang="en-US" sz="2600" dirty="0" err="1" smtClean="0">
                <a:latin typeface="+mj-lt"/>
              </a:rPr>
              <a:t>hiểu</a:t>
            </a:r>
            <a:r>
              <a:rPr lang="en-US" sz="2600" dirty="0" smtClean="0">
                <a:latin typeface="+mj-lt"/>
              </a:rPr>
              <a:t>, </a:t>
            </a:r>
            <a:r>
              <a:rPr lang="en-US" sz="2600" dirty="0" err="1" smtClean="0">
                <a:latin typeface="+mj-lt"/>
              </a:rPr>
              <a:t>ngắn</a:t>
            </a:r>
            <a:r>
              <a:rPr lang="en-US" sz="2600" dirty="0" smtClean="0">
                <a:latin typeface="+mj-lt"/>
              </a:rPr>
              <a:t> </a:t>
            </a:r>
            <a:r>
              <a:rPr lang="en-US" sz="2600" dirty="0" err="1" smtClean="0">
                <a:latin typeface="+mj-lt"/>
              </a:rPr>
              <a:t>gọn</a:t>
            </a:r>
            <a:r>
              <a:rPr lang="en-US" sz="2600" dirty="0" smtClean="0">
                <a:latin typeface="+mj-lt"/>
              </a:rPr>
              <a:t> , </a:t>
            </a:r>
            <a:r>
              <a:rPr lang="en-US" sz="2600" dirty="0" err="1" smtClean="0">
                <a:latin typeface="+mj-lt"/>
              </a:rPr>
              <a:t>hàm</a:t>
            </a:r>
            <a:r>
              <a:rPr lang="en-US" sz="2600" dirty="0" smtClean="0">
                <a:latin typeface="+mj-lt"/>
              </a:rPr>
              <a:t> </a:t>
            </a:r>
            <a:r>
              <a:rPr lang="en-US" sz="2600" dirty="0" err="1" smtClean="0">
                <a:latin typeface="+mj-lt"/>
              </a:rPr>
              <a:t>súc</a:t>
            </a:r>
            <a:r>
              <a:rPr lang="en-US" sz="2600" dirty="0" smtClean="0">
                <a:latin typeface="+mj-lt"/>
              </a:rPr>
              <a:t>.</a:t>
            </a:r>
          </a:p>
          <a:p>
            <a:pPr algn="just"/>
            <a:r>
              <a:rPr lang="en-US" sz="2600" dirty="0" smtClean="0">
                <a:latin typeface="+mj-lt"/>
              </a:rPr>
              <a:t>-&gt; </a:t>
            </a:r>
            <a:r>
              <a:rPr lang="en-US" sz="2600" dirty="0" err="1" smtClean="0">
                <a:latin typeface="+mj-lt"/>
              </a:rPr>
              <a:t>Ngôn</a:t>
            </a:r>
            <a:r>
              <a:rPr lang="en-US" sz="2600" dirty="0" smtClean="0">
                <a:latin typeface="+mj-lt"/>
              </a:rPr>
              <a:t> </a:t>
            </a:r>
            <a:r>
              <a:rPr lang="en-US" sz="2600" dirty="0" err="1" smtClean="0">
                <a:latin typeface="+mj-lt"/>
              </a:rPr>
              <a:t>ngữ</a:t>
            </a:r>
            <a:r>
              <a:rPr lang="en-US" sz="2600" dirty="0" smtClean="0">
                <a:latin typeface="+mj-lt"/>
              </a:rPr>
              <a:t> </a:t>
            </a:r>
            <a:r>
              <a:rPr lang="en-US" sz="2600" dirty="0" err="1" smtClean="0">
                <a:latin typeface="+mj-lt"/>
              </a:rPr>
              <a:t>được</a:t>
            </a:r>
            <a:r>
              <a:rPr lang="en-US" sz="2600" dirty="0" smtClean="0">
                <a:latin typeface="+mj-lt"/>
              </a:rPr>
              <a:t> </a:t>
            </a:r>
            <a:r>
              <a:rPr lang="en-US" sz="2600" dirty="0" err="1" smtClean="0">
                <a:latin typeface="+mj-lt"/>
              </a:rPr>
              <a:t>chọn</a:t>
            </a:r>
            <a:r>
              <a:rPr lang="en-US" sz="2600" dirty="0" smtClean="0">
                <a:latin typeface="+mj-lt"/>
              </a:rPr>
              <a:t> </a:t>
            </a:r>
            <a:r>
              <a:rPr lang="en-US" sz="2600" dirty="0" err="1" smtClean="0">
                <a:latin typeface="+mj-lt"/>
              </a:rPr>
              <a:t>lựa</a:t>
            </a:r>
            <a:r>
              <a:rPr lang="en-US" sz="2600" dirty="0" smtClean="0">
                <a:latin typeface="+mj-lt"/>
              </a:rPr>
              <a:t>, </a:t>
            </a:r>
            <a:r>
              <a:rPr lang="en-US" sz="2600" dirty="0" err="1" smtClean="0">
                <a:latin typeface="+mj-lt"/>
              </a:rPr>
              <a:t>tổ</a:t>
            </a:r>
            <a:r>
              <a:rPr lang="en-US" sz="2600" dirty="0" smtClean="0">
                <a:latin typeface="+mj-lt"/>
              </a:rPr>
              <a:t> </a:t>
            </a:r>
            <a:r>
              <a:rPr lang="en-US" sz="2600" dirty="0" err="1" smtClean="0">
                <a:latin typeface="+mj-lt"/>
              </a:rPr>
              <a:t>chức</a:t>
            </a:r>
            <a:r>
              <a:rPr lang="en-US" sz="2600" dirty="0" smtClean="0">
                <a:latin typeface="+mj-lt"/>
              </a:rPr>
              <a:t> </a:t>
            </a:r>
            <a:r>
              <a:rPr lang="en-US" sz="2600" dirty="0" err="1" smtClean="0">
                <a:latin typeface="+mj-lt"/>
              </a:rPr>
              <a:t>khéo</a:t>
            </a:r>
            <a:r>
              <a:rPr lang="en-US" sz="2600" dirty="0" smtClean="0">
                <a:latin typeface="+mj-lt"/>
              </a:rPr>
              <a:t> </a:t>
            </a:r>
            <a:r>
              <a:rPr lang="en-US" sz="2600" dirty="0" err="1" smtClean="0">
                <a:latin typeface="+mj-lt"/>
              </a:rPr>
              <a:t>léo</a:t>
            </a:r>
            <a:r>
              <a:rPr lang="en-US" sz="2600" dirty="0" smtClean="0">
                <a:latin typeface="+mj-lt"/>
              </a:rPr>
              <a:t>, </a:t>
            </a:r>
            <a:r>
              <a:rPr lang="en-US" sz="2600" dirty="0" err="1" smtClean="0">
                <a:latin typeface="+mj-lt"/>
              </a:rPr>
              <a:t>nghệ</a:t>
            </a:r>
            <a:r>
              <a:rPr lang="en-US" sz="2600" dirty="0" smtClean="0">
                <a:latin typeface="+mj-lt"/>
              </a:rPr>
              <a:t> </a:t>
            </a:r>
            <a:r>
              <a:rPr lang="en-US" sz="2600" dirty="0" err="1" smtClean="0">
                <a:latin typeface="+mj-lt"/>
              </a:rPr>
              <a:t>thuật</a:t>
            </a:r>
            <a:r>
              <a:rPr lang="en-US" sz="2600" dirty="0" smtClean="0">
                <a:latin typeface="+mj-lt"/>
              </a:rPr>
              <a:t>.</a:t>
            </a:r>
          </a:p>
          <a:p>
            <a:pPr algn="just"/>
            <a:r>
              <a:rPr lang="en-US" sz="2600" dirty="0" err="1" smtClean="0">
                <a:latin typeface="+mj-lt"/>
              </a:rPr>
              <a:t>Ví</a:t>
            </a:r>
            <a:r>
              <a:rPr lang="en-US" sz="2600" dirty="0" smtClean="0">
                <a:latin typeface="+mj-lt"/>
              </a:rPr>
              <a:t> </a:t>
            </a:r>
            <a:r>
              <a:rPr lang="en-US" sz="2600" dirty="0" err="1" smtClean="0">
                <a:latin typeface="+mj-lt"/>
              </a:rPr>
              <a:t>dụ</a:t>
            </a:r>
            <a:r>
              <a:rPr lang="en-US" sz="2600" dirty="0" smtClean="0">
                <a:latin typeface="+mj-lt"/>
              </a:rPr>
              <a:t>: </a:t>
            </a:r>
            <a:r>
              <a:rPr lang="en-US" sz="2600" dirty="0" err="1" smtClean="0">
                <a:latin typeface="+mj-lt"/>
              </a:rPr>
              <a:t>truyện</a:t>
            </a:r>
            <a:r>
              <a:rPr lang="en-US" sz="2600" dirty="0" smtClean="0">
                <a:latin typeface="+mj-lt"/>
              </a:rPr>
              <a:t> </a:t>
            </a:r>
            <a:r>
              <a:rPr lang="en-US" sz="2600" dirty="0" err="1" smtClean="0">
                <a:latin typeface="+mj-lt"/>
              </a:rPr>
              <a:t>Tấm</a:t>
            </a:r>
            <a:r>
              <a:rPr lang="en-US" sz="2600" dirty="0" smtClean="0">
                <a:latin typeface="+mj-lt"/>
              </a:rPr>
              <a:t> </a:t>
            </a:r>
            <a:r>
              <a:rPr lang="en-US" sz="2600" dirty="0" err="1" smtClean="0">
                <a:latin typeface="+mj-lt"/>
              </a:rPr>
              <a:t>Cám</a:t>
            </a:r>
            <a:endParaRPr lang="en-US" sz="2600" dirty="0">
              <a:latin typeface="+mj-lt"/>
            </a:endParaRPr>
          </a:p>
          <a:p>
            <a:pPr algn="just"/>
            <a:r>
              <a:rPr lang="en-US" sz="2600" dirty="0" smtClean="0">
                <a:latin typeface="+mj-lt"/>
              </a:rPr>
              <a:t>        </a:t>
            </a:r>
            <a:r>
              <a:rPr lang="en-US" sz="2600" dirty="0" err="1" smtClean="0">
                <a:latin typeface="+mj-lt"/>
              </a:rPr>
              <a:t>ca</a:t>
            </a:r>
            <a:r>
              <a:rPr lang="en-US" sz="2600" dirty="0" smtClean="0">
                <a:latin typeface="+mj-lt"/>
              </a:rPr>
              <a:t> </a:t>
            </a:r>
            <a:r>
              <a:rPr lang="en-US" sz="2600" dirty="0" err="1" smtClean="0">
                <a:latin typeface="+mj-lt"/>
              </a:rPr>
              <a:t>dao</a:t>
            </a:r>
            <a:r>
              <a:rPr lang="en-US" sz="2600" dirty="0" smtClean="0">
                <a:latin typeface="+mj-lt"/>
              </a:rPr>
              <a:t>: </a:t>
            </a:r>
            <a:r>
              <a:rPr lang="en-US" sz="2600" dirty="0" err="1" smtClean="0">
                <a:latin typeface="+mj-lt"/>
              </a:rPr>
              <a:t>Thân</a:t>
            </a:r>
            <a:r>
              <a:rPr lang="en-US" sz="2600" dirty="0" smtClean="0">
                <a:latin typeface="+mj-lt"/>
              </a:rPr>
              <a:t> </a:t>
            </a:r>
            <a:r>
              <a:rPr lang="en-US" sz="2600" dirty="0" err="1" smtClean="0">
                <a:latin typeface="+mj-lt"/>
              </a:rPr>
              <a:t>em</a:t>
            </a:r>
            <a:r>
              <a:rPr lang="en-US" sz="2600" dirty="0" smtClean="0">
                <a:latin typeface="+mj-lt"/>
              </a:rPr>
              <a:t> </a:t>
            </a:r>
            <a:r>
              <a:rPr lang="en-US" sz="2600" dirty="0" err="1" smtClean="0">
                <a:latin typeface="+mj-lt"/>
              </a:rPr>
              <a:t>như</a:t>
            </a:r>
            <a:r>
              <a:rPr lang="en-US" sz="2600" dirty="0" smtClean="0">
                <a:latin typeface="+mj-lt"/>
              </a:rPr>
              <a:t> </a:t>
            </a:r>
            <a:r>
              <a:rPr lang="en-US" sz="2600" dirty="0" err="1" smtClean="0">
                <a:latin typeface="+mj-lt"/>
              </a:rPr>
              <a:t>tấm</a:t>
            </a:r>
            <a:r>
              <a:rPr lang="en-US" sz="2600" dirty="0" smtClean="0">
                <a:latin typeface="+mj-lt"/>
              </a:rPr>
              <a:t> </a:t>
            </a:r>
            <a:r>
              <a:rPr lang="en-US" sz="2600" dirty="0" err="1" smtClean="0">
                <a:latin typeface="+mj-lt"/>
              </a:rPr>
              <a:t>lụa</a:t>
            </a:r>
            <a:r>
              <a:rPr lang="en-US" sz="2600" dirty="0" smtClean="0">
                <a:latin typeface="+mj-lt"/>
              </a:rPr>
              <a:t> </a:t>
            </a:r>
            <a:r>
              <a:rPr lang="en-US" sz="2600" dirty="0" err="1" smtClean="0">
                <a:latin typeface="+mj-lt"/>
              </a:rPr>
              <a:t>đào</a:t>
            </a:r>
            <a:endParaRPr lang="en-US" sz="2600" dirty="0" smtClean="0">
              <a:latin typeface="+mj-lt"/>
            </a:endParaRPr>
          </a:p>
          <a:p>
            <a:pPr algn="just"/>
            <a:r>
              <a:rPr lang="en-US" sz="2600" dirty="0">
                <a:latin typeface="+mj-lt"/>
              </a:rPr>
              <a:t> </a:t>
            </a:r>
            <a:r>
              <a:rPr lang="en-US" sz="2600" dirty="0" smtClean="0">
                <a:latin typeface="+mj-lt"/>
              </a:rPr>
              <a:t>             </a:t>
            </a:r>
            <a:r>
              <a:rPr lang="en-US" sz="2600" dirty="0" err="1" smtClean="0">
                <a:latin typeface="+mj-lt"/>
              </a:rPr>
              <a:t>Phất</a:t>
            </a:r>
            <a:r>
              <a:rPr lang="en-US" sz="2600" dirty="0" smtClean="0">
                <a:latin typeface="+mj-lt"/>
              </a:rPr>
              <a:t> </a:t>
            </a:r>
            <a:r>
              <a:rPr lang="en-US" sz="2600" dirty="0" err="1" smtClean="0">
                <a:latin typeface="+mj-lt"/>
              </a:rPr>
              <a:t>phơ</a:t>
            </a:r>
            <a:r>
              <a:rPr lang="en-US" sz="2600" dirty="0" smtClean="0">
                <a:latin typeface="+mj-lt"/>
              </a:rPr>
              <a:t> </a:t>
            </a:r>
            <a:r>
              <a:rPr lang="en-US" sz="2600" dirty="0" err="1" smtClean="0">
                <a:latin typeface="+mj-lt"/>
              </a:rPr>
              <a:t>giữa</a:t>
            </a:r>
            <a:r>
              <a:rPr lang="en-US" sz="2600" dirty="0" smtClean="0">
                <a:latin typeface="+mj-lt"/>
              </a:rPr>
              <a:t> </a:t>
            </a:r>
            <a:r>
              <a:rPr lang="en-US" sz="2600" dirty="0" err="1" smtClean="0">
                <a:latin typeface="+mj-lt"/>
              </a:rPr>
              <a:t>chợ</a:t>
            </a:r>
            <a:r>
              <a:rPr lang="en-US" sz="2600" dirty="0" smtClean="0">
                <a:latin typeface="+mj-lt"/>
              </a:rPr>
              <a:t> </a:t>
            </a:r>
            <a:r>
              <a:rPr lang="en-US" sz="2600" dirty="0" err="1" smtClean="0">
                <a:latin typeface="+mj-lt"/>
              </a:rPr>
              <a:t>biết</a:t>
            </a:r>
            <a:r>
              <a:rPr lang="en-US" sz="2600" dirty="0" smtClean="0">
                <a:latin typeface="+mj-lt"/>
              </a:rPr>
              <a:t> </a:t>
            </a:r>
            <a:r>
              <a:rPr lang="en-US" sz="2600" dirty="0" err="1" smtClean="0">
                <a:latin typeface="+mj-lt"/>
              </a:rPr>
              <a:t>vào</a:t>
            </a:r>
            <a:r>
              <a:rPr lang="en-US" sz="2600" dirty="0" smtClean="0">
                <a:latin typeface="+mj-lt"/>
              </a:rPr>
              <a:t> </a:t>
            </a:r>
            <a:r>
              <a:rPr lang="en-US" sz="2600" dirty="0" err="1" smtClean="0">
                <a:latin typeface="+mj-lt"/>
              </a:rPr>
              <a:t>tay</a:t>
            </a:r>
            <a:r>
              <a:rPr lang="en-US" sz="2600" dirty="0" smtClean="0">
                <a:latin typeface="+mj-lt"/>
              </a:rPr>
              <a:t> </a:t>
            </a:r>
            <a:r>
              <a:rPr lang="en-US" sz="2600" dirty="0" err="1" smtClean="0">
                <a:latin typeface="+mj-lt"/>
              </a:rPr>
              <a:t>ai</a:t>
            </a:r>
            <a:endParaRPr lang="en-US" sz="2600" dirty="0">
              <a:latin typeface="+mj-lt"/>
            </a:endParaRPr>
          </a:p>
        </p:txBody>
      </p:sp>
      <p:sp>
        <p:nvSpPr>
          <p:cNvPr id="9" name="TextBox 8"/>
          <p:cNvSpPr txBox="1"/>
          <p:nvPr/>
        </p:nvSpPr>
        <p:spPr>
          <a:xfrm>
            <a:off x="64718" y="1301413"/>
            <a:ext cx="30480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33350"/>
            <a:ext cx="3048000" cy="707886"/>
          </a:xfrm>
          <a:prstGeom prst="rect">
            <a:avLst/>
          </a:prstGeom>
          <a:noFill/>
        </p:spPr>
        <p:txBody>
          <a:bodyPr wrap="square" rtlCol="0">
            <a:spAutoFit/>
          </a:bodyPr>
          <a:lstStyle/>
          <a:p>
            <a:pPr algn="just"/>
            <a:r>
              <a:rPr lang="vi-VN" sz="2000" b="1" dirty="0" smtClean="0">
                <a:latin typeface="+mj-lt"/>
              </a:rPr>
              <a:t>I- </a:t>
            </a:r>
            <a:r>
              <a:rPr lang="vi-VN" sz="2000" b="1" dirty="0">
                <a:latin typeface="+mj-lt"/>
              </a:rPr>
              <a:t>Những đặc trưng cơ bản của VHGD</a:t>
            </a:r>
          </a:p>
        </p:txBody>
      </p:sp>
      <p:sp>
        <p:nvSpPr>
          <p:cNvPr id="6" name="TextBox 5"/>
          <p:cNvSpPr txBox="1"/>
          <p:nvPr/>
        </p:nvSpPr>
        <p:spPr>
          <a:xfrm>
            <a:off x="3048000" y="12016"/>
            <a:ext cx="6077242" cy="5093702"/>
          </a:xfrm>
          <a:prstGeom prst="rect">
            <a:avLst/>
          </a:prstGeom>
          <a:noFill/>
        </p:spPr>
        <p:txBody>
          <a:bodyPr wrap="square" rtlCol="0">
            <a:spAutoFit/>
          </a:bodyPr>
          <a:lstStyle/>
          <a:p>
            <a:r>
              <a:rPr lang="en-US" sz="2500" dirty="0" smtClean="0">
                <a:latin typeface="+mj-lt"/>
              </a:rPr>
              <a:t>- </a:t>
            </a:r>
            <a:r>
              <a:rPr lang="en-US" sz="2500" dirty="0" err="1" smtClean="0">
                <a:latin typeface="+mj-lt"/>
              </a:rPr>
              <a:t>Văn</a:t>
            </a:r>
            <a:r>
              <a:rPr lang="en-US" sz="2500" dirty="0" smtClean="0">
                <a:latin typeface="+mj-lt"/>
              </a:rPr>
              <a:t> </a:t>
            </a:r>
            <a:r>
              <a:rPr lang="en-US" sz="2500" dirty="0" err="1" smtClean="0">
                <a:latin typeface="+mj-lt"/>
              </a:rPr>
              <a:t>học</a:t>
            </a:r>
            <a:r>
              <a:rPr lang="en-US" sz="2500" dirty="0" smtClean="0">
                <a:latin typeface="+mj-lt"/>
              </a:rPr>
              <a:t> </a:t>
            </a:r>
            <a:r>
              <a:rPr lang="en-US" sz="2500" dirty="0" err="1" smtClean="0">
                <a:latin typeface="+mj-lt"/>
              </a:rPr>
              <a:t>dân</a:t>
            </a:r>
            <a:r>
              <a:rPr lang="en-US" sz="2500" dirty="0" smtClean="0">
                <a:latin typeface="+mj-lt"/>
              </a:rPr>
              <a:t> </a:t>
            </a:r>
            <a:r>
              <a:rPr lang="en-US" sz="2500" dirty="0" err="1" smtClean="0">
                <a:latin typeface="+mj-lt"/>
              </a:rPr>
              <a:t>gian</a:t>
            </a:r>
            <a:r>
              <a:rPr lang="en-US" sz="2500" dirty="0" smtClean="0">
                <a:latin typeface="+mj-lt"/>
              </a:rPr>
              <a:t> </a:t>
            </a:r>
            <a:r>
              <a:rPr lang="en-US" sz="2500" dirty="0" err="1" smtClean="0">
                <a:latin typeface="+mj-lt"/>
              </a:rPr>
              <a:t>tồn</a:t>
            </a:r>
            <a:r>
              <a:rPr lang="en-US" sz="2500" dirty="0" smtClean="0">
                <a:latin typeface="+mj-lt"/>
              </a:rPr>
              <a:t> </a:t>
            </a:r>
            <a:r>
              <a:rPr lang="en-US" sz="2500" dirty="0" err="1" smtClean="0">
                <a:latin typeface="+mj-lt"/>
              </a:rPr>
              <a:t>tại</a:t>
            </a:r>
            <a:r>
              <a:rPr lang="en-US" sz="2500" dirty="0" smtClean="0">
                <a:latin typeface="+mj-lt"/>
              </a:rPr>
              <a:t> </a:t>
            </a:r>
            <a:r>
              <a:rPr lang="en-US" sz="2500" dirty="0" err="1" smtClean="0">
                <a:latin typeface="+mj-lt"/>
              </a:rPr>
              <a:t>và</a:t>
            </a:r>
            <a:r>
              <a:rPr lang="en-US" sz="2500" dirty="0" smtClean="0">
                <a:latin typeface="+mj-lt"/>
              </a:rPr>
              <a:t> </a:t>
            </a:r>
            <a:r>
              <a:rPr lang="en-US" sz="2500" dirty="0" err="1" smtClean="0">
                <a:latin typeface="+mj-lt"/>
              </a:rPr>
              <a:t>phát</a:t>
            </a:r>
            <a:r>
              <a:rPr lang="en-US" sz="2500" dirty="0" smtClean="0">
                <a:latin typeface="+mj-lt"/>
              </a:rPr>
              <a:t> </a:t>
            </a:r>
            <a:r>
              <a:rPr lang="en-US" sz="2500" dirty="0" err="1" smtClean="0">
                <a:latin typeface="+mj-lt"/>
              </a:rPr>
              <a:t>triển</a:t>
            </a:r>
            <a:r>
              <a:rPr lang="en-US" sz="2500" dirty="0" smtClean="0">
                <a:latin typeface="+mj-lt"/>
              </a:rPr>
              <a:t> </a:t>
            </a:r>
            <a:r>
              <a:rPr lang="en-US" sz="2500" dirty="0" err="1" smtClean="0">
                <a:latin typeface="+mj-lt"/>
              </a:rPr>
              <a:t>nhờ</a:t>
            </a:r>
            <a:r>
              <a:rPr lang="en-US" sz="2500" dirty="0" smtClean="0">
                <a:latin typeface="+mj-lt"/>
              </a:rPr>
              <a:t> </a:t>
            </a:r>
            <a:r>
              <a:rPr lang="en-US" sz="2500" dirty="0" err="1" smtClean="0">
                <a:latin typeface="+mj-lt"/>
              </a:rPr>
              <a:t>truyền</a:t>
            </a:r>
            <a:r>
              <a:rPr lang="en-US" sz="2500" dirty="0" smtClean="0">
                <a:latin typeface="+mj-lt"/>
              </a:rPr>
              <a:t> </a:t>
            </a:r>
            <a:r>
              <a:rPr lang="en-US" sz="2500" dirty="0" err="1" smtClean="0">
                <a:latin typeface="+mj-lt"/>
              </a:rPr>
              <a:t>miệng</a:t>
            </a:r>
            <a:r>
              <a:rPr lang="en-US" sz="2500" dirty="0" smtClean="0">
                <a:latin typeface="+mj-lt"/>
              </a:rPr>
              <a:t>.</a:t>
            </a:r>
          </a:p>
          <a:p>
            <a:r>
              <a:rPr lang="en-US" sz="2500" dirty="0" smtClean="0">
                <a:latin typeface="+mj-lt"/>
              </a:rPr>
              <a:t>+ </a:t>
            </a:r>
            <a:r>
              <a:rPr lang="en-US" sz="2500" dirty="0" err="1" smtClean="0">
                <a:latin typeface="+mj-lt"/>
              </a:rPr>
              <a:t>Truyền</a:t>
            </a:r>
            <a:r>
              <a:rPr lang="en-US" sz="2500" dirty="0" smtClean="0">
                <a:latin typeface="+mj-lt"/>
              </a:rPr>
              <a:t> </a:t>
            </a:r>
            <a:r>
              <a:rPr lang="en-US" sz="2500" dirty="0" err="1" smtClean="0">
                <a:latin typeface="+mj-lt"/>
              </a:rPr>
              <a:t>miệng</a:t>
            </a:r>
            <a:r>
              <a:rPr lang="en-US" sz="2500" dirty="0" smtClean="0">
                <a:latin typeface="+mj-lt"/>
              </a:rPr>
              <a:t> </a:t>
            </a:r>
            <a:r>
              <a:rPr lang="en-US" sz="2500" dirty="0" err="1" smtClean="0">
                <a:latin typeface="+mj-lt"/>
              </a:rPr>
              <a:t>là</a:t>
            </a:r>
            <a:r>
              <a:rPr lang="en-US" sz="2500" dirty="0" smtClean="0">
                <a:latin typeface="+mj-lt"/>
              </a:rPr>
              <a:t> </a:t>
            </a:r>
            <a:r>
              <a:rPr lang="en-US" sz="2500" dirty="0" err="1" smtClean="0">
                <a:latin typeface="+mj-lt"/>
              </a:rPr>
              <a:t>kiểu</a:t>
            </a:r>
            <a:r>
              <a:rPr lang="en-US" sz="2500" dirty="0" smtClean="0">
                <a:latin typeface="+mj-lt"/>
              </a:rPr>
              <a:t> </a:t>
            </a:r>
            <a:r>
              <a:rPr lang="en-US" sz="2500" dirty="0" err="1" smtClean="0">
                <a:latin typeface="+mj-lt"/>
              </a:rPr>
              <a:t>ghi</a:t>
            </a:r>
            <a:r>
              <a:rPr lang="en-US" sz="2500" dirty="0" smtClean="0">
                <a:latin typeface="+mj-lt"/>
              </a:rPr>
              <a:t> </a:t>
            </a:r>
            <a:r>
              <a:rPr lang="en-US" sz="2500" dirty="0" err="1" smtClean="0">
                <a:latin typeface="+mj-lt"/>
              </a:rPr>
              <a:t>nhớ</a:t>
            </a:r>
            <a:r>
              <a:rPr lang="en-US" sz="2500" dirty="0" smtClean="0">
                <a:latin typeface="+mj-lt"/>
              </a:rPr>
              <a:t> </a:t>
            </a:r>
            <a:r>
              <a:rPr lang="en-US" sz="2500" dirty="0" err="1" smtClean="0">
                <a:latin typeface="+mj-lt"/>
              </a:rPr>
              <a:t>theo</a:t>
            </a:r>
            <a:r>
              <a:rPr lang="en-US" sz="2500" dirty="0" smtClean="0">
                <a:latin typeface="+mj-lt"/>
              </a:rPr>
              <a:t> </a:t>
            </a:r>
            <a:r>
              <a:rPr lang="en-US" sz="2500" dirty="0" err="1" smtClean="0">
                <a:latin typeface="+mj-lt"/>
              </a:rPr>
              <a:t>kiểu</a:t>
            </a:r>
            <a:r>
              <a:rPr lang="en-US" sz="2500" dirty="0" smtClean="0">
                <a:latin typeface="+mj-lt"/>
              </a:rPr>
              <a:t> </a:t>
            </a:r>
            <a:r>
              <a:rPr lang="en-US" sz="2500" dirty="0" err="1" smtClean="0">
                <a:latin typeface="+mj-lt"/>
              </a:rPr>
              <a:t>nhập</a:t>
            </a:r>
            <a:r>
              <a:rPr lang="en-US" sz="2500" dirty="0" smtClean="0">
                <a:latin typeface="+mj-lt"/>
              </a:rPr>
              <a:t> </a:t>
            </a:r>
            <a:r>
              <a:rPr lang="en-US" sz="2500" dirty="0" err="1" smtClean="0">
                <a:latin typeface="+mj-lt"/>
              </a:rPr>
              <a:t>tâm</a:t>
            </a:r>
            <a:r>
              <a:rPr lang="en-US" sz="2500" dirty="0" smtClean="0">
                <a:latin typeface="+mj-lt"/>
              </a:rPr>
              <a:t> </a:t>
            </a:r>
            <a:r>
              <a:rPr lang="en-US" sz="2500" dirty="0" err="1" smtClean="0">
                <a:latin typeface="+mj-lt"/>
              </a:rPr>
              <a:t>và</a:t>
            </a:r>
            <a:r>
              <a:rPr lang="en-US" sz="2500" dirty="0" smtClean="0">
                <a:latin typeface="+mj-lt"/>
              </a:rPr>
              <a:t> </a:t>
            </a:r>
            <a:r>
              <a:rPr lang="en-US" sz="2500" dirty="0" err="1" smtClean="0">
                <a:latin typeface="+mj-lt"/>
              </a:rPr>
              <a:t>phổ</a:t>
            </a:r>
            <a:r>
              <a:rPr lang="en-US" sz="2500" dirty="0" smtClean="0">
                <a:latin typeface="+mj-lt"/>
              </a:rPr>
              <a:t> </a:t>
            </a:r>
            <a:r>
              <a:rPr lang="en-US" sz="2500" dirty="0" err="1" smtClean="0">
                <a:latin typeface="+mj-lt"/>
              </a:rPr>
              <a:t>biến</a:t>
            </a:r>
            <a:r>
              <a:rPr lang="en-US" sz="2500" dirty="0" smtClean="0">
                <a:latin typeface="+mj-lt"/>
              </a:rPr>
              <a:t> </a:t>
            </a:r>
            <a:r>
              <a:rPr lang="en-US" sz="2500" dirty="0" err="1" smtClean="0">
                <a:latin typeface="+mj-lt"/>
              </a:rPr>
              <a:t>bằng</a:t>
            </a:r>
            <a:r>
              <a:rPr lang="en-US" sz="2500" dirty="0" smtClean="0">
                <a:latin typeface="+mj-lt"/>
              </a:rPr>
              <a:t> </a:t>
            </a:r>
            <a:r>
              <a:rPr lang="en-US" sz="2500" dirty="0" err="1" smtClean="0">
                <a:latin typeface="+mj-lt"/>
              </a:rPr>
              <a:t>lời</a:t>
            </a:r>
            <a:r>
              <a:rPr lang="en-US" sz="2500" dirty="0" smtClean="0">
                <a:latin typeface="+mj-lt"/>
              </a:rPr>
              <a:t> </a:t>
            </a:r>
            <a:r>
              <a:rPr lang="en-US" sz="2500" dirty="0" err="1" smtClean="0">
                <a:latin typeface="+mj-lt"/>
              </a:rPr>
              <a:t>nói</a:t>
            </a:r>
            <a:r>
              <a:rPr lang="en-US" sz="2500" dirty="0" smtClean="0">
                <a:latin typeface="+mj-lt"/>
              </a:rPr>
              <a:t> </a:t>
            </a:r>
            <a:r>
              <a:rPr lang="en-US" sz="2500" dirty="0" err="1" smtClean="0">
                <a:latin typeface="+mj-lt"/>
              </a:rPr>
              <a:t>và</a:t>
            </a:r>
            <a:r>
              <a:rPr lang="en-US" sz="2500" dirty="0" smtClean="0">
                <a:latin typeface="+mj-lt"/>
              </a:rPr>
              <a:t> </a:t>
            </a:r>
            <a:r>
              <a:rPr lang="en-US" sz="2500" dirty="0" err="1" smtClean="0">
                <a:latin typeface="+mj-lt"/>
              </a:rPr>
              <a:t>bằng</a:t>
            </a:r>
            <a:r>
              <a:rPr lang="en-US" sz="2500" dirty="0" smtClean="0">
                <a:latin typeface="+mj-lt"/>
              </a:rPr>
              <a:t> </a:t>
            </a:r>
            <a:r>
              <a:rPr lang="en-US" sz="2500" dirty="0" err="1" smtClean="0">
                <a:latin typeface="+mj-lt"/>
              </a:rPr>
              <a:t>cách</a:t>
            </a:r>
            <a:r>
              <a:rPr lang="en-US" sz="2500" dirty="0" smtClean="0">
                <a:latin typeface="+mj-lt"/>
              </a:rPr>
              <a:t> </a:t>
            </a:r>
            <a:r>
              <a:rPr lang="en-US" sz="2500" dirty="0" err="1" smtClean="0">
                <a:latin typeface="+mj-lt"/>
              </a:rPr>
              <a:t>trình</a:t>
            </a:r>
            <a:r>
              <a:rPr lang="en-US" sz="2500" dirty="0" smtClean="0">
                <a:latin typeface="+mj-lt"/>
              </a:rPr>
              <a:t> </a:t>
            </a:r>
            <a:r>
              <a:rPr lang="en-US" sz="2500" dirty="0" err="1" smtClean="0">
                <a:latin typeface="+mj-lt"/>
              </a:rPr>
              <a:t>diễn</a:t>
            </a:r>
            <a:r>
              <a:rPr lang="en-US" sz="2500" dirty="0" smtClean="0">
                <a:latin typeface="+mj-lt"/>
              </a:rPr>
              <a:t> </a:t>
            </a:r>
            <a:r>
              <a:rPr lang="en-US" sz="2500" dirty="0" err="1" smtClean="0">
                <a:latin typeface="+mj-lt"/>
              </a:rPr>
              <a:t>cho</a:t>
            </a:r>
            <a:r>
              <a:rPr lang="en-US" sz="2500" dirty="0" smtClean="0">
                <a:latin typeface="+mj-lt"/>
              </a:rPr>
              <a:t> </a:t>
            </a:r>
            <a:r>
              <a:rPr lang="en-US" sz="2500" dirty="0" err="1" smtClean="0">
                <a:latin typeface="+mj-lt"/>
              </a:rPr>
              <a:t>người</a:t>
            </a:r>
            <a:r>
              <a:rPr lang="en-US" sz="2500" dirty="0" smtClean="0">
                <a:latin typeface="+mj-lt"/>
              </a:rPr>
              <a:t> </a:t>
            </a:r>
            <a:r>
              <a:rPr lang="en-US" sz="2500" dirty="0" err="1" smtClean="0">
                <a:latin typeface="+mj-lt"/>
              </a:rPr>
              <a:t>nghe</a:t>
            </a:r>
            <a:r>
              <a:rPr lang="en-US" sz="2500" dirty="0" smtClean="0">
                <a:latin typeface="+mj-lt"/>
              </a:rPr>
              <a:t>, </a:t>
            </a:r>
            <a:r>
              <a:rPr lang="en-US" sz="2500" dirty="0" err="1" smtClean="0">
                <a:latin typeface="+mj-lt"/>
              </a:rPr>
              <a:t>người</a:t>
            </a:r>
            <a:r>
              <a:rPr lang="en-US" sz="2500" dirty="0" smtClean="0">
                <a:latin typeface="+mj-lt"/>
              </a:rPr>
              <a:t> </a:t>
            </a:r>
            <a:r>
              <a:rPr lang="en-US" sz="2500" dirty="0" err="1" smtClean="0">
                <a:latin typeface="+mj-lt"/>
              </a:rPr>
              <a:t>xem</a:t>
            </a:r>
            <a:r>
              <a:rPr lang="en-US" sz="2500" dirty="0" smtClean="0">
                <a:latin typeface="+mj-lt"/>
              </a:rPr>
              <a:t>.</a:t>
            </a:r>
          </a:p>
          <a:p>
            <a:r>
              <a:rPr lang="en-US" sz="2500" dirty="0" smtClean="0">
                <a:latin typeface="+mj-lt"/>
              </a:rPr>
              <a:t>+ </a:t>
            </a:r>
            <a:r>
              <a:rPr lang="en-US" sz="2500" dirty="0" err="1" smtClean="0">
                <a:latin typeface="+mj-lt"/>
              </a:rPr>
              <a:t>Quá</a:t>
            </a:r>
            <a:r>
              <a:rPr lang="en-US" sz="2500" dirty="0" smtClean="0">
                <a:latin typeface="+mj-lt"/>
              </a:rPr>
              <a:t> </a:t>
            </a:r>
            <a:r>
              <a:rPr lang="en-US" sz="2500" dirty="0" err="1" smtClean="0">
                <a:latin typeface="+mj-lt"/>
              </a:rPr>
              <a:t>trình</a:t>
            </a:r>
            <a:r>
              <a:rPr lang="en-US" sz="2500" dirty="0" smtClean="0">
                <a:latin typeface="+mj-lt"/>
              </a:rPr>
              <a:t> </a:t>
            </a:r>
            <a:r>
              <a:rPr lang="en-US" sz="2500" dirty="0" err="1" smtClean="0">
                <a:latin typeface="+mj-lt"/>
              </a:rPr>
              <a:t>truyền</a:t>
            </a:r>
            <a:r>
              <a:rPr lang="en-US" sz="2500" dirty="0" smtClean="0">
                <a:latin typeface="+mj-lt"/>
              </a:rPr>
              <a:t> </a:t>
            </a:r>
            <a:r>
              <a:rPr lang="en-US" sz="2500" dirty="0" err="1" smtClean="0">
                <a:latin typeface="+mj-lt"/>
              </a:rPr>
              <a:t>miệng</a:t>
            </a:r>
            <a:r>
              <a:rPr lang="en-US" sz="2500" dirty="0" smtClean="0">
                <a:latin typeface="+mj-lt"/>
              </a:rPr>
              <a:t>: Theo </a:t>
            </a:r>
            <a:r>
              <a:rPr lang="en-US" sz="2500" dirty="0" err="1" smtClean="0">
                <a:latin typeface="+mj-lt"/>
              </a:rPr>
              <a:t>thời</a:t>
            </a:r>
            <a:r>
              <a:rPr lang="en-US" sz="2500" dirty="0" smtClean="0">
                <a:latin typeface="+mj-lt"/>
              </a:rPr>
              <a:t> </a:t>
            </a:r>
            <a:r>
              <a:rPr lang="en-US" sz="2500" dirty="0" err="1" smtClean="0">
                <a:latin typeface="+mj-lt"/>
              </a:rPr>
              <a:t>gian</a:t>
            </a:r>
            <a:r>
              <a:rPr lang="en-US" sz="2500" dirty="0" smtClean="0">
                <a:latin typeface="+mj-lt"/>
              </a:rPr>
              <a:t> – Theo </a:t>
            </a:r>
            <a:r>
              <a:rPr lang="en-US" sz="2500" dirty="0" err="1" smtClean="0">
                <a:latin typeface="+mj-lt"/>
              </a:rPr>
              <a:t>không</a:t>
            </a:r>
            <a:r>
              <a:rPr lang="en-US" sz="2500" dirty="0" smtClean="0">
                <a:latin typeface="+mj-lt"/>
              </a:rPr>
              <a:t> </a:t>
            </a:r>
            <a:r>
              <a:rPr lang="en-US" sz="2500" dirty="0" err="1" smtClean="0">
                <a:latin typeface="+mj-lt"/>
              </a:rPr>
              <a:t>gian</a:t>
            </a:r>
            <a:r>
              <a:rPr lang="en-US" sz="2500" dirty="0" smtClean="0">
                <a:latin typeface="+mj-lt"/>
              </a:rPr>
              <a:t>.</a:t>
            </a:r>
          </a:p>
          <a:p>
            <a:r>
              <a:rPr lang="en-US" sz="2500" dirty="0" smtClean="0">
                <a:latin typeface="+mj-lt"/>
              </a:rPr>
              <a:t>+ </a:t>
            </a:r>
            <a:r>
              <a:rPr lang="en-US" sz="2500" dirty="0" err="1" smtClean="0">
                <a:latin typeface="+mj-lt"/>
              </a:rPr>
              <a:t>Hình</a:t>
            </a:r>
            <a:r>
              <a:rPr lang="en-US" sz="2500" dirty="0" smtClean="0">
                <a:latin typeface="+mj-lt"/>
              </a:rPr>
              <a:t> </a:t>
            </a:r>
            <a:r>
              <a:rPr lang="en-US" sz="2500" dirty="0" err="1" smtClean="0">
                <a:latin typeface="+mj-lt"/>
              </a:rPr>
              <a:t>thức</a:t>
            </a:r>
            <a:r>
              <a:rPr lang="en-US" sz="2500" dirty="0" smtClean="0">
                <a:latin typeface="+mj-lt"/>
              </a:rPr>
              <a:t> </a:t>
            </a:r>
            <a:r>
              <a:rPr lang="en-US" sz="2500" dirty="0" err="1" smtClean="0">
                <a:latin typeface="+mj-lt"/>
              </a:rPr>
              <a:t>truyền</a:t>
            </a:r>
            <a:r>
              <a:rPr lang="en-US" sz="2500" dirty="0" smtClean="0">
                <a:latin typeface="+mj-lt"/>
              </a:rPr>
              <a:t> </a:t>
            </a:r>
            <a:r>
              <a:rPr lang="en-US" sz="2500" dirty="0" err="1" smtClean="0">
                <a:latin typeface="+mj-lt"/>
              </a:rPr>
              <a:t>miệng</a:t>
            </a:r>
            <a:r>
              <a:rPr lang="en-US" sz="2500" dirty="0" smtClean="0">
                <a:latin typeface="+mj-lt"/>
              </a:rPr>
              <a:t>: </a:t>
            </a:r>
            <a:r>
              <a:rPr lang="en-US" sz="2500" dirty="0" err="1" smtClean="0">
                <a:latin typeface="+mj-lt"/>
              </a:rPr>
              <a:t>nói</a:t>
            </a:r>
            <a:r>
              <a:rPr lang="en-US" sz="2500" dirty="0" smtClean="0">
                <a:latin typeface="+mj-lt"/>
              </a:rPr>
              <a:t> – </a:t>
            </a:r>
            <a:r>
              <a:rPr lang="en-US" sz="2500" dirty="0" err="1" smtClean="0">
                <a:latin typeface="+mj-lt"/>
              </a:rPr>
              <a:t>hát</a:t>
            </a:r>
            <a:r>
              <a:rPr lang="en-US" sz="2500" dirty="0" smtClean="0">
                <a:latin typeface="+mj-lt"/>
              </a:rPr>
              <a:t> – </a:t>
            </a:r>
            <a:r>
              <a:rPr lang="en-US" sz="2500" dirty="0" err="1" smtClean="0">
                <a:latin typeface="+mj-lt"/>
              </a:rPr>
              <a:t>kể</a:t>
            </a:r>
            <a:r>
              <a:rPr lang="en-US" sz="2500" dirty="0" smtClean="0">
                <a:latin typeface="+mj-lt"/>
              </a:rPr>
              <a:t> - </a:t>
            </a:r>
            <a:r>
              <a:rPr lang="en-US" sz="2500" dirty="0" err="1" smtClean="0">
                <a:latin typeface="+mj-lt"/>
              </a:rPr>
              <a:t>diễn</a:t>
            </a:r>
            <a:r>
              <a:rPr lang="en-US" sz="2500" dirty="0" smtClean="0">
                <a:latin typeface="+mj-lt"/>
              </a:rPr>
              <a:t> -&gt; </a:t>
            </a:r>
            <a:r>
              <a:rPr lang="en-US" sz="2500" dirty="0" err="1" smtClean="0">
                <a:latin typeface="+mj-lt"/>
              </a:rPr>
              <a:t>Diễn</a:t>
            </a:r>
            <a:r>
              <a:rPr lang="en-US" sz="2500" dirty="0" smtClean="0">
                <a:latin typeface="+mj-lt"/>
              </a:rPr>
              <a:t> </a:t>
            </a:r>
            <a:r>
              <a:rPr lang="en-US" sz="2500" dirty="0" err="1" smtClean="0">
                <a:latin typeface="+mj-lt"/>
              </a:rPr>
              <a:t>xướng</a:t>
            </a:r>
            <a:r>
              <a:rPr lang="en-US" sz="2500" dirty="0" smtClean="0">
                <a:latin typeface="+mj-lt"/>
              </a:rPr>
              <a:t> </a:t>
            </a:r>
            <a:r>
              <a:rPr lang="en-US" sz="2500" dirty="0" err="1" smtClean="0">
                <a:latin typeface="+mj-lt"/>
              </a:rPr>
              <a:t>dân</a:t>
            </a:r>
            <a:r>
              <a:rPr lang="en-US" sz="2500" dirty="0" smtClean="0">
                <a:latin typeface="+mj-lt"/>
              </a:rPr>
              <a:t> </a:t>
            </a:r>
            <a:r>
              <a:rPr lang="en-US" sz="2500" dirty="0" err="1" smtClean="0">
                <a:latin typeface="+mj-lt"/>
              </a:rPr>
              <a:t>gian</a:t>
            </a:r>
            <a:endParaRPr lang="en-US" sz="2500" dirty="0" smtClean="0">
              <a:latin typeface="+mj-lt"/>
            </a:endParaRPr>
          </a:p>
          <a:p>
            <a:pPr marL="457200" indent="-457200">
              <a:buFont typeface="Arial" charset="0"/>
              <a:buChar char="•"/>
            </a:pPr>
            <a:r>
              <a:rPr lang="en-US" sz="2500" dirty="0" err="1" smtClean="0">
                <a:latin typeface="+mj-lt"/>
              </a:rPr>
              <a:t>Nói</a:t>
            </a:r>
            <a:r>
              <a:rPr lang="en-US" sz="2500" dirty="0" smtClean="0">
                <a:latin typeface="+mj-lt"/>
              </a:rPr>
              <a:t>: -&gt; </a:t>
            </a:r>
            <a:r>
              <a:rPr lang="en-US" sz="2500" dirty="0" err="1" smtClean="0">
                <a:latin typeface="+mj-lt"/>
              </a:rPr>
              <a:t>Tục</a:t>
            </a:r>
            <a:r>
              <a:rPr lang="en-US" sz="2500" dirty="0" smtClean="0">
                <a:latin typeface="+mj-lt"/>
              </a:rPr>
              <a:t> </a:t>
            </a:r>
            <a:r>
              <a:rPr lang="en-US" sz="2500" dirty="0" err="1" smtClean="0">
                <a:latin typeface="+mj-lt"/>
              </a:rPr>
              <a:t>ngữ</a:t>
            </a:r>
            <a:r>
              <a:rPr lang="en-US" sz="2500" dirty="0" smtClean="0">
                <a:latin typeface="+mj-lt"/>
              </a:rPr>
              <a:t>: </a:t>
            </a:r>
            <a:r>
              <a:rPr lang="en-US" sz="2500" dirty="0" err="1" smtClean="0">
                <a:latin typeface="+mj-lt"/>
              </a:rPr>
              <a:t>Cái</a:t>
            </a:r>
            <a:r>
              <a:rPr lang="en-US" sz="2500" dirty="0" smtClean="0">
                <a:latin typeface="+mj-lt"/>
              </a:rPr>
              <a:t> </a:t>
            </a:r>
            <a:r>
              <a:rPr lang="en-US" sz="2500" dirty="0" err="1" smtClean="0">
                <a:latin typeface="+mj-lt"/>
              </a:rPr>
              <a:t>nết</a:t>
            </a:r>
            <a:r>
              <a:rPr lang="en-US" sz="2500" dirty="0" smtClean="0">
                <a:latin typeface="+mj-lt"/>
              </a:rPr>
              <a:t> </a:t>
            </a:r>
            <a:r>
              <a:rPr lang="en-US" sz="2500" dirty="0" err="1" smtClean="0">
                <a:latin typeface="+mj-lt"/>
              </a:rPr>
              <a:t>đánh</a:t>
            </a:r>
            <a:r>
              <a:rPr lang="en-US" sz="2500" dirty="0" smtClean="0">
                <a:latin typeface="+mj-lt"/>
              </a:rPr>
              <a:t> </a:t>
            </a:r>
            <a:r>
              <a:rPr lang="en-US" sz="2500" dirty="0" err="1" smtClean="0">
                <a:latin typeface="+mj-lt"/>
              </a:rPr>
              <a:t>chết</a:t>
            </a:r>
            <a:r>
              <a:rPr lang="en-US" sz="2500" dirty="0" smtClean="0">
                <a:latin typeface="+mj-lt"/>
              </a:rPr>
              <a:t> </a:t>
            </a:r>
            <a:r>
              <a:rPr lang="en-US" sz="2500" dirty="0" err="1" smtClean="0">
                <a:latin typeface="+mj-lt"/>
              </a:rPr>
              <a:t>cái</a:t>
            </a:r>
            <a:r>
              <a:rPr lang="en-US" sz="2500" dirty="0" smtClean="0">
                <a:latin typeface="+mj-lt"/>
              </a:rPr>
              <a:t> </a:t>
            </a:r>
            <a:r>
              <a:rPr lang="en-US" sz="2500" dirty="0" err="1" smtClean="0">
                <a:latin typeface="+mj-lt"/>
              </a:rPr>
              <a:t>đẹp</a:t>
            </a:r>
            <a:endParaRPr lang="en-US" sz="2500" dirty="0" smtClean="0">
              <a:latin typeface="+mj-lt"/>
            </a:endParaRPr>
          </a:p>
          <a:p>
            <a:r>
              <a:rPr lang="en-US" sz="2500" dirty="0" smtClean="0">
                <a:latin typeface="+mj-lt"/>
              </a:rPr>
              <a:t>-&gt; </a:t>
            </a:r>
            <a:r>
              <a:rPr lang="en-US" sz="2500" dirty="0" err="1" smtClean="0">
                <a:latin typeface="+mj-lt"/>
              </a:rPr>
              <a:t>Câu</a:t>
            </a:r>
            <a:r>
              <a:rPr lang="en-US" sz="2500" dirty="0" smtClean="0">
                <a:latin typeface="+mj-lt"/>
              </a:rPr>
              <a:t> </a:t>
            </a:r>
            <a:r>
              <a:rPr lang="en-US" sz="2500" dirty="0" err="1" smtClean="0">
                <a:latin typeface="+mj-lt"/>
              </a:rPr>
              <a:t>đố</a:t>
            </a:r>
            <a:r>
              <a:rPr lang="en-US" sz="2500" dirty="0" smtClean="0">
                <a:latin typeface="+mj-lt"/>
              </a:rPr>
              <a:t>: </a:t>
            </a:r>
            <a:r>
              <a:rPr lang="en-US" sz="2500" dirty="0" err="1" smtClean="0">
                <a:latin typeface="+mj-lt"/>
              </a:rPr>
              <a:t>Vừa</a:t>
            </a:r>
            <a:r>
              <a:rPr lang="en-US" sz="2500" dirty="0" smtClean="0">
                <a:latin typeface="+mj-lt"/>
              </a:rPr>
              <a:t> </a:t>
            </a:r>
            <a:r>
              <a:rPr lang="en-US" sz="2500" dirty="0" err="1" smtClean="0">
                <a:latin typeface="+mj-lt"/>
              </a:rPr>
              <a:t>bằng</a:t>
            </a:r>
            <a:r>
              <a:rPr lang="en-US" sz="2500" dirty="0" smtClean="0">
                <a:latin typeface="+mj-lt"/>
              </a:rPr>
              <a:t> </a:t>
            </a:r>
            <a:r>
              <a:rPr lang="en-US" sz="2500" dirty="0" err="1" smtClean="0">
                <a:latin typeface="+mj-lt"/>
              </a:rPr>
              <a:t>hạt</a:t>
            </a:r>
            <a:r>
              <a:rPr lang="en-US" sz="2500" dirty="0" smtClean="0">
                <a:latin typeface="+mj-lt"/>
              </a:rPr>
              <a:t> </a:t>
            </a:r>
            <a:r>
              <a:rPr lang="en-US" sz="2500" dirty="0" err="1" smtClean="0">
                <a:latin typeface="+mj-lt"/>
              </a:rPr>
              <a:t>đỗ</a:t>
            </a:r>
            <a:r>
              <a:rPr lang="en-US" sz="2500" dirty="0" smtClean="0">
                <a:latin typeface="+mj-lt"/>
              </a:rPr>
              <a:t>, </a:t>
            </a:r>
            <a:r>
              <a:rPr lang="en-US" sz="2500" dirty="0" err="1" smtClean="0">
                <a:latin typeface="+mj-lt"/>
              </a:rPr>
              <a:t>ăn</a:t>
            </a:r>
            <a:r>
              <a:rPr lang="en-US" sz="2500" dirty="0" smtClean="0">
                <a:latin typeface="+mj-lt"/>
              </a:rPr>
              <a:t> </a:t>
            </a:r>
            <a:r>
              <a:rPr lang="en-US" sz="2500" dirty="0" err="1" smtClean="0">
                <a:latin typeface="+mj-lt"/>
              </a:rPr>
              <a:t>giỗ</a:t>
            </a:r>
            <a:r>
              <a:rPr lang="en-US" sz="2500" dirty="0" smtClean="0">
                <a:latin typeface="+mj-lt"/>
              </a:rPr>
              <a:t> </a:t>
            </a:r>
            <a:r>
              <a:rPr lang="en-US" sz="2500" dirty="0" err="1" smtClean="0">
                <a:latin typeface="+mj-lt"/>
              </a:rPr>
              <a:t>cả</a:t>
            </a:r>
            <a:r>
              <a:rPr lang="en-US" sz="2500" dirty="0" smtClean="0">
                <a:latin typeface="+mj-lt"/>
              </a:rPr>
              <a:t> </a:t>
            </a:r>
            <a:r>
              <a:rPr lang="en-US" sz="2500" dirty="0" err="1" smtClean="0">
                <a:latin typeface="+mj-lt"/>
              </a:rPr>
              <a:t>làng</a:t>
            </a:r>
            <a:endParaRPr lang="en-US" sz="2500" dirty="0" smtClean="0">
              <a:latin typeface="+mj-lt"/>
            </a:endParaRPr>
          </a:p>
          <a:p>
            <a:r>
              <a:rPr lang="en-US" sz="2500" dirty="0" smtClean="0">
                <a:latin typeface="+mj-lt"/>
              </a:rPr>
              <a:t>-&gt; </a:t>
            </a:r>
            <a:r>
              <a:rPr lang="en-US" sz="2500" dirty="0" err="1" smtClean="0">
                <a:latin typeface="+mj-lt"/>
              </a:rPr>
              <a:t>Ca</a:t>
            </a:r>
            <a:r>
              <a:rPr lang="en-US" sz="2500" dirty="0" smtClean="0">
                <a:latin typeface="+mj-lt"/>
              </a:rPr>
              <a:t> </a:t>
            </a:r>
            <a:r>
              <a:rPr lang="en-US" sz="2500" dirty="0" err="1" smtClean="0">
                <a:latin typeface="+mj-lt"/>
              </a:rPr>
              <a:t>dao</a:t>
            </a:r>
            <a:r>
              <a:rPr lang="en-US" sz="2500" dirty="0" smtClean="0">
                <a:latin typeface="+mj-lt"/>
              </a:rPr>
              <a:t>: </a:t>
            </a:r>
            <a:r>
              <a:rPr lang="en-US" sz="2500" dirty="0" err="1" smtClean="0">
                <a:latin typeface="+mj-lt"/>
              </a:rPr>
              <a:t>Chiều</a:t>
            </a:r>
            <a:r>
              <a:rPr lang="en-US" sz="2500" dirty="0" smtClean="0">
                <a:latin typeface="+mj-lt"/>
              </a:rPr>
              <a:t> </a:t>
            </a:r>
            <a:r>
              <a:rPr lang="en-US" sz="2500" dirty="0" err="1" smtClean="0">
                <a:latin typeface="+mj-lt"/>
              </a:rPr>
              <a:t>chiều</a:t>
            </a:r>
            <a:r>
              <a:rPr lang="en-US" sz="2500" dirty="0" smtClean="0">
                <a:latin typeface="+mj-lt"/>
              </a:rPr>
              <a:t> </a:t>
            </a:r>
            <a:r>
              <a:rPr lang="en-US" sz="2500" dirty="0" err="1" smtClean="0">
                <a:latin typeface="+mj-lt"/>
              </a:rPr>
              <a:t>ra</a:t>
            </a:r>
            <a:r>
              <a:rPr lang="en-US" sz="2500" dirty="0" smtClean="0">
                <a:latin typeface="+mj-lt"/>
              </a:rPr>
              <a:t> </a:t>
            </a:r>
            <a:r>
              <a:rPr lang="en-US" sz="2500" dirty="0" err="1" smtClean="0">
                <a:latin typeface="+mj-lt"/>
              </a:rPr>
              <a:t>đứng</a:t>
            </a:r>
            <a:r>
              <a:rPr lang="en-US" sz="2500" dirty="0" smtClean="0">
                <a:latin typeface="+mj-lt"/>
              </a:rPr>
              <a:t> </a:t>
            </a:r>
            <a:r>
              <a:rPr lang="en-US" sz="2500" dirty="0" err="1" smtClean="0">
                <a:latin typeface="+mj-lt"/>
              </a:rPr>
              <a:t>ngõ</a:t>
            </a:r>
            <a:r>
              <a:rPr lang="en-US" sz="2500" dirty="0" smtClean="0">
                <a:latin typeface="+mj-lt"/>
              </a:rPr>
              <a:t> </a:t>
            </a:r>
            <a:r>
              <a:rPr lang="en-US" sz="2500" dirty="0" err="1" smtClean="0">
                <a:latin typeface="+mj-lt"/>
              </a:rPr>
              <a:t>sau</a:t>
            </a:r>
            <a:endParaRPr lang="en-US" sz="2500" dirty="0">
              <a:latin typeface="+mj-lt"/>
            </a:endParaRPr>
          </a:p>
          <a:p>
            <a:r>
              <a:rPr lang="en-US" sz="2500" dirty="0">
                <a:latin typeface="+mj-lt"/>
              </a:rPr>
              <a:t> </a:t>
            </a:r>
            <a:r>
              <a:rPr lang="en-US" sz="2500" dirty="0" smtClean="0">
                <a:latin typeface="+mj-lt"/>
              </a:rPr>
              <a:t>         </a:t>
            </a:r>
            <a:r>
              <a:rPr lang="en-US" sz="2500" dirty="0" err="1" smtClean="0">
                <a:latin typeface="+mj-lt"/>
              </a:rPr>
              <a:t>Trông</a:t>
            </a:r>
            <a:r>
              <a:rPr lang="en-US" sz="2500" dirty="0" smtClean="0">
                <a:latin typeface="+mj-lt"/>
              </a:rPr>
              <a:t> </a:t>
            </a:r>
            <a:r>
              <a:rPr lang="en-US" sz="2500" dirty="0" err="1" smtClean="0">
                <a:latin typeface="+mj-lt"/>
              </a:rPr>
              <a:t>về</a:t>
            </a:r>
            <a:r>
              <a:rPr lang="en-US" sz="2500" dirty="0" smtClean="0">
                <a:latin typeface="+mj-lt"/>
              </a:rPr>
              <a:t> </a:t>
            </a:r>
            <a:r>
              <a:rPr lang="en-US" sz="2500" dirty="0" err="1" smtClean="0">
                <a:latin typeface="+mj-lt"/>
              </a:rPr>
              <a:t>quê</a:t>
            </a:r>
            <a:r>
              <a:rPr lang="en-US" sz="2500" dirty="0" smtClean="0">
                <a:latin typeface="+mj-lt"/>
              </a:rPr>
              <a:t> </a:t>
            </a:r>
            <a:r>
              <a:rPr lang="en-US" sz="2500" dirty="0" err="1" smtClean="0">
                <a:latin typeface="+mj-lt"/>
              </a:rPr>
              <a:t>mẹ</a:t>
            </a:r>
            <a:r>
              <a:rPr lang="en-US" sz="2500" dirty="0" smtClean="0">
                <a:latin typeface="+mj-lt"/>
              </a:rPr>
              <a:t> </a:t>
            </a:r>
            <a:r>
              <a:rPr lang="en-US" sz="2500" dirty="0" err="1" smtClean="0">
                <a:latin typeface="+mj-lt"/>
              </a:rPr>
              <a:t>ruột</a:t>
            </a:r>
            <a:r>
              <a:rPr lang="en-US" sz="2500" dirty="0" smtClean="0">
                <a:latin typeface="+mj-lt"/>
              </a:rPr>
              <a:t> </a:t>
            </a:r>
            <a:r>
              <a:rPr lang="en-US" sz="2500" dirty="0" err="1" smtClean="0">
                <a:latin typeface="+mj-lt"/>
              </a:rPr>
              <a:t>đau</a:t>
            </a:r>
            <a:r>
              <a:rPr lang="en-US" sz="2500" dirty="0" smtClean="0">
                <a:latin typeface="+mj-lt"/>
              </a:rPr>
              <a:t> </a:t>
            </a:r>
            <a:r>
              <a:rPr lang="en-US" sz="2500" dirty="0" err="1" smtClean="0">
                <a:latin typeface="+mj-lt"/>
              </a:rPr>
              <a:t>chín</a:t>
            </a:r>
            <a:r>
              <a:rPr lang="en-US" sz="2500" dirty="0" smtClean="0">
                <a:latin typeface="+mj-lt"/>
              </a:rPr>
              <a:t> </a:t>
            </a:r>
            <a:r>
              <a:rPr lang="en-US" sz="2500" dirty="0" err="1" smtClean="0">
                <a:latin typeface="+mj-lt"/>
              </a:rPr>
              <a:t>chiều</a:t>
            </a:r>
            <a:r>
              <a:rPr lang="en-US" sz="2500" dirty="0" smtClean="0">
                <a:latin typeface="+mj-lt"/>
              </a:rPr>
              <a:t>.</a:t>
            </a:r>
          </a:p>
        </p:txBody>
      </p:sp>
    </p:spTree>
    <p:extLst>
      <p:ext uri="{BB962C8B-B14F-4D97-AF65-F5344CB8AC3E}">
        <p14:creationId xmlns:p14="http://schemas.microsoft.com/office/powerpoint/2010/main" val="371240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in)">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in)">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ircle(in)">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circle(in)">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circle(in)">
                                      <p:cBhvr>
                                        <p:cTn id="42" dur="20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circle(in)">
                                      <p:cBhvr>
                                        <p:cTn id="47"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9044" y="74154"/>
            <a:ext cx="6324600" cy="4154984"/>
          </a:xfrm>
          <a:prstGeom prst="rect">
            <a:avLst/>
          </a:prstGeom>
          <a:noFill/>
        </p:spPr>
        <p:txBody>
          <a:bodyPr wrap="square" rtlCol="0">
            <a:spAutoFit/>
          </a:bodyPr>
          <a:lstStyle/>
          <a:p>
            <a:pPr marL="342900" indent="-342900">
              <a:buFont typeface="Arial" charset="0"/>
              <a:buChar char="•"/>
            </a:pPr>
            <a:r>
              <a:rPr lang="en-US" sz="2400" dirty="0" err="1" smtClean="0"/>
              <a:t>Kể</a:t>
            </a:r>
            <a:r>
              <a:rPr lang="en-US" sz="2400" dirty="0" smtClean="0"/>
              <a:t>: -&gt; </a:t>
            </a:r>
            <a:r>
              <a:rPr lang="en-US" sz="2400" dirty="0" err="1" smtClean="0"/>
              <a:t>Thần</a:t>
            </a:r>
            <a:r>
              <a:rPr lang="en-US" sz="2400" dirty="0" smtClean="0"/>
              <a:t> </a:t>
            </a:r>
            <a:r>
              <a:rPr lang="en-US" sz="2400" dirty="0" err="1" smtClean="0"/>
              <a:t>thoại</a:t>
            </a:r>
            <a:r>
              <a:rPr lang="en-US" sz="2400" dirty="0" smtClean="0"/>
              <a:t>: </a:t>
            </a:r>
            <a:r>
              <a:rPr lang="en-US" sz="2400" dirty="0" err="1" smtClean="0"/>
              <a:t>Thần</a:t>
            </a:r>
            <a:r>
              <a:rPr lang="en-US" sz="2400" dirty="0" smtClean="0"/>
              <a:t> </a:t>
            </a:r>
            <a:r>
              <a:rPr lang="en-US" sz="2400" dirty="0" err="1" smtClean="0"/>
              <a:t>trụ</a:t>
            </a:r>
            <a:r>
              <a:rPr lang="en-US" sz="2400" dirty="0" smtClean="0"/>
              <a:t> </a:t>
            </a:r>
            <a:r>
              <a:rPr lang="en-US" sz="2400" dirty="0" err="1" smtClean="0"/>
              <a:t>trời</a:t>
            </a:r>
            <a:endParaRPr lang="en-US" sz="2400" dirty="0" smtClean="0"/>
          </a:p>
          <a:p>
            <a:r>
              <a:rPr lang="en-US" sz="2400" dirty="0" smtClean="0">
                <a:latin typeface="+mj-lt"/>
              </a:rPr>
              <a:t>-&gt; </a:t>
            </a:r>
            <a:r>
              <a:rPr lang="en-US" sz="2400" dirty="0" err="1" smtClean="0">
                <a:latin typeface="+mj-lt"/>
              </a:rPr>
              <a:t>Truyền</a:t>
            </a:r>
            <a:r>
              <a:rPr lang="en-US" sz="2400" dirty="0" smtClean="0">
                <a:latin typeface="+mj-lt"/>
              </a:rPr>
              <a:t> </a:t>
            </a:r>
            <a:r>
              <a:rPr lang="en-US" sz="2400" dirty="0" err="1" smtClean="0">
                <a:latin typeface="+mj-lt"/>
              </a:rPr>
              <a:t>thuyết</a:t>
            </a:r>
            <a:r>
              <a:rPr lang="en-US" sz="2400" dirty="0" smtClean="0">
                <a:latin typeface="+mj-lt"/>
              </a:rPr>
              <a:t>: </a:t>
            </a:r>
            <a:r>
              <a:rPr lang="en-US" sz="2400" dirty="0" err="1" smtClean="0">
                <a:latin typeface="+mj-lt"/>
              </a:rPr>
              <a:t>Thánh</a:t>
            </a:r>
            <a:r>
              <a:rPr lang="en-US" sz="2400" dirty="0" smtClean="0">
                <a:latin typeface="+mj-lt"/>
              </a:rPr>
              <a:t> </a:t>
            </a:r>
            <a:r>
              <a:rPr lang="en-US" sz="2400" dirty="0" err="1" smtClean="0">
                <a:latin typeface="+mj-lt"/>
              </a:rPr>
              <a:t>Gióng</a:t>
            </a:r>
            <a:endParaRPr lang="en-US" sz="2400" dirty="0" smtClean="0">
              <a:latin typeface="+mj-lt"/>
            </a:endParaRPr>
          </a:p>
          <a:p>
            <a:r>
              <a:rPr lang="en-US" sz="2400" dirty="0" smtClean="0">
                <a:latin typeface="+mj-lt"/>
              </a:rPr>
              <a:t>-&gt; </a:t>
            </a:r>
            <a:r>
              <a:rPr lang="en-US" sz="2400" dirty="0" err="1" smtClean="0">
                <a:latin typeface="+mj-lt"/>
              </a:rPr>
              <a:t>Sử</a:t>
            </a:r>
            <a:r>
              <a:rPr lang="en-US" sz="2400" dirty="0" smtClean="0">
                <a:latin typeface="+mj-lt"/>
              </a:rPr>
              <a:t> </a:t>
            </a:r>
            <a:r>
              <a:rPr lang="en-US" sz="2400" dirty="0" err="1" smtClean="0">
                <a:latin typeface="+mj-lt"/>
              </a:rPr>
              <a:t>thi</a:t>
            </a:r>
            <a:r>
              <a:rPr lang="en-US" sz="2400" dirty="0" smtClean="0">
                <a:latin typeface="+mj-lt"/>
              </a:rPr>
              <a:t>: </a:t>
            </a:r>
            <a:r>
              <a:rPr lang="en-US" sz="2400" dirty="0" err="1" smtClean="0">
                <a:latin typeface="+mj-lt"/>
              </a:rPr>
              <a:t>Đẻ</a:t>
            </a:r>
            <a:r>
              <a:rPr lang="en-US" sz="2400" dirty="0" smtClean="0">
                <a:latin typeface="+mj-lt"/>
              </a:rPr>
              <a:t> </a:t>
            </a:r>
            <a:r>
              <a:rPr lang="en-US" sz="2400" dirty="0" err="1" smtClean="0">
                <a:latin typeface="+mj-lt"/>
              </a:rPr>
              <a:t>đất</a:t>
            </a:r>
            <a:r>
              <a:rPr lang="en-US" sz="2400" dirty="0" smtClean="0">
                <a:latin typeface="+mj-lt"/>
              </a:rPr>
              <a:t> </a:t>
            </a:r>
            <a:r>
              <a:rPr lang="en-US" sz="2400" dirty="0" err="1" smtClean="0">
                <a:latin typeface="+mj-lt"/>
              </a:rPr>
              <a:t>đẻ</a:t>
            </a:r>
            <a:r>
              <a:rPr lang="en-US" sz="2400" dirty="0" smtClean="0">
                <a:latin typeface="+mj-lt"/>
              </a:rPr>
              <a:t> </a:t>
            </a:r>
            <a:r>
              <a:rPr lang="en-US" sz="2400" dirty="0" err="1" smtClean="0">
                <a:latin typeface="+mj-lt"/>
              </a:rPr>
              <a:t>nước</a:t>
            </a:r>
            <a:endParaRPr lang="en-US" sz="2400" dirty="0" smtClean="0">
              <a:latin typeface="+mj-lt"/>
            </a:endParaRPr>
          </a:p>
          <a:p>
            <a:r>
              <a:rPr lang="en-US" sz="2400" dirty="0" smtClean="0">
                <a:latin typeface="+mj-lt"/>
              </a:rPr>
              <a:t>-&gt; </a:t>
            </a:r>
            <a:r>
              <a:rPr lang="en-US" sz="2400" dirty="0" err="1" smtClean="0">
                <a:latin typeface="+mj-lt"/>
              </a:rPr>
              <a:t>Truyện</a:t>
            </a:r>
            <a:r>
              <a:rPr lang="en-US" sz="2400" dirty="0" smtClean="0">
                <a:latin typeface="+mj-lt"/>
              </a:rPr>
              <a:t> </a:t>
            </a:r>
            <a:r>
              <a:rPr lang="en-US" sz="2400" dirty="0" err="1" smtClean="0">
                <a:latin typeface="+mj-lt"/>
              </a:rPr>
              <a:t>cổ</a:t>
            </a:r>
            <a:r>
              <a:rPr lang="en-US" sz="2400" dirty="0" smtClean="0">
                <a:latin typeface="+mj-lt"/>
              </a:rPr>
              <a:t> </a:t>
            </a:r>
            <a:r>
              <a:rPr lang="en-US" sz="2400" dirty="0" err="1" smtClean="0">
                <a:latin typeface="+mj-lt"/>
              </a:rPr>
              <a:t>tích</a:t>
            </a:r>
            <a:r>
              <a:rPr lang="en-US" sz="2400" dirty="0" smtClean="0">
                <a:latin typeface="+mj-lt"/>
              </a:rPr>
              <a:t>: </a:t>
            </a:r>
            <a:r>
              <a:rPr lang="en-US" sz="2400" dirty="0" err="1" smtClean="0">
                <a:latin typeface="+mj-lt"/>
              </a:rPr>
              <a:t>Tấm</a:t>
            </a:r>
            <a:r>
              <a:rPr lang="en-US" sz="2400" dirty="0" smtClean="0">
                <a:latin typeface="+mj-lt"/>
              </a:rPr>
              <a:t> </a:t>
            </a:r>
            <a:r>
              <a:rPr lang="en-US" sz="2400" dirty="0" err="1" smtClean="0">
                <a:latin typeface="+mj-lt"/>
              </a:rPr>
              <a:t>Cám</a:t>
            </a:r>
            <a:endParaRPr lang="en-US" sz="2400" dirty="0" smtClean="0">
              <a:latin typeface="+mj-lt"/>
            </a:endParaRPr>
          </a:p>
          <a:p>
            <a:r>
              <a:rPr lang="en-US" sz="2400" dirty="0" smtClean="0">
                <a:latin typeface="+mj-lt"/>
              </a:rPr>
              <a:t>-&gt; </a:t>
            </a:r>
            <a:r>
              <a:rPr lang="en-US" sz="2400" dirty="0" err="1" smtClean="0">
                <a:latin typeface="+mj-lt"/>
              </a:rPr>
              <a:t>Truyện</a:t>
            </a:r>
            <a:r>
              <a:rPr lang="en-US" sz="2400" dirty="0" smtClean="0">
                <a:latin typeface="+mj-lt"/>
              </a:rPr>
              <a:t> </a:t>
            </a:r>
            <a:r>
              <a:rPr lang="en-US" sz="2400" dirty="0" err="1" smtClean="0">
                <a:latin typeface="+mj-lt"/>
              </a:rPr>
              <a:t>cười</a:t>
            </a:r>
            <a:r>
              <a:rPr lang="en-US" sz="2400" dirty="0" smtClean="0">
                <a:latin typeface="+mj-lt"/>
              </a:rPr>
              <a:t>: </a:t>
            </a:r>
            <a:r>
              <a:rPr lang="en-US" sz="2400" dirty="0" err="1" smtClean="0">
                <a:latin typeface="+mj-lt"/>
              </a:rPr>
              <a:t>Nhưng</a:t>
            </a:r>
            <a:r>
              <a:rPr lang="en-US" sz="2400" dirty="0" smtClean="0">
                <a:latin typeface="+mj-lt"/>
              </a:rPr>
              <a:t> </a:t>
            </a:r>
            <a:r>
              <a:rPr lang="en-US" sz="2400" dirty="0" err="1" smtClean="0">
                <a:latin typeface="+mj-lt"/>
              </a:rPr>
              <a:t>nó</a:t>
            </a:r>
            <a:r>
              <a:rPr lang="en-US" sz="2400" dirty="0" smtClean="0">
                <a:latin typeface="+mj-lt"/>
              </a:rPr>
              <a:t> </a:t>
            </a:r>
            <a:r>
              <a:rPr lang="en-US" sz="2400" dirty="0" err="1" smtClean="0">
                <a:latin typeface="+mj-lt"/>
              </a:rPr>
              <a:t>phải</a:t>
            </a:r>
            <a:r>
              <a:rPr lang="en-US" sz="2400" dirty="0" smtClean="0">
                <a:latin typeface="+mj-lt"/>
              </a:rPr>
              <a:t> </a:t>
            </a:r>
            <a:r>
              <a:rPr lang="en-US" sz="2400" dirty="0" err="1" smtClean="0">
                <a:latin typeface="+mj-lt"/>
              </a:rPr>
              <a:t>bằng</a:t>
            </a:r>
            <a:r>
              <a:rPr lang="en-US" sz="2400" dirty="0" smtClean="0">
                <a:latin typeface="+mj-lt"/>
              </a:rPr>
              <a:t> </a:t>
            </a:r>
            <a:r>
              <a:rPr lang="en-US" sz="2400" dirty="0" err="1" smtClean="0">
                <a:latin typeface="+mj-lt"/>
              </a:rPr>
              <a:t>hai</a:t>
            </a:r>
            <a:r>
              <a:rPr lang="en-US" sz="2400" dirty="0" smtClean="0">
                <a:latin typeface="+mj-lt"/>
              </a:rPr>
              <a:t> </a:t>
            </a:r>
            <a:r>
              <a:rPr lang="en-US" sz="2400" dirty="0" err="1" smtClean="0">
                <a:latin typeface="+mj-lt"/>
              </a:rPr>
              <a:t>mày</a:t>
            </a:r>
            <a:endParaRPr lang="en-US" sz="2400" dirty="0" smtClean="0">
              <a:latin typeface="+mj-lt"/>
            </a:endParaRPr>
          </a:p>
          <a:p>
            <a:r>
              <a:rPr lang="en-US" sz="2400" dirty="0" smtClean="0">
                <a:latin typeface="+mj-lt"/>
              </a:rPr>
              <a:t>-&gt; </a:t>
            </a:r>
            <a:r>
              <a:rPr lang="en-US" sz="2400" dirty="0" err="1" smtClean="0">
                <a:latin typeface="+mj-lt"/>
              </a:rPr>
              <a:t>Truyện</a:t>
            </a:r>
            <a:r>
              <a:rPr lang="en-US" sz="2400" dirty="0" smtClean="0">
                <a:latin typeface="+mj-lt"/>
              </a:rPr>
              <a:t> </a:t>
            </a:r>
            <a:r>
              <a:rPr lang="en-US" sz="2400" dirty="0" err="1" smtClean="0">
                <a:latin typeface="+mj-lt"/>
              </a:rPr>
              <a:t>ngụ</a:t>
            </a:r>
            <a:r>
              <a:rPr lang="en-US" sz="2400" dirty="0" smtClean="0">
                <a:latin typeface="+mj-lt"/>
              </a:rPr>
              <a:t> </a:t>
            </a:r>
            <a:r>
              <a:rPr lang="en-US" sz="2400" dirty="0" err="1" smtClean="0">
                <a:latin typeface="+mj-lt"/>
              </a:rPr>
              <a:t>ngôn</a:t>
            </a:r>
            <a:r>
              <a:rPr lang="en-US" sz="2400" dirty="0" smtClean="0">
                <a:latin typeface="+mj-lt"/>
              </a:rPr>
              <a:t>: </a:t>
            </a:r>
            <a:r>
              <a:rPr lang="en-US" sz="2400" dirty="0" err="1" smtClean="0">
                <a:latin typeface="+mj-lt"/>
              </a:rPr>
              <a:t>Đeo</a:t>
            </a:r>
            <a:r>
              <a:rPr lang="en-US" sz="2400" dirty="0" smtClean="0">
                <a:latin typeface="+mj-lt"/>
              </a:rPr>
              <a:t> </a:t>
            </a:r>
            <a:r>
              <a:rPr lang="en-US" sz="2400" dirty="0" err="1" smtClean="0">
                <a:latin typeface="+mj-lt"/>
              </a:rPr>
              <a:t>nhạc</a:t>
            </a:r>
            <a:r>
              <a:rPr lang="en-US" sz="2400" dirty="0" smtClean="0">
                <a:latin typeface="+mj-lt"/>
              </a:rPr>
              <a:t> </a:t>
            </a:r>
            <a:r>
              <a:rPr lang="en-US" sz="2400" dirty="0" err="1" smtClean="0">
                <a:latin typeface="+mj-lt"/>
              </a:rPr>
              <a:t>cho</a:t>
            </a:r>
            <a:r>
              <a:rPr lang="en-US" sz="2400" dirty="0" smtClean="0">
                <a:latin typeface="+mj-lt"/>
              </a:rPr>
              <a:t> </a:t>
            </a:r>
            <a:r>
              <a:rPr lang="en-US" sz="2400" dirty="0" err="1" smtClean="0">
                <a:latin typeface="+mj-lt"/>
              </a:rPr>
              <a:t>mèo</a:t>
            </a:r>
            <a:endParaRPr lang="en-US" sz="2400" dirty="0" smtClean="0">
              <a:latin typeface="+mj-lt"/>
            </a:endParaRPr>
          </a:p>
          <a:p>
            <a:pPr marL="342900" indent="-342900">
              <a:buFont typeface="Arial" charset="0"/>
              <a:buChar char="•"/>
            </a:pPr>
            <a:r>
              <a:rPr lang="en-US" sz="2400" dirty="0" err="1" smtClean="0">
                <a:latin typeface="+mj-lt"/>
              </a:rPr>
              <a:t>Hát</a:t>
            </a:r>
            <a:r>
              <a:rPr lang="en-US" sz="2400" dirty="0" smtClean="0">
                <a:latin typeface="+mj-lt"/>
              </a:rPr>
              <a:t>: -&gt; </a:t>
            </a:r>
            <a:r>
              <a:rPr lang="en-US" sz="2400" dirty="0" err="1" smtClean="0">
                <a:latin typeface="+mj-lt"/>
              </a:rPr>
              <a:t>Hát</a:t>
            </a:r>
            <a:r>
              <a:rPr lang="en-US" sz="2400" dirty="0" smtClean="0">
                <a:latin typeface="+mj-lt"/>
              </a:rPr>
              <a:t> </a:t>
            </a:r>
            <a:r>
              <a:rPr lang="en-US" sz="2400" dirty="0" err="1" smtClean="0">
                <a:latin typeface="+mj-lt"/>
              </a:rPr>
              <a:t>ru</a:t>
            </a:r>
            <a:endParaRPr lang="en-US" sz="2400" dirty="0" smtClean="0">
              <a:latin typeface="+mj-lt"/>
            </a:endParaRPr>
          </a:p>
          <a:p>
            <a:r>
              <a:rPr lang="en-US" sz="2400" dirty="0" smtClean="0">
                <a:latin typeface="+mj-lt"/>
              </a:rPr>
              <a:t>-&gt; </a:t>
            </a:r>
            <a:r>
              <a:rPr lang="en-US" sz="2400" dirty="0" err="1" smtClean="0">
                <a:latin typeface="+mj-lt"/>
              </a:rPr>
              <a:t>Hát</a:t>
            </a:r>
            <a:r>
              <a:rPr lang="en-US" sz="2400" dirty="0" smtClean="0">
                <a:latin typeface="+mj-lt"/>
              </a:rPr>
              <a:t> </a:t>
            </a:r>
            <a:r>
              <a:rPr lang="en-US" sz="2400" dirty="0" err="1" smtClean="0">
                <a:latin typeface="+mj-lt"/>
              </a:rPr>
              <a:t>giao</a:t>
            </a:r>
            <a:r>
              <a:rPr lang="en-US" sz="2400" dirty="0" smtClean="0">
                <a:latin typeface="+mj-lt"/>
              </a:rPr>
              <a:t> </a:t>
            </a:r>
            <a:r>
              <a:rPr lang="en-US" sz="2400" dirty="0" err="1" smtClean="0">
                <a:latin typeface="+mj-lt"/>
              </a:rPr>
              <a:t>duyên</a:t>
            </a:r>
            <a:endParaRPr lang="en-US" sz="2400" dirty="0" smtClean="0">
              <a:latin typeface="+mj-lt"/>
            </a:endParaRPr>
          </a:p>
          <a:p>
            <a:r>
              <a:rPr lang="en-US" sz="2400" dirty="0" smtClean="0">
                <a:latin typeface="+mj-lt"/>
              </a:rPr>
              <a:t>-&gt; </a:t>
            </a:r>
            <a:r>
              <a:rPr lang="en-US" sz="2400" dirty="0" err="1" smtClean="0">
                <a:latin typeface="+mj-lt"/>
              </a:rPr>
              <a:t>Hát</a:t>
            </a:r>
            <a:r>
              <a:rPr lang="en-US" sz="2400" dirty="0" smtClean="0">
                <a:latin typeface="+mj-lt"/>
              </a:rPr>
              <a:t> </a:t>
            </a:r>
            <a:r>
              <a:rPr lang="en-US" sz="2400" dirty="0" err="1" smtClean="0">
                <a:latin typeface="+mj-lt"/>
              </a:rPr>
              <a:t>dân</a:t>
            </a:r>
            <a:r>
              <a:rPr lang="en-US" sz="2400" dirty="0" smtClean="0">
                <a:latin typeface="+mj-lt"/>
              </a:rPr>
              <a:t> </a:t>
            </a:r>
            <a:r>
              <a:rPr lang="en-US" sz="2400" dirty="0" err="1" smtClean="0">
                <a:latin typeface="+mj-lt"/>
              </a:rPr>
              <a:t>ca</a:t>
            </a:r>
            <a:endParaRPr lang="en-US" sz="2400" dirty="0" smtClean="0">
              <a:latin typeface="+mj-lt"/>
            </a:endParaRPr>
          </a:p>
          <a:p>
            <a:pPr marL="342900" indent="-342900">
              <a:buFont typeface="Arial" charset="0"/>
              <a:buChar char="•"/>
            </a:pPr>
            <a:r>
              <a:rPr lang="en-US" sz="2400" dirty="0" err="1" smtClean="0">
                <a:latin typeface="+mj-lt"/>
              </a:rPr>
              <a:t>Diễn</a:t>
            </a:r>
            <a:r>
              <a:rPr lang="en-US" sz="2400" dirty="0" smtClean="0">
                <a:latin typeface="+mj-lt"/>
              </a:rPr>
              <a:t>: -&gt; </a:t>
            </a:r>
            <a:r>
              <a:rPr lang="en-US" sz="2400" dirty="0" err="1" smtClean="0">
                <a:latin typeface="+mj-lt"/>
              </a:rPr>
              <a:t>Chèo</a:t>
            </a:r>
            <a:endParaRPr lang="en-US" sz="2400" dirty="0" smtClean="0">
              <a:latin typeface="+mj-lt"/>
            </a:endParaRPr>
          </a:p>
          <a:p>
            <a:r>
              <a:rPr lang="en-US" sz="2400" dirty="0" smtClean="0">
                <a:latin typeface="+mj-lt"/>
              </a:rPr>
              <a:t>-&gt; </a:t>
            </a:r>
            <a:r>
              <a:rPr lang="en-US" sz="2400" dirty="0" err="1" smtClean="0">
                <a:latin typeface="+mj-lt"/>
              </a:rPr>
              <a:t>Tuồng</a:t>
            </a:r>
            <a:endParaRPr lang="vi-VN" sz="2400" dirty="0">
              <a:latin typeface="+mj-lt"/>
            </a:endParaRPr>
          </a:p>
        </p:txBody>
      </p:sp>
    </p:spTree>
    <p:extLst>
      <p:ext uri="{BB962C8B-B14F-4D97-AF65-F5344CB8AC3E}">
        <p14:creationId xmlns:p14="http://schemas.microsoft.com/office/powerpoint/2010/main" val="199166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ircle(in)">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ircle(in)">
                                      <p:cBhvr>
                                        <p:cTn id="37" dur="2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circle(in)">
                                      <p:cBhvr>
                                        <p:cTn id="42" dur="2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circle(in)">
                                      <p:cBhvr>
                                        <p:cTn id="47" dur="2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circle(in)">
                                      <p:cBhvr>
                                        <p:cTn id="52" dur="20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circle(in)">
                                      <p:cBhvr>
                                        <p:cTn id="57"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7" y="12016"/>
            <a:ext cx="9143999" cy="5143500"/>
          </a:xfrm>
          <a:prstGeom prst="rect">
            <a:avLst/>
          </a:prstGeom>
        </p:spPr>
      </p:pic>
      <p:sp>
        <p:nvSpPr>
          <p:cNvPr id="12" name="Rectangle 11"/>
          <p:cNvSpPr/>
          <p:nvPr/>
        </p:nvSpPr>
        <p:spPr>
          <a:xfrm>
            <a:off x="3048000" y="0"/>
            <a:ext cx="762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285750"/>
            <a:ext cx="304800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 </a:t>
            </a:r>
            <a:r>
              <a:rPr lang="en-US" sz="2000" b="1" dirty="0" smtClean="0">
                <a:latin typeface="Times New Roman" panose="02020603050405020304" pitchFamily="18" charset="0"/>
                <a:cs typeface="Times New Roman" panose="02020603050405020304" pitchFamily="18" charset="0"/>
              </a:rPr>
              <a:t>ĐẶC TRƯNG CƠ BẢN CỦA VHDG</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8600" y="1029106"/>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1.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nghệ</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thuật</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ngôn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từ</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truyền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miệng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9044" y="74154"/>
            <a:ext cx="6094956" cy="4893647"/>
          </a:xfrm>
          <a:prstGeom prst="rect">
            <a:avLst/>
          </a:prstGeom>
          <a:noFill/>
        </p:spPr>
        <p:txBody>
          <a:bodyPr wrap="square" rtlCol="0">
            <a:spAutoFit/>
          </a:bodyPr>
          <a:lstStyle/>
          <a:p>
            <a:pPr marL="342900" indent="-342900">
              <a:buFontTx/>
              <a:buChar char="-"/>
            </a:pPr>
            <a:r>
              <a:rPr lang="en-US" sz="2600" dirty="0" smtClean="0">
                <a:latin typeface="+mj-lt"/>
              </a:rPr>
              <a:t>VHDG </a:t>
            </a:r>
            <a:r>
              <a:rPr lang="en-US" sz="2600" dirty="0" err="1" smtClean="0">
                <a:latin typeface="+mj-lt"/>
              </a:rPr>
              <a:t>gắn</a:t>
            </a:r>
            <a:r>
              <a:rPr lang="en-US" sz="2600" dirty="0" smtClean="0">
                <a:latin typeface="+mj-lt"/>
              </a:rPr>
              <a:t> </a:t>
            </a:r>
            <a:r>
              <a:rPr lang="en-US" sz="2600" dirty="0" err="1" smtClean="0">
                <a:latin typeface="+mj-lt"/>
              </a:rPr>
              <a:t>bó</a:t>
            </a:r>
            <a:r>
              <a:rPr lang="en-US" sz="2600" dirty="0" smtClean="0">
                <a:latin typeface="+mj-lt"/>
              </a:rPr>
              <a:t> </a:t>
            </a:r>
            <a:r>
              <a:rPr lang="en-US" sz="2600" dirty="0" err="1" smtClean="0">
                <a:latin typeface="+mj-lt"/>
              </a:rPr>
              <a:t>mật</a:t>
            </a:r>
            <a:r>
              <a:rPr lang="en-US" sz="2600" dirty="0" smtClean="0">
                <a:latin typeface="+mj-lt"/>
              </a:rPr>
              <a:t> </a:t>
            </a:r>
            <a:r>
              <a:rPr lang="en-US" sz="2600" dirty="0" err="1" smtClean="0">
                <a:latin typeface="+mj-lt"/>
              </a:rPr>
              <a:t>thiết</a:t>
            </a:r>
            <a:r>
              <a:rPr lang="en-US" sz="2600" dirty="0" smtClean="0">
                <a:latin typeface="+mj-lt"/>
              </a:rPr>
              <a:t> </a:t>
            </a:r>
            <a:r>
              <a:rPr lang="en-US" sz="2600" dirty="0" err="1" smtClean="0">
                <a:latin typeface="+mj-lt"/>
              </a:rPr>
              <a:t>với</a:t>
            </a:r>
            <a:r>
              <a:rPr lang="en-US" sz="2600" dirty="0" smtClean="0">
                <a:latin typeface="+mj-lt"/>
              </a:rPr>
              <a:t> </a:t>
            </a:r>
            <a:r>
              <a:rPr lang="en-US" sz="2600" dirty="0" err="1" smtClean="0">
                <a:latin typeface="+mj-lt"/>
              </a:rPr>
              <a:t>các</a:t>
            </a:r>
            <a:r>
              <a:rPr lang="en-US" sz="2600" dirty="0" smtClean="0">
                <a:latin typeface="+mj-lt"/>
              </a:rPr>
              <a:t> </a:t>
            </a:r>
            <a:r>
              <a:rPr lang="en-US" sz="2600" dirty="0" err="1" smtClean="0">
                <a:latin typeface="+mj-lt"/>
              </a:rPr>
              <a:t>sinh</a:t>
            </a:r>
            <a:r>
              <a:rPr lang="en-US" sz="2600" dirty="0" smtClean="0">
                <a:latin typeface="+mj-lt"/>
              </a:rPr>
              <a:t> </a:t>
            </a:r>
            <a:r>
              <a:rPr lang="en-US" sz="2600" dirty="0" err="1" smtClean="0">
                <a:latin typeface="+mj-lt"/>
              </a:rPr>
              <a:t>hoạt</a:t>
            </a:r>
            <a:r>
              <a:rPr lang="en-US" sz="2600" dirty="0" smtClean="0">
                <a:latin typeface="+mj-lt"/>
              </a:rPr>
              <a:t> </a:t>
            </a:r>
            <a:r>
              <a:rPr lang="en-US" sz="2600" dirty="0" err="1" smtClean="0">
                <a:latin typeface="+mj-lt"/>
              </a:rPr>
              <a:t>cộng</a:t>
            </a:r>
            <a:r>
              <a:rPr lang="en-US" sz="2600" dirty="0" smtClean="0">
                <a:latin typeface="+mj-lt"/>
              </a:rPr>
              <a:t> </a:t>
            </a:r>
            <a:r>
              <a:rPr lang="en-US" sz="2600" dirty="0" err="1" smtClean="0">
                <a:latin typeface="+mj-lt"/>
              </a:rPr>
              <a:t>đồng</a:t>
            </a:r>
            <a:r>
              <a:rPr lang="en-US" sz="2600" dirty="0" smtClean="0">
                <a:latin typeface="+mj-lt"/>
              </a:rPr>
              <a:t> </a:t>
            </a:r>
            <a:r>
              <a:rPr lang="en-US" sz="2600" dirty="0" err="1" smtClean="0">
                <a:latin typeface="+mj-lt"/>
              </a:rPr>
              <a:t>và</a:t>
            </a:r>
            <a:r>
              <a:rPr lang="en-US" sz="2600" dirty="0" smtClean="0">
                <a:latin typeface="+mj-lt"/>
              </a:rPr>
              <a:t> </a:t>
            </a:r>
            <a:r>
              <a:rPr lang="en-US" sz="2600" dirty="0" err="1" smtClean="0">
                <a:latin typeface="+mj-lt"/>
              </a:rPr>
              <a:t>cá</a:t>
            </a:r>
            <a:r>
              <a:rPr lang="en-US" sz="2600" dirty="0" smtClean="0">
                <a:latin typeface="+mj-lt"/>
              </a:rPr>
              <a:t> </a:t>
            </a:r>
            <a:r>
              <a:rPr lang="en-US" sz="2600" dirty="0" err="1" smtClean="0">
                <a:latin typeface="+mj-lt"/>
              </a:rPr>
              <a:t>nhân</a:t>
            </a:r>
            <a:r>
              <a:rPr lang="en-US" sz="2600" dirty="0">
                <a:latin typeface="+mj-lt"/>
              </a:rPr>
              <a:t> </a:t>
            </a:r>
            <a:r>
              <a:rPr lang="en-US" sz="2600" dirty="0" smtClean="0">
                <a:latin typeface="+mj-lt"/>
              </a:rPr>
              <a:t>(</a:t>
            </a:r>
            <a:r>
              <a:rPr lang="en-US" sz="2600" dirty="0" err="1" smtClean="0">
                <a:latin typeface="+mj-lt"/>
              </a:rPr>
              <a:t>lao</a:t>
            </a:r>
            <a:r>
              <a:rPr lang="en-US" sz="2600" dirty="0" smtClean="0">
                <a:latin typeface="+mj-lt"/>
              </a:rPr>
              <a:t> </a:t>
            </a:r>
            <a:r>
              <a:rPr lang="en-US" sz="2600" dirty="0" err="1" smtClean="0">
                <a:latin typeface="+mj-lt"/>
              </a:rPr>
              <a:t>động</a:t>
            </a:r>
            <a:r>
              <a:rPr lang="en-US" sz="2600" dirty="0" smtClean="0">
                <a:latin typeface="+mj-lt"/>
              </a:rPr>
              <a:t>, </a:t>
            </a:r>
            <a:r>
              <a:rPr lang="en-US" sz="2600" dirty="0" err="1" smtClean="0">
                <a:latin typeface="+mj-lt"/>
              </a:rPr>
              <a:t>gia</a:t>
            </a:r>
            <a:r>
              <a:rPr lang="en-US" sz="2600" dirty="0" smtClean="0">
                <a:latin typeface="+mj-lt"/>
              </a:rPr>
              <a:t> </a:t>
            </a:r>
            <a:r>
              <a:rPr lang="en-US" sz="2600" dirty="0" err="1" smtClean="0">
                <a:latin typeface="+mj-lt"/>
              </a:rPr>
              <a:t>đình</a:t>
            </a:r>
            <a:r>
              <a:rPr lang="en-US" sz="2600" dirty="0" smtClean="0">
                <a:latin typeface="+mj-lt"/>
              </a:rPr>
              <a:t>, </a:t>
            </a:r>
            <a:r>
              <a:rPr lang="en-US" sz="2600" dirty="0" err="1" smtClean="0">
                <a:latin typeface="+mj-lt"/>
              </a:rPr>
              <a:t>lễ</a:t>
            </a:r>
            <a:r>
              <a:rPr lang="en-US" sz="2600" dirty="0" smtClean="0">
                <a:latin typeface="+mj-lt"/>
              </a:rPr>
              <a:t> </a:t>
            </a:r>
            <a:r>
              <a:rPr lang="en-US" sz="2600" dirty="0" err="1" smtClean="0">
                <a:latin typeface="+mj-lt"/>
              </a:rPr>
              <a:t>hội</a:t>
            </a:r>
            <a:r>
              <a:rPr lang="en-US" sz="2600" dirty="0" smtClean="0">
                <a:latin typeface="+mj-lt"/>
              </a:rPr>
              <a:t>, </a:t>
            </a:r>
            <a:r>
              <a:rPr lang="en-US" sz="2600" dirty="0" err="1" smtClean="0">
                <a:latin typeface="+mj-lt"/>
              </a:rPr>
              <a:t>vui</a:t>
            </a:r>
            <a:r>
              <a:rPr lang="en-US" sz="2600" dirty="0" smtClean="0">
                <a:latin typeface="+mj-lt"/>
              </a:rPr>
              <a:t> </a:t>
            </a:r>
            <a:r>
              <a:rPr lang="en-US" sz="2600" dirty="0" err="1" smtClean="0">
                <a:latin typeface="+mj-lt"/>
              </a:rPr>
              <a:t>chơi</a:t>
            </a:r>
            <a:r>
              <a:rPr lang="en-US" sz="2600" dirty="0" smtClean="0">
                <a:latin typeface="+mj-lt"/>
              </a:rPr>
              <a:t>).</a:t>
            </a:r>
          </a:p>
          <a:p>
            <a:pPr marL="342900" indent="-342900">
              <a:buFontTx/>
              <a:buChar char="-"/>
            </a:pPr>
            <a:r>
              <a:rPr lang="en-US" sz="2600" dirty="0" err="1" smtClean="0">
                <a:latin typeface="+mj-lt"/>
              </a:rPr>
              <a:t>Quá</a:t>
            </a:r>
            <a:r>
              <a:rPr lang="en-US" sz="2600" dirty="0" smtClean="0">
                <a:latin typeface="+mj-lt"/>
              </a:rPr>
              <a:t> </a:t>
            </a:r>
            <a:r>
              <a:rPr lang="en-US" sz="2600" dirty="0" err="1" smtClean="0">
                <a:latin typeface="+mj-lt"/>
              </a:rPr>
              <a:t>trình</a:t>
            </a:r>
            <a:r>
              <a:rPr lang="en-US" sz="2600" dirty="0" smtClean="0">
                <a:latin typeface="+mj-lt"/>
              </a:rPr>
              <a:t> </a:t>
            </a:r>
            <a:r>
              <a:rPr lang="en-US" sz="2600" dirty="0" err="1" smtClean="0">
                <a:latin typeface="+mj-lt"/>
              </a:rPr>
              <a:t>sáng</a:t>
            </a:r>
            <a:r>
              <a:rPr lang="en-US" sz="2600" dirty="0" smtClean="0">
                <a:latin typeface="+mj-lt"/>
              </a:rPr>
              <a:t> </a:t>
            </a:r>
            <a:r>
              <a:rPr lang="en-US" sz="2600" dirty="0" err="1" smtClean="0">
                <a:latin typeface="+mj-lt"/>
              </a:rPr>
              <a:t>tác</a:t>
            </a:r>
            <a:r>
              <a:rPr lang="en-US" sz="2600" dirty="0" smtClean="0">
                <a:latin typeface="+mj-lt"/>
              </a:rPr>
              <a:t> </a:t>
            </a:r>
            <a:r>
              <a:rPr lang="en-US" sz="2600" dirty="0" err="1" smtClean="0">
                <a:latin typeface="+mj-lt"/>
              </a:rPr>
              <a:t>tập</a:t>
            </a:r>
            <a:r>
              <a:rPr lang="en-US" sz="2600" dirty="0" smtClean="0">
                <a:latin typeface="+mj-lt"/>
              </a:rPr>
              <a:t> </a:t>
            </a:r>
            <a:r>
              <a:rPr lang="en-US" sz="2600" dirty="0" err="1" smtClean="0">
                <a:latin typeface="+mj-lt"/>
              </a:rPr>
              <a:t>thể</a:t>
            </a:r>
            <a:r>
              <a:rPr lang="en-US" sz="2600" dirty="0" smtClean="0">
                <a:latin typeface="+mj-lt"/>
              </a:rPr>
              <a:t>:</a:t>
            </a:r>
          </a:p>
          <a:p>
            <a:r>
              <a:rPr lang="en-US" sz="2600" dirty="0">
                <a:latin typeface="+mj-lt"/>
              </a:rPr>
              <a:t> </a:t>
            </a:r>
            <a:r>
              <a:rPr lang="en-US" sz="2600" dirty="0" smtClean="0">
                <a:latin typeface="+mj-lt"/>
              </a:rPr>
              <a:t>+ </a:t>
            </a:r>
            <a:r>
              <a:rPr lang="en-US" sz="2600" dirty="0" err="1" smtClean="0">
                <a:latin typeface="+mj-lt"/>
              </a:rPr>
              <a:t>Cá</a:t>
            </a:r>
            <a:r>
              <a:rPr lang="en-US" sz="2600" dirty="0" smtClean="0">
                <a:latin typeface="+mj-lt"/>
              </a:rPr>
              <a:t> </a:t>
            </a:r>
            <a:r>
              <a:rPr lang="en-US" sz="2600" dirty="0" err="1" smtClean="0">
                <a:latin typeface="+mj-lt"/>
              </a:rPr>
              <a:t>nhân</a:t>
            </a:r>
            <a:r>
              <a:rPr lang="en-US" sz="2600" dirty="0" smtClean="0">
                <a:latin typeface="+mj-lt"/>
              </a:rPr>
              <a:t> </a:t>
            </a:r>
            <a:r>
              <a:rPr lang="en-US" sz="2600" dirty="0" err="1" smtClean="0">
                <a:latin typeface="+mj-lt"/>
              </a:rPr>
              <a:t>khởi</a:t>
            </a:r>
            <a:r>
              <a:rPr lang="en-US" sz="2600" dirty="0" smtClean="0">
                <a:latin typeface="+mj-lt"/>
              </a:rPr>
              <a:t> </a:t>
            </a:r>
            <a:r>
              <a:rPr lang="en-US" sz="2600" dirty="0" err="1" smtClean="0">
                <a:latin typeface="+mj-lt"/>
              </a:rPr>
              <a:t>xướng</a:t>
            </a:r>
            <a:r>
              <a:rPr lang="en-US" sz="2600" dirty="0" smtClean="0">
                <a:latin typeface="+mj-lt"/>
              </a:rPr>
              <a:t>-&gt; </a:t>
            </a:r>
            <a:r>
              <a:rPr lang="en-US" sz="2600" dirty="0" err="1" smtClean="0">
                <a:latin typeface="+mj-lt"/>
              </a:rPr>
              <a:t>tác</a:t>
            </a:r>
            <a:r>
              <a:rPr lang="en-US" sz="2600" dirty="0" smtClean="0">
                <a:latin typeface="+mj-lt"/>
              </a:rPr>
              <a:t> </a:t>
            </a:r>
            <a:r>
              <a:rPr lang="en-US" sz="2600" dirty="0" err="1" smtClean="0">
                <a:latin typeface="+mj-lt"/>
              </a:rPr>
              <a:t>phẩm</a:t>
            </a:r>
            <a:r>
              <a:rPr lang="en-US" sz="2600" dirty="0" smtClean="0">
                <a:latin typeface="+mj-lt"/>
              </a:rPr>
              <a:t> </a:t>
            </a:r>
            <a:r>
              <a:rPr lang="en-US" sz="2600" dirty="0" err="1" smtClean="0">
                <a:latin typeface="+mj-lt"/>
              </a:rPr>
              <a:t>hình</a:t>
            </a:r>
            <a:r>
              <a:rPr lang="en-US" sz="2600" dirty="0" smtClean="0">
                <a:latin typeface="+mj-lt"/>
              </a:rPr>
              <a:t> </a:t>
            </a:r>
            <a:r>
              <a:rPr lang="en-US" sz="2600" dirty="0" err="1" smtClean="0">
                <a:latin typeface="+mj-lt"/>
              </a:rPr>
              <a:t>thành</a:t>
            </a:r>
            <a:r>
              <a:rPr lang="en-US" sz="2600" dirty="0" smtClean="0">
                <a:latin typeface="+mj-lt"/>
              </a:rPr>
              <a:t> </a:t>
            </a:r>
            <a:r>
              <a:rPr lang="en-US" sz="2600" dirty="0" err="1" smtClean="0">
                <a:latin typeface="+mj-lt"/>
              </a:rPr>
              <a:t>và</a:t>
            </a:r>
            <a:r>
              <a:rPr lang="en-US" sz="2600" dirty="0" smtClean="0">
                <a:latin typeface="+mj-lt"/>
              </a:rPr>
              <a:t> </a:t>
            </a:r>
            <a:r>
              <a:rPr lang="en-US" sz="2600" dirty="0" err="1" smtClean="0">
                <a:latin typeface="+mj-lt"/>
              </a:rPr>
              <a:t>được</a:t>
            </a:r>
            <a:r>
              <a:rPr lang="en-US" sz="2600" dirty="0" smtClean="0">
                <a:latin typeface="+mj-lt"/>
              </a:rPr>
              <a:t> </a:t>
            </a:r>
            <a:r>
              <a:rPr lang="en-US" sz="2600" dirty="0" err="1" smtClean="0">
                <a:latin typeface="+mj-lt"/>
              </a:rPr>
              <a:t>tiếp</a:t>
            </a:r>
            <a:r>
              <a:rPr lang="en-US" sz="2600" dirty="0" smtClean="0">
                <a:latin typeface="+mj-lt"/>
              </a:rPr>
              <a:t> </a:t>
            </a:r>
            <a:r>
              <a:rPr lang="en-US" sz="2600" dirty="0" err="1" smtClean="0">
                <a:latin typeface="+mj-lt"/>
              </a:rPr>
              <a:t>nhận</a:t>
            </a:r>
            <a:r>
              <a:rPr lang="en-US" sz="2600" dirty="0" smtClean="0">
                <a:latin typeface="+mj-lt"/>
              </a:rPr>
              <a:t>-&gt; </a:t>
            </a:r>
            <a:r>
              <a:rPr lang="en-US" sz="2600" dirty="0" err="1" smtClean="0">
                <a:latin typeface="+mj-lt"/>
              </a:rPr>
              <a:t>nhiều</a:t>
            </a:r>
            <a:r>
              <a:rPr lang="en-US" sz="2600" dirty="0" smtClean="0">
                <a:latin typeface="+mj-lt"/>
              </a:rPr>
              <a:t> </a:t>
            </a:r>
            <a:r>
              <a:rPr lang="en-US" sz="2600" dirty="0" err="1" smtClean="0">
                <a:latin typeface="+mj-lt"/>
              </a:rPr>
              <a:t>người</a:t>
            </a:r>
            <a:r>
              <a:rPr lang="en-US" sz="2600" dirty="0" smtClean="0">
                <a:latin typeface="+mj-lt"/>
              </a:rPr>
              <a:t> </a:t>
            </a:r>
            <a:r>
              <a:rPr lang="en-US" sz="2600" dirty="0" err="1" smtClean="0">
                <a:latin typeface="+mj-lt"/>
              </a:rPr>
              <a:t>khác</a:t>
            </a:r>
            <a:r>
              <a:rPr lang="en-US" sz="2600" dirty="0" smtClean="0">
                <a:latin typeface="+mj-lt"/>
              </a:rPr>
              <a:t> ( ở </a:t>
            </a:r>
            <a:r>
              <a:rPr lang="en-US" sz="2600" dirty="0" err="1" smtClean="0">
                <a:latin typeface="+mj-lt"/>
              </a:rPr>
              <a:t>những</a:t>
            </a:r>
            <a:r>
              <a:rPr lang="en-US" sz="2600" dirty="0" smtClean="0">
                <a:latin typeface="+mj-lt"/>
              </a:rPr>
              <a:t> </a:t>
            </a:r>
            <a:r>
              <a:rPr lang="en-US" sz="2600" dirty="0" err="1" smtClean="0">
                <a:latin typeface="+mj-lt"/>
              </a:rPr>
              <a:t>vùng</a:t>
            </a:r>
            <a:r>
              <a:rPr lang="en-US" sz="2600" dirty="0" smtClean="0">
                <a:latin typeface="+mj-lt"/>
              </a:rPr>
              <a:t>, </a:t>
            </a:r>
            <a:r>
              <a:rPr lang="en-US" sz="2600" dirty="0" err="1" smtClean="0">
                <a:latin typeface="+mj-lt"/>
              </a:rPr>
              <a:t>thế</a:t>
            </a:r>
            <a:r>
              <a:rPr lang="en-US" sz="2600" dirty="0" smtClean="0">
                <a:latin typeface="+mj-lt"/>
              </a:rPr>
              <a:t> </a:t>
            </a:r>
            <a:r>
              <a:rPr lang="en-US" sz="2600" dirty="0" err="1" smtClean="0">
                <a:latin typeface="+mj-lt"/>
              </a:rPr>
              <a:t>hệ</a:t>
            </a:r>
            <a:r>
              <a:rPr lang="en-US" sz="2600" dirty="0" smtClean="0">
                <a:latin typeface="+mj-lt"/>
              </a:rPr>
              <a:t> </a:t>
            </a:r>
            <a:r>
              <a:rPr lang="en-US" sz="2600" dirty="0" err="1" smtClean="0">
                <a:latin typeface="+mj-lt"/>
              </a:rPr>
              <a:t>khác</a:t>
            </a:r>
            <a:r>
              <a:rPr lang="en-US" sz="2600" dirty="0" smtClean="0">
                <a:latin typeface="+mj-lt"/>
              </a:rPr>
              <a:t> </a:t>
            </a:r>
            <a:r>
              <a:rPr lang="en-US" sz="2600" dirty="0" err="1" smtClean="0">
                <a:latin typeface="+mj-lt"/>
              </a:rPr>
              <a:t>nhau</a:t>
            </a:r>
            <a:r>
              <a:rPr lang="en-US" sz="2600" dirty="0" smtClean="0">
                <a:latin typeface="+mj-lt"/>
              </a:rPr>
              <a:t>) </a:t>
            </a:r>
            <a:r>
              <a:rPr lang="en-US" sz="2600" dirty="0" err="1" smtClean="0">
                <a:latin typeface="+mj-lt"/>
              </a:rPr>
              <a:t>tiếp</a:t>
            </a:r>
            <a:r>
              <a:rPr lang="en-US" sz="2600" dirty="0" smtClean="0">
                <a:latin typeface="+mj-lt"/>
              </a:rPr>
              <a:t> </a:t>
            </a:r>
            <a:r>
              <a:rPr lang="en-US" sz="2600" dirty="0" err="1" smtClean="0">
                <a:latin typeface="+mj-lt"/>
              </a:rPr>
              <a:t>tục</a:t>
            </a:r>
            <a:r>
              <a:rPr lang="en-US" sz="2600" dirty="0" smtClean="0">
                <a:latin typeface="+mj-lt"/>
              </a:rPr>
              <a:t> </a:t>
            </a:r>
            <a:r>
              <a:rPr lang="en-US" sz="2600" dirty="0" err="1" smtClean="0">
                <a:latin typeface="+mj-lt"/>
              </a:rPr>
              <a:t>lưu</a:t>
            </a:r>
            <a:r>
              <a:rPr lang="en-US" sz="2600" dirty="0" smtClean="0">
                <a:latin typeface="+mj-lt"/>
              </a:rPr>
              <a:t> </a:t>
            </a:r>
            <a:r>
              <a:rPr lang="en-US" sz="2600" dirty="0" err="1" smtClean="0">
                <a:latin typeface="+mj-lt"/>
              </a:rPr>
              <a:t>truyền</a:t>
            </a:r>
            <a:r>
              <a:rPr lang="en-US" sz="2600" dirty="0" smtClean="0">
                <a:latin typeface="+mj-lt"/>
              </a:rPr>
              <a:t> </a:t>
            </a:r>
            <a:r>
              <a:rPr lang="en-US" sz="2600" dirty="0" err="1" smtClean="0">
                <a:latin typeface="+mj-lt"/>
              </a:rPr>
              <a:t>và</a:t>
            </a:r>
            <a:r>
              <a:rPr lang="en-US" sz="2600" dirty="0" smtClean="0">
                <a:latin typeface="+mj-lt"/>
              </a:rPr>
              <a:t> </a:t>
            </a:r>
            <a:r>
              <a:rPr lang="en-US" sz="2600" dirty="0" err="1" smtClean="0">
                <a:latin typeface="+mj-lt"/>
              </a:rPr>
              <a:t>sáng</a:t>
            </a:r>
            <a:r>
              <a:rPr lang="en-US" sz="2600" dirty="0" smtClean="0">
                <a:latin typeface="+mj-lt"/>
              </a:rPr>
              <a:t> </a:t>
            </a:r>
            <a:r>
              <a:rPr lang="en-US" sz="2600" dirty="0" err="1" smtClean="0">
                <a:latin typeface="+mj-lt"/>
              </a:rPr>
              <a:t>tác</a:t>
            </a:r>
            <a:r>
              <a:rPr lang="en-US" sz="2600" dirty="0" smtClean="0">
                <a:latin typeface="+mj-lt"/>
              </a:rPr>
              <a:t> </a:t>
            </a:r>
            <a:r>
              <a:rPr lang="en-US" sz="2600" dirty="0" err="1" smtClean="0">
                <a:latin typeface="+mj-lt"/>
              </a:rPr>
              <a:t>lại</a:t>
            </a:r>
            <a:r>
              <a:rPr lang="en-US" sz="2600" dirty="0" smtClean="0">
                <a:latin typeface="+mj-lt"/>
              </a:rPr>
              <a:t>-&gt;</a:t>
            </a:r>
            <a:r>
              <a:rPr lang="en-US" sz="2600" dirty="0" err="1" smtClean="0">
                <a:latin typeface="+mj-lt"/>
              </a:rPr>
              <a:t>tác</a:t>
            </a:r>
            <a:r>
              <a:rPr lang="en-US" sz="2600" dirty="0" smtClean="0">
                <a:latin typeface="+mj-lt"/>
              </a:rPr>
              <a:t> </a:t>
            </a:r>
            <a:r>
              <a:rPr lang="en-US" sz="2600" dirty="0" err="1" smtClean="0">
                <a:latin typeface="+mj-lt"/>
              </a:rPr>
              <a:t>phẩm</a:t>
            </a:r>
            <a:r>
              <a:rPr lang="en-US" sz="2600" dirty="0" smtClean="0">
                <a:latin typeface="+mj-lt"/>
              </a:rPr>
              <a:t> </a:t>
            </a:r>
            <a:r>
              <a:rPr lang="en-US" sz="2600" dirty="0" err="1" smtClean="0">
                <a:latin typeface="+mj-lt"/>
              </a:rPr>
              <a:t>biến</a:t>
            </a:r>
            <a:r>
              <a:rPr lang="en-US" sz="2600" dirty="0" smtClean="0">
                <a:latin typeface="+mj-lt"/>
              </a:rPr>
              <a:t> </a:t>
            </a:r>
            <a:r>
              <a:rPr lang="en-US" sz="2600" dirty="0" err="1" smtClean="0">
                <a:latin typeface="+mj-lt"/>
              </a:rPr>
              <a:t>đổi</a:t>
            </a:r>
            <a:r>
              <a:rPr lang="en-US" sz="2600" dirty="0" smtClean="0">
                <a:latin typeface="+mj-lt"/>
              </a:rPr>
              <a:t> </a:t>
            </a:r>
            <a:r>
              <a:rPr lang="en-US" sz="2600" dirty="0" err="1" smtClean="0">
                <a:latin typeface="+mj-lt"/>
              </a:rPr>
              <a:t>dần</a:t>
            </a:r>
            <a:r>
              <a:rPr lang="en-US" sz="2600" dirty="0" smtClean="0">
                <a:latin typeface="+mj-lt"/>
              </a:rPr>
              <a:t>-&gt; hay </a:t>
            </a:r>
            <a:r>
              <a:rPr lang="en-US" sz="2600" dirty="0" err="1" smtClean="0">
                <a:latin typeface="+mj-lt"/>
              </a:rPr>
              <a:t>hơn</a:t>
            </a:r>
            <a:r>
              <a:rPr lang="en-US" sz="2600" dirty="0" smtClean="0">
                <a:latin typeface="+mj-lt"/>
              </a:rPr>
              <a:t>, </a:t>
            </a:r>
            <a:r>
              <a:rPr lang="en-US" sz="2600" dirty="0" err="1" smtClean="0">
                <a:latin typeface="+mj-lt"/>
              </a:rPr>
              <a:t>phong</a:t>
            </a:r>
            <a:r>
              <a:rPr lang="en-US" sz="2600" dirty="0">
                <a:latin typeface="+mj-lt"/>
              </a:rPr>
              <a:t> </a:t>
            </a:r>
            <a:r>
              <a:rPr lang="en-US" sz="2600" dirty="0" err="1" smtClean="0">
                <a:latin typeface="+mj-lt"/>
              </a:rPr>
              <a:t>phú</a:t>
            </a:r>
            <a:r>
              <a:rPr lang="en-US" sz="2600" dirty="0" smtClean="0">
                <a:latin typeface="+mj-lt"/>
              </a:rPr>
              <a:t> </a:t>
            </a:r>
            <a:r>
              <a:rPr lang="en-US" sz="2600" dirty="0" err="1" smtClean="0">
                <a:latin typeface="+mj-lt"/>
              </a:rPr>
              <a:t>hơn</a:t>
            </a:r>
            <a:r>
              <a:rPr lang="en-US" sz="2600" dirty="0" smtClean="0">
                <a:latin typeface="+mj-lt"/>
              </a:rPr>
              <a:t>.</a:t>
            </a:r>
          </a:p>
          <a:p>
            <a:r>
              <a:rPr lang="en-US" sz="2600" dirty="0">
                <a:latin typeface="+mj-lt"/>
              </a:rPr>
              <a:t> </a:t>
            </a:r>
            <a:r>
              <a:rPr lang="en-US" sz="2600" dirty="0" smtClean="0">
                <a:latin typeface="+mj-lt"/>
              </a:rPr>
              <a:t>+ </a:t>
            </a:r>
            <a:r>
              <a:rPr lang="en-US" sz="2600" dirty="0" err="1" smtClean="0">
                <a:latin typeface="+mj-lt"/>
              </a:rPr>
              <a:t>Tính</a:t>
            </a:r>
            <a:r>
              <a:rPr lang="en-US" sz="2600" dirty="0" smtClean="0">
                <a:latin typeface="+mj-lt"/>
              </a:rPr>
              <a:t> </a:t>
            </a:r>
            <a:r>
              <a:rPr lang="en-US" sz="2600" dirty="0" err="1" smtClean="0">
                <a:latin typeface="+mj-lt"/>
              </a:rPr>
              <a:t>truyền</a:t>
            </a:r>
            <a:r>
              <a:rPr lang="en-US" sz="2600" dirty="0" smtClean="0">
                <a:latin typeface="+mj-lt"/>
              </a:rPr>
              <a:t> </a:t>
            </a:r>
            <a:r>
              <a:rPr lang="en-US" sz="2600" dirty="0" err="1" smtClean="0">
                <a:latin typeface="+mj-lt"/>
              </a:rPr>
              <a:t>miệng</a:t>
            </a:r>
            <a:r>
              <a:rPr lang="en-US" sz="2600" dirty="0" smtClean="0">
                <a:latin typeface="+mj-lt"/>
              </a:rPr>
              <a:t> + </a:t>
            </a:r>
            <a:r>
              <a:rPr lang="en-US" sz="2600" dirty="0" err="1" smtClean="0">
                <a:latin typeface="+mj-lt"/>
              </a:rPr>
              <a:t>tính</a:t>
            </a:r>
            <a:r>
              <a:rPr lang="en-US" sz="2600" dirty="0" smtClean="0">
                <a:latin typeface="+mj-lt"/>
              </a:rPr>
              <a:t> </a:t>
            </a:r>
            <a:r>
              <a:rPr lang="en-US" sz="2600" dirty="0" err="1" smtClean="0">
                <a:latin typeface="+mj-lt"/>
              </a:rPr>
              <a:t>tập</a:t>
            </a:r>
            <a:r>
              <a:rPr lang="en-US" sz="2600" dirty="0" smtClean="0">
                <a:latin typeface="+mj-lt"/>
              </a:rPr>
              <a:t> </a:t>
            </a:r>
            <a:r>
              <a:rPr lang="en-US" sz="2600" dirty="0" err="1" smtClean="0">
                <a:latin typeface="+mj-lt"/>
              </a:rPr>
              <a:t>thể</a:t>
            </a:r>
            <a:endParaRPr lang="en-US" sz="2600" dirty="0" smtClean="0">
              <a:latin typeface="+mj-lt"/>
            </a:endParaRPr>
          </a:p>
          <a:p>
            <a:r>
              <a:rPr lang="en-US" sz="2600" dirty="0" smtClean="0">
                <a:latin typeface="+mj-lt"/>
              </a:rPr>
              <a:t>-&gt; </a:t>
            </a:r>
            <a:r>
              <a:rPr lang="en-US" sz="2600" dirty="0" err="1" smtClean="0">
                <a:latin typeface="+mj-lt"/>
              </a:rPr>
              <a:t>Tính</a:t>
            </a:r>
            <a:r>
              <a:rPr lang="en-US" sz="2600" dirty="0" smtClean="0">
                <a:latin typeface="+mj-lt"/>
              </a:rPr>
              <a:t> </a:t>
            </a:r>
            <a:r>
              <a:rPr lang="en-US" sz="2600" dirty="0" err="1" smtClean="0">
                <a:latin typeface="+mj-lt"/>
              </a:rPr>
              <a:t>dị</a:t>
            </a:r>
            <a:r>
              <a:rPr lang="en-US" sz="2600" dirty="0" smtClean="0">
                <a:latin typeface="+mj-lt"/>
              </a:rPr>
              <a:t> </a:t>
            </a:r>
            <a:r>
              <a:rPr lang="en-US" sz="2600" dirty="0" err="1" smtClean="0">
                <a:latin typeface="+mj-lt"/>
              </a:rPr>
              <a:t>bản</a:t>
            </a:r>
            <a:endParaRPr lang="en-US" sz="2600" dirty="0" smtClean="0">
              <a:latin typeface="+mj-lt"/>
            </a:endParaRPr>
          </a:p>
          <a:p>
            <a:endParaRPr lang="vi-VN" sz="2600" dirty="0">
              <a:latin typeface="+mj-lt"/>
            </a:endParaRPr>
          </a:p>
        </p:txBody>
      </p:sp>
      <p:sp>
        <p:nvSpPr>
          <p:cNvPr id="7" name="TextBox 6"/>
          <p:cNvSpPr txBox="1"/>
          <p:nvPr/>
        </p:nvSpPr>
        <p:spPr>
          <a:xfrm>
            <a:off x="228600" y="2044769"/>
            <a:ext cx="2590800" cy="1015663"/>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 VHDG </a:t>
            </a:r>
            <a:r>
              <a:rPr lang="en-US" sz="2000" b="1" dirty="0" err="1" smtClean="0">
                <a:latin typeface="Times New Roman" panose="02020603050405020304" pitchFamily="18" charset="0"/>
                <a:cs typeface="Times New Roman" panose="02020603050405020304" pitchFamily="18" charset="0"/>
              </a:rPr>
              <a:t>là</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sản</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phẩm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của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quá</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trình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sáng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tác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tập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thể</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185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ircle(in)">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ircle(in)">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514850"/>
          </a:xfrm>
          <a:prstGeom prst="rect">
            <a:avLst/>
          </a:prstGeom>
        </p:spPr>
      </p:pic>
      <p:sp>
        <p:nvSpPr>
          <p:cNvPr id="6" name="Rectangle 5"/>
          <p:cNvSpPr/>
          <p:nvPr/>
        </p:nvSpPr>
        <p:spPr>
          <a:xfrm>
            <a:off x="0" y="4514850"/>
            <a:ext cx="9144000"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TÍNH TẬP THỂ CỦA VĂN HỌC DÂN GIAN</a:t>
            </a:r>
          </a:p>
        </p:txBody>
      </p:sp>
    </p:spTree>
    <p:extLst>
      <p:ext uri="{BB962C8B-B14F-4D97-AF65-F5344CB8AC3E}">
        <p14:creationId xmlns:p14="http://schemas.microsoft.com/office/powerpoint/2010/main" val="296713927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2845</Words>
  <Application>Microsoft Office PowerPoint</Application>
  <PresentationFormat>On-screen Show (16:9)</PresentationFormat>
  <Paragraphs>287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Tranh Đông Hồ </vt:lpstr>
      <vt:lpstr>Bài hát quan họ</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93</cp:revision>
  <dcterms:created xsi:type="dcterms:W3CDTF">2006-08-16T00:00:00Z</dcterms:created>
  <dcterms:modified xsi:type="dcterms:W3CDTF">2021-09-03T03:10:50Z</dcterms:modified>
</cp:coreProperties>
</file>