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 Light" pitchFamily="34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76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4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882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32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7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271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37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44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442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390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38FE-528A-4D16-BE90-9F851959A1E2}" type="datetimeFigureOut">
              <a:rPr lang="vi-VN" smtClean="0"/>
              <a:t>15/09/2021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1B57-261F-474B-B169-938D51233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72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24300" y="0"/>
            <a:ext cx="3429000" cy="795338"/>
            <a:chOff x="3924300" y="0"/>
            <a:chExt cx="3429000" cy="795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4300" y="0"/>
              <a:ext cx="3429000" cy="7334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2086" y="483254"/>
              <a:ext cx="1629772" cy="31208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76200" y="860179"/>
            <a:ext cx="1196788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6010275" algn="l"/>
              </a:tabLst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phrases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3538" indent="-363538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guess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happening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 những gì đang xảy ra trong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look great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nhìn/trông tuyệt vời trong…</a:t>
            </a: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buy the hat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myself	: tự tay mua cái mũ cho chính mình</a:t>
            </a: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be extremely excited	: cực kỳ vui mừng, rất phấn khích</a:t>
            </a: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decide to go to the shop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once	: quyết định đi đến cửa hàng ngay lập tức</a:t>
            </a: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glance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and turn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liếc nhìn tôi và quay đi</a:t>
            </a: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a sneaky look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face	: một cái nhìn lén lút trên khuôn mặt</a:t>
            </a: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be busy imagining	: bận tưởng tượng, bận suy nghỉ</a:t>
            </a: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turn round and notice	: </a:t>
            </a: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see a wad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dollar notes exactly like	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 thấy một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sắp/cọc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 đô la giống hệt như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quickly look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 own bag	: nhanh chóng nhìn lại vào túi của tôi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9678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make a fuss	: làm om sòm, làm lớn chuyện</a:t>
            </a:r>
          </a:p>
          <a:p>
            <a:pPr marL="363538" indent="-363538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take my money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lấy lại tiền của tôi từ</a:t>
            </a:r>
          </a:p>
          <a:p>
            <a:pPr marL="363538" indent="-363538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point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wad of dollar notes on	: chỉ vào một sắp tiền đô la trên</a:t>
            </a:r>
          </a:p>
          <a:p>
            <a:pPr marL="363538" indent="-363538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be so shy that	: xấu hổ đến mức</a:t>
            </a:r>
          </a:p>
          <a:p>
            <a:pPr marL="363538" indent="-363538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look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him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face	: nhìn vào mặt anh ấy</a:t>
            </a:r>
          </a:p>
          <a:p>
            <a:pPr marL="363538" indent="-363538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complain noisily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phàn nàn, than phiền về</a:t>
            </a:r>
          </a:p>
          <a:p>
            <a:pPr marL="363538" indent="-363538">
              <a:tabLst>
                <a:tab pos="601027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imitate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ways	: bắt chước theo nhiều cách khác nhau</a:t>
            </a:r>
          </a:p>
          <a:p>
            <a:pPr marL="363538" indent="-363538">
              <a:tabLst>
                <a:tab pos="6010275" algn="l"/>
              </a:tabLst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83" y="0"/>
            <a:ext cx="89229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6083" y="128016"/>
            <a:ext cx="9637486" cy="230832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 man is pointing at a bank-note, saying something.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man is giving a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money to buy a hat.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girl is holding a bank-note, thinking about something.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girl is watching TV, on which a woman is wearing the hat she likes.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girl is at the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hatter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buy a hat.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girl is stealing something in boy's bag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89" y="13540"/>
            <a:ext cx="12138211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While you read: </a:t>
            </a:r>
            <a:r>
              <a:rPr lang="vi-VN" sz="2300" b="1" dirty="0" smtClean="0">
                <a:latin typeface="+mj-lt"/>
              </a:rPr>
              <a:t>Read </a:t>
            </a:r>
            <a:r>
              <a:rPr lang="vi-VN" sz="2300" b="1" dirty="0">
                <a:latin typeface="+mj-lt"/>
              </a:rPr>
              <a:t>the story and then do the tasks that follow. </a:t>
            </a:r>
          </a:p>
          <a:p>
            <a:pPr algn="ctr"/>
            <a:r>
              <a:rPr lang="vi-VN" sz="2300" b="1" dirty="0">
                <a:solidFill>
                  <a:srgbClr val="0070C0"/>
                </a:solidFill>
                <a:latin typeface="+mj-lt"/>
              </a:rPr>
              <a:t>MY MOST EMBARRASSING </a:t>
            </a:r>
            <a:r>
              <a:rPr lang="vi-VN" sz="2300" b="1" dirty="0" smtClean="0">
                <a:solidFill>
                  <a:srgbClr val="0070C0"/>
                </a:solidFill>
                <a:latin typeface="+mj-lt"/>
              </a:rPr>
              <a:t>EXPERIENCE</a:t>
            </a:r>
            <a:endParaRPr lang="vi-VN" sz="2300" b="1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most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emb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vi-VN" sz="2300" dirty="0" err="1">
                <a:latin typeface="+mj-lt"/>
              </a:rPr>
              <a:t>rrassing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exp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vi-VN" sz="2300" dirty="0" err="1">
                <a:latin typeface="+mj-lt"/>
              </a:rPr>
              <a:t>rience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vi-VN" sz="2300" dirty="0" err="1">
                <a:latin typeface="+mj-lt"/>
              </a:rPr>
              <a:t>ppened</a:t>
            </a:r>
            <a:r>
              <a:rPr lang="vi-VN" sz="2300" dirty="0">
                <a:latin typeface="+mj-lt"/>
              </a:rPr>
              <a:t> a </a:t>
            </a:r>
            <a:r>
              <a:rPr lang="vi-VN" sz="2300" dirty="0" err="1">
                <a:latin typeface="+mj-lt"/>
              </a:rPr>
              <a:t>few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years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ago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when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smtClean="0">
                <a:latin typeface="+mj-lt"/>
              </a:rPr>
              <a:t>I </a:t>
            </a:r>
            <a:r>
              <a:rPr lang="vi-VN" sz="2300" dirty="0" err="1">
                <a:latin typeface="+mj-lt"/>
              </a:rPr>
              <a:t>was</a:t>
            </a:r>
            <a:r>
              <a:rPr lang="vi-VN" sz="2300" dirty="0">
                <a:latin typeface="+mj-lt"/>
              </a:rPr>
              <a:t> a </a:t>
            </a:r>
            <a:r>
              <a:rPr lang="vi-VN" sz="2300" dirty="0" err="1">
                <a:latin typeface="+mj-lt"/>
              </a:rPr>
              <a:t>grade</a:t>
            </a:r>
            <a:r>
              <a:rPr lang="vi-VN" sz="2300" dirty="0">
                <a:latin typeface="+mj-lt"/>
              </a:rPr>
              <a:t> 9 </a:t>
            </a:r>
            <a:r>
              <a:rPr lang="vi-VN" sz="2300" dirty="0" err="1">
                <a:latin typeface="+mj-lt"/>
              </a:rPr>
              <a:t>st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u</a:t>
            </a:r>
            <a:r>
              <a:rPr lang="vi-VN" sz="2300" dirty="0" err="1">
                <a:latin typeface="+mj-lt"/>
              </a:rPr>
              <a:t>dent</a:t>
            </a:r>
            <a:r>
              <a:rPr lang="vi-VN" sz="2300" dirty="0">
                <a:latin typeface="+mj-lt"/>
              </a:rPr>
              <a:t>. In </a:t>
            </a:r>
            <a:r>
              <a:rPr lang="vi-VN" sz="2300" dirty="0" err="1">
                <a:latin typeface="+mj-lt"/>
              </a:rPr>
              <a:t>those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days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vi-VN" sz="2300" dirty="0" err="1">
                <a:latin typeface="+mj-lt"/>
              </a:rPr>
              <a:t>ggest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dream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was</a:t>
            </a:r>
            <a:r>
              <a:rPr lang="vi-VN" sz="2300" dirty="0">
                <a:latin typeface="+mj-lt"/>
              </a:rPr>
              <a:t> a </a:t>
            </a:r>
            <a:r>
              <a:rPr lang="vi-VN" sz="2300" dirty="0" err="1">
                <a:latin typeface="+mj-lt"/>
              </a:rPr>
              <a:t>red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 smtClean="0">
                <a:latin typeface="+mj-lt"/>
              </a:rPr>
              <a:t>hat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- a </a:t>
            </a:r>
            <a:r>
              <a:rPr lang="vi-VN" sz="2300" dirty="0" err="1">
                <a:latin typeface="+mj-lt"/>
              </a:rPr>
              <a:t>fl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o</a:t>
            </a:r>
            <a:r>
              <a:rPr lang="vi-VN" sz="2300" dirty="0" err="1">
                <a:latin typeface="+mj-lt"/>
              </a:rPr>
              <a:t>ppy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o</a:t>
            </a:r>
            <a:r>
              <a:rPr lang="vi-VN" sz="2300" dirty="0" err="1">
                <a:latin typeface="+mj-lt"/>
              </a:rPr>
              <a:t>tton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hat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like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one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pop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star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idol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wore</a:t>
            </a:r>
            <a:r>
              <a:rPr lang="vi-VN" sz="2300" dirty="0">
                <a:latin typeface="+mj-lt"/>
              </a:rPr>
              <a:t> in </a:t>
            </a:r>
            <a:r>
              <a:rPr lang="vi-VN" sz="2300" dirty="0" err="1">
                <a:latin typeface="+mj-lt"/>
              </a:rPr>
              <a:t>her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video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 smtClean="0">
                <a:latin typeface="+mj-lt"/>
              </a:rPr>
              <a:t>clip</a:t>
            </a:r>
            <a:r>
              <a:rPr lang="vi-VN" sz="2300" dirty="0">
                <a:latin typeface="+mj-lt"/>
              </a:rPr>
              <a:t>. I </a:t>
            </a:r>
            <a:r>
              <a:rPr lang="vi-VN" sz="2300" dirty="0" err="1">
                <a:latin typeface="+mj-lt"/>
              </a:rPr>
              <a:t>thought</a:t>
            </a:r>
            <a:r>
              <a:rPr lang="vi-VN" sz="2300" dirty="0">
                <a:latin typeface="+mj-lt"/>
              </a:rPr>
              <a:t> I </a:t>
            </a:r>
            <a:r>
              <a:rPr lang="vi-VN" sz="2300" dirty="0" err="1">
                <a:latin typeface="+mj-lt"/>
              </a:rPr>
              <a:t>would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look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great</a:t>
            </a:r>
            <a:r>
              <a:rPr lang="vi-VN" sz="2300" dirty="0">
                <a:latin typeface="+mj-lt"/>
              </a:rPr>
              <a:t> in </a:t>
            </a:r>
            <a:r>
              <a:rPr lang="vi-VN" sz="2300" dirty="0" err="1">
                <a:latin typeface="+mj-lt"/>
              </a:rPr>
              <a:t>it</a:t>
            </a:r>
            <a:r>
              <a:rPr lang="vi-VN" sz="2300" dirty="0">
                <a:latin typeface="+mj-lt"/>
              </a:rPr>
              <a:t>. </a:t>
            </a:r>
          </a:p>
          <a:p>
            <a:pPr algn="just"/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father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knew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this</a:t>
            </a:r>
            <a:r>
              <a:rPr lang="vi-VN" sz="2300" dirty="0">
                <a:latin typeface="+mj-lt"/>
              </a:rPr>
              <a:t>, so </a:t>
            </a:r>
            <a:r>
              <a:rPr lang="vi-VN" sz="2300" dirty="0" err="1">
                <a:latin typeface="+mj-lt"/>
              </a:rPr>
              <a:t>on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vi-VN" sz="2300" dirty="0" err="1">
                <a:latin typeface="+mj-lt"/>
              </a:rPr>
              <a:t>rthday</a:t>
            </a:r>
            <a:r>
              <a:rPr lang="vi-VN" sz="2300" dirty="0">
                <a:latin typeface="+mj-lt"/>
              </a:rPr>
              <a:t> he </a:t>
            </a:r>
            <a:r>
              <a:rPr lang="vi-VN" sz="2300" dirty="0" err="1">
                <a:latin typeface="+mj-lt"/>
              </a:rPr>
              <a:t>gave</a:t>
            </a:r>
            <a:r>
              <a:rPr lang="vi-VN" sz="2300" dirty="0">
                <a:latin typeface="+mj-lt"/>
              </a:rPr>
              <a:t> me </a:t>
            </a:r>
            <a:r>
              <a:rPr lang="vi-VN" sz="2300" dirty="0" err="1">
                <a:latin typeface="+mj-lt"/>
              </a:rPr>
              <a:t>some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money</a:t>
            </a:r>
            <a:r>
              <a:rPr lang="vi-VN" sz="2300" dirty="0">
                <a:latin typeface="+mj-lt"/>
              </a:rPr>
              <a:t> so </a:t>
            </a:r>
            <a:r>
              <a:rPr lang="vi-VN" sz="2300" dirty="0" err="1" smtClean="0">
                <a:latin typeface="+mj-lt"/>
              </a:rPr>
              <a:t>that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I </a:t>
            </a:r>
            <a:r>
              <a:rPr lang="vi-VN" sz="2300" dirty="0" err="1">
                <a:latin typeface="+mj-lt"/>
              </a:rPr>
              <a:t>could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buy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hat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for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mys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vi-VN" sz="2300" dirty="0" err="1">
                <a:latin typeface="+mj-lt"/>
              </a:rPr>
              <a:t>lf</a:t>
            </a:r>
            <a:r>
              <a:rPr lang="vi-VN" sz="2300" dirty="0">
                <a:latin typeface="+mj-lt"/>
              </a:rPr>
              <a:t> I </a:t>
            </a:r>
            <a:r>
              <a:rPr lang="vi-VN" sz="2300" dirty="0" err="1">
                <a:latin typeface="+mj-lt"/>
              </a:rPr>
              <a:t>was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extr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vi-VN" sz="2300" dirty="0" err="1">
                <a:latin typeface="+mj-lt"/>
              </a:rPr>
              <a:t>mely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exc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vi-VN" sz="2300" dirty="0" err="1">
                <a:latin typeface="+mj-lt"/>
              </a:rPr>
              <a:t>ted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and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 smtClean="0">
                <a:latin typeface="+mj-lt"/>
              </a:rPr>
              <a:t>dec</a:t>
            </a:r>
            <a:r>
              <a:rPr lang="vi-VN" sz="2300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vi-VN" sz="2300" dirty="0" err="1" smtClean="0">
                <a:latin typeface="+mj-lt"/>
              </a:rPr>
              <a:t>ded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to go to the </a:t>
            </a:r>
            <a:r>
              <a:rPr lang="vi-VN" sz="2300" dirty="0" err="1">
                <a:latin typeface="+mj-lt"/>
              </a:rPr>
              <a:t>shop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once</a:t>
            </a:r>
            <a:r>
              <a:rPr lang="vi-VN" sz="2300" dirty="0">
                <a:latin typeface="+mj-lt"/>
              </a:rPr>
              <a:t>. I </a:t>
            </a:r>
            <a:r>
              <a:rPr lang="vi-VN" sz="2300" dirty="0" err="1">
                <a:latin typeface="+mj-lt"/>
              </a:rPr>
              <a:t>got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on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bus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and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sat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down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next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smtClean="0">
                <a:latin typeface="+mj-lt"/>
              </a:rPr>
              <a:t>to </a:t>
            </a:r>
            <a:r>
              <a:rPr lang="vi-VN" sz="2300" dirty="0">
                <a:latin typeface="+mj-lt"/>
              </a:rPr>
              <a:t>a </a:t>
            </a:r>
            <a:r>
              <a:rPr lang="vi-VN" sz="2300" dirty="0" err="1">
                <a:latin typeface="+mj-lt"/>
              </a:rPr>
              <a:t>sch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oo</a:t>
            </a:r>
            <a:r>
              <a:rPr lang="vi-VN" sz="2300" dirty="0" err="1">
                <a:latin typeface="+mj-lt"/>
              </a:rPr>
              <a:t>lboy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about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age</a:t>
            </a:r>
            <a:r>
              <a:rPr lang="vi-VN" sz="2300" dirty="0">
                <a:latin typeface="+mj-lt"/>
              </a:rPr>
              <a:t>. The </a:t>
            </a:r>
            <a:r>
              <a:rPr lang="vi-VN" sz="2300" dirty="0" err="1">
                <a:latin typeface="+mj-lt"/>
              </a:rPr>
              <a:t>boy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glanced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at</a:t>
            </a:r>
            <a:r>
              <a:rPr lang="vi-VN" sz="2300" dirty="0">
                <a:latin typeface="+mj-lt"/>
              </a:rPr>
              <a:t> me </a:t>
            </a:r>
            <a:r>
              <a:rPr lang="vi-VN" sz="2300" dirty="0" err="1">
                <a:latin typeface="+mj-lt"/>
              </a:rPr>
              <a:t>and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smtClean="0">
                <a:latin typeface="+mj-lt"/>
              </a:rPr>
              <a:t>tu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lang="vi-VN" sz="2300" dirty="0" err="1" smtClean="0">
                <a:latin typeface="+mj-lt"/>
              </a:rPr>
              <a:t>ed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aw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vi-VN" sz="2300" dirty="0" err="1">
                <a:latin typeface="+mj-lt"/>
              </a:rPr>
              <a:t>y</a:t>
            </a:r>
            <a:r>
              <a:rPr lang="vi-VN" sz="2300" dirty="0">
                <a:latin typeface="+mj-lt"/>
              </a:rPr>
              <a:t>. </a:t>
            </a:r>
            <a:r>
              <a:rPr lang="vi-VN" sz="2300" dirty="0" err="1" smtClean="0">
                <a:latin typeface="+mj-lt"/>
              </a:rPr>
              <a:t>There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was</a:t>
            </a:r>
            <a:r>
              <a:rPr lang="vi-VN" sz="2300" dirty="0">
                <a:latin typeface="+mj-lt"/>
              </a:rPr>
              <a:t> a </a:t>
            </a:r>
            <a:r>
              <a:rPr lang="vi-VN" sz="2300" dirty="0" err="1" smtClean="0">
                <a:latin typeface="+mj-lt"/>
              </a:rPr>
              <a:t>sn</a:t>
            </a:r>
            <a:r>
              <a:rPr lang="vi-VN" sz="2300" dirty="0" err="1" smtClean="0">
                <a:solidFill>
                  <a:srgbClr val="FF0000"/>
                </a:solidFill>
                <a:latin typeface="+mj-lt"/>
              </a:rPr>
              <a:t>ea</a:t>
            </a:r>
            <a:r>
              <a:rPr lang="vi-VN" sz="2300" dirty="0" err="1" smtClean="0">
                <a:latin typeface="+mj-lt"/>
              </a:rPr>
              <a:t>ky</a:t>
            </a:r>
            <a:r>
              <a:rPr lang="en-US" sz="2300" dirty="0" smtClean="0">
                <a:latin typeface="+mj-lt"/>
              </a:rPr>
              <a:t> </a:t>
            </a:r>
            <a:r>
              <a:rPr lang="vi-VN" sz="2300" dirty="0" err="1" smtClean="0">
                <a:latin typeface="+mj-lt"/>
              </a:rPr>
              <a:t>look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on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his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face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but</a:t>
            </a:r>
            <a:r>
              <a:rPr lang="vi-VN" sz="2300" dirty="0">
                <a:latin typeface="+mj-lt"/>
              </a:rPr>
              <a:t> I </a:t>
            </a:r>
            <a:r>
              <a:rPr lang="vi-VN" sz="2300" dirty="0" err="1">
                <a:latin typeface="+mj-lt"/>
              </a:rPr>
              <a:t>didn't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think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much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about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it</a:t>
            </a:r>
            <a:r>
              <a:rPr lang="vi-VN" sz="2300" dirty="0">
                <a:latin typeface="+mj-lt"/>
              </a:rPr>
              <a:t>. </a:t>
            </a:r>
            <a:r>
              <a:rPr lang="vi-VN" sz="2300" dirty="0" smtClean="0">
                <a:latin typeface="+mj-lt"/>
              </a:rPr>
              <a:t>I </a:t>
            </a:r>
            <a:r>
              <a:rPr lang="vi-VN" sz="2300" dirty="0" err="1">
                <a:latin typeface="+mj-lt"/>
              </a:rPr>
              <a:t>was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u</a:t>
            </a:r>
            <a:r>
              <a:rPr lang="vi-VN" sz="2300" dirty="0" err="1">
                <a:latin typeface="+mj-lt"/>
              </a:rPr>
              <a:t>sy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im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vi-VN" sz="2300" dirty="0" err="1">
                <a:latin typeface="+mj-lt"/>
              </a:rPr>
              <a:t>gining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how</a:t>
            </a:r>
            <a:r>
              <a:rPr lang="vi-VN" sz="2300" dirty="0">
                <a:latin typeface="+mj-lt"/>
              </a:rPr>
              <a:t> I </a:t>
            </a:r>
            <a:r>
              <a:rPr lang="vi-VN" sz="2300" dirty="0" err="1">
                <a:latin typeface="+mj-lt"/>
              </a:rPr>
              <a:t>would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look</a:t>
            </a:r>
            <a:r>
              <a:rPr lang="vi-VN" sz="2300" dirty="0">
                <a:latin typeface="+mj-lt"/>
              </a:rPr>
              <a:t> in the </a:t>
            </a:r>
            <a:r>
              <a:rPr lang="vi-VN" sz="2300" dirty="0" err="1">
                <a:latin typeface="+mj-lt"/>
              </a:rPr>
              <a:t>hat</a:t>
            </a:r>
            <a:r>
              <a:rPr lang="vi-VN" sz="2300" dirty="0">
                <a:latin typeface="+mj-lt"/>
              </a:rPr>
              <a:t>. After a while, </a:t>
            </a:r>
            <a:r>
              <a:rPr lang="vi-VN" sz="2300" dirty="0" smtClean="0">
                <a:latin typeface="+mj-lt"/>
              </a:rPr>
              <a:t>I tu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rn</a:t>
            </a:r>
            <a:r>
              <a:rPr lang="vi-VN" sz="2300" dirty="0" smtClean="0">
                <a:latin typeface="+mj-lt"/>
              </a:rPr>
              <a:t>ed </a:t>
            </a:r>
            <a:r>
              <a:rPr lang="vi-VN" sz="2300" dirty="0">
                <a:latin typeface="+mj-lt"/>
              </a:rPr>
              <a:t>round and n</a:t>
            </a:r>
            <a:r>
              <a:rPr lang="vi-VN" sz="2300" dirty="0">
                <a:solidFill>
                  <a:srgbClr val="FF0000"/>
                </a:solidFill>
                <a:latin typeface="+mj-lt"/>
              </a:rPr>
              <a:t>o</a:t>
            </a:r>
            <a:r>
              <a:rPr lang="vi-VN" sz="2300" dirty="0">
                <a:latin typeface="+mj-lt"/>
              </a:rPr>
              <a:t>ticed that the boy's schoolbag was open. </a:t>
            </a:r>
            <a:r>
              <a:rPr lang="vi-VN" sz="2300" dirty="0" err="1">
                <a:latin typeface="+mj-lt"/>
              </a:rPr>
              <a:t>Ins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vi-VN" sz="2300" dirty="0" err="1">
                <a:latin typeface="+mj-lt"/>
              </a:rPr>
              <a:t>de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 smtClean="0">
                <a:latin typeface="+mj-lt"/>
              </a:rPr>
              <a:t>it</a:t>
            </a:r>
            <a:r>
              <a:rPr lang="vi-VN" sz="2300" dirty="0">
                <a:latin typeface="+mj-lt"/>
              </a:rPr>
              <a:t>, I </a:t>
            </a:r>
            <a:r>
              <a:rPr lang="vi-VN" sz="2300" dirty="0" err="1">
                <a:latin typeface="+mj-lt"/>
              </a:rPr>
              <a:t>saw</a:t>
            </a:r>
            <a:r>
              <a:rPr lang="vi-VN" sz="2300" dirty="0">
                <a:latin typeface="+mj-lt"/>
              </a:rPr>
              <a:t> a </a:t>
            </a:r>
            <a:r>
              <a:rPr lang="vi-VN" sz="2300" dirty="0" err="1">
                <a:latin typeface="+mj-lt"/>
              </a:rPr>
              <a:t>wad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of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o</a:t>
            </a:r>
            <a:r>
              <a:rPr lang="vi-VN" sz="2300" dirty="0" err="1">
                <a:latin typeface="+mj-lt"/>
              </a:rPr>
              <a:t>llar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notes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ex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vi-VN" sz="2300" dirty="0" err="1">
                <a:latin typeface="+mj-lt"/>
              </a:rPr>
              <a:t>ctly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like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ones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father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had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given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smtClean="0">
                <a:latin typeface="+mj-lt"/>
              </a:rPr>
              <a:t>me</a:t>
            </a:r>
            <a:r>
              <a:rPr lang="vi-VN" sz="2300" dirty="0">
                <a:latin typeface="+mj-lt"/>
              </a:rPr>
              <a:t>. I </a:t>
            </a:r>
            <a:r>
              <a:rPr lang="vi-VN" sz="2300" dirty="0" err="1">
                <a:latin typeface="+mj-lt"/>
              </a:rPr>
              <a:t>quickly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looked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into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own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bag</a:t>
            </a:r>
            <a:r>
              <a:rPr lang="vi-VN" sz="2300" dirty="0">
                <a:latin typeface="+mj-lt"/>
              </a:rPr>
              <a:t> - the </a:t>
            </a:r>
            <a:r>
              <a:rPr lang="vi-VN" sz="2300" dirty="0" err="1">
                <a:latin typeface="+mj-lt"/>
              </a:rPr>
              <a:t>notes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had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gone</a:t>
            </a:r>
            <a:r>
              <a:rPr lang="vi-VN" sz="2300" dirty="0">
                <a:latin typeface="+mj-lt"/>
              </a:rPr>
              <a:t>! I was sure </a:t>
            </a:r>
            <a:r>
              <a:rPr lang="vi-VN" sz="2300" dirty="0" smtClean="0">
                <a:latin typeface="+mj-lt"/>
              </a:rPr>
              <a:t>that </a:t>
            </a:r>
            <a:r>
              <a:rPr lang="vi-VN" sz="2300" dirty="0">
                <a:latin typeface="+mj-lt"/>
              </a:rPr>
              <a:t>the boy was a </a:t>
            </a:r>
            <a:r>
              <a:rPr lang="vi-VN" sz="2300" dirty="0" smtClean="0">
                <a:latin typeface="+mj-lt"/>
              </a:rPr>
              <a:t>thief</a:t>
            </a:r>
            <a:r>
              <a:rPr lang="en-US" sz="2300" dirty="0" smtClean="0">
                <a:latin typeface="+mj-lt"/>
              </a:rPr>
              <a:t>.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He had st</a:t>
            </a:r>
            <a:r>
              <a:rPr lang="vi-VN" sz="2300" dirty="0">
                <a:solidFill>
                  <a:srgbClr val="FF0000"/>
                </a:solidFill>
                <a:latin typeface="+mj-lt"/>
              </a:rPr>
              <a:t>o</a:t>
            </a:r>
            <a:r>
              <a:rPr lang="vi-VN" sz="2300" dirty="0">
                <a:latin typeface="+mj-lt"/>
              </a:rPr>
              <a:t>len my m</a:t>
            </a:r>
            <a:r>
              <a:rPr lang="vi-VN" sz="2300" dirty="0">
                <a:solidFill>
                  <a:srgbClr val="FF0000"/>
                </a:solidFill>
                <a:latin typeface="+mj-lt"/>
              </a:rPr>
              <a:t>o</a:t>
            </a:r>
            <a:r>
              <a:rPr lang="vi-VN" sz="2300" dirty="0">
                <a:latin typeface="+mj-lt"/>
              </a:rPr>
              <a:t>ney. I </a:t>
            </a:r>
            <a:r>
              <a:rPr lang="vi-VN" sz="2300" dirty="0" err="1">
                <a:latin typeface="+mj-lt"/>
              </a:rPr>
              <a:t>didn't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want</a:t>
            </a:r>
            <a:r>
              <a:rPr lang="vi-VN" sz="2300" dirty="0">
                <a:latin typeface="+mj-lt"/>
              </a:rPr>
              <a:t> to </a:t>
            </a:r>
            <a:r>
              <a:rPr lang="vi-VN" sz="2300" dirty="0" err="1" smtClean="0">
                <a:latin typeface="+mj-lt"/>
              </a:rPr>
              <a:t>make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a </a:t>
            </a:r>
            <a:r>
              <a:rPr lang="vi-VN" sz="2300" dirty="0" err="1">
                <a:latin typeface="+mj-lt"/>
              </a:rPr>
              <a:t>fuss</a:t>
            </a:r>
            <a:r>
              <a:rPr lang="vi-VN" sz="2300" dirty="0">
                <a:latin typeface="+mj-lt"/>
              </a:rPr>
              <a:t>, so I </a:t>
            </a:r>
            <a:r>
              <a:rPr lang="vi-VN" sz="2300" dirty="0" err="1">
                <a:latin typeface="+mj-lt"/>
              </a:rPr>
              <a:t>dec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vi-VN" sz="2300" dirty="0" err="1">
                <a:latin typeface="+mj-lt"/>
              </a:rPr>
              <a:t>ded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just</a:t>
            </a:r>
            <a:r>
              <a:rPr lang="vi-VN" sz="2300" dirty="0">
                <a:latin typeface="+mj-lt"/>
              </a:rPr>
              <a:t> to </a:t>
            </a:r>
            <a:r>
              <a:rPr lang="vi-VN" sz="2300" dirty="0" err="1">
                <a:latin typeface="+mj-lt"/>
              </a:rPr>
              <a:t>take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o</a:t>
            </a:r>
            <a:r>
              <a:rPr lang="vi-VN" sz="2300" dirty="0" err="1">
                <a:latin typeface="+mj-lt"/>
              </a:rPr>
              <a:t>ney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back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from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smtClean="0">
                <a:latin typeface="+mj-lt"/>
              </a:rPr>
              <a:t>the</a:t>
            </a:r>
            <a:r>
              <a:rPr lang="en-US" sz="2300" dirty="0" smtClean="0">
                <a:latin typeface="+mj-lt"/>
              </a:rPr>
              <a:t> </a:t>
            </a:r>
            <a:r>
              <a:rPr lang="vi-VN" sz="2300" dirty="0" err="1" smtClean="0">
                <a:latin typeface="+mj-lt"/>
              </a:rPr>
              <a:t>sch</a:t>
            </a:r>
            <a:r>
              <a:rPr lang="vi-VN" sz="2300" dirty="0" err="1" smtClean="0">
                <a:solidFill>
                  <a:srgbClr val="FF0000"/>
                </a:solidFill>
                <a:latin typeface="+mj-lt"/>
              </a:rPr>
              <a:t>oo</a:t>
            </a:r>
            <a:r>
              <a:rPr lang="vi-VN" sz="2300" dirty="0" err="1" smtClean="0">
                <a:latin typeface="+mj-lt"/>
              </a:rPr>
              <a:t>lboy's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bag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w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vi-VN" sz="2300" dirty="0" err="1">
                <a:latin typeface="+mj-lt"/>
              </a:rPr>
              <a:t>thout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saying</a:t>
            </a:r>
            <a:r>
              <a:rPr lang="vi-VN" sz="2300" dirty="0">
                <a:latin typeface="+mj-lt"/>
              </a:rPr>
              <a:t> a </a:t>
            </a:r>
            <a:r>
              <a:rPr lang="vi-VN" sz="2300" dirty="0" err="1">
                <a:latin typeface="+mj-lt"/>
              </a:rPr>
              <a:t>word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about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it</a:t>
            </a:r>
            <a:r>
              <a:rPr lang="vi-VN" sz="2300" dirty="0">
                <a:latin typeface="+mj-lt"/>
              </a:rPr>
              <a:t>. So I </a:t>
            </a:r>
            <a:r>
              <a:rPr lang="vi-VN" sz="2300" dirty="0" err="1">
                <a:latin typeface="+mj-lt"/>
              </a:rPr>
              <a:t>c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vi-VN" sz="2300" dirty="0" err="1">
                <a:latin typeface="+mj-lt"/>
              </a:rPr>
              <a:t>refully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put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 smtClean="0">
                <a:latin typeface="+mj-lt"/>
              </a:rPr>
              <a:t>hand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into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boy's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bag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took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notes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and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put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them</a:t>
            </a:r>
            <a:r>
              <a:rPr lang="vi-VN" sz="2300" dirty="0">
                <a:latin typeface="+mj-lt"/>
              </a:rPr>
              <a:t> in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own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bag</a:t>
            </a:r>
            <a:r>
              <a:rPr lang="vi-VN" sz="2300" dirty="0">
                <a:latin typeface="+mj-lt"/>
              </a:rPr>
              <a:t>. </a:t>
            </a:r>
          </a:p>
          <a:p>
            <a:pPr algn="just"/>
            <a:r>
              <a:rPr lang="vi-VN" sz="2300" dirty="0" err="1">
                <a:latin typeface="+mj-lt"/>
              </a:rPr>
              <a:t>With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money</a:t>
            </a:r>
            <a:r>
              <a:rPr lang="vi-VN" sz="2300" dirty="0">
                <a:latin typeface="+mj-lt"/>
              </a:rPr>
              <a:t> I </a:t>
            </a:r>
            <a:r>
              <a:rPr lang="vi-VN" sz="2300" dirty="0" err="1">
                <a:latin typeface="+mj-lt"/>
              </a:rPr>
              <a:t>bought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pr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vi-VN" sz="2300" dirty="0" err="1">
                <a:latin typeface="+mj-lt"/>
              </a:rPr>
              <a:t>tty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hat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of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dreams</a:t>
            </a:r>
            <a:r>
              <a:rPr lang="vi-VN" sz="2300" dirty="0">
                <a:latin typeface="+mj-lt"/>
              </a:rPr>
              <a:t>. </a:t>
            </a:r>
            <a:r>
              <a:rPr lang="vi-VN" sz="2300" dirty="0" err="1">
                <a:latin typeface="+mj-lt"/>
              </a:rPr>
              <a:t>When</a:t>
            </a:r>
            <a:r>
              <a:rPr lang="vi-VN" sz="2300" dirty="0">
                <a:latin typeface="+mj-lt"/>
              </a:rPr>
              <a:t> I </a:t>
            </a:r>
            <a:r>
              <a:rPr lang="vi-VN" sz="2300" dirty="0" err="1">
                <a:latin typeface="+mj-lt"/>
              </a:rPr>
              <a:t>got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 smtClean="0">
                <a:latin typeface="+mj-lt"/>
              </a:rPr>
              <a:t>home</a:t>
            </a:r>
            <a:r>
              <a:rPr lang="vi-VN" sz="2300" dirty="0">
                <a:latin typeface="+mj-lt"/>
              </a:rPr>
              <a:t>, I </a:t>
            </a:r>
            <a:r>
              <a:rPr lang="vi-VN" sz="2300" dirty="0" err="1">
                <a:latin typeface="+mj-lt"/>
              </a:rPr>
              <a:t>showed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it</a:t>
            </a:r>
            <a:r>
              <a:rPr lang="vi-VN" sz="2300" dirty="0">
                <a:latin typeface="+mj-lt"/>
              </a:rPr>
              <a:t> to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father</a:t>
            </a:r>
            <a:r>
              <a:rPr lang="vi-VN" sz="2300" dirty="0">
                <a:latin typeface="+mj-lt"/>
              </a:rPr>
              <a:t>. </a:t>
            </a:r>
          </a:p>
          <a:p>
            <a:pPr algn="just"/>
            <a:r>
              <a:rPr lang="vi-VN" sz="2300" dirty="0">
                <a:latin typeface="+mj-lt"/>
              </a:rPr>
              <a:t>"</a:t>
            </a:r>
            <a:r>
              <a:rPr lang="vi-VN" sz="2300" dirty="0" err="1">
                <a:latin typeface="+mj-lt"/>
              </a:rPr>
              <a:t>How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did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you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pay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for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it</a:t>
            </a:r>
            <a:r>
              <a:rPr lang="vi-VN" sz="2300" dirty="0">
                <a:latin typeface="+mj-lt"/>
              </a:rPr>
              <a:t>?" he </a:t>
            </a:r>
            <a:r>
              <a:rPr lang="vi-VN" sz="2300" dirty="0" err="1">
                <a:latin typeface="+mj-lt"/>
              </a:rPr>
              <a:t>asked</a:t>
            </a:r>
            <a:r>
              <a:rPr lang="vi-VN" sz="2300" dirty="0">
                <a:latin typeface="+mj-lt"/>
              </a:rPr>
              <a:t>. </a:t>
            </a:r>
          </a:p>
          <a:p>
            <a:pPr algn="just"/>
            <a:r>
              <a:rPr lang="vi-VN" sz="2300" dirty="0">
                <a:latin typeface="+mj-lt"/>
              </a:rPr>
              <a:t>"</a:t>
            </a:r>
            <a:r>
              <a:rPr lang="vi-VN" sz="2300" dirty="0" err="1">
                <a:latin typeface="+mj-lt"/>
              </a:rPr>
              <a:t>With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money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you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gave</a:t>
            </a:r>
            <a:r>
              <a:rPr lang="vi-VN" sz="2300" dirty="0">
                <a:latin typeface="+mj-lt"/>
              </a:rPr>
              <a:t> me </a:t>
            </a:r>
            <a:r>
              <a:rPr lang="vi-VN" sz="2300" dirty="0" err="1">
                <a:latin typeface="+mj-lt"/>
              </a:rPr>
              <a:t>for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my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b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vi-VN" sz="2300" dirty="0" err="1">
                <a:latin typeface="+mj-lt"/>
              </a:rPr>
              <a:t>rthday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of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c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ou</a:t>
            </a:r>
            <a:r>
              <a:rPr lang="vi-VN" sz="2300" dirty="0" err="1">
                <a:latin typeface="+mj-lt"/>
              </a:rPr>
              <a:t>rse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Dad</a:t>
            </a:r>
            <a:r>
              <a:rPr lang="vi-VN" sz="2300" dirty="0">
                <a:latin typeface="+mj-lt"/>
              </a:rPr>
              <a:t>," </a:t>
            </a:r>
            <a:r>
              <a:rPr lang="vi-VN" sz="2300" dirty="0" smtClean="0">
                <a:latin typeface="+mj-lt"/>
              </a:rPr>
              <a:t>I </a:t>
            </a:r>
            <a:r>
              <a:rPr lang="vi-VN" sz="2300" dirty="0" err="1">
                <a:latin typeface="+mj-lt"/>
              </a:rPr>
              <a:t>repl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vi-VN" sz="2300" dirty="0" err="1">
                <a:latin typeface="+mj-lt"/>
              </a:rPr>
              <a:t>ed</a:t>
            </a:r>
            <a:r>
              <a:rPr lang="vi-VN" sz="2300" dirty="0">
                <a:latin typeface="+mj-lt"/>
              </a:rPr>
              <a:t>. </a:t>
            </a:r>
          </a:p>
          <a:p>
            <a:pPr algn="just"/>
            <a:r>
              <a:rPr lang="vi-VN" sz="2300" dirty="0">
                <a:latin typeface="+mj-lt"/>
              </a:rPr>
              <a:t>"</a:t>
            </a:r>
            <a:r>
              <a:rPr lang="vi-VN" sz="2300" dirty="0" err="1">
                <a:latin typeface="+mj-lt"/>
              </a:rPr>
              <a:t>Oh</a:t>
            </a:r>
            <a:r>
              <a:rPr lang="vi-VN" sz="2300" dirty="0">
                <a:latin typeface="+mj-lt"/>
              </a:rPr>
              <a:t>? </a:t>
            </a:r>
            <a:r>
              <a:rPr lang="vi-VN" sz="2300" dirty="0" err="1">
                <a:latin typeface="+mj-lt"/>
              </a:rPr>
              <a:t>What's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that</a:t>
            </a:r>
            <a:r>
              <a:rPr lang="vi-VN" sz="2300" dirty="0">
                <a:latin typeface="+mj-lt"/>
              </a:rPr>
              <a:t> then?" he </a:t>
            </a:r>
            <a:r>
              <a:rPr lang="vi-VN" sz="2300" dirty="0" err="1">
                <a:latin typeface="+mj-lt"/>
              </a:rPr>
              <a:t>asked</a:t>
            </a:r>
            <a:r>
              <a:rPr lang="vi-VN" sz="2300" dirty="0">
                <a:latin typeface="+mj-lt"/>
              </a:rPr>
              <a:t>, </a:t>
            </a:r>
            <a:r>
              <a:rPr lang="vi-VN" sz="2300" dirty="0" err="1">
                <a:latin typeface="+mj-lt"/>
              </a:rPr>
              <a:t>as</a:t>
            </a:r>
            <a:r>
              <a:rPr lang="vi-VN" sz="2300" dirty="0">
                <a:latin typeface="+mj-lt"/>
              </a:rPr>
              <a:t> he </a:t>
            </a:r>
            <a:r>
              <a:rPr lang="vi-VN" sz="2300" dirty="0" err="1">
                <a:latin typeface="+mj-lt"/>
              </a:rPr>
              <a:t>pointed</a:t>
            </a:r>
            <a:r>
              <a:rPr lang="vi-VN" sz="2300" dirty="0">
                <a:latin typeface="+mj-lt"/>
              </a:rPr>
              <a:t> to a </a:t>
            </a:r>
            <a:r>
              <a:rPr lang="vi-VN" sz="2300" dirty="0" err="1">
                <a:latin typeface="+mj-lt"/>
              </a:rPr>
              <a:t>wad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of</a:t>
            </a:r>
            <a:r>
              <a:rPr lang="vi-VN" sz="23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d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o</a:t>
            </a:r>
            <a:r>
              <a:rPr lang="vi-VN" sz="2300" dirty="0" err="1">
                <a:latin typeface="+mj-lt"/>
              </a:rPr>
              <a:t>llar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 smtClean="0">
                <a:latin typeface="+mj-lt"/>
              </a:rPr>
              <a:t>notes</a:t>
            </a:r>
            <a:r>
              <a:rPr lang="vi-VN" sz="2300" dirty="0" smtClean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on</a:t>
            </a:r>
            <a:r>
              <a:rPr lang="vi-VN" sz="2300" dirty="0">
                <a:latin typeface="+mj-lt"/>
              </a:rPr>
              <a:t> the </a:t>
            </a:r>
            <a:r>
              <a:rPr lang="vi-VN" sz="2300" dirty="0" err="1">
                <a:latin typeface="+mj-lt"/>
              </a:rPr>
              <a:t>table</a:t>
            </a:r>
            <a:r>
              <a:rPr lang="vi-VN" sz="2300" dirty="0">
                <a:latin typeface="+mj-lt"/>
              </a:rPr>
              <a:t>. </a:t>
            </a:r>
          </a:p>
          <a:p>
            <a:pPr algn="just"/>
            <a:r>
              <a:rPr lang="vi-VN" sz="2300" dirty="0">
                <a:latin typeface="+mj-lt"/>
              </a:rPr>
              <a:t>Can </a:t>
            </a:r>
            <a:r>
              <a:rPr lang="vi-VN" sz="2300" dirty="0" err="1">
                <a:latin typeface="+mj-lt"/>
              </a:rPr>
              <a:t>you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im</a:t>
            </a:r>
            <a:r>
              <a:rPr lang="vi-VN" sz="230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vi-VN" sz="2300" dirty="0" err="1">
                <a:latin typeface="+mj-lt"/>
              </a:rPr>
              <a:t>gine</a:t>
            </a:r>
            <a:r>
              <a:rPr lang="vi-VN" sz="2300" dirty="0">
                <a:latin typeface="+mj-lt"/>
              </a:rPr>
              <a:t> </a:t>
            </a:r>
            <a:r>
              <a:rPr lang="vi-VN" sz="2300" dirty="0" err="1">
                <a:latin typeface="+mj-lt"/>
              </a:rPr>
              <a:t>how</a:t>
            </a:r>
            <a:r>
              <a:rPr lang="vi-VN" sz="2300" dirty="0">
                <a:latin typeface="+mj-lt"/>
              </a:rPr>
              <a:t> I </a:t>
            </a:r>
            <a:r>
              <a:rPr lang="vi-VN" sz="2300" dirty="0" err="1">
                <a:latin typeface="+mj-lt"/>
              </a:rPr>
              <a:t>felt</a:t>
            </a:r>
            <a:r>
              <a:rPr lang="vi-VN" sz="2300" dirty="0">
                <a:latin typeface="+mj-lt"/>
              </a:rPr>
              <a:t> then? </a:t>
            </a:r>
          </a:p>
        </p:txBody>
      </p:sp>
      <p:pic>
        <p:nvPicPr>
          <p:cNvPr id="3" name="U_2_READ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6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241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-18288"/>
            <a:ext cx="118872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7586" y="2220206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glanced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3698" y="3277118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a fuss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8386" y="3868430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embarrassing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3602" y="49535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idols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3010" y="5947166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sneaky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4" y="196405"/>
            <a:ext cx="11910401" cy="2418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7267" y="140579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1651" y="196053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4115" y="144846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499" y="200320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13219" y="149113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37603" y="204587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9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3. Answer 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the girl wish to have when she was in grade 9?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Why did her father give her some money on her birthday?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did she see in the boy's bag?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Why did she decide to take the money from the boy's bag without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saying anything about it? 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did she do with the money?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648" y="988491"/>
            <a:ext cx="1196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She wanted to have a red hat - a floppy cotton hat like the one her pop star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 wore in her video.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032" y="2384475"/>
            <a:ext cx="1196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gave her some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so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buy the hat for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herself.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416" y="3378123"/>
            <a:ext cx="1196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 a wad of dollar notes exactly like the ones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father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given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992" y="5371515"/>
            <a:ext cx="1196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she was sure that the boy was a thief and he had stolen her money and she didn't want to make a fuss.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5040" y="6361568"/>
            <a:ext cx="6565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the pretty hat of her dream.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033504" cy="2761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016" y="2728847"/>
            <a:ext cx="1196035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indent="-62230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Perhaps the girl might want to tell her father the truth and ask him for help.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887087"/>
            <a:ext cx="1196035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She might feel embarrassed because that was not her money.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784" y="4569839"/>
            <a:ext cx="1196035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804863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girl could place a notice on a local newspaper to apologize the boy and contact him to give the money back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" y="5758559"/>
            <a:ext cx="1196035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indent="-530225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she should come to the police station, tell the police the truth and ask them for help.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731</Words>
  <Application>Microsoft Office PowerPoint</Application>
  <PresentationFormat>Custom</PresentationFormat>
  <Paragraphs>68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Wingdings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2020-09-18T00:32:03Z</dcterms:created>
  <dcterms:modified xsi:type="dcterms:W3CDTF">2021-09-15T09:24:07Z</dcterms:modified>
</cp:coreProperties>
</file>