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6" r:id="rId4"/>
    <p:sldId id="257" r:id="rId5"/>
    <p:sldId id="259"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76" d="100"/>
          <a:sy n="76" d="100"/>
        </p:scale>
        <p:origin x="46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 y="1786890"/>
            <a:ext cx="11114405" cy="4351655"/>
          </a:xfrm>
        </p:spPr>
        <p:txBody>
          <a:bodyPr/>
          <a:lstStyle/>
          <a:p>
            <a:pPr marL="0" indent="0">
              <a:buNone/>
            </a:pPr>
            <a:r>
              <a:rPr lang="en-US">
                <a:latin typeface="Times New Roman" panose="02020603050405020304" charset="0"/>
                <a:cs typeface="Times New Roman" panose="02020603050405020304" charset="0"/>
              </a:rPr>
              <a:t>                           </a:t>
            </a:r>
            <a:r>
              <a:rPr lang="en-US" sz="5400">
                <a:latin typeface="Times New Roman" panose="02020603050405020304" charset="0"/>
                <a:cs typeface="Times New Roman" panose="02020603050405020304" charset="0"/>
              </a:rPr>
              <a:t>LUYỆN TẬP ĐỌC HIỂU</a:t>
            </a:r>
            <a:endParaRPr lang="en-US" sz="54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454660" y="633730"/>
            <a:ext cx="11074400" cy="4092575"/>
          </a:xfrm>
          <a:prstGeom prst="rect">
            <a:avLst/>
          </a:prstGeom>
          <a:noFill/>
          <a:ln w="9525">
            <a:noFill/>
          </a:ln>
        </p:spPr>
        <p:txBody>
          <a:bodyPr wrap="square">
            <a:spAutoFit/>
          </a:bodyPr>
          <a:lstStyle/>
          <a:p>
            <a:pPr indent="0" algn="l"/>
            <a:r>
              <a:rPr lang="en-US" sz="2000"/>
              <a:t>  Đọc đoạn trích sau và thực hiện các yêu cầu:</a:t>
            </a:r>
            <a:endParaRPr lang="en-US" sz="2000"/>
          </a:p>
          <a:p>
            <a:pPr indent="0" algn="l"/>
            <a:r>
              <a:rPr lang="en-US" sz="2000" i="1"/>
              <a:t>Nếu bạn được tặng một chiếc xe Rolls Royce, một món đồ trang sức bằng đá quí hoặc một thứ gì đó rất đắt tiền, bạn sẽ chăm chút nó như thế nào? Tôi nghĩ câu trả lời thật rõ ràng, bạn sẽ nâng niu, giữ gìn nó rất cẩn thận. </a:t>
            </a:r>
            <a:endParaRPr lang="en-US" sz="2000" i="1"/>
          </a:p>
          <a:p>
            <a:pPr indent="0" algn="l"/>
            <a:r>
              <a:rPr lang="en-US" sz="2000" i="1"/>
              <a:t>Còn nếu bạn được tặng một cuộc đời – cuộc đời của chính bạn, bạn sẽ chăm sóc nó thế nào? Tôi cho rằng đôi khi bạn đã không quan tâm đến cuộc đời mình bằng những của cải mà bạn sở hữu. Đời sống là một nhạc cụ diệu kì, hãy học cách sử dụng nó và gảy lên những khúc nhạc tuyệt vời bằng tất cả khả năng của bạn. Nhưng trên hết, hãy đối xử với cuộc đời bạn bằng sự trân trọng xứng đáng.</a:t>
            </a:r>
            <a:endParaRPr lang="en-US" sz="2000" i="1"/>
          </a:p>
          <a:p>
            <a:pPr indent="0" algn="l"/>
            <a:r>
              <a:rPr lang="en-US" sz="2000" i="1"/>
              <a:t>…Hãy nhớ, cuộc đời bạn chính là món quà huyền diệu nhất mà cuộc sống ban tặng. Bạn chính là người gieo trồng, kiến tạo nên cuộc đời mình thông qua những việc bạn làm.  Tương lai của thế giới này sẽ ra sao, một phần phụ thuộc vào bạn. Chúng ta không thêu dệt nên cuộc đời, chúng ta chỉ là một phần trong đó. Bất cứ điều gì chúng ta làm với cuộc đời này cũng là làm cho chính chúng ta.</a:t>
            </a:r>
            <a:endParaRPr lang="en-US" sz="2000" i="1"/>
          </a:p>
          <a:p>
            <a:pPr indent="0" algn="ctr"/>
            <a:r>
              <a:rPr lang="en-US" sz="2000"/>
              <a:t>(Theo Quà tặng cuộc sống)</a:t>
            </a:r>
            <a:endParaRPr lang="en-US"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1114425" y="1024255"/>
            <a:ext cx="9973945" cy="3046095"/>
          </a:xfrm>
          <a:prstGeom prst="rect">
            <a:avLst/>
          </a:prstGeom>
          <a:noFill/>
          <a:ln w="9525">
            <a:noFill/>
          </a:ln>
        </p:spPr>
        <p:txBody>
          <a:bodyPr wrap="square">
            <a:spAutoFit/>
          </a:bodyPr>
          <a:lstStyle/>
          <a:p>
            <a:pPr indent="0"/>
            <a:r>
              <a:rPr lang="en-US" sz="2400" dirty="0"/>
              <a:t>     Câu 1. Xác định phương thức biểu đạt chính của đoạn trích</a:t>
            </a:r>
            <a:endParaRPr lang="en-US" sz="2400" dirty="0"/>
          </a:p>
          <a:p>
            <a:pPr indent="0"/>
            <a:r>
              <a:rPr lang="en-US" sz="2400" dirty="0"/>
              <a:t>     Câu 2. Anh/chị hiểu như thế nào về câu nói của tác giả: “Bạn chính là người gieo trồng, kiến tạo nên cuộc đời mình thông qua những việc bạn làm.  </a:t>
            </a:r>
            <a:endParaRPr lang="en-US" sz="2400" dirty="0"/>
          </a:p>
          <a:p>
            <a:pPr indent="0"/>
            <a:r>
              <a:rPr lang="en-US" sz="2400" dirty="0"/>
              <a:t>     Câu 3. Chỉ ra và nêu tác dụng của biện pháp tu từ được sử dụng trong câu sau: “Đời sống là một nhạc cụ diệu kì, hãy học cách sử dụng nó và gảy lên những khúc nhạc tuyệt vời bằng tất cả khả năng của bạn”. </a:t>
            </a:r>
            <a:endParaRPr lang="en-US" sz="2400" dirty="0"/>
          </a:p>
          <a:p>
            <a:pPr indent="0"/>
            <a:r>
              <a:rPr lang="en-US" sz="2400" dirty="0"/>
              <a:t>     Câu 4. Anh/chị có đồng tình với quan điểm của tác giả: “Tương lai của thế giới này sẽ ra sao, một phần phụ thuộc vào bạn” không? Vì sao? </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custDataLst>
              <p:tags r:id="rId1"/>
            </p:custDataLst>
          </p:nvPr>
        </p:nvSpPr>
        <p:spPr>
          <a:xfrm>
            <a:off x="902335" y="419100"/>
            <a:ext cx="10798810" cy="5631180"/>
          </a:xfrm>
          <a:prstGeom prst="rect">
            <a:avLst/>
          </a:prstGeom>
          <a:noFill/>
          <a:ln w="9525">
            <a:noFill/>
          </a:ln>
        </p:spPr>
        <p:txBody>
          <a:bodyPr wrap="square">
            <a:spAutoFit/>
          </a:bodyPr>
          <a:lstStyle/>
          <a:p>
            <a:pPr indent="0" algn="l"/>
            <a:r>
              <a:rPr lang="en-US" sz="2000" dirty="0"/>
              <a:t> ĐÁP ÁN</a:t>
            </a:r>
            <a:endParaRPr lang="en-US" sz="2000" dirty="0"/>
          </a:p>
          <a:p>
            <a:pPr indent="0" algn="l"/>
            <a:r>
              <a:rPr lang="en-US" sz="2000" dirty="0"/>
              <a:t>                                                                                                                                                      </a:t>
            </a:r>
            <a:endParaRPr lang="en-US" sz="2000" dirty="0"/>
          </a:p>
          <a:p>
            <a:pPr indent="0" algn="l"/>
            <a:endParaRPr lang="en-US" sz="2000" dirty="0"/>
          </a:p>
          <a:p>
            <a:pPr indent="0" algn="l"/>
            <a:r>
              <a:rPr lang="en-US" sz="2000" dirty="0"/>
              <a:t>Câu 1. Phương thức biểu đạt chính: nghị luận </a:t>
            </a:r>
            <a:endParaRPr lang="en-US" sz="2000" dirty="0"/>
          </a:p>
          <a:p>
            <a:pPr indent="0" algn="l"/>
            <a:r>
              <a:rPr lang="en-US" sz="2000" dirty="0"/>
              <a:t>Câu 2. Có thể hiểu câu nói: “Bạn chính là người gieo trồng, kiến tạo nên cuộc đời mình thông qua những việc bạn làm là:</a:t>
            </a:r>
            <a:endParaRPr lang="en-US" sz="2000" dirty="0"/>
          </a:p>
          <a:p>
            <a:pPr indent="0" algn="l"/>
            <a:r>
              <a:rPr lang="en-US" sz="2000" dirty="0"/>
              <a:t>- Cuộc đời ta là do chính mình tạo nên và tự mình làm chủ, không ai sống thay mình. Mỗi việc làm của bản thân đều có giá trị cho cuộc đời của chính mình và ảnh hưởng tới mọi người. </a:t>
            </a:r>
            <a:endParaRPr lang="en-US" sz="2000" dirty="0"/>
          </a:p>
          <a:p>
            <a:pPr indent="0" algn="l"/>
            <a:r>
              <a:rPr lang="en-US" sz="2000" dirty="0"/>
              <a:t>- Câu nói đã khẳng định giá trị của mỗi con người trong cuộc đời. Mỗi người là một tế bào của xã hội. Nên bản thân chúng ta hãy sống hết mình, sống xứng đáng để phát triển bản thân và cống hiến cho xã hội. </a:t>
            </a:r>
            <a:endParaRPr lang="en-US" sz="2000" dirty="0"/>
          </a:p>
          <a:p>
            <a:pPr indent="0" algn="l"/>
            <a:r>
              <a:rPr lang="en-US" sz="2000" dirty="0"/>
              <a:t>Câu 3. Biện pháp tu từ và tác dụng</a:t>
            </a:r>
            <a:endParaRPr lang="en-US" sz="2000" dirty="0"/>
          </a:p>
          <a:p>
            <a:pPr indent="0" algn="l"/>
            <a:r>
              <a:rPr lang="en-US" sz="2000" dirty="0"/>
              <a:t>- So sánh: “Đời sống - một nhạc cụ diệu kì...” </a:t>
            </a:r>
            <a:endParaRPr lang="en-US" sz="2000" dirty="0"/>
          </a:p>
          <a:p>
            <a:pPr indent="0" algn="l"/>
            <a:r>
              <a:rPr lang="en-US" sz="2000" dirty="0"/>
              <a:t>- Ẩn dụ: “một nhạc cụ diệu kì”; “khúc nhạc tuyệt vời”</a:t>
            </a:r>
            <a:endParaRPr lang="en-US" sz="2000" dirty="0"/>
          </a:p>
          <a:p>
            <a:pPr indent="0" algn="l"/>
            <a:r>
              <a:rPr lang="en-US" sz="2000" dirty="0"/>
              <a:t>- Tác dụng: làm nổi bật giá trị đời sống của con người. Đời sống là một công cụ nghệ thuật tuyệt diệu. Con người là một nghệ sĩ. Sự sống là một nghệ thuật. Hãy nỗ lực, phát huy hết năng lực để tạo nên những tác phẩm nghệ thuật - những giá trị sống tuyệt vời nhất không chỉ cho bản thân mà còn kiến tạo những điều tốt đẹp cho cuộc đời.</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37820" y="861695"/>
            <a:ext cx="10790555" cy="5262245"/>
          </a:xfrm>
          <a:prstGeom prst="rect">
            <a:avLst/>
          </a:prstGeom>
          <a:noFill/>
        </p:spPr>
        <p:txBody>
          <a:bodyPr wrap="square" rtlCol="0" anchor="t">
            <a:spAutoFit/>
          </a:bodyPr>
          <a:lstStyle/>
          <a:p>
            <a:pPr indent="0" algn="l"/>
            <a:r>
              <a:rPr lang="en-US" sz="2400" dirty="0"/>
              <a:t>Câu 4 </a:t>
            </a:r>
            <a:endParaRPr lang="en-US" sz="2400" dirty="0"/>
          </a:p>
          <a:p>
            <a:pPr indent="0" algn="l"/>
            <a:r>
              <a:rPr lang="en-US" sz="2400" dirty="0"/>
              <a:t>   - Học sinh bày tỏ quan điểm của mình: đồng tình, hoặc không đồng tình, hoặc không hoàn toàn đồng tình.</a:t>
            </a:r>
            <a:endParaRPr lang="en-US" sz="2400" dirty="0"/>
          </a:p>
          <a:p>
            <a:pPr indent="0" algn="l"/>
            <a:r>
              <a:rPr lang="en-US" sz="2400" dirty="0"/>
              <a:t>    Đồng tình với quan điểm: “Tương lai của thế giới này sẽ ra sao, một phần phụ thuộc vào bạn”.</a:t>
            </a:r>
            <a:endParaRPr lang="en-US" sz="2400" dirty="0"/>
          </a:p>
          <a:p>
            <a:pPr indent="0" algn="l"/>
            <a:r>
              <a:rPr lang="en-US" sz="2400" dirty="0"/>
              <a:t>+ Tương lai là những điều sẽ đến. Những việc làm của chúng ta hôm nay có ảnh hưởng đến mai sau. Nếu chúng ta có ý thức xây dựng, vun đắp thì tương lai ấy sẽ tốt đẹp và ngược lại.</a:t>
            </a:r>
            <a:endParaRPr lang="en-US" sz="2400" dirty="0"/>
          </a:p>
          <a:p>
            <a:pPr indent="0" algn="l"/>
            <a:r>
              <a:rPr lang="en-US" sz="2400" dirty="0"/>
              <a:t>+ Mỗi con người tuy nhỏ bé nhưng là một phần của thế giới này. Chúng ta có những hoạt động sống góp phần kiến tạo nên cuộc đời của mình và tác động làm đổi thay thế giới. Sự đóng góp của mỗi người chỉ là một phần bé nhỏ nhưng với sự chung tay góp sức của nhiều người sức ảnh hưởng sẽ nhân lên và kết quả thu được không hề nhỏ. Mỗi cá nhân chúng ta có vai trò quan trọng trong việc góp phần dựng xây và phát triển thế giới.</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33863020299_1_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3651</Words>
  <Application>WPS Presentation</Application>
  <PresentationFormat>Widescreen</PresentationFormat>
  <Paragraphs>31</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SimSun</vt:lpstr>
      <vt:lpstr>Wingdings</vt:lpstr>
      <vt:lpstr>Times New Roman</vt:lpstr>
      <vt:lpstr>Microsoft YaHei</vt:lpstr>
      <vt:lpstr>Arial Unicode MS</vt:lpstr>
      <vt:lpstr>Calibri Light</vt:lpstr>
      <vt:lpstr>Calibri</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PBM-PC</dc:creator>
  <cp:lastModifiedBy>DEll</cp:lastModifiedBy>
  <cp:revision>13</cp:revision>
  <dcterms:created xsi:type="dcterms:W3CDTF">2021-10-10T10:43:00Z</dcterms:created>
  <dcterms:modified xsi:type="dcterms:W3CDTF">2021-11-25T06:10:16Z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021C88F2A8F0404AB99FC6B5D4E4CF46</vt:lpwstr>
  </property>
  <property fmtid="{D5CDD505-2E9C-101B-9397-08002B2CF9AE}" pid="3" name="KSOProductBuildVer">
    <vt:lpwstr>1033-11.2.0.10382</vt:lpwstr>
  </property>
</Properties>
</file>