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5" r:id="rId7"/>
    <p:sldId id="262" r:id="rId8"/>
    <p:sldId id="264" r:id="rId9"/>
    <p:sldId id="268" r:id="rId10"/>
    <p:sldId id="266" r:id="rId11"/>
    <p:sldId id="267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76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8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64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7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2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5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55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7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75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26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79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7B94-603C-4476-B846-6535DD03E68B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8CD1B-7743-4946-86DF-84F467550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6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82911" y="0"/>
            <a:ext cx="5906730" cy="1327355"/>
            <a:chOff x="3382911" y="0"/>
            <a:chExt cx="5906730" cy="13273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2911" y="0"/>
              <a:ext cx="5906730" cy="132735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759" y="828368"/>
              <a:ext cx="2295525" cy="3048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694" y="1532911"/>
            <a:ext cx="9425603" cy="20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"/>
            <a:ext cx="119126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Complete the following sentences by using because, because of,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though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spite of.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Lan went to the dentist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toothache.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Nam didn't go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dentist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toothache.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Nga went to the dentist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didn't have a toothache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She just wanted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check-up.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 that Dan is fairly tall, he can't reach the ceiling.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very tall, he can reach the ceiling.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Tim can't reach the1ceiling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isn't as tall as Matt.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being tall, Nick can reach the ceiling by standing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a chair.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8. Eric's brother didn't iron his shirt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 wrinkled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9. My brother ironed his shirt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wrinkle.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10. I would like to raise tropical fish ____________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it's difficult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fish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tank in good condition.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832535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of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4300" y="1331100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spite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3600" y="1845630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though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2747330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spite of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" y="3291265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2700" y="3791030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" y="4303495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spite of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3900" y="4844020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though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4300" y="5353570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of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3600" y="5866035"/>
            <a:ext cx="18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though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3200"/>
            <a:ext cx="118237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Finish the second sentence so that it has a similar meaning to the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one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beginning with the given words or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phrases.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We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didn't buy 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TV because of its high price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Because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TV………………………………………………………………………..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Although the Internet has some bad effects. more and 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 use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In spite ……………………………………………………………………………………….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spite of a heavy snowstorm. the reporters went out to do their tasks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/>
              <a:buChar char="Þ"/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though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…………………………………………………………………………………..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 weather was very bad. so they had to cancel the live show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/>
              <a:buChar char="Þ"/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 ……………………………………………………………………………………….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He bought a newspaper to read about the football match though he saw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TV last night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4500" algn="l"/>
                <a:tab pos="11569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Despite ……………………………………………………………………………………….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700" y="1543130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expensive, we didn't buy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8600" y="2590960"/>
            <a:ext cx="1017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(its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having some bad effects, more and more people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the Internet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6300" y="3626517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snowstorm was heavy, the reporters went out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their tasks.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2900" y="4652985"/>
            <a:ext cx="1036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 weather, they had to cancel the live show.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2900" y="5707085"/>
            <a:ext cx="1036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seeing the football match on TV last night, he bought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newspaper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read it.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93" y="130276"/>
            <a:ext cx="11779352" cy="6579087"/>
          </a:xfrm>
          <a:prstGeom prst="rect">
            <a:avLst/>
          </a:prstGeom>
        </p:spPr>
      </p:pic>
      <p:pic>
        <p:nvPicPr>
          <p:cNvPr id="3" name="U_7_PRONUNCIA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273.98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9997" y="243681"/>
            <a:ext cx="487363" cy="487363"/>
          </a:xfrm>
          <a:prstGeom prst="rect">
            <a:avLst/>
          </a:prstGeom>
        </p:spPr>
      </p:pic>
      <p:pic>
        <p:nvPicPr>
          <p:cNvPr id="4" name="U_7_PRONUNCIA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49.0208" end="653.557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8475" y="36748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77" y="104097"/>
            <a:ext cx="1198552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REVISON OF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PERFECT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TENSE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THÌ HIỆN TẠI HOÀN THÀNH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thức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08138">
              <a:tabLst>
                <a:tab pos="340360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Khẳng 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have/has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08138">
              <a:tabLst>
                <a:tab pos="340360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Phủ 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haven’t/hasn’t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08138">
              <a:tabLst>
                <a:tab pos="340360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Câu 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Have/Has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Cách dùng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Diễn tả một hành động xảy ra trong quá khứ, kéo dài đến hiện tại và có thể tiếp tục xảy ra trong tương lai.</a:t>
            </a:r>
          </a:p>
          <a:p>
            <a:pPr indent="3540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Diễn tả một hành động xảy ra trong quá khứ nhưng không xác định, và muốn nhấn mạnh vào kết quả.</a:t>
            </a:r>
          </a:p>
          <a:p>
            <a:pPr indent="3540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77" y="104097"/>
            <a:ext cx="119855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+mj-lt"/>
                <a:cs typeface="Times New Roman" panose="02020603050405020304" pitchFamily="18" charset="0"/>
              </a:rPr>
              <a:t>3. Dấu hiệu nhận biết</a:t>
            </a: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Trong câu có các trạng từ: already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ever (đã từng), never (chưa bao giờ), yet (chưa), so far (cho đến bây giờ), just (vừa mới), recently (gần đây), lately (gần đây), up to now/up to present/up to this moment (cho tới tận bây giờ),…</a:t>
            </a: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Since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+ mốc thời gian: kể từ …</a:t>
            </a:r>
          </a:p>
          <a:p>
            <a:pPr>
              <a:tabLst>
                <a:tab pos="2870200" algn="l"/>
              </a:tabLst>
            </a:pP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Since + mệnh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	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từ khi …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for + khoảng thời gian: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…</a:t>
            </a:r>
            <a:endParaRPr lang="vi-VN" sz="2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It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is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the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first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time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/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This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is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the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first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time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+ mệnh đề chia thì hiện tại hoàn thành.</a:t>
            </a: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…</a:t>
            </a:r>
          </a:p>
          <a:p>
            <a:endParaRPr lang="en-US" sz="24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4. </a:t>
            </a:r>
            <a:r>
              <a:rPr lang="vi-VN" sz="2400" b="1" dirty="0" smtClean="0">
                <a:latin typeface="+mj-lt"/>
                <a:cs typeface="Times New Roman" panose="02020603050405020304" pitchFamily="18" charset="0"/>
              </a:rPr>
              <a:t>Vị trí của các trạng từ trong thì hiện tại hoàn thành:</a:t>
            </a: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already, never, ever, just: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thường đứng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sau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“have/ has” và đứng trước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V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3/</a:t>
            </a:r>
            <a:r>
              <a:rPr lang="en-US" sz="2400" baseline="-25000" dirty="0" err="1" smtClean="0">
                <a:latin typeface="+mj-lt"/>
                <a:cs typeface="Times New Roman" panose="02020603050405020304" pitchFamily="18" charset="0"/>
              </a:rPr>
              <a:t>ed</a:t>
            </a:r>
            <a:endParaRPr lang="vi-VN" sz="2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yet: đứng cuối câu, và thường được sử dụng trong câu phủ định và nghi vấn.</a:t>
            </a:r>
          </a:p>
          <a:p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- so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far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recently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lately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up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to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present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up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to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this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moment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, in/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for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/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during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/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over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+ the 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past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/</a:t>
            </a:r>
            <a:r>
              <a:rPr lang="vi-VN" sz="2400" dirty="0" err="1" smtClean="0">
                <a:latin typeface="+mj-lt"/>
                <a:cs typeface="Times New Roman" panose="02020603050405020304" pitchFamily="18" charset="0"/>
              </a:rPr>
              <a:t>last</a:t>
            </a:r>
            <a:r>
              <a:rPr lang="vi-VN" sz="2400" dirty="0" smtClean="0">
                <a:latin typeface="+mj-lt"/>
                <a:cs typeface="Times New Roman" panose="02020603050405020304" pitchFamily="18" charset="0"/>
              </a:rPr>
              <a:t> + thời gian: có thể đứng đầu hoặc cuối câu.</a:t>
            </a:r>
            <a:endParaRPr lang="vi-VN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470" y="151445"/>
            <a:ext cx="117692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VỚI “BECAUSE OF” VÀ “IN SPITE OF”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“because of”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Because of : vì, do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Because of + Danh từ/Cụm danh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từ/Danh động từ</a:t>
            </a:r>
          </a:p>
          <a:p>
            <a:pPr indent="2651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Because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Due to = Because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illness, he had to cancel the appointment.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Cấu trúc “In spite of”</a:t>
            </a:r>
          </a:p>
          <a:p>
            <a:pPr marL="530225" indent="-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 spite of : bất chấp, mặc dù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 spite of + Danh từ/Cụm danh từ/Danh động từ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 spite of + the fact that + mệnh đề</a:t>
            </a:r>
          </a:p>
          <a:p>
            <a:pPr indent="2651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spite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Despite = Even though = Although= Though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illness, he managed to come to school.</a:t>
            </a:r>
          </a:p>
          <a:p>
            <a:pPr indent="26511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he was ill, he managed to come to school.</a:t>
            </a:r>
          </a:p>
        </p:txBody>
      </p:sp>
    </p:spTree>
    <p:extLst>
      <p:ext uri="{BB962C8B-B14F-4D97-AF65-F5344CB8AC3E}">
        <p14:creationId xmlns:p14="http://schemas.microsoft.com/office/powerpoint/2010/main" val="33501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8108"/>
            <a:ext cx="117443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600747"/>
            <a:ext cx="11850598" cy="51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3509" y="196183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been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5831" y="3146203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lived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6172" y="3503309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6203" y="3899604"/>
            <a:ext cx="1439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016" y="4289817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69294" y="4289816"/>
            <a:ext cx="1507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8582" y="5069233"/>
            <a:ext cx="1866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watched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432" y="104228"/>
            <a:ext cx="11309800" cy="6488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66100" y="1911002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2900" y="2535534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00" y="3162298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1800" y="3750963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2537" y="4212628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ago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0737" y="4852786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ago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2437" y="5466851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4100" y="6080916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0100" y="679102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0500" y="1316334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ago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066" y="2785662"/>
            <a:ext cx="12040933" cy="40723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" y="25400"/>
            <a:ext cx="11380534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08" y="406400"/>
            <a:ext cx="9624092" cy="227766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5600" y="273650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,we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kept the fire burning all day.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311750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we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all wore shorts.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351120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to cancel the appointment.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8944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managed to come to school.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4318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,we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could not see what was going on.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4800" y="471839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,there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were enough seats for everyone.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7200" y="51277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everyone is living on beans.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7200" y="553774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we have managed to get some beef.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0" y="5913287"/>
            <a:ext cx="442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, the council demolished it.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0" y="6336404"/>
            <a:ext cx="442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, they enjoyed living there.</a:t>
            </a:r>
          </a:p>
        </p:txBody>
      </p:sp>
    </p:spTree>
    <p:extLst>
      <p:ext uri="{BB962C8B-B14F-4D97-AF65-F5344CB8AC3E}">
        <p14:creationId xmlns:p14="http://schemas.microsoft.com/office/powerpoint/2010/main" val="33232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" y="66338"/>
            <a:ext cx="12052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sentences with the Present Perfect forms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verbs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brackets. 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_________________ 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you,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attend)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 Donald’s presentation about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mass media development?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Since its appearance,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Internet _________________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(play) an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essential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role in our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daily life.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Mickey Mouse and Donald Duck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cartoons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_________________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(attract) million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viewers around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She _________________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not, report) the number of TV viewers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me yet.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 _________________ (read) this kind of magazine for many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years.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Britney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Spears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_________________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be) my favorite singer since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watched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 song Baby One More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_________________ (not, urge) me to finish this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report.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How many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_________________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(she,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watch) this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movie?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Tommy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_________________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recommend) me to use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cellphone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 which was released last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month.</a:t>
            </a:r>
          </a:p>
          <a:p>
            <a:pPr marL="266700" indent="-26670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I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_________________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(not, write) to the newspaper for ages.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448630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you attended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0900" y="1153467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played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3100" y="1902767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attracted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00" y="2633126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hasn‘t reported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100" y="3012349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read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950" y="3402495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been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00" y="4126395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haven‘t urged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8750" y="4509627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she watched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4800" y="4842059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recommended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000" y="5606316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haven‘t written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953</Words>
  <Application>Microsoft Office PowerPoint</Application>
  <PresentationFormat>Custom</PresentationFormat>
  <Paragraphs>127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Calibri Light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2020-11-29T19:51:03Z</dcterms:created>
  <dcterms:modified xsi:type="dcterms:W3CDTF">2021-12-08T03:57:51Z</dcterms:modified>
</cp:coreProperties>
</file>