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707" r:id="rId2"/>
  </p:sldMasterIdLst>
  <p:notesMasterIdLst>
    <p:notesMasterId r:id="rId22"/>
  </p:notesMasterIdLst>
  <p:handoutMasterIdLst>
    <p:handoutMasterId r:id="rId23"/>
  </p:handoutMasterIdLst>
  <p:sldIdLst>
    <p:sldId id="405" r:id="rId3"/>
    <p:sldId id="374" r:id="rId4"/>
    <p:sldId id="428" r:id="rId5"/>
    <p:sldId id="412" r:id="rId6"/>
    <p:sldId id="413" r:id="rId7"/>
    <p:sldId id="416" r:id="rId8"/>
    <p:sldId id="418" r:id="rId9"/>
    <p:sldId id="419" r:id="rId10"/>
    <p:sldId id="422" r:id="rId11"/>
    <p:sldId id="425" r:id="rId12"/>
    <p:sldId id="426" r:id="rId13"/>
    <p:sldId id="258" r:id="rId14"/>
    <p:sldId id="298" r:id="rId15"/>
    <p:sldId id="297" r:id="rId16"/>
    <p:sldId id="260" r:id="rId17"/>
    <p:sldId id="289" r:id="rId18"/>
    <p:sldId id="290" r:id="rId19"/>
    <p:sldId id="293" r:id="rId20"/>
    <p:sldId id="294" r:id="rId21"/>
  </p:sldIdLst>
  <p:sldSz cx="24385588" cy="13717588"/>
  <p:notesSz cx="6797675" cy="9928225"/>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1">
          <p15:clr>
            <a:srgbClr val="A4A3A4"/>
          </p15:clr>
        </p15:guide>
        <p15:guide id="2" pos="768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4F1E"/>
    <a:srgbClr val="FF1D1D"/>
    <a:srgbClr val="0000FF"/>
    <a:srgbClr val="00FFCC"/>
    <a:srgbClr val="F0FDFE"/>
    <a:srgbClr val="E6FDFE"/>
    <a:srgbClr val="B3FFF1"/>
    <a:srgbClr val="B7FA8A"/>
    <a:srgbClr val="006600"/>
    <a:srgbClr val="E98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5701" autoAdjust="0"/>
  </p:normalViewPr>
  <p:slideViewPr>
    <p:cSldViewPr>
      <p:cViewPr varScale="1">
        <p:scale>
          <a:sx n="36" d="100"/>
          <a:sy n="36" d="100"/>
        </p:scale>
        <p:origin x="464" y="48"/>
      </p:cViewPr>
      <p:guideLst>
        <p:guide orient="horz" pos="4321"/>
        <p:guide pos="7681"/>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97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9A84D0A-8BA1-4634-B064-6627BA8A274B}" type="datetimeFigureOut">
              <a:rPr lang="en-US" smtClean="0"/>
              <a:pPr/>
              <a:t>11/30/2021</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FE9A5E7-310C-4213-B765-A9D63F8F6214}" type="slidenum">
              <a:rPr lang="en-US" smtClean="0"/>
              <a:pPr/>
              <a:t>‹#›</a:t>
            </a:fld>
            <a:endParaRPr lang="en-US"/>
          </a:p>
        </p:txBody>
      </p:sp>
    </p:spTree>
    <p:extLst>
      <p:ext uri="{BB962C8B-B14F-4D97-AF65-F5344CB8AC3E}">
        <p14:creationId xmlns:p14="http://schemas.microsoft.com/office/powerpoint/2010/main" val="1182071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24CBC77-23D7-449E-93CA-96A51588F891}" type="datetimeFigureOut">
              <a:rPr lang="en-US" smtClean="0"/>
              <a:pPr/>
              <a:t>11/30/2021</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A67C430-5FE5-4C20-A485-FA8033B71AFE}" type="slidenum">
              <a:rPr lang="en-US" smtClean="0"/>
              <a:pPr/>
              <a:t>‹#›</a:t>
            </a:fld>
            <a:endParaRPr lang="en-US"/>
          </a:p>
        </p:txBody>
      </p:sp>
    </p:spTree>
    <p:extLst>
      <p:ext uri="{BB962C8B-B14F-4D97-AF65-F5344CB8AC3E}">
        <p14:creationId xmlns:p14="http://schemas.microsoft.com/office/powerpoint/2010/main" val="3321088095"/>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423024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1415521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172063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172063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17</a:t>
            </a:fld>
            <a:endParaRPr lang="en-US"/>
          </a:p>
        </p:txBody>
      </p:sp>
    </p:spTree>
    <p:extLst>
      <p:ext uri="{BB962C8B-B14F-4D97-AF65-F5344CB8AC3E}">
        <p14:creationId xmlns:p14="http://schemas.microsoft.com/office/powerpoint/2010/main" val="172063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18</a:t>
            </a:fld>
            <a:endParaRPr lang="en-US"/>
          </a:p>
        </p:txBody>
      </p:sp>
    </p:spTree>
    <p:extLst>
      <p:ext uri="{BB962C8B-B14F-4D97-AF65-F5344CB8AC3E}">
        <p14:creationId xmlns:p14="http://schemas.microsoft.com/office/powerpoint/2010/main" val="172063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19</a:t>
            </a:fld>
            <a:endParaRPr lang="en-US"/>
          </a:p>
        </p:txBody>
      </p:sp>
    </p:spTree>
    <p:extLst>
      <p:ext uri="{BB962C8B-B14F-4D97-AF65-F5344CB8AC3E}">
        <p14:creationId xmlns:p14="http://schemas.microsoft.com/office/powerpoint/2010/main" val="172063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0"/>
            <a:ext cx="20727988" cy="2941638"/>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657600" y="7773988"/>
            <a:ext cx="17070388" cy="35052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219200" y="12714288"/>
            <a:ext cx="5689600" cy="730250"/>
          </a:xfrm>
          <a:prstGeom prst="rect">
            <a:avLst/>
          </a:prstGeom>
        </p:spPr>
        <p:txBody>
          <a:bodyPr/>
          <a:lstStyle/>
          <a:p>
            <a:fld id="{8957DF4E-E680-4232-8275-A833EE38158A}" type="datetimeFigureOut">
              <a:rPr lang="en-US" smtClean="0"/>
              <a:pPr/>
              <a:t>11/30/2021</a:t>
            </a:fld>
            <a:endParaRPr lang="en-US"/>
          </a:p>
        </p:txBody>
      </p:sp>
      <p:sp>
        <p:nvSpPr>
          <p:cNvPr id="5" name="Footer Placeholder 4"/>
          <p:cNvSpPr>
            <a:spLocks noGrp="1"/>
          </p:cNvSpPr>
          <p:nvPr>
            <p:ph type="ftr" sz="quarter" idx="11"/>
          </p:nvPr>
        </p:nvSpPr>
        <p:spPr>
          <a:xfrm>
            <a:off x="8331200" y="12714288"/>
            <a:ext cx="7723188"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6788" y="12714288"/>
            <a:ext cx="5689600" cy="730250"/>
          </a:xfrm>
          <a:prstGeom prst="rect">
            <a:avLst/>
          </a:prstGeom>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789747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7188" cy="2286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219200" y="3200400"/>
            <a:ext cx="21947188" cy="90535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4288"/>
            <a:ext cx="5689600" cy="730250"/>
          </a:xfrm>
          <a:prstGeom prst="rect">
            <a:avLst/>
          </a:prstGeom>
        </p:spPr>
        <p:txBody>
          <a:bodyPr/>
          <a:lstStyle/>
          <a:p>
            <a:fld id="{8957DF4E-E680-4232-8275-A833EE38158A}" type="datetimeFigureOut">
              <a:rPr lang="en-US" smtClean="0"/>
              <a:pPr/>
              <a:t>11/30/2021</a:t>
            </a:fld>
            <a:endParaRPr lang="en-US"/>
          </a:p>
        </p:txBody>
      </p:sp>
      <p:sp>
        <p:nvSpPr>
          <p:cNvPr id="5" name="Footer Placeholder 4"/>
          <p:cNvSpPr>
            <a:spLocks noGrp="1"/>
          </p:cNvSpPr>
          <p:nvPr>
            <p:ph type="ftr" sz="quarter" idx="11"/>
          </p:nvPr>
        </p:nvSpPr>
        <p:spPr>
          <a:xfrm>
            <a:off x="8331200" y="12714288"/>
            <a:ext cx="7723188"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6788" y="12714288"/>
            <a:ext cx="5689600" cy="730250"/>
          </a:xfrm>
          <a:prstGeom prst="rect">
            <a:avLst/>
          </a:prstGeom>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81447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9988" y="549275"/>
            <a:ext cx="5486400" cy="117046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549275"/>
            <a:ext cx="16308388" cy="117046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4288"/>
            <a:ext cx="5689600" cy="730250"/>
          </a:xfrm>
          <a:prstGeom prst="rect">
            <a:avLst/>
          </a:prstGeom>
        </p:spPr>
        <p:txBody>
          <a:bodyPr/>
          <a:lstStyle/>
          <a:p>
            <a:fld id="{8957DF4E-E680-4232-8275-A833EE38158A}" type="datetimeFigureOut">
              <a:rPr lang="en-US" smtClean="0"/>
              <a:pPr/>
              <a:t>11/30/2021</a:t>
            </a:fld>
            <a:endParaRPr lang="en-US"/>
          </a:p>
        </p:txBody>
      </p:sp>
      <p:sp>
        <p:nvSpPr>
          <p:cNvPr id="5" name="Footer Placeholder 4"/>
          <p:cNvSpPr>
            <a:spLocks noGrp="1"/>
          </p:cNvSpPr>
          <p:nvPr>
            <p:ph type="ftr" sz="quarter" idx="11"/>
          </p:nvPr>
        </p:nvSpPr>
        <p:spPr>
          <a:xfrm>
            <a:off x="8331200" y="12714288"/>
            <a:ext cx="7723188"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6788" y="12714288"/>
            <a:ext cx="5689600" cy="730250"/>
          </a:xfrm>
          <a:prstGeom prst="rect">
            <a:avLst/>
          </a:prstGeom>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728514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80" y="12714173"/>
            <a:ext cx="5689971" cy="730335"/>
          </a:xfrm>
          <a:prstGeom prst="rect">
            <a:avLst/>
          </a:prstGeom>
        </p:spPr>
        <p:txBody>
          <a:bodyPr/>
          <a:lstStyle/>
          <a:p>
            <a:fld id="{D15044BE-B3F3-4258-B55D-9238C2EBFDF1}" type="datetimeFigureOut">
              <a:rPr lang="en-US" smtClean="0"/>
              <a:pPr/>
              <a:t>11/30/2021</a:t>
            </a:fld>
            <a:endParaRPr lang="en-US"/>
          </a:p>
        </p:txBody>
      </p:sp>
      <p:sp>
        <p:nvSpPr>
          <p:cNvPr id="5" name="Footer Placeholder 4"/>
          <p:cNvSpPr>
            <a:spLocks noGrp="1"/>
          </p:cNvSpPr>
          <p:nvPr>
            <p:ph type="ftr" sz="quarter" idx="11"/>
          </p:nvPr>
        </p:nvSpPr>
        <p:spPr>
          <a:xfrm>
            <a:off x="8331743" y="12714173"/>
            <a:ext cx="7722102" cy="73033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7476338" y="12714173"/>
            <a:ext cx="5689971" cy="730335"/>
          </a:xfrm>
          <a:prstGeom prst="rect">
            <a:avLst/>
          </a:prstGeom>
        </p:spPr>
        <p:txBody>
          <a:bodyPr/>
          <a:lstStyle/>
          <a:p>
            <a:fld id="{E56A0A80-8336-46B1-B89F-89FB7E7362A5}" type="slidenum">
              <a:rPr lang="en-US" smtClean="0"/>
              <a:pPr/>
              <a:t>‹#›</a:t>
            </a:fld>
            <a:endParaRPr lang="en-US" dirty="0"/>
          </a:p>
        </p:txBody>
      </p:sp>
    </p:spTree>
    <p:extLst>
      <p:ext uri="{BB962C8B-B14F-4D97-AF65-F5344CB8AC3E}">
        <p14:creationId xmlns:p14="http://schemas.microsoft.com/office/powerpoint/2010/main" val="1202047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C491C-5BB5-4822-AC66-C5664B51675C}"/>
              </a:ext>
            </a:extLst>
          </p:cNvPr>
          <p:cNvSpPr>
            <a:spLocks noGrp="1"/>
          </p:cNvSpPr>
          <p:nvPr>
            <p:ph type="ctrTitle"/>
          </p:nvPr>
        </p:nvSpPr>
        <p:spPr>
          <a:xfrm>
            <a:off x="3048199" y="2244986"/>
            <a:ext cx="18289191" cy="4775753"/>
          </a:xfrm>
        </p:spPr>
        <p:txBody>
          <a:bodyPr anchor="b"/>
          <a:lstStyle>
            <a:lvl1pPr algn="ctr">
              <a:defRPr sz="12001"/>
            </a:lvl1pPr>
          </a:lstStyle>
          <a:p>
            <a:r>
              <a:rPr lang="en-US"/>
              <a:t>Click to edit Master title style</a:t>
            </a:r>
          </a:p>
        </p:txBody>
      </p:sp>
      <p:sp>
        <p:nvSpPr>
          <p:cNvPr id="3" name="Subtitle 2">
            <a:extLst>
              <a:ext uri="{FF2B5EF4-FFF2-40B4-BE49-F238E27FC236}">
                <a16:creationId xmlns:a16="http://schemas.microsoft.com/office/drawing/2014/main" id="{2937BA4E-9D09-425D-A489-09441BE94ABE}"/>
              </a:ext>
            </a:extLst>
          </p:cNvPr>
          <p:cNvSpPr>
            <a:spLocks noGrp="1"/>
          </p:cNvSpPr>
          <p:nvPr>
            <p:ph type="subTitle" idx="1"/>
          </p:nvPr>
        </p:nvSpPr>
        <p:spPr>
          <a:xfrm>
            <a:off x="3048199" y="7204910"/>
            <a:ext cx="18289191" cy="3311907"/>
          </a:xfrm>
        </p:spPr>
        <p:txBody>
          <a:bodyPr/>
          <a:lstStyle>
            <a:lvl1pPr marL="0" indent="0" algn="ctr">
              <a:buNone/>
              <a:defRPr sz="4800"/>
            </a:lvl1pPr>
            <a:lvl2pPr marL="914446" indent="0" algn="ctr">
              <a:buNone/>
              <a:defRPr sz="4000"/>
            </a:lvl2pPr>
            <a:lvl3pPr marL="1828891" indent="0" algn="ctr">
              <a:buNone/>
              <a:defRPr sz="3600"/>
            </a:lvl3pPr>
            <a:lvl4pPr marL="2743337" indent="0" algn="ctr">
              <a:buNone/>
              <a:defRPr sz="3200"/>
            </a:lvl4pPr>
            <a:lvl5pPr marL="3657783" indent="0" algn="ctr">
              <a:buNone/>
              <a:defRPr sz="3200"/>
            </a:lvl5pPr>
            <a:lvl6pPr marL="4572229" indent="0" algn="ctr">
              <a:buNone/>
              <a:defRPr sz="3200"/>
            </a:lvl6pPr>
            <a:lvl7pPr marL="5486674" indent="0" algn="ctr">
              <a:buNone/>
              <a:defRPr sz="3200"/>
            </a:lvl7pPr>
            <a:lvl8pPr marL="6401120" indent="0" algn="ctr">
              <a:buNone/>
              <a:defRPr sz="3200"/>
            </a:lvl8pPr>
            <a:lvl9pPr marL="7315566"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9B018A5D-CBC6-412A-942B-3BDE2272298C}"/>
              </a:ext>
            </a:extLst>
          </p:cNvPr>
          <p:cNvSpPr>
            <a:spLocks noGrp="1"/>
          </p:cNvSpPr>
          <p:nvPr>
            <p:ph type="dt" sz="half" idx="10"/>
          </p:nvPr>
        </p:nvSpPr>
        <p:spPr/>
        <p:txBody>
          <a:bodyPr/>
          <a:lstStyle/>
          <a:p>
            <a:fld id="{8957DF4E-E680-4232-8275-A833EE38158A}" type="datetimeFigureOut">
              <a:rPr lang="en-US" smtClean="0"/>
              <a:pPr/>
              <a:t>11/30/2021</a:t>
            </a:fld>
            <a:endParaRPr lang="en-US"/>
          </a:p>
        </p:txBody>
      </p:sp>
      <p:sp>
        <p:nvSpPr>
          <p:cNvPr id="5" name="Footer Placeholder 4">
            <a:extLst>
              <a:ext uri="{FF2B5EF4-FFF2-40B4-BE49-F238E27FC236}">
                <a16:creationId xmlns:a16="http://schemas.microsoft.com/office/drawing/2014/main" id="{EE131E8D-E626-4E53-9736-1250F1771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C97DF8-364C-4A6B-AFA0-06B8B2E67E76}"/>
              </a:ext>
            </a:extLst>
          </p:cNvPr>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916418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F5D1-741F-42C9-A876-97D617D024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AC0FE9-AD3B-4E9E-8C5A-5D82684101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72C3D-8151-4E85-BEC8-8A688AF0D21E}"/>
              </a:ext>
            </a:extLst>
          </p:cNvPr>
          <p:cNvSpPr>
            <a:spLocks noGrp="1"/>
          </p:cNvSpPr>
          <p:nvPr>
            <p:ph type="dt" sz="half" idx="10"/>
          </p:nvPr>
        </p:nvSpPr>
        <p:spPr/>
        <p:txBody>
          <a:bodyPr/>
          <a:lstStyle/>
          <a:p>
            <a:fld id="{8957DF4E-E680-4232-8275-A833EE38158A}" type="datetimeFigureOut">
              <a:rPr lang="en-US" smtClean="0"/>
              <a:pPr/>
              <a:t>11/30/2021</a:t>
            </a:fld>
            <a:endParaRPr lang="en-US"/>
          </a:p>
        </p:txBody>
      </p:sp>
      <p:sp>
        <p:nvSpPr>
          <p:cNvPr id="5" name="Footer Placeholder 4">
            <a:extLst>
              <a:ext uri="{FF2B5EF4-FFF2-40B4-BE49-F238E27FC236}">
                <a16:creationId xmlns:a16="http://schemas.microsoft.com/office/drawing/2014/main" id="{E7810402-A34D-4971-B701-9B73F15B7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20D565-D2F2-40E7-8780-9DBC6D763D53}"/>
              </a:ext>
            </a:extLst>
          </p:cNvPr>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946014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7BFDF-863A-49A1-A2C5-9432B986B3B3}"/>
              </a:ext>
            </a:extLst>
          </p:cNvPr>
          <p:cNvSpPr>
            <a:spLocks noGrp="1"/>
          </p:cNvSpPr>
          <p:nvPr>
            <p:ph type="title"/>
          </p:nvPr>
        </p:nvSpPr>
        <p:spPr>
          <a:xfrm>
            <a:off x="1663808" y="3419873"/>
            <a:ext cx="21032570" cy="5706135"/>
          </a:xfrm>
        </p:spPr>
        <p:txBody>
          <a:bodyPr anchor="b"/>
          <a:lstStyle>
            <a:lvl1pPr>
              <a:defRPr sz="12001"/>
            </a:lvl1pPr>
          </a:lstStyle>
          <a:p>
            <a:r>
              <a:rPr lang="en-US"/>
              <a:t>Click to edit Master title style</a:t>
            </a:r>
          </a:p>
        </p:txBody>
      </p:sp>
      <p:sp>
        <p:nvSpPr>
          <p:cNvPr id="3" name="Text Placeholder 2">
            <a:extLst>
              <a:ext uri="{FF2B5EF4-FFF2-40B4-BE49-F238E27FC236}">
                <a16:creationId xmlns:a16="http://schemas.microsoft.com/office/drawing/2014/main" id="{2DD58287-5A21-41B6-A7BE-6EF4B9FCF705}"/>
              </a:ext>
            </a:extLst>
          </p:cNvPr>
          <p:cNvSpPr>
            <a:spLocks noGrp="1"/>
          </p:cNvSpPr>
          <p:nvPr>
            <p:ph type="body" idx="1"/>
          </p:nvPr>
        </p:nvSpPr>
        <p:spPr>
          <a:xfrm>
            <a:off x="1663808" y="9179990"/>
            <a:ext cx="21032570" cy="3000721"/>
          </a:xfrm>
        </p:spPr>
        <p:txBody>
          <a:bodyPr/>
          <a:lstStyle>
            <a:lvl1pPr marL="0" indent="0">
              <a:buNone/>
              <a:defRPr sz="4800">
                <a:solidFill>
                  <a:schemeClr val="tx1">
                    <a:tint val="75000"/>
                  </a:schemeClr>
                </a:solidFill>
              </a:defRPr>
            </a:lvl1pPr>
            <a:lvl2pPr marL="914446" indent="0">
              <a:buNone/>
              <a:defRPr sz="4000">
                <a:solidFill>
                  <a:schemeClr val="tx1">
                    <a:tint val="75000"/>
                  </a:schemeClr>
                </a:solidFill>
              </a:defRPr>
            </a:lvl2pPr>
            <a:lvl3pPr marL="1828891" indent="0">
              <a:buNone/>
              <a:defRPr sz="3600">
                <a:solidFill>
                  <a:schemeClr val="tx1">
                    <a:tint val="75000"/>
                  </a:schemeClr>
                </a:solidFill>
              </a:defRPr>
            </a:lvl3pPr>
            <a:lvl4pPr marL="2743337" indent="0">
              <a:buNone/>
              <a:defRPr sz="3200">
                <a:solidFill>
                  <a:schemeClr val="tx1">
                    <a:tint val="75000"/>
                  </a:schemeClr>
                </a:solidFill>
              </a:defRPr>
            </a:lvl4pPr>
            <a:lvl5pPr marL="3657783" indent="0">
              <a:buNone/>
              <a:defRPr sz="3200">
                <a:solidFill>
                  <a:schemeClr val="tx1">
                    <a:tint val="75000"/>
                  </a:schemeClr>
                </a:solidFill>
              </a:defRPr>
            </a:lvl5pPr>
            <a:lvl6pPr marL="4572229" indent="0">
              <a:buNone/>
              <a:defRPr sz="3200">
                <a:solidFill>
                  <a:schemeClr val="tx1">
                    <a:tint val="75000"/>
                  </a:schemeClr>
                </a:solidFill>
              </a:defRPr>
            </a:lvl6pPr>
            <a:lvl7pPr marL="5486674" indent="0">
              <a:buNone/>
              <a:defRPr sz="3200">
                <a:solidFill>
                  <a:schemeClr val="tx1">
                    <a:tint val="75000"/>
                  </a:schemeClr>
                </a:solidFill>
              </a:defRPr>
            </a:lvl7pPr>
            <a:lvl8pPr marL="6401120" indent="0">
              <a:buNone/>
              <a:defRPr sz="3200">
                <a:solidFill>
                  <a:schemeClr val="tx1">
                    <a:tint val="75000"/>
                  </a:schemeClr>
                </a:solidFill>
              </a:defRPr>
            </a:lvl8pPr>
            <a:lvl9pPr marL="7315566"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864955-FA46-43D1-B11D-5B74C762F81E}"/>
              </a:ext>
            </a:extLst>
          </p:cNvPr>
          <p:cNvSpPr>
            <a:spLocks noGrp="1"/>
          </p:cNvSpPr>
          <p:nvPr>
            <p:ph type="dt" sz="half" idx="10"/>
          </p:nvPr>
        </p:nvSpPr>
        <p:spPr/>
        <p:txBody>
          <a:bodyPr/>
          <a:lstStyle/>
          <a:p>
            <a:fld id="{8957DF4E-E680-4232-8275-A833EE38158A}" type="datetimeFigureOut">
              <a:rPr lang="en-US" smtClean="0"/>
              <a:pPr/>
              <a:t>11/30/2021</a:t>
            </a:fld>
            <a:endParaRPr lang="en-US"/>
          </a:p>
        </p:txBody>
      </p:sp>
      <p:sp>
        <p:nvSpPr>
          <p:cNvPr id="5" name="Footer Placeholder 4">
            <a:extLst>
              <a:ext uri="{FF2B5EF4-FFF2-40B4-BE49-F238E27FC236}">
                <a16:creationId xmlns:a16="http://schemas.microsoft.com/office/drawing/2014/main" id="{713950FD-70AC-4827-BB22-40A3856723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71AEB-26E6-434D-A1E7-A5D1C88D3DAB}"/>
              </a:ext>
            </a:extLst>
          </p:cNvPr>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726211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0726-DC81-4A55-A470-EF2FBCE392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9F8F78-A96B-4E84-8E7F-3A8995A96B42}"/>
              </a:ext>
            </a:extLst>
          </p:cNvPr>
          <p:cNvSpPr>
            <a:spLocks noGrp="1"/>
          </p:cNvSpPr>
          <p:nvPr>
            <p:ph sz="half" idx="1"/>
          </p:nvPr>
        </p:nvSpPr>
        <p:spPr>
          <a:xfrm>
            <a:off x="1676509" y="3651673"/>
            <a:ext cx="10363875" cy="8703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62ED9E-A6FD-4F9A-B585-53E6CB2FC60B}"/>
              </a:ext>
            </a:extLst>
          </p:cNvPr>
          <p:cNvSpPr>
            <a:spLocks noGrp="1"/>
          </p:cNvSpPr>
          <p:nvPr>
            <p:ph sz="half" idx="2"/>
          </p:nvPr>
        </p:nvSpPr>
        <p:spPr>
          <a:xfrm>
            <a:off x="12345204" y="3651673"/>
            <a:ext cx="10363875" cy="8703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1882A8-E77C-45E4-A619-9D85578565D9}"/>
              </a:ext>
            </a:extLst>
          </p:cNvPr>
          <p:cNvSpPr>
            <a:spLocks noGrp="1"/>
          </p:cNvSpPr>
          <p:nvPr>
            <p:ph type="dt" sz="half" idx="10"/>
          </p:nvPr>
        </p:nvSpPr>
        <p:spPr/>
        <p:txBody>
          <a:bodyPr/>
          <a:lstStyle/>
          <a:p>
            <a:fld id="{8957DF4E-E680-4232-8275-A833EE38158A}" type="datetimeFigureOut">
              <a:rPr lang="en-US" smtClean="0"/>
              <a:pPr/>
              <a:t>11/30/2021</a:t>
            </a:fld>
            <a:endParaRPr lang="en-US"/>
          </a:p>
        </p:txBody>
      </p:sp>
      <p:sp>
        <p:nvSpPr>
          <p:cNvPr id="6" name="Footer Placeholder 5">
            <a:extLst>
              <a:ext uri="{FF2B5EF4-FFF2-40B4-BE49-F238E27FC236}">
                <a16:creationId xmlns:a16="http://schemas.microsoft.com/office/drawing/2014/main" id="{78AD24B2-79D0-4413-BBD8-BB43A9D2B7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B78083-09A5-410C-8E73-5070C23D1603}"/>
              </a:ext>
            </a:extLst>
          </p:cNvPr>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369155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1E127-3C34-4E23-94C5-676C0C33FECC}"/>
              </a:ext>
            </a:extLst>
          </p:cNvPr>
          <p:cNvSpPr>
            <a:spLocks noGrp="1"/>
          </p:cNvSpPr>
          <p:nvPr>
            <p:ph type="title"/>
          </p:nvPr>
        </p:nvSpPr>
        <p:spPr>
          <a:xfrm>
            <a:off x="1679685" y="730336"/>
            <a:ext cx="21032570" cy="265143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E35B98-823B-4BA6-A532-00347547BCB3}"/>
              </a:ext>
            </a:extLst>
          </p:cNvPr>
          <p:cNvSpPr>
            <a:spLocks noGrp="1"/>
          </p:cNvSpPr>
          <p:nvPr>
            <p:ph type="body" idx="1"/>
          </p:nvPr>
        </p:nvSpPr>
        <p:spPr>
          <a:xfrm>
            <a:off x="1679686" y="3362715"/>
            <a:ext cx="10316246" cy="1648015"/>
          </a:xfrm>
        </p:spPr>
        <p:txBody>
          <a:bodyPr anchor="b"/>
          <a:lstStyle>
            <a:lvl1pPr marL="0" indent="0">
              <a:buNone/>
              <a:defRPr sz="4800" b="1"/>
            </a:lvl1pPr>
            <a:lvl2pPr marL="914446" indent="0">
              <a:buNone/>
              <a:defRPr sz="4000" b="1"/>
            </a:lvl2pPr>
            <a:lvl3pPr marL="1828891" indent="0">
              <a:buNone/>
              <a:defRPr sz="3600" b="1"/>
            </a:lvl3pPr>
            <a:lvl4pPr marL="2743337" indent="0">
              <a:buNone/>
              <a:defRPr sz="3200" b="1"/>
            </a:lvl4pPr>
            <a:lvl5pPr marL="3657783" indent="0">
              <a:buNone/>
              <a:defRPr sz="3200" b="1"/>
            </a:lvl5pPr>
            <a:lvl6pPr marL="4572229" indent="0">
              <a:buNone/>
              <a:defRPr sz="3200" b="1"/>
            </a:lvl6pPr>
            <a:lvl7pPr marL="5486674" indent="0">
              <a:buNone/>
              <a:defRPr sz="3200" b="1"/>
            </a:lvl7pPr>
            <a:lvl8pPr marL="6401120" indent="0">
              <a:buNone/>
              <a:defRPr sz="3200" b="1"/>
            </a:lvl8pPr>
            <a:lvl9pPr marL="7315566"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743233D6-240E-4ED9-A454-2EAC523427D7}"/>
              </a:ext>
            </a:extLst>
          </p:cNvPr>
          <p:cNvSpPr>
            <a:spLocks noGrp="1"/>
          </p:cNvSpPr>
          <p:nvPr>
            <p:ph sz="half" idx="2"/>
          </p:nvPr>
        </p:nvSpPr>
        <p:spPr>
          <a:xfrm>
            <a:off x="1679686" y="5010730"/>
            <a:ext cx="10316246" cy="7370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297273-1EA2-4DB3-9DB9-FC82BB24321B}"/>
              </a:ext>
            </a:extLst>
          </p:cNvPr>
          <p:cNvSpPr>
            <a:spLocks noGrp="1"/>
          </p:cNvSpPr>
          <p:nvPr>
            <p:ph type="body" sz="quarter" idx="3"/>
          </p:nvPr>
        </p:nvSpPr>
        <p:spPr>
          <a:xfrm>
            <a:off x="12345204" y="3362715"/>
            <a:ext cx="10367051" cy="1648015"/>
          </a:xfrm>
        </p:spPr>
        <p:txBody>
          <a:bodyPr anchor="b"/>
          <a:lstStyle>
            <a:lvl1pPr marL="0" indent="0">
              <a:buNone/>
              <a:defRPr sz="4800" b="1"/>
            </a:lvl1pPr>
            <a:lvl2pPr marL="914446" indent="0">
              <a:buNone/>
              <a:defRPr sz="4000" b="1"/>
            </a:lvl2pPr>
            <a:lvl3pPr marL="1828891" indent="0">
              <a:buNone/>
              <a:defRPr sz="3600" b="1"/>
            </a:lvl3pPr>
            <a:lvl4pPr marL="2743337" indent="0">
              <a:buNone/>
              <a:defRPr sz="3200" b="1"/>
            </a:lvl4pPr>
            <a:lvl5pPr marL="3657783" indent="0">
              <a:buNone/>
              <a:defRPr sz="3200" b="1"/>
            </a:lvl5pPr>
            <a:lvl6pPr marL="4572229" indent="0">
              <a:buNone/>
              <a:defRPr sz="3200" b="1"/>
            </a:lvl6pPr>
            <a:lvl7pPr marL="5486674" indent="0">
              <a:buNone/>
              <a:defRPr sz="3200" b="1"/>
            </a:lvl7pPr>
            <a:lvl8pPr marL="6401120" indent="0">
              <a:buNone/>
              <a:defRPr sz="3200" b="1"/>
            </a:lvl8pPr>
            <a:lvl9pPr marL="7315566"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FDABCB2F-0014-4C67-9F1B-97656BED4720}"/>
              </a:ext>
            </a:extLst>
          </p:cNvPr>
          <p:cNvSpPr>
            <a:spLocks noGrp="1"/>
          </p:cNvSpPr>
          <p:nvPr>
            <p:ph sz="quarter" idx="4"/>
          </p:nvPr>
        </p:nvSpPr>
        <p:spPr>
          <a:xfrm>
            <a:off x="12345204" y="5010730"/>
            <a:ext cx="10367051" cy="7370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68435B-4EE2-4F84-BCBC-20933DBBA8F2}"/>
              </a:ext>
            </a:extLst>
          </p:cNvPr>
          <p:cNvSpPr>
            <a:spLocks noGrp="1"/>
          </p:cNvSpPr>
          <p:nvPr>
            <p:ph type="dt" sz="half" idx="10"/>
          </p:nvPr>
        </p:nvSpPr>
        <p:spPr/>
        <p:txBody>
          <a:bodyPr/>
          <a:lstStyle/>
          <a:p>
            <a:fld id="{8957DF4E-E680-4232-8275-A833EE38158A}" type="datetimeFigureOut">
              <a:rPr lang="en-US" smtClean="0"/>
              <a:pPr/>
              <a:t>11/30/2021</a:t>
            </a:fld>
            <a:endParaRPr lang="en-US"/>
          </a:p>
        </p:txBody>
      </p:sp>
      <p:sp>
        <p:nvSpPr>
          <p:cNvPr id="8" name="Footer Placeholder 7">
            <a:extLst>
              <a:ext uri="{FF2B5EF4-FFF2-40B4-BE49-F238E27FC236}">
                <a16:creationId xmlns:a16="http://schemas.microsoft.com/office/drawing/2014/main" id="{5E837BDD-4FF9-415B-92E3-2EEB640EF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6135C2-4114-40B1-9F8E-A642F251A496}"/>
              </a:ext>
            </a:extLst>
          </p:cNvPr>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704457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E015-3E3D-4DA9-9FC9-66A8066D84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D0ED93-9AAB-4328-A13E-59A15AACEB64}"/>
              </a:ext>
            </a:extLst>
          </p:cNvPr>
          <p:cNvSpPr>
            <a:spLocks noGrp="1"/>
          </p:cNvSpPr>
          <p:nvPr>
            <p:ph type="dt" sz="half" idx="10"/>
          </p:nvPr>
        </p:nvSpPr>
        <p:spPr/>
        <p:txBody>
          <a:bodyPr/>
          <a:lstStyle/>
          <a:p>
            <a:fld id="{8957DF4E-E680-4232-8275-A833EE38158A}" type="datetimeFigureOut">
              <a:rPr lang="en-US" smtClean="0"/>
              <a:pPr/>
              <a:t>11/30/2021</a:t>
            </a:fld>
            <a:endParaRPr lang="en-US"/>
          </a:p>
        </p:txBody>
      </p:sp>
      <p:sp>
        <p:nvSpPr>
          <p:cNvPr id="4" name="Footer Placeholder 3">
            <a:extLst>
              <a:ext uri="{FF2B5EF4-FFF2-40B4-BE49-F238E27FC236}">
                <a16:creationId xmlns:a16="http://schemas.microsoft.com/office/drawing/2014/main" id="{6EF0769F-C8F9-4E0B-BA5C-6DE6E6A8C3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1DCE62-BB69-428A-AAED-D9EF803649AC}"/>
              </a:ext>
            </a:extLst>
          </p:cNvPr>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231279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54CAF6-5E4E-4803-8ACC-852CFF24FEBE}"/>
              </a:ext>
            </a:extLst>
          </p:cNvPr>
          <p:cNvSpPr>
            <a:spLocks noGrp="1"/>
          </p:cNvSpPr>
          <p:nvPr>
            <p:ph type="dt" sz="half" idx="10"/>
          </p:nvPr>
        </p:nvSpPr>
        <p:spPr/>
        <p:txBody>
          <a:bodyPr/>
          <a:lstStyle/>
          <a:p>
            <a:fld id="{8957DF4E-E680-4232-8275-A833EE38158A}" type="datetimeFigureOut">
              <a:rPr lang="en-US" smtClean="0"/>
              <a:pPr/>
              <a:t>11/30/2021</a:t>
            </a:fld>
            <a:endParaRPr lang="en-US"/>
          </a:p>
        </p:txBody>
      </p:sp>
      <p:sp>
        <p:nvSpPr>
          <p:cNvPr id="3" name="Footer Placeholder 2">
            <a:extLst>
              <a:ext uri="{FF2B5EF4-FFF2-40B4-BE49-F238E27FC236}">
                <a16:creationId xmlns:a16="http://schemas.microsoft.com/office/drawing/2014/main" id="{8B54745D-1510-4FED-93F0-EB6671D822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E413C4-78AA-423F-9FF3-50365530E9B0}"/>
              </a:ext>
            </a:extLst>
          </p:cNvPr>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106361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7188" cy="228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19200" y="3200400"/>
            <a:ext cx="21947188" cy="90535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219200" y="12714288"/>
            <a:ext cx="5689600" cy="730250"/>
          </a:xfrm>
          <a:prstGeom prst="rect">
            <a:avLst/>
          </a:prstGeom>
        </p:spPr>
        <p:txBody>
          <a:bodyPr/>
          <a:lstStyle/>
          <a:p>
            <a:fld id="{8957DF4E-E680-4232-8275-A833EE38158A}" type="datetimeFigureOut">
              <a:rPr lang="en-US" smtClean="0"/>
              <a:pPr/>
              <a:t>11/30/2021</a:t>
            </a:fld>
            <a:endParaRPr lang="en-US"/>
          </a:p>
        </p:txBody>
      </p:sp>
      <p:sp>
        <p:nvSpPr>
          <p:cNvPr id="5" name="Footer Placeholder 4"/>
          <p:cNvSpPr>
            <a:spLocks noGrp="1"/>
          </p:cNvSpPr>
          <p:nvPr>
            <p:ph type="ftr" sz="quarter" idx="11"/>
          </p:nvPr>
        </p:nvSpPr>
        <p:spPr>
          <a:xfrm>
            <a:off x="8331200" y="12714288"/>
            <a:ext cx="7723188"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6788" y="12714288"/>
            <a:ext cx="5689600" cy="730250"/>
          </a:xfrm>
          <a:prstGeom prst="rect">
            <a:avLst/>
          </a:prstGeom>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006105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9D8C-04ED-491B-AF0C-0952A08D8884}"/>
              </a:ext>
            </a:extLst>
          </p:cNvPr>
          <p:cNvSpPr>
            <a:spLocks noGrp="1"/>
          </p:cNvSpPr>
          <p:nvPr>
            <p:ph type="title"/>
          </p:nvPr>
        </p:nvSpPr>
        <p:spPr>
          <a:xfrm>
            <a:off x="1679686" y="914506"/>
            <a:ext cx="7864986" cy="3200771"/>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1C742884-5CE7-4A55-B101-256BFF632E23}"/>
              </a:ext>
            </a:extLst>
          </p:cNvPr>
          <p:cNvSpPr>
            <a:spLocks noGrp="1"/>
          </p:cNvSpPr>
          <p:nvPr>
            <p:ph idx="1"/>
          </p:nvPr>
        </p:nvSpPr>
        <p:spPr>
          <a:xfrm>
            <a:off x="10367051" y="1975079"/>
            <a:ext cx="12345204" cy="9748379"/>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8AFB19-DF1E-4A24-B9E1-7A5FF09A95D0}"/>
              </a:ext>
            </a:extLst>
          </p:cNvPr>
          <p:cNvSpPr>
            <a:spLocks noGrp="1"/>
          </p:cNvSpPr>
          <p:nvPr>
            <p:ph type="body" sz="half" idx="2"/>
          </p:nvPr>
        </p:nvSpPr>
        <p:spPr>
          <a:xfrm>
            <a:off x="1679686" y="4115276"/>
            <a:ext cx="7864986" cy="7624059"/>
          </a:xfrm>
        </p:spPr>
        <p:txBody>
          <a:bodyPr/>
          <a:lstStyle>
            <a:lvl1pPr marL="0" indent="0">
              <a:buNone/>
              <a:defRPr sz="3200"/>
            </a:lvl1pPr>
            <a:lvl2pPr marL="914446" indent="0">
              <a:buNone/>
              <a:defRPr sz="2800"/>
            </a:lvl2pPr>
            <a:lvl3pPr marL="1828891" indent="0">
              <a:buNone/>
              <a:defRPr sz="2400"/>
            </a:lvl3pPr>
            <a:lvl4pPr marL="2743337" indent="0">
              <a:buNone/>
              <a:defRPr sz="2000"/>
            </a:lvl4pPr>
            <a:lvl5pPr marL="3657783" indent="0">
              <a:buNone/>
              <a:defRPr sz="2000"/>
            </a:lvl5pPr>
            <a:lvl6pPr marL="4572229" indent="0">
              <a:buNone/>
              <a:defRPr sz="2000"/>
            </a:lvl6pPr>
            <a:lvl7pPr marL="5486674" indent="0">
              <a:buNone/>
              <a:defRPr sz="2000"/>
            </a:lvl7pPr>
            <a:lvl8pPr marL="6401120" indent="0">
              <a:buNone/>
              <a:defRPr sz="2000"/>
            </a:lvl8pPr>
            <a:lvl9pPr marL="7315566"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96D203F7-68F6-4A4E-A157-6B6B1E866DED}"/>
              </a:ext>
            </a:extLst>
          </p:cNvPr>
          <p:cNvSpPr>
            <a:spLocks noGrp="1"/>
          </p:cNvSpPr>
          <p:nvPr>
            <p:ph type="dt" sz="half" idx="10"/>
          </p:nvPr>
        </p:nvSpPr>
        <p:spPr/>
        <p:txBody>
          <a:bodyPr/>
          <a:lstStyle/>
          <a:p>
            <a:fld id="{8957DF4E-E680-4232-8275-A833EE38158A}" type="datetimeFigureOut">
              <a:rPr lang="en-US" smtClean="0"/>
              <a:pPr/>
              <a:t>11/30/2021</a:t>
            </a:fld>
            <a:endParaRPr lang="en-US"/>
          </a:p>
        </p:txBody>
      </p:sp>
      <p:sp>
        <p:nvSpPr>
          <p:cNvPr id="6" name="Footer Placeholder 5">
            <a:extLst>
              <a:ext uri="{FF2B5EF4-FFF2-40B4-BE49-F238E27FC236}">
                <a16:creationId xmlns:a16="http://schemas.microsoft.com/office/drawing/2014/main" id="{700A697D-57CB-40BD-B393-68873F94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9A4A82-C54B-4872-ABED-71674044DD14}"/>
              </a:ext>
            </a:extLst>
          </p:cNvPr>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436115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485BC-9223-4D44-A508-486B522B3A17}"/>
              </a:ext>
            </a:extLst>
          </p:cNvPr>
          <p:cNvSpPr>
            <a:spLocks noGrp="1"/>
          </p:cNvSpPr>
          <p:nvPr>
            <p:ph type="title"/>
          </p:nvPr>
        </p:nvSpPr>
        <p:spPr>
          <a:xfrm>
            <a:off x="1679686" y="914506"/>
            <a:ext cx="7864986" cy="3200771"/>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40CFA5A9-DDCE-46F5-A51C-461068A6B3CD}"/>
              </a:ext>
            </a:extLst>
          </p:cNvPr>
          <p:cNvSpPr>
            <a:spLocks noGrp="1"/>
          </p:cNvSpPr>
          <p:nvPr>
            <p:ph type="pic" idx="1"/>
          </p:nvPr>
        </p:nvSpPr>
        <p:spPr>
          <a:xfrm>
            <a:off x="10367051" y="1975079"/>
            <a:ext cx="12345204" cy="9748379"/>
          </a:xfrm>
        </p:spPr>
        <p:txBody>
          <a:bodyPr/>
          <a:lstStyle>
            <a:lvl1pPr marL="0" indent="0">
              <a:buNone/>
              <a:defRPr sz="6400"/>
            </a:lvl1pPr>
            <a:lvl2pPr marL="914446" indent="0">
              <a:buNone/>
              <a:defRPr sz="5600"/>
            </a:lvl2pPr>
            <a:lvl3pPr marL="1828891" indent="0">
              <a:buNone/>
              <a:defRPr sz="4800"/>
            </a:lvl3pPr>
            <a:lvl4pPr marL="2743337" indent="0">
              <a:buNone/>
              <a:defRPr sz="4000"/>
            </a:lvl4pPr>
            <a:lvl5pPr marL="3657783" indent="0">
              <a:buNone/>
              <a:defRPr sz="4000"/>
            </a:lvl5pPr>
            <a:lvl6pPr marL="4572229" indent="0">
              <a:buNone/>
              <a:defRPr sz="4000"/>
            </a:lvl6pPr>
            <a:lvl7pPr marL="5486674" indent="0">
              <a:buNone/>
              <a:defRPr sz="4000"/>
            </a:lvl7pPr>
            <a:lvl8pPr marL="6401120" indent="0">
              <a:buNone/>
              <a:defRPr sz="4000"/>
            </a:lvl8pPr>
            <a:lvl9pPr marL="7315566" indent="0">
              <a:buNone/>
              <a:defRPr sz="4000"/>
            </a:lvl9pPr>
          </a:lstStyle>
          <a:p>
            <a:endParaRPr lang="en-US"/>
          </a:p>
        </p:txBody>
      </p:sp>
      <p:sp>
        <p:nvSpPr>
          <p:cNvPr id="4" name="Text Placeholder 3">
            <a:extLst>
              <a:ext uri="{FF2B5EF4-FFF2-40B4-BE49-F238E27FC236}">
                <a16:creationId xmlns:a16="http://schemas.microsoft.com/office/drawing/2014/main" id="{01C118DA-008B-41C5-AF2A-AB7F280C2DE5}"/>
              </a:ext>
            </a:extLst>
          </p:cNvPr>
          <p:cNvSpPr>
            <a:spLocks noGrp="1"/>
          </p:cNvSpPr>
          <p:nvPr>
            <p:ph type="body" sz="half" idx="2"/>
          </p:nvPr>
        </p:nvSpPr>
        <p:spPr>
          <a:xfrm>
            <a:off x="1679686" y="4115276"/>
            <a:ext cx="7864986" cy="7624059"/>
          </a:xfrm>
        </p:spPr>
        <p:txBody>
          <a:bodyPr/>
          <a:lstStyle>
            <a:lvl1pPr marL="0" indent="0">
              <a:buNone/>
              <a:defRPr sz="3200"/>
            </a:lvl1pPr>
            <a:lvl2pPr marL="914446" indent="0">
              <a:buNone/>
              <a:defRPr sz="2800"/>
            </a:lvl2pPr>
            <a:lvl3pPr marL="1828891" indent="0">
              <a:buNone/>
              <a:defRPr sz="2400"/>
            </a:lvl3pPr>
            <a:lvl4pPr marL="2743337" indent="0">
              <a:buNone/>
              <a:defRPr sz="2000"/>
            </a:lvl4pPr>
            <a:lvl5pPr marL="3657783" indent="0">
              <a:buNone/>
              <a:defRPr sz="2000"/>
            </a:lvl5pPr>
            <a:lvl6pPr marL="4572229" indent="0">
              <a:buNone/>
              <a:defRPr sz="2000"/>
            </a:lvl6pPr>
            <a:lvl7pPr marL="5486674" indent="0">
              <a:buNone/>
              <a:defRPr sz="2000"/>
            </a:lvl7pPr>
            <a:lvl8pPr marL="6401120" indent="0">
              <a:buNone/>
              <a:defRPr sz="2000"/>
            </a:lvl8pPr>
            <a:lvl9pPr marL="7315566"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F56D1BD7-91F1-44D0-BF73-4CA7D96B0F0C}"/>
              </a:ext>
            </a:extLst>
          </p:cNvPr>
          <p:cNvSpPr>
            <a:spLocks noGrp="1"/>
          </p:cNvSpPr>
          <p:nvPr>
            <p:ph type="dt" sz="half" idx="10"/>
          </p:nvPr>
        </p:nvSpPr>
        <p:spPr/>
        <p:txBody>
          <a:bodyPr/>
          <a:lstStyle/>
          <a:p>
            <a:fld id="{8957DF4E-E680-4232-8275-A833EE38158A}" type="datetimeFigureOut">
              <a:rPr lang="en-US" smtClean="0"/>
              <a:pPr/>
              <a:t>11/30/2021</a:t>
            </a:fld>
            <a:endParaRPr lang="en-US"/>
          </a:p>
        </p:txBody>
      </p:sp>
      <p:sp>
        <p:nvSpPr>
          <p:cNvPr id="6" name="Footer Placeholder 5">
            <a:extLst>
              <a:ext uri="{FF2B5EF4-FFF2-40B4-BE49-F238E27FC236}">
                <a16:creationId xmlns:a16="http://schemas.microsoft.com/office/drawing/2014/main" id="{00B3518A-5DFE-4CCA-86CB-ADB0DC4AC8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B7761B-45BB-4327-8D27-0DCE093720AF}"/>
              </a:ext>
            </a:extLst>
          </p:cNvPr>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023688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EEBA-C5DD-437D-AC09-E32C2153A2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BB64A0-AA67-4208-B8C6-20B789DA92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3C50D-BA81-4A21-B2D6-E5C99BE37E20}"/>
              </a:ext>
            </a:extLst>
          </p:cNvPr>
          <p:cNvSpPr>
            <a:spLocks noGrp="1"/>
          </p:cNvSpPr>
          <p:nvPr>
            <p:ph type="dt" sz="half" idx="10"/>
          </p:nvPr>
        </p:nvSpPr>
        <p:spPr/>
        <p:txBody>
          <a:bodyPr/>
          <a:lstStyle/>
          <a:p>
            <a:fld id="{8957DF4E-E680-4232-8275-A833EE38158A}" type="datetimeFigureOut">
              <a:rPr lang="en-US" smtClean="0"/>
              <a:pPr/>
              <a:t>11/30/2021</a:t>
            </a:fld>
            <a:endParaRPr lang="en-US"/>
          </a:p>
        </p:txBody>
      </p:sp>
      <p:sp>
        <p:nvSpPr>
          <p:cNvPr id="5" name="Footer Placeholder 4">
            <a:extLst>
              <a:ext uri="{FF2B5EF4-FFF2-40B4-BE49-F238E27FC236}">
                <a16:creationId xmlns:a16="http://schemas.microsoft.com/office/drawing/2014/main" id="{A6C796D1-E855-4726-8B86-22373A4EF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AEA0F8-AB9B-45AF-826F-BC42C6F4061B}"/>
              </a:ext>
            </a:extLst>
          </p:cNvPr>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238190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B9220C-7C6D-4824-A8CB-0E9308A2744E}"/>
              </a:ext>
            </a:extLst>
          </p:cNvPr>
          <p:cNvSpPr>
            <a:spLocks noGrp="1"/>
          </p:cNvSpPr>
          <p:nvPr>
            <p:ph type="title" orient="vert"/>
          </p:nvPr>
        </p:nvSpPr>
        <p:spPr>
          <a:xfrm>
            <a:off x="17450937" y="730334"/>
            <a:ext cx="5258142" cy="116250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F3710C-689C-47AF-8AB6-79E8DFEEC293}"/>
              </a:ext>
            </a:extLst>
          </p:cNvPr>
          <p:cNvSpPr>
            <a:spLocks noGrp="1"/>
          </p:cNvSpPr>
          <p:nvPr>
            <p:ph type="body" orient="vert" idx="1"/>
          </p:nvPr>
        </p:nvSpPr>
        <p:spPr>
          <a:xfrm>
            <a:off x="1676509" y="730334"/>
            <a:ext cx="15469607" cy="116250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11AE4-57EA-4C20-A598-CB483E20DDB8}"/>
              </a:ext>
            </a:extLst>
          </p:cNvPr>
          <p:cNvSpPr>
            <a:spLocks noGrp="1"/>
          </p:cNvSpPr>
          <p:nvPr>
            <p:ph type="dt" sz="half" idx="10"/>
          </p:nvPr>
        </p:nvSpPr>
        <p:spPr/>
        <p:txBody>
          <a:bodyPr/>
          <a:lstStyle/>
          <a:p>
            <a:fld id="{8957DF4E-E680-4232-8275-A833EE38158A}" type="datetimeFigureOut">
              <a:rPr lang="en-US" smtClean="0"/>
              <a:pPr/>
              <a:t>11/30/2021</a:t>
            </a:fld>
            <a:endParaRPr lang="en-US"/>
          </a:p>
        </p:txBody>
      </p:sp>
      <p:sp>
        <p:nvSpPr>
          <p:cNvPr id="5" name="Footer Placeholder 4">
            <a:extLst>
              <a:ext uri="{FF2B5EF4-FFF2-40B4-BE49-F238E27FC236}">
                <a16:creationId xmlns:a16="http://schemas.microsoft.com/office/drawing/2014/main" id="{F4658714-434F-4F29-BE46-675300EF7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CC259-1A63-4621-BC38-C30B829075C4}"/>
              </a:ext>
            </a:extLst>
          </p:cNvPr>
          <p:cNvSpPr>
            <a:spLocks noGrp="1"/>
          </p:cNvSpPr>
          <p:nvPr>
            <p:ph type="sldNum" sz="quarter" idx="12"/>
          </p:nvPr>
        </p:nvSpPr>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720171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38" y="8815388"/>
            <a:ext cx="20727987" cy="27241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925638" y="5813425"/>
            <a:ext cx="20727987" cy="3001963"/>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219200" y="12714288"/>
            <a:ext cx="5689600" cy="730250"/>
          </a:xfrm>
          <a:prstGeom prst="rect">
            <a:avLst/>
          </a:prstGeom>
        </p:spPr>
        <p:txBody>
          <a:bodyPr/>
          <a:lstStyle/>
          <a:p>
            <a:fld id="{8957DF4E-E680-4232-8275-A833EE38158A}" type="datetimeFigureOut">
              <a:rPr lang="en-US" smtClean="0"/>
              <a:pPr/>
              <a:t>11/30/2021</a:t>
            </a:fld>
            <a:endParaRPr lang="en-US"/>
          </a:p>
        </p:txBody>
      </p:sp>
      <p:sp>
        <p:nvSpPr>
          <p:cNvPr id="5" name="Footer Placeholder 4"/>
          <p:cNvSpPr>
            <a:spLocks noGrp="1"/>
          </p:cNvSpPr>
          <p:nvPr>
            <p:ph type="ftr" sz="quarter" idx="11"/>
          </p:nvPr>
        </p:nvSpPr>
        <p:spPr>
          <a:xfrm>
            <a:off x="8331200" y="12714288"/>
            <a:ext cx="7723188"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6788" y="12714288"/>
            <a:ext cx="5689600" cy="730250"/>
          </a:xfrm>
          <a:prstGeom prst="rect">
            <a:avLst/>
          </a:prstGeom>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28765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7188" cy="2286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219200" y="3200400"/>
            <a:ext cx="10896600" cy="90535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200400"/>
            <a:ext cx="10898188" cy="90535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219200" y="12714288"/>
            <a:ext cx="5689600" cy="730250"/>
          </a:xfrm>
          <a:prstGeom prst="rect">
            <a:avLst/>
          </a:prstGeom>
        </p:spPr>
        <p:txBody>
          <a:bodyPr/>
          <a:lstStyle/>
          <a:p>
            <a:fld id="{8957DF4E-E680-4232-8275-A833EE38158A}" type="datetimeFigureOut">
              <a:rPr lang="en-US" smtClean="0"/>
              <a:pPr/>
              <a:t>11/30/2021</a:t>
            </a:fld>
            <a:endParaRPr lang="en-US"/>
          </a:p>
        </p:txBody>
      </p:sp>
      <p:sp>
        <p:nvSpPr>
          <p:cNvPr id="6" name="Footer Placeholder 5"/>
          <p:cNvSpPr>
            <a:spLocks noGrp="1"/>
          </p:cNvSpPr>
          <p:nvPr>
            <p:ph type="ftr" sz="quarter" idx="11"/>
          </p:nvPr>
        </p:nvSpPr>
        <p:spPr>
          <a:xfrm>
            <a:off x="8331200" y="12714288"/>
            <a:ext cx="7723188"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6788" y="12714288"/>
            <a:ext cx="5689600" cy="730250"/>
          </a:xfrm>
          <a:prstGeom prst="rect">
            <a:avLst/>
          </a:prstGeom>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140830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7188" cy="2286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3070225"/>
            <a:ext cx="10774363" cy="12795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9200" y="4349750"/>
            <a:ext cx="10774363" cy="7904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7263" y="3070225"/>
            <a:ext cx="10779125" cy="12795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87263" y="4349750"/>
            <a:ext cx="10779125" cy="79041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219200" y="12714288"/>
            <a:ext cx="5689600" cy="730250"/>
          </a:xfrm>
          <a:prstGeom prst="rect">
            <a:avLst/>
          </a:prstGeom>
        </p:spPr>
        <p:txBody>
          <a:bodyPr/>
          <a:lstStyle/>
          <a:p>
            <a:fld id="{8957DF4E-E680-4232-8275-A833EE38158A}" type="datetimeFigureOut">
              <a:rPr lang="en-US" smtClean="0"/>
              <a:pPr/>
              <a:t>11/30/2021</a:t>
            </a:fld>
            <a:endParaRPr lang="en-US"/>
          </a:p>
        </p:txBody>
      </p:sp>
      <p:sp>
        <p:nvSpPr>
          <p:cNvPr id="8" name="Footer Placeholder 7"/>
          <p:cNvSpPr>
            <a:spLocks noGrp="1"/>
          </p:cNvSpPr>
          <p:nvPr>
            <p:ph type="ftr" sz="quarter" idx="11"/>
          </p:nvPr>
        </p:nvSpPr>
        <p:spPr>
          <a:xfrm>
            <a:off x="8331200" y="12714288"/>
            <a:ext cx="7723188"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476788" y="12714288"/>
            <a:ext cx="5689600" cy="730250"/>
          </a:xfrm>
          <a:prstGeom prst="rect">
            <a:avLst/>
          </a:prstGeom>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9824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7188" cy="2286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219200" y="12714288"/>
            <a:ext cx="5689600" cy="730250"/>
          </a:xfrm>
          <a:prstGeom prst="rect">
            <a:avLst/>
          </a:prstGeom>
        </p:spPr>
        <p:txBody>
          <a:bodyPr/>
          <a:lstStyle/>
          <a:p>
            <a:fld id="{8957DF4E-E680-4232-8275-A833EE38158A}" type="datetimeFigureOut">
              <a:rPr lang="en-US" smtClean="0"/>
              <a:pPr/>
              <a:t>11/30/2021</a:t>
            </a:fld>
            <a:endParaRPr lang="en-US"/>
          </a:p>
        </p:txBody>
      </p:sp>
      <p:sp>
        <p:nvSpPr>
          <p:cNvPr id="4" name="Footer Placeholder 3"/>
          <p:cNvSpPr>
            <a:spLocks noGrp="1"/>
          </p:cNvSpPr>
          <p:nvPr>
            <p:ph type="ftr" sz="quarter" idx="11"/>
          </p:nvPr>
        </p:nvSpPr>
        <p:spPr>
          <a:xfrm>
            <a:off x="8331200" y="12714288"/>
            <a:ext cx="7723188"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476788" y="12714288"/>
            <a:ext cx="5689600" cy="730250"/>
          </a:xfrm>
          <a:prstGeom prst="rect">
            <a:avLst/>
          </a:prstGeom>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3698344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9200" y="12714288"/>
            <a:ext cx="5689600" cy="730250"/>
          </a:xfrm>
          <a:prstGeom prst="rect">
            <a:avLst/>
          </a:prstGeom>
        </p:spPr>
        <p:txBody>
          <a:bodyPr/>
          <a:lstStyle/>
          <a:p>
            <a:fld id="{8957DF4E-E680-4232-8275-A833EE38158A}" type="datetimeFigureOut">
              <a:rPr lang="en-US" smtClean="0"/>
              <a:pPr/>
              <a:t>11/30/2021</a:t>
            </a:fld>
            <a:endParaRPr lang="en-US"/>
          </a:p>
        </p:txBody>
      </p:sp>
      <p:sp>
        <p:nvSpPr>
          <p:cNvPr id="3" name="Footer Placeholder 2"/>
          <p:cNvSpPr>
            <a:spLocks noGrp="1"/>
          </p:cNvSpPr>
          <p:nvPr>
            <p:ph type="ftr" sz="quarter" idx="11"/>
          </p:nvPr>
        </p:nvSpPr>
        <p:spPr>
          <a:xfrm>
            <a:off x="8331200" y="12714288"/>
            <a:ext cx="7723188"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476788" y="12714288"/>
            <a:ext cx="5689600" cy="730250"/>
          </a:xfrm>
          <a:prstGeom prst="rect">
            <a:avLst/>
          </a:prstGeom>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875822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0"/>
            <a:ext cx="8023225" cy="23241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9534525" y="546100"/>
            <a:ext cx="13631863" cy="117078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0" y="2870200"/>
            <a:ext cx="8023225" cy="93837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219200" y="12714288"/>
            <a:ext cx="5689600" cy="730250"/>
          </a:xfrm>
          <a:prstGeom prst="rect">
            <a:avLst/>
          </a:prstGeom>
        </p:spPr>
        <p:txBody>
          <a:bodyPr/>
          <a:lstStyle/>
          <a:p>
            <a:fld id="{8957DF4E-E680-4232-8275-A833EE38158A}" type="datetimeFigureOut">
              <a:rPr lang="en-US" smtClean="0"/>
              <a:pPr/>
              <a:t>11/30/2021</a:t>
            </a:fld>
            <a:endParaRPr lang="en-US"/>
          </a:p>
        </p:txBody>
      </p:sp>
      <p:sp>
        <p:nvSpPr>
          <p:cNvPr id="6" name="Footer Placeholder 5"/>
          <p:cNvSpPr>
            <a:spLocks noGrp="1"/>
          </p:cNvSpPr>
          <p:nvPr>
            <p:ph type="ftr" sz="quarter" idx="11"/>
          </p:nvPr>
        </p:nvSpPr>
        <p:spPr>
          <a:xfrm>
            <a:off x="8331200" y="12714288"/>
            <a:ext cx="7723188"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6788" y="12714288"/>
            <a:ext cx="5689600" cy="730250"/>
          </a:xfrm>
          <a:prstGeom prst="rect">
            <a:avLst/>
          </a:prstGeom>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38249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963" y="9602788"/>
            <a:ext cx="14630400" cy="113347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779963" y="1225550"/>
            <a:ext cx="14630400" cy="82311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79963" y="10736263"/>
            <a:ext cx="14630400" cy="16097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219200" y="12714288"/>
            <a:ext cx="5689600" cy="730250"/>
          </a:xfrm>
          <a:prstGeom prst="rect">
            <a:avLst/>
          </a:prstGeom>
        </p:spPr>
        <p:txBody>
          <a:bodyPr/>
          <a:lstStyle/>
          <a:p>
            <a:fld id="{8957DF4E-E680-4232-8275-A833EE38158A}" type="datetimeFigureOut">
              <a:rPr lang="en-US" smtClean="0"/>
              <a:pPr/>
              <a:t>11/30/2021</a:t>
            </a:fld>
            <a:endParaRPr lang="en-US"/>
          </a:p>
        </p:txBody>
      </p:sp>
      <p:sp>
        <p:nvSpPr>
          <p:cNvPr id="6" name="Footer Placeholder 5"/>
          <p:cNvSpPr>
            <a:spLocks noGrp="1"/>
          </p:cNvSpPr>
          <p:nvPr>
            <p:ph type="ftr" sz="quarter" idx="11"/>
          </p:nvPr>
        </p:nvSpPr>
        <p:spPr>
          <a:xfrm>
            <a:off x="8331200" y="12714288"/>
            <a:ext cx="7723188"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476788" y="12714288"/>
            <a:ext cx="5689600" cy="730250"/>
          </a:xfrm>
          <a:prstGeom prst="rect">
            <a:avLst/>
          </a:prstGeom>
        </p:spPr>
        <p:txBody>
          <a:bodyPr/>
          <a:lstStyle/>
          <a:p>
            <a:fld id="{6015DDDE-EBD9-4735-820E-AB8D3B3AB3FC}" type="slidenum">
              <a:rPr lang="en-US" smtClean="0"/>
              <a:pPr/>
              <a:t>‹#›</a:t>
            </a:fld>
            <a:endParaRPr lang="en-US"/>
          </a:p>
        </p:txBody>
      </p:sp>
    </p:spTree>
    <p:extLst>
      <p:ext uri="{BB962C8B-B14F-4D97-AF65-F5344CB8AC3E}">
        <p14:creationId xmlns:p14="http://schemas.microsoft.com/office/powerpoint/2010/main" val="26850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75936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71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AD8158-3679-48F4-B504-6C206B3652A7}"/>
              </a:ext>
            </a:extLst>
          </p:cNvPr>
          <p:cNvSpPr>
            <a:spLocks noGrp="1"/>
          </p:cNvSpPr>
          <p:nvPr>
            <p:ph type="title"/>
          </p:nvPr>
        </p:nvSpPr>
        <p:spPr>
          <a:xfrm>
            <a:off x="1676509" y="730336"/>
            <a:ext cx="21032570" cy="26514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0EBE26-7A2A-4E8B-8584-CFC3B92A8532}"/>
              </a:ext>
            </a:extLst>
          </p:cNvPr>
          <p:cNvSpPr>
            <a:spLocks noGrp="1"/>
          </p:cNvSpPr>
          <p:nvPr>
            <p:ph type="body" idx="1"/>
          </p:nvPr>
        </p:nvSpPr>
        <p:spPr>
          <a:xfrm>
            <a:off x="1676509" y="3651673"/>
            <a:ext cx="21032570" cy="87036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A3901-FC45-4E7B-9EF0-D4D8F04815FD}"/>
              </a:ext>
            </a:extLst>
          </p:cNvPr>
          <p:cNvSpPr>
            <a:spLocks noGrp="1"/>
          </p:cNvSpPr>
          <p:nvPr>
            <p:ph type="dt" sz="half" idx="2"/>
          </p:nvPr>
        </p:nvSpPr>
        <p:spPr>
          <a:xfrm>
            <a:off x="1676509" y="12714173"/>
            <a:ext cx="5486757" cy="730335"/>
          </a:xfrm>
          <a:prstGeom prst="rect">
            <a:avLst/>
          </a:prstGeom>
        </p:spPr>
        <p:txBody>
          <a:bodyPr vert="horz" lIns="91440" tIns="45720" rIns="91440" bIns="45720" rtlCol="0" anchor="ctr"/>
          <a:lstStyle>
            <a:lvl1pPr algn="l">
              <a:defRPr sz="2400">
                <a:solidFill>
                  <a:schemeClr val="tx1">
                    <a:tint val="75000"/>
                  </a:schemeClr>
                </a:solidFill>
              </a:defRPr>
            </a:lvl1pPr>
          </a:lstStyle>
          <a:p>
            <a:fld id="{1E9D32D5-AB13-4E68-AEC4-5A5601DB0B07}" type="datetimeFigureOut">
              <a:rPr lang="en-US" smtClean="0"/>
              <a:t>11/30/2021</a:t>
            </a:fld>
            <a:endParaRPr lang="en-US"/>
          </a:p>
        </p:txBody>
      </p:sp>
      <p:sp>
        <p:nvSpPr>
          <p:cNvPr id="5" name="Footer Placeholder 4">
            <a:extLst>
              <a:ext uri="{FF2B5EF4-FFF2-40B4-BE49-F238E27FC236}">
                <a16:creationId xmlns:a16="http://schemas.microsoft.com/office/drawing/2014/main" id="{AE944910-BFA3-4BCE-9830-24D958240F3F}"/>
              </a:ext>
            </a:extLst>
          </p:cNvPr>
          <p:cNvSpPr>
            <a:spLocks noGrp="1"/>
          </p:cNvSpPr>
          <p:nvPr>
            <p:ph type="ftr" sz="quarter" idx="3"/>
          </p:nvPr>
        </p:nvSpPr>
        <p:spPr>
          <a:xfrm>
            <a:off x="8077726" y="12714173"/>
            <a:ext cx="8230136" cy="730335"/>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A505DE-A894-45C6-8CBD-CFE748500006}"/>
              </a:ext>
            </a:extLst>
          </p:cNvPr>
          <p:cNvSpPr>
            <a:spLocks noGrp="1"/>
          </p:cNvSpPr>
          <p:nvPr>
            <p:ph type="sldNum" sz="quarter" idx="4"/>
          </p:nvPr>
        </p:nvSpPr>
        <p:spPr>
          <a:xfrm>
            <a:off x="17222322" y="12714173"/>
            <a:ext cx="5486757" cy="730335"/>
          </a:xfrm>
          <a:prstGeom prst="rect">
            <a:avLst/>
          </a:prstGeom>
        </p:spPr>
        <p:txBody>
          <a:bodyPr vert="horz" lIns="91440" tIns="45720" rIns="91440" bIns="45720" rtlCol="0" anchor="ctr"/>
          <a:lstStyle>
            <a:lvl1pPr algn="r">
              <a:defRPr sz="2400">
                <a:solidFill>
                  <a:schemeClr val="tx1">
                    <a:tint val="75000"/>
                  </a:schemeClr>
                </a:solidFill>
              </a:defRPr>
            </a:lvl1pPr>
          </a:lstStyle>
          <a:p>
            <a:fld id="{ADB8A04E-01E8-44F1-A643-B6D6CBB3AAEF}" type="slidenum">
              <a:rPr lang="en-US" smtClean="0"/>
              <a:t>‹#›</a:t>
            </a:fld>
            <a:endParaRPr lang="en-US"/>
          </a:p>
        </p:txBody>
      </p:sp>
    </p:spTree>
    <p:extLst>
      <p:ext uri="{BB962C8B-B14F-4D97-AF65-F5344CB8AC3E}">
        <p14:creationId xmlns:p14="http://schemas.microsoft.com/office/powerpoint/2010/main" val="50002205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1828891"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23" indent="-457223" algn="l" defTabSz="1828891"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69" indent="-457223" algn="l" defTabSz="1828891"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114" indent="-457223" algn="l" defTabSz="1828891"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560" indent="-457223" algn="l" defTabSz="182889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5006" indent="-457223" algn="l" defTabSz="182889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451" indent="-457223" algn="l" defTabSz="182889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897" indent="-457223" algn="l" defTabSz="182889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343" indent="-457223" algn="l" defTabSz="182889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789" indent="-457223" algn="l" defTabSz="1828891"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3" Type="http://schemas.openxmlformats.org/officeDocument/2006/relationships/image" Target="../media/image50.png"/><Relationship Id="rId21" Type="http://schemas.openxmlformats.org/officeDocument/2006/relationships/image" Target="../media/image68.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72.png"/><Relationship Id="rId2" Type="http://schemas.openxmlformats.org/officeDocument/2006/relationships/image" Target="../media/image49.png"/><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png"/><Relationship Id="rId24" Type="http://schemas.openxmlformats.org/officeDocument/2006/relationships/image" Target="../media/image71.png"/><Relationship Id="rId5" Type="http://schemas.openxmlformats.org/officeDocument/2006/relationships/image" Target="../media/image52.png"/><Relationship Id="rId15" Type="http://schemas.openxmlformats.org/officeDocument/2006/relationships/image" Target="../media/image62.png"/><Relationship Id="rId23" Type="http://schemas.openxmlformats.org/officeDocument/2006/relationships/image" Target="../media/image70.png"/><Relationship Id="rId10" Type="http://schemas.openxmlformats.org/officeDocument/2006/relationships/image" Target="../media/image57.png"/><Relationship Id="rId19" Type="http://schemas.openxmlformats.org/officeDocument/2006/relationships/image" Target="../media/image66.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69.png"/></Relationships>
</file>

<file path=ppt/slides/_rels/slide11.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5.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86.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1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1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5.xml"/><Relationship Id="rId7"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1.bin"/><Relationship Id="rId10" Type="http://schemas.openxmlformats.org/officeDocument/2006/relationships/image" Target="../media/image10.wmf"/><Relationship Id="rId4" Type="http://schemas.openxmlformats.org/officeDocument/2006/relationships/image" Target="../media/image102.png"/><Relationship Id="rId9"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18.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1.pn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png"/></Relationships>
</file>

<file path=ppt/slides/_rels/slide19.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package" Target="../embeddings/Microsoft_Word_Document2.docx"/><Relationship Id="rId13" Type="http://schemas.openxmlformats.org/officeDocument/2006/relationships/package" Target="../embeddings/Microsoft_Word_Document4.docx"/><Relationship Id="rId3" Type="http://schemas.openxmlformats.org/officeDocument/2006/relationships/image" Target="../media/image30.png"/><Relationship Id="rId7" Type="http://schemas.openxmlformats.org/officeDocument/2006/relationships/image" Target="../media/image2.emf"/><Relationship Id="rId12" Type="http://schemas.openxmlformats.org/officeDocument/2006/relationships/image" Target="../media/image7.emf"/><Relationship Id="rId17" Type="http://schemas.openxmlformats.org/officeDocument/2006/relationships/slide" Target="slide2.xml"/><Relationship Id="rId2" Type="http://schemas.openxmlformats.org/officeDocument/2006/relationships/slideLayout" Target="../slideLayouts/slideLayout7.xml"/><Relationship Id="rId16" Type="http://schemas.openxmlformats.org/officeDocument/2006/relationships/image" Target="../media/image6.emf"/><Relationship Id="rId1" Type="http://schemas.openxmlformats.org/officeDocument/2006/relationships/vmlDrawing" Target="../drawings/vmlDrawing1.vml"/><Relationship Id="rId6" Type="http://schemas.openxmlformats.org/officeDocument/2006/relationships/package" Target="../embeddings/Microsoft_Word_Document1.docx"/><Relationship Id="rId11" Type="http://schemas.openxmlformats.org/officeDocument/2006/relationships/image" Target="../media/image4.emf"/><Relationship Id="rId5" Type="http://schemas.openxmlformats.org/officeDocument/2006/relationships/image" Target="../media/image1.emf"/><Relationship Id="rId15" Type="http://schemas.openxmlformats.org/officeDocument/2006/relationships/package" Target="../embeddings/Microsoft_Word_Document5.docx"/><Relationship Id="rId10" Type="http://schemas.openxmlformats.org/officeDocument/2006/relationships/package" Target="../embeddings/Microsoft_Word_Document3.docx"/><Relationship Id="rId4" Type="http://schemas.openxmlformats.org/officeDocument/2006/relationships/package" Target="../embeddings/Microsoft_Word_Document.docx"/><Relationship Id="rId9" Type="http://schemas.openxmlformats.org/officeDocument/2006/relationships/image" Target="../media/image3.emf"/><Relationship Id="rId1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0.png"/><Relationship Id="rId1" Type="http://schemas.openxmlformats.org/officeDocument/2006/relationships/slideLayout" Target="../slideLayouts/slideLayout7.xml"/><Relationship Id="rId5" Type="http://schemas.openxmlformats.org/officeDocument/2006/relationships/slide" Target="slide2.xml"/><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8.png"/><Relationship Id="rId4" Type="http://schemas.openxmlformats.org/officeDocument/2006/relationships/image" Target="../media/image41.png"/><Relationship Id="rId9"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8971" y="1241"/>
            <a:ext cx="24404559" cy="1382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a:p>
        </p:txBody>
      </p:sp>
      <p:sp>
        <p:nvSpPr>
          <p:cNvPr id="16" name="Rounded Rectangle 15"/>
          <p:cNvSpPr/>
          <p:nvPr/>
        </p:nvSpPr>
        <p:spPr>
          <a:xfrm>
            <a:off x="1296170" y="6020054"/>
            <a:ext cx="22393796" cy="5591268"/>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a:endParaRPr lang="en-US"/>
          </a:p>
        </p:txBody>
      </p:sp>
      <p:sp>
        <p:nvSpPr>
          <p:cNvPr id="21" name="TextBox 20"/>
          <p:cNvSpPr txBox="1"/>
          <p:nvPr/>
        </p:nvSpPr>
        <p:spPr>
          <a:xfrm>
            <a:off x="599506" y="1985208"/>
            <a:ext cx="4847729" cy="830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04" tIns="45702" rIns="91404" bIns="45702" rtlCol="0">
            <a:spAutoFit/>
          </a:bodyPr>
          <a:lstStyle/>
          <a:p>
            <a:pPr algn="ctr"/>
            <a:r>
              <a:rPr lang="en-US" sz="4800" b="1" dirty="0">
                <a:solidFill>
                  <a:srgbClr val="135F82"/>
                </a:solidFill>
                <a:latin typeface="Tahoma" pitchFamily="34" charset="0"/>
                <a:ea typeface="Tahoma" pitchFamily="34" charset="0"/>
                <a:cs typeface="Tahoma" pitchFamily="34" charset="0"/>
              </a:rPr>
              <a:t>ĐẠI SỐ LỚP 10</a:t>
            </a:r>
          </a:p>
        </p:txBody>
      </p:sp>
      <p:sp>
        <p:nvSpPr>
          <p:cNvPr id="22" name="TextBox 21"/>
          <p:cNvSpPr txBox="1"/>
          <p:nvPr/>
        </p:nvSpPr>
        <p:spPr>
          <a:xfrm>
            <a:off x="1895650" y="3494918"/>
            <a:ext cx="20261121" cy="66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04" tIns="45702" rIns="91404" bIns="45702" rtlCol="0">
            <a:spAutoFit/>
          </a:bodyPr>
          <a:lstStyle/>
          <a:p>
            <a:pPr algn="ctr">
              <a:lnSpc>
                <a:spcPts val="4500"/>
              </a:lnSpc>
              <a:spcBef>
                <a:spcPts val="1200"/>
              </a:spcBef>
            </a:pPr>
            <a:r>
              <a:rPr lang="en-US" sz="4800" b="1" dirty="0" err="1">
                <a:solidFill>
                  <a:srgbClr val="C00000"/>
                </a:solidFill>
                <a:latin typeface="Tahoma" pitchFamily="34" charset="0"/>
                <a:ea typeface="Tahoma" pitchFamily="34" charset="0"/>
                <a:cs typeface="Tahoma" pitchFamily="34" charset="0"/>
              </a:rPr>
              <a:t>Chương</a:t>
            </a:r>
            <a:r>
              <a:rPr lang="en-US" sz="4800" b="1" dirty="0">
                <a:solidFill>
                  <a:srgbClr val="C00000"/>
                </a:solidFill>
                <a:latin typeface="Tahoma" pitchFamily="34" charset="0"/>
                <a:ea typeface="Tahoma" pitchFamily="34" charset="0"/>
                <a:cs typeface="Tahoma" pitchFamily="34" charset="0"/>
              </a:rPr>
              <a:t> 4: BẤT ĐẲNG THỨC – BẤT PHƯƠNG TRÌNH</a:t>
            </a:r>
          </a:p>
        </p:txBody>
      </p:sp>
      <p:sp>
        <p:nvSpPr>
          <p:cNvPr id="23" name="TextBox 22"/>
          <p:cNvSpPr txBox="1"/>
          <p:nvPr/>
        </p:nvSpPr>
        <p:spPr>
          <a:xfrm>
            <a:off x="3184699" y="4558793"/>
            <a:ext cx="16136887" cy="892836"/>
          </a:xfrm>
          <a:prstGeom prst="rect">
            <a:avLst/>
          </a:prstGeom>
          <a:noFill/>
        </p:spPr>
        <p:txBody>
          <a:bodyPr wrap="square" lIns="91404" tIns="45702" rIns="91404" bIns="45702" rtlCol="0">
            <a:spAutoFit/>
          </a:bodyPr>
          <a:lstStyle/>
          <a:p>
            <a:pPr algn="ctr">
              <a:lnSpc>
                <a:spcPts val="6000"/>
              </a:lnSpc>
              <a:spcBef>
                <a:spcPts val="3000"/>
              </a:spcBef>
            </a:pPr>
            <a:r>
              <a:rPr lang="en-US" sz="6600" b="1" dirty="0" err="1">
                <a:solidFill>
                  <a:srgbClr val="844F1E"/>
                </a:solidFill>
                <a:latin typeface="AvantGarde-Demi" pitchFamily="18" charset="0"/>
                <a:ea typeface="AvantGarde-Demi" pitchFamily="18" charset="0"/>
                <a:cs typeface="AvantGarde-Demi" pitchFamily="18" charset="0"/>
              </a:rPr>
              <a:t>Bài</a:t>
            </a:r>
            <a:r>
              <a:rPr lang="en-US" sz="6600" b="1" dirty="0">
                <a:solidFill>
                  <a:srgbClr val="844F1E"/>
                </a:solidFill>
                <a:latin typeface="AvantGarde-Demi" pitchFamily="18" charset="0"/>
                <a:ea typeface="AvantGarde-Demi" pitchFamily="18" charset="0"/>
                <a:cs typeface="AvantGarde-Demi" pitchFamily="18" charset="0"/>
              </a:rPr>
              <a:t> 1. BẤT ĐẲNG THỨC</a:t>
            </a:r>
          </a:p>
        </p:txBody>
      </p:sp>
      <p:grpSp>
        <p:nvGrpSpPr>
          <p:cNvPr id="56" name="Group 60"/>
          <p:cNvGrpSpPr/>
          <p:nvPr/>
        </p:nvGrpSpPr>
        <p:grpSpPr>
          <a:xfrm>
            <a:off x="1116660" y="6930802"/>
            <a:ext cx="20008033" cy="922567"/>
            <a:chOff x="7459670" y="7086600"/>
            <a:chExt cx="20011654" cy="922734"/>
          </a:xfrm>
        </p:grpSpPr>
        <p:sp>
          <p:nvSpPr>
            <p:cNvPr id="57" name="Rectangle 56">
              <a:hlinkClick r:id="rId3" action="ppaction://hlinksldjump"/>
            </p:cNvPr>
            <p:cNvSpPr/>
            <p:nvPr/>
          </p:nvSpPr>
          <p:spPr>
            <a:xfrm>
              <a:off x="9092456" y="7178187"/>
              <a:ext cx="18378868" cy="831147"/>
            </a:xfrm>
            <a:prstGeom prst="rect">
              <a:avLst/>
            </a:prstGeom>
          </p:spPr>
          <p:txBody>
            <a:bodyPr wrap="none">
              <a:spAutoFit/>
            </a:bodyPr>
            <a:lstStyle/>
            <a:p>
              <a:pPr>
                <a:lnSpc>
                  <a:spcPct val="100000"/>
                </a:lnSpc>
                <a:spcBef>
                  <a:spcPct val="0"/>
                </a:spcBef>
                <a:buFontTx/>
                <a:buNone/>
                <a:defRPr/>
              </a:pPr>
              <a:r>
                <a:rPr lang="en-US" sz="4800" b="1" dirty="0">
                  <a:solidFill>
                    <a:srgbClr val="135F82"/>
                  </a:solidFill>
                  <a:latin typeface="Tahoma" pitchFamily="34" charset="0"/>
                  <a:ea typeface="Tahoma" pitchFamily="34" charset="0"/>
                  <a:cs typeface="Tahoma" pitchFamily="34" charset="0"/>
                </a:rPr>
                <a:t>NHẮC LẠI KHÁI NIỆM VÀ TÍNH CHẤT CỦA BẤT ĐẲNG THỨC</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itchFamily="34" charset="0"/>
                      <a:ea typeface="Tahoma" pitchFamily="34" charset="0"/>
                      <a:cs typeface="Tahoma" pitchFamily="34" charset="0"/>
                    </a:rPr>
                    <a:t>I</a:t>
                  </a:r>
                </a:p>
              </p:txBody>
            </p:sp>
          </p:grpSp>
        </p:grpSp>
      </p:grpSp>
      <p:grpSp>
        <p:nvGrpSpPr>
          <p:cNvPr id="81" name="Group 74"/>
          <p:cNvGrpSpPr/>
          <p:nvPr/>
        </p:nvGrpSpPr>
        <p:grpSpPr>
          <a:xfrm>
            <a:off x="1116660" y="8322779"/>
            <a:ext cx="22573305" cy="957490"/>
            <a:chOff x="7459670" y="9982200"/>
            <a:chExt cx="22577386" cy="957663"/>
          </a:xfrm>
        </p:grpSpPr>
        <p:sp>
          <p:nvSpPr>
            <p:cNvPr id="82" name="Rectangle 81">
              <a:hlinkClick r:id="" action="ppaction://noaction"/>
            </p:cNvPr>
            <p:cNvSpPr/>
            <p:nvPr/>
          </p:nvSpPr>
          <p:spPr>
            <a:xfrm>
              <a:off x="9092455" y="10108716"/>
              <a:ext cx="20944601" cy="831147"/>
            </a:xfrm>
            <a:prstGeom prst="rect">
              <a:avLst/>
            </a:prstGeom>
          </p:spPr>
          <p:txBody>
            <a:bodyPr wrap="square">
              <a:spAutoFit/>
            </a:bodyPr>
            <a:lstStyle/>
            <a:p>
              <a:pPr>
                <a:lnSpc>
                  <a:spcPct val="100000"/>
                </a:lnSpc>
                <a:spcBef>
                  <a:spcPct val="0"/>
                </a:spcBef>
                <a:buFontTx/>
                <a:buNone/>
                <a:defRPr/>
              </a:pPr>
              <a:r>
                <a:rPr lang="en-US" sz="4800" b="1">
                  <a:solidFill>
                    <a:srgbClr val="135F82"/>
                  </a:solidFill>
                  <a:latin typeface="Tahoma" pitchFamily="34" charset="0"/>
                  <a:ea typeface="Tahoma" pitchFamily="34" charset="0"/>
                  <a:cs typeface="Tahoma" pitchFamily="34" charset="0"/>
                </a:rPr>
                <a:t>BẤT ĐẲNG THỨC GIỮA TRUNG BÌNH CỘNG VÀ TRUNG BÌNH NHÂN</a:t>
              </a:r>
              <a:endParaRPr lang="en-US" sz="4800" b="1" dirty="0">
                <a:solidFill>
                  <a:srgbClr val="135F82"/>
                </a:solidFill>
                <a:latin typeface="Tahoma" pitchFamily="34" charset="0"/>
                <a:ea typeface="Tahoma" pitchFamily="34" charset="0"/>
                <a:cs typeface="Tahoma" pitchFamily="34" charset="0"/>
              </a:endParaRP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87" name="TextBox 86"/>
                <p:cNvSpPr txBox="1"/>
                <p:nvPr/>
              </p:nvSpPr>
              <p:spPr>
                <a:xfrm>
                  <a:off x="7874519" y="7688759"/>
                  <a:ext cx="676092" cy="708014"/>
                </a:xfrm>
                <a:prstGeom prst="rect">
                  <a:avLst/>
                </a:prstGeom>
                <a:noFill/>
              </p:spPr>
              <p:txBody>
                <a:bodyPr wrap="none" rtlCol="0">
                  <a:spAutoFit/>
                </a:bodyPr>
                <a:lstStyle/>
                <a:p>
                  <a:pPr algn="ctr"/>
                  <a:r>
                    <a:rPr lang="en-US" sz="4000" b="1">
                      <a:solidFill>
                        <a:prstClr val="white"/>
                      </a:solidFill>
                      <a:latin typeface="Tahoma" pitchFamily="34" charset="0"/>
                      <a:ea typeface="Tahoma" pitchFamily="34" charset="0"/>
                      <a:cs typeface="Tahoma" pitchFamily="34" charset="0"/>
                    </a:rPr>
                    <a:t>II</a:t>
                  </a:r>
                  <a:endParaRPr lang="en-US" sz="4000" b="1" dirty="0">
                    <a:solidFill>
                      <a:prstClr val="white"/>
                    </a:solidFill>
                    <a:latin typeface="Tahoma" pitchFamily="34" charset="0"/>
                    <a:ea typeface="Tahoma" pitchFamily="34" charset="0"/>
                    <a:cs typeface="Tahoma" pitchFamily="34" charset="0"/>
                  </a:endParaRPr>
                </a:p>
              </p:txBody>
            </p:sp>
          </p:grpSp>
        </p:grpSp>
      </p:grpSp>
      <p:grpSp>
        <p:nvGrpSpPr>
          <p:cNvPr id="46" name="Group 74"/>
          <p:cNvGrpSpPr/>
          <p:nvPr/>
        </p:nvGrpSpPr>
        <p:grpSpPr>
          <a:xfrm>
            <a:off x="1148191" y="9667106"/>
            <a:ext cx="21339695" cy="957490"/>
            <a:chOff x="7459670" y="9982200"/>
            <a:chExt cx="21343553" cy="957663"/>
          </a:xfrm>
        </p:grpSpPr>
        <p:sp>
          <p:nvSpPr>
            <p:cNvPr id="47" name="Rectangle 46">
              <a:hlinkClick r:id="" action="ppaction://noaction"/>
            </p:cNvPr>
            <p:cNvSpPr/>
            <p:nvPr/>
          </p:nvSpPr>
          <p:spPr>
            <a:xfrm>
              <a:off x="9092456" y="10108716"/>
              <a:ext cx="19710767" cy="831147"/>
            </a:xfrm>
            <a:prstGeom prst="rect">
              <a:avLst/>
            </a:prstGeom>
          </p:spPr>
          <p:txBody>
            <a:bodyPr wrap="square">
              <a:spAutoFit/>
            </a:bodyPr>
            <a:lstStyle/>
            <a:p>
              <a:pPr>
                <a:lnSpc>
                  <a:spcPct val="100000"/>
                </a:lnSpc>
                <a:spcBef>
                  <a:spcPct val="0"/>
                </a:spcBef>
                <a:buFontTx/>
                <a:buNone/>
                <a:defRPr/>
              </a:pPr>
              <a:r>
                <a:rPr lang="en-US" sz="4800" b="1" dirty="0">
                  <a:solidFill>
                    <a:srgbClr val="135F82"/>
                  </a:solidFill>
                  <a:latin typeface="Tahoma" pitchFamily="34" charset="0"/>
                  <a:ea typeface="Tahoma" pitchFamily="34" charset="0"/>
                  <a:cs typeface="Tahoma" pitchFamily="34" charset="0"/>
                </a:rPr>
                <a:t>BẤT ĐẲNG THỨC CHỨA DẤU GIÁ TRỊ TUYỆT ĐỐI</a:t>
              </a:r>
            </a:p>
          </p:txBody>
        </p:sp>
        <p:grpSp>
          <p:nvGrpSpPr>
            <p:cNvPr id="48" name="Group 44"/>
            <p:cNvGrpSpPr/>
            <p:nvPr/>
          </p:nvGrpSpPr>
          <p:grpSpPr>
            <a:xfrm>
              <a:off x="7459670" y="9982200"/>
              <a:ext cx="1392615" cy="872846"/>
              <a:chOff x="7459669" y="7543800"/>
              <a:chExt cx="1381118" cy="872846"/>
            </a:xfrm>
          </p:grpSpPr>
          <p:sp>
            <p:nvSpPr>
              <p:cNvPr id="4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grpSp>
            <p:nvGrpSpPr>
              <p:cNvPr id="50" name="Group 46"/>
              <p:cNvGrpSpPr/>
              <p:nvPr/>
            </p:nvGrpSpPr>
            <p:grpSpPr>
              <a:xfrm>
                <a:off x="7469187" y="7685126"/>
                <a:ext cx="1371600" cy="731520"/>
                <a:chOff x="7469187" y="7685126"/>
                <a:chExt cx="1371600" cy="731520"/>
              </a:xfrm>
            </p:grpSpPr>
            <p:sp>
              <p:nvSpPr>
                <p:cNvPr id="51" name="Round Same Side Corner Rectangle 5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endParaRPr>
                </a:p>
              </p:txBody>
            </p:sp>
            <p:sp>
              <p:nvSpPr>
                <p:cNvPr id="52" name="TextBox 51"/>
                <p:cNvSpPr txBox="1"/>
                <p:nvPr/>
              </p:nvSpPr>
              <p:spPr>
                <a:xfrm>
                  <a:off x="7826023" y="7688759"/>
                  <a:ext cx="773086" cy="708014"/>
                </a:xfrm>
                <a:prstGeom prst="rect">
                  <a:avLst/>
                </a:prstGeom>
                <a:noFill/>
              </p:spPr>
              <p:txBody>
                <a:bodyPr wrap="none" rtlCol="0">
                  <a:spAutoFit/>
                </a:bodyPr>
                <a:lstStyle/>
                <a:p>
                  <a:pPr algn="ctr"/>
                  <a:r>
                    <a:rPr lang="en-US" sz="4000" b="1">
                      <a:solidFill>
                        <a:prstClr val="white"/>
                      </a:solidFill>
                      <a:latin typeface="Tahoma" pitchFamily="34" charset="0"/>
                      <a:ea typeface="Tahoma" pitchFamily="34" charset="0"/>
                      <a:cs typeface="Tahoma" pitchFamily="34" charset="0"/>
                    </a:rPr>
                    <a:t>IV</a:t>
                  </a:r>
                  <a:endParaRPr lang="en-US" sz="4000" b="1" dirty="0">
                    <a:solidFill>
                      <a:prstClr val="white"/>
                    </a:solidFill>
                    <a:latin typeface="Tahoma" pitchFamily="34" charset="0"/>
                    <a:ea typeface="Tahoma" pitchFamily="34" charset="0"/>
                    <a:cs typeface="Tahoma" pitchFamily="34" charset="0"/>
                  </a:endParaRPr>
                </a:p>
              </p:txBody>
            </p:sp>
          </p:grpSp>
        </p:grpSp>
      </p:grpSp>
    </p:spTree>
    <p:extLst>
      <p:ext uri="{BB962C8B-B14F-4D97-AF65-F5344CB8AC3E}">
        <p14:creationId xmlns:p14="http://schemas.microsoft.com/office/powerpoint/2010/main" val="63618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left)">
                                      <p:cBhvr>
                                        <p:cTn id="21" dur="500"/>
                                        <p:tgtEl>
                                          <p:spTgt spid="56"/>
                                        </p:tgtEl>
                                      </p:cBhvr>
                                    </p:animEffect>
                                  </p:childTnLst>
                                </p:cTn>
                              </p:par>
                              <p:par>
                                <p:cTn id="22" presetID="22" presetClass="entr" presetSubtype="8" fill="hold"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left)">
                                      <p:cBhvr>
                                        <p:cTn id="24" dur="500"/>
                                        <p:tgtEl>
                                          <p:spTgt spid="81"/>
                                        </p:tgtEl>
                                      </p:cBhvr>
                                    </p:animEffect>
                                  </p:childTnLst>
                                </p:cTn>
                              </p:par>
                              <p:par>
                                <p:cTn id="25" presetID="22" presetClass="entr" presetSubtype="8"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65"/>
          <p:cNvGrpSpPr/>
          <p:nvPr/>
        </p:nvGrpSpPr>
        <p:grpSpPr>
          <a:xfrm>
            <a:off x="1103562" y="2223809"/>
            <a:ext cx="5093813" cy="895732"/>
            <a:chOff x="166396" y="8755081"/>
            <a:chExt cx="5093813" cy="721103"/>
          </a:xfrm>
        </p:grpSpPr>
        <p:sp>
          <p:nvSpPr>
            <p:cNvPr id="38" name="Freeform 20"/>
            <p:cNvSpPr>
              <a:spLocks/>
            </p:cNvSpPr>
            <p:nvPr/>
          </p:nvSpPr>
          <p:spPr bwMode="auto">
            <a:xfrm>
              <a:off x="384523" y="8755081"/>
              <a:ext cx="3382274" cy="72110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grpSp>
          <p:nvGrpSpPr>
            <p:cNvPr id="39" name="Group 38"/>
            <p:cNvGrpSpPr/>
            <p:nvPr/>
          </p:nvGrpSpPr>
          <p:grpSpPr>
            <a:xfrm>
              <a:off x="166396" y="8780577"/>
              <a:ext cx="702538" cy="572229"/>
              <a:chOff x="-145995" y="8633545"/>
              <a:chExt cx="787401" cy="641352"/>
            </a:xfrm>
          </p:grpSpPr>
          <p:sp>
            <p:nvSpPr>
              <p:cNvPr id="4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5"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6"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7"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8"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9"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50"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51"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52"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grpSp>
        <p:sp>
          <p:nvSpPr>
            <p:cNvPr id="40" name="TextBox 39"/>
            <p:cNvSpPr txBox="1"/>
            <p:nvPr/>
          </p:nvSpPr>
          <p:spPr>
            <a:xfrm>
              <a:off x="1201395" y="8770019"/>
              <a:ext cx="4058814" cy="619433"/>
            </a:xfrm>
            <a:prstGeom prst="rect">
              <a:avLst/>
            </a:prstGeom>
            <a:noFill/>
          </p:spPr>
          <p:txBody>
            <a:bodyPr wrap="square" rtlCol="0">
              <a:spAutoFit/>
            </a:bodyPr>
            <a:lstStyle/>
            <a:p>
              <a:r>
                <a:rPr lang="en-US" sz="4400" b="1" dirty="0" err="1">
                  <a:solidFill>
                    <a:prstClr val="white"/>
                  </a:solidFill>
                  <a:latin typeface="Times New Roman" panose="02020603050405020304" pitchFamily="18" charset="0"/>
                  <a:ea typeface="Tahoma" pitchFamily="34" charset="0"/>
                  <a:cs typeface="Times New Roman" panose="02020603050405020304" pitchFamily="18" charset="0"/>
                </a:rPr>
                <a:t>Bài</a:t>
              </a:r>
              <a:r>
                <a:rPr lang="en-US" sz="4400" b="1" dirty="0">
                  <a:solidFill>
                    <a:prstClr val="white"/>
                  </a:solidFill>
                  <a:latin typeface="Times New Roman" panose="02020603050405020304" pitchFamily="18" charset="0"/>
                  <a:ea typeface="Tahoma" pitchFamily="34" charset="0"/>
                  <a:cs typeface="Times New Roman" panose="02020603050405020304" pitchFamily="18" charset="0"/>
                </a:rPr>
                <a:t> </a:t>
              </a:r>
              <a:r>
                <a:rPr lang="en-US" sz="4400" b="1" dirty="0" err="1">
                  <a:solidFill>
                    <a:prstClr val="white"/>
                  </a:solidFill>
                  <a:latin typeface="Times New Roman" panose="02020603050405020304" pitchFamily="18" charset="0"/>
                  <a:ea typeface="Tahoma" pitchFamily="34" charset="0"/>
                  <a:cs typeface="Times New Roman" panose="02020603050405020304" pitchFamily="18" charset="0"/>
                </a:rPr>
                <a:t>tập</a:t>
              </a:r>
              <a:r>
                <a:rPr lang="en-US" sz="4400" b="1" dirty="0">
                  <a:solidFill>
                    <a:prstClr val="white"/>
                  </a:solidFill>
                  <a:latin typeface="Times New Roman" panose="02020603050405020304" pitchFamily="18" charset="0"/>
                  <a:ea typeface="Tahoma" pitchFamily="34" charset="0"/>
                  <a:cs typeface="Times New Roman" panose="02020603050405020304" pitchFamily="18" charset="0"/>
                </a:rPr>
                <a:t> 4</a:t>
              </a:r>
            </a:p>
          </p:txBody>
        </p:sp>
      </p:grpSp>
      <p:sp>
        <p:nvSpPr>
          <p:cNvPr id="18" name="Rectangle 17"/>
          <p:cNvSpPr/>
          <p:nvPr/>
        </p:nvSpPr>
        <p:spPr>
          <a:xfrm>
            <a:off x="631201" y="3411241"/>
            <a:ext cx="2050561" cy="808619"/>
          </a:xfrm>
          <a:prstGeom prst="rect">
            <a:avLst/>
          </a:prstGeom>
        </p:spPr>
        <p:txBody>
          <a:bodyPr wrap="none">
            <a:spAutoFit/>
          </a:bodyPr>
          <a:lstStyle/>
          <a:p>
            <a:pPr algn="ctr">
              <a:lnSpc>
                <a:spcPct val="115000"/>
              </a:lnSpc>
              <a:spcAft>
                <a:spcPts val="600"/>
              </a:spcAft>
            </a:pPr>
            <a:r>
              <a:rPr lang="en-US" sz="4400" b="1" dirty="0" err="1">
                <a:solidFill>
                  <a:srgbClr val="0000FF"/>
                </a:solidFill>
                <a:latin typeface="Times New Roman" panose="02020603050405020304" pitchFamily="18" charset="0"/>
                <a:ea typeface="Calibri"/>
                <a:cs typeface="Times New Roman" panose="02020603050405020304" pitchFamily="18" charset="0"/>
              </a:rPr>
              <a:t>Lời</a:t>
            </a:r>
            <a:r>
              <a:rPr lang="en-US" sz="4400" b="1" dirty="0">
                <a:solidFill>
                  <a:srgbClr val="0000FF"/>
                </a:solidFill>
                <a:latin typeface="Times New Roman" panose="02020603050405020304" pitchFamily="18" charset="0"/>
                <a:ea typeface="Calibri"/>
                <a:cs typeface="Times New Roman" panose="02020603050405020304" pitchFamily="18" charset="0"/>
              </a:rPr>
              <a:t> </a:t>
            </a:r>
            <a:r>
              <a:rPr lang="en-US" sz="4400" b="1" dirty="0" err="1">
                <a:solidFill>
                  <a:srgbClr val="0000FF"/>
                </a:solidFill>
                <a:latin typeface="Times New Roman" panose="02020603050405020304" pitchFamily="18" charset="0"/>
                <a:ea typeface="Calibri"/>
                <a:cs typeface="Times New Roman" panose="02020603050405020304" pitchFamily="18" charset="0"/>
              </a:rPr>
              <a:t>giải</a:t>
            </a:r>
            <a:endParaRPr lang="en-US" sz="4400" dirty="0">
              <a:effectLst/>
              <a:latin typeface="Times New Roman" panose="02020603050405020304" pitchFamily="18" charset="0"/>
              <a:ea typeface="Calibri"/>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919986" y="2250282"/>
                <a:ext cx="18762407" cy="833113"/>
              </a:xfrm>
              <a:prstGeom prst="rect">
                <a:avLst/>
              </a:prstGeom>
            </p:spPr>
            <p:txBody>
              <a:bodyPr wrap="square">
                <a:spAutoFit/>
              </a:bodyPr>
              <a:lstStyle/>
              <a:p>
                <a:r>
                  <a:rPr lang="en-US" sz="4400" dirty="0" err="1">
                    <a:latin typeface="Times New Roman" pitchFamily="18" charset="0"/>
                    <a:ea typeface="Tahoma" pitchFamily="34" charset="0"/>
                    <a:cs typeface="Times New Roman" pitchFamily="18" charset="0"/>
                  </a:rPr>
                  <a:t>Tìm</a:t>
                </a:r>
                <a:r>
                  <a:rPr lang="en-US" sz="4400" dirty="0">
                    <a:latin typeface="Times New Roman" pitchFamily="18" charset="0"/>
                    <a:ea typeface="Tahoma" pitchFamily="34" charset="0"/>
                    <a:cs typeface="Times New Roman" pitchFamily="18" charset="0"/>
                  </a:rPr>
                  <a:t> </a:t>
                </a:r>
                <a:r>
                  <a:rPr lang="en-US" sz="4400" dirty="0" err="1">
                    <a:latin typeface="Times New Roman" pitchFamily="18" charset="0"/>
                    <a:ea typeface="Tahoma" pitchFamily="34" charset="0"/>
                    <a:cs typeface="Times New Roman" pitchFamily="18" charset="0"/>
                  </a:rPr>
                  <a:t>giá</a:t>
                </a:r>
                <a:r>
                  <a:rPr lang="en-US" sz="4400" dirty="0">
                    <a:latin typeface="Times New Roman" pitchFamily="18" charset="0"/>
                    <a:ea typeface="Tahoma" pitchFamily="34" charset="0"/>
                    <a:cs typeface="Times New Roman" pitchFamily="18" charset="0"/>
                  </a:rPr>
                  <a:t> </a:t>
                </a:r>
                <a:r>
                  <a:rPr lang="en-US" sz="4400" dirty="0" err="1">
                    <a:latin typeface="Times New Roman" pitchFamily="18" charset="0"/>
                    <a:ea typeface="Tahoma" pitchFamily="34" charset="0"/>
                    <a:cs typeface="Times New Roman" pitchFamily="18" charset="0"/>
                  </a:rPr>
                  <a:t>trị</a:t>
                </a:r>
                <a:r>
                  <a:rPr lang="en-US" sz="4400" dirty="0">
                    <a:latin typeface="Times New Roman" pitchFamily="18" charset="0"/>
                    <a:ea typeface="Tahoma" pitchFamily="34" charset="0"/>
                    <a:cs typeface="Times New Roman" pitchFamily="18" charset="0"/>
                  </a:rPr>
                  <a:t> </a:t>
                </a:r>
                <a:r>
                  <a:rPr lang="en-US" sz="4400" dirty="0" err="1">
                    <a:latin typeface="Times New Roman" pitchFamily="18" charset="0"/>
                    <a:ea typeface="Tahoma" pitchFamily="34" charset="0"/>
                    <a:cs typeface="Times New Roman" pitchFamily="18" charset="0"/>
                  </a:rPr>
                  <a:t>nhỏ</a:t>
                </a:r>
                <a:r>
                  <a:rPr lang="en-US" sz="4400" dirty="0">
                    <a:latin typeface="Times New Roman" pitchFamily="18" charset="0"/>
                    <a:ea typeface="Tahoma" pitchFamily="34" charset="0"/>
                    <a:cs typeface="Times New Roman" pitchFamily="18" charset="0"/>
                  </a:rPr>
                  <a:t> </a:t>
                </a:r>
                <a:r>
                  <a:rPr lang="en-US" sz="4400" dirty="0" err="1">
                    <a:latin typeface="Times New Roman" pitchFamily="18" charset="0"/>
                    <a:ea typeface="Tahoma" pitchFamily="34" charset="0"/>
                    <a:cs typeface="Times New Roman" pitchFamily="18" charset="0"/>
                  </a:rPr>
                  <a:t>nhất</a:t>
                </a:r>
                <a:r>
                  <a:rPr lang="en-US" sz="4400" dirty="0">
                    <a:latin typeface="Times New Roman" pitchFamily="18" charset="0"/>
                    <a:ea typeface="Tahoma" pitchFamily="34" charset="0"/>
                    <a:cs typeface="Times New Roman" pitchFamily="18" charset="0"/>
                  </a:rPr>
                  <a:t> </a:t>
                </a:r>
                <a14:m>
                  <m:oMath xmlns:m="http://schemas.openxmlformats.org/officeDocument/2006/math">
                    <m:r>
                      <a:rPr lang="en-US" sz="4400" i="1">
                        <a:effectLst/>
                        <a:latin typeface="Cambria Math"/>
                        <a:ea typeface="Calibri"/>
                        <a:cs typeface="Times New Roman"/>
                      </a:rPr>
                      <m:t>𝑚</m:t>
                    </m:r>
                  </m:oMath>
                </a14:m>
                <a:r>
                  <a:rPr lang="en-US" sz="4400" dirty="0">
                    <a:effectLst/>
                    <a:latin typeface="Times New Roman" pitchFamily="18" charset="0"/>
                    <a:ea typeface="Tahoma" pitchFamily="34" charset="0"/>
                    <a:cs typeface="Times New Roman" pitchFamily="18" charset="0"/>
                  </a:rPr>
                  <a:t> </a:t>
                </a:r>
                <a:r>
                  <a:rPr lang="en-US" sz="4400" dirty="0" err="1">
                    <a:effectLst/>
                    <a:latin typeface="Times New Roman" pitchFamily="18" charset="0"/>
                    <a:ea typeface="Tahoma" pitchFamily="34" charset="0"/>
                    <a:cs typeface="Times New Roman" pitchFamily="18" charset="0"/>
                  </a:rPr>
                  <a:t>và</a:t>
                </a:r>
                <a:r>
                  <a:rPr lang="en-US" sz="4400" dirty="0">
                    <a:effectLst/>
                    <a:latin typeface="Times New Roman" pitchFamily="18" charset="0"/>
                    <a:ea typeface="Tahoma" pitchFamily="34" charset="0"/>
                    <a:cs typeface="Times New Roman" pitchFamily="18" charset="0"/>
                  </a:rPr>
                  <a:t> </a:t>
                </a:r>
                <a:r>
                  <a:rPr lang="en-US" sz="4400" dirty="0" err="1">
                    <a:effectLst/>
                    <a:latin typeface="Times New Roman" pitchFamily="18" charset="0"/>
                    <a:ea typeface="Tahoma" pitchFamily="34" charset="0"/>
                    <a:cs typeface="Times New Roman" pitchFamily="18" charset="0"/>
                  </a:rPr>
                  <a:t>lớn</a:t>
                </a:r>
                <a:r>
                  <a:rPr lang="en-US" sz="4400" dirty="0">
                    <a:effectLst/>
                    <a:latin typeface="Times New Roman" pitchFamily="18" charset="0"/>
                    <a:ea typeface="Tahoma" pitchFamily="34" charset="0"/>
                    <a:cs typeface="Times New Roman" pitchFamily="18" charset="0"/>
                  </a:rPr>
                  <a:t> </a:t>
                </a:r>
                <a:r>
                  <a:rPr lang="en-US" sz="4400" dirty="0" err="1">
                    <a:effectLst/>
                    <a:latin typeface="Times New Roman" pitchFamily="18" charset="0"/>
                    <a:ea typeface="Tahoma" pitchFamily="34" charset="0"/>
                    <a:cs typeface="Times New Roman" pitchFamily="18" charset="0"/>
                  </a:rPr>
                  <a:t>nhất</a:t>
                </a:r>
                <a:r>
                  <a:rPr lang="en-US" sz="4400" dirty="0">
                    <a:effectLst/>
                    <a:latin typeface="Times New Roman" pitchFamily="18" charset="0"/>
                    <a:ea typeface="Tahoma" pitchFamily="34" charset="0"/>
                    <a:cs typeface="Times New Roman" pitchFamily="18" charset="0"/>
                  </a:rPr>
                  <a:t> </a:t>
                </a:r>
                <a14:m>
                  <m:oMath xmlns:m="http://schemas.openxmlformats.org/officeDocument/2006/math">
                    <m:r>
                      <a:rPr lang="en-US" sz="4400" i="1">
                        <a:effectLst/>
                        <a:latin typeface="Cambria Math"/>
                        <a:ea typeface="Calibri"/>
                        <a:cs typeface="Times New Roman"/>
                      </a:rPr>
                      <m:t>𝑀</m:t>
                    </m:r>
                  </m:oMath>
                </a14:m>
                <a:r>
                  <a:rPr lang="en-US" sz="4400" dirty="0">
                    <a:effectLst/>
                    <a:latin typeface="Times New Roman" pitchFamily="18" charset="0"/>
                    <a:ea typeface="Tahoma" pitchFamily="34" charset="0"/>
                    <a:cs typeface="Times New Roman" pitchFamily="18" charset="0"/>
                  </a:rPr>
                  <a:t> </a:t>
                </a:r>
                <a:r>
                  <a:rPr lang="en-US" sz="4400" dirty="0" err="1">
                    <a:effectLst/>
                    <a:latin typeface="Times New Roman" pitchFamily="18" charset="0"/>
                    <a:ea typeface="Tahoma" pitchFamily="34" charset="0"/>
                    <a:cs typeface="Times New Roman" pitchFamily="18" charset="0"/>
                  </a:rPr>
                  <a:t>của</a:t>
                </a:r>
                <a:r>
                  <a:rPr lang="en-US" sz="4400" dirty="0">
                    <a:effectLst/>
                    <a:latin typeface="Times New Roman" pitchFamily="18" charset="0"/>
                    <a:ea typeface="Tahoma" pitchFamily="34" charset="0"/>
                    <a:cs typeface="Times New Roman" pitchFamily="18" charset="0"/>
                  </a:rPr>
                  <a:t> </a:t>
                </a:r>
                <a:r>
                  <a:rPr lang="en-US" sz="4400" dirty="0" err="1">
                    <a:effectLst/>
                    <a:latin typeface="Times New Roman" pitchFamily="18" charset="0"/>
                    <a:ea typeface="Tahoma" pitchFamily="34" charset="0"/>
                    <a:cs typeface="Times New Roman" pitchFamily="18" charset="0"/>
                  </a:rPr>
                  <a:t>hàm</a:t>
                </a:r>
                <a:r>
                  <a:rPr lang="en-US" sz="4400" dirty="0">
                    <a:effectLst/>
                    <a:latin typeface="Times New Roman" pitchFamily="18" charset="0"/>
                    <a:ea typeface="Tahoma" pitchFamily="34" charset="0"/>
                    <a:cs typeface="Times New Roman" pitchFamily="18" charset="0"/>
                  </a:rPr>
                  <a:t> </a:t>
                </a:r>
                <a:r>
                  <a:rPr lang="en-US" sz="4400" dirty="0" err="1">
                    <a:effectLst/>
                    <a:latin typeface="Times New Roman" pitchFamily="18" charset="0"/>
                    <a:ea typeface="Tahoma" pitchFamily="34" charset="0"/>
                    <a:cs typeface="Times New Roman" pitchFamily="18" charset="0"/>
                  </a:rPr>
                  <a:t>số</a:t>
                </a:r>
                <a:r>
                  <a:rPr lang="en-US" sz="4400" dirty="0">
                    <a:effectLst/>
                    <a:latin typeface="Times New Roman" pitchFamily="18" charset="0"/>
                    <a:ea typeface="Tahoma" pitchFamily="34" charset="0"/>
                    <a:cs typeface="Times New Roman" pitchFamily="18" charset="0"/>
                  </a:rPr>
                  <a:t> </a:t>
                </a:r>
                <a14:m>
                  <m:oMath xmlns:m="http://schemas.openxmlformats.org/officeDocument/2006/math">
                    <m:r>
                      <a:rPr lang="en-US" sz="4400" i="1">
                        <a:effectLst/>
                        <a:latin typeface="Cambria Math"/>
                        <a:ea typeface="Calibri"/>
                        <a:cs typeface="Times New Roman"/>
                      </a:rPr>
                      <m:t>𝑓</m:t>
                    </m:r>
                    <m:d>
                      <m:dPr>
                        <m:ctrlPr>
                          <a:rPr lang="en-US" sz="4400" i="1">
                            <a:effectLst/>
                            <a:latin typeface="Cambria Math" panose="02040503050406030204" pitchFamily="18" charset="0"/>
                          </a:rPr>
                        </m:ctrlPr>
                      </m:dPr>
                      <m:e>
                        <m:r>
                          <a:rPr lang="en-US" sz="4400" i="1">
                            <a:effectLst/>
                            <a:latin typeface="Cambria Math"/>
                            <a:ea typeface="Calibri"/>
                            <a:cs typeface="Times New Roman"/>
                          </a:rPr>
                          <m:t>𝑥</m:t>
                        </m:r>
                      </m:e>
                    </m:d>
                    <m:r>
                      <a:rPr lang="en-US" sz="4400" i="1">
                        <a:effectLst/>
                        <a:latin typeface="Cambria Math"/>
                        <a:ea typeface="Calibri"/>
                        <a:cs typeface="Times New Roman"/>
                      </a:rPr>
                      <m:t>=</m:t>
                    </m:r>
                    <m:rad>
                      <m:radPr>
                        <m:degHide m:val="on"/>
                        <m:ctrlPr>
                          <a:rPr lang="en-US" sz="4400" i="1">
                            <a:effectLst/>
                            <a:latin typeface="Cambria Math" panose="02040503050406030204" pitchFamily="18" charset="0"/>
                          </a:rPr>
                        </m:ctrlPr>
                      </m:radPr>
                      <m:deg/>
                      <m:e>
                        <m:r>
                          <a:rPr lang="en-US" sz="4400" i="1">
                            <a:effectLst/>
                            <a:latin typeface="Cambria Math"/>
                            <a:ea typeface="Calibri"/>
                            <a:cs typeface="Times New Roman"/>
                          </a:rPr>
                          <m:t>𝑥</m:t>
                        </m:r>
                        <m:r>
                          <a:rPr lang="en-US" sz="4400" i="1">
                            <a:effectLst/>
                            <a:latin typeface="Cambria Math"/>
                            <a:ea typeface="Calibri"/>
                            <a:cs typeface="Times New Roman"/>
                          </a:rPr>
                          <m:t>+3</m:t>
                        </m:r>
                      </m:e>
                    </m:rad>
                    <m:r>
                      <a:rPr lang="en-US" sz="4400" i="1">
                        <a:effectLst/>
                        <a:latin typeface="Cambria Math"/>
                        <a:ea typeface="Calibri"/>
                        <a:cs typeface="Times New Roman"/>
                      </a:rPr>
                      <m:t>+</m:t>
                    </m:r>
                    <m:rad>
                      <m:radPr>
                        <m:degHide m:val="on"/>
                        <m:ctrlPr>
                          <a:rPr lang="en-US" sz="4400" i="1">
                            <a:effectLst/>
                            <a:latin typeface="Cambria Math" panose="02040503050406030204" pitchFamily="18" charset="0"/>
                          </a:rPr>
                        </m:ctrlPr>
                      </m:radPr>
                      <m:deg/>
                      <m:e>
                        <m:r>
                          <a:rPr lang="en-US" sz="4400" i="1">
                            <a:effectLst/>
                            <a:latin typeface="Cambria Math"/>
                            <a:ea typeface="Calibri"/>
                            <a:cs typeface="Times New Roman"/>
                          </a:rPr>
                          <m:t>6</m:t>
                        </m:r>
                        <m:r>
                          <a:rPr lang="en-US" sz="4400" i="1">
                            <a:effectLst/>
                            <a:latin typeface="Cambria Math"/>
                            <a:ea typeface="Calibri"/>
                          </a:rPr>
                          <m:t>−</m:t>
                        </m:r>
                        <m:r>
                          <a:rPr lang="en-US" sz="4400" i="1">
                            <a:effectLst/>
                            <a:latin typeface="Cambria Math"/>
                            <a:ea typeface="Calibri"/>
                            <a:cs typeface="Times New Roman"/>
                          </a:rPr>
                          <m:t>𝑥</m:t>
                        </m:r>
                      </m:e>
                    </m:rad>
                    <m:r>
                      <a:rPr lang="en-US" sz="4400" i="1">
                        <a:effectLst/>
                        <a:latin typeface="Cambria Math"/>
                        <a:ea typeface="Calibri"/>
                        <a:cs typeface="Times New Roman"/>
                      </a:rPr>
                      <m:t>.</m:t>
                    </m:r>
                  </m:oMath>
                </a14:m>
                <a:endParaRPr lang="en-US" sz="4400" dirty="0">
                  <a:latin typeface="Times New Roman" pitchFamily="18" charset="0"/>
                  <a:ea typeface="Tahoma" pitchFamily="34"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919986" y="2250282"/>
                <a:ext cx="18762407" cy="833113"/>
              </a:xfrm>
              <a:prstGeom prst="rect">
                <a:avLst/>
              </a:prstGeom>
              <a:blipFill>
                <a:blip r:embed="rId2"/>
                <a:stretch>
                  <a:fillRect l="-1300" t="-6569" b="-34307"/>
                </a:stretch>
              </a:blipFill>
            </p:spPr>
            <p:txBody>
              <a:bodyPr/>
              <a:lstStyle/>
              <a:p>
                <a:r>
                  <a:rPr lang="en-US">
                    <a:noFill/>
                  </a:rPr>
                  <a:t> </a:t>
                </a:r>
              </a:p>
            </p:txBody>
          </p:sp>
        </mc:Fallback>
      </mc:AlternateContent>
      <p:sp>
        <p:nvSpPr>
          <p:cNvPr id="4" name="Rectangle 3"/>
          <p:cNvSpPr/>
          <p:nvPr/>
        </p:nvSpPr>
        <p:spPr>
          <a:xfrm>
            <a:off x="1165920" y="4335980"/>
            <a:ext cx="4854214" cy="769441"/>
          </a:xfrm>
          <a:prstGeom prst="rect">
            <a:avLst/>
          </a:prstGeom>
        </p:spPr>
        <p:txBody>
          <a:bodyPr wrap="none">
            <a:spAutoFit/>
          </a:bodyPr>
          <a:lstStyle/>
          <a:p>
            <a:r>
              <a:rPr lang="en-US" sz="4400" dirty="0" err="1">
                <a:latin typeface="Times New Roman" panose="02020603050405020304" pitchFamily="18" charset="0"/>
                <a:ea typeface="Calibri"/>
                <a:cs typeface="Times New Roman" panose="02020603050405020304" pitchFamily="18" charset="0"/>
              </a:rPr>
              <a:t>Hàm</a:t>
            </a:r>
            <a:r>
              <a:rPr lang="en-US" sz="4400" dirty="0">
                <a:latin typeface="Times New Roman" panose="02020603050405020304" pitchFamily="18" charset="0"/>
                <a:ea typeface="Calibri"/>
                <a:cs typeface="Times New Roman" panose="02020603050405020304" pitchFamily="18" charset="0"/>
              </a:rPr>
              <a:t> </a:t>
            </a:r>
            <a:r>
              <a:rPr lang="en-US" sz="4400" dirty="0" err="1">
                <a:latin typeface="Times New Roman" panose="02020603050405020304" pitchFamily="18" charset="0"/>
                <a:ea typeface="Calibri"/>
                <a:cs typeface="Times New Roman" panose="02020603050405020304" pitchFamily="18" charset="0"/>
              </a:rPr>
              <a:t>số</a:t>
            </a:r>
            <a:r>
              <a:rPr lang="en-US" sz="4400" dirty="0">
                <a:latin typeface="Times New Roman" panose="02020603050405020304" pitchFamily="18" charset="0"/>
                <a:ea typeface="Calibri"/>
                <a:cs typeface="Times New Roman" panose="02020603050405020304" pitchFamily="18" charset="0"/>
              </a:rPr>
              <a:t> </a:t>
            </a:r>
            <a:r>
              <a:rPr lang="en-US" sz="4400" dirty="0" err="1">
                <a:latin typeface="Times New Roman" panose="02020603050405020304" pitchFamily="18" charset="0"/>
                <a:ea typeface="Calibri"/>
                <a:cs typeface="Times New Roman" panose="02020603050405020304" pitchFamily="18" charset="0"/>
              </a:rPr>
              <a:t>xác</a:t>
            </a:r>
            <a:r>
              <a:rPr lang="en-US" sz="4400" dirty="0">
                <a:latin typeface="Times New Roman" panose="02020603050405020304" pitchFamily="18" charset="0"/>
                <a:ea typeface="Calibri"/>
                <a:cs typeface="Times New Roman" panose="02020603050405020304" pitchFamily="18" charset="0"/>
              </a:rPr>
              <a:t> </a:t>
            </a:r>
            <a:r>
              <a:rPr lang="en-US" sz="4400" dirty="0" err="1">
                <a:latin typeface="Times New Roman" panose="02020603050405020304" pitchFamily="18" charset="0"/>
                <a:ea typeface="Calibri"/>
                <a:cs typeface="Times New Roman" panose="02020603050405020304" pitchFamily="18" charset="0"/>
              </a:rPr>
              <a:t>định</a:t>
            </a:r>
            <a:r>
              <a:rPr lang="en-US" sz="4400" dirty="0">
                <a:latin typeface="Times New Roman" panose="02020603050405020304" pitchFamily="18" charset="0"/>
                <a:ea typeface="Calibri"/>
                <a:cs typeface="Times New Roman" panose="02020603050405020304" pitchFamily="18" charset="0"/>
              </a:rPr>
              <a:t> </a:t>
            </a:r>
            <a:r>
              <a:rPr lang="en-US" sz="4400" dirty="0" err="1">
                <a:latin typeface="Times New Roman" panose="02020603050405020304" pitchFamily="18" charset="0"/>
                <a:ea typeface="Calibri"/>
                <a:cs typeface="Times New Roman" panose="02020603050405020304" pitchFamily="18" charset="0"/>
              </a:rPr>
              <a:t>khi</a:t>
            </a:r>
            <a:endParaRPr lang="en-US" sz="4400" dirty="0">
              <a:latin typeface="Times New Roman" panose="02020603050405020304" pitchFamily="18" charset="0"/>
              <a:cs typeface="Times New Roman" panose="02020603050405020304" pitchFamily="18" charset="0"/>
            </a:endParaRPr>
          </a:p>
        </p:txBody>
      </p:sp>
      <p:sp>
        <p:nvSpPr>
          <p:cNvPr id="5" name="Rectangle 4"/>
          <p:cNvSpPr/>
          <p:nvPr/>
        </p:nvSpPr>
        <p:spPr>
          <a:xfrm>
            <a:off x="12488347" y="4308489"/>
            <a:ext cx="2288832" cy="769441"/>
          </a:xfrm>
          <a:prstGeom prst="rect">
            <a:avLst/>
          </a:prstGeom>
        </p:spPr>
        <p:txBody>
          <a:bodyPr wrap="none">
            <a:spAutoFit/>
          </a:bodyPr>
          <a:lstStyle/>
          <a:p>
            <a:r>
              <a:rPr lang="en-US" sz="4400" dirty="0" err="1">
                <a:latin typeface="Times New Roman" panose="02020603050405020304" pitchFamily="18" charset="0"/>
                <a:ea typeface="Calibri"/>
                <a:cs typeface="Times New Roman" panose="02020603050405020304" pitchFamily="18" charset="0"/>
              </a:rPr>
              <a:t>nên</a:t>
            </a:r>
            <a:r>
              <a:rPr lang="en-US" sz="4400" dirty="0">
                <a:latin typeface="Times New Roman" panose="02020603050405020304" pitchFamily="18" charset="0"/>
                <a:ea typeface="Calibri"/>
                <a:cs typeface="Times New Roman" panose="02020603050405020304" pitchFamily="18" charset="0"/>
              </a:rPr>
              <a:t> </a:t>
            </a:r>
            <a:r>
              <a:rPr lang="en-US" sz="4400" dirty="0" err="1">
                <a:latin typeface="Times New Roman" panose="02020603050405020304" pitchFamily="18" charset="0"/>
                <a:ea typeface="Calibri"/>
                <a:cs typeface="Times New Roman" panose="02020603050405020304" pitchFamily="18" charset="0"/>
              </a:rPr>
              <a:t>TXĐ</a:t>
            </a:r>
            <a:endParaRPr lang="en-US" sz="4400" dirty="0">
              <a:latin typeface="Times New Roman" panose="02020603050405020304" pitchFamily="18" charset="0"/>
              <a:cs typeface="Times New Roman" panose="02020603050405020304" pitchFamily="18" charset="0"/>
            </a:endParaRPr>
          </a:p>
        </p:txBody>
      </p:sp>
      <p:sp>
        <p:nvSpPr>
          <p:cNvPr id="6" name="Rectangle 5"/>
          <p:cNvSpPr/>
          <p:nvPr/>
        </p:nvSpPr>
        <p:spPr>
          <a:xfrm>
            <a:off x="1207367" y="5522815"/>
            <a:ext cx="1577035" cy="749116"/>
          </a:xfrm>
          <a:prstGeom prst="rect">
            <a:avLst/>
          </a:prstGeom>
        </p:spPr>
        <p:txBody>
          <a:bodyPr wrap="none">
            <a:spAutoFit/>
          </a:bodyPr>
          <a:lstStyle/>
          <a:p>
            <a:pPr marL="123190" algn="just">
              <a:lnSpc>
                <a:spcPct val="97000"/>
              </a:lnSpc>
              <a:spcBef>
                <a:spcPts val="200"/>
              </a:spcBef>
              <a:spcAft>
                <a:spcPts val="1000"/>
              </a:spcAft>
              <a:tabLst>
                <a:tab pos="288290" algn="l"/>
                <a:tab pos="467995" algn="l"/>
                <a:tab pos="540385" algn="l"/>
                <a:tab pos="648335" algn="l"/>
                <a:tab pos="1260475" algn="l"/>
                <a:tab pos="3780790" algn="l"/>
              </a:tabLst>
            </a:pPr>
            <a:r>
              <a:rPr lang="fr-FR" sz="4400" dirty="0">
                <a:latin typeface="Times New Roman" panose="02020603050405020304" pitchFamily="18" charset="0"/>
                <a:ea typeface="Calibri"/>
                <a:cs typeface="Times New Roman" panose="02020603050405020304" pitchFamily="18" charset="0"/>
              </a:rPr>
              <a:t>Ta </a:t>
            </a:r>
            <a:r>
              <a:rPr lang="fr-FR" sz="4400" dirty="0" err="1">
                <a:latin typeface="Times New Roman" panose="02020603050405020304" pitchFamily="18" charset="0"/>
                <a:ea typeface="Calibri"/>
                <a:cs typeface="Times New Roman" panose="02020603050405020304" pitchFamily="18" charset="0"/>
              </a:rPr>
              <a:t>có</a:t>
            </a:r>
            <a:endParaRPr lang="en-US" sz="4400" dirty="0">
              <a:effectLst/>
              <a:latin typeface="Times New Roman" panose="02020603050405020304" pitchFamily="18" charset="0"/>
              <a:ea typeface="Calibri"/>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070770" y="6403227"/>
                <a:ext cx="9761393" cy="887615"/>
              </a:xfrm>
              <a:prstGeom prst="rect">
                <a:avLst/>
              </a:prstGeom>
            </p:spPr>
            <p:txBody>
              <a:bodyPr wrap="square">
                <a:spAutoFit/>
              </a:bodyPr>
              <a:lstStyle/>
              <a:p>
                <a:pPr marL="123190" algn="just">
                  <a:lnSpc>
                    <a:spcPct val="97000"/>
                  </a:lnSpc>
                  <a:spcBef>
                    <a:spcPts val="200"/>
                  </a:spcBef>
                  <a:spcAft>
                    <a:spcPts val="1000"/>
                  </a:spcAft>
                  <a:tabLst>
                    <a:tab pos="288290" algn="l"/>
                    <a:tab pos="467995" algn="l"/>
                    <a:tab pos="540385" algn="l"/>
                    <a:tab pos="648335" algn="l"/>
                    <a:tab pos="1260475" algn="l"/>
                    <a:tab pos="3780790" algn="l"/>
                  </a:tabLst>
                </a:pPr>
                <a14:m>
                  <m:oMath xmlns:m="http://schemas.openxmlformats.org/officeDocument/2006/math">
                    <m:r>
                      <a:rPr lang="fr-FR" sz="4400" i="1">
                        <a:latin typeface="Cambria Math"/>
                        <a:ea typeface="Calibri"/>
                        <a:cs typeface="Times New Roman"/>
                      </a:rPr>
                      <m:t>•</m:t>
                    </m:r>
                  </m:oMath>
                </a14:m>
                <a:r>
                  <a:rPr lang="fr-FR" sz="4400" dirty="0">
                    <a:effectLst/>
                    <a:latin typeface="Times New Roman" panose="02020603050405020304" pitchFamily="18" charset="0"/>
                    <a:ea typeface="Calibri"/>
                    <a:cs typeface="Times New Roman" panose="02020603050405020304" pitchFamily="18" charset="0"/>
                  </a:rPr>
                  <a:t> </a:t>
                </a:r>
                <a:r>
                  <a:rPr lang="fr-FR" sz="4400" dirty="0" err="1">
                    <a:effectLst/>
                    <a:latin typeface="Times New Roman" panose="02020603050405020304" pitchFamily="18" charset="0"/>
                    <a:ea typeface="Calibri"/>
                    <a:cs typeface="Times New Roman" panose="02020603050405020304" pitchFamily="18" charset="0"/>
                  </a:rPr>
                  <a:t>Vì</a:t>
                </a:r>
                <a:r>
                  <a:rPr lang="fr-FR" sz="4400" dirty="0">
                    <a:effectLst/>
                    <a:latin typeface="Times New Roman" panose="02020603050405020304" pitchFamily="18" charset="0"/>
                    <a:ea typeface="Calibri"/>
                    <a:cs typeface="Times New Roman" panose="02020603050405020304" pitchFamily="18" charset="0"/>
                  </a:rPr>
                  <a:t> </a:t>
                </a:r>
                <a14:m>
                  <m:oMath xmlns:m="http://schemas.openxmlformats.org/officeDocument/2006/math">
                    <m:rad>
                      <m:radPr>
                        <m:degHide m:val="on"/>
                        <m:ctrlPr>
                          <a:rPr lang="en-US" sz="4400" i="1">
                            <a:effectLst/>
                            <a:latin typeface="Cambria Math" panose="02040503050406030204" pitchFamily="18" charset="0"/>
                            <a:ea typeface="Calibri"/>
                            <a:cs typeface="Times New Roman"/>
                          </a:rPr>
                        </m:ctrlPr>
                      </m:radPr>
                      <m:deg/>
                      <m:e>
                        <m:d>
                          <m:dPr>
                            <m:ctrlPr>
                              <a:rPr lang="en-US" sz="4400" i="1">
                                <a:effectLst/>
                                <a:latin typeface="Cambria Math" panose="02040503050406030204" pitchFamily="18" charset="0"/>
                                <a:ea typeface="Calibri"/>
                                <a:cs typeface="Times New Roman"/>
                              </a:rPr>
                            </m:ctrlPr>
                          </m:dPr>
                          <m:e>
                            <m:r>
                              <a:rPr lang="fr-FR" sz="4400" i="1">
                                <a:effectLst/>
                                <a:latin typeface="Cambria Math"/>
                                <a:ea typeface="Calibri"/>
                                <a:cs typeface="Times New Roman"/>
                              </a:rPr>
                              <m:t>3+</m:t>
                            </m:r>
                            <m:r>
                              <a:rPr lang="en-US" sz="4400" i="1">
                                <a:effectLst/>
                                <a:latin typeface="Cambria Math"/>
                                <a:ea typeface="Calibri"/>
                                <a:cs typeface="Times New Roman"/>
                              </a:rPr>
                              <m:t>𝑥</m:t>
                            </m:r>
                          </m:e>
                        </m:d>
                        <m:d>
                          <m:dPr>
                            <m:ctrlPr>
                              <a:rPr lang="en-US" sz="4400" i="1">
                                <a:effectLst/>
                                <a:latin typeface="Cambria Math" panose="02040503050406030204" pitchFamily="18" charset="0"/>
                                <a:ea typeface="Calibri"/>
                                <a:cs typeface="Times New Roman"/>
                              </a:rPr>
                            </m:ctrlPr>
                          </m:dPr>
                          <m:e>
                            <m:r>
                              <a:rPr lang="fr-FR" sz="4400" i="1">
                                <a:effectLst/>
                                <a:latin typeface="Cambria Math"/>
                                <a:ea typeface="Calibri"/>
                                <a:cs typeface="Times New Roman"/>
                              </a:rPr>
                              <m:t>6−</m:t>
                            </m:r>
                            <m:r>
                              <a:rPr lang="en-US" sz="4400" i="1">
                                <a:effectLst/>
                                <a:latin typeface="Cambria Math"/>
                                <a:ea typeface="Calibri"/>
                                <a:cs typeface="Times New Roman"/>
                              </a:rPr>
                              <m:t>𝑥</m:t>
                            </m:r>
                          </m:e>
                        </m:d>
                      </m:e>
                    </m:rad>
                    <m:r>
                      <a:rPr lang="fr-FR" sz="4400" i="1">
                        <a:effectLst/>
                        <a:latin typeface="Cambria Math"/>
                        <a:ea typeface="Calibri"/>
                        <a:cs typeface="Times New Roman"/>
                      </a:rPr>
                      <m:t>≥0,∀</m:t>
                    </m:r>
                    <m:r>
                      <a:rPr lang="en-US" sz="4400" i="1">
                        <a:effectLst/>
                        <a:latin typeface="Cambria Math"/>
                        <a:ea typeface="Calibri"/>
                        <a:cs typeface="Times New Roman"/>
                      </a:rPr>
                      <m:t>𝑥</m:t>
                    </m:r>
                    <m:r>
                      <a:rPr lang="fr-FR" sz="4400" i="1">
                        <a:effectLst/>
                        <a:latin typeface="Cambria Math"/>
                        <a:ea typeface="Calibri"/>
                        <a:cs typeface="Times New Roman"/>
                      </a:rPr>
                      <m:t>∈</m:t>
                    </m:r>
                    <m:d>
                      <m:dPr>
                        <m:begChr m:val="["/>
                        <m:endChr m:val="]"/>
                        <m:ctrlPr>
                          <a:rPr lang="en-US" sz="4400" i="1">
                            <a:effectLst/>
                            <a:latin typeface="Cambria Math" panose="02040503050406030204" pitchFamily="18" charset="0"/>
                            <a:ea typeface="Calibri"/>
                            <a:cs typeface="Times New Roman"/>
                          </a:rPr>
                        </m:ctrlPr>
                      </m:dPr>
                      <m:e>
                        <m:r>
                          <a:rPr lang="fr-FR" sz="4400" i="1">
                            <a:effectLst/>
                            <a:latin typeface="Cambria Math"/>
                            <a:ea typeface="Calibri"/>
                            <a:cs typeface="Times New Roman"/>
                          </a:rPr>
                          <m:t>−3;6</m:t>
                        </m:r>
                      </m:e>
                    </m:d>
                  </m:oMath>
                </a14:m>
                <a:endParaRPr lang="en-US" sz="4400" dirty="0">
                  <a:effectLst/>
                  <a:latin typeface="Times New Roman" panose="02020603050405020304" pitchFamily="18" charset="0"/>
                  <a:ea typeface="Calibri"/>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70770" y="6403227"/>
                <a:ext cx="9761393" cy="887615"/>
              </a:xfrm>
              <a:prstGeom prst="rect">
                <a:avLst/>
              </a:prstGeom>
              <a:blipFill>
                <a:blip r:embed="rId3"/>
                <a:stretch>
                  <a:fillRect t="-2740" b="-29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761257" y="7506866"/>
                <a:ext cx="4258877" cy="749116"/>
              </a:xfrm>
              <a:prstGeom prst="rect">
                <a:avLst/>
              </a:prstGeom>
            </p:spPr>
            <p:txBody>
              <a:bodyPr wrap="square">
                <a:spAutoFit/>
              </a:bodyPr>
              <a:lstStyle/>
              <a:p>
                <a:pPr marL="123190" algn="just">
                  <a:lnSpc>
                    <a:spcPct val="97000"/>
                  </a:lnSpc>
                  <a:spcBef>
                    <a:spcPts val="200"/>
                  </a:spcBef>
                  <a:spcAft>
                    <a:spcPts val="1000"/>
                  </a:spcAft>
                  <a:tabLst>
                    <a:tab pos="288290" algn="l"/>
                    <a:tab pos="467995" algn="l"/>
                    <a:tab pos="540385" algn="l"/>
                    <a:tab pos="648335" algn="l"/>
                    <a:tab pos="1260475" algn="l"/>
                    <a:tab pos="3780790" algn="l"/>
                  </a:tabLst>
                </a:pPr>
                <a:r>
                  <a:rPr lang="fr-FR" sz="4400" dirty="0" err="1">
                    <a:latin typeface="Times New Roman" panose="02020603050405020304" pitchFamily="18" charset="0"/>
                    <a:ea typeface="Calibri"/>
                    <a:cs typeface="Times New Roman" panose="02020603050405020304" pitchFamily="18" charset="0"/>
                  </a:rPr>
                  <a:t>Dấu</a:t>
                </a:r>
                <a:r>
                  <a:rPr lang="fr-FR" sz="4400" dirty="0">
                    <a:latin typeface="Times New Roman" panose="02020603050405020304" pitchFamily="18" charset="0"/>
                    <a:ea typeface="Calibri"/>
                    <a:cs typeface="Times New Roman" panose="02020603050405020304" pitchFamily="18" charset="0"/>
                  </a:rPr>
                  <a:t> </a:t>
                </a:r>
                <a14:m>
                  <m:oMath xmlns:m="http://schemas.openxmlformats.org/officeDocument/2006/math">
                    <m:r>
                      <a:rPr lang="fr-FR" sz="4400" i="1">
                        <a:effectLst/>
                        <a:latin typeface="Cambria Math"/>
                        <a:ea typeface="Calibri"/>
                        <a:cs typeface="Times New Roman"/>
                      </a:rPr>
                      <m:t>′′=′′</m:t>
                    </m:r>
                  </m:oMath>
                </a14:m>
                <a:r>
                  <a:rPr lang="fr-FR" sz="4400" dirty="0">
                    <a:effectLst/>
                    <a:latin typeface="Times New Roman" panose="02020603050405020304" pitchFamily="18" charset="0"/>
                    <a:ea typeface="Calibri"/>
                    <a:cs typeface="Times New Roman" panose="02020603050405020304" pitchFamily="18" charset="0"/>
                  </a:rPr>
                  <a:t> </a:t>
                </a:r>
                <a:r>
                  <a:rPr lang="fr-FR" sz="4400" dirty="0" err="1">
                    <a:effectLst/>
                    <a:latin typeface="Times New Roman" panose="02020603050405020304" pitchFamily="18" charset="0"/>
                    <a:ea typeface="Calibri"/>
                    <a:cs typeface="Times New Roman" panose="02020603050405020304" pitchFamily="18" charset="0"/>
                  </a:rPr>
                  <a:t>xảy</a:t>
                </a:r>
                <a:r>
                  <a:rPr lang="fr-FR" sz="4400" dirty="0">
                    <a:effectLst/>
                    <a:latin typeface="Times New Roman" panose="02020603050405020304" pitchFamily="18" charset="0"/>
                    <a:ea typeface="Calibri"/>
                    <a:cs typeface="Times New Roman" panose="02020603050405020304" pitchFamily="18" charset="0"/>
                  </a:rPr>
                  <a:t> ra</a:t>
                </a:r>
                <a:endParaRPr lang="en-US" sz="4400" dirty="0">
                  <a:effectLst/>
                  <a:latin typeface="Times New Roman" panose="02020603050405020304" pitchFamily="18" charset="0"/>
                  <a:ea typeface="Calibri"/>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761257" y="7506866"/>
                <a:ext cx="4258877" cy="749116"/>
              </a:xfrm>
              <a:prstGeom prst="rect">
                <a:avLst/>
              </a:prstGeom>
              <a:blipFill>
                <a:blip r:embed="rId4"/>
                <a:stretch>
                  <a:fillRect l="-3004" t="-18699" r="-4435" b="-38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245234" y="8803010"/>
                <a:ext cx="2000869" cy="769441"/>
              </a:xfrm>
              <a:prstGeom prst="rect">
                <a:avLst/>
              </a:prstGeom>
            </p:spPr>
            <p:txBody>
              <a:bodyPr wrap="none">
                <a:spAutoFit/>
              </a:bodyPr>
              <a:lstStyle/>
              <a:p>
                <a14:m>
                  <m:oMath xmlns:m="http://schemas.openxmlformats.org/officeDocument/2006/math">
                    <m:r>
                      <a:rPr lang="fr-FR" sz="4400" i="1" smtClean="0">
                        <a:latin typeface="Cambria Math"/>
                        <a:ea typeface="Calibri"/>
                        <a:cs typeface="Times New Roman"/>
                      </a:rPr>
                      <m:t>•</m:t>
                    </m:r>
                  </m:oMath>
                </a14:m>
                <a:r>
                  <a:rPr lang="fr-FR" sz="4400" dirty="0">
                    <a:effectLst/>
                    <a:latin typeface="Times New Roman" panose="02020603050405020304" pitchFamily="18" charset="0"/>
                    <a:ea typeface="Calibri"/>
                    <a:cs typeface="Times New Roman" panose="02020603050405020304" pitchFamily="18" charset="0"/>
                  </a:rPr>
                  <a:t> </a:t>
                </a:r>
                <a:r>
                  <a:rPr lang="fr-FR" sz="4400" dirty="0" err="1">
                    <a:effectLst/>
                    <a:latin typeface="Times New Roman" panose="02020603050405020304" pitchFamily="18" charset="0"/>
                    <a:ea typeface="Calibri"/>
                    <a:cs typeface="Times New Roman" panose="02020603050405020304" pitchFamily="18" charset="0"/>
                  </a:rPr>
                  <a:t>Lại</a:t>
                </a:r>
                <a:r>
                  <a:rPr lang="fr-FR" sz="4400" dirty="0">
                    <a:effectLst/>
                    <a:latin typeface="Times New Roman" panose="02020603050405020304" pitchFamily="18" charset="0"/>
                    <a:ea typeface="Calibri"/>
                    <a:cs typeface="Times New Roman" panose="02020603050405020304" pitchFamily="18" charset="0"/>
                  </a:rPr>
                  <a:t> </a:t>
                </a:r>
                <a:r>
                  <a:rPr lang="fr-FR" sz="4400" dirty="0" err="1">
                    <a:effectLst/>
                    <a:latin typeface="Times New Roman" panose="02020603050405020304" pitchFamily="18" charset="0"/>
                    <a:ea typeface="Calibri"/>
                    <a:cs typeface="Times New Roman" panose="02020603050405020304" pitchFamily="18" charset="0"/>
                  </a:rPr>
                  <a:t>có</a:t>
                </a:r>
                <a:endParaRPr lang="en-US" sz="44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245234" y="8803010"/>
                <a:ext cx="2000869" cy="769441"/>
              </a:xfrm>
              <a:prstGeom prst="rect">
                <a:avLst/>
              </a:prstGeom>
              <a:blipFill>
                <a:blip r:embed="rId5"/>
                <a:stretch>
                  <a:fillRect t="-15079" r="-11890" b="-38095"/>
                </a:stretch>
              </a:blipFill>
            </p:spPr>
            <p:txBody>
              <a:bodyPr/>
              <a:lstStyle/>
              <a:p>
                <a:r>
                  <a:rPr lang="en-US">
                    <a:noFill/>
                  </a:rPr>
                  <a:t> </a:t>
                </a:r>
              </a:p>
            </p:txBody>
          </p:sp>
        </mc:Fallback>
      </mc:AlternateContent>
      <p:sp>
        <p:nvSpPr>
          <p:cNvPr id="10" name="Rectangle 9"/>
          <p:cNvSpPr/>
          <p:nvPr/>
        </p:nvSpPr>
        <p:spPr>
          <a:xfrm>
            <a:off x="3176660" y="10061447"/>
            <a:ext cx="2502608" cy="769441"/>
          </a:xfrm>
          <a:prstGeom prst="rect">
            <a:avLst/>
          </a:prstGeom>
        </p:spPr>
        <p:txBody>
          <a:bodyPr wrap="none">
            <a:spAutoFit/>
          </a:bodyPr>
          <a:lstStyle/>
          <a:p>
            <a:r>
              <a:rPr lang="fr-FR" sz="4400" dirty="0" err="1">
                <a:latin typeface="Times New Roman" panose="02020603050405020304" pitchFamily="18" charset="0"/>
                <a:ea typeface="Calibri"/>
                <a:cs typeface="Times New Roman" panose="02020603050405020304" pitchFamily="18" charset="0"/>
              </a:rPr>
              <a:t>nên</a:t>
            </a:r>
            <a:r>
              <a:rPr lang="fr-FR" sz="4400" dirty="0">
                <a:latin typeface="Times New Roman" panose="02020603050405020304" pitchFamily="18" charset="0"/>
                <a:ea typeface="Calibri"/>
                <a:cs typeface="Times New Roman" panose="02020603050405020304" pitchFamily="18" charset="0"/>
              </a:rPr>
              <a:t> </a:t>
            </a:r>
            <a:r>
              <a:rPr lang="fr-FR" sz="4400" dirty="0" err="1">
                <a:latin typeface="Times New Roman" panose="02020603050405020304" pitchFamily="18" charset="0"/>
                <a:ea typeface="Calibri"/>
                <a:cs typeface="Times New Roman" panose="02020603050405020304" pitchFamily="18" charset="0"/>
              </a:rPr>
              <a:t>suy</a:t>
            </a:r>
            <a:r>
              <a:rPr lang="fr-FR" sz="4400" dirty="0">
                <a:latin typeface="Times New Roman" panose="02020603050405020304" pitchFamily="18" charset="0"/>
                <a:ea typeface="Calibri"/>
                <a:cs typeface="Times New Roman" panose="02020603050405020304" pitchFamily="18" charset="0"/>
              </a:rPr>
              <a:t> ra</a:t>
            </a:r>
            <a:endParaRPr lang="en-US" sz="4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8671923" y="9949623"/>
                <a:ext cx="4234493" cy="1133644"/>
              </a:xfrm>
              <a:prstGeom prst="rect">
                <a:avLst/>
              </a:prstGeom>
            </p:spPr>
            <p:txBody>
              <a:bodyPr wrap="none">
                <a:spAutoFit/>
              </a:bodyPr>
              <a:lstStyle/>
              <a:p>
                <a:pPr marL="123190" algn="just">
                  <a:lnSpc>
                    <a:spcPct val="97000"/>
                  </a:lnSpc>
                  <a:spcBef>
                    <a:spcPts val="200"/>
                  </a:spcBef>
                  <a:spcAft>
                    <a:spcPts val="1000"/>
                  </a:spcAft>
                  <a:tabLst>
                    <a:tab pos="288290" algn="l"/>
                    <a:tab pos="467995" algn="l"/>
                    <a:tab pos="540385" algn="l"/>
                    <a:tab pos="648335" algn="l"/>
                    <a:tab pos="1260475" algn="l"/>
                    <a:tab pos="3780790" algn="l"/>
                  </a:tabLst>
                </a:pPr>
                <a14:m>
                  <m:oMathPara xmlns:m="http://schemas.openxmlformats.org/officeDocument/2006/math">
                    <m:oMathParaPr>
                      <m:jc m:val="centerGroup"/>
                    </m:oMathParaPr>
                    <m:oMath xmlns:m="http://schemas.openxmlformats.org/officeDocument/2006/math">
                      <m:groupChr>
                        <m:groupChrPr>
                          <m:chr m:val="→"/>
                          <m:vertJc m:val="bot"/>
                          <m:ctrlPr>
                            <a:rPr lang="en-US" sz="4400" i="1">
                              <a:latin typeface="Cambria Math" panose="02040503050406030204" pitchFamily="18" charset="0"/>
                              <a:ea typeface="Calibri"/>
                              <a:cs typeface="Times New Roman"/>
                            </a:rPr>
                          </m:ctrlPr>
                        </m:groupChrPr>
                        <m:e>
                          <m:r>
                            <a:rPr lang="fr-FR" sz="4400" i="1">
                              <a:effectLst/>
                              <a:latin typeface="Cambria Math"/>
                              <a:ea typeface="Calibri"/>
                              <a:cs typeface="Times New Roman"/>
                            </a:rPr>
                            <m:t>  </m:t>
                          </m:r>
                        </m:e>
                      </m:groupChr>
                      <m:r>
                        <a:rPr lang="en-US" sz="4400" i="1">
                          <a:effectLst/>
                          <a:latin typeface="Cambria Math"/>
                          <a:ea typeface="Calibri"/>
                          <a:cs typeface="Times New Roman"/>
                        </a:rPr>
                        <m:t>𝑓</m:t>
                      </m:r>
                      <m:d>
                        <m:dPr>
                          <m:ctrlPr>
                            <a:rPr lang="en-US"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𝑥</m:t>
                          </m:r>
                        </m:e>
                      </m:d>
                      <m:r>
                        <a:rPr lang="fr-FR" sz="4400" i="1">
                          <a:effectLst/>
                          <a:latin typeface="Cambria Math"/>
                          <a:ea typeface="Calibri"/>
                          <a:cs typeface="Times New Roman"/>
                        </a:rPr>
                        <m:t>≤3</m:t>
                      </m:r>
                      <m:rad>
                        <m:radPr>
                          <m:degHide m:val="on"/>
                          <m:ctrlPr>
                            <a:rPr lang="en-US" sz="4400" i="1">
                              <a:effectLst/>
                              <a:latin typeface="Cambria Math" panose="02040503050406030204" pitchFamily="18" charset="0"/>
                              <a:ea typeface="Calibri"/>
                              <a:cs typeface="Times New Roman"/>
                            </a:rPr>
                          </m:ctrlPr>
                        </m:radPr>
                        <m:deg/>
                        <m:e>
                          <m:r>
                            <a:rPr lang="fr-FR" sz="4400" i="1">
                              <a:effectLst/>
                              <a:latin typeface="Cambria Math"/>
                              <a:ea typeface="Calibri"/>
                              <a:cs typeface="Times New Roman"/>
                            </a:rPr>
                            <m:t>2</m:t>
                          </m:r>
                        </m:e>
                      </m:rad>
                      <m:r>
                        <a:rPr lang="fr-FR" sz="4400" i="1">
                          <a:effectLst/>
                          <a:latin typeface="Cambria Math"/>
                          <a:ea typeface="Calibri"/>
                          <a:cs typeface="Times New Roman"/>
                        </a:rPr>
                        <m:t>.</m:t>
                      </m:r>
                    </m:oMath>
                  </m:oMathPara>
                </a14:m>
                <a:endParaRPr lang="en-US" sz="4400" dirty="0">
                  <a:effectLst/>
                  <a:latin typeface="Times New Roman" panose="02020603050405020304" pitchFamily="18" charset="0"/>
                  <a:ea typeface="Calibri"/>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671923" y="9949623"/>
                <a:ext cx="4234493" cy="113364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305495" y="11091231"/>
                <a:ext cx="4424296" cy="749116"/>
              </a:xfrm>
              <a:prstGeom prst="rect">
                <a:avLst/>
              </a:prstGeom>
            </p:spPr>
            <p:txBody>
              <a:bodyPr wrap="square">
                <a:spAutoFit/>
              </a:bodyPr>
              <a:lstStyle/>
              <a:p>
                <a:pPr marL="123190" algn="just">
                  <a:lnSpc>
                    <a:spcPct val="97000"/>
                  </a:lnSpc>
                  <a:spcBef>
                    <a:spcPts val="200"/>
                  </a:spcBef>
                  <a:spcAft>
                    <a:spcPts val="1000"/>
                  </a:spcAft>
                  <a:tabLst>
                    <a:tab pos="288290" algn="l"/>
                    <a:tab pos="467995" algn="l"/>
                    <a:tab pos="540385" algn="l"/>
                    <a:tab pos="648335" algn="l"/>
                    <a:tab pos="1260475" algn="l"/>
                    <a:tab pos="3780790" algn="l"/>
                  </a:tabLst>
                </a:pPr>
                <a:r>
                  <a:rPr lang="fr-FR" sz="4400" dirty="0" err="1">
                    <a:latin typeface="Times New Roman" panose="02020603050405020304" pitchFamily="18" charset="0"/>
                    <a:ea typeface="Calibri"/>
                    <a:cs typeface="Times New Roman" panose="02020603050405020304" pitchFamily="18" charset="0"/>
                  </a:rPr>
                  <a:t>Dấu</a:t>
                </a:r>
                <a:r>
                  <a:rPr lang="fr-FR" sz="4400" dirty="0">
                    <a:latin typeface="Times New Roman" panose="02020603050405020304" pitchFamily="18" charset="0"/>
                    <a:ea typeface="Calibri"/>
                    <a:cs typeface="Times New Roman" panose="02020603050405020304" pitchFamily="18" charset="0"/>
                  </a:rPr>
                  <a:t> </a:t>
                </a:r>
                <a14:m>
                  <m:oMath xmlns:m="http://schemas.openxmlformats.org/officeDocument/2006/math">
                    <m:r>
                      <a:rPr lang="fr-FR" sz="4400" i="1">
                        <a:effectLst/>
                        <a:latin typeface="Cambria Math"/>
                        <a:ea typeface="Calibri"/>
                        <a:cs typeface="Times New Roman"/>
                      </a:rPr>
                      <m:t>′′=′′</m:t>
                    </m:r>
                  </m:oMath>
                </a14:m>
                <a:r>
                  <a:rPr lang="fr-FR" sz="4400" dirty="0">
                    <a:effectLst/>
                    <a:latin typeface="Times New Roman" panose="02020603050405020304" pitchFamily="18" charset="0"/>
                    <a:ea typeface="Calibri"/>
                    <a:cs typeface="Times New Roman" panose="02020603050405020304" pitchFamily="18" charset="0"/>
                  </a:rPr>
                  <a:t> </a:t>
                </a:r>
                <a:r>
                  <a:rPr lang="fr-FR" sz="4400" dirty="0" err="1">
                    <a:effectLst/>
                    <a:latin typeface="Times New Roman" panose="02020603050405020304" pitchFamily="18" charset="0"/>
                    <a:ea typeface="Calibri"/>
                    <a:cs typeface="Times New Roman" panose="02020603050405020304" pitchFamily="18" charset="0"/>
                  </a:rPr>
                  <a:t>xảy</a:t>
                </a:r>
                <a:r>
                  <a:rPr lang="fr-FR" sz="4400" dirty="0">
                    <a:effectLst/>
                    <a:latin typeface="Times New Roman" panose="02020603050405020304" pitchFamily="18" charset="0"/>
                    <a:ea typeface="Calibri"/>
                    <a:cs typeface="Times New Roman" panose="02020603050405020304" pitchFamily="18" charset="0"/>
                  </a:rPr>
                  <a:t> ra</a:t>
                </a:r>
                <a:endParaRPr lang="en-US" sz="4400" dirty="0">
                  <a:effectLst/>
                  <a:latin typeface="Times New Roman" panose="02020603050405020304" pitchFamily="18" charset="0"/>
                  <a:ea typeface="Calibri"/>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305495" y="11091231"/>
                <a:ext cx="4424296" cy="749116"/>
              </a:xfrm>
              <a:prstGeom prst="rect">
                <a:avLst/>
              </a:prstGeom>
              <a:blipFill>
                <a:blip r:embed="rId7"/>
                <a:stretch>
                  <a:fillRect l="-2755" t="-18699" r="-689" b="-38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5440675" y="11048144"/>
                <a:ext cx="5384616" cy="864211"/>
              </a:xfrm>
              <a:prstGeom prst="rect">
                <a:avLst/>
              </a:prstGeom>
            </p:spPr>
            <p:txBody>
              <a:bodyPr wrap="none">
                <a:spAutoFit/>
              </a:bodyPr>
              <a:lstStyle/>
              <a:p>
                <a:pPr indent="38735" algn="just">
                  <a:lnSpc>
                    <a:spcPct val="115000"/>
                  </a:lnSpc>
                  <a:spcBef>
                    <a:spcPts val="120"/>
                  </a:spcBef>
                  <a:spcAft>
                    <a:spcPts val="1000"/>
                  </a:spcAft>
                  <a:tabLst>
                    <a:tab pos="180340" algn="l"/>
                    <a:tab pos="288290" algn="l"/>
                    <a:tab pos="467995" algn="l"/>
                    <a:tab pos="540385" algn="l"/>
                    <a:tab pos="648335" algn="l"/>
                    <a:tab pos="1260475" algn="l"/>
                    <a:tab pos="3780790" algn="l"/>
                  </a:tabLst>
                </a:pPr>
                <a:r>
                  <a:rPr lang="fr-FR" sz="4400" dirty="0" err="1">
                    <a:latin typeface="Times New Roman" panose="02020603050405020304" pitchFamily="18" charset="0"/>
                    <a:ea typeface="Calibri"/>
                    <a:cs typeface="Times New Roman" panose="02020603050405020304" pitchFamily="18" charset="0"/>
                  </a:rPr>
                  <a:t>Vậy</a:t>
                </a:r>
                <a:r>
                  <a:rPr lang="fr-FR" sz="4400" dirty="0">
                    <a:latin typeface="Times New Roman" panose="02020603050405020304" pitchFamily="18" charset="0"/>
                    <a:ea typeface="Calibri"/>
                    <a:cs typeface="Times New Roman" panose="02020603050405020304" pitchFamily="18" charset="0"/>
                  </a:rPr>
                  <a:t> </a:t>
                </a:r>
                <a14:m>
                  <m:oMath xmlns:m="http://schemas.openxmlformats.org/officeDocument/2006/math">
                    <m:r>
                      <a:rPr lang="en-US" sz="4400" i="1">
                        <a:effectLst/>
                        <a:latin typeface="Cambria Math"/>
                        <a:ea typeface="Calibri"/>
                        <a:cs typeface="Times New Roman"/>
                      </a:rPr>
                      <m:t>𝑚</m:t>
                    </m:r>
                    <m:r>
                      <a:rPr lang="fr-FR" sz="4400" i="1">
                        <a:effectLst/>
                        <a:latin typeface="Cambria Math"/>
                        <a:ea typeface="Calibri"/>
                        <a:cs typeface="Times New Roman"/>
                      </a:rPr>
                      <m:t>=3,</m:t>
                    </m:r>
                    <m:r>
                      <a:rPr lang="en-US" sz="4400" i="1">
                        <a:effectLst/>
                        <a:latin typeface="Cambria Math"/>
                        <a:ea typeface="Calibri"/>
                        <a:cs typeface="Times New Roman"/>
                      </a:rPr>
                      <m:t>𝑀</m:t>
                    </m:r>
                    <m:r>
                      <a:rPr lang="fr-FR" sz="4400" i="1">
                        <a:effectLst/>
                        <a:latin typeface="Cambria Math"/>
                        <a:ea typeface="Calibri"/>
                        <a:cs typeface="Times New Roman"/>
                      </a:rPr>
                      <m:t>=3</m:t>
                    </m:r>
                    <m:rad>
                      <m:radPr>
                        <m:degHide m:val="on"/>
                        <m:ctrlPr>
                          <a:rPr lang="en-US" sz="4400" i="1">
                            <a:effectLst/>
                            <a:latin typeface="Cambria Math" panose="02040503050406030204" pitchFamily="18" charset="0"/>
                            <a:ea typeface="Calibri"/>
                            <a:cs typeface="Times New Roman"/>
                          </a:rPr>
                        </m:ctrlPr>
                      </m:radPr>
                      <m:deg/>
                      <m:e>
                        <m:r>
                          <a:rPr lang="fr-FR" sz="4400" i="1">
                            <a:effectLst/>
                            <a:latin typeface="Cambria Math"/>
                            <a:ea typeface="Calibri"/>
                            <a:cs typeface="Times New Roman"/>
                          </a:rPr>
                          <m:t>2</m:t>
                        </m:r>
                      </m:e>
                    </m:rad>
                    <m:r>
                      <a:rPr lang="fr-FR" sz="4400" i="1">
                        <a:effectLst/>
                        <a:latin typeface="Cambria Math"/>
                        <a:ea typeface="Calibri"/>
                        <a:cs typeface="Times New Roman"/>
                      </a:rPr>
                      <m:t>.</m:t>
                    </m:r>
                  </m:oMath>
                </a14:m>
                <a:endParaRPr lang="en-US" sz="4400" dirty="0">
                  <a:effectLst/>
                  <a:latin typeface="Times New Roman" panose="02020603050405020304" pitchFamily="18" charset="0"/>
                  <a:ea typeface="Calibri"/>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5440675" y="11048144"/>
                <a:ext cx="5384616" cy="864211"/>
              </a:xfrm>
              <a:prstGeom prst="rect">
                <a:avLst/>
              </a:prstGeom>
              <a:blipFill>
                <a:blip r:embed="rId8"/>
                <a:stretch>
                  <a:fillRect l="-3964" t="-2817" b="-33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568769" y="4295081"/>
                <a:ext cx="3902735" cy="769441"/>
              </a:xfrm>
              <a:prstGeom prst="rect">
                <a:avLst/>
              </a:prstGeom>
              <a:noFill/>
            </p:spPr>
            <p:txBody>
              <a:bodyPr wrap="none" rtlCol="0">
                <a:spAutoFit/>
              </a:bodyPr>
              <a:lstStyle/>
              <a:p>
                <a14:m>
                  <m:oMath xmlns:m="http://schemas.openxmlformats.org/officeDocument/2006/math">
                    <m:r>
                      <a:rPr lang="en-US" sz="4400" i="1">
                        <a:latin typeface="Cambria Math"/>
                        <a:ea typeface="Calibri"/>
                        <a:cs typeface="Times New Roman"/>
                      </a:rPr>
                      <m:t>⇔−3≤</m:t>
                    </m:r>
                    <m:r>
                      <a:rPr lang="en-US" sz="4400" i="1">
                        <a:latin typeface="Cambria Math"/>
                        <a:ea typeface="Calibri"/>
                        <a:cs typeface="Times New Roman"/>
                      </a:rPr>
                      <m:t>𝑥</m:t>
                    </m:r>
                    <m:r>
                      <a:rPr lang="en-US" sz="4400" i="1">
                        <a:latin typeface="Cambria Math"/>
                        <a:ea typeface="Calibri"/>
                        <a:cs typeface="Times New Roman"/>
                      </a:rPr>
                      <m:t>≤6</m:t>
                    </m:r>
                  </m:oMath>
                </a14:m>
                <a:r>
                  <a:rPr lang="en-US" sz="4400" dirty="0">
                    <a:latin typeface="Times New Roman" panose="02020603050405020304" pitchFamily="18" charset="0"/>
                    <a:ea typeface="Calibri"/>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8568769" y="4295081"/>
                <a:ext cx="3902735" cy="769441"/>
              </a:xfrm>
              <a:prstGeom prst="rect">
                <a:avLst/>
              </a:prstGeom>
              <a:blipFill>
                <a:blip r:embed="rId9"/>
                <a:stretch>
                  <a:fillRect t="-15873" r="-531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290610" y="8682861"/>
                <a:ext cx="4229185" cy="9122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r-FR" sz="4400" i="1">
                          <a:latin typeface="Cambria Math"/>
                          <a:ea typeface="Calibri"/>
                          <a:cs typeface="Times New Roman"/>
                        </a:rPr>
                        <m:t>2</m:t>
                      </m:r>
                      <m:rad>
                        <m:radPr>
                          <m:degHide m:val="on"/>
                          <m:ctrlPr>
                            <a:rPr lang="en-US" sz="4400" i="1">
                              <a:latin typeface="Cambria Math" panose="02040503050406030204" pitchFamily="18" charset="0"/>
                            </a:rPr>
                          </m:ctrlPr>
                        </m:radPr>
                        <m:deg/>
                        <m:e>
                          <m:d>
                            <m:dPr>
                              <m:ctrlPr>
                                <a:rPr lang="en-US" sz="4400" i="1">
                                  <a:latin typeface="Cambria Math" panose="02040503050406030204" pitchFamily="18" charset="0"/>
                                </a:rPr>
                              </m:ctrlPr>
                            </m:dPr>
                            <m:e>
                              <m:r>
                                <a:rPr lang="fr-FR" sz="4400" i="1">
                                  <a:latin typeface="Cambria Math"/>
                                  <a:ea typeface="Calibri"/>
                                  <a:cs typeface="Times New Roman"/>
                                </a:rPr>
                                <m:t>3+</m:t>
                              </m:r>
                              <m:r>
                                <a:rPr lang="en-US" sz="4400" i="1">
                                  <a:latin typeface="Cambria Math"/>
                                  <a:ea typeface="Calibri"/>
                                  <a:cs typeface="Times New Roman"/>
                                </a:rPr>
                                <m:t>𝑥</m:t>
                              </m:r>
                            </m:e>
                          </m:d>
                          <m:d>
                            <m:dPr>
                              <m:ctrlPr>
                                <a:rPr lang="en-US" sz="4400" i="1">
                                  <a:latin typeface="Cambria Math" panose="02040503050406030204" pitchFamily="18" charset="0"/>
                                </a:rPr>
                              </m:ctrlPr>
                            </m:dPr>
                            <m:e>
                              <m:r>
                                <a:rPr lang="fr-FR" sz="4400" i="1">
                                  <a:latin typeface="Cambria Math"/>
                                  <a:ea typeface="Calibri"/>
                                  <a:cs typeface="Times New Roman"/>
                                </a:rPr>
                                <m:t>6−</m:t>
                              </m:r>
                              <m:r>
                                <a:rPr lang="en-US" sz="4400" i="1">
                                  <a:latin typeface="Cambria Math"/>
                                  <a:ea typeface="Calibri"/>
                                  <a:cs typeface="Times New Roman"/>
                                </a:rPr>
                                <m:t>𝑥</m:t>
                              </m:r>
                            </m:e>
                          </m:d>
                        </m:e>
                      </m:rad>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3290610" y="8682861"/>
                <a:ext cx="4229185" cy="912237"/>
              </a:xfrm>
              <a:prstGeom prst="rect">
                <a:avLst/>
              </a:prstGeom>
              <a:blipFill>
                <a:blip r:embed="rId10"/>
                <a:stretch>
                  <a:fillRect r="-21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555679" y="8658786"/>
                <a:ext cx="5182557" cy="9310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Times New Roman"/>
                        </a:rPr>
                        <m:t>=2</m:t>
                      </m:r>
                      <m:rad>
                        <m:radPr>
                          <m:degHide m:val="on"/>
                          <m:ctrlPr>
                            <a:rPr lang="en-US" sz="4400" i="1">
                              <a:latin typeface="Cambria Math" panose="02040503050406030204" pitchFamily="18" charset="0"/>
                            </a:rPr>
                          </m:ctrlPr>
                        </m:radPr>
                        <m:deg/>
                        <m:e>
                          <m:sSup>
                            <m:sSupPr>
                              <m:ctrlPr>
                                <a:rPr lang="en-US" sz="4400" i="1">
                                  <a:latin typeface="Cambria Math" panose="02040503050406030204" pitchFamily="18" charset="0"/>
                                </a:rPr>
                              </m:ctrlPr>
                            </m:sSupPr>
                            <m:e>
                              <m:r>
                                <a:rPr lang="en-US" sz="4400" i="1">
                                  <a:latin typeface="Cambria Math"/>
                                </a:rPr>
                                <m:t>−</m:t>
                              </m:r>
                              <m:r>
                                <a:rPr lang="en-US" sz="4400" i="1">
                                  <a:latin typeface="Cambria Math"/>
                                </a:rPr>
                                <m:t>𝑥</m:t>
                              </m:r>
                            </m:e>
                            <m:sup>
                              <m:r>
                                <a:rPr lang="fr-FR" sz="4400" i="1">
                                  <a:latin typeface="Cambria Math"/>
                                  <a:ea typeface="Calibri"/>
                                  <a:cs typeface="Times New Roman"/>
                                </a:rPr>
                                <m:t>2</m:t>
                              </m:r>
                            </m:sup>
                          </m:sSup>
                          <m:r>
                            <a:rPr lang="en-US" sz="4400" i="1">
                              <a:latin typeface="Cambria Math"/>
                              <a:ea typeface="Calibri"/>
                              <a:cs typeface="Times New Roman"/>
                            </a:rPr>
                            <m:t>+3</m:t>
                          </m:r>
                          <m:r>
                            <a:rPr lang="en-US" sz="4400" i="1">
                              <a:latin typeface="Cambria Math"/>
                              <a:ea typeface="Calibri"/>
                              <a:cs typeface="Times New Roman"/>
                            </a:rPr>
                            <m:t>𝑥</m:t>
                          </m:r>
                          <m:r>
                            <a:rPr lang="en-US" sz="4400" i="1">
                              <a:latin typeface="Cambria Math"/>
                              <a:ea typeface="Calibri"/>
                              <a:cs typeface="Times New Roman"/>
                            </a:rPr>
                            <m:t>+18</m:t>
                          </m:r>
                        </m:e>
                      </m:rad>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7555679" y="8658786"/>
                <a:ext cx="5182557" cy="93102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2630344" y="8082930"/>
                <a:ext cx="5386603" cy="20928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400" i="1">
                          <a:latin typeface="Cambria Math"/>
                          <a:ea typeface="Calibri"/>
                          <a:cs typeface="Times New Roman"/>
                        </a:rPr>
                        <m:t>=</m:t>
                      </m:r>
                      <m:r>
                        <a:rPr lang="en-US" sz="4400" i="1">
                          <a:latin typeface="Cambria Math"/>
                          <a:ea typeface="Calibri"/>
                          <a:cs typeface="Times New Roman"/>
                        </a:rPr>
                        <m:t>2</m:t>
                      </m:r>
                      <m:rad>
                        <m:radPr>
                          <m:degHide m:val="on"/>
                          <m:ctrlPr>
                            <a:rPr lang="en-US" sz="4400" i="1">
                              <a:latin typeface="Cambria Math" panose="02040503050406030204" pitchFamily="18" charset="0"/>
                            </a:rPr>
                          </m:ctrlPr>
                        </m:radPr>
                        <m:deg/>
                        <m:e>
                          <m:sSup>
                            <m:sSupPr>
                              <m:ctrlPr>
                                <a:rPr lang="en-US" sz="4400" i="1">
                                  <a:latin typeface="Cambria Math" panose="02040503050406030204" pitchFamily="18" charset="0"/>
                                </a:rPr>
                              </m:ctrlPr>
                            </m:sSupPr>
                            <m:e>
                              <m:r>
                                <a:rPr lang="en-US" sz="4400" i="1">
                                  <a:latin typeface="Cambria Math"/>
                                </a:rPr>
                                <m:t>−(</m:t>
                              </m:r>
                              <m:r>
                                <a:rPr lang="en-US" sz="4400" i="1">
                                  <a:latin typeface="Cambria Math"/>
                                </a:rPr>
                                <m:t>𝑥</m:t>
                              </m:r>
                              <m:r>
                                <a:rPr lang="en-US" sz="4400" i="1">
                                  <a:latin typeface="Cambria Math"/>
                                </a:rPr>
                                <m:t>−</m:t>
                              </m:r>
                              <m:f>
                                <m:fPr>
                                  <m:ctrlPr>
                                    <a:rPr lang="en-US" sz="4400" i="1">
                                      <a:latin typeface="Cambria Math" panose="02040503050406030204" pitchFamily="18" charset="0"/>
                                      <a:ea typeface="Calibri"/>
                                      <a:cs typeface="Times New Roman"/>
                                    </a:rPr>
                                  </m:ctrlPr>
                                </m:fPr>
                                <m:num>
                                  <m:r>
                                    <a:rPr lang="en-US" sz="4400" i="1">
                                      <a:latin typeface="Cambria Math"/>
                                      <a:ea typeface="Calibri"/>
                                      <a:cs typeface="Times New Roman"/>
                                    </a:rPr>
                                    <m:t>3</m:t>
                                  </m:r>
                                </m:num>
                                <m:den>
                                  <m:r>
                                    <a:rPr lang="en-US" sz="4400" i="1">
                                      <a:latin typeface="Cambria Math"/>
                                      <a:ea typeface="Calibri"/>
                                      <a:cs typeface="Times New Roman"/>
                                    </a:rPr>
                                    <m:t>2</m:t>
                                  </m:r>
                                </m:den>
                              </m:f>
                              <m:r>
                                <a:rPr lang="en-US" sz="4400" i="1">
                                  <a:latin typeface="Cambria Math"/>
                                </a:rPr>
                                <m:t>)</m:t>
                              </m:r>
                            </m:e>
                            <m:sup>
                              <m:r>
                                <a:rPr lang="fr-FR" sz="4400" i="1">
                                  <a:latin typeface="Cambria Math"/>
                                  <a:ea typeface="Calibri"/>
                                  <a:cs typeface="Times New Roman"/>
                                </a:rPr>
                                <m:t>2</m:t>
                              </m:r>
                            </m:sup>
                          </m:sSup>
                          <m:r>
                            <a:rPr lang="en-US" sz="4400" i="1">
                              <a:latin typeface="Cambria Math"/>
                              <a:ea typeface="Calibri"/>
                              <a:cs typeface="Times New Roman"/>
                            </a:rPr>
                            <m:t>+</m:t>
                          </m:r>
                          <m:f>
                            <m:fPr>
                              <m:ctrlPr>
                                <a:rPr lang="en-US" sz="4400" i="1">
                                  <a:latin typeface="Cambria Math" panose="02040503050406030204" pitchFamily="18" charset="0"/>
                                  <a:ea typeface="Calibri"/>
                                  <a:cs typeface="Times New Roman"/>
                                </a:rPr>
                              </m:ctrlPr>
                            </m:fPr>
                            <m:num>
                              <m:r>
                                <a:rPr lang="en-US" sz="4400" i="1">
                                  <a:latin typeface="Cambria Math"/>
                                  <a:ea typeface="Calibri"/>
                                  <a:cs typeface="Times New Roman"/>
                                </a:rPr>
                                <m:t>81</m:t>
                              </m:r>
                            </m:num>
                            <m:den>
                              <m:r>
                                <a:rPr lang="en-US" sz="4400" i="1">
                                  <a:latin typeface="Cambria Math"/>
                                  <a:ea typeface="Calibri"/>
                                  <a:cs typeface="Times New Roman"/>
                                </a:rPr>
                                <m:t>4</m:t>
                              </m:r>
                            </m:den>
                          </m:f>
                        </m:e>
                      </m:rad>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2630344" y="8082930"/>
                <a:ext cx="5386603" cy="209281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8047607" y="8370962"/>
                <a:ext cx="1727461" cy="13599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Times New Roman"/>
                        </a:rPr>
                        <m:t>≤2.</m:t>
                      </m:r>
                      <m:f>
                        <m:fPr>
                          <m:ctrlPr>
                            <a:rPr lang="en-US" sz="4400" i="1">
                              <a:latin typeface="Cambria Math" panose="02040503050406030204" pitchFamily="18" charset="0"/>
                              <a:ea typeface="Calibri"/>
                              <a:cs typeface="Times New Roman"/>
                            </a:rPr>
                          </m:ctrlPr>
                        </m:fPr>
                        <m:num>
                          <m:r>
                            <a:rPr lang="en-US" sz="4400" i="1">
                              <a:latin typeface="Cambria Math"/>
                              <a:ea typeface="Calibri"/>
                              <a:cs typeface="Times New Roman"/>
                            </a:rPr>
                            <m:t>9</m:t>
                          </m:r>
                        </m:num>
                        <m:den>
                          <m:r>
                            <a:rPr lang="en-US" sz="4400" i="1">
                              <a:latin typeface="Cambria Math"/>
                              <a:ea typeface="Calibri"/>
                              <a:cs typeface="Times New Roman"/>
                            </a:rPr>
                            <m:t>2</m:t>
                          </m:r>
                        </m:den>
                      </m:f>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8047607" y="8370962"/>
                <a:ext cx="1727461" cy="135998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9833163" y="8770355"/>
                <a:ext cx="1216615" cy="769441"/>
              </a:xfrm>
              <a:prstGeom prst="rect">
                <a:avLst/>
              </a:prstGeom>
            </p:spPr>
            <p:txBody>
              <a:bodyPr wrap="none">
                <a:spAutoFit/>
              </a:bodyPr>
              <a:lstStyle/>
              <a:p>
                <a14:m>
                  <m:oMath xmlns:m="http://schemas.openxmlformats.org/officeDocument/2006/math">
                    <m:r>
                      <a:rPr lang="en-US" sz="4400" i="1">
                        <a:latin typeface="Cambria Math"/>
                        <a:ea typeface="Calibri"/>
                        <a:cs typeface="Times New Roman"/>
                      </a:rPr>
                      <m:t>=</m:t>
                    </m:r>
                    <m:r>
                      <a:rPr lang="fr-FR" sz="4400" i="1">
                        <a:latin typeface="Cambria Math"/>
                        <a:ea typeface="Calibri"/>
                        <a:cs typeface="Times New Roman"/>
                      </a:rPr>
                      <m:t>9</m:t>
                    </m:r>
                  </m:oMath>
                </a14:m>
                <a:r>
                  <a:rPr lang="fr-FR" sz="4400" dirty="0">
                    <a:latin typeface="Times New Roman" panose="02020603050405020304" pitchFamily="18" charset="0"/>
                    <a:ea typeface="Calibri"/>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9833163" y="8770355"/>
                <a:ext cx="1216615" cy="769441"/>
              </a:xfrm>
              <a:prstGeom prst="rect">
                <a:avLst/>
              </a:prstGeom>
              <a:blipFill>
                <a:blip r:embed="rId14"/>
                <a:stretch>
                  <a:fillRect t="-15873" r="-19500"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709166" y="5410461"/>
                <a:ext cx="7834965" cy="1015856"/>
              </a:xfrm>
              <a:prstGeom prst="rect">
                <a:avLst/>
              </a:prstGeom>
            </p:spPr>
            <p:txBody>
              <a:bodyPr wrap="none">
                <a:spAutoFit/>
              </a:bodyPr>
              <a:lstStyle/>
              <a:p>
                <a:pPr marL="123190" algn="just">
                  <a:lnSpc>
                    <a:spcPct val="97000"/>
                  </a:lnSpc>
                  <a:spcBef>
                    <a:spcPts val="200"/>
                  </a:spcBef>
                  <a:spcAft>
                    <a:spcPts val="1000"/>
                  </a:spcAft>
                  <a:tabLst>
                    <a:tab pos="288290" algn="l"/>
                    <a:tab pos="467995" algn="l"/>
                    <a:tab pos="540385" algn="l"/>
                    <a:tab pos="648335" algn="l"/>
                    <a:tab pos="1260475" algn="l"/>
                    <a:tab pos="3780790" algn="l"/>
                  </a:tabLst>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𝑓</m:t>
                          </m:r>
                        </m:e>
                        <m:sup>
                          <m:r>
                            <a:rPr lang="fr-FR" sz="4400" i="1">
                              <a:latin typeface="Cambria Math"/>
                              <a:ea typeface="Calibri"/>
                              <a:cs typeface="Times New Roman"/>
                            </a:rPr>
                            <m:t>2</m:t>
                          </m:r>
                        </m:sup>
                      </m:sSup>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e>
                      </m:d>
                      <m:r>
                        <a:rPr lang="fr-FR" sz="4400" i="1">
                          <a:latin typeface="Cambria Math"/>
                          <a:ea typeface="Calibri"/>
                          <a:cs typeface="Times New Roman"/>
                        </a:rPr>
                        <m:t>=9+2</m:t>
                      </m:r>
                      <m:rad>
                        <m:radPr>
                          <m:degHide m:val="on"/>
                          <m:ctrlPr>
                            <a:rPr lang="en-US" sz="4400" i="1">
                              <a:latin typeface="Cambria Math" panose="02040503050406030204" pitchFamily="18" charset="0"/>
                              <a:ea typeface="Calibri"/>
                              <a:cs typeface="Times New Roman"/>
                            </a:rPr>
                          </m:ctrlPr>
                        </m:radPr>
                        <m:deg/>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fr-FR" sz="4400" i="1">
                                  <a:latin typeface="Cambria Math"/>
                                  <a:ea typeface="Calibri"/>
                                  <a:cs typeface="Times New Roman"/>
                                </a:rPr>
                                <m:t>+3</m:t>
                              </m:r>
                            </m:e>
                          </m:d>
                          <m:d>
                            <m:dPr>
                              <m:ctrlPr>
                                <a:rPr lang="en-US" sz="4400" i="1">
                                  <a:latin typeface="Cambria Math" panose="02040503050406030204" pitchFamily="18" charset="0"/>
                                  <a:ea typeface="Calibri"/>
                                  <a:cs typeface="Times New Roman"/>
                                </a:rPr>
                              </m:ctrlPr>
                            </m:dPr>
                            <m:e>
                              <m:r>
                                <a:rPr lang="fr-FR" sz="4400" i="1">
                                  <a:latin typeface="Cambria Math"/>
                                  <a:ea typeface="Calibri"/>
                                  <a:cs typeface="Times New Roman"/>
                                </a:rPr>
                                <m:t>6−</m:t>
                              </m:r>
                              <m:r>
                                <a:rPr lang="en-US" sz="4400" i="1">
                                  <a:latin typeface="Cambria Math"/>
                                  <a:ea typeface="Calibri"/>
                                  <a:cs typeface="Times New Roman"/>
                                </a:rPr>
                                <m:t>𝑥</m:t>
                              </m:r>
                            </m:e>
                          </m:d>
                        </m:e>
                      </m:rad>
                    </m:oMath>
                  </m:oMathPara>
                </a14:m>
                <a:endParaRPr lang="en-US" sz="4400" dirty="0">
                  <a:latin typeface="Times New Roman" panose="02020603050405020304" pitchFamily="18" charset="0"/>
                  <a:ea typeface="Calibri"/>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709166" y="5410461"/>
                <a:ext cx="7834965" cy="1015856"/>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914966" y="4050482"/>
                <a:ext cx="2957797" cy="1602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1">
                                  <a:latin typeface="Cambria Math"/>
                                  <a:ea typeface="Calibri"/>
                                  <a:cs typeface="Times New Roman"/>
                                </a:rPr>
                                <m:t>&amp;</m:t>
                              </m:r>
                              <m:r>
                                <a:rPr lang="en-US" sz="4400" i="1">
                                  <a:latin typeface="Cambria Math"/>
                                  <a:ea typeface="Calibri"/>
                                  <a:cs typeface="Times New Roman"/>
                                </a:rPr>
                                <m:t>𝑥</m:t>
                              </m:r>
                              <m:r>
                                <a:rPr lang="en-US" sz="4400" i="1">
                                  <a:latin typeface="Cambria Math"/>
                                  <a:ea typeface="Calibri"/>
                                  <a:cs typeface="Times New Roman"/>
                                </a:rPr>
                                <m:t>+3≥0</m:t>
                              </m:r>
                            </m:e>
                            <m:e>
                              <m:r>
                                <a:rPr lang="en-US" sz="4400" i="1">
                                  <a:latin typeface="Cambria Math"/>
                                  <a:ea typeface="Calibri"/>
                                  <a:cs typeface="Times New Roman"/>
                                </a:rPr>
                                <m:t>&amp;6−</m:t>
                              </m:r>
                              <m:r>
                                <a:rPr lang="en-US" sz="4400" i="1">
                                  <a:latin typeface="Cambria Math"/>
                                  <a:ea typeface="Calibri"/>
                                  <a:cs typeface="Times New Roman"/>
                                </a:rPr>
                                <m:t>𝑥</m:t>
                              </m:r>
                              <m:r>
                                <a:rPr lang="en-US" sz="4400" i="1">
                                  <a:latin typeface="Cambria Math"/>
                                  <a:ea typeface="Calibri"/>
                                  <a:cs typeface="Times New Roman"/>
                                </a:rPr>
                                <m:t>≥0</m:t>
                              </m:r>
                            </m:e>
                          </m:eqArr>
                        </m:e>
                      </m:d>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914966" y="4050482"/>
                <a:ext cx="2957797" cy="160268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4886492" y="4340394"/>
                <a:ext cx="314060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Times New Roman"/>
                        </a:rPr>
                        <m:t>𝐷</m:t>
                      </m:r>
                      <m:r>
                        <a:rPr lang="en-US" sz="4400" i="1">
                          <a:latin typeface="Cambria Math"/>
                          <a:ea typeface="Calibri"/>
                          <a:cs typeface="Times New Roman"/>
                        </a:rPr>
                        <m:t>=</m:t>
                      </m:r>
                      <m:d>
                        <m:dPr>
                          <m:begChr m:val="["/>
                          <m:endChr m:val="]"/>
                          <m:ctrlPr>
                            <a:rPr lang="en-US" sz="4400" i="1">
                              <a:latin typeface="Cambria Math" panose="02040503050406030204" pitchFamily="18" charset="0"/>
                            </a:rPr>
                          </m:ctrlPr>
                        </m:dPr>
                        <m:e>
                          <m:r>
                            <a:rPr lang="en-US" sz="4400" i="1">
                              <a:latin typeface="Cambria Math"/>
                              <a:ea typeface="Calibri"/>
                            </a:rPr>
                            <m:t>−</m:t>
                          </m:r>
                          <m:r>
                            <a:rPr lang="en-US" sz="4400" i="1">
                              <a:latin typeface="Cambria Math"/>
                              <a:ea typeface="Calibri"/>
                              <a:cs typeface="Times New Roman"/>
                            </a:rPr>
                            <m:t>3;6</m:t>
                          </m:r>
                        </m:e>
                      </m:d>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4886492" y="4340394"/>
                <a:ext cx="3140603" cy="769441"/>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5729791" y="10061446"/>
                <a:ext cx="3067506"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rPr>
                          </m:ctrlPr>
                        </m:sSupPr>
                        <m:e>
                          <m:r>
                            <a:rPr lang="en-US" sz="4400" i="1">
                              <a:latin typeface="Cambria Math"/>
                              <a:ea typeface="Calibri"/>
                              <a:cs typeface="Times New Roman"/>
                            </a:rPr>
                            <m:t>𝑓</m:t>
                          </m:r>
                        </m:e>
                        <m:sup>
                          <m:r>
                            <a:rPr lang="fr-FR" sz="4400" i="1">
                              <a:latin typeface="Cambria Math"/>
                              <a:ea typeface="Calibri"/>
                              <a:cs typeface="Times New Roman"/>
                            </a:rPr>
                            <m:t>2</m:t>
                          </m:r>
                        </m:sup>
                      </m:sSup>
                      <m:d>
                        <m:dPr>
                          <m:ctrlPr>
                            <a:rPr lang="en-US" sz="4400" i="1">
                              <a:latin typeface="Cambria Math" panose="02040503050406030204" pitchFamily="18" charset="0"/>
                            </a:rPr>
                          </m:ctrlPr>
                        </m:dPr>
                        <m:e>
                          <m:r>
                            <a:rPr lang="en-US" sz="4400" i="1">
                              <a:latin typeface="Cambria Math"/>
                              <a:ea typeface="Calibri"/>
                              <a:cs typeface="Times New Roman"/>
                            </a:rPr>
                            <m:t>𝑥</m:t>
                          </m:r>
                        </m:e>
                      </m:d>
                      <m:r>
                        <a:rPr lang="fr-FR" sz="4400" i="1">
                          <a:latin typeface="Cambria Math"/>
                          <a:ea typeface="Calibri"/>
                        </a:rPr>
                        <m:t>≤</m:t>
                      </m:r>
                      <m:r>
                        <a:rPr lang="fr-FR" sz="4400" i="1">
                          <a:latin typeface="Cambria Math"/>
                          <a:ea typeface="Calibri"/>
                          <a:cs typeface="Times New Roman"/>
                        </a:rPr>
                        <m:t>18</m:t>
                      </m:r>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5729791" y="10061446"/>
                <a:ext cx="3067506" cy="769441"/>
              </a:xfrm>
              <a:prstGeom prst="rect">
                <a:avLst/>
              </a:prstGeom>
              <a:blipFill>
                <a:blip r:embed="rId18"/>
                <a:stretch>
                  <a:fillRect/>
                </a:stretch>
              </a:blipFill>
            </p:spPr>
            <p:txBody>
              <a:bodyPr/>
              <a:lstStyle/>
              <a:p>
                <a:r>
                  <a:rPr lang="en-US">
                    <a:noFill/>
                  </a:rPr>
                  <a:t> </a:t>
                </a:r>
              </a:p>
            </p:txBody>
          </p:sp>
        </mc:Fallback>
      </mc:AlternateContent>
      <p:sp>
        <p:nvSpPr>
          <p:cNvPr id="26" name="TextBox 25"/>
          <p:cNvSpPr txBox="1"/>
          <p:nvPr/>
        </p:nvSpPr>
        <p:spPr>
          <a:xfrm>
            <a:off x="10832163" y="6493091"/>
            <a:ext cx="2502608" cy="769441"/>
          </a:xfrm>
          <a:prstGeom prst="rect">
            <a:avLst/>
          </a:prstGeom>
          <a:noFill/>
        </p:spPr>
        <p:txBody>
          <a:bodyPr wrap="none" rtlCol="0">
            <a:spAutoFit/>
          </a:bodyPr>
          <a:lstStyle/>
          <a:p>
            <a:r>
              <a:rPr lang="fr-FR" sz="4400" dirty="0" err="1">
                <a:latin typeface="Times New Roman" panose="02020603050405020304" pitchFamily="18" charset="0"/>
                <a:ea typeface="Calibri"/>
                <a:cs typeface="Times New Roman" panose="02020603050405020304" pitchFamily="18" charset="0"/>
              </a:rPr>
              <a:t>nên</a:t>
            </a:r>
            <a:r>
              <a:rPr lang="fr-FR" sz="4400" dirty="0">
                <a:latin typeface="Times New Roman" panose="02020603050405020304" pitchFamily="18" charset="0"/>
                <a:ea typeface="Calibri"/>
                <a:cs typeface="Times New Roman" panose="02020603050405020304" pitchFamily="18" charset="0"/>
              </a:rPr>
              <a:t> </a:t>
            </a:r>
            <a:r>
              <a:rPr lang="fr-FR" sz="4400" dirty="0" err="1">
                <a:latin typeface="Times New Roman" panose="02020603050405020304" pitchFamily="18" charset="0"/>
                <a:ea typeface="Calibri"/>
                <a:cs typeface="Times New Roman" panose="02020603050405020304" pitchFamily="18" charset="0"/>
              </a:rPr>
              <a:t>suy</a:t>
            </a:r>
            <a:r>
              <a:rPr lang="fr-FR" sz="4400" dirty="0">
                <a:latin typeface="Times New Roman" panose="02020603050405020304" pitchFamily="18" charset="0"/>
                <a:ea typeface="Calibri"/>
                <a:cs typeface="Times New Roman" panose="02020603050405020304" pitchFamily="18" charset="0"/>
              </a:rPr>
              <a:t> ra</a:t>
            </a:r>
            <a:endParaRPr lang="en-US" sz="4400" dirty="0">
              <a:latin typeface="Times New Roman" panose="02020603050405020304" pitchFamily="18" charset="0"/>
              <a:ea typeface="Calibri"/>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13522303" y="6559813"/>
                <a:ext cx="2767745"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𝑓</m:t>
                          </m:r>
                        </m:e>
                        <m:sup>
                          <m:r>
                            <a:rPr lang="fr-FR" sz="4400" i="1">
                              <a:latin typeface="Cambria Math"/>
                              <a:ea typeface="Calibri"/>
                              <a:cs typeface="Times New Roman"/>
                            </a:rPr>
                            <m:t>2</m:t>
                          </m:r>
                        </m:sup>
                      </m:sSup>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e>
                      </m:d>
                      <m:r>
                        <a:rPr lang="fr-FR" sz="4400" i="1">
                          <a:latin typeface="Cambria Math"/>
                          <a:ea typeface="Calibri"/>
                          <a:cs typeface="Times New Roman"/>
                        </a:rPr>
                        <m:t>≥9</m:t>
                      </m:r>
                    </m:oMath>
                  </m:oMathPara>
                </a14:m>
                <a:endParaRPr lang="en-US" sz="4400" dirty="0">
                  <a:latin typeface="Times New Roman" panose="02020603050405020304" pitchFamily="18" charset="0"/>
                  <a:ea typeface="Calibri"/>
                  <a:cs typeface="Times New Roman" panose="020206030504050203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3522303" y="6559813"/>
                <a:ext cx="2767745" cy="769441"/>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6440359" y="6312220"/>
                <a:ext cx="3426964" cy="10336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sz="4400" i="1">
                              <a:latin typeface="Cambria Math" panose="02040503050406030204" pitchFamily="18" charset="0"/>
                              <a:ea typeface="Calibri"/>
                              <a:cs typeface="Times New Roman"/>
                            </a:rPr>
                          </m:ctrlPr>
                        </m:groupChrPr>
                        <m:e>
                          <m:r>
                            <a:rPr lang="fr-FR" sz="4400" i="1">
                              <a:latin typeface="Cambria Math"/>
                              <a:ea typeface="Calibri"/>
                              <a:cs typeface="Times New Roman"/>
                            </a:rPr>
                            <m:t>  </m:t>
                          </m:r>
                        </m:e>
                      </m:groupChr>
                      <m:r>
                        <a:rPr lang="en-US" sz="4400" i="1">
                          <a:latin typeface="Cambria Math"/>
                          <a:ea typeface="Calibri"/>
                          <a:cs typeface="Times New Roman"/>
                        </a:rPr>
                        <m:t>𝑓</m:t>
                      </m:r>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e>
                      </m:d>
                      <m:r>
                        <a:rPr lang="fr-FR" sz="4400" i="1">
                          <a:latin typeface="Cambria Math"/>
                          <a:ea typeface="Calibri"/>
                          <a:cs typeface="Times New Roman"/>
                        </a:rPr>
                        <m:t>≥3.</m:t>
                      </m:r>
                    </m:oMath>
                  </m:oMathPara>
                </a14:m>
                <a:endParaRPr lang="en-US" sz="4400" dirty="0">
                  <a:latin typeface="Times New Roman" panose="02020603050405020304" pitchFamily="18" charset="0"/>
                  <a:ea typeface="Calibri"/>
                  <a:cs typeface="Times New Roman" panose="02020603050405020304" pitchFamily="18"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6440359" y="6312220"/>
                <a:ext cx="3426964" cy="1033616"/>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021069" y="7506866"/>
                <a:ext cx="5678286" cy="769441"/>
              </a:xfrm>
              <a:prstGeom prst="rect">
                <a:avLst/>
              </a:prstGeom>
              <a:noFill/>
            </p:spPr>
            <p:txBody>
              <a:bodyPr wrap="none" rtlCol="0">
                <a:spAutoFit/>
              </a:bodyPr>
              <a:lstStyle/>
              <a:p>
                <a14:m>
                  <m:oMath xmlns:m="http://schemas.openxmlformats.org/officeDocument/2006/math">
                    <m:r>
                      <a:rPr lang="fr-FR" sz="4400" i="1">
                        <a:latin typeface="Cambria Math"/>
                        <a:ea typeface="Calibri"/>
                        <a:cs typeface="Times New Roman"/>
                      </a:rPr>
                      <m:t>⇔</m:t>
                    </m:r>
                    <m:r>
                      <a:rPr lang="en-US" sz="4400" i="1">
                        <a:latin typeface="Cambria Math"/>
                        <a:ea typeface="Calibri"/>
                        <a:cs typeface="Times New Roman"/>
                      </a:rPr>
                      <m:t>𝑥</m:t>
                    </m:r>
                    <m:r>
                      <a:rPr lang="fr-FR" sz="4400" i="1">
                        <a:latin typeface="Cambria Math"/>
                        <a:ea typeface="Calibri"/>
                        <a:cs typeface="Times New Roman"/>
                      </a:rPr>
                      <m:t>=−3</m:t>
                    </m:r>
                  </m:oMath>
                </a14:m>
                <a:r>
                  <a:rPr lang="fr-FR" sz="4400" dirty="0">
                    <a:latin typeface="Times New Roman" panose="02020603050405020304" pitchFamily="18" charset="0"/>
                    <a:ea typeface="Calibri"/>
                    <a:cs typeface="Times New Roman" panose="02020603050405020304" pitchFamily="18" charset="0"/>
                  </a:rPr>
                  <a:t> </a:t>
                </a:r>
                <a:r>
                  <a:rPr lang="fr-FR" sz="4400" dirty="0" err="1">
                    <a:latin typeface="Times New Roman" panose="02020603050405020304" pitchFamily="18" charset="0"/>
                    <a:ea typeface="Calibri"/>
                    <a:cs typeface="Times New Roman" panose="02020603050405020304" pitchFamily="18" charset="0"/>
                  </a:rPr>
                  <a:t>hoặc</a:t>
                </a:r>
                <a:r>
                  <a:rPr lang="fr-FR" sz="4400" dirty="0">
                    <a:latin typeface="Times New Roman" panose="02020603050405020304" pitchFamily="18" charset="0"/>
                    <a:ea typeface="Calibri"/>
                    <a:cs typeface="Times New Roman" panose="02020603050405020304" pitchFamily="18" charset="0"/>
                  </a:rPr>
                  <a:t> </a:t>
                </a:r>
                <a14:m>
                  <m:oMath xmlns:m="http://schemas.openxmlformats.org/officeDocument/2006/math">
                    <m:r>
                      <a:rPr lang="en-US" sz="4400" i="1">
                        <a:latin typeface="Cambria Math"/>
                        <a:ea typeface="Calibri"/>
                        <a:cs typeface="Times New Roman"/>
                      </a:rPr>
                      <m:t>𝑥</m:t>
                    </m:r>
                    <m:r>
                      <a:rPr lang="fr-FR" sz="4400" i="1">
                        <a:latin typeface="Cambria Math"/>
                        <a:ea typeface="Calibri"/>
                        <a:cs typeface="Times New Roman"/>
                      </a:rPr>
                      <m:t>=6.</m:t>
                    </m:r>
                  </m:oMath>
                </a14:m>
                <a:r>
                  <a:rPr lang="fr-FR" sz="4400" dirty="0">
                    <a:latin typeface="Times New Roman" panose="02020603050405020304" pitchFamily="18" charset="0"/>
                    <a:ea typeface="Calibri"/>
                    <a:cs typeface="Times New Roman" panose="02020603050405020304" pitchFamily="18" charset="0"/>
                  </a:rPr>
                  <a:t> </a:t>
                </a:r>
                <a:endParaRPr lang="en-US" sz="4400" dirty="0">
                  <a:latin typeface="Times New Roman" panose="02020603050405020304" pitchFamily="18" charset="0"/>
                  <a:ea typeface="Calibri"/>
                  <a:cs typeface="Times New Roman" panose="02020603050405020304"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6021069" y="7506866"/>
                <a:ext cx="5678286" cy="769441"/>
              </a:xfrm>
              <a:prstGeom prst="rect">
                <a:avLst/>
              </a:prstGeom>
              <a:blipFill>
                <a:blip r:embed="rId21"/>
                <a:stretch>
                  <a:fillRect t="-14961" r="-3330" b="-37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1624251" y="7529513"/>
                <a:ext cx="2910605" cy="769441"/>
              </a:xfrm>
              <a:prstGeom prst="rect">
                <a:avLst/>
              </a:prstGeom>
              <a:noFill/>
            </p:spPr>
            <p:txBody>
              <a:bodyPr wrap="none" rtlCol="0">
                <a:spAutoFit/>
              </a:bodyPr>
              <a:lstStyle/>
              <a:p>
                <a:r>
                  <a:rPr lang="fr-FR" sz="4400" dirty="0" err="1">
                    <a:latin typeface="Times New Roman" panose="02020603050405020304" pitchFamily="18" charset="0"/>
                    <a:ea typeface="Calibri"/>
                    <a:cs typeface="Times New Roman" panose="02020603050405020304" pitchFamily="18" charset="0"/>
                  </a:rPr>
                  <a:t>Vậy</a:t>
                </a:r>
                <a:r>
                  <a:rPr lang="fr-FR" sz="4400" dirty="0">
                    <a:latin typeface="Times New Roman" panose="02020603050405020304" pitchFamily="18" charset="0"/>
                    <a:ea typeface="Calibri"/>
                    <a:cs typeface="Times New Roman" panose="02020603050405020304" pitchFamily="18" charset="0"/>
                  </a:rPr>
                  <a:t> </a:t>
                </a:r>
                <a14:m>
                  <m:oMath xmlns:m="http://schemas.openxmlformats.org/officeDocument/2006/math">
                    <m:r>
                      <a:rPr lang="en-US" sz="4400" i="1">
                        <a:latin typeface="Cambria Math"/>
                        <a:ea typeface="Calibri"/>
                        <a:cs typeface="Times New Roman"/>
                      </a:rPr>
                      <m:t>𝑚</m:t>
                    </m:r>
                    <m:r>
                      <a:rPr lang="fr-FR" sz="4400" i="1">
                        <a:latin typeface="Cambria Math"/>
                        <a:ea typeface="Calibri"/>
                        <a:cs typeface="Times New Roman"/>
                      </a:rPr>
                      <m:t>=3.</m:t>
                    </m:r>
                  </m:oMath>
                </a14:m>
                <a:endParaRPr lang="en-US" sz="4400" dirty="0">
                  <a:latin typeface="Times New Roman" panose="02020603050405020304" pitchFamily="18" charset="0"/>
                  <a:ea typeface="Calibri"/>
                  <a:cs typeface="Times New Roman" panose="02020603050405020304" pitchFamily="18"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1624251" y="7529513"/>
                <a:ext cx="2910605" cy="769441"/>
              </a:xfrm>
              <a:prstGeom prst="rect">
                <a:avLst/>
              </a:prstGeom>
              <a:blipFill>
                <a:blip r:embed="rId22"/>
                <a:stretch>
                  <a:fillRect l="-8595" t="-15079"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550923" y="10768391"/>
                <a:ext cx="3402535" cy="13599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4400" i="1" smtClean="0">
                          <a:latin typeface="Cambria Math"/>
                          <a:ea typeface="Calibri"/>
                          <a:cs typeface="Times New Roman"/>
                        </a:rPr>
                        <m:t>⇔</m:t>
                      </m:r>
                      <m:r>
                        <a:rPr lang="en-US" sz="4400" i="1">
                          <a:latin typeface="Cambria Math"/>
                          <a:ea typeface="Calibri"/>
                          <a:cs typeface="Times New Roman"/>
                        </a:rPr>
                        <m:t>𝑥</m:t>
                      </m:r>
                      <m:r>
                        <a:rPr lang="en-US" sz="4400" b="0" i="1" smtClean="0">
                          <a:latin typeface="Cambria Math"/>
                          <a:ea typeface="Calibri"/>
                          <a:cs typeface="Times New Roman"/>
                        </a:rPr>
                        <m:t>−</m:t>
                      </m:r>
                      <m:f>
                        <m:fPr>
                          <m:ctrlPr>
                            <a:rPr lang="en-US" sz="4400" i="1">
                              <a:latin typeface="Cambria Math" panose="02040503050406030204" pitchFamily="18" charset="0"/>
                              <a:ea typeface="Calibri"/>
                              <a:cs typeface="Times New Roman"/>
                            </a:rPr>
                          </m:ctrlPr>
                        </m:fPr>
                        <m:num>
                          <m:r>
                            <a:rPr lang="fr-FR" sz="4400" i="1">
                              <a:latin typeface="Cambria Math"/>
                              <a:ea typeface="Calibri"/>
                              <a:cs typeface="Times New Roman"/>
                            </a:rPr>
                            <m:t>3</m:t>
                          </m:r>
                        </m:num>
                        <m:den>
                          <m:r>
                            <a:rPr lang="fr-FR" sz="4400" i="1">
                              <a:latin typeface="Cambria Math"/>
                              <a:ea typeface="Calibri"/>
                              <a:cs typeface="Times New Roman"/>
                            </a:rPr>
                            <m:t>2</m:t>
                          </m:r>
                        </m:den>
                      </m:f>
                      <m:r>
                        <a:rPr lang="en-US" sz="4400" b="0" i="1" smtClean="0">
                          <a:latin typeface="Cambria Math"/>
                          <a:ea typeface="Calibri"/>
                          <a:cs typeface="Times New Roman"/>
                        </a:rPr>
                        <m:t>=0</m:t>
                      </m:r>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550923" y="10768391"/>
                <a:ext cx="3402535" cy="1359988"/>
              </a:xfrm>
              <a:prstGeom prst="rect">
                <a:avLst/>
              </a:prstGeom>
              <a:blipFill>
                <a:blip r:embed="rId23"/>
                <a:stretch>
                  <a:fillRect/>
                </a:stretch>
              </a:blipFill>
            </p:spPr>
            <p:txBody>
              <a:bodyPr/>
              <a:lstStyle/>
              <a:p>
                <a:r>
                  <a:rPr lang="en-US">
                    <a:noFill/>
                  </a:rPr>
                  <a:t> </a:t>
                </a:r>
              </a:p>
            </p:txBody>
          </p:sp>
        </mc:Fallback>
      </mc:AlternateContent>
      <p:sp>
        <p:nvSpPr>
          <p:cNvPr id="32" name="TextBox 31"/>
          <p:cNvSpPr txBox="1"/>
          <p:nvPr/>
        </p:nvSpPr>
        <p:spPr>
          <a:xfrm>
            <a:off x="7555679" y="11840347"/>
            <a:ext cx="325730" cy="769441"/>
          </a:xfrm>
          <a:prstGeom prst="rect">
            <a:avLst/>
          </a:prstGeom>
          <a:noFill/>
        </p:spPr>
        <p:txBody>
          <a:bodyPr wrap="none" rtlCol="0">
            <a:spAutoFit/>
          </a:bodyPr>
          <a:lstStyle/>
          <a:p>
            <a:r>
              <a:rPr lang="fr-FR" sz="4400">
                <a:latin typeface="Times New Roman" panose="02020603050405020304" pitchFamily="18" charset="0"/>
                <a:ea typeface="Calibri"/>
                <a:cs typeface="Times New Roman" panose="02020603050405020304" pitchFamily="18" charset="0"/>
              </a:rPr>
              <a:t> </a:t>
            </a:r>
            <a:endParaRPr lang="en-US" sz="4400">
              <a:latin typeface="Times New Roman" panose="02020603050405020304" pitchFamily="18" charset="0"/>
              <a:ea typeface="Calibri"/>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 name="TextBox 32"/>
              <p:cNvSpPr txBox="1"/>
              <p:nvPr/>
            </p:nvSpPr>
            <p:spPr>
              <a:xfrm>
                <a:off x="11624251" y="11048259"/>
                <a:ext cx="3605924" cy="835293"/>
              </a:xfrm>
              <a:prstGeom prst="rect">
                <a:avLst/>
              </a:prstGeom>
              <a:noFill/>
            </p:spPr>
            <p:txBody>
              <a:bodyPr wrap="none" rtlCol="0">
                <a:spAutoFit/>
              </a:bodyPr>
              <a:lstStyle/>
              <a:p>
                <a:r>
                  <a:rPr lang="fr-FR" sz="4400" dirty="0" err="1">
                    <a:latin typeface="Times New Roman" panose="02020603050405020304" pitchFamily="18" charset="0"/>
                    <a:ea typeface="Calibri"/>
                    <a:cs typeface="Times New Roman" panose="02020603050405020304" pitchFamily="18" charset="0"/>
                  </a:rPr>
                  <a:t>Vậy</a:t>
                </a:r>
                <a:r>
                  <a:rPr lang="fr-FR" sz="4400" dirty="0">
                    <a:latin typeface="Times New Roman" panose="02020603050405020304" pitchFamily="18" charset="0"/>
                    <a:ea typeface="Calibri"/>
                    <a:cs typeface="Times New Roman" panose="02020603050405020304" pitchFamily="18" charset="0"/>
                  </a:rPr>
                  <a:t> </a:t>
                </a:r>
                <a14:m>
                  <m:oMath xmlns:m="http://schemas.openxmlformats.org/officeDocument/2006/math">
                    <m:r>
                      <a:rPr lang="en-US" sz="4400" i="1">
                        <a:latin typeface="Cambria Math"/>
                        <a:ea typeface="Calibri"/>
                        <a:cs typeface="Times New Roman"/>
                      </a:rPr>
                      <m:t>𝑀</m:t>
                    </m:r>
                    <m:r>
                      <a:rPr lang="fr-FR" sz="4400" i="1">
                        <a:latin typeface="Cambria Math"/>
                        <a:ea typeface="Calibri"/>
                        <a:cs typeface="Times New Roman"/>
                      </a:rPr>
                      <m:t>=3</m:t>
                    </m:r>
                    <m:rad>
                      <m:radPr>
                        <m:degHide m:val="on"/>
                        <m:ctrlPr>
                          <a:rPr lang="en-US" sz="4400" i="1">
                            <a:latin typeface="Cambria Math" panose="02040503050406030204" pitchFamily="18" charset="0"/>
                            <a:ea typeface="Calibri"/>
                            <a:cs typeface="Times New Roman"/>
                          </a:rPr>
                        </m:ctrlPr>
                      </m:radPr>
                      <m:deg/>
                      <m:e>
                        <m:r>
                          <a:rPr lang="fr-FR" sz="4400" i="1">
                            <a:latin typeface="Cambria Math"/>
                            <a:ea typeface="Calibri"/>
                            <a:cs typeface="Times New Roman"/>
                          </a:rPr>
                          <m:t>2</m:t>
                        </m:r>
                      </m:e>
                    </m:rad>
                    <m:r>
                      <a:rPr lang="fr-FR" sz="4400" i="1">
                        <a:latin typeface="Cambria Math"/>
                        <a:ea typeface="Calibri"/>
                        <a:cs typeface="Times New Roman"/>
                      </a:rPr>
                      <m:t>.</m:t>
                    </m:r>
                  </m:oMath>
                </a14:m>
                <a:endParaRPr lang="en-US" sz="4400" dirty="0">
                  <a:latin typeface="Times New Roman" panose="02020603050405020304" pitchFamily="18" charset="0"/>
                  <a:cs typeface="Times New Roman" panose="02020603050405020304" pitchFamily="18"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1624251" y="11048259"/>
                <a:ext cx="3605924" cy="835293"/>
              </a:xfrm>
              <a:prstGeom prst="rect">
                <a:avLst/>
              </a:prstGeom>
              <a:blipFill>
                <a:blip r:embed="rId24"/>
                <a:stretch>
                  <a:fillRect l="-6937" t="-6569" b="-343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8815939" y="10768391"/>
                <a:ext cx="2627001" cy="13599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400" i="1" smtClean="0">
                          <a:latin typeface="Cambria Math"/>
                          <a:ea typeface="Calibri"/>
                          <a:cs typeface="Times New Roman"/>
                        </a:rPr>
                        <m:t>⇔</m:t>
                      </m:r>
                      <m:r>
                        <a:rPr lang="en-US" sz="4400" i="1">
                          <a:latin typeface="Cambria Math"/>
                          <a:ea typeface="Calibri"/>
                          <a:cs typeface="Times New Roman"/>
                        </a:rPr>
                        <m:t>𝑥</m:t>
                      </m:r>
                      <m:r>
                        <a:rPr lang="fr-FR" sz="4400" i="1">
                          <a:latin typeface="Cambria Math"/>
                          <a:ea typeface="Calibri"/>
                          <a:cs typeface="Times New Roman"/>
                        </a:rPr>
                        <m:t>=</m:t>
                      </m:r>
                      <m:f>
                        <m:fPr>
                          <m:ctrlPr>
                            <a:rPr lang="en-US" sz="4400" i="1">
                              <a:latin typeface="Cambria Math" panose="02040503050406030204" pitchFamily="18" charset="0"/>
                              <a:ea typeface="Calibri"/>
                              <a:cs typeface="Times New Roman"/>
                            </a:rPr>
                          </m:ctrlPr>
                        </m:fPr>
                        <m:num>
                          <m:r>
                            <a:rPr lang="fr-FR" sz="4400" i="1">
                              <a:latin typeface="Cambria Math"/>
                              <a:ea typeface="Calibri"/>
                              <a:cs typeface="Times New Roman"/>
                            </a:rPr>
                            <m:t>3</m:t>
                          </m:r>
                        </m:num>
                        <m:den>
                          <m:r>
                            <a:rPr lang="fr-FR" sz="4400" i="1">
                              <a:latin typeface="Cambria Math"/>
                              <a:ea typeface="Calibri"/>
                              <a:cs typeface="Times New Roman"/>
                            </a:rPr>
                            <m:t>2</m:t>
                          </m:r>
                        </m:den>
                      </m:f>
                      <m:r>
                        <a:rPr lang="en-US" sz="4400" b="0" i="1" smtClean="0">
                          <a:latin typeface="Cambria Math"/>
                          <a:ea typeface="Calibri"/>
                          <a:cs typeface="Times New Roman"/>
                        </a:rPr>
                        <m:t>.</m:t>
                      </m:r>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8815939" y="10768391"/>
                <a:ext cx="2627001" cy="1359988"/>
              </a:xfrm>
              <a:prstGeom prst="rect">
                <a:avLst/>
              </a:prstGeom>
              <a:blipFill>
                <a:blip r:embed="rId25"/>
                <a:stretch>
                  <a:fillRect/>
                </a:stretch>
              </a:blipFill>
            </p:spPr>
            <p:txBody>
              <a:bodyPr/>
              <a:lstStyle/>
              <a:p>
                <a:r>
                  <a:rPr lang="en-US">
                    <a:noFill/>
                  </a:rPr>
                  <a:t> </a:t>
                </a:r>
              </a:p>
            </p:txBody>
          </p:sp>
        </mc:Fallback>
      </mc:AlternateContent>
      <p:sp>
        <p:nvSpPr>
          <p:cNvPr id="53" name="Rectangle 52">
            <a:extLst>
              <a:ext uri="{FF2B5EF4-FFF2-40B4-BE49-F238E27FC236}">
                <a16:creationId xmlns:a16="http://schemas.microsoft.com/office/drawing/2014/main" id="{4787874B-C5E5-4B75-AD34-C0AA2315CE96}"/>
              </a:ext>
            </a:extLst>
          </p:cNvPr>
          <p:cNvSpPr/>
          <p:nvPr/>
        </p:nvSpPr>
        <p:spPr>
          <a:xfrm>
            <a:off x="887538" y="738114"/>
            <a:ext cx="14049362" cy="769441"/>
          </a:xfrm>
          <a:prstGeom prst="rect">
            <a:avLst/>
          </a:prstGeom>
        </p:spPr>
        <p:txBody>
          <a:bodyPr wrap="square">
            <a:spAutoFit/>
          </a:bodyPr>
          <a:lstStyle/>
          <a:p>
            <a:pPr>
              <a:spcAft>
                <a:spcPts val="1000"/>
              </a:spcAft>
            </a:pPr>
            <a:r>
              <a:rPr lang="en-US" sz="4400" b="1" i="1" dirty="0" err="1">
                <a:solidFill>
                  <a:srgbClr val="0000FF"/>
                </a:solidFill>
                <a:latin typeface="Times New Roman"/>
                <a:ea typeface="Calibri"/>
              </a:rPr>
              <a:t>Dạng</a:t>
            </a:r>
            <a:r>
              <a:rPr lang="en-US" sz="4400" b="1" i="1" dirty="0">
                <a:solidFill>
                  <a:srgbClr val="0000FF"/>
                </a:solidFill>
                <a:latin typeface="Times New Roman"/>
                <a:ea typeface="Calibri"/>
              </a:rPr>
              <a:t> 2: </a:t>
            </a:r>
            <a:r>
              <a:rPr lang="vi-VN" sz="4400" b="1" dirty="0">
                <a:latin typeface="Times New Roman"/>
                <a:ea typeface="Calibri"/>
                <a:cs typeface="Times New Roman"/>
              </a:rPr>
              <a:t>Tìm GTLN-GTNN </a:t>
            </a:r>
            <a:r>
              <a:rPr lang="en-US" sz="4400" b="1" dirty="0" err="1">
                <a:latin typeface="Times New Roman"/>
                <a:ea typeface="Calibri"/>
                <a:cs typeface="Times New Roman"/>
              </a:rPr>
              <a:t>của</a:t>
            </a:r>
            <a:r>
              <a:rPr lang="en-US" sz="4400" b="1" dirty="0">
                <a:latin typeface="Times New Roman"/>
                <a:ea typeface="Calibri"/>
                <a:cs typeface="Times New Roman"/>
              </a:rPr>
              <a:t> </a:t>
            </a:r>
            <a:r>
              <a:rPr lang="en-US" sz="4400" b="1" dirty="0" err="1">
                <a:latin typeface="Times New Roman"/>
                <a:ea typeface="Calibri"/>
                <a:cs typeface="Times New Roman"/>
              </a:rPr>
              <a:t>một</a:t>
            </a:r>
            <a:r>
              <a:rPr lang="en-US" sz="4400" b="1" dirty="0">
                <a:latin typeface="Times New Roman"/>
                <a:ea typeface="Calibri"/>
                <a:cs typeface="Times New Roman"/>
              </a:rPr>
              <a:t> </a:t>
            </a:r>
            <a:r>
              <a:rPr lang="en-US" sz="4400" b="1" dirty="0" err="1">
                <a:latin typeface="Times New Roman"/>
                <a:ea typeface="Calibri"/>
                <a:cs typeface="Times New Roman"/>
              </a:rPr>
              <a:t>biểu</a:t>
            </a:r>
            <a:r>
              <a:rPr lang="en-US" sz="4400" b="1" dirty="0">
                <a:latin typeface="Times New Roman"/>
                <a:ea typeface="Calibri"/>
                <a:cs typeface="Times New Roman"/>
              </a:rPr>
              <a:t> </a:t>
            </a:r>
            <a:r>
              <a:rPr lang="en-US" sz="4400" b="1" dirty="0" err="1">
                <a:latin typeface="Times New Roman"/>
                <a:ea typeface="Calibri"/>
                <a:cs typeface="Times New Roman"/>
              </a:rPr>
              <a:t>thức</a:t>
            </a:r>
            <a:r>
              <a:rPr lang="en-US" sz="4400" b="1" dirty="0">
                <a:latin typeface="Times New Roman"/>
                <a:ea typeface="Calibri"/>
                <a:cs typeface="Times New Roman"/>
              </a:rPr>
              <a:t>.</a:t>
            </a:r>
            <a:endParaRPr lang="en-US" sz="4800" dirty="0">
              <a:latin typeface="Times New Roman"/>
              <a:ea typeface="Calibri"/>
              <a:cs typeface="Times New Roman"/>
            </a:endParaRPr>
          </a:p>
        </p:txBody>
      </p:sp>
    </p:spTree>
    <p:extLst>
      <p:ext uri="{BB962C8B-B14F-4D97-AF65-F5344CB8AC3E}">
        <p14:creationId xmlns:p14="http://schemas.microsoft.com/office/powerpoint/2010/main" val="87707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2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arn(inVertical)">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barn(inVertical)">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barn(inVertical)">
                                      <p:cBhvr>
                                        <p:cTn id="88" dur="500"/>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0"/>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barn(inVertical)">
                                      <p:cBhvr>
                                        <p:cTn id="113" dur="500"/>
                                        <p:tgtEl>
                                          <p:spTgt spid="10"/>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barn(inVertical)">
                                      <p:cBhvr>
                                        <p:cTn id="122" dur="500"/>
                                        <p:tgtEl>
                                          <p:spTgt spid="11"/>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barn(inVertical)">
                                      <p:cBhvr>
                                        <p:cTn id="127" dur="500"/>
                                        <p:tgtEl>
                                          <p:spTgt spid="12"/>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31"/>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34"/>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33"/>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6" presetClass="entr" presetSubtype="21" fill="hold" grpId="0" nodeType="click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barn(inVertical)">
                                      <p:cBhvr>
                                        <p:cTn id="1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4" grpId="0"/>
      <p:bldP spid="5" grpId="0"/>
      <p:bldP spid="6" grpId="0"/>
      <p:bldP spid="7" grpId="0"/>
      <p:bldP spid="8" grpId="0"/>
      <p:bldP spid="9" grpId="0"/>
      <p:bldP spid="10" grpId="0"/>
      <p:bldP spid="11" grpId="0"/>
      <p:bldP spid="12" grpId="0"/>
      <p:bldP spid="13" grpId="0"/>
      <p:bldP spid="15" grpId="0"/>
      <p:bldP spid="16" grpId="0"/>
      <p:bldP spid="17" grpId="0"/>
      <p:bldP spid="19" grpId="0"/>
      <p:bldP spid="20" grpId="0"/>
      <p:bldP spid="21" grpId="0"/>
      <p:bldP spid="22" grpId="0"/>
      <p:bldP spid="23" grpId="0"/>
      <p:bldP spid="24" grpId="0"/>
      <p:bldP spid="25" grpId="0"/>
      <p:bldP spid="26" grpId="0"/>
      <p:bldP spid="27" grpId="0"/>
      <p:bldP spid="28" grpId="0"/>
      <p:bldP spid="29" grpId="0"/>
      <p:bldP spid="30" grpId="0"/>
      <p:bldP spid="31" grpId="0"/>
      <p:bldP spid="33" grpId="0"/>
      <p:bldP spid="34"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65"/>
          <p:cNvGrpSpPr/>
          <p:nvPr/>
        </p:nvGrpSpPr>
        <p:grpSpPr>
          <a:xfrm>
            <a:off x="1103562" y="2223818"/>
            <a:ext cx="5093813" cy="846503"/>
            <a:chOff x="166396" y="8755081"/>
            <a:chExt cx="5093813" cy="681471"/>
          </a:xfrm>
        </p:grpSpPr>
        <p:sp>
          <p:nvSpPr>
            <p:cNvPr id="38" name="Freeform 20"/>
            <p:cNvSpPr>
              <a:spLocks/>
            </p:cNvSpPr>
            <p:nvPr/>
          </p:nvSpPr>
          <p:spPr bwMode="auto">
            <a:xfrm>
              <a:off x="384522" y="8755081"/>
              <a:ext cx="3473555" cy="681471"/>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grpSp>
          <p:nvGrpSpPr>
            <p:cNvPr id="39" name="Group 38"/>
            <p:cNvGrpSpPr/>
            <p:nvPr/>
          </p:nvGrpSpPr>
          <p:grpSpPr>
            <a:xfrm>
              <a:off x="166396" y="8780577"/>
              <a:ext cx="702538" cy="572229"/>
              <a:chOff x="-145995" y="8633545"/>
              <a:chExt cx="787401" cy="641352"/>
            </a:xfrm>
          </p:grpSpPr>
          <p:sp>
            <p:nvSpPr>
              <p:cNvPr id="4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5"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6"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7"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8"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9"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50"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51"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52"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grpSp>
        <p:sp>
          <p:nvSpPr>
            <p:cNvPr id="40" name="TextBox 39"/>
            <p:cNvSpPr txBox="1"/>
            <p:nvPr/>
          </p:nvSpPr>
          <p:spPr>
            <a:xfrm>
              <a:off x="1201395" y="8770019"/>
              <a:ext cx="4058814" cy="619433"/>
            </a:xfrm>
            <a:prstGeom prst="rect">
              <a:avLst/>
            </a:prstGeom>
            <a:noFill/>
          </p:spPr>
          <p:txBody>
            <a:bodyPr wrap="square" rtlCol="0">
              <a:spAutoFit/>
            </a:bodyPr>
            <a:lstStyle/>
            <a:p>
              <a:r>
                <a:rPr lang="en-US" sz="4400" b="1" dirty="0" err="1">
                  <a:solidFill>
                    <a:prstClr val="white"/>
                  </a:solidFill>
                  <a:latin typeface="Times New Roman" panose="02020603050405020304" pitchFamily="18" charset="0"/>
                  <a:ea typeface="Tahoma" pitchFamily="34" charset="0"/>
                  <a:cs typeface="Times New Roman" panose="02020603050405020304" pitchFamily="18" charset="0"/>
                </a:rPr>
                <a:t>Bài</a:t>
              </a:r>
              <a:r>
                <a:rPr lang="en-US" sz="4400" b="1" dirty="0">
                  <a:solidFill>
                    <a:prstClr val="white"/>
                  </a:solidFill>
                  <a:latin typeface="Times New Roman" panose="02020603050405020304" pitchFamily="18" charset="0"/>
                  <a:ea typeface="Tahoma" pitchFamily="34" charset="0"/>
                  <a:cs typeface="Times New Roman" panose="02020603050405020304" pitchFamily="18" charset="0"/>
                </a:rPr>
                <a:t> </a:t>
              </a:r>
              <a:r>
                <a:rPr lang="en-US" sz="4400" b="1" dirty="0" err="1">
                  <a:solidFill>
                    <a:prstClr val="white"/>
                  </a:solidFill>
                  <a:latin typeface="Times New Roman" panose="02020603050405020304" pitchFamily="18" charset="0"/>
                  <a:ea typeface="Tahoma" pitchFamily="34" charset="0"/>
                  <a:cs typeface="Times New Roman" panose="02020603050405020304" pitchFamily="18" charset="0"/>
                </a:rPr>
                <a:t>tập</a:t>
              </a:r>
              <a:r>
                <a:rPr lang="en-US" sz="4400" b="1" dirty="0">
                  <a:solidFill>
                    <a:prstClr val="white"/>
                  </a:solidFill>
                  <a:latin typeface="Times New Roman" panose="02020603050405020304" pitchFamily="18" charset="0"/>
                  <a:ea typeface="Tahoma" pitchFamily="34" charset="0"/>
                  <a:cs typeface="Times New Roman" panose="02020603050405020304" pitchFamily="18" charset="0"/>
                </a:rPr>
                <a:t> 5</a:t>
              </a:r>
            </a:p>
          </p:txBody>
        </p:sp>
      </p:grpSp>
      <mc:AlternateContent xmlns:mc="http://schemas.openxmlformats.org/markup-compatibility/2006" xmlns:a14="http://schemas.microsoft.com/office/drawing/2010/main">
        <mc:Choice Requires="a14">
          <p:sp>
            <p:nvSpPr>
              <p:cNvPr id="2" name="Rectangle 1"/>
              <p:cNvSpPr/>
              <p:nvPr/>
            </p:nvSpPr>
            <p:spPr>
              <a:xfrm>
                <a:off x="4919986" y="2260879"/>
                <a:ext cx="12303130" cy="1728358"/>
              </a:xfrm>
              <a:prstGeom prst="rect">
                <a:avLst/>
              </a:prstGeom>
            </p:spPr>
            <p:txBody>
              <a:bodyPr wrap="square">
                <a:spAutoFit/>
              </a:bodyPr>
              <a:lstStyle/>
              <a:p>
                <a:pPr indent="38735" algn="just">
                  <a:lnSpc>
                    <a:spcPct val="115000"/>
                  </a:lnSpc>
                  <a:spcBef>
                    <a:spcPts val="120"/>
                  </a:spcBef>
                  <a:spcAft>
                    <a:spcPts val="1000"/>
                  </a:spcAft>
                  <a:tabLst>
                    <a:tab pos="180340" algn="l"/>
                    <a:tab pos="288290" algn="l"/>
                    <a:tab pos="467995" algn="l"/>
                    <a:tab pos="540385" algn="l"/>
                    <a:tab pos="648335" algn="l"/>
                    <a:tab pos="1260475" algn="l"/>
                    <a:tab pos="3780790" algn="l"/>
                  </a:tabLst>
                </a:pPr>
                <a:r>
                  <a:rPr lang="vi-VN" sz="4400" dirty="0">
                    <a:latin typeface="Times New Roman"/>
                    <a:ea typeface="Calibri"/>
                    <a:cs typeface="Times New Roman"/>
                  </a:rPr>
                  <a:t>Cho hai số thực </a:t>
                </a:r>
                <a14:m>
                  <m:oMath xmlns:m="http://schemas.openxmlformats.org/officeDocument/2006/math">
                    <m:r>
                      <a:rPr lang="en-US" sz="4400" i="1">
                        <a:effectLst/>
                        <a:latin typeface="Cambria Math"/>
                        <a:ea typeface="Calibri"/>
                        <a:cs typeface="Times New Roman"/>
                      </a:rPr>
                      <m:t>𝑥</m:t>
                    </m:r>
                    <m:r>
                      <a:rPr lang="fr-FR" sz="4400" i="1">
                        <a:effectLst/>
                        <a:latin typeface="Cambria Math"/>
                        <a:ea typeface="Calibri"/>
                        <a:cs typeface="Times New Roman"/>
                      </a:rPr>
                      <m:t>, </m:t>
                    </m:r>
                    <m:r>
                      <a:rPr lang="en-US" sz="4400" i="1">
                        <a:effectLst/>
                        <a:latin typeface="Cambria Math"/>
                        <a:ea typeface="Calibri"/>
                        <a:cs typeface="Times New Roman"/>
                      </a:rPr>
                      <m:t>𝑦</m:t>
                    </m:r>
                  </m:oMath>
                </a14:m>
                <a:r>
                  <a:rPr lang="vi-VN" sz="4400" dirty="0">
                    <a:effectLst/>
                    <a:latin typeface="Times New Roman"/>
                    <a:ea typeface="Calibri"/>
                    <a:cs typeface="Times New Roman"/>
                  </a:rPr>
                  <a:t> thỏa mãn </a:t>
                </a:r>
                <a14:m>
                  <m:oMath xmlns:m="http://schemas.openxmlformats.org/officeDocument/2006/math">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𝑥</m:t>
                        </m:r>
                      </m:e>
                      <m:sup>
                        <m:r>
                          <a:rPr lang="fr-FR" sz="4400" i="1">
                            <a:effectLst/>
                            <a:latin typeface="Cambria Math"/>
                            <a:ea typeface="Calibri"/>
                            <a:cs typeface="Times New Roman"/>
                          </a:rPr>
                          <m:t>2</m:t>
                        </m:r>
                      </m:sup>
                    </m:sSup>
                    <m:r>
                      <a:rPr lang="fr-FR"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𝑦</m:t>
                        </m:r>
                      </m:e>
                      <m:sup>
                        <m:r>
                          <a:rPr lang="fr-FR" sz="4400" i="1">
                            <a:effectLst/>
                            <a:latin typeface="Cambria Math"/>
                            <a:ea typeface="Calibri"/>
                            <a:cs typeface="Times New Roman"/>
                          </a:rPr>
                          <m:t>2</m:t>
                        </m:r>
                      </m:sup>
                    </m:sSup>
                    <m:r>
                      <a:rPr lang="fr-FR" sz="4400" i="1">
                        <a:effectLst/>
                        <a:latin typeface="Cambria Math"/>
                        <a:ea typeface="Calibri"/>
                        <a:cs typeface="Times New Roman"/>
                      </a:rPr>
                      <m:t>+</m:t>
                    </m:r>
                    <m:r>
                      <a:rPr lang="en-US" sz="4400" i="1">
                        <a:effectLst/>
                        <a:latin typeface="Cambria Math"/>
                        <a:ea typeface="Calibri"/>
                        <a:cs typeface="Times New Roman"/>
                      </a:rPr>
                      <m:t>𝑥𝑦</m:t>
                    </m:r>
                    <m:r>
                      <a:rPr lang="fr-FR" sz="4400" i="1">
                        <a:effectLst/>
                        <a:latin typeface="Cambria Math"/>
                        <a:ea typeface="Calibri"/>
                        <a:cs typeface="Times New Roman"/>
                      </a:rPr>
                      <m:t>=3</m:t>
                    </m:r>
                  </m:oMath>
                </a14:m>
                <a:r>
                  <a:rPr lang="vi-VN" sz="4400" dirty="0">
                    <a:effectLst/>
                    <a:latin typeface="Times New Roman"/>
                    <a:ea typeface="Calibri"/>
                    <a:cs typeface="Times New Roman"/>
                  </a:rPr>
                  <a:t>. </a:t>
                </a:r>
                <a:endParaRPr lang="en-US" sz="4400" dirty="0">
                  <a:effectLst/>
                  <a:latin typeface="Times New Roman"/>
                  <a:ea typeface="Calibri"/>
                  <a:cs typeface="Times New Roman"/>
                </a:endParaRPr>
              </a:p>
              <a:p>
                <a:pPr indent="38735" algn="just">
                  <a:lnSpc>
                    <a:spcPct val="115000"/>
                  </a:lnSpc>
                  <a:spcBef>
                    <a:spcPts val="120"/>
                  </a:spcBef>
                  <a:spcAft>
                    <a:spcPts val="1000"/>
                  </a:spcAft>
                  <a:tabLst>
                    <a:tab pos="180340" algn="l"/>
                    <a:tab pos="288290" algn="l"/>
                    <a:tab pos="467995" algn="l"/>
                    <a:tab pos="540385" algn="l"/>
                    <a:tab pos="648335" algn="l"/>
                    <a:tab pos="1260475" algn="l"/>
                    <a:tab pos="3780790" algn="l"/>
                  </a:tabLst>
                </a:pPr>
                <a:r>
                  <a:rPr lang="vi-VN" sz="4400" dirty="0">
                    <a:effectLst/>
                    <a:latin typeface="Times New Roman"/>
                    <a:ea typeface="Calibri"/>
                    <a:cs typeface="Times New Roman"/>
                  </a:rPr>
                  <a:t>Tập giá trị của biểu thức </a:t>
                </a:r>
                <a14:m>
                  <m:oMath xmlns:m="http://schemas.openxmlformats.org/officeDocument/2006/math">
                    <m:r>
                      <a:rPr lang="vi-VN" sz="4400" i="1">
                        <a:effectLst/>
                        <a:latin typeface="Cambria Math"/>
                        <a:ea typeface="Calibri"/>
                        <a:cs typeface="Times New Roman"/>
                      </a:rPr>
                      <m:t>𝑆</m:t>
                    </m:r>
                    <m:r>
                      <a:rPr lang="vi-VN" sz="4400" i="1">
                        <a:effectLst/>
                        <a:latin typeface="Cambria Math"/>
                        <a:ea typeface="Calibri"/>
                        <a:cs typeface="Times New Roman"/>
                      </a:rPr>
                      <m:t>=</m:t>
                    </m:r>
                    <m:r>
                      <a:rPr lang="vi-VN" sz="4400" i="1">
                        <a:effectLst/>
                        <a:latin typeface="Cambria Math"/>
                        <a:ea typeface="Calibri"/>
                        <a:cs typeface="Times New Roman"/>
                      </a:rPr>
                      <m:t>𝑥</m:t>
                    </m:r>
                    <m:r>
                      <a:rPr lang="vi-VN" sz="4400" i="1">
                        <a:effectLst/>
                        <a:latin typeface="Cambria Math"/>
                        <a:ea typeface="Calibri"/>
                        <a:cs typeface="Times New Roman"/>
                      </a:rPr>
                      <m:t>+</m:t>
                    </m:r>
                    <m:r>
                      <a:rPr lang="vi-VN" sz="4400" i="1">
                        <a:effectLst/>
                        <a:latin typeface="Cambria Math"/>
                        <a:ea typeface="Calibri"/>
                        <a:cs typeface="Times New Roman"/>
                      </a:rPr>
                      <m:t>𝑦</m:t>
                    </m:r>
                  </m:oMath>
                </a14:m>
                <a:r>
                  <a:rPr lang="vi-VN" sz="4400" dirty="0">
                    <a:effectLst/>
                    <a:latin typeface="Times New Roman"/>
                    <a:ea typeface="Calibri"/>
                    <a:cs typeface="Times New Roman"/>
                  </a:rPr>
                  <a:t> là:</a:t>
                </a:r>
                <a:endParaRPr lang="en-US" sz="4400" dirty="0">
                  <a:effectLst/>
                  <a:latin typeface="Times New Roman"/>
                  <a:ea typeface="Calibri"/>
                  <a:cs typeface="Times New Roman"/>
                </a:endParaRPr>
              </a:p>
            </p:txBody>
          </p:sp>
        </mc:Choice>
        <mc:Fallback xmlns="">
          <p:sp>
            <p:nvSpPr>
              <p:cNvPr id="2" name="Rectangle 1"/>
              <p:cNvSpPr>
                <a:spLocks noRot="1" noChangeAspect="1" noMove="1" noResize="1" noEditPoints="1" noAdjustHandles="1" noChangeArrowheads="1" noChangeShapeType="1" noTextEdit="1"/>
              </p:cNvSpPr>
              <p:nvPr/>
            </p:nvSpPr>
            <p:spPr>
              <a:xfrm>
                <a:off x="4919986" y="2260879"/>
                <a:ext cx="12303130" cy="1728358"/>
              </a:xfrm>
              <a:prstGeom prst="rect">
                <a:avLst/>
              </a:prstGeom>
              <a:blipFill>
                <a:blip r:embed="rId2"/>
                <a:stretch>
                  <a:fillRect l="-1685" t="-4947" b="-16254"/>
                </a:stretch>
              </a:blipFill>
            </p:spPr>
            <p:txBody>
              <a:bodyPr/>
              <a:lstStyle/>
              <a:p>
                <a:r>
                  <a:rPr lang="en-US">
                    <a:noFill/>
                  </a:rPr>
                  <a:t> </a:t>
                </a:r>
              </a:p>
            </p:txBody>
          </p:sp>
        </mc:Fallback>
      </mc:AlternateContent>
      <p:sp>
        <p:nvSpPr>
          <p:cNvPr id="4" name="Rectangle 3"/>
          <p:cNvSpPr/>
          <p:nvPr/>
        </p:nvSpPr>
        <p:spPr>
          <a:xfrm>
            <a:off x="823642" y="4057493"/>
            <a:ext cx="2050561" cy="808619"/>
          </a:xfrm>
          <a:prstGeom prst="rect">
            <a:avLst/>
          </a:prstGeom>
        </p:spPr>
        <p:txBody>
          <a:bodyPr wrap="none">
            <a:spAutoFit/>
          </a:bodyPr>
          <a:lstStyle/>
          <a:p>
            <a:pPr algn="ctr">
              <a:lnSpc>
                <a:spcPct val="115000"/>
              </a:lnSpc>
              <a:spcAft>
                <a:spcPts val="600"/>
              </a:spcAft>
            </a:pPr>
            <a:r>
              <a:rPr lang="en-US" sz="4400" b="1" dirty="0" err="1">
                <a:solidFill>
                  <a:srgbClr val="0000FF"/>
                </a:solidFill>
                <a:latin typeface="Times New Roman" panose="02020603050405020304" pitchFamily="18" charset="0"/>
                <a:ea typeface="Calibri"/>
                <a:cs typeface="Times New Roman" panose="02020603050405020304" pitchFamily="18" charset="0"/>
              </a:rPr>
              <a:t>Lời</a:t>
            </a:r>
            <a:r>
              <a:rPr lang="en-US" sz="4400" b="1" dirty="0">
                <a:solidFill>
                  <a:srgbClr val="0000FF"/>
                </a:solidFill>
                <a:latin typeface="Times New Roman" panose="02020603050405020304" pitchFamily="18" charset="0"/>
                <a:ea typeface="Calibri"/>
                <a:cs typeface="Times New Roman" panose="02020603050405020304" pitchFamily="18" charset="0"/>
              </a:rPr>
              <a:t> </a:t>
            </a:r>
            <a:r>
              <a:rPr lang="en-US" sz="4400" b="1" dirty="0" err="1">
                <a:solidFill>
                  <a:srgbClr val="0000FF"/>
                </a:solidFill>
                <a:latin typeface="Times New Roman" panose="02020603050405020304" pitchFamily="18" charset="0"/>
                <a:ea typeface="Calibri"/>
                <a:cs typeface="Times New Roman" panose="02020603050405020304" pitchFamily="18" charset="0"/>
              </a:rPr>
              <a:t>giải</a:t>
            </a:r>
            <a:endParaRPr lang="en-US" sz="4400" dirty="0">
              <a:effectLst/>
              <a:latin typeface="Times New Roman" panose="02020603050405020304" pitchFamily="18" charset="0"/>
              <a:ea typeface="Calibri"/>
              <a:cs typeface="Times New Roman" panose="02020603050405020304" pitchFamily="18" charset="0"/>
            </a:endParaRPr>
          </a:p>
        </p:txBody>
      </p:sp>
      <p:sp>
        <p:nvSpPr>
          <p:cNvPr id="6" name="Rectangle 5"/>
          <p:cNvSpPr/>
          <p:nvPr/>
        </p:nvSpPr>
        <p:spPr>
          <a:xfrm>
            <a:off x="1815576" y="4826240"/>
            <a:ext cx="1452642" cy="808619"/>
          </a:xfrm>
          <a:prstGeom prst="rect">
            <a:avLst/>
          </a:prstGeom>
        </p:spPr>
        <p:txBody>
          <a:bodyPr wrap="none">
            <a:spAutoFit/>
          </a:bodyPr>
          <a:lstStyle/>
          <a:p>
            <a:pPr marL="180340" indent="-180340">
              <a:lnSpc>
                <a:spcPct val="115000"/>
              </a:lnSpc>
              <a:spcBef>
                <a:spcPts val="200"/>
              </a:spcBef>
              <a:spcAft>
                <a:spcPts val="1000"/>
              </a:spcAft>
              <a:tabLst>
                <a:tab pos="165100" algn="l"/>
                <a:tab pos="288290" algn="l"/>
                <a:tab pos="467995" algn="l"/>
                <a:tab pos="540385" algn="l"/>
                <a:tab pos="648335" algn="l"/>
                <a:tab pos="1260475" algn="l"/>
                <a:tab pos="3780790" algn="l"/>
              </a:tabLst>
            </a:pPr>
            <a:r>
              <a:rPr lang="fr-FR" sz="4400" dirty="0">
                <a:latin typeface="Times New Roman" panose="02020603050405020304" pitchFamily="18" charset="0"/>
                <a:ea typeface="Calibri"/>
                <a:cs typeface="Times New Roman" panose="02020603050405020304" pitchFamily="18" charset="0"/>
              </a:rPr>
              <a:t>Ta</a:t>
            </a:r>
            <a:r>
              <a:rPr lang="vi-VN" sz="4400" dirty="0">
                <a:effectLst/>
                <a:latin typeface="Times New Roman" panose="02020603050405020304" pitchFamily="18" charset="0"/>
                <a:ea typeface="Calibri"/>
                <a:cs typeface="Times New Roman" panose="02020603050405020304" pitchFamily="18" charset="0"/>
              </a:rPr>
              <a:t> có</a:t>
            </a:r>
            <a:endParaRPr lang="en-US" sz="4400" dirty="0">
              <a:effectLst/>
              <a:latin typeface="Times New Roman" panose="02020603050405020304" pitchFamily="18" charset="0"/>
              <a:ea typeface="Calibri"/>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679626" y="8508798"/>
                <a:ext cx="4723857" cy="999248"/>
              </a:xfrm>
              <a:prstGeom prst="rect">
                <a:avLst/>
              </a:prstGeom>
            </p:spPr>
            <p:txBody>
              <a:bodyPr wrap="none">
                <a:spAutoFit/>
              </a:bodyPr>
              <a:lstStyle/>
              <a:p>
                <a:pPr marL="180340" indent="-180340">
                  <a:lnSpc>
                    <a:spcPct val="115000"/>
                  </a:lnSpc>
                  <a:spcBef>
                    <a:spcPts val="200"/>
                  </a:spcBef>
                  <a:spcAft>
                    <a:spcPts val="1000"/>
                  </a:spcAft>
                  <a:tabLst>
                    <a:tab pos="165100" algn="l"/>
                    <a:tab pos="288290" algn="l"/>
                    <a:tab pos="467995" algn="l"/>
                    <a:tab pos="540385" algn="l"/>
                    <a:tab pos="648335" algn="l"/>
                    <a:tab pos="1260475" algn="l"/>
                    <a:tab pos="3780790" algn="l"/>
                  </a:tabLst>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ea typeface="Calibri"/>
                              <a:cs typeface="Times New Roman"/>
                            </a:rPr>
                          </m:ctrlPr>
                        </m:sSupPr>
                        <m:e>
                          <m:r>
                            <a:rPr lang="en-US" sz="4400" i="1">
                              <a:effectLst/>
                              <a:latin typeface="Cambria Math"/>
                              <a:ea typeface="Calibri"/>
                              <a:cs typeface="Times New Roman"/>
                            </a:rPr>
                            <m:t>𝑥</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𝑦</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r>
                        <a:rPr lang="en-US" sz="4400" i="1">
                          <a:effectLst/>
                          <a:latin typeface="Cambria Math"/>
                          <a:ea typeface="Calibri"/>
                          <a:cs typeface="Times New Roman"/>
                        </a:rPr>
                        <m:t>𝑥𝑦</m:t>
                      </m:r>
                      <m:r>
                        <a:rPr lang="en-US" sz="4400" i="1">
                          <a:effectLst/>
                          <a:latin typeface="Cambria Math"/>
                          <a:ea typeface="Calibri"/>
                          <a:cs typeface="Times New Roman"/>
                        </a:rPr>
                        <m:t>=3</m:t>
                      </m:r>
                    </m:oMath>
                  </m:oMathPara>
                </a14:m>
                <a:endParaRPr lang="en-US" sz="4400" dirty="0">
                  <a:effectLst/>
                  <a:latin typeface="Times New Roman" panose="02020603050405020304" pitchFamily="18" charset="0"/>
                  <a:ea typeface="Calibri"/>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679626" y="8508798"/>
                <a:ext cx="4723857" cy="99924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216130" y="8508798"/>
                <a:ext cx="6623480" cy="999248"/>
              </a:xfrm>
              <a:prstGeom prst="rect">
                <a:avLst/>
              </a:prstGeom>
            </p:spPr>
            <p:txBody>
              <a:bodyPr wrap="none">
                <a:spAutoFit/>
              </a:bodyPr>
              <a:lstStyle/>
              <a:p>
                <a:pPr marL="180340" indent="-180340">
                  <a:lnSpc>
                    <a:spcPct val="115000"/>
                  </a:lnSpc>
                  <a:spcBef>
                    <a:spcPts val="200"/>
                  </a:spcBef>
                  <a:spcAft>
                    <a:spcPts val="1000"/>
                  </a:spcAft>
                  <a:tabLst>
                    <a:tab pos="165100" algn="l"/>
                    <a:tab pos="288290" algn="l"/>
                    <a:tab pos="467995" algn="l"/>
                    <a:tab pos="540385" algn="l"/>
                    <a:tab pos="648335" algn="l"/>
                    <a:tab pos="1260475" algn="l"/>
                    <a:tab pos="3780790" algn="l"/>
                  </a:tabLst>
                </a:pPr>
                <a14:m>
                  <m:oMathPara xmlns:m="http://schemas.openxmlformats.org/officeDocument/2006/math">
                    <m:oMathParaPr>
                      <m:jc m:val="centerGroup"/>
                    </m:oMathParaPr>
                    <m:oMath xmlns:m="http://schemas.openxmlformats.org/officeDocument/2006/math">
                      <m:r>
                        <a:rPr lang="en-US" sz="4400" i="1" smtClean="0">
                          <a:latin typeface="Cambria Math"/>
                          <a:ea typeface="Calibri"/>
                          <a:cs typeface="Cambria Math"/>
                        </a:rPr>
                        <m:t>⇔</m:t>
                      </m:r>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𝑦</m:t>
                              </m:r>
                            </m:e>
                          </m:d>
                        </m:e>
                        <m:sup>
                          <m:r>
                            <a:rPr lang="en-US" sz="4400" i="1">
                              <a:effectLst/>
                              <a:latin typeface="Cambria Math"/>
                              <a:ea typeface="Calibri"/>
                              <a:cs typeface="Times New Roman"/>
                            </a:rPr>
                            <m:t>2</m:t>
                          </m:r>
                        </m:sup>
                      </m:sSup>
                      <m:r>
                        <a:rPr lang="en-US" sz="4400" i="1">
                          <a:effectLst/>
                          <a:latin typeface="Cambria Math"/>
                          <a:ea typeface="Calibri"/>
                          <a:cs typeface="Times New Roman"/>
                        </a:rPr>
                        <m:t>−3</m:t>
                      </m:r>
                      <m:r>
                        <a:rPr lang="en-US" sz="4400" b="0" i="1" smtClean="0">
                          <a:effectLst/>
                          <a:latin typeface="Cambria Math"/>
                          <a:ea typeface="Calibri"/>
                          <a:cs typeface="Times New Roman"/>
                        </a:rPr>
                        <m:t>−</m:t>
                      </m:r>
                      <m:r>
                        <a:rPr lang="en-US" sz="4400" i="1">
                          <a:effectLst/>
                          <a:latin typeface="Cambria Math"/>
                          <a:ea typeface="Calibri"/>
                          <a:cs typeface="Times New Roman"/>
                        </a:rPr>
                        <m:t>𝑥𝑦</m:t>
                      </m:r>
                      <m:r>
                        <a:rPr lang="en-US" sz="4400" b="0" i="1" smtClean="0">
                          <a:effectLst/>
                          <a:latin typeface="Cambria Math"/>
                          <a:ea typeface="Calibri"/>
                          <a:cs typeface="Times New Roman"/>
                        </a:rPr>
                        <m:t>=0</m:t>
                      </m:r>
                    </m:oMath>
                  </m:oMathPara>
                </a14:m>
                <a:endParaRPr lang="en-US" sz="4400" dirty="0">
                  <a:effectLst/>
                  <a:latin typeface="Times New Roman" panose="02020603050405020304" pitchFamily="18" charset="0"/>
                  <a:ea typeface="Calibri"/>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216130" y="8508798"/>
                <a:ext cx="6623480" cy="99924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001082" y="10539256"/>
                <a:ext cx="9763378" cy="807657"/>
              </a:xfrm>
              <a:prstGeom prst="rect">
                <a:avLst/>
              </a:prstGeom>
            </p:spPr>
            <p:txBody>
              <a:bodyPr wrap="none">
                <a:spAutoFit/>
              </a:bodyPr>
              <a:lstStyle/>
              <a:p>
                <a:pPr indent="38735" algn="just">
                  <a:lnSpc>
                    <a:spcPct val="115000"/>
                  </a:lnSpc>
                  <a:spcBef>
                    <a:spcPts val="120"/>
                  </a:spcBef>
                  <a:spcAft>
                    <a:spcPts val="1000"/>
                  </a:spcAft>
                  <a:tabLst>
                    <a:tab pos="180340" algn="l"/>
                    <a:tab pos="288290" algn="l"/>
                    <a:tab pos="467995" algn="l"/>
                    <a:tab pos="540385" algn="l"/>
                    <a:tab pos="648335" algn="l"/>
                    <a:tab pos="1260475" algn="l"/>
                    <a:tab pos="3780790" algn="l"/>
                  </a:tabLst>
                </a:pPr>
                <a:r>
                  <a:rPr lang="en-US" sz="4400" dirty="0" err="1">
                    <a:latin typeface="Times New Roman" panose="02020603050405020304" pitchFamily="18" charset="0"/>
                    <a:ea typeface="Calibri"/>
                    <a:cs typeface="Times New Roman" panose="02020603050405020304" pitchFamily="18" charset="0"/>
                  </a:rPr>
                  <a:t>Suy</a:t>
                </a:r>
                <a:r>
                  <a:rPr lang="en-US" sz="4400" dirty="0">
                    <a:latin typeface="Times New Roman" panose="02020603050405020304" pitchFamily="18" charset="0"/>
                    <a:ea typeface="Calibri"/>
                    <a:cs typeface="Times New Roman" panose="02020603050405020304" pitchFamily="18" charset="0"/>
                  </a:rPr>
                  <a:t> </a:t>
                </a:r>
                <a:r>
                  <a:rPr lang="en-US" sz="4400" dirty="0" err="1">
                    <a:latin typeface="Times New Roman" panose="02020603050405020304" pitchFamily="18" charset="0"/>
                    <a:ea typeface="Calibri"/>
                    <a:cs typeface="Times New Roman" panose="02020603050405020304" pitchFamily="18" charset="0"/>
                  </a:rPr>
                  <a:t>ra</a:t>
                </a:r>
                <a:r>
                  <a:rPr lang="en-US" sz="4400" dirty="0">
                    <a:latin typeface="Times New Roman" panose="02020603050405020304" pitchFamily="18" charset="0"/>
                    <a:ea typeface="Calibri"/>
                    <a:cs typeface="Times New Roman" panose="02020603050405020304" pitchFamily="18" charset="0"/>
                  </a:rPr>
                  <a:t> </a:t>
                </a:r>
                <a14:m>
                  <m:oMath xmlns:m="http://schemas.openxmlformats.org/officeDocument/2006/math">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𝑦</m:t>
                            </m:r>
                          </m:e>
                        </m:d>
                      </m:e>
                      <m:sup>
                        <m:r>
                          <a:rPr lang="en-US" sz="4400" i="1">
                            <a:effectLst/>
                            <a:latin typeface="Cambria Math"/>
                            <a:ea typeface="Calibri"/>
                            <a:cs typeface="Times New Roman"/>
                          </a:rPr>
                          <m:t>2</m:t>
                        </m:r>
                      </m:sup>
                    </m:sSup>
                    <m:r>
                      <a:rPr lang="en-US" sz="4400" i="1">
                        <a:effectLst/>
                        <a:latin typeface="Cambria Math"/>
                        <a:ea typeface="Calibri"/>
                        <a:cs typeface="Times New Roman"/>
                      </a:rPr>
                      <m:t>≤4</m:t>
                    </m:r>
                    <m:r>
                      <a:rPr lang="en-US" sz="4400" i="1">
                        <a:effectLst/>
                        <a:latin typeface="Cambria Math"/>
                        <a:ea typeface="Calibri"/>
                        <a:cs typeface="Cambria Math"/>
                      </a:rPr>
                      <m:t>⇔</m:t>
                    </m:r>
                    <m:r>
                      <a:rPr lang="en-US" sz="4400" i="1">
                        <a:effectLst/>
                        <a:latin typeface="Cambria Math"/>
                        <a:ea typeface="Calibri"/>
                        <a:cs typeface="Times New Roman"/>
                      </a:rPr>
                      <m:t>−2≤</m:t>
                    </m:r>
                    <m:r>
                      <a:rPr lang="en-US" sz="4400" i="1">
                        <a:effectLst/>
                        <a:latin typeface="Cambria Math"/>
                        <a:ea typeface="Calibri"/>
                        <a:cs typeface="Times New Roman"/>
                      </a:rPr>
                      <m:t>𝑥</m:t>
                    </m:r>
                    <m:r>
                      <a:rPr lang="en-US" sz="4400" i="1">
                        <a:effectLst/>
                        <a:latin typeface="Cambria Math"/>
                        <a:ea typeface="Calibri"/>
                        <a:cs typeface="Times New Roman"/>
                      </a:rPr>
                      <m:t>+</m:t>
                    </m:r>
                    <m:r>
                      <a:rPr lang="en-US" sz="4400" i="1">
                        <a:effectLst/>
                        <a:latin typeface="Cambria Math"/>
                        <a:ea typeface="Calibri"/>
                        <a:cs typeface="Times New Roman"/>
                      </a:rPr>
                      <m:t>𝑦</m:t>
                    </m:r>
                    <m:r>
                      <a:rPr lang="en-US" sz="4400" i="1">
                        <a:effectLst/>
                        <a:latin typeface="Cambria Math"/>
                        <a:ea typeface="Calibri"/>
                        <a:cs typeface="Times New Roman"/>
                      </a:rPr>
                      <m:t>≤2.</m:t>
                    </m:r>
                  </m:oMath>
                </a14:m>
                <a:endParaRPr lang="en-US" sz="4400" dirty="0">
                  <a:effectLst/>
                  <a:latin typeface="Times New Roman" panose="02020603050405020304" pitchFamily="18" charset="0"/>
                  <a:ea typeface="Calibri"/>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001082" y="10539256"/>
                <a:ext cx="9763378" cy="807657"/>
              </a:xfrm>
              <a:prstGeom prst="rect">
                <a:avLst/>
              </a:prstGeom>
              <a:blipFill>
                <a:blip r:embed="rId5"/>
                <a:stretch>
                  <a:fillRect l="-2122" t="-10606"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643638" y="5730045"/>
                <a:ext cx="3407343"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4400" i="1" smtClean="0">
                              <a:latin typeface="Cambria Math" panose="02040503050406030204" pitchFamily="18" charset="0"/>
                              <a:ea typeface="Calibri"/>
                              <a:cs typeface="Times New Roman"/>
                            </a:rPr>
                          </m:ctrlPr>
                        </m:sSupPr>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en-US" sz="4400" b="0" i="1" smtClean="0">
                                  <a:latin typeface="Cambria Math"/>
                                  <a:ea typeface="Calibri"/>
                                  <a:cs typeface="Times New Roman"/>
                                </a:rPr>
                                <m:t>−</m:t>
                              </m:r>
                              <m:r>
                                <a:rPr lang="en-US" sz="4400" i="1">
                                  <a:latin typeface="Cambria Math"/>
                                  <a:ea typeface="Calibri"/>
                                  <a:cs typeface="Times New Roman"/>
                                </a:rPr>
                                <m:t>𝑦</m:t>
                              </m:r>
                            </m:e>
                          </m:d>
                        </m:e>
                        <m:sup>
                          <m:r>
                            <a:rPr lang="fr-FR" sz="4400" i="1">
                              <a:latin typeface="Cambria Math"/>
                              <a:ea typeface="Calibri"/>
                              <a:cs typeface="Times New Roman"/>
                            </a:rPr>
                            <m:t>2</m:t>
                          </m:r>
                        </m:sup>
                      </m:sSup>
                      <m:r>
                        <a:rPr lang="fr-FR" sz="4400" i="1">
                          <a:latin typeface="Cambria Math"/>
                          <a:ea typeface="Calibri"/>
                          <a:cs typeface="Times New Roman"/>
                        </a:rPr>
                        <m:t>≥</m:t>
                      </m:r>
                      <m:r>
                        <a:rPr lang="en-US" sz="4400" b="0" i="1" smtClean="0">
                          <a:latin typeface="Cambria Math"/>
                          <a:ea typeface="Calibri"/>
                          <a:cs typeface="Times New Roman"/>
                        </a:rPr>
                        <m:t>0</m:t>
                      </m:r>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643638" y="5730045"/>
                <a:ext cx="3407343"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928444" y="5721652"/>
                <a:ext cx="5426614" cy="769441"/>
              </a:xfrm>
              <a:prstGeom prst="rect">
                <a:avLst/>
              </a:prstGeom>
              <a:noFill/>
            </p:spPr>
            <p:txBody>
              <a:bodyPr wrap="none" rtlCol="0">
                <a:spAutoFit/>
              </a:bodyPr>
              <a:lstStyle/>
              <a:p>
                <a14:m>
                  <m:oMath xmlns:m="http://schemas.openxmlformats.org/officeDocument/2006/math">
                    <m:r>
                      <a:rPr lang="en-US" sz="4400" i="1">
                        <a:latin typeface="Cambria Math"/>
                        <a:ea typeface="Calibri"/>
                        <a:cs typeface="Cambria Math"/>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𝑥</m:t>
                        </m:r>
                      </m:e>
                      <m:sup>
                        <m:r>
                          <a:rPr lang="fr-FR" sz="4400" i="1">
                            <a:latin typeface="Cambria Math"/>
                            <a:ea typeface="Calibri"/>
                            <a:cs typeface="Times New Roman"/>
                          </a:rPr>
                          <m:t>2</m:t>
                        </m:r>
                      </m:sup>
                    </m:sSup>
                    <m:r>
                      <a:rPr lang="fr-FR" sz="4400" i="1">
                        <a:latin typeface="Cambria Math"/>
                        <a:ea typeface="Calibri"/>
                        <a:cs typeface="Times New Roman"/>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𝑦</m:t>
                        </m:r>
                      </m:e>
                      <m:sup>
                        <m:r>
                          <a:rPr lang="fr-FR" sz="4400" i="1">
                            <a:latin typeface="Cambria Math"/>
                            <a:ea typeface="Calibri"/>
                            <a:cs typeface="Times New Roman"/>
                          </a:rPr>
                          <m:t>2</m:t>
                        </m:r>
                      </m:sup>
                    </m:sSup>
                    <m:r>
                      <a:rPr lang="en-US" sz="4400" i="1">
                        <a:latin typeface="Cambria Math"/>
                        <a:ea typeface="Calibri"/>
                        <a:cs typeface="Times New Roman"/>
                      </a:rPr>
                      <m:t>−</m:t>
                    </m:r>
                    <m:r>
                      <a:rPr lang="fr-FR" sz="4400" i="1">
                        <a:latin typeface="Cambria Math"/>
                        <a:ea typeface="Calibri"/>
                        <a:cs typeface="Times New Roman"/>
                      </a:rPr>
                      <m:t>2</m:t>
                    </m:r>
                    <m:r>
                      <a:rPr lang="en-US" sz="4400" i="1">
                        <a:latin typeface="Cambria Math"/>
                        <a:ea typeface="Calibri"/>
                        <a:cs typeface="Times New Roman"/>
                      </a:rPr>
                      <m:t>𝑥𝑦</m:t>
                    </m:r>
                  </m:oMath>
                </a14:m>
                <a:r>
                  <a:rPr lang="fr-FR" sz="4400" dirty="0">
                    <a:latin typeface="Times New Roman" panose="02020603050405020304" pitchFamily="18" charset="0"/>
                    <a:ea typeface="Calibri"/>
                    <a:cs typeface="Times New Roman" panose="02020603050405020304" pitchFamily="18" charset="0"/>
                  </a:rPr>
                  <a:t> </a:t>
                </a:r>
                <a14:m>
                  <m:oMath xmlns:m="http://schemas.openxmlformats.org/officeDocument/2006/math">
                    <m:r>
                      <a:rPr lang="fr-FR" sz="4400" i="1">
                        <a:latin typeface="Cambria Math"/>
                        <a:ea typeface="Calibri"/>
                        <a:cs typeface="Times New Roman"/>
                      </a:rPr>
                      <m:t>≥</m:t>
                    </m:r>
                    <m:r>
                      <a:rPr lang="en-US" sz="4400" i="1">
                        <a:latin typeface="Cambria Math"/>
                        <a:ea typeface="Calibri"/>
                        <a:cs typeface="Times New Roman"/>
                      </a:rPr>
                      <m:t>0</m:t>
                    </m:r>
                  </m:oMath>
                </a14:m>
                <a:endParaRPr lang="en-US" sz="4400" dirty="0">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928444" y="5721652"/>
                <a:ext cx="5426614" cy="769441"/>
              </a:xfrm>
              <a:prstGeom prst="rect">
                <a:avLst/>
              </a:prstGeom>
              <a:blipFill>
                <a:blip r:embed="rId7"/>
                <a:stretch>
                  <a:fillRect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0206900" y="5719908"/>
                <a:ext cx="4598310" cy="769441"/>
              </a:xfrm>
              <a:prstGeom prst="rect">
                <a:avLst/>
              </a:prstGeom>
              <a:noFill/>
            </p:spPr>
            <p:txBody>
              <a:bodyPr wrap="none" rtlCol="0">
                <a:spAutoFit/>
              </a:bodyPr>
              <a:lstStyle/>
              <a:p>
                <a14:m>
                  <m:oMath xmlns:m="http://schemas.openxmlformats.org/officeDocument/2006/math">
                    <m:r>
                      <a:rPr lang="en-US" sz="4400" i="1">
                        <a:latin typeface="Cambria Math"/>
                        <a:ea typeface="Calibri"/>
                        <a:cs typeface="Cambria Math"/>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𝑥</m:t>
                        </m:r>
                      </m:e>
                      <m:sup>
                        <m:r>
                          <a:rPr lang="fr-FR" sz="4400" i="1">
                            <a:latin typeface="Cambria Math"/>
                            <a:ea typeface="Calibri"/>
                            <a:cs typeface="Times New Roman"/>
                          </a:rPr>
                          <m:t>2</m:t>
                        </m:r>
                      </m:sup>
                    </m:sSup>
                    <m:r>
                      <a:rPr lang="fr-FR" sz="4400" i="1">
                        <a:latin typeface="Cambria Math"/>
                        <a:ea typeface="Calibri"/>
                        <a:cs typeface="Times New Roman"/>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𝑦</m:t>
                        </m:r>
                      </m:e>
                      <m:sup>
                        <m:r>
                          <a:rPr lang="fr-FR" sz="4400" i="1">
                            <a:latin typeface="Cambria Math"/>
                            <a:ea typeface="Calibri"/>
                            <a:cs typeface="Times New Roman"/>
                          </a:rPr>
                          <m:t>2</m:t>
                        </m:r>
                      </m:sup>
                    </m:sSup>
                    <m:r>
                      <a:rPr lang="fr-FR" sz="4400" i="1">
                        <a:latin typeface="Cambria Math"/>
                        <a:ea typeface="Calibri"/>
                        <a:cs typeface="Times New Roman"/>
                      </a:rPr>
                      <m:t>≥2</m:t>
                    </m:r>
                    <m:r>
                      <a:rPr lang="en-US" sz="4400" i="1">
                        <a:latin typeface="Cambria Math"/>
                        <a:ea typeface="Calibri"/>
                        <a:cs typeface="Times New Roman"/>
                      </a:rPr>
                      <m:t>𝑥𝑦</m:t>
                    </m:r>
                  </m:oMath>
                </a14:m>
                <a:r>
                  <a:rPr lang="fr-FR" sz="4400" dirty="0">
                    <a:latin typeface="Times New Roman" panose="02020603050405020304" pitchFamily="18" charset="0"/>
                    <a:ea typeface="Calibri"/>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0206900" y="5719908"/>
                <a:ext cx="4598310" cy="769441"/>
              </a:xfrm>
              <a:prstGeom prst="rect">
                <a:avLst/>
              </a:prstGeom>
              <a:blipFill>
                <a:blip r:embed="rId8"/>
                <a:stretch>
                  <a:fillRect t="-14961" r="-4636" b="-37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848923" y="6868828"/>
                <a:ext cx="6574172"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ea typeface="Calibri"/>
                              <a:cs typeface="Times New Roman"/>
                            </a:rPr>
                          </m:ctrlPr>
                        </m:sSupPr>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fr-FR" sz="4400" i="1">
                                  <a:latin typeface="Cambria Math"/>
                                  <a:ea typeface="Calibri"/>
                                  <a:cs typeface="Times New Roman"/>
                                </a:rPr>
                                <m:t>+</m:t>
                              </m:r>
                              <m:r>
                                <a:rPr lang="en-US" sz="4400" i="1">
                                  <a:latin typeface="Cambria Math"/>
                                  <a:ea typeface="Calibri"/>
                                  <a:cs typeface="Times New Roman"/>
                                </a:rPr>
                                <m:t>𝑦</m:t>
                              </m:r>
                            </m:e>
                          </m:d>
                        </m:e>
                        <m:sup>
                          <m:r>
                            <a:rPr lang="fr-FR" sz="4400" i="1">
                              <a:latin typeface="Cambria Math"/>
                              <a:ea typeface="Calibri"/>
                              <a:cs typeface="Times New Roman"/>
                            </a:rPr>
                            <m:t>2</m:t>
                          </m:r>
                        </m:sup>
                      </m:sSup>
                      <m:r>
                        <a:rPr lang="fr-FR" sz="4400" i="1">
                          <a:latin typeface="Cambria Math"/>
                          <a:ea typeface="Calibri"/>
                          <a:cs typeface="Times New Roman"/>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𝑥</m:t>
                          </m:r>
                        </m:e>
                        <m:sup>
                          <m:r>
                            <a:rPr lang="fr-FR" sz="4400" i="1">
                              <a:latin typeface="Cambria Math"/>
                              <a:ea typeface="Calibri"/>
                              <a:cs typeface="Times New Roman"/>
                            </a:rPr>
                            <m:t>2</m:t>
                          </m:r>
                        </m:sup>
                      </m:sSup>
                      <m:r>
                        <a:rPr lang="fr-FR" sz="4400" i="1">
                          <a:latin typeface="Cambria Math"/>
                          <a:ea typeface="Calibri"/>
                          <a:cs typeface="Times New Roman"/>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𝑦</m:t>
                          </m:r>
                        </m:e>
                        <m:sup>
                          <m:r>
                            <a:rPr lang="fr-FR" sz="4400" i="1">
                              <a:latin typeface="Cambria Math"/>
                              <a:ea typeface="Calibri"/>
                              <a:cs typeface="Times New Roman"/>
                            </a:rPr>
                            <m:t>2</m:t>
                          </m:r>
                        </m:sup>
                      </m:sSup>
                      <m:r>
                        <a:rPr lang="fr-FR" sz="4400" i="1">
                          <a:latin typeface="Cambria Math"/>
                          <a:ea typeface="Calibri"/>
                          <a:cs typeface="Times New Roman"/>
                        </a:rPr>
                        <m:t>+2</m:t>
                      </m:r>
                      <m:r>
                        <a:rPr lang="en-US" sz="4400" i="1">
                          <a:latin typeface="Cambria Math"/>
                          <a:ea typeface="Calibri"/>
                          <a:cs typeface="Times New Roman"/>
                        </a:rPr>
                        <m:t>𝑥𝑦</m:t>
                      </m:r>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848923" y="6868828"/>
                <a:ext cx="6574172" cy="76944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376334" y="6868828"/>
                <a:ext cx="1830566"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4400" i="1">
                          <a:latin typeface="Cambria Math"/>
                          <a:ea typeface="Calibri"/>
                          <a:cs typeface="Times New Roman"/>
                        </a:rPr>
                        <m:t>≥</m:t>
                      </m:r>
                      <m:r>
                        <a:rPr lang="en-US" sz="4400" i="1">
                          <a:latin typeface="Cambria Math"/>
                          <a:ea typeface="Calibri"/>
                          <a:cs typeface="Times New Roman"/>
                        </a:rPr>
                        <m:t>4</m:t>
                      </m:r>
                      <m:r>
                        <a:rPr lang="en-US" sz="4400" i="1">
                          <a:latin typeface="Cambria Math"/>
                          <a:ea typeface="Calibri"/>
                          <a:cs typeface="Times New Roman"/>
                        </a:rPr>
                        <m:t>𝑥𝑦</m:t>
                      </m:r>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376334" y="6868828"/>
                <a:ext cx="1830566" cy="76944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0032554" y="6427478"/>
                <a:ext cx="4460132" cy="14466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r>
                        <a:rPr lang="en-US" sz="4400" i="1">
                          <a:latin typeface="Cambria Math"/>
                          <a:ea typeface="Calibri"/>
                          <a:cs typeface="Times New Roman"/>
                        </a:rPr>
                        <m:t>𝑥𝑦</m:t>
                      </m:r>
                      <m:r>
                        <a:rPr lang="en-US" sz="4400" i="1">
                          <a:latin typeface="Cambria Math"/>
                          <a:ea typeface="Calibri"/>
                          <a:cs typeface="Times New Roman"/>
                        </a:rPr>
                        <m:t>≤</m:t>
                      </m:r>
                      <m:f>
                        <m:fPr>
                          <m:ctrlPr>
                            <a:rPr lang="en-US" sz="4400" i="1">
                              <a:latin typeface="Cambria Math" panose="02040503050406030204" pitchFamily="18" charset="0"/>
                              <a:ea typeface="Calibri"/>
                              <a:cs typeface="Times New Roman"/>
                            </a:rPr>
                          </m:ctrlPr>
                        </m:fPr>
                        <m:num>
                          <m:sSup>
                            <m:sSupPr>
                              <m:ctrlPr>
                                <a:rPr lang="en-US" sz="4400" i="1">
                                  <a:latin typeface="Cambria Math" panose="02040503050406030204" pitchFamily="18" charset="0"/>
                                  <a:ea typeface="Calibri"/>
                                  <a:cs typeface="Times New Roman"/>
                                </a:rPr>
                              </m:ctrlPr>
                            </m:sSupPr>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𝑦</m:t>
                                  </m:r>
                                </m:e>
                              </m:d>
                            </m:e>
                            <m:sup>
                              <m:r>
                                <a:rPr lang="en-US" sz="4400" i="1">
                                  <a:latin typeface="Cambria Math"/>
                                  <a:ea typeface="Calibri"/>
                                  <a:cs typeface="Times New Roman"/>
                                </a:rPr>
                                <m:t>2</m:t>
                              </m:r>
                            </m:sup>
                          </m:sSup>
                        </m:num>
                        <m:den>
                          <m:r>
                            <a:rPr lang="en-US" sz="4400" i="1">
                              <a:latin typeface="Cambria Math"/>
                              <a:ea typeface="Calibri"/>
                              <a:cs typeface="Times New Roman"/>
                            </a:rPr>
                            <m:t>4</m:t>
                          </m:r>
                        </m:den>
                      </m:f>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0032554" y="6427478"/>
                <a:ext cx="4460132" cy="144661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2624842" y="8537625"/>
                <a:ext cx="5456365"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sSup>
                        <m:sSupPr>
                          <m:ctrlPr>
                            <a:rPr lang="en-US" sz="4400" i="1">
                              <a:latin typeface="Cambria Math" panose="02040503050406030204" pitchFamily="18" charset="0"/>
                              <a:ea typeface="Calibri"/>
                              <a:cs typeface="Times New Roman"/>
                            </a:rPr>
                          </m:ctrlPr>
                        </m:sSupPr>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𝑦</m:t>
                              </m:r>
                            </m:e>
                          </m:d>
                        </m:e>
                        <m:sup>
                          <m:r>
                            <a:rPr lang="en-US" sz="4400" i="1">
                              <a:latin typeface="Cambria Math"/>
                              <a:ea typeface="Calibri"/>
                              <a:cs typeface="Times New Roman"/>
                            </a:rPr>
                            <m:t>2</m:t>
                          </m:r>
                        </m:sup>
                      </m:sSup>
                      <m:r>
                        <a:rPr lang="en-US" sz="4400" i="1">
                          <a:latin typeface="Cambria Math"/>
                          <a:ea typeface="Calibri"/>
                          <a:cs typeface="Times New Roman"/>
                        </a:rPr>
                        <m:t>−3=</m:t>
                      </m:r>
                      <m:r>
                        <a:rPr lang="en-US" sz="4400" i="1">
                          <a:latin typeface="Cambria Math"/>
                          <a:ea typeface="Calibri"/>
                          <a:cs typeface="Times New Roman"/>
                        </a:rPr>
                        <m:t>𝑥𝑦</m:t>
                      </m:r>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2624842" y="8537625"/>
                <a:ext cx="5456365" cy="76944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2688743" y="9528146"/>
                <a:ext cx="6783460" cy="14466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rPr>
                        <m:t>⇒</m:t>
                      </m:r>
                      <m:sSup>
                        <m:sSupPr>
                          <m:ctrlPr>
                            <a:rPr lang="en-US" sz="4400" i="1">
                              <a:latin typeface="Cambria Math" panose="02040503050406030204" pitchFamily="18" charset="0"/>
                              <a:ea typeface="Calibri"/>
                              <a:cs typeface="Times New Roman"/>
                            </a:rPr>
                          </m:ctrlPr>
                        </m:sSupPr>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𝑦</m:t>
                              </m:r>
                            </m:e>
                          </m:d>
                        </m:e>
                        <m:sup>
                          <m:r>
                            <a:rPr lang="en-US" sz="4400" i="1">
                              <a:latin typeface="Cambria Math"/>
                              <a:ea typeface="Calibri"/>
                              <a:cs typeface="Times New Roman"/>
                            </a:rPr>
                            <m:t>2</m:t>
                          </m:r>
                        </m:sup>
                      </m:sSup>
                      <m:r>
                        <a:rPr lang="en-US" sz="4400" i="1">
                          <a:latin typeface="Cambria Math"/>
                          <a:ea typeface="Calibri"/>
                          <a:cs typeface="Times New Roman"/>
                        </a:rPr>
                        <m:t>−3≤</m:t>
                      </m:r>
                      <m:f>
                        <m:fPr>
                          <m:ctrlPr>
                            <a:rPr lang="en-US" sz="4400" i="1">
                              <a:latin typeface="Cambria Math" panose="02040503050406030204" pitchFamily="18" charset="0"/>
                              <a:ea typeface="Calibri"/>
                              <a:cs typeface="Times New Roman"/>
                            </a:rPr>
                          </m:ctrlPr>
                        </m:fPr>
                        <m:num>
                          <m:sSup>
                            <m:sSupPr>
                              <m:ctrlPr>
                                <a:rPr lang="en-US" sz="4400" i="1">
                                  <a:latin typeface="Cambria Math" panose="02040503050406030204" pitchFamily="18" charset="0"/>
                                  <a:ea typeface="Calibri"/>
                                  <a:cs typeface="Times New Roman"/>
                                </a:rPr>
                              </m:ctrlPr>
                            </m:sSupPr>
                            <m:e>
                              <m:d>
                                <m:dPr>
                                  <m:ctrlPr>
                                    <a:rPr lang="en-US" sz="4400" i="1">
                                      <a:latin typeface="Cambria Math" panose="02040503050406030204" pitchFamily="18" charset="0"/>
                                      <a:ea typeface="Calibri"/>
                                      <a:cs typeface="Times New Roman"/>
                                    </a:rPr>
                                  </m:ctrlPr>
                                </m:dPr>
                                <m:e>
                                  <m:r>
                                    <a:rPr lang="en-US" sz="4400" i="1">
                                      <a:latin typeface="Cambria Math"/>
                                      <a:ea typeface="Calibri"/>
                                      <a:cs typeface="Times New Roman"/>
                                    </a:rPr>
                                    <m:t>𝑥</m:t>
                                  </m:r>
                                  <m:r>
                                    <a:rPr lang="en-US" sz="4400" i="1">
                                      <a:latin typeface="Cambria Math"/>
                                      <a:ea typeface="Calibri"/>
                                      <a:cs typeface="Times New Roman"/>
                                    </a:rPr>
                                    <m:t>+</m:t>
                                  </m:r>
                                  <m:r>
                                    <a:rPr lang="en-US" sz="4400" i="1">
                                      <a:latin typeface="Cambria Math"/>
                                      <a:ea typeface="Calibri"/>
                                      <a:cs typeface="Times New Roman"/>
                                    </a:rPr>
                                    <m:t>𝑦</m:t>
                                  </m:r>
                                </m:e>
                              </m:d>
                            </m:e>
                            <m:sup>
                              <m:r>
                                <a:rPr lang="en-US" sz="4400" i="1">
                                  <a:latin typeface="Cambria Math"/>
                                  <a:ea typeface="Calibri"/>
                                  <a:cs typeface="Times New Roman"/>
                                </a:rPr>
                                <m:t>2</m:t>
                              </m:r>
                            </m:sup>
                          </m:sSup>
                        </m:num>
                        <m:den>
                          <m:r>
                            <a:rPr lang="en-US" sz="4400" i="1">
                              <a:latin typeface="Cambria Math"/>
                              <a:ea typeface="Calibri"/>
                              <a:cs typeface="Times New Roman"/>
                            </a:rPr>
                            <m:t>4</m:t>
                          </m:r>
                        </m:den>
                      </m:f>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2688743" y="9528146"/>
                <a:ext cx="6783460" cy="1446614"/>
              </a:xfrm>
              <a:prstGeom prst="rect">
                <a:avLst/>
              </a:prstGeom>
              <a:blipFill>
                <a:blip r:embed="rId13"/>
                <a:stretch>
                  <a:fillRect/>
                </a:stretch>
              </a:blipFill>
            </p:spPr>
            <p:txBody>
              <a:bodyPr/>
              <a:lstStyle/>
              <a:p>
                <a:r>
                  <a:rPr lang="en-US">
                    <a:noFill/>
                  </a:rPr>
                  <a:t> </a:t>
                </a:r>
              </a:p>
            </p:txBody>
          </p:sp>
        </mc:Fallback>
      </mc:AlternateContent>
      <p:sp>
        <p:nvSpPr>
          <p:cNvPr id="15" name="TextBox 14"/>
          <p:cNvSpPr txBox="1"/>
          <p:nvPr/>
        </p:nvSpPr>
        <p:spPr>
          <a:xfrm>
            <a:off x="2138561" y="11883024"/>
            <a:ext cx="4899098" cy="769441"/>
          </a:xfrm>
          <a:prstGeom prst="rect">
            <a:avLst/>
          </a:prstGeom>
          <a:noFill/>
        </p:spPr>
        <p:txBody>
          <a:bodyPr wrap="none" rtlCol="0">
            <a:spAutoFit/>
          </a:bodyPr>
          <a:lstStyle/>
          <a:p>
            <a:r>
              <a:rPr lang="en-US" sz="4400" dirty="0" err="1">
                <a:latin typeface="Times New Roman" panose="02020603050405020304" pitchFamily="18" charset="0"/>
                <a:cs typeface="Times New Roman" panose="02020603050405020304" pitchFamily="18" charset="0"/>
              </a:rPr>
              <a:t>Dấu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16" name="TextBox 15"/>
              <p:cNvSpPr txBox="1"/>
              <p:nvPr/>
            </p:nvSpPr>
            <p:spPr>
              <a:xfrm>
                <a:off x="6792977" y="11596342"/>
                <a:ext cx="3388684" cy="15991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4400" i="1" smtClean="0">
                              <a:latin typeface="Cambria Math" panose="02040503050406030204" pitchFamily="18" charset="0"/>
                            </a:rPr>
                          </m:ctrlPr>
                        </m:dPr>
                        <m:e>
                          <m:eqArr>
                            <m:eqArrPr>
                              <m:ctrlPr>
                                <a:rPr lang="en-US" sz="4400" i="1">
                                  <a:latin typeface="Cambria Math" panose="02040503050406030204" pitchFamily="18" charset="0"/>
                                </a:rPr>
                              </m:ctrlPr>
                            </m:eqArrPr>
                            <m:e>
                              <m:r>
                                <a:rPr lang="en-US" sz="4400" b="0" i="1" smtClean="0">
                                  <a:latin typeface="Cambria Math"/>
                                </a:rPr>
                                <m:t>𝑥</m:t>
                              </m:r>
                              <m:r>
                                <a:rPr lang="en-US" sz="4400" b="0" i="1" smtClean="0">
                                  <a:latin typeface="Cambria Math"/>
                                </a:rPr>
                                <m:t>=</m:t>
                              </m:r>
                              <m:r>
                                <a:rPr lang="vi-VN" sz="4400" i="1">
                                  <a:latin typeface="Cambria Math"/>
                                </a:rPr>
                                <m:t>𝑦</m:t>
                              </m:r>
                              <m:r>
                                <a:rPr lang="vi-VN" sz="4400" i="1">
                                  <a:latin typeface="Cambria Math"/>
                                </a:rPr>
                                <m:t>=−1</m:t>
                              </m:r>
                            </m:e>
                            <m:e>
                              <m:r>
                                <a:rPr lang="en-US" sz="4400" b="0" i="1" smtClean="0">
                                  <a:latin typeface="Cambria Math"/>
                                </a:rPr>
                                <m:t>𝑥</m:t>
                              </m:r>
                              <m:r>
                                <a:rPr lang="en-US" sz="4400" b="0" i="1" smtClean="0">
                                  <a:latin typeface="Cambria Math"/>
                                </a:rPr>
                                <m:t>=</m:t>
                              </m:r>
                              <m:r>
                                <a:rPr lang="vi-VN" sz="4400" i="1">
                                  <a:latin typeface="Cambria Math"/>
                                </a:rPr>
                                <m:t>𝑦</m:t>
                              </m:r>
                              <m:r>
                                <a:rPr lang="vi-VN" sz="4400" i="1">
                                  <a:latin typeface="Cambria Math"/>
                                </a:rPr>
                                <m:t>=1</m:t>
                              </m:r>
                            </m:e>
                          </m:eqArr>
                        </m:e>
                      </m:d>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792977" y="11596342"/>
                <a:ext cx="3388684" cy="1599156"/>
              </a:xfrm>
              <a:prstGeom prst="rect">
                <a:avLst/>
              </a:prstGeom>
              <a:blipFill>
                <a:blip r:embed="rId14"/>
                <a:stretch>
                  <a:fillRect/>
                </a:stretch>
              </a:blipFill>
            </p:spPr>
            <p:txBody>
              <a:bodyPr/>
              <a:lstStyle/>
              <a:p>
                <a:r>
                  <a:rPr lang="en-US">
                    <a:noFill/>
                  </a:rPr>
                  <a:t> </a:t>
                </a:r>
              </a:p>
            </p:txBody>
          </p:sp>
        </mc:Fallback>
      </mc:AlternateContent>
      <p:sp>
        <p:nvSpPr>
          <p:cNvPr id="53" name="Rounded Rectangle 52"/>
          <p:cNvSpPr/>
          <p:nvPr/>
        </p:nvSpPr>
        <p:spPr>
          <a:xfrm>
            <a:off x="1518440" y="5692212"/>
            <a:ext cx="3473554" cy="846503"/>
          </a:xfrm>
          <a:prstGeom prst="roundRect">
            <a:avLst/>
          </a:prstGeom>
          <a:ln w="57150">
            <a:solidFill>
              <a:srgbClr val="FF1D1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56595831-01D7-43EC-BE90-5C5B9901D4C0}"/>
              </a:ext>
            </a:extLst>
          </p:cNvPr>
          <p:cNvSpPr/>
          <p:nvPr/>
        </p:nvSpPr>
        <p:spPr>
          <a:xfrm>
            <a:off x="1103561" y="666106"/>
            <a:ext cx="14049362" cy="769441"/>
          </a:xfrm>
          <a:prstGeom prst="rect">
            <a:avLst/>
          </a:prstGeom>
        </p:spPr>
        <p:txBody>
          <a:bodyPr wrap="square">
            <a:spAutoFit/>
          </a:bodyPr>
          <a:lstStyle/>
          <a:p>
            <a:pPr>
              <a:spcAft>
                <a:spcPts val="1000"/>
              </a:spcAft>
            </a:pPr>
            <a:r>
              <a:rPr lang="en-US" sz="4400" b="1" i="1" dirty="0" err="1">
                <a:solidFill>
                  <a:srgbClr val="0000FF"/>
                </a:solidFill>
                <a:latin typeface="Times New Roman"/>
                <a:ea typeface="Calibri"/>
              </a:rPr>
              <a:t>Dạng</a:t>
            </a:r>
            <a:r>
              <a:rPr lang="en-US" sz="4400" b="1" i="1" dirty="0">
                <a:solidFill>
                  <a:srgbClr val="0000FF"/>
                </a:solidFill>
                <a:latin typeface="Times New Roman"/>
                <a:ea typeface="Calibri"/>
              </a:rPr>
              <a:t> 2: </a:t>
            </a:r>
            <a:r>
              <a:rPr lang="vi-VN" sz="4400" b="1" dirty="0">
                <a:latin typeface="Times New Roman"/>
                <a:ea typeface="Calibri"/>
                <a:cs typeface="Times New Roman"/>
              </a:rPr>
              <a:t>Tìm GTLN-GTNN </a:t>
            </a:r>
            <a:r>
              <a:rPr lang="en-US" sz="4400" b="1" dirty="0" err="1">
                <a:latin typeface="Times New Roman"/>
                <a:ea typeface="Calibri"/>
                <a:cs typeface="Times New Roman"/>
              </a:rPr>
              <a:t>của</a:t>
            </a:r>
            <a:r>
              <a:rPr lang="en-US" sz="4400" b="1" dirty="0">
                <a:latin typeface="Times New Roman"/>
                <a:ea typeface="Calibri"/>
                <a:cs typeface="Times New Roman"/>
              </a:rPr>
              <a:t> </a:t>
            </a:r>
            <a:r>
              <a:rPr lang="en-US" sz="4400" b="1" dirty="0" err="1">
                <a:latin typeface="Times New Roman"/>
                <a:ea typeface="Calibri"/>
                <a:cs typeface="Times New Roman"/>
              </a:rPr>
              <a:t>một</a:t>
            </a:r>
            <a:r>
              <a:rPr lang="en-US" sz="4400" b="1" dirty="0">
                <a:latin typeface="Times New Roman"/>
                <a:ea typeface="Calibri"/>
                <a:cs typeface="Times New Roman"/>
              </a:rPr>
              <a:t> </a:t>
            </a:r>
            <a:r>
              <a:rPr lang="en-US" sz="4400" b="1" dirty="0" err="1">
                <a:latin typeface="Times New Roman"/>
                <a:ea typeface="Calibri"/>
                <a:cs typeface="Times New Roman"/>
              </a:rPr>
              <a:t>biểu</a:t>
            </a:r>
            <a:r>
              <a:rPr lang="en-US" sz="4400" b="1" dirty="0">
                <a:latin typeface="Times New Roman"/>
                <a:ea typeface="Calibri"/>
                <a:cs typeface="Times New Roman"/>
              </a:rPr>
              <a:t> </a:t>
            </a:r>
            <a:r>
              <a:rPr lang="en-US" sz="4400" b="1" dirty="0" err="1">
                <a:latin typeface="Times New Roman"/>
                <a:ea typeface="Calibri"/>
                <a:cs typeface="Times New Roman"/>
              </a:rPr>
              <a:t>thức</a:t>
            </a:r>
            <a:r>
              <a:rPr lang="en-US" sz="4400" b="1" dirty="0">
                <a:latin typeface="Times New Roman"/>
                <a:ea typeface="Calibri"/>
                <a:cs typeface="Times New Roman"/>
              </a:rPr>
              <a:t>.</a:t>
            </a:r>
            <a:endParaRPr lang="en-US" sz="4800" dirty="0">
              <a:latin typeface="Times New Roman"/>
              <a:ea typeface="Calibri"/>
              <a:cs typeface="Times New Roman"/>
            </a:endParaRPr>
          </a:p>
        </p:txBody>
      </p:sp>
    </p:spTree>
    <p:extLst>
      <p:ext uri="{BB962C8B-B14F-4D97-AF65-F5344CB8AC3E}">
        <p14:creationId xmlns:p14="http://schemas.microsoft.com/office/powerpoint/2010/main" val="263649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2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arn(inVertical)">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barn(inVertical)">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barn(inVertical)">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p:bldP spid="5" grpId="0"/>
      <p:bldP spid="10" grpId="0"/>
      <p:bldP spid="27" grpId="0"/>
      <p:bldP spid="11" grpId="0"/>
      <p:bldP spid="12" grpId="0"/>
      <p:bldP spid="13" grpId="0"/>
      <p:bldP spid="14" grpId="0"/>
      <p:bldP spid="33" grpId="0"/>
      <p:bldP spid="15" grpId="0"/>
      <p:bldP spid="16" grpId="0"/>
      <p:bldP spid="53" grpId="0" animBg="1"/>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15129" y="666106"/>
            <a:ext cx="22192581" cy="817322"/>
            <a:chOff x="811483" y="1892299"/>
            <a:chExt cx="22064392" cy="817373"/>
          </a:xfrm>
        </p:grpSpPr>
        <p:sp>
          <p:nvSpPr>
            <p:cNvPr id="3" name="Rounded Rectangle 2"/>
            <p:cNvSpPr/>
            <p:nvPr/>
          </p:nvSpPr>
          <p:spPr>
            <a:xfrm>
              <a:off x="811483" y="1905000"/>
              <a:ext cx="1261793"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4" name="TextBox 3"/>
            <p:cNvSpPr txBox="1"/>
            <p:nvPr/>
          </p:nvSpPr>
          <p:spPr>
            <a:xfrm>
              <a:off x="1134192" y="1913523"/>
              <a:ext cx="620285" cy="769489"/>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5" name="TextBox 4"/>
            <p:cNvSpPr txBox="1"/>
            <p:nvPr/>
          </p:nvSpPr>
          <p:spPr>
            <a:xfrm>
              <a:off x="2087561" y="1892299"/>
              <a:ext cx="20788314" cy="769489"/>
            </a:xfrm>
            <a:prstGeom prst="rect">
              <a:avLst/>
            </a:prstGeom>
            <a:noFill/>
          </p:spPr>
          <p:txBody>
            <a:bodyPr wrap="square" rtlCol="0">
              <a:spAutoFit/>
            </a:bodyPr>
            <a:lstStyle/>
            <a:p>
              <a:r>
                <a:rPr lang="en-US" sz="4400" b="1" dirty="0">
                  <a:solidFill>
                    <a:srgbClr val="145F82"/>
                  </a:solidFill>
                  <a:latin typeface="Times New Roman" panose="02020603050405020304" pitchFamily="18" charset="0"/>
                  <a:ea typeface="Tahoma" pitchFamily="34" charset="0"/>
                  <a:cs typeface="Times New Roman" panose="02020603050405020304" pitchFamily="18" charset="0"/>
                </a:rPr>
                <a:t>BẤT ĐẲNG THỨC GIỮA TRUNG BÌNH CỘNG VÀ TRUNG BÌNH NHÂN</a:t>
              </a:r>
            </a:p>
          </p:txBody>
        </p:sp>
      </p:grpSp>
      <p:grpSp>
        <p:nvGrpSpPr>
          <p:cNvPr id="6" name="Group 5"/>
          <p:cNvGrpSpPr/>
          <p:nvPr/>
        </p:nvGrpSpPr>
        <p:grpSpPr>
          <a:xfrm>
            <a:off x="644485" y="1598819"/>
            <a:ext cx="10252994" cy="861718"/>
            <a:chOff x="644526" y="2766774"/>
            <a:chExt cx="10253661" cy="861774"/>
          </a:xfrm>
        </p:grpSpPr>
        <p:sp>
          <p:nvSpPr>
            <p:cNvPr id="7" name="TextBox 6"/>
            <p:cNvSpPr txBox="1"/>
            <p:nvPr/>
          </p:nvSpPr>
          <p:spPr>
            <a:xfrm>
              <a:off x="1906587" y="2766774"/>
              <a:ext cx="8991600" cy="769491"/>
            </a:xfrm>
            <a:prstGeom prst="rect">
              <a:avLst/>
            </a:prstGeom>
            <a:noFill/>
          </p:spPr>
          <p:txBody>
            <a:bodyPr wrap="square" rtlCol="0">
              <a:spAutoFit/>
            </a:bodyPr>
            <a:lstStyle/>
            <a:p>
              <a:endParaRPr lang="en-US" sz="4400" b="1" i="1" dirty="0">
                <a:solidFill>
                  <a:srgbClr val="C00000"/>
                </a:solidFill>
                <a:latin typeface="Times New Roman" panose="02020603050405020304" pitchFamily="18" charset="0"/>
                <a:ea typeface="Tahoma" pitchFamily="34" charset="0"/>
                <a:cs typeface="Times New Roman" panose="02020603050405020304" pitchFamily="18" charset="0"/>
              </a:endParaRPr>
            </a:p>
          </p:txBody>
        </p:sp>
        <p:sp>
          <p:nvSpPr>
            <p:cNvPr id="8" name="Rounded Rectangle 7"/>
            <p:cNvSpPr/>
            <p:nvPr/>
          </p:nvSpPr>
          <p:spPr>
            <a:xfrm>
              <a:off x="644526" y="2823876"/>
              <a:ext cx="1269206" cy="804672"/>
            </a:xfrm>
            <a:prstGeom prst="roundRect">
              <a:avLst/>
            </a:prstGeom>
            <a:solidFill>
              <a:schemeClr val="accent2">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960107" y="2795826"/>
              <a:ext cx="607900" cy="769491"/>
            </a:xfrm>
            <a:prstGeom prst="rect">
              <a:avLst/>
            </a:prstGeom>
            <a:noFill/>
          </p:spPr>
          <p:txBody>
            <a:bodyPr wrap="none" rtlCol="0">
              <a:spAutoFit/>
            </a:bodyPr>
            <a:lstStyle/>
            <a:p>
              <a:pPr algn="ctr"/>
              <a:r>
                <a:rPr lang="en-US" sz="4400" b="1">
                  <a:solidFill>
                    <a:srgbClr val="C00000"/>
                  </a:solidFill>
                  <a:latin typeface="Times New Roman" panose="02020603050405020304" pitchFamily="18" charset="0"/>
                  <a:ea typeface="Tahoma" pitchFamily="34" charset="0"/>
                  <a:cs typeface="Times New Roman" panose="02020603050405020304" pitchFamily="18" charset="0"/>
                </a:rPr>
                <a:t>1.</a:t>
              </a:r>
              <a:endParaRPr lang="en-US" sz="44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p:grpSp>
      <p:grpSp>
        <p:nvGrpSpPr>
          <p:cNvPr id="43" name="Group 42"/>
          <p:cNvGrpSpPr/>
          <p:nvPr/>
        </p:nvGrpSpPr>
        <p:grpSpPr>
          <a:xfrm>
            <a:off x="527498" y="2746962"/>
            <a:ext cx="23112481" cy="4097518"/>
            <a:chOff x="1076414" y="4334859"/>
            <a:chExt cx="23113985" cy="3568169"/>
          </a:xfrm>
        </p:grpSpPr>
        <p:grpSp>
          <p:nvGrpSpPr>
            <p:cNvPr id="22" name="Group 5"/>
            <p:cNvGrpSpPr/>
            <p:nvPr/>
          </p:nvGrpSpPr>
          <p:grpSpPr>
            <a:xfrm>
              <a:off x="1533269" y="4671091"/>
              <a:ext cx="22657130" cy="3231937"/>
              <a:chOff x="637542" y="1083939"/>
              <a:chExt cx="8922139" cy="1272428"/>
            </a:xfrm>
          </p:grpSpPr>
          <p:sp>
            <p:nvSpPr>
              <p:cNvPr id="39" name="Rounded Rectangle 38"/>
              <p:cNvSpPr/>
              <p:nvPr/>
            </p:nvSpPr>
            <p:spPr>
              <a:xfrm>
                <a:off x="637542" y="1083939"/>
                <a:ext cx="8922139" cy="12724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8" tIns="17999" rIns="35998" bIns="17999" rtlCol="0" anchor="ctr"/>
              <a:lstStyle/>
              <a:p>
                <a:pPr algn="ctr"/>
                <a:endParaRPr lang="en-US" sz="4400" dirty="0">
                  <a:latin typeface="Times New Roman" panose="02020603050405020304" pitchFamily="18" charset="0"/>
                  <a:ea typeface="Tahoma" pitchFamily="34" charset="0"/>
                  <a:cs typeface="Times New Roman" panose="02020603050405020304" pitchFamily="18" charset="0"/>
                </a:endParaRPr>
              </a:p>
            </p:txBody>
          </p:sp>
          <p:sp>
            <p:nvSpPr>
              <p:cNvPr id="40" name="TextBox 39"/>
              <p:cNvSpPr txBox="1"/>
              <p:nvPr/>
            </p:nvSpPr>
            <p:spPr>
              <a:xfrm>
                <a:off x="1007731" y="1742814"/>
                <a:ext cx="7867095" cy="210950"/>
              </a:xfrm>
              <a:prstGeom prst="rect">
                <a:avLst/>
              </a:prstGeom>
              <a:noFill/>
            </p:spPr>
            <p:txBody>
              <a:bodyPr wrap="square" rtlCol="0">
                <a:spAutoFit/>
              </a:bodyPr>
              <a:lstStyle/>
              <a:p>
                <a:pPr algn="just">
                  <a:lnSpc>
                    <a:spcPts val="4000"/>
                  </a:lnSpc>
                </a:pPr>
                <a:endParaRPr lang="en-US" sz="4400" dirty="0">
                  <a:latin typeface="Times New Roman" panose="02020603050405020304" pitchFamily="18" charset="0"/>
                  <a:ea typeface="Tahoma" pitchFamily="34" charset="0"/>
                  <a:cs typeface="Times New Roman" panose="02020603050405020304" pitchFamily="18" charset="0"/>
                </a:endParaRPr>
              </a:p>
            </p:txBody>
          </p:sp>
        </p:grpSp>
        <p:grpSp>
          <p:nvGrpSpPr>
            <p:cNvPr id="23" name="Group 65"/>
            <p:cNvGrpSpPr/>
            <p:nvPr/>
          </p:nvGrpSpPr>
          <p:grpSpPr>
            <a:xfrm>
              <a:off x="1076414" y="4334859"/>
              <a:ext cx="4411573" cy="824978"/>
              <a:chOff x="166396" y="8712046"/>
              <a:chExt cx="4411573" cy="824978"/>
            </a:xfrm>
          </p:grpSpPr>
          <p:sp>
            <p:nvSpPr>
              <p:cNvPr id="24"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sp>
            <p:nvSpPr>
              <p:cNvPr id="26" name="TextBox 25"/>
              <p:cNvSpPr txBox="1"/>
              <p:nvPr/>
            </p:nvSpPr>
            <p:spPr>
              <a:xfrm>
                <a:off x="932118" y="8712046"/>
                <a:ext cx="2740031" cy="670039"/>
              </a:xfrm>
              <a:prstGeom prst="rect">
                <a:avLst/>
              </a:prstGeom>
              <a:noFill/>
            </p:spPr>
            <p:txBody>
              <a:bodyPr wrap="none" rtlCol="0">
                <a:spAutoFit/>
              </a:bodyPr>
              <a:lstStyle/>
              <a:p>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BĐT </a:t>
                </a:r>
                <a:r>
                  <a:rPr lang="en-US" sz="4400" b="1" dirty="0" err="1">
                    <a:solidFill>
                      <a:schemeClr val="bg1"/>
                    </a:solidFill>
                    <a:latin typeface="Times New Roman" panose="02020603050405020304" pitchFamily="18" charset="0"/>
                    <a:ea typeface="Tahoma" pitchFamily="34" charset="0"/>
                    <a:cs typeface="Times New Roman" panose="02020603050405020304" pitchFamily="18" charset="0"/>
                  </a:rPr>
                  <a:t>Cô-si</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10" name="Rectangle 9"/>
              <p:cNvSpPr/>
              <p:nvPr/>
            </p:nvSpPr>
            <p:spPr>
              <a:xfrm>
                <a:off x="2126651" y="1706534"/>
                <a:ext cx="12504385" cy="769441"/>
              </a:xfrm>
              <a:prstGeom prst="rect">
                <a:avLst/>
              </a:prstGeom>
            </p:spPr>
            <p:txBody>
              <a:bodyPr wrap="square">
                <a:spAutoFit/>
              </a:bodyPr>
              <a:lstStyle/>
              <a:p>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BĐT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Cô-si</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cho</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a:solidFill>
                          <a:srgbClr val="C00000"/>
                        </a:solidFill>
                        <a:latin typeface="Cambria Math" panose="02040503050406030204" pitchFamily="18" charset="0"/>
                        <a:ea typeface="Tahoma" pitchFamily="34" charset="0"/>
                        <a:cs typeface="Tahoma" pitchFamily="34" charset="0"/>
                      </a:rPr>
                      <m:t>𝟐</m:t>
                    </m:r>
                  </m:oMath>
                </a14:m>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số</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không</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âm</a:t>
                </a:r>
                <a:endParaRPr lang="en-US" sz="44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126651" y="1706534"/>
                <a:ext cx="12504385" cy="769441"/>
              </a:xfrm>
              <a:prstGeom prst="rect">
                <a:avLst/>
              </a:prstGeom>
              <a:blipFill>
                <a:blip r:embed="rId3"/>
                <a:stretch>
                  <a:fillRect l="-1999"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615901" y="3761427"/>
                <a:ext cx="15749526" cy="769441"/>
              </a:xfrm>
              <a:prstGeom prst="rect">
                <a:avLst/>
              </a:prstGeom>
            </p:spPr>
            <p:txBody>
              <a:bodyPr wrap="square">
                <a:spAutoFit/>
              </a:bodyPr>
              <a:lstStyle/>
              <a:p>
                <a:pPr lvl="0"/>
                <a:r>
                  <a:rPr lang="en-US" sz="4400" b="1">
                    <a:latin typeface="Times New Roman" panose="02020603050405020304" pitchFamily="18" charset="0"/>
                    <a:cs typeface="Times New Roman" panose="02020603050405020304" pitchFamily="18" charset="0"/>
                  </a:rPr>
                  <a:t>Cho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𝒚</m:t>
                    </m:r>
                  </m:oMath>
                </a14:m>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số</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thực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không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âm</a:t>
                </a:r>
                <a:r>
                  <a:rPr lang="en-US" sz="4400" b="1" dirty="0">
                    <a:latin typeface="Times New Roman" panose="02020603050405020304" pitchFamily="18" charset="0"/>
                    <a:cs typeface="Times New Roman" panose="02020603050405020304" pitchFamily="18" charset="0"/>
                  </a:rPr>
                  <a:t> ta </a:t>
                </a:r>
                <a:r>
                  <a:rPr lang="en-US" sz="4400" b="1"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a:t>
                </a:r>
              </a:p>
            </p:txBody>
          </p:sp>
        </mc:Choice>
        <mc:Fallback xmlns="">
          <p:sp>
            <p:nvSpPr>
              <p:cNvPr id="11" name="Rectangle 10"/>
              <p:cNvSpPr>
                <a:spLocks noRot="1" noChangeAspect="1" noMove="1" noResize="1" noEditPoints="1" noAdjustHandles="1" noChangeArrowheads="1" noChangeShapeType="1" noTextEdit="1"/>
              </p:cNvSpPr>
              <p:nvPr/>
            </p:nvSpPr>
            <p:spPr>
              <a:xfrm>
                <a:off x="1615901" y="3761427"/>
                <a:ext cx="15749526" cy="769441"/>
              </a:xfrm>
              <a:prstGeom prst="rect">
                <a:avLst/>
              </a:prstGeom>
              <a:blipFill>
                <a:blip r:embed="rId4"/>
                <a:stretch>
                  <a:fillRect l="-1548" t="-15079"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615900" y="4401533"/>
                <a:ext cx="22024079" cy="125669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Dạng 1: </a:t>
                </a:r>
                <a14:m>
                  <m:oMath xmlns:m="http://schemas.openxmlformats.org/officeDocument/2006/math">
                    <m:f>
                      <m:fPr>
                        <m:ctrlPr>
                          <a:rPr lang="en-US" sz="4400" b="1" i="1">
                            <a:latin typeface="Cambria Math" panose="02040503050406030204" pitchFamily="18" charset="0"/>
                          </a:rPr>
                        </m:ctrlPr>
                      </m:fPr>
                      <m:num>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𝒚</m:t>
                        </m:r>
                      </m:num>
                      <m:den>
                        <m:r>
                          <a:rPr lang="en-US" sz="4400" b="1" i="1">
                            <a:latin typeface="Cambria Math" panose="02040503050406030204" pitchFamily="18" charset="0"/>
                          </a:rPr>
                          <m:t>𝟐</m:t>
                        </m:r>
                      </m:den>
                    </m:f>
                    <m:r>
                      <a:rPr lang="en-US" sz="4400" b="1" i="1">
                        <a:latin typeface="Cambria Math" panose="02040503050406030204" pitchFamily="18" charset="0"/>
                      </a:rPr>
                      <m:t>≥</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𝒙𝒚</m:t>
                        </m:r>
                      </m:e>
                    </m:rad>
                  </m:oMath>
                </a14:m>
                <a:r>
                  <a:rPr lang="en-US" sz="4400" b="1" dirty="0">
                    <a:latin typeface="Times New Roman" panose="02020603050405020304" pitchFamily="18" charset="0"/>
                    <a:cs typeface="Times New Roman" panose="02020603050405020304" pitchFamily="18" charset="0"/>
                  </a:rPr>
                  <a:t>	</a:t>
                </a:r>
                <a:r>
                  <a:rPr lang="en-US" sz="4400" b="1">
                    <a:latin typeface="Times New Roman" panose="02020603050405020304" pitchFamily="18" charset="0"/>
                    <a:cs typeface="Times New Roman" panose="02020603050405020304" pitchFamily="18" charset="0"/>
                  </a:rPr>
                  <a:t>      Dạng </a:t>
                </a:r>
                <a:r>
                  <a:rPr lang="en-US" sz="4400" b="1" dirty="0">
                    <a:latin typeface="Times New Roman" panose="02020603050405020304" pitchFamily="18" charset="0"/>
                    <a:cs typeface="Times New Roman" panose="02020603050405020304" pitchFamily="18" charset="0"/>
                  </a:rPr>
                  <a:t>2: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𝟐</m:t>
                    </m:r>
                    <m:rad>
                      <m:radPr>
                        <m:degHide m:val="on"/>
                        <m:ctrlPr>
                          <a:rPr lang="en-US" sz="4400" b="1" i="1">
                            <a:latin typeface="Cambria Math" panose="02040503050406030204" pitchFamily="18" charset="0"/>
                          </a:rPr>
                        </m:ctrlPr>
                      </m:radPr>
                      <m:deg/>
                      <m:e>
                        <m:r>
                          <a:rPr lang="en-US" sz="4400" b="1" i="1">
                            <a:latin typeface="Cambria Math" panose="02040503050406030204" pitchFamily="18" charset="0"/>
                          </a:rPr>
                          <m:t>𝒙𝒚</m:t>
                        </m:r>
                      </m:e>
                    </m:rad>
                  </m:oMath>
                </a14:m>
                <a:r>
                  <a:rPr lang="en-US" sz="4400" b="1" dirty="0">
                    <a:latin typeface="Times New Roman" panose="02020603050405020304" pitchFamily="18" charset="0"/>
                    <a:cs typeface="Times New Roman" panose="02020603050405020304" pitchFamily="18" charset="0"/>
                  </a:rPr>
                  <a:t>	</a:t>
                </a:r>
                <a:r>
                  <a:rPr lang="en-US" sz="4400" b="1">
                    <a:latin typeface="Times New Roman" panose="02020603050405020304" pitchFamily="18" charset="0"/>
                    <a:cs typeface="Times New Roman" panose="02020603050405020304" pitchFamily="18" charset="0"/>
                  </a:rPr>
                  <a:t>               Dạng </a:t>
                </a:r>
                <a:r>
                  <a:rPr lang="en-US" sz="4400" b="1" dirty="0">
                    <a:latin typeface="Times New Roman" panose="02020603050405020304" pitchFamily="18" charset="0"/>
                    <a:cs typeface="Times New Roman" panose="02020603050405020304" pitchFamily="18" charset="0"/>
                  </a:rPr>
                  <a:t>3:</a:t>
                </a:r>
                <a14:m>
                  <m:oMath xmlns:m="http://schemas.openxmlformats.org/officeDocument/2006/math">
                    <m:r>
                      <a:rPr lang="en-US" sz="4400" i="1">
                        <a:latin typeface="Cambria Math" panose="02040503050406030204" pitchFamily="18" charset="0"/>
                      </a:rPr>
                      <m:t> </m:t>
                    </m:r>
                    <m:sSup>
                      <m:sSupPr>
                        <m:ctrlPr>
                          <a:rPr lang="en-US" sz="4400" b="1" i="1">
                            <a:latin typeface="Cambria Math" panose="02040503050406030204" pitchFamily="18" charset="0"/>
                          </a:rPr>
                        </m:ctrlPr>
                      </m:sSupPr>
                      <m:e>
                        <m:r>
                          <a:rPr lang="en-US" sz="4400" i="1">
                            <a:latin typeface="Cambria Math" panose="02040503050406030204" pitchFamily="18" charset="0"/>
                          </a:rPr>
                          <m:t>𝑥𝑦</m:t>
                        </m:r>
                        <m:r>
                          <a:rPr lang="en-US" sz="4400" i="1">
                            <a:latin typeface="Cambria Math" panose="02040503050406030204" pitchFamily="18" charset="0"/>
                          </a:rPr>
                          <m:t>≤</m:t>
                        </m:r>
                        <m:d>
                          <m:dPr>
                            <m:ctrlPr>
                              <a:rPr lang="en-US" sz="4400" b="1" i="1">
                                <a:latin typeface="Cambria Math" panose="02040503050406030204" pitchFamily="18" charset="0"/>
                              </a:rPr>
                            </m:ctrlPr>
                          </m:dPr>
                          <m:e>
                            <m:f>
                              <m:fPr>
                                <m:ctrlPr>
                                  <a:rPr lang="en-US" sz="4400" b="1" i="1">
                                    <a:latin typeface="Cambria Math" panose="02040503050406030204" pitchFamily="18" charset="0"/>
                                  </a:rPr>
                                </m:ctrlPr>
                              </m:fPr>
                              <m:num>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𝒚</m:t>
                                </m:r>
                              </m:num>
                              <m:den>
                                <m:r>
                                  <a:rPr lang="en-US" sz="4400" b="1" i="1">
                                    <a:latin typeface="Cambria Math" panose="02040503050406030204" pitchFamily="18" charset="0"/>
                                  </a:rPr>
                                  <m:t>𝟐</m:t>
                                </m:r>
                              </m:den>
                            </m:f>
                          </m:e>
                        </m:d>
                      </m:e>
                      <m:sup>
                        <m:r>
                          <a:rPr lang="en-US" sz="4400" b="1" i="1">
                            <a:latin typeface="Cambria Math" panose="02040503050406030204" pitchFamily="18" charset="0"/>
                          </a:rPr>
                          <m:t>𝟐</m:t>
                        </m:r>
                      </m:sup>
                    </m:sSup>
                  </m:oMath>
                </a14:m>
                <a:endParaRPr lang="en-US" sz="4400" b="1" dirty="0">
                  <a:latin typeface="Times New Roman" pitchFamily="18" charset="0"/>
                  <a:cs typeface="Times New Roman"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615900" y="4401533"/>
                <a:ext cx="22024079" cy="1256691"/>
              </a:xfrm>
              <a:prstGeom prst="rect">
                <a:avLst/>
              </a:prstGeom>
              <a:blipFill>
                <a:blip r:embed="rId5"/>
                <a:stretch>
                  <a:fillRect l="-1107" b="-9223"/>
                </a:stretch>
              </a:blipFill>
            </p:spPr>
            <p:txBody>
              <a:bodyPr/>
              <a:lstStyle/>
              <a:p>
                <a:r>
                  <a:rPr lang="en-US">
                    <a:noFill/>
                  </a:rPr>
                  <a:t> </a:t>
                </a:r>
              </a:p>
            </p:txBody>
          </p:sp>
        </mc:Fallback>
      </mc:AlternateContent>
      <p:grpSp>
        <p:nvGrpSpPr>
          <p:cNvPr id="41" name="Group 40"/>
          <p:cNvGrpSpPr/>
          <p:nvPr/>
        </p:nvGrpSpPr>
        <p:grpSpPr>
          <a:xfrm>
            <a:off x="525850" y="8323250"/>
            <a:ext cx="23112480" cy="4298936"/>
            <a:chOff x="1076414" y="4334859"/>
            <a:chExt cx="23113984" cy="3568169"/>
          </a:xfrm>
        </p:grpSpPr>
        <p:grpSp>
          <p:nvGrpSpPr>
            <p:cNvPr id="42" name="Group 5"/>
            <p:cNvGrpSpPr/>
            <p:nvPr/>
          </p:nvGrpSpPr>
          <p:grpSpPr>
            <a:xfrm>
              <a:off x="1533269" y="4671091"/>
              <a:ext cx="22657129" cy="3231937"/>
              <a:chOff x="637542" y="1083939"/>
              <a:chExt cx="8922139" cy="1272428"/>
            </a:xfrm>
          </p:grpSpPr>
          <p:sp>
            <p:nvSpPr>
              <p:cNvPr id="65" name="Rounded Rectangle 64"/>
              <p:cNvSpPr/>
              <p:nvPr/>
            </p:nvSpPr>
            <p:spPr>
              <a:xfrm>
                <a:off x="637542" y="1083939"/>
                <a:ext cx="8922139" cy="12724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8" tIns="17999" rIns="35998" bIns="17999" rtlCol="0" anchor="ctr"/>
              <a:lstStyle/>
              <a:p>
                <a:pPr algn="ctr"/>
                <a:endParaRPr lang="en-US" sz="4400" dirty="0">
                  <a:latin typeface="Times New Roman" panose="02020603050405020304" pitchFamily="18" charset="0"/>
                  <a:ea typeface="Tahoma" pitchFamily="34" charset="0"/>
                  <a:cs typeface="Times New Roman" panose="02020603050405020304" pitchFamily="18" charset="0"/>
                </a:endParaRPr>
              </a:p>
            </p:txBody>
          </p:sp>
          <p:sp>
            <p:nvSpPr>
              <p:cNvPr id="66" name="TextBox 65"/>
              <p:cNvSpPr txBox="1"/>
              <p:nvPr/>
            </p:nvSpPr>
            <p:spPr>
              <a:xfrm>
                <a:off x="1007731" y="1742814"/>
                <a:ext cx="7867095" cy="201066"/>
              </a:xfrm>
              <a:prstGeom prst="rect">
                <a:avLst/>
              </a:prstGeom>
              <a:noFill/>
            </p:spPr>
            <p:txBody>
              <a:bodyPr wrap="square" rtlCol="0">
                <a:spAutoFit/>
              </a:bodyPr>
              <a:lstStyle/>
              <a:p>
                <a:pPr algn="just">
                  <a:lnSpc>
                    <a:spcPts val="4000"/>
                  </a:lnSpc>
                </a:pPr>
                <a:endParaRPr lang="en-US" sz="4400" dirty="0">
                  <a:latin typeface="Times New Roman" panose="02020603050405020304" pitchFamily="18" charset="0"/>
                  <a:ea typeface="Tahoma" pitchFamily="34" charset="0"/>
                  <a:cs typeface="Times New Roman" panose="02020603050405020304" pitchFamily="18" charset="0"/>
                </a:endParaRPr>
              </a:p>
            </p:txBody>
          </p:sp>
        </p:grpSp>
        <p:grpSp>
          <p:nvGrpSpPr>
            <p:cNvPr id="44" name="Group 65"/>
            <p:cNvGrpSpPr/>
            <p:nvPr/>
          </p:nvGrpSpPr>
          <p:grpSpPr>
            <a:xfrm>
              <a:off x="1076414" y="4334859"/>
              <a:ext cx="4413222" cy="824978"/>
              <a:chOff x="166396" y="8712046"/>
              <a:chExt cx="4413222" cy="824978"/>
            </a:xfrm>
          </p:grpSpPr>
          <p:sp>
            <p:nvSpPr>
              <p:cNvPr id="50" name="Freeform 20"/>
              <p:cNvSpPr>
                <a:spLocks/>
              </p:cNvSpPr>
              <p:nvPr/>
            </p:nvSpPr>
            <p:spPr bwMode="auto">
              <a:xfrm>
                <a:off x="384523" y="8755081"/>
                <a:ext cx="4195095"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sp>
            <p:nvSpPr>
              <p:cNvPr id="52" name="TextBox 51"/>
              <p:cNvSpPr txBox="1"/>
              <p:nvPr/>
            </p:nvSpPr>
            <p:spPr>
              <a:xfrm>
                <a:off x="932119" y="8712046"/>
                <a:ext cx="3412662" cy="638645"/>
              </a:xfrm>
              <a:prstGeom prst="rect">
                <a:avLst/>
              </a:prstGeom>
              <a:noFill/>
            </p:spPr>
            <p:txBody>
              <a:bodyPr wrap="square" rtlCol="0">
                <a:spAutoFit/>
              </a:bodyPr>
              <a:lstStyle/>
              <a:p>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BĐT </a:t>
                </a:r>
                <a:r>
                  <a:rPr lang="en-US" sz="4400" b="1" dirty="0" err="1">
                    <a:solidFill>
                      <a:schemeClr val="bg1"/>
                    </a:solidFill>
                    <a:latin typeface="Times New Roman" panose="02020603050405020304" pitchFamily="18" charset="0"/>
                    <a:ea typeface="Tahoma" pitchFamily="34" charset="0"/>
                    <a:cs typeface="Times New Roman" panose="02020603050405020304" pitchFamily="18" charset="0"/>
                  </a:rPr>
                  <a:t>Cô-si</a:t>
                </a:r>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 </a:t>
                </a:r>
              </a:p>
            </p:txBody>
          </p:sp>
        </p:grpSp>
      </p:grpSp>
      <p:grpSp>
        <p:nvGrpSpPr>
          <p:cNvPr id="67" name="Group 66"/>
          <p:cNvGrpSpPr/>
          <p:nvPr/>
        </p:nvGrpSpPr>
        <p:grpSpPr>
          <a:xfrm>
            <a:off x="644485" y="7081953"/>
            <a:ext cx="10252994" cy="861718"/>
            <a:chOff x="644526" y="2766774"/>
            <a:chExt cx="10253661" cy="861774"/>
          </a:xfrm>
        </p:grpSpPr>
        <p:sp>
          <p:nvSpPr>
            <p:cNvPr id="68" name="TextBox 67"/>
            <p:cNvSpPr txBox="1"/>
            <p:nvPr/>
          </p:nvSpPr>
          <p:spPr>
            <a:xfrm>
              <a:off x="1906587" y="2766774"/>
              <a:ext cx="8991600" cy="769491"/>
            </a:xfrm>
            <a:prstGeom prst="rect">
              <a:avLst/>
            </a:prstGeom>
            <a:noFill/>
          </p:spPr>
          <p:txBody>
            <a:bodyPr wrap="square" rtlCol="0">
              <a:spAutoFit/>
            </a:bodyPr>
            <a:lstStyle/>
            <a:p>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p:sp>
          <p:nvSpPr>
            <p:cNvPr id="69" name="Rounded Rectangle 68"/>
            <p:cNvSpPr/>
            <p:nvPr/>
          </p:nvSpPr>
          <p:spPr>
            <a:xfrm>
              <a:off x="644526" y="2823876"/>
              <a:ext cx="1269206" cy="804672"/>
            </a:xfrm>
            <a:prstGeom prst="roundRect">
              <a:avLst/>
            </a:prstGeom>
            <a:solidFill>
              <a:schemeClr val="accent2">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C00000"/>
                </a:solidFill>
                <a:latin typeface="Times New Roman" panose="02020603050405020304" pitchFamily="18" charset="0"/>
                <a:cs typeface="Times New Roman" panose="02020603050405020304" pitchFamily="18" charset="0"/>
              </a:endParaRPr>
            </a:p>
          </p:txBody>
        </p:sp>
        <p:sp>
          <p:nvSpPr>
            <p:cNvPr id="70" name="TextBox 69"/>
            <p:cNvSpPr txBox="1"/>
            <p:nvPr/>
          </p:nvSpPr>
          <p:spPr>
            <a:xfrm>
              <a:off x="960107" y="2795826"/>
              <a:ext cx="607900" cy="769491"/>
            </a:xfrm>
            <a:prstGeom prst="rect">
              <a:avLst/>
            </a:prstGeom>
            <a:noFill/>
          </p:spPr>
          <p:txBody>
            <a:bodyPr wrap="none" rtlCol="0">
              <a:spAutoFit/>
            </a:bodyPr>
            <a:lstStyle/>
            <a:p>
              <a:pPr algn="ctr"/>
              <a:r>
                <a:rPr lang="en-US" sz="4400" b="1">
                  <a:solidFill>
                    <a:srgbClr val="C00000"/>
                  </a:solidFill>
                  <a:latin typeface="Times New Roman" panose="02020603050405020304" pitchFamily="18" charset="0"/>
                  <a:ea typeface="Tahoma" pitchFamily="34" charset="0"/>
                  <a:cs typeface="Times New Roman" panose="02020603050405020304" pitchFamily="18" charset="0"/>
                </a:rPr>
                <a:t>2.</a:t>
              </a:r>
              <a:endParaRPr lang="en-US" sz="44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1" name="Rectangle 70"/>
              <p:cNvSpPr/>
              <p:nvPr/>
            </p:nvSpPr>
            <p:spPr>
              <a:xfrm>
                <a:off x="2126651" y="7189668"/>
                <a:ext cx="12504385" cy="769441"/>
              </a:xfrm>
              <a:prstGeom prst="rect">
                <a:avLst/>
              </a:prstGeom>
            </p:spPr>
            <p:txBody>
              <a:bodyPr wrap="square">
                <a:spAutoFit/>
              </a:bodyPr>
              <a:lstStyle/>
              <a:p>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BĐT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Cô-si</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cho</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a:solidFill>
                          <a:srgbClr val="C00000"/>
                        </a:solidFill>
                        <a:latin typeface="Cambria Math" panose="02040503050406030204" pitchFamily="18" charset="0"/>
                        <a:ea typeface="Tahoma" pitchFamily="34" charset="0"/>
                        <a:cs typeface="Tahoma" pitchFamily="34" charset="0"/>
                      </a:rPr>
                      <m:t>𝟑</m:t>
                    </m:r>
                    <m:r>
                      <a:rPr lang="en-US" sz="4400" b="1">
                        <a:solidFill>
                          <a:srgbClr val="C00000"/>
                        </a:solidFill>
                        <a:latin typeface="Cambria Math" panose="02040503050406030204" pitchFamily="18" charset="0"/>
                        <a:ea typeface="Tahoma" pitchFamily="34" charset="0"/>
                        <a:cs typeface="Tahoma" pitchFamily="34" charset="0"/>
                      </a:rPr>
                      <m:t> </m:t>
                    </m:r>
                  </m:oMath>
                </a14:m>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số</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không</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âm</a:t>
                </a:r>
                <a:endParaRPr lang="en-US" sz="44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mc:Choice>
        <mc:Fallback xmlns="">
          <p:sp>
            <p:nvSpPr>
              <p:cNvPr id="71" name="Rectangle 70"/>
              <p:cNvSpPr>
                <a:spLocks noRot="1" noChangeAspect="1" noMove="1" noResize="1" noEditPoints="1" noAdjustHandles="1" noChangeArrowheads="1" noChangeShapeType="1" noTextEdit="1"/>
              </p:cNvSpPr>
              <p:nvPr/>
            </p:nvSpPr>
            <p:spPr>
              <a:xfrm>
                <a:off x="2126651" y="7189668"/>
                <a:ext cx="12504385" cy="769441"/>
              </a:xfrm>
              <a:prstGeom prst="rect">
                <a:avLst/>
              </a:prstGeom>
              <a:blipFill>
                <a:blip r:embed="rId6"/>
                <a:stretch>
                  <a:fillRect l="-1999" t="-14961" b="-37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739739" y="9427048"/>
                <a:ext cx="13454068" cy="769441"/>
              </a:xfrm>
              <a:prstGeom prst="rect">
                <a:avLst/>
              </a:prstGeom>
            </p:spPr>
            <p:txBody>
              <a:bodyPr wrap="square">
                <a:spAutoFit/>
              </a:bodyPr>
              <a:lstStyle/>
              <a:p>
                <a:pPr lvl="0"/>
                <a:r>
                  <a:rPr lang="en-US" sz="4400" b="1">
                    <a:latin typeface="Times New Roman" panose="02020603050405020304" pitchFamily="18" charset="0"/>
                    <a:cs typeface="Times New Roman" panose="02020603050405020304" pitchFamily="18" charset="0"/>
                  </a:rPr>
                  <a:t>Cho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𝒚</m:t>
                    </m:r>
                    <m:r>
                      <a:rPr lang="en-US" sz="4400" b="1" i="1">
                        <a:latin typeface="Cambria Math" panose="02040503050406030204" pitchFamily="18" charset="0"/>
                      </a:rPr>
                      <m:t>;</m:t>
                    </m:r>
                    <m:r>
                      <a:rPr lang="en-US" sz="4400" b="1" i="1">
                        <a:latin typeface="Cambria Math" panose="02040503050406030204" pitchFamily="18" charset="0"/>
                      </a:rPr>
                      <m:t>𝒛</m:t>
                    </m:r>
                  </m:oMath>
                </a14:m>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số</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thực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không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âm</a:t>
                </a:r>
                <a:r>
                  <a:rPr lang="en-US" sz="4400" b="1" dirty="0">
                    <a:latin typeface="Times New Roman" panose="02020603050405020304" pitchFamily="18" charset="0"/>
                    <a:cs typeface="Times New Roman" panose="02020603050405020304" pitchFamily="18" charset="0"/>
                  </a:rPr>
                  <a:t> ta </a:t>
                </a:r>
                <a:r>
                  <a:rPr lang="en-US" sz="4400" b="1" dirty="0" err="1">
                    <a:latin typeface="Times New Roman" panose="02020603050405020304" pitchFamily="18" charset="0"/>
                    <a:cs typeface="Times New Roman" panose="02020603050405020304" pitchFamily="18" charset="0"/>
                  </a:rPr>
                  <a:t>có</a:t>
                </a:r>
                <a:r>
                  <a:rPr lang="en-US" sz="4400" b="1" dirty="0">
                    <a:latin typeface="Times New Roman" panose="02020603050405020304" pitchFamily="18" charset="0"/>
                    <a:cs typeface="Times New Roman" panose="02020603050405020304" pitchFamily="18" charset="0"/>
                  </a:rPr>
                  <a:t>:</a:t>
                </a:r>
              </a:p>
            </p:txBody>
          </p:sp>
        </mc:Choice>
        <mc:Fallback xmlns="">
          <p:sp>
            <p:nvSpPr>
              <p:cNvPr id="13" name="Rectangle 12"/>
              <p:cNvSpPr>
                <a:spLocks noRot="1" noChangeAspect="1" noMove="1" noResize="1" noEditPoints="1" noAdjustHandles="1" noChangeArrowheads="1" noChangeShapeType="1" noTextEdit="1"/>
              </p:cNvSpPr>
              <p:nvPr/>
            </p:nvSpPr>
            <p:spPr>
              <a:xfrm>
                <a:off x="1739739" y="9427048"/>
                <a:ext cx="13454068" cy="769441"/>
              </a:xfrm>
              <a:prstGeom prst="rect">
                <a:avLst/>
              </a:prstGeom>
              <a:blipFill>
                <a:blip r:embed="rId7"/>
                <a:stretch>
                  <a:fillRect l="-1812" t="-14961" b="-37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584655" y="5967547"/>
                <a:ext cx="16394429" cy="769441"/>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Dấu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bằng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xảy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khi</a:t>
                </a:r>
                <a:r>
                  <a:rPr lang="en-US" sz="4400" b="1" dirty="0">
                    <a:latin typeface="Times New Roman" panose="02020603050405020304" pitchFamily="18" charset="0"/>
                    <a:cs typeface="Times New Roman" panose="02020603050405020304" pitchFamily="18" charset="0"/>
                  </a:rPr>
                  <a:t>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𝒚</m:t>
                    </m:r>
                  </m:oMath>
                </a14:m>
                <a:r>
                  <a:rPr lang="en-US" sz="4400" b="1" dirty="0">
                    <a:latin typeface="Times New Roman" panose="02020603050405020304" pitchFamily="18" charset="0"/>
                    <a:cs typeface="Times New Roman" panose="02020603050405020304" pitchFamily="18" charset="0"/>
                  </a:rPr>
                  <a:t> </a:t>
                </a:r>
              </a:p>
            </p:txBody>
          </p:sp>
        </mc:Choice>
        <mc:Fallback xmlns="">
          <p:sp>
            <p:nvSpPr>
              <p:cNvPr id="15" name="TextBox 14"/>
              <p:cNvSpPr txBox="1">
                <a:spLocks noRot="1" noChangeAspect="1" noMove="1" noResize="1" noEditPoints="1" noAdjustHandles="1" noChangeArrowheads="1" noChangeShapeType="1" noTextEdit="1"/>
              </p:cNvSpPr>
              <p:nvPr/>
            </p:nvSpPr>
            <p:spPr>
              <a:xfrm>
                <a:off x="1584655" y="5967547"/>
                <a:ext cx="16394429" cy="769441"/>
              </a:xfrm>
              <a:prstGeom prst="rect">
                <a:avLst/>
              </a:prstGeom>
              <a:blipFill>
                <a:blip r:embed="rId8"/>
                <a:stretch>
                  <a:fillRect l="-1525" t="-15873"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253425" y="10242980"/>
                <a:ext cx="21383737" cy="1387688"/>
              </a:xfrm>
              <a:prstGeom prst="rect">
                <a:avLst/>
              </a:prstGeom>
            </p:spPr>
            <p:txBody>
              <a:bodyPr wrap="square">
                <a:spAutoFit/>
              </a:bodyPr>
              <a:lstStyle/>
              <a:p>
                <a:pPr marL="457154">
                  <a:lnSpc>
                    <a:spcPct val="115000"/>
                  </a:lnSpc>
                  <a:spcAft>
                    <a:spcPts val="1000"/>
                  </a:spcAft>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Dạng 1: </a:t>
                </a:r>
                <a14:m>
                  <m:oMath xmlns:m="http://schemas.openxmlformats.org/officeDocument/2006/math">
                    <m:f>
                      <m:fPr>
                        <m:ctrlPr>
                          <a:rPr lang="en-US" sz="4400" b="1" i="1">
                            <a:latin typeface="Cambria Math" panose="02040503050406030204" pitchFamily="18" charset="0"/>
                            <a:ea typeface="Calibri" panose="020F0502020204030204" pitchFamily="34" charset="0"/>
                            <a:cs typeface="Times New Roman" panose="02020603050405020304" pitchFamily="18" charset="0"/>
                          </a:rPr>
                        </m:ctrlPr>
                      </m:fPr>
                      <m:num>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𝒛</m:t>
                        </m:r>
                      </m:num>
                      <m:den>
                        <m:r>
                          <a:rPr lang="en-US" sz="4400" b="1" i="1">
                            <a:latin typeface="Cambria Math" panose="02040503050406030204" pitchFamily="18" charset="0"/>
                            <a:ea typeface="Calibri" panose="020F0502020204030204" pitchFamily="34" charset="0"/>
                            <a:cs typeface="Times New Roman" panose="02020603050405020304" pitchFamily="18" charset="0"/>
                          </a:rPr>
                          <m:t>𝟑</m:t>
                        </m:r>
                      </m:den>
                    </m:f>
                    <m:r>
                      <a:rPr lang="en-US" sz="4400" b="1" i="1">
                        <a:latin typeface="Cambria Math" panose="02040503050406030204" pitchFamily="18" charset="0"/>
                        <a:ea typeface="Calibri" panose="020F0502020204030204" pitchFamily="34" charset="0"/>
                        <a:cs typeface="Times New Roman" panose="02020603050405020304" pitchFamily="18" charset="0"/>
                      </a:rPr>
                      <m:t>≥</m:t>
                    </m:r>
                    <m:rad>
                      <m:radPr>
                        <m:ctrlPr>
                          <a:rPr lang="en-US" sz="4400" b="1" i="1">
                            <a:latin typeface="Cambria Math" panose="02040503050406030204" pitchFamily="18" charset="0"/>
                          </a:rPr>
                        </m:ctrlPr>
                      </m:radPr>
                      <m:deg>
                        <m:r>
                          <a:rPr lang="en-US" sz="4400" b="1" i="1">
                            <a:latin typeface="Cambria Math" panose="02040503050406030204" pitchFamily="18" charset="0"/>
                          </a:rPr>
                          <m:t>𝟑</m:t>
                        </m:r>
                      </m:deg>
                      <m:e>
                        <m:r>
                          <a:rPr lang="en-US" sz="4400" b="1" i="1">
                            <a:latin typeface="Cambria Math" panose="02040503050406030204" pitchFamily="18" charset="0"/>
                          </a:rPr>
                          <m:t>𝒙𝒚𝒛</m:t>
                        </m:r>
                      </m:e>
                    </m:rad>
                  </m:oMath>
                </a14:m>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2: </a:t>
                </a:r>
                <a14:m>
                  <m:oMath xmlns:m="http://schemas.openxmlformats.org/officeDocument/2006/math">
                    <m:r>
                      <a:rPr lang="en-US" sz="4400" b="1" i="1">
                        <a:latin typeface="Cambria Math" panose="02040503050406030204" pitchFamily="18" charset="0"/>
                        <a:ea typeface="Times New Roman" panose="02020603050405020304" pitchFamily="18" charset="0"/>
                        <a:cs typeface="Times New Roman" panose="02020603050405020304" pitchFamily="18" charset="0"/>
                      </a:rPr>
                      <m:t>𝒙</m:t>
                    </m:r>
                    <m:r>
                      <a:rPr lang="en-US" sz="4400" b="1" i="1">
                        <a:latin typeface="Cambria Math" panose="02040503050406030204" pitchFamily="18" charset="0"/>
                        <a:ea typeface="Times New Roman" panose="02020603050405020304" pitchFamily="18" charset="0"/>
                        <a:cs typeface="Times New Roman" panose="02020603050405020304" pitchFamily="18" charset="0"/>
                      </a:rPr>
                      <m:t>+</m:t>
                    </m:r>
                    <m:r>
                      <a:rPr lang="en-US" sz="4400" b="1" i="1">
                        <a:latin typeface="Cambria Math" panose="02040503050406030204" pitchFamily="18" charset="0"/>
                        <a:ea typeface="Times New Roman" panose="02020603050405020304" pitchFamily="18" charset="0"/>
                        <a:cs typeface="Times New Roman" panose="02020603050405020304" pitchFamily="18" charset="0"/>
                      </a:rPr>
                      <m:t>𝒚</m:t>
                    </m:r>
                    <m:r>
                      <a:rPr lang="en-US" sz="4400" b="1" i="1">
                        <a:latin typeface="Cambria Math" panose="02040503050406030204" pitchFamily="18" charset="0"/>
                        <a:ea typeface="Times New Roman" panose="02020603050405020304" pitchFamily="18" charset="0"/>
                        <a:cs typeface="Times New Roman" panose="02020603050405020304" pitchFamily="18" charset="0"/>
                      </a:rPr>
                      <m:t>+</m:t>
                    </m:r>
                    <m:r>
                      <a:rPr lang="en-US" sz="4400" b="1" i="1">
                        <a:latin typeface="Cambria Math" panose="02040503050406030204" pitchFamily="18" charset="0"/>
                        <a:ea typeface="Times New Roman" panose="02020603050405020304" pitchFamily="18" charset="0"/>
                        <a:cs typeface="Times New Roman" panose="02020603050405020304" pitchFamily="18" charset="0"/>
                      </a:rPr>
                      <m:t>𝒛</m:t>
                    </m:r>
                    <m:r>
                      <a:rPr lang="en-US" sz="4400" b="1" i="1">
                        <a:latin typeface="Cambria Math" panose="02040503050406030204" pitchFamily="18" charset="0"/>
                        <a:ea typeface="Times New Roman" panose="02020603050405020304" pitchFamily="18" charset="0"/>
                        <a:cs typeface="Times New Roman" panose="02020603050405020304" pitchFamily="18" charset="0"/>
                      </a:rPr>
                      <m:t>≥</m:t>
                    </m:r>
                    <m:r>
                      <a:rPr lang="en-US" sz="4400" b="1" i="1">
                        <a:latin typeface="Cambria Math" panose="02040503050406030204" pitchFamily="18" charset="0"/>
                        <a:ea typeface="Times New Roman" panose="02020603050405020304" pitchFamily="18" charset="0"/>
                        <a:cs typeface="Times New Roman" panose="02020603050405020304" pitchFamily="18" charset="0"/>
                      </a:rPr>
                      <m:t>𝟑</m:t>
                    </m:r>
                    <m:rad>
                      <m:radPr>
                        <m:ctrlPr>
                          <a:rPr lang="en-US" sz="4400" b="1" i="1">
                            <a:latin typeface="Cambria Math" panose="02040503050406030204" pitchFamily="18" charset="0"/>
                          </a:rPr>
                        </m:ctrlPr>
                      </m:radPr>
                      <m:deg>
                        <m:r>
                          <a:rPr lang="en-US" sz="4400" b="1" i="1">
                            <a:latin typeface="Cambria Math" panose="02040503050406030204" pitchFamily="18" charset="0"/>
                          </a:rPr>
                          <m:t>𝟑</m:t>
                        </m:r>
                      </m:deg>
                      <m:e>
                        <m:r>
                          <a:rPr lang="en-US" sz="4400" b="1" i="1">
                            <a:latin typeface="Cambria Math" panose="02040503050406030204" pitchFamily="18" charset="0"/>
                          </a:rPr>
                          <m:t>𝒙𝒚</m:t>
                        </m:r>
                        <m:r>
                          <a:rPr lang="en-US" sz="4400" b="1" i="1">
                            <a:latin typeface="Cambria Math" panose="02040503050406030204" pitchFamily="18" charset="0"/>
                          </a:rPr>
                          <m:t> </m:t>
                        </m:r>
                        <m:r>
                          <a:rPr lang="en-US" sz="4400" b="1" i="1">
                            <a:latin typeface="Cambria Math" panose="02040503050406030204" pitchFamily="18" charset="0"/>
                          </a:rPr>
                          <m:t>𝒛</m:t>
                        </m:r>
                      </m:e>
                    </m:rad>
                    <m:r>
                      <a:rPr lang="en-US" sz="4400" b="1" i="1">
                        <a:latin typeface="Cambria Math" panose="02040503050406030204" pitchFamily="18" charset="0"/>
                      </a:rPr>
                      <m:t> </m:t>
                    </m:r>
                  </m:oMath>
                </a14:m>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Dạng 3: </a:t>
                </a:r>
                <a14:m>
                  <m:oMath xmlns:m="http://schemas.openxmlformats.org/officeDocument/2006/math">
                    <m:sSup>
                      <m:sSupPr>
                        <m:ctrlPr>
                          <a:rPr lang="en-US" sz="4400" b="1" i="1">
                            <a:latin typeface="Cambria Math" panose="02040503050406030204" pitchFamily="18" charset="0"/>
                            <a:ea typeface="Times New Roman" panose="02020603050405020304" pitchFamily="18" charset="0"/>
                            <a:cs typeface="Times New Roman" panose="02020603050405020304" pitchFamily="18" charset="0"/>
                          </a:rPr>
                        </m:ctrlPr>
                      </m:sSupPr>
                      <m:e>
                        <m:r>
                          <a:rPr lang="en-US" sz="4400" b="1" i="1">
                            <a:latin typeface="Cambria Math" panose="02040503050406030204" pitchFamily="18" charset="0"/>
                            <a:ea typeface="Times New Roman" panose="02020603050405020304" pitchFamily="18" charset="0"/>
                            <a:cs typeface="Times New Roman" panose="02020603050405020304" pitchFamily="18" charset="0"/>
                          </a:rPr>
                          <m:t>𝒙𝒚𝒛</m:t>
                        </m:r>
                        <m:r>
                          <a:rPr lang="en-US" sz="4400" b="1" i="1">
                            <a:latin typeface="Cambria Math" panose="02040503050406030204" pitchFamily="18" charset="0"/>
                          </a:rPr>
                          <m:t>≤</m:t>
                        </m:r>
                        <m:d>
                          <m:dPr>
                            <m:ctrlPr>
                              <a:rPr lang="en-US" sz="4400" b="1"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4400" b="1"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4400" b="1" i="1">
                                    <a:latin typeface="Cambria Math" panose="02040503050406030204" pitchFamily="18" charset="0"/>
                                    <a:ea typeface="Times New Roman" panose="02020603050405020304" pitchFamily="18" charset="0"/>
                                    <a:cs typeface="Times New Roman" panose="02020603050405020304" pitchFamily="18" charset="0"/>
                                  </a:rPr>
                                  <m:t>𝒙</m:t>
                                </m:r>
                                <m:r>
                                  <a:rPr lang="en-US" sz="4400" b="1" i="1">
                                    <a:latin typeface="Cambria Math" panose="02040503050406030204" pitchFamily="18" charset="0"/>
                                    <a:ea typeface="Times New Roman" panose="02020603050405020304" pitchFamily="18" charset="0"/>
                                    <a:cs typeface="Times New Roman" panose="02020603050405020304" pitchFamily="18" charset="0"/>
                                  </a:rPr>
                                  <m:t>+</m:t>
                                </m:r>
                                <m:r>
                                  <a:rPr lang="en-US" sz="4400" b="1" i="1">
                                    <a:latin typeface="Cambria Math" panose="02040503050406030204" pitchFamily="18" charset="0"/>
                                    <a:ea typeface="Times New Roman" panose="02020603050405020304" pitchFamily="18" charset="0"/>
                                    <a:cs typeface="Times New Roman" panose="02020603050405020304" pitchFamily="18" charset="0"/>
                                  </a:rPr>
                                  <m:t>𝒚</m:t>
                                </m:r>
                                <m:r>
                                  <a:rPr lang="en-US" sz="4400" b="1" i="1">
                                    <a:latin typeface="Cambria Math" panose="02040503050406030204" pitchFamily="18" charset="0"/>
                                    <a:ea typeface="Times New Roman" panose="02020603050405020304" pitchFamily="18" charset="0"/>
                                    <a:cs typeface="Times New Roman" panose="02020603050405020304" pitchFamily="18" charset="0"/>
                                  </a:rPr>
                                  <m:t>+</m:t>
                                </m:r>
                                <m:r>
                                  <a:rPr lang="en-US" sz="4400" b="1" i="1">
                                    <a:latin typeface="Cambria Math" panose="02040503050406030204" pitchFamily="18" charset="0"/>
                                    <a:ea typeface="Times New Roman" panose="02020603050405020304" pitchFamily="18" charset="0"/>
                                    <a:cs typeface="Times New Roman" panose="02020603050405020304" pitchFamily="18" charset="0"/>
                                  </a:rPr>
                                  <m:t>𝒛</m:t>
                                </m:r>
                              </m:num>
                              <m:den>
                                <m:r>
                                  <a:rPr lang="en-US" sz="4400" b="1" i="1">
                                    <a:latin typeface="Cambria Math" panose="02040503050406030204" pitchFamily="18" charset="0"/>
                                    <a:ea typeface="Times New Roman" panose="02020603050405020304" pitchFamily="18" charset="0"/>
                                    <a:cs typeface="Times New Roman" panose="02020603050405020304" pitchFamily="18" charset="0"/>
                                  </a:rPr>
                                  <m:t>𝟑</m:t>
                                </m:r>
                              </m:den>
                            </m:f>
                          </m:e>
                        </m:d>
                      </m:e>
                      <m:sup>
                        <m:r>
                          <a:rPr lang="en-US" sz="4400" b="1" i="1">
                            <a:latin typeface="Cambria Math" panose="02040503050406030204" pitchFamily="18" charset="0"/>
                            <a:ea typeface="Times New Roman" panose="02020603050405020304" pitchFamily="18" charset="0"/>
                            <a:cs typeface="Times New Roman" panose="02020603050405020304" pitchFamily="18" charset="0"/>
                          </a:rPr>
                          <m:t>𝟑</m:t>
                        </m:r>
                      </m:sup>
                    </m:sSup>
                  </m:oMath>
                </a14:m>
                <a:endParaRPr lang="en-US" sz="4400" b="1"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253425" y="10242980"/>
                <a:ext cx="21383737" cy="1387688"/>
              </a:xfrm>
              <a:prstGeom prst="rect">
                <a:avLst/>
              </a:prstGeom>
              <a:blipFill>
                <a:blip r:embed="rId9"/>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1546496" y="11751206"/>
                <a:ext cx="16394429" cy="769441"/>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Dấu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bằng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xảy</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khi</a:t>
                </a:r>
                <a:r>
                  <a:rPr lang="en-US" sz="4400" b="1" dirty="0">
                    <a:latin typeface="Times New Roman" panose="02020603050405020304" pitchFamily="18" charset="0"/>
                    <a:cs typeface="Times New Roman" panose="02020603050405020304" pitchFamily="18" charset="0"/>
                  </a:rPr>
                  <a:t> </a:t>
                </a:r>
                <a14:m>
                  <m:oMath xmlns:m="http://schemas.openxmlformats.org/officeDocument/2006/math">
                    <m:r>
                      <a:rPr lang="en-US" sz="4400" b="1" i="1">
                        <a:latin typeface="Cambria Math" panose="02040503050406030204" pitchFamily="18" charset="0"/>
                      </a:rPr>
                      <m:t>𝒙</m:t>
                    </m:r>
                    <m:r>
                      <a:rPr lang="en-US" sz="4400" b="1" i="1">
                        <a:latin typeface="Cambria Math" panose="02040503050406030204" pitchFamily="18" charset="0"/>
                      </a:rPr>
                      <m:t>=</m:t>
                    </m:r>
                    <m:r>
                      <a:rPr lang="en-US" sz="4400" b="1" i="1">
                        <a:latin typeface="Cambria Math" panose="02040503050406030204" pitchFamily="18" charset="0"/>
                      </a:rPr>
                      <m:t>𝒚</m:t>
                    </m:r>
                  </m:oMath>
                </a14:m>
                <a:r>
                  <a:rPr lang="en-US" sz="4400" b="1" dirty="0">
                    <a:latin typeface="Times New Roman" panose="02020603050405020304" pitchFamily="18" charset="0"/>
                    <a:cs typeface="Times New Roman" panose="02020603050405020304" pitchFamily="18" charset="0"/>
                  </a:rPr>
                  <a:t>  = z</a:t>
                </a:r>
              </a:p>
            </p:txBody>
          </p:sp>
        </mc:Choice>
        <mc:Fallback xmlns="">
          <p:sp>
            <p:nvSpPr>
              <p:cNvPr id="72" name="TextBox 71"/>
              <p:cNvSpPr txBox="1">
                <a:spLocks noRot="1" noChangeAspect="1" noMove="1" noResize="1" noEditPoints="1" noAdjustHandles="1" noChangeArrowheads="1" noChangeShapeType="1" noTextEdit="1"/>
              </p:cNvSpPr>
              <p:nvPr/>
            </p:nvSpPr>
            <p:spPr>
              <a:xfrm>
                <a:off x="1546496" y="11751206"/>
                <a:ext cx="16394429" cy="769441"/>
              </a:xfrm>
              <a:prstGeom prst="rect">
                <a:avLst/>
              </a:prstGeom>
              <a:blipFill>
                <a:blip r:embed="rId10"/>
                <a:stretch>
                  <a:fillRect l="-1525" t="-15873" b="-3809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left)">
                                      <p:cBhvr>
                                        <p:cTn id="40" dur="500"/>
                                        <p:tgtEl>
                                          <p:spTgt spid="6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barn(inVertical)">
                                      <p:cBhvr>
                                        <p:cTn id="45" dur="500"/>
                                        <p:tgtEl>
                                          <p:spTgt spid="7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7">
                                            <p:txEl>
                                              <p:pRg st="0" end="0"/>
                                            </p:txEl>
                                          </p:spTgt>
                                        </p:tgtEl>
                                        <p:attrNameLst>
                                          <p:attrName>style.visibility</p:attrName>
                                        </p:attrNameLst>
                                      </p:cBhvr>
                                      <p:to>
                                        <p:strVal val="visible"/>
                                      </p:to>
                                    </p:set>
                                    <p:anim calcmode="lin" valueType="num">
                                      <p:cBhvr additive="base">
                                        <p:cTn id="6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2"/>
                                        </p:tgtEl>
                                        <p:attrNameLst>
                                          <p:attrName>style.visibility</p:attrName>
                                        </p:attrNameLst>
                                      </p:cBhvr>
                                      <p:to>
                                        <p:strVal val="visible"/>
                                      </p:to>
                                    </p:set>
                                    <p:anim calcmode="lin" valueType="num">
                                      <p:cBhvr additive="base">
                                        <p:cTn id="67" dur="500" fill="hold"/>
                                        <p:tgtEl>
                                          <p:spTgt spid="72"/>
                                        </p:tgtEl>
                                        <p:attrNameLst>
                                          <p:attrName>ppt_x</p:attrName>
                                        </p:attrNameLst>
                                      </p:cBhvr>
                                      <p:tavLst>
                                        <p:tav tm="0">
                                          <p:val>
                                            <p:strVal val="#ppt_x"/>
                                          </p:val>
                                        </p:tav>
                                        <p:tav tm="100000">
                                          <p:val>
                                            <p:strVal val="#ppt_x"/>
                                          </p:val>
                                        </p:tav>
                                      </p:tavLst>
                                    </p:anim>
                                    <p:anim calcmode="lin" valueType="num">
                                      <p:cBhvr additive="base">
                                        <p:cTn id="6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71" grpId="0"/>
      <p:bldP spid="13" grpId="0"/>
      <p:bldP spid="15"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4953" y="2668067"/>
            <a:ext cx="22324128" cy="6324188"/>
            <a:chOff x="1076414" y="4334859"/>
            <a:chExt cx="22325581" cy="4780779"/>
          </a:xfrm>
        </p:grpSpPr>
        <p:grpSp>
          <p:nvGrpSpPr>
            <p:cNvPr id="3" name="Group 5"/>
            <p:cNvGrpSpPr/>
            <p:nvPr/>
          </p:nvGrpSpPr>
          <p:grpSpPr>
            <a:xfrm>
              <a:off x="1533269" y="4671091"/>
              <a:ext cx="21868726" cy="4444547"/>
              <a:chOff x="637542" y="1083939"/>
              <a:chExt cx="8611674" cy="1749838"/>
            </a:xfrm>
          </p:grpSpPr>
          <p:sp>
            <p:nvSpPr>
              <p:cNvPr id="20" name="Rounded Rectangle 19"/>
              <p:cNvSpPr/>
              <p:nvPr/>
            </p:nvSpPr>
            <p:spPr>
              <a:xfrm>
                <a:off x="637542" y="1083939"/>
                <a:ext cx="8611674" cy="174983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8" tIns="17999" rIns="35998" bIns="17999" rtlCol="0" anchor="ctr"/>
              <a:lstStyle/>
              <a:p>
                <a:pPr algn="ctr"/>
                <a:endParaRPr lang="en-US" sz="4600" dirty="0">
                  <a:latin typeface="Tahoma" pitchFamily="34" charset="0"/>
                  <a:ea typeface="Tahoma" pitchFamily="34" charset="0"/>
                  <a:cs typeface="Tahoma" pitchFamily="34" charset="0"/>
                </a:endParaRPr>
              </a:p>
            </p:txBody>
          </p:sp>
          <p:sp>
            <p:nvSpPr>
              <p:cNvPr id="21" name="TextBox 20"/>
              <p:cNvSpPr txBox="1"/>
              <p:nvPr/>
            </p:nvSpPr>
            <p:spPr>
              <a:xfrm>
                <a:off x="1007731" y="1742814"/>
                <a:ext cx="7867095" cy="18013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4" name="Group 65"/>
            <p:cNvGrpSpPr/>
            <p:nvPr/>
          </p:nvGrpSpPr>
          <p:grpSpPr>
            <a:xfrm>
              <a:off x="1076414" y="4334859"/>
              <a:ext cx="7010400" cy="1068504"/>
              <a:chOff x="166396" y="8712046"/>
              <a:chExt cx="7010400" cy="1068504"/>
            </a:xfrm>
          </p:grpSpPr>
          <p:sp>
            <p:nvSpPr>
              <p:cNvPr id="5" name="Freeform 20"/>
              <p:cNvSpPr>
                <a:spLocks/>
              </p:cNvSpPr>
              <p:nvPr/>
            </p:nvSpPr>
            <p:spPr bwMode="auto">
              <a:xfrm>
                <a:off x="304458" y="8752205"/>
                <a:ext cx="6872338" cy="1028345"/>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6" name="Group 7"/>
              <p:cNvGrpSpPr/>
              <p:nvPr/>
            </p:nvGrpSpPr>
            <p:grpSpPr>
              <a:xfrm>
                <a:off x="166396" y="8780577"/>
                <a:ext cx="702538" cy="572229"/>
                <a:chOff x="-145995" y="8633545"/>
                <a:chExt cx="787401" cy="641352"/>
              </a:xfrm>
            </p:grpSpPr>
            <p:sp>
              <p:nvSpPr>
                <p:cNvPr id="8"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9"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0"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1"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2"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3"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4"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5"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6"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7" name="TextBox 6"/>
              <p:cNvSpPr txBox="1"/>
              <p:nvPr/>
            </p:nvSpPr>
            <p:spPr>
              <a:xfrm>
                <a:off x="932118" y="8712046"/>
                <a:ext cx="184731" cy="604887"/>
              </a:xfrm>
              <a:prstGeom prst="rect">
                <a:avLst/>
              </a:prstGeom>
              <a:noFill/>
            </p:spPr>
            <p:txBody>
              <a:bodyPr wrap="none" rtlCol="0">
                <a:spAutoFit/>
              </a:bodyPr>
              <a:lstStyle/>
              <a:p>
                <a:endParaRPr lang="en-US" sz="4600" b="1" dirty="0">
                  <a:solidFill>
                    <a:schemeClr val="bg1"/>
                  </a:solidFill>
                  <a:latin typeface="Tahoma" pitchFamily="34" charset="0"/>
                  <a:ea typeface="Tahoma" pitchFamily="34" charset="0"/>
                  <a:cs typeface="Tahoma" pitchFamily="34" charset="0"/>
                </a:endParaRPr>
              </a:p>
            </p:txBody>
          </p:sp>
        </p:grpSp>
      </p:grpSp>
      <p:sp>
        <p:nvSpPr>
          <p:cNvPr id="42" name="Rectangle 41"/>
          <p:cNvSpPr/>
          <p:nvPr/>
        </p:nvSpPr>
        <p:spPr>
          <a:xfrm>
            <a:off x="1201238" y="2880072"/>
            <a:ext cx="6877024" cy="808566"/>
          </a:xfrm>
          <a:prstGeom prst="rect">
            <a:avLst/>
          </a:prstGeom>
        </p:spPr>
        <p:txBody>
          <a:bodyPr wrap="square">
            <a:spAutoFit/>
          </a:bodyPr>
          <a:lstStyle/>
          <a:p>
            <a:pPr>
              <a:lnSpc>
                <a:spcPct val="115000"/>
              </a:lnSpc>
              <a:spcAft>
                <a:spcPts val="1000"/>
              </a:spcAft>
            </a:pPr>
            <a:r>
              <a:rPr lang="en-US" sz="44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Ý NGHĨA HÌNH HỌC </a:t>
            </a:r>
          </a:p>
        </p:txBody>
      </p:sp>
      <p:sp>
        <p:nvSpPr>
          <p:cNvPr id="22" name="TextBox 21"/>
          <p:cNvSpPr txBox="1"/>
          <p:nvPr/>
        </p:nvSpPr>
        <p:spPr>
          <a:xfrm flipH="1">
            <a:off x="3268007" y="4801528"/>
            <a:ext cx="17915802" cy="754004"/>
          </a:xfrm>
          <a:prstGeom prst="rect">
            <a:avLst/>
          </a:prstGeom>
          <a:noFill/>
        </p:spPr>
        <p:txBody>
          <a:bodyPr wrap="square" rtlCol="0">
            <a:spAutoFit/>
          </a:bodyPr>
          <a:lstStyle/>
          <a:p>
            <a:r>
              <a:rPr lang="en-US" b="1" dirty="0">
                <a:latin typeface="Times New Roman" pitchFamily="18" charset="0"/>
                <a:cs typeface="Times New Roman" pitchFamily="18" charset="0"/>
              </a:rPr>
              <a:t>Trong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chữ</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a:t>
            </a:r>
            <a:r>
              <a:rPr lang="en-US" b="1" dirty="0">
                <a:latin typeface="Times New Roman" pitchFamily="18" charset="0"/>
                <a:cs typeface="Times New Roman" pitchFamily="18" charset="0"/>
              </a:rPr>
              <a:t> vi, </a:t>
            </a:r>
            <a:r>
              <a:rPr lang="en-US" b="1" dirty="0" err="1">
                <a:latin typeface="Times New Roman" pitchFamily="18" charset="0"/>
                <a:cs typeface="Times New Roman" pitchFamily="18" charset="0"/>
              </a:rPr>
              <a:t>hình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vuông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tích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lớn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nhất</a:t>
            </a:r>
            <a:endParaRPr lang="en-US" b="1" dirty="0">
              <a:latin typeface="Times New Roman" pitchFamily="18" charset="0"/>
              <a:cs typeface="Times New Roman" pitchFamily="18" charset="0"/>
            </a:endParaRPr>
          </a:p>
        </p:txBody>
      </p:sp>
      <p:sp>
        <p:nvSpPr>
          <p:cNvPr id="23" name="Rectangle 22"/>
          <p:cNvSpPr/>
          <p:nvPr/>
        </p:nvSpPr>
        <p:spPr>
          <a:xfrm>
            <a:off x="3231497" y="6509258"/>
            <a:ext cx="17723727" cy="754004"/>
          </a:xfrm>
          <a:prstGeom prst="rect">
            <a:avLst/>
          </a:prstGeom>
        </p:spPr>
        <p:txBody>
          <a:bodyPr wrap="square">
            <a:spAutoFit/>
          </a:bodyPr>
          <a:lstStyle/>
          <a:p>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chữ</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tích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vuông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a:t>
            </a:r>
            <a:r>
              <a:rPr lang="en-US" b="1" dirty="0">
                <a:latin typeface="Times New Roman" pitchFamily="18" charset="0"/>
                <a:cs typeface="Times New Roman" pitchFamily="18" charset="0"/>
              </a:rPr>
              <a:t> vi </a:t>
            </a:r>
            <a:r>
              <a:rPr lang="en-US" b="1" dirty="0" err="1">
                <a:latin typeface="Times New Roman" pitchFamily="18" charset="0"/>
                <a:cs typeface="Times New Roman" pitchFamily="18" charset="0"/>
              </a:rPr>
              <a:t>nhỏ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nhất</a:t>
            </a:r>
            <a:r>
              <a:rPr lang="en-US" b="1" dirty="0">
                <a:latin typeface="Times New Roman" pitchFamily="18" charset="0"/>
                <a:cs typeface="Times New Roman" pitchFamily="18" charset="0"/>
              </a:rPr>
              <a:t>.</a:t>
            </a:r>
          </a:p>
        </p:txBody>
      </p:sp>
    </p:spTree>
    <p:extLst>
      <p:ext uri="{BB962C8B-B14F-4D97-AF65-F5344CB8AC3E}">
        <p14:creationId xmlns:p14="http://schemas.microsoft.com/office/powerpoint/2010/main" val="388940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44485" y="1674218"/>
            <a:ext cx="10252994" cy="861718"/>
            <a:chOff x="644526" y="2766774"/>
            <a:chExt cx="10253661" cy="861774"/>
          </a:xfrm>
        </p:grpSpPr>
        <p:sp>
          <p:nvSpPr>
            <p:cNvPr id="7" name="TextBox 6"/>
            <p:cNvSpPr txBox="1"/>
            <p:nvPr/>
          </p:nvSpPr>
          <p:spPr>
            <a:xfrm>
              <a:off x="1906587" y="2766774"/>
              <a:ext cx="8991600" cy="769491"/>
            </a:xfrm>
            <a:prstGeom prst="rect">
              <a:avLst/>
            </a:prstGeom>
            <a:noFill/>
          </p:spPr>
          <p:txBody>
            <a:bodyPr wrap="square" rtlCol="0">
              <a:spAutoFit/>
            </a:bodyPr>
            <a:lstStyle/>
            <a:p>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p:sp>
          <p:nvSpPr>
            <p:cNvPr id="8" name="Rounded Rectangle 7"/>
            <p:cNvSpPr/>
            <p:nvPr/>
          </p:nvSpPr>
          <p:spPr>
            <a:xfrm>
              <a:off x="644526" y="2823876"/>
              <a:ext cx="1269206" cy="804672"/>
            </a:xfrm>
            <a:prstGeom prst="roundRect">
              <a:avLst/>
            </a:prstGeom>
            <a:solidFill>
              <a:schemeClr val="accent2">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9" name="TextBox 8"/>
            <p:cNvSpPr txBox="1"/>
            <p:nvPr/>
          </p:nvSpPr>
          <p:spPr>
            <a:xfrm>
              <a:off x="960107" y="2795826"/>
              <a:ext cx="607900" cy="769491"/>
            </a:xfrm>
            <a:prstGeom prst="rect">
              <a:avLst/>
            </a:prstGeom>
            <a:noFill/>
          </p:spPr>
          <p:txBody>
            <a:bodyPr wrap="none" rtlCol="0">
              <a:spAutoFit/>
            </a:bodyPr>
            <a:lstStyle/>
            <a:p>
              <a:pPr algn="ctr"/>
              <a:r>
                <a:rPr lang="en-US" sz="4400" b="1">
                  <a:solidFill>
                    <a:srgbClr val="C00000"/>
                  </a:solidFill>
                  <a:latin typeface="Times New Roman" panose="02020603050405020304" pitchFamily="18" charset="0"/>
                  <a:ea typeface="Tahoma" pitchFamily="34" charset="0"/>
                  <a:cs typeface="Times New Roman" panose="02020603050405020304" pitchFamily="18" charset="0"/>
                </a:rPr>
                <a:t>3.</a:t>
              </a:r>
              <a:endParaRPr lang="en-US" sz="44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p:grpSp>
      <p:grpSp>
        <p:nvGrpSpPr>
          <p:cNvPr id="43" name="Group 42"/>
          <p:cNvGrpSpPr/>
          <p:nvPr/>
        </p:nvGrpSpPr>
        <p:grpSpPr>
          <a:xfrm>
            <a:off x="1076345" y="2916332"/>
            <a:ext cx="22324128" cy="3567937"/>
            <a:chOff x="1076414" y="4334859"/>
            <a:chExt cx="22325581" cy="3568169"/>
          </a:xfrm>
        </p:grpSpPr>
        <p:grpSp>
          <p:nvGrpSpPr>
            <p:cNvPr id="22" name="Group 5"/>
            <p:cNvGrpSpPr/>
            <p:nvPr/>
          </p:nvGrpSpPr>
          <p:grpSpPr>
            <a:xfrm>
              <a:off x="1533269" y="4671091"/>
              <a:ext cx="21868726" cy="3231937"/>
              <a:chOff x="637542" y="1083939"/>
              <a:chExt cx="8611674" cy="1272428"/>
            </a:xfrm>
          </p:grpSpPr>
          <p:sp>
            <p:nvSpPr>
              <p:cNvPr id="39" name="Rounded Rectangle 38"/>
              <p:cNvSpPr/>
              <p:nvPr/>
            </p:nvSpPr>
            <p:spPr>
              <a:xfrm>
                <a:off x="637542" y="1083939"/>
                <a:ext cx="8611674" cy="12724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8" tIns="17999" rIns="35998" bIns="17999" rtlCol="0" anchor="ctr"/>
              <a:lstStyle/>
              <a:p>
                <a:pPr algn="ctr"/>
                <a:endParaRPr lang="en-US" sz="4400" dirty="0">
                  <a:latin typeface="Times New Roman" panose="02020603050405020304" pitchFamily="18" charset="0"/>
                  <a:ea typeface="Tahoma" pitchFamily="34" charset="0"/>
                  <a:cs typeface="Times New Roman" panose="02020603050405020304" pitchFamily="18" charset="0"/>
                </a:endParaRPr>
              </a:p>
            </p:txBody>
          </p:sp>
          <p:sp>
            <p:nvSpPr>
              <p:cNvPr id="40" name="TextBox 39"/>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400" dirty="0">
                  <a:latin typeface="Times New Roman" panose="02020603050405020304" pitchFamily="18" charset="0"/>
                  <a:ea typeface="Tahoma" pitchFamily="34" charset="0"/>
                  <a:cs typeface="Times New Roman" panose="02020603050405020304" pitchFamily="18" charset="0"/>
                </a:endParaRPr>
              </a:p>
            </p:txBody>
          </p:sp>
        </p:grpSp>
        <p:grpSp>
          <p:nvGrpSpPr>
            <p:cNvPr id="23" name="Group 65"/>
            <p:cNvGrpSpPr/>
            <p:nvPr/>
          </p:nvGrpSpPr>
          <p:grpSpPr>
            <a:xfrm>
              <a:off x="1076414" y="4334859"/>
              <a:ext cx="4411573" cy="824978"/>
              <a:chOff x="166396" y="8712046"/>
              <a:chExt cx="4411573" cy="824978"/>
            </a:xfrm>
          </p:grpSpPr>
          <p:sp>
            <p:nvSpPr>
              <p:cNvPr id="24" name="Freeform 20"/>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sp>
            <p:nvSpPr>
              <p:cNvPr id="26" name="TextBox 25"/>
              <p:cNvSpPr txBox="1"/>
              <p:nvPr/>
            </p:nvSpPr>
            <p:spPr>
              <a:xfrm>
                <a:off x="932118" y="8712046"/>
                <a:ext cx="2729836" cy="769491"/>
              </a:xfrm>
              <a:prstGeom prst="rect">
                <a:avLst/>
              </a:prstGeom>
              <a:noFill/>
            </p:spPr>
            <p:txBody>
              <a:bodyPr wrap="none" rtlCol="0">
                <a:spAutoFit/>
              </a:bodyPr>
              <a:lstStyle/>
              <a:p>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BĐT </a:t>
                </a:r>
                <a:r>
                  <a:rPr lang="en-US" sz="4400" b="1" dirty="0" err="1">
                    <a:solidFill>
                      <a:schemeClr val="bg1"/>
                    </a:solidFill>
                    <a:latin typeface="Times New Roman" panose="02020603050405020304" pitchFamily="18" charset="0"/>
                    <a:ea typeface="Tahoma" pitchFamily="34" charset="0"/>
                    <a:cs typeface="Times New Roman" panose="02020603050405020304" pitchFamily="18" charset="0"/>
                  </a:rPr>
                  <a:t>Cô-si</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10" name="Rectangle 9"/>
              <p:cNvSpPr/>
              <p:nvPr/>
            </p:nvSpPr>
            <p:spPr>
              <a:xfrm>
                <a:off x="2126651" y="1781933"/>
                <a:ext cx="8553975" cy="769441"/>
              </a:xfrm>
              <a:prstGeom prst="rect">
                <a:avLst/>
              </a:prstGeom>
            </p:spPr>
            <p:txBody>
              <a:bodyPr wrap="square">
                <a:spAutoFit/>
              </a:bodyPr>
              <a:lstStyle/>
              <a:p>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BĐT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Cô-si</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cho</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a:solidFill>
                          <a:srgbClr val="C00000"/>
                        </a:solidFill>
                        <a:latin typeface="Cambria Math"/>
                        <a:ea typeface="Tahoma" pitchFamily="34" charset="0"/>
                        <a:cs typeface="Tahoma" pitchFamily="34" charset="0"/>
                      </a:rPr>
                      <m:t>𝑛</m:t>
                    </m:r>
                  </m:oMath>
                </a14:m>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số</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không</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âm</a:t>
                </a:r>
                <a:endParaRPr lang="en-US" sz="44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126651" y="1781933"/>
                <a:ext cx="8553975" cy="769441"/>
              </a:xfrm>
              <a:prstGeom prst="rect">
                <a:avLst/>
              </a:prstGeom>
              <a:blipFill>
                <a:blip r:embed="rId3"/>
                <a:stretch>
                  <a:fillRect l="-2922" t="-14961" b="-37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157896" y="4016410"/>
                <a:ext cx="15749526" cy="1028295"/>
              </a:xfrm>
              <a:prstGeom prst="rect">
                <a:avLst/>
              </a:prstGeom>
            </p:spPr>
            <p:txBody>
              <a:bodyPr wrap="square">
                <a:spAutoFit/>
              </a:bodyPr>
              <a:lstStyle/>
              <a:p>
                <a14:m>
                  <m:oMath xmlns:m="http://schemas.openxmlformats.org/officeDocument/2006/math">
                    <m:r>
                      <a:rPr lang="en-US" sz="4400" b="1" i="1" smtClean="0">
                        <a:latin typeface="Cambria Math"/>
                      </a:rPr>
                      <m:t>∀</m:t>
                    </m:r>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𝟏</m:t>
                        </m:r>
                      </m:sub>
                    </m:sSub>
                    <m:r>
                      <m:rPr>
                        <m:nor/>
                      </m:rPr>
                      <a:rPr lang="en-US" sz="4400" b="1">
                        <a:latin typeface="Times New Roman" pitchFamily="18" charset="0"/>
                        <a:cs typeface="Times New Roman" pitchFamily="18" charset="0"/>
                      </a:rPr>
                      <m:t>; </m:t>
                    </m:r>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𝟐</m:t>
                        </m:r>
                      </m:sub>
                    </m:sSub>
                    <m:r>
                      <a:rPr lang="en-US" sz="4400" b="1" i="1">
                        <a:latin typeface="Cambria Math"/>
                      </a:rPr>
                      <m:t>;...;</m:t>
                    </m:r>
                    <m:r>
                      <m:rPr>
                        <m:nor/>
                      </m:rPr>
                      <a:rPr lang="en-US" sz="4400" b="1">
                        <a:latin typeface="Times New Roman" pitchFamily="18" charset="0"/>
                        <a:cs typeface="Times New Roman" pitchFamily="18" charset="0"/>
                      </a:rPr>
                      <m:t> </m:t>
                    </m:r>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𝒏</m:t>
                        </m:r>
                      </m:sub>
                    </m:sSub>
                    <m:r>
                      <a:rPr lang="en-US" sz="4400" b="1" i="1">
                        <a:latin typeface="Cambria Math"/>
                      </a:rPr>
                      <m:t>≥</m:t>
                    </m:r>
                    <m:r>
                      <a:rPr lang="en-US" sz="4400" b="1" i="1">
                        <a:latin typeface="Cambria Math"/>
                      </a:rPr>
                      <m:t>𝟎</m:t>
                    </m:r>
                  </m:oMath>
                </a14:m>
                <a:r>
                  <a:rPr lang="en-US" sz="4400" b="1" dirty="0">
                    <a:latin typeface="Times New Roman" pitchFamily="18" charset="0"/>
                    <a:cs typeface="Times New Roman" pitchFamily="18" charset="0"/>
                  </a:rPr>
                  <a:t>, ta </a:t>
                </a:r>
                <a:r>
                  <a:rPr lang="en-US" sz="4400" b="1" dirty="0" err="1">
                    <a:latin typeface="Times New Roman" pitchFamily="18" charset="0"/>
                    <a:cs typeface="Times New Roman" pitchFamily="18" charset="0"/>
                  </a:rPr>
                  <a:t>có</a:t>
                </a:r>
                <a:r>
                  <a:rPr lang="en-US" sz="4400" b="1" dirty="0">
                    <a:latin typeface="Times New Roman" pitchFamily="18" charset="0"/>
                    <a:cs typeface="Times New Roman" pitchFamily="18" charset="0"/>
                  </a:rPr>
                  <a:t>: </a:t>
                </a:r>
                <a14:m>
                  <m:oMath xmlns:m="http://schemas.openxmlformats.org/officeDocument/2006/math">
                    <m:f>
                      <m:fPr>
                        <m:ctrlPr>
                          <a:rPr lang="en-US" sz="4400" b="1" i="1" smtClean="0">
                            <a:latin typeface="Cambria Math" panose="02040503050406030204" pitchFamily="18" charset="0"/>
                          </a:rPr>
                        </m:ctrlPr>
                      </m:fPr>
                      <m:num>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𝟏</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𝟐</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𝒏</m:t>
                            </m:r>
                          </m:sub>
                        </m:sSub>
                      </m:num>
                      <m:den>
                        <m:r>
                          <a:rPr lang="en-US" sz="4400" b="1" i="1" smtClean="0">
                            <a:latin typeface="Cambria Math" panose="02040503050406030204" pitchFamily="18" charset="0"/>
                          </a:rPr>
                          <m:t>𝒏</m:t>
                        </m:r>
                      </m:den>
                    </m:f>
                    <m:r>
                      <a:rPr lang="en-US" sz="4400" b="1" i="1">
                        <a:latin typeface="Cambria Math"/>
                      </a:rPr>
                      <m:t>≥</m:t>
                    </m:r>
                    <m:rad>
                      <m:radPr>
                        <m:ctrlPr>
                          <a:rPr lang="en-US" sz="4400" b="1" i="1">
                            <a:latin typeface="Cambria Math" panose="02040503050406030204" pitchFamily="18" charset="0"/>
                          </a:rPr>
                        </m:ctrlPr>
                      </m:radPr>
                      <m:deg>
                        <m:r>
                          <a:rPr lang="en-US" sz="4400" b="1" i="1">
                            <a:latin typeface="Cambria Math"/>
                          </a:rPr>
                          <m:t>𝒏</m:t>
                        </m:r>
                      </m:deg>
                      <m:e>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𝟏</m:t>
                            </m:r>
                          </m:sub>
                        </m:sSub>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𝟐</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𝒏</m:t>
                            </m:r>
                          </m:sub>
                        </m:sSub>
                      </m:e>
                    </m:rad>
                  </m:oMath>
                </a14:m>
                <a:endParaRPr lang="en-US" sz="4400" b="1" dirty="0">
                  <a:latin typeface="Times New Roman" pitchFamily="18" charset="0"/>
                  <a:cs typeface="Times New Roman"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2157896" y="4016410"/>
                <a:ext cx="15749526" cy="1028295"/>
              </a:xfrm>
              <a:prstGeom prst="rect">
                <a:avLst/>
              </a:prstGeom>
              <a:blipFill>
                <a:blip r:embed="rId4"/>
                <a:stretch>
                  <a:fillRect t="-1775" b="-130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469990" y="5513289"/>
                <a:ext cx="13395212" cy="769441"/>
              </a:xfrm>
              <a:prstGeom prst="rect">
                <a:avLst/>
              </a:prstGeom>
            </p:spPr>
            <p:txBody>
              <a:bodyPr wrap="square">
                <a:spAutoFit/>
              </a:bodyPr>
              <a:lstStyle/>
              <a:p>
                <a:r>
                  <a:rPr lang="en-US" sz="4400" b="1" dirty="0" err="1">
                    <a:latin typeface="Times New Roman" panose="02020603050405020304" pitchFamily="18" charset="0"/>
                    <a:cs typeface="Times New Roman" pitchFamily="18" charset="0"/>
                  </a:rPr>
                  <a:t>Dấu</a:t>
                </a:r>
                <a:r>
                  <a:rPr lang="en-US" sz="4400" b="1" dirty="0">
                    <a:latin typeface="Times New Roman" pitchFamily="18" charset="0"/>
                    <a:cs typeface="Times New Roman" pitchFamily="18" charset="0"/>
                  </a:rPr>
                  <a:t> </a:t>
                </a:r>
                <a14:m>
                  <m:oMath xmlns:m="http://schemas.openxmlformats.org/officeDocument/2006/math">
                    <m:r>
                      <a:rPr lang="en-US" sz="4400" b="1" i="1">
                        <a:latin typeface="Cambria Math"/>
                      </a:rPr>
                      <m:t>"="</m:t>
                    </m:r>
                  </m:oMath>
                </a14:m>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xảy</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ra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chỉ</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khi</a:t>
                </a:r>
                <a:r>
                  <a:rPr lang="en-US" sz="4400" b="1" dirty="0">
                    <a:latin typeface="Times New Roman" pitchFamily="18" charset="0"/>
                    <a:cs typeface="Times New Roman" pitchFamily="18"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𝟏</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𝟐</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𝒏</m:t>
                        </m:r>
                      </m:sub>
                    </m:sSub>
                  </m:oMath>
                </a14:m>
                <a:endParaRPr lang="en-US" sz="4400" b="1" dirty="0">
                  <a:latin typeface="Times New Roman" pitchFamily="18" charset="0"/>
                  <a:cs typeface="Times New Roman"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469990" y="5513289"/>
                <a:ext cx="13395212" cy="769441"/>
              </a:xfrm>
              <a:prstGeom prst="rect">
                <a:avLst/>
              </a:prstGeom>
              <a:blipFill>
                <a:blip r:embed="rId5"/>
                <a:stretch>
                  <a:fillRect l="-1820" t="-14961" b="-37008"/>
                </a:stretch>
              </a:blipFill>
            </p:spPr>
            <p:txBody>
              <a:bodyPr/>
              <a:lstStyle/>
              <a:p>
                <a:r>
                  <a:rPr lang="en-US">
                    <a:noFill/>
                  </a:rPr>
                  <a:t> </a:t>
                </a:r>
              </a:p>
            </p:txBody>
          </p:sp>
        </mc:Fallback>
      </mc:AlternateContent>
      <p:grpSp>
        <p:nvGrpSpPr>
          <p:cNvPr id="41" name="Group 40"/>
          <p:cNvGrpSpPr/>
          <p:nvPr/>
        </p:nvGrpSpPr>
        <p:grpSpPr>
          <a:xfrm>
            <a:off x="1106004" y="8182736"/>
            <a:ext cx="22324128" cy="3567937"/>
            <a:chOff x="1076414" y="4334859"/>
            <a:chExt cx="22325581" cy="3568169"/>
          </a:xfrm>
        </p:grpSpPr>
        <p:grpSp>
          <p:nvGrpSpPr>
            <p:cNvPr id="42" name="Group 5"/>
            <p:cNvGrpSpPr/>
            <p:nvPr/>
          </p:nvGrpSpPr>
          <p:grpSpPr>
            <a:xfrm>
              <a:off x="1533269" y="4671091"/>
              <a:ext cx="21868726" cy="3231937"/>
              <a:chOff x="637542" y="1083939"/>
              <a:chExt cx="8611674" cy="1272428"/>
            </a:xfrm>
          </p:grpSpPr>
          <p:sp>
            <p:nvSpPr>
              <p:cNvPr id="65" name="Rounded Rectangle 64"/>
              <p:cNvSpPr/>
              <p:nvPr/>
            </p:nvSpPr>
            <p:spPr>
              <a:xfrm>
                <a:off x="637542" y="1083939"/>
                <a:ext cx="8611674" cy="12724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8" tIns="17999" rIns="35998" bIns="17999" rtlCol="0" anchor="ctr"/>
              <a:lstStyle/>
              <a:p>
                <a:pPr algn="ctr"/>
                <a:endParaRPr lang="en-US" sz="4400" dirty="0">
                  <a:latin typeface="Times New Roman" panose="02020603050405020304" pitchFamily="18" charset="0"/>
                  <a:ea typeface="Tahoma" pitchFamily="34" charset="0"/>
                  <a:cs typeface="Times New Roman" panose="02020603050405020304" pitchFamily="18" charset="0"/>
                </a:endParaRPr>
              </a:p>
            </p:txBody>
          </p:sp>
          <p:sp>
            <p:nvSpPr>
              <p:cNvPr id="66" name="TextBox 65"/>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400" dirty="0">
                  <a:latin typeface="Times New Roman" panose="02020603050405020304" pitchFamily="18" charset="0"/>
                  <a:ea typeface="Tahoma" pitchFamily="34" charset="0"/>
                  <a:cs typeface="Times New Roman" panose="02020603050405020304" pitchFamily="18" charset="0"/>
                </a:endParaRPr>
              </a:p>
            </p:txBody>
          </p:sp>
        </p:grpSp>
        <p:grpSp>
          <p:nvGrpSpPr>
            <p:cNvPr id="44" name="Group 65"/>
            <p:cNvGrpSpPr/>
            <p:nvPr/>
          </p:nvGrpSpPr>
          <p:grpSpPr>
            <a:xfrm>
              <a:off x="1076414" y="4334859"/>
              <a:ext cx="7273312" cy="824978"/>
              <a:chOff x="166396" y="8712046"/>
              <a:chExt cx="7273312" cy="824978"/>
            </a:xfrm>
          </p:grpSpPr>
          <p:sp>
            <p:nvSpPr>
              <p:cNvPr id="50" name="Freeform 20"/>
              <p:cNvSpPr>
                <a:spLocks/>
              </p:cNvSpPr>
              <p:nvPr/>
            </p:nvSpPr>
            <p:spPr bwMode="auto">
              <a:xfrm>
                <a:off x="384522" y="8755081"/>
                <a:ext cx="7055186"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nvGrpSpPr>
              <p:cNvPr id="51" name="Group 7"/>
              <p:cNvGrpSpPr/>
              <p:nvPr/>
            </p:nvGrpSpPr>
            <p:grpSpPr>
              <a:xfrm>
                <a:off x="166396" y="8780577"/>
                <a:ext cx="702538" cy="572229"/>
                <a:chOff x="-145995" y="8633545"/>
                <a:chExt cx="787401" cy="641352"/>
              </a:xfrm>
            </p:grpSpPr>
            <p:sp>
              <p:nvSpPr>
                <p:cNvPr id="53"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54"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55"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56"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57"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58"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59"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0"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1"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2"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3"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64"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sp>
            <p:nvSpPr>
              <p:cNvPr id="52" name="TextBox 51"/>
              <p:cNvSpPr txBox="1"/>
              <p:nvPr/>
            </p:nvSpPr>
            <p:spPr>
              <a:xfrm>
                <a:off x="932118" y="8712046"/>
                <a:ext cx="6507590" cy="769491"/>
              </a:xfrm>
              <a:prstGeom prst="rect">
                <a:avLst/>
              </a:prstGeom>
              <a:noFill/>
            </p:spPr>
            <p:txBody>
              <a:bodyPr wrap="square" rtlCol="0">
                <a:spAutoFit/>
              </a:bodyPr>
              <a:lstStyle/>
              <a:p>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BĐT </a:t>
                </a:r>
                <a:r>
                  <a:rPr lang="en-US" sz="4400" b="1" dirty="0" err="1">
                    <a:solidFill>
                      <a:schemeClr val="bg1"/>
                    </a:solidFill>
                    <a:latin typeface="Times New Roman" panose="02020603050405020304" pitchFamily="18" charset="0"/>
                    <a:ea typeface="Tahoma" pitchFamily="34" charset="0"/>
                    <a:cs typeface="Times New Roman" panose="02020603050405020304" pitchFamily="18" charset="0"/>
                  </a:rPr>
                  <a:t>Cô-si</a:t>
                </a:r>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Tahoma" pitchFamily="34" charset="0"/>
                    <a:cs typeface="Times New Roman" panose="02020603050405020304" pitchFamily="18" charset="0"/>
                  </a:rPr>
                  <a:t>ngược</a:t>
                </a:r>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Tahoma" pitchFamily="34" charset="0"/>
                    <a:cs typeface="Times New Roman" panose="02020603050405020304" pitchFamily="18" charset="0"/>
                  </a:rPr>
                  <a:t>dấu</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grpSp>
      </p:grpSp>
      <p:grpSp>
        <p:nvGrpSpPr>
          <p:cNvPr id="67" name="Group 66"/>
          <p:cNvGrpSpPr/>
          <p:nvPr/>
        </p:nvGrpSpPr>
        <p:grpSpPr>
          <a:xfrm>
            <a:off x="644485" y="6941439"/>
            <a:ext cx="10252994" cy="861718"/>
            <a:chOff x="644526" y="2766774"/>
            <a:chExt cx="10253661" cy="861774"/>
          </a:xfrm>
        </p:grpSpPr>
        <p:sp>
          <p:nvSpPr>
            <p:cNvPr id="68" name="TextBox 67"/>
            <p:cNvSpPr txBox="1"/>
            <p:nvPr/>
          </p:nvSpPr>
          <p:spPr>
            <a:xfrm>
              <a:off x="1906587" y="2766774"/>
              <a:ext cx="8991600" cy="769491"/>
            </a:xfrm>
            <a:prstGeom prst="rect">
              <a:avLst/>
            </a:prstGeom>
            <a:noFill/>
          </p:spPr>
          <p:txBody>
            <a:bodyPr wrap="square" rtlCol="0">
              <a:spAutoFit/>
            </a:bodyPr>
            <a:lstStyle/>
            <a:p>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p:sp>
          <p:nvSpPr>
            <p:cNvPr id="69" name="Rounded Rectangle 68"/>
            <p:cNvSpPr/>
            <p:nvPr/>
          </p:nvSpPr>
          <p:spPr>
            <a:xfrm>
              <a:off x="644526" y="2823876"/>
              <a:ext cx="1269206" cy="804672"/>
            </a:xfrm>
            <a:prstGeom prst="roundRect">
              <a:avLst/>
            </a:prstGeom>
            <a:solidFill>
              <a:schemeClr val="accent2">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70" name="TextBox 69"/>
            <p:cNvSpPr txBox="1"/>
            <p:nvPr/>
          </p:nvSpPr>
          <p:spPr>
            <a:xfrm>
              <a:off x="960107" y="2795826"/>
              <a:ext cx="607900" cy="769491"/>
            </a:xfrm>
            <a:prstGeom prst="rect">
              <a:avLst/>
            </a:prstGeom>
            <a:noFill/>
          </p:spPr>
          <p:txBody>
            <a:bodyPr wrap="none" rtlCol="0">
              <a:spAutoFit/>
            </a:bodyPr>
            <a:lstStyle/>
            <a:p>
              <a:pPr algn="ctr"/>
              <a:r>
                <a:rPr lang="en-US" sz="4400" b="1">
                  <a:solidFill>
                    <a:srgbClr val="C00000"/>
                  </a:solidFill>
                  <a:latin typeface="Times New Roman" panose="02020603050405020304" pitchFamily="18" charset="0"/>
                  <a:ea typeface="Tahoma" pitchFamily="34" charset="0"/>
                  <a:cs typeface="Times New Roman" panose="02020603050405020304" pitchFamily="18" charset="0"/>
                </a:rPr>
                <a:t>4.</a:t>
              </a:r>
              <a:endParaRPr lang="en-US" sz="44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1" name="Rectangle 70"/>
              <p:cNvSpPr/>
              <p:nvPr/>
            </p:nvSpPr>
            <p:spPr>
              <a:xfrm>
                <a:off x="2126651" y="7049154"/>
                <a:ext cx="12504385" cy="769441"/>
              </a:xfrm>
              <a:prstGeom prst="rect">
                <a:avLst/>
              </a:prstGeom>
            </p:spPr>
            <p:txBody>
              <a:bodyPr wrap="square">
                <a:spAutoFit/>
              </a:bodyPr>
              <a:lstStyle/>
              <a:p>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BĐT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Cô-si</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ngược</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dấu</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cho</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14:m>
                  <m:oMath xmlns:m="http://schemas.openxmlformats.org/officeDocument/2006/math">
                    <m:r>
                      <a:rPr lang="en-US" sz="4400" b="1">
                        <a:solidFill>
                          <a:srgbClr val="C00000"/>
                        </a:solidFill>
                        <a:latin typeface="Cambria Math"/>
                        <a:ea typeface="Tahoma" pitchFamily="34" charset="0"/>
                        <a:cs typeface="Tahoma" pitchFamily="34" charset="0"/>
                      </a:rPr>
                      <m:t>𝑛</m:t>
                    </m:r>
                  </m:oMath>
                </a14:m>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số</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không</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âm</a:t>
                </a:r>
                <a:endParaRPr lang="en-US" sz="44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mc:Choice>
        <mc:Fallback xmlns="">
          <p:sp>
            <p:nvSpPr>
              <p:cNvPr id="71" name="Rectangle 70"/>
              <p:cNvSpPr>
                <a:spLocks noRot="1" noChangeAspect="1" noMove="1" noResize="1" noEditPoints="1" noAdjustHandles="1" noChangeArrowheads="1" noChangeShapeType="1" noTextEdit="1"/>
              </p:cNvSpPr>
              <p:nvPr/>
            </p:nvSpPr>
            <p:spPr>
              <a:xfrm>
                <a:off x="2126651" y="7049154"/>
                <a:ext cx="12504385" cy="769441"/>
              </a:xfrm>
              <a:prstGeom prst="rect">
                <a:avLst/>
              </a:prstGeom>
              <a:blipFill>
                <a:blip r:embed="rId6"/>
                <a:stretch>
                  <a:fillRect l="-1999" t="-14961" b="-370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319893" y="9286534"/>
                <a:ext cx="13454068" cy="1181670"/>
              </a:xfrm>
              <a:prstGeom prst="rect">
                <a:avLst/>
              </a:prstGeom>
            </p:spPr>
            <p:txBody>
              <a:bodyPr wrap="square">
                <a:spAutoFit/>
              </a:bodyPr>
              <a:lstStyle/>
              <a:p>
                <a14:m>
                  <m:oMath xmlns:m="http://schemas.openxmlformats.org/officeDocument/2006/math">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𝟏</m:t>
                        </m:r>
                      </m:sub>
                    </m:sSub>
                    <m:r>
                      <m:rPr>
                        <m:nor/>
                      </m:rPr>
                      <a:rPr lang="en-US" sz="4400" b="1">
                        <a:latin typeface="Times New Roman" pitchFamily="18" charset="0"/>
                        <a:cs typeface="Times New Roman" pitchFamily="18" charset="0"/>
                      </a:rPr>
                      <m:t>; </m:t>
                    </m:r>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𝟐</m:t>
                        </m:r>
                      </m:sub>
                    </m:sSub>
                    <m:r>
                      <a:rPr lang="en-US" sz="4400" b="1" i="1">
                        <a:latin typeface="Cambria Math"/>
                      </a:rPr>
                      <m:t>;...;</m:t>
                    </m:r>
                    <m:r>
                      <m:rPr>
                        <m:nor/>
                      </m:rPr>
                      <a:rPr lang="en-US" sz="4400" b="1">
                        <a:latin typeface="Times New Roman" pitchFamily="18" charset="0"/>
                        <a:cs typeface="Times New Roman" pitchFamily="18" charset="0"/>
                      </a:rPr>
                      <m:t> </m:t>
                    </m:r>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𝒏</m:t>
                        </m:r>
                      </m:sub>
                    </m:sSub>
                    <m:r>
                      <a:rPr lang="en-US" sz="4400" b="1" i="1">
                        <a:latin typeface="Cambria Math"/>
                      </a:rPr>
                      <m:t>≥</m:t>
                    </m:r>
                    <m:r>
                      <a:rPr lang="en-US" sz="4400" b="1" i="1">
                        <a:latin typeface="Cambria Math"/>
                      </a:rPr>
                      <m:t>𝟎</m:t>
                    </m:r>
                  </m:oMath>
                </a14:m>
                <a:r>
                  <a:rPr lang="en-US" sz="4400" b="1" dirty="0">
                    <a:latin typeface="Times New Roman" pitchFamily="18" charset="0"/>
                    <a:cs typeface="Times New Roman" pitchFamily="18" charset="0"/>
                  </a:rPr>
                  <a:t>, ta </a:t>
                </a:r>
                <a:r>
                  <a:rPr lang="en-US" sz="4400" b="1" dirty="0" err="1">
                    <a:latin typeface="Times New Roman" pitchFamily="18" charset="0"/>
                    <a:cs typeface="Times New Roman" pitchFamily="18" charset="0"/>
                  </a:rPr>
                  <a:t>có</a:t>
                </a:r>
                <a:r>
                  <a:rPr lang="en-US" sz="4400" b="1" dirty="0">
                    <a:latin typeface="Times New Roman" pitchFamily="18" charset="0"/>
                    <a:cs typeface="Times New Roman" pitchFamily="18"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𝟏</m:t>
                        </m:r>
                      </m:sub>
                    </m:sSub>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𝟐</m:t>
                        </m:r>
                      </m:sub>
                    </m:sSub>
                    <m:r>
                      <a:rPr lang="en-US" sz="4400" b="1" i="1">
                        <a:latin typeface="Cambria Math"/>
                      </a:rPr>
                      <m:t>...</m:t>
                    </m:r>
                    <m:func>
                      <m:funcPr>
                        <m:ctrlPr>
                          <a:rPr lang="en-US" sz="4400" b="1" i="1">
                            <a:latin typeface="Cambria Math" panose="02040503050406030204" pitchFamily="18" charset="0"/>
                          </a:rPr>
                        </m:ctrlPr>
                      </m:funcPr>
                      <m:fName>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𝒏</m:t>
                            </m:r>
                          </m:sub>
                        </m:sSub>
                      </m:fName>
                      <m:e>
                        <m:r>
                          <a:rPr lang="en-US" sz="4400" b="1" i="1">
                            <a:latin typeface="Cambria Math"/>
                          </a:rPr>
                          <m:t>≤</m:t>
                        </m:r>
                      </m:e>
                    </m:func>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f>
                              <m:fPr>
                                <m:ctrlPr>
                                  <a:rPr lang="en-US" sz="4400" b="1" i="1">
                                    <a:latin typeface="Cambria Math" panose="02040503050406030204" pitchFamily="18" charset="0"/>
                                  </a:rPr>
                                </m:ctrlPr>
                              </m:fPr>
                              <m:num>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𝟏</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𝟐</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𝒏</m:t>
                                    </m:r>
                                  </m:sub>
                                </m:sSub>
                              </m:num>
                              <m:den>
                                <m:r>
                                  <a:rPr lang="en-US" sz="4400" b="1" i="1">
                                    <a:latin typeface="Cambria Math"/>
                                  </a:rPr>
                                  <m:t>𝒏</m:t>
                                </m:r>
                              </m:den>
                            </m:f>
                          </m:e>
                        </m:d>
                      </m:e>
                      <m:sup>
                        <m:r>
                          <a:rPr lang="en-US" sz="4400" b="1" i="1">
                            <a:latin typeface="Cambria Math"/>
                          </a:rPr>
                          <m:t>𝒏</m:t>
                        </m:r>
                      </m:sup>
                    </m:sSup>
                  </m:oMath>
                </a14:m>
                <a:endParaRPr lang="en-US" sz="4400" b="1" dirty="0">
                  <a:latin typeface="Times New Roman" pitchFamily="18" charset="0"/>
                  <a:cs typeface="Times New Roman"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319893" y="9286534"/>
                <a:ext cx="13454068" cy="1181670"/>
              </a:xfrm>
              <a:prstGeom prst="rect">
                <a:avLst/>
              </a:prstGeom>
              <a:blipFill>
                <a:blip r:embed="rId7"/>
                <a:stretch>
                  <a:fillRect b="-97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49552" y="10500922"/>
                <a:ext cx="13043434" cy="769441"/>
              </a:xfrm>
              <a:prstGeom prst="rect">
                <a:avLst/>
              </a:prstGeom>
            </p:spPr>
            <p:txBody>
              <a:bodyPr wrap="square">
                <a:spAutoFit/>
              </a:bodyPr>
              <a:lstStyle/>
              <a:p>
                <a:r>
                  <a:rPr lang="en-US" sz="4400" b="1" dirty="0" err="1">
                    <a:latin typeface="Times New Roman" panose="02020603050405020304" pitchFamily="18" charset="0"/>
                    <a:cs typeface="Times New Roman" pitchFamily="18" charset="0"/>
                  </a:rPr>
                  <a:t>Dấu</a:t>
                </a:r>
                <a:r>
                  <a:rPr lang="en-US" sz="4400" b="1" dirty="0">
                    <a:latin typeface="Times New Roman" pitchFamily="18" charset="0"/>
                    <a:cs typeface="Times New Roman" pitchFamily="18" charset="0"/>
                  </a:rPr>
                  <a:t> </a:t>
                </a:r>
                <a14:m>
                  <m:oMath xmlns:m="http://schemas.openxmlformats.org/officeDocument/2006/math">
                    <m:r>
                      <a:rPr lang="en-US" sz="4400" b="1" i="1">
                        <a:latin typeface="Cambria Math"/>
                      </a:rPr>
                      <m:t>"="</m:t>
                    </m:r>
                  </m:oMath>
                </a14:m>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xảy</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ra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khi</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chỉ</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khi</a:t>
                </a:r>
                <a:r>
                  <a:rPr lang="en-US" sz="4400" b="1" dirty="0">
                    <a:latin typeface="Times New Roman" pitchFamily="18" charset="0"/>
                    <a:cs typeface="Times New Roman" pitchFamily="18"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𝟏</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𝟐</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𝒂</m:t>
                        </m:r>
                      </m:e>
                      <m:sub>
                        <m:r>
                          <a:rPr lang="en-US" sz="4400" b="1" i="1">
                            <a:latin typeface="Cambria Math"/>
                          </a:rPr>
                          <m:t>𝒏</m:t>
                        </m:r>
                      </m:sub>
                    </m:sSub>
                  </m:oMath>
                </a14:m>
                <a:endParaRPr lang="en-US" sz="4400" b="1" dirty="0">
                  <a:latin typeface="Times New Roman" pitchFamily="18" charset="0"/>
                  <a:cs typeface="Times New Roman"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349552" y="10500922"/>
                <a:ext cx="13043434" cy="769441"/>
              </a:xfrm>
              <a:prstGeom prst="rect">
                <a:avLst/>
              </a:prstGeom>
              <a:blipFill>
                <a:blip r:embed="rId8"/>
                <a:stretch>
                  <a:fillRect l="-1869" t="-15873" b="-38095"/>
                </a:stretch>
              </a:blipFill>
            </p:spPr>
            <p:txBody>
              <a:bodyPr/>
              <a:lstStyle/>
              <a:p>
                <a:r>
                  <a:rPr lang="en-US">
                    <a:noFill/>
                  </a:rPr>
                  <a:t> </a:t>
                </a:r>
              </a:p>
            </p:txBody>
          </p:sp>
        </mc:Fallback>
      </mc:AlternateContent>
      <p:grpSp>
        <p:nvGrpSpPr>
          <p:cNvPr id="76" name="Group 75">
            <a:extLst>
              <a:ext uri="{FF2B5EF4-FFF2-40B4-BE49-F238E27FC236}">
                <a16:creationId xmlns:a16="http://schemas.microsoft.com/office/drawing/2014/main" id="{78796B87-2660-42A2-8E64-9ED81640CBD2}"/>
              </a:ext>
            </a:extLst>
          </p:cNvPr>
          <p:cNvGrpSpPr/>
          <p:nvPr/>
        </p:nvGrpSpPr>
        <p:grpSpPr>
          <a:xfrm>
            <a:off x="515129" y="666106"/>
            <a:ext cx="22192581" cy="817322"/>
            <a:chOff x="811483" y="1892299"/>
            <a:chExt cx="22064392" cy="817373"/>
          </a:xfrm>
        </p:grpSpPr>
        <p:sp>
          <p:nvSpPr>
            <p:cNvPr id="77" name="Rounded Rectangle 2">
              <a:extLst>
                <a:ext uri="{FF2B5EF4-FFF2-40B4-BE49-F238E27FC236}">
                  <a16:creationId xmlns:a16="http://schemas.microsoft.com/office/drawing/2014/main" id="{1C75E9AE-B321-471E-80BB-04AA0F015CBA}"/>
                </a:ext>
              </a:extLst>
            </p:cNvPr>
            <p:cNvSpPr/>
            <p:nvPr/>
          </p:nvSpPr>
          <p:spPr>
            <a:xfrm>
              <a:off x="811483" y="1905000"/>
              <a:ext cx="1261793"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BD5DC642-8527-4F82-BF25-DD0DE3BB4EA1}"/>
                </a:ext>
              </a:extLst>
            </p:cNvPr>
            <p:cNvSpPr txBox="1"/>
            <p:nvPr/>
          </p:nvSpPr>
          <p:spPr>
            <a:xfrm>
              <a:off x="1134192" y="1913523"/>
              <a:ext cx="620285" cy="769489"/>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79" name="TextBox 78">
              <a:extLst>
                <a:ext uri="{FF2B5EF4-FFF2-40B4-BE49-F238E27FC236}">
                  <a16:creationId xmlns:a16="http://schemas.microsoft.com/office/drawing/2014/main" id="{385D4272-6F7A-462C-A6C2-B9C80B9ED80E}"/>
                </a:ext>
              </a:extLst>
            </p:cNvPr>
            <p:cNvSpPr txBox="1"/>
            <p:nvPr/>
          </p:nvSpPr>
          <p:spPr>
            <a:xfrm>
              <a:off x="2087561" y="1892299"/>
              <a:ext cx="20788314" cy="769489"/>
            </a:xfrm>
            <a:prstGeom prst="rect">
              <a:avLst/>
            </a:prstGeom>
            <a:noFill/>
          </p:spPr>
          <p:txBody>
            <a:bodyPr wrap="square" rtlCol="0">
              <a:spAutoFit/>
            </a:bodyPr>
            <a:lstStyle/>
            <a:p>
              <a:r>
                <a:rPr lang="en-US" sz="4400" b="1" dirty="0">
                  <a:solidFill>
                    <a:srgbClr val="145F82"/>
                  </a:solidFill>
                  <a:latin typeface="Times New Roman" panose="02020603050405020304" pitchFamily="18" charset="0"/>
                  <a:ea typeface="Tahoma" pitchFamily="34" charset="0"/>
                  <a:cs typeface="Times New Roman" panose="02020603050405020304" pitchFamily="18" charset="0"/>
                </a:rPr>
                <a:t>BẤT ĐẲNG THỨC GIỮA TRUNG BÌNH CỘNG VÀ TRUNG BÌNH NHÂN</a:t>
              </a:r>
            </a:p>
          </p:txBody>
        </p:sp>
      </p:grpSp>
    </p:spTree>
    <p:extLst>
      <p:ext uri="{BB962C8B-B14F-4D97-AF65-F5344CB8AC3E}">
        <p14:creationId xmlns:p14="http://schemas.microsoft.com/office/powerpoint/2010/main" val="291187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wipe(left)">
                                      <p:cBhvr>
                                        <p:cTn id="34" dur="500"/>
                                        <p:tgtEl>
                                          <p:spTgt spid="6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barn(inVertical)">
                                      <p:cBhvr>
                                        <p:cTn id="39" dur="500"/>
                                        <p:tgtEl>
                                          <p:spTgt spid="7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71"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 y="-375761"/>
            <a:ext cx="184719" cy="754004"/>
          </a:xfrm>
          <a:prstGeom prst="rect">
            <a:avLst/>
          </a:prstGeom>
          <a:noFill/>
          <a:ln w="9525">
            <a:noFill/>
            <a:miter lim="800000"/>
            <a:headEnd/>
            <a:tailEnd/>
          </a:ln>
          <a:effectLst/>
        </p:spPr>
        <p:txBody>
          <a:bodyPr vert="horz" wrap="none" lIns="91434" tIns="45717" rIns="91434" bIns="45717"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 y="-375761"/>
            <a:ext cx="184719" cy="754004"/>
          </a:xfrm>
          <a:prstGeom prst="rect">
            <a:avLst/>
          </a:prstGeom>
          <a:noFill/>
          <a:ln w="9525">
            <a:noFill/>
            <a:miter lim="800000"/>
            <a:headEnd/>
            <a:tailEnd/>
          </a:ln>
          <a:effectLst/>
        </p:spPr>
        <p:txBody>
          <a:bodyPr vert="horz" wrap="none" lIns="91434" tIns="45717" rIns="91434" bIns="45717" numCol="1" anchor="ctr" anchorCtr="0" compatLnSpc="1">
            <a:prstTxWarp prst="textNoShape">
              <a:avLst/>
            </a:prstTxWarp>
            <a:spAutoFit/>
          </a:bodyPr>
          <a:lstStyle/>
          <a:p>
            <a:endParaRPr lang="en-US"/>
          </a:p>
        </p:txBody>
      </p:sp>
      <p:grpSp>
        <p:nvGrpSpPr>
          <p:cNvPr id="61" name="Group 54"/>
          <p:cNvGrpSpPr/>
          <p:nvPr/>
        </p:nvGrpSpPr>
        <p:grpSpPr>
          <a:xfrm>
            <a:off x="602399" y="2490414"/>
            <a:ext cx="23056126" cy="3186058"/>
            <a:chOff x="1268078" y="3401174"/>
            <a:chExt cx="21841827" cy="3743776"/>
          </a:xfrm>
        </p:grpSpPr>
        <p:sp>
          <p:nvSpPr>
            <p:cNvPr id="62" name="Rounded Rectangle 61"/>
            <p:cNvSpPr/>
            <p:nvPr/>
          </p:nvSpPr>
          <p:spPr>
            <a:xfrm>
              <a:off x="1268078" y="3401174"/>
              <a:ext cx="21841827" cy="374377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63" name="Group 67"/>
            <p:cNvGrpSpPr/>
            <p:nvPr/>
          </p:nvGrpSpPr>
          <p:grpSpPr>
            <a:xfrm>
              <a:off x="1268078" y="3405486"/>
              <a:ext cx="3381338" cy="995892"/>
              <a:chOff x="1311958" y="3405486"/>
              <a:chExt cx="3381338" cy="995892"/>
            </a:xfrm>
          </p:grpSpPr>
          <p:sp>
            <p:nvSpPr>
              <p:cNvPr id="64" name="Freeform 20"/>
              <p:cNvSpPr>
                <a:spLocks/>
              </p:cNvSpPr>
              <p:nvPr/>
            </p:nvSpPr>
            <p:spPr bwMode="auto">
              <a:xfrm rot="5400000">
                <a:off x="2978889" y="2613580"/>
                <a:ext cx="808196" cy="2620619"/>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5" name="TextBox 64"/>
              <p:cNvSpPr txBox="1"/>
              <p:nvPr/>
            </p:nvSpPr>
            <p:spPr>
              <a:xfrm>
                <a:off x="2250671" y="3527167"/>
                <a:ext cx="2279971" cy="874211"/>
              </a:xfrm>
              <a:prstGeom prst="rect">
                <a:avLst/>
              </a:prstGeom>
              <a:noFill/>
            </p:spPr>
            <p:txBody>
              <a:bodyPr wrap="square" rtlCol="0">
                <a:spAutoFit/>
              </a:bodyPr>
              <a:lstStyle/>
              <a:p>
                <a:r>
                  <a:rPr lang="en-US" sz="4400" b="1" dirty="0"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Tahoma" pitchFamily="34" charset="0"/>
                    <a:cs typeface="Times New Roman" panose="02020603050405020304" pitchFamily="18" charset="0"/>
                  </a:rPr>
                  <a:t>dụ</a:t>
                </a:r>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 1</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sp>
        <p:nvSpPr>
          <p:cNvPr id="10" name="Rectangle 9"/>
          <p:cNvSpPr/>
          <p:nvPr/>
        </p:nvSpPr>
        <p:spPr>
          <a:xfrm>
            <a:off x="5129633" y="3306098"/>
            <a:ext cx="16964040" cy="769391"/>
          </a:xfrm>
          <a:prstGeom prst="rect">
            <a:avLst/>
          </a:prstGeom>
        </p:spPr>
        <p:txBody>
          <a:bodyPr wrap="square">
            <a:spAutoFit/>
          </a:bodyPr>
          <a:lstStyle/>
          <a:p>
            <a:endParaRPr lang="en-US" sz="4400" b="1" dirty="0">
              <a:latin typeface="Times New Roman" panose="02020603050405020304" pitchFamily="18" charset="0"/>
              <a:cs typeface="Times New Roman"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4216259" y="2503257"/>
                <a:ext cx="19267935" cy="1649575"/>
              </a:xfrm>
              <a:prstGeom prst="rect">
                <a:avLst/>
              </a:prstGeom>
            </p:spPr>
            <p:txBody>
              <a:bodyPr wrap="square">
                <a:spAutoFit/>
              </a:bodyPr>
              <a:lstStyle/>
              <a:p>
                <a:pPr>
                  <a:lnSpc>
                    <a:spcPct val="115000"/>
                  </a:lnSpc>
                </a:pPr>
                <a:r>
                  <a:rPr lang="en-US" sz="44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đẳng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Côsi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hai</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b="0" i="1">
                        <a:latin typeface="Cambria Math" panose="02040503050406030204" pitchFamily="18" charset="0"/>
                        <a:ea typeface="Calibri" panose="020F0502020204030204" pitchFamily="34" charset="0"/>
                        <a:cs typeface="Times New Roman" panose="02020603050405020304" pitchFamily="18" charset="0"/>
                      </a:rPr>
                      <m:t>𝑎</m:t>
                    </m:r>
                    <m:r>
                      <a:rPr lang="en-US" sz="4400" b="0" i="1">
                        <a:latin typeface="Cambria Math" panose="02040503050406030204" pitchFamily="18" charset="0"/>
                        <a:ea typeface="Calibri" panose="020F0502020204030204" pitchFamily="34" charset="0"/>
                        <a:cs typeface="Times New Roman" panose="02020603050405020304" pitchFamily="18" charset="0"/>
                      </a:rPr>
                      <m:t>, </m:t>
                    </m:r>
                    <m:r>
                      <a:rPr lang="en-US" sz="4400" b="0" i="1">
                        <a:latin typeface="Cambria Math" panose="02040503050406030204" pitchFamily="18" charset="0"/>
                        <a:ea typeface="Calibri" panose="020F0502020204030204" pitchFamily="34" charset="0"/>
                        <a:cs typeface="Times New Roman" panose="02020603050405020304" pitchFamily="18" charset="0"/>
                      </a:rPr>
                      <m:t>𝑏</m:t>
                    </m:r>
                  </m:oMath>
                </a14:m>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âm</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dạng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216259" y="2503257"/>
                <a:ext cx="19267935" cy="1649575"/>
              </a:xfrm>
              <a:prstGeom prst="rect">
                <a:avLst/>
              </a:prstGeom>
              <a:blipFill>
                <a:blip r:embed="rId3"/>
                <a:stretch>
                  <a:fillRect l="-1297" t="-518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615730" y="4122490"/>
                <a:ext cx="20996459" cy="1222919"/>
              </a:xfrm>
              <a:prstGeom prst="rect">
                <a:avLst/>
              </a:prstGeom>
            </p:spPr>
            <p:txBody>
              <a:bodyPr wrap="square">
                <a:spAutoFit/>
              </a:bodyPr>
              <a:lstStyle/>
              <a:p>
                <a:pPr marL="630492">
                  <a:lnSpc>
                    <a:spcPct val="115000"/>
                  </a:lnSpc>
                </a:pPr>
                <a:r>
                  <a:rPr lang="en-US" sz="4400" dirty="0">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f>
                      <m:f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4400" i="1">
                            <a:latin typeface="Cambria Math" panose="02040503050406030204" pitchFamily="18" charset="0"/>
                            <a:ea typeface="Times New Roman" panose="02020603050405020304" pitchFamily="18" charset="0"/>
                            <a:cs typeface="Times New Roman" panose="02020603050405020304" pitchFamily="18" charset="0"/>
                          </a:rPr>
                          <m:t>𝑎</m:t>
                        </m:r>
                        <m:r>
                          <a:rPr lang="en-US" sz="4400" i="1">
                            <a:latin typeface="Cambria Math" panose="02040503050406030204" pitchFamily="18" charset="0"/>
                            <a:ea typeface="Times New Roman" panose="02020603050405020304" pitchFamily="18" charset="0"/>
                            <a:cs typeface="Times New Roman" panose="02020603050405020304" pitchFamily="18" charset="0"/>
                          </a:rPr>
                          <m:t>+</m:t>
                        </m:r>
                        <m:r>
                          <a:rPr lang="en-US" sz="4400" i="1">
                            <a:latin typeface="Cambria Math" panose="02040503050406030204" pitchFamily="18" charset="0"/>
                            <a:ea typeface="Times New Roman" panose="02020603050405020304" pitchFamily="18" charset="0"/>
                            <a:cs typeface="Times New Roman" panose="02020603050405020304" pitchFamily="18" charset="0"/>
                          </a:rPr>
                          <m:t>𝑏</m:t>
                        </m:r>
                      </m:num>
                      <m:den>
                        <m:r>
                          <a:rPr lang="en-US" sz="4400" i="1">
                            <a:latin typeface="Cambria Math" panose="02040503050406030204" pitchFamily="18" charset="0"/>
                            <a:ea typeface="Times New Roman" panose="02020603050405020304" pitchFamily="18" charset="0"/>
                            <a:cs typeface="Times New Roman" panose="02020603050405020304" pitchFamily="18" charset="0"/>
                          </a:rPr>
                          <m:t>2</m:t>
                        </m:r>
                      </m:den>
                    </m:f>
                    <m:r>
                      <a:rPr lang="en-US" sz="4400" i="1">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400" i="1">
                            <a:latin typeface="Cambria Math" panose="02040503050406030204" pitchFamily="18" charset="0"/>
                            <a:ea typeface="Times New Roman" panose="02020603050405020304" pitchFamily="18" charset="0"/>
                            <a:cs typeface="Times New Roman" panose="02020603050405020304" pitchFamily="18" charset="0"/>
                          </a:rPr>
                          <m:t>𝑎</m:t>
                        </m:r>
                        <m:r>
                          <a:rPr lang="en-US" sz="4400" i="1">
                            <a:latin typeface="Cambria Math" panose="02040503050406030204" pitchFamily="18" charset="0"/>
                            <a:ea typeface="Times New Roman" panose="02020603050405020304" pitchFamily="18" charset="0"/>
                            <a:cs typeface="Times New Roman" panose="02020603050405020304" pitchFamily="18" charset="0"/>
                          </a:rPr>
                          <m:t>+</m:t>
                        </m:r>
                        <m:r>
                          <a:rPr lang="en-US" sz="4400" i="1">
                            <a:latin typeface="Cambria Math" panose="02040503050406030204" pitchFamily="18" charset="0"/>
                            <a:ea typeface="Times New Roman" panose="02020603050405020304" pitchFamily="18" charset="0"/>
                            <a:cs typeface="Times New Roman" panose="02020603050405020304" pitchFamily="18" charset="0"/>
                          </a:rPr>
                          <m:t>𝑏</m:t>
                        </m:r>
                      </m:e>
                    </m:rad>
                  </m:oMath>
                </a14:m>
                <a:r>
                  <a:rPr lang="en-US" sz="4400" dirty="0">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f>
                      <m:f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4400" i="1">
                            <a:latin typeface="Cambria Math" panose="02040503050406030204" pitchFamily="18" charset="0"/>
                            <a:ea typeface="Times New Roman" panose="02020603050405020304" pitchFamily="18" charset="0"/>
                            <a:cs typeface="Times New Roman" panose="02020603050405020304" pitchFamily="18" charset="0"/>
                          </a:rPr>
                          <m:t>𝑎</m:t>
                        </m:r>
                        <m:r>
                          <a:rPr lang="en-US" sz="4400" i="1">
                            <a:latin typeface="Cambria Math" panose="02040503050406030204" pitchFamily="18" charset="0"/>
                            <a:ea typeface="Times New Roman" panose="02020603050405020304" pitchFamily="18" charset="0"/>
                            <a:cs typeface="Times New Roman" panose="02020603050405020304" pitchFamily="18" charset="0"/>
                          </a:rPr>
                          <m:t>−</m:t>
                        </m:r>
                        <m:r>
                          <a:rPr lang="en-US" sz="4400" i="1">
                            <a:latin typeface="Cambria Math" panose="02040503050406030204" pitchFamily="18" charset="0"/>
                            <a:ea typeface="Times New Roman" panose="02020603050405020304" pitchFamily="18" charset="0"/>
                            <a:cs typeface="Times New Roman" panose="02020603050405020304" pitchFamily="18" charset="0"/>
                          </a:rPr>
                          <m:t>𝑏</m:t>
                        </m:r>
                      </m:num>
                      <m:den>
                        <m:r>
                          <a:rPr lang="en-US" sz="4400" i="1">
                            <a:latin typeface="Cambria Math" panose="02040503050406030204" pitchFamily="18" charset="0"/>
                            <a:ea typeface="Times New Roman" panose="02020603050405020304" pitchFamily="18" charset="0"/>
                            <a:cs typeface="Times New Roman" panose="02020603050405020304" pitchFamily="18" charset="0"/>
                          </a:rPr>
                          <m:t>2</m:t>
                        </m:r>
                      </m:den>
                    </m:f>
                    <m:r>
                      <a:rPr lang="en-US" sz="4400" i="1">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400" i="1">
                            <a:latin typeface="Cambria Math" panose="02040503050406030204" pitchFamily="18" charset="0"/>
                            <a:ea typeface="Times New Roman" panose="02020603050405020304" pitchFamily="18" charset="0"/>
                            <a:cs typeface="Times New Roman" panose="02020603050405020304" pitchFamily="18" charset="0"/>
                          </a:rPr>
                          <m:t>𝑎𝑏</m:t>
                        </m:r>
                      </m:e>
                    </m:rad>
                  </m:oMath>
                </a14:m>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C. </a:t>
                </a:r>
                <a14:m>
                  <m:oMath xmlns:m="http://schemas.openxmlformats.org/officeDocument/2006/math">
                    <m:f>
                      <m:fPr>
                        <m:ctrlPr>
                          <a:rPr lang="en-US" sz="4400" i="1">
                            <a:latin typeface="Cambria Math" panose="02040503050406030204" pitchFamily="18" charset="0"/>
                          </a:rPr>
                        </m:ctrlPr>
                      </m:fPr>
                      <m:num>
                        <m:r>
                          <a:rPr lang="en-US" sz="4400" i="1">
                            <a:latin typeface="Cambria Math" panose="02040503050406030204" pitchFamily="18" charset="0"/>
                          </a:rPr>
                          <m:t>𝑎</m:t>
                        </m:r>
                        <m:r>
                          <a:rPr lang="en-US" sz="4400" i="1">
                            <a:latin typeface="Cambria Math" panose="02040503050406030204" pitchFamily="18" charset="0"/>
                          </a:rPr>
                          <m:t>+</m:t>
                        </m:r>
                        <m:r>
                          <a:rPr lang="en-US" sz="4400" i="1">
                            <a:latin typeface="Cambria Math" panose="02040503050406030204" pitchFamily="18" charset="0"/>
                          </a:rPr>
                          <m:t>𝑏</m:t>
                        </m:r>
                      </m:num>
                      <m:den>
                        <m:r>
                          <a:rPr lang="en-US" sz="4400" i="1">
                            <a:latin typeface="Cambria Math" panose="02040503050406030204" pitchFamily="18" charset="0"/>
                          </a:rPr>
                          <m:t>2</m:t>
                        </m:r>
                      </m:den>
                    </m:f>
                    <m:r>
                      <a:rPr lang="en-US" sz="4400" i="1">
                        <a:latin typeface="Cambria Math" panose="02040503050406030204" pitchFamily="18" charset="0"/>
                      </a:rPr>
                      <m:t>≥</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𝑎𝑏</m:t>
                        </m:r>
                      </m:e>
                    </m:rad>
                  </m:oMath>
                </a14:m>
                <a:r>
                  <a:rPr lang="en-US" sz="4400" dirty="0">
                    <a:latin typeface="Times New Roman" panose="02020603050405020304" pitchFamily="18" charset="0"/>
                    <a:cs typeface="Times New Roman" panose="02020603050405020304" pitchFamily="18" charset="0"/>
                  </a:rPr>
                  <a: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D. </a:t>
                </a:r>
                <a14:m>
                  <m:oMath xmlns:m="http://schemas.openxmlformats.org/officeDocument/2006/math">
                    <m:f>
                      <m:f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4400" i="1">
                            <a:latin typeface="Cambria Math" panose="02040503050406030204" pitchFamily="18" charset="0"/>
                            <a:ea typeface="Times New Roman" panose="02020603050405020304" pitchFamily="18" charset="0"/>
                            <a:cs typeface="Times New Roman" panose="02020603050405020304" pitchFamily="18" charset="0"/>
                          </a:rPr>
                          <m:t>𝑎</m:t>
                        </m:r>
                        <m:r>
                          <a:rPr lang="en-US" sz="4400" i="1">
                            <a:latin typeface="Cambria Math" panose="02040503050406030204" pitchFamily="18" charset="0"/>
                            <a:ea typeface="Times New Roman" panose="02020603050405020304" pitchFamily="18" charset="0"/>
                            <a:cs typeface="Times New Roman" panose="02020603050405020304" pitchFamily="18" charset="0"/>
                          </a:rPr>
                          <m:t>+</m:t>
                        </m:r>
                        <m:r>
                          <a:rPr lang="en-US" sz="4400" i="1">
                            <a:latin typeface="Cambria Math" panose="02040503050406030204" pitchFamily="18" charset="0"/>
                            <a:ea typeface="Times New Roman" panose="02020603050405020304" pitchFamily="18" charset="0"/>
                            <a:cs typeface="Times New Roman" panose="02020603050405020304" pitchFamily="18" charset="0"/>
                          </a:rPr>
                          <m:t>𝑏</m:t>
                        </m:r>
                      </m:num>
                      <m:den>
                        <m:r>
                          <a:rPr lang="en-US" sz="4400" i="1">
                            <a:latin typeface="Cambria Math" panose="02040503050406030204" pitchFamily="18" charset="0"/>
                            <a:ea typeface="Times New Roman" panose="02020603050405020304" pitchFamily="18" charset="0"/>
                            <a:cs typeface="Times New Roman" panose="02020603050405020304" pitchFamily="18" charset="0"/>
                          </a:rPr>
                          <m:t>2</m:t>
                        </m:r>
                      </m:den>
                    </m:f>
                    <m:r>
                      <a:rPr lang="en-US" sz="4400" i="1">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400" i="1">
                            <a:latin typeface="Cambria Math" panose="02040503050406030204" pitchFamily="18" charset="0"/>
                            <a:ea typeface="Times New Roman" panose="02020603050405020304" pitchFamily="18" charset="0"/>
                            <a:cs typeface="Times New Roman" panose="02020603050405020304" pitchFamily="18" charset="0"/>
                          </a:rPr>
                          <m:t>𝑎𝑏</m:t>
                        </m:r>
                      </m:e>
                    </m:rad>
                  </m:oMath>
                </a14:m>
                <a:r>
                  <a:rPr lang="en-US" sz="4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2615730" y="4122490"/>
                <a:ext cx="20996459" cy="1222919"/>
              </a:xfrm>
              <a:prstGeom prst="rect">
                <a:avLst/>
              </a:prstGeom>
              <a:blipFill>
                <a:blip r:embed="rId4"/>
                <a:stretch>
                  <a:fillRect b="-9453"/>
                </a:stretch>
              </a:blipFill>
            </p:spPr>
            <p:txBody>
              <a:bodyPr/>
              <a:lstStyle/>
              <a:p>
                <a:r>
                  <a:rPr lang="en-US">
                    <a:noFill/>
                  </a:rPr>
                  <a:t> </a:t>
                </a:r>
              </a:p>
            </p:txBody>
          </p:sp>
        </mc:Fallback>
      </mc:AlternateContent>
      <p:sp>
        <p:nvSpPr>
          <p:cNvPr id="8" name="Donut 7"/>
          <p:cNvSpPr/>
          <p:nvPr/>
        </p:nvSpPr>
        <p:spPr>
          <a:xfrm>
            <a:off x="13200906" y="4338514"/>
            <a:ext cx="1005775" cy="913171"/>
          </a:xfrm>
          <a:prstGeom prst="donut">
            <a:avLst>
              <a:gd name="adj" fmla="val 766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Times New Roman" panose="02020603050405020304" pitchFamily="18" charset="0"/>
              <a:cs typeface="Times New Roman" panose="02020603050405020304" pitchFamily="18" charset="0"/>
            </a:endParaRPr>
          </a:p>
        </p:txBody>
      </p:sp>
      <p:grpSp>
        <p:nvGrpSpPr>
          <p:cNvPr id="57" name="Group 56"/>
          <p:cNvGrpSpPr/>
          <p:nvPr/>
        </p:nvGrpSpPr>
        <p:grpSpPr>
          <a:xfrm>
            <a:off x="873070" y="1534624"/>
            <a:ext cx="10252994" cy="861718"/>
            <a:chOff x="644526" y="2766774"/>
            <a:chExt cx="10253661" cy="861774"/>
          </a:xfrm>
        </p:grpSpPr>
        <p:sp>
          <p:nvSpPr>
            <p:cNvPr id="58" name="TextBox 57"/>
            <p:cNvSpPr txBox="1"/>
            <p:nvPr/>
          </p:nvSpPr>
          <p:spPr>
            <a:xfrm>
              <a:off x="1906587" y="2766774"/>
              <a:ext cx="8991600" cy="769491"/>
            </a:xfrm>
            <a:prstGeom prst="rect">
              <a:avLst/>
            </a:prstGeom>
            <a:noFill/>
          </p:spPr>
          <p:txBody>
            <a:bodyPr wrap="square" rtlCol="0">
              <a:spAutoFit/>
            </a:bodyPr>
            <a:lstStyle/>
            <a:p>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p:sp>
          <p:nvSpPr>
            <p:cNvPr id="59" name="Rounded Rectangle 58"/>
            <p:cNvSpPr/>
            <p:nvPr/>
          </p:nvSpPr>
          <p:spPr>
            <a:xfrm>
              <a:off x="644526" y="2823876"/>
              <a:ext cx="1269206" cy="804672"/>
            </a:xfrm>
            <a:prstGeom prst="roundRect">
              <a:avLst/>
            </a:prstGeom>
            <a:solidFill>
              <a:schemeClr val="accent2">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60" name="TextBox 59"/>
            <p:cNvSpPr txBox="1"/>
            <p:nvPr/>
          </p:nvSpPr>
          <p:spPr>
            <a:xfrm>
              <a:off x="960107" y="2795826"/>
              <a:ext cx="607900" cy="769491"/>
            </a:xfrm>
            <a:prstGeom prst="rect">
              <a:avLst/>
            </a:prstGeom>
            <a:noFill/>
          </p:spPr>
          <p:txBody>
            <a:bodyPr wrap="none" rtlCol="0">
              <a:spAutoFit/>
            </a:bodyPr>
            <a:lstStyle/>
            <a:p>
              <a:pPr algn="ctr"/>
              <a:r>
                <a:rPr lang="en-US" sz="4400" b="1">
                  <a:solidFill>
                    <a:srgbClr val="C00000"/>
                  </a:solidFill>
                  <a:latin typeface="Times New Roman" panose="02020603050405020304" pitchFamily="18" charset="0"/>
                  <a:ea typeface="Tahoma" pitchFamily="34" charset="0"/>
                  <a:cs typeface="Times New Roman" panose="02020603050405020304" pitchFamily="18" charset="0"/>
                </a:rPr>
                <a:t>5.</a:t>
              </a:r>
              <a:endParaRPr lang="en-US" sz="44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p:grpSp>
      <p:sp>
        <p:nvSpPr>
          <p:cNvPr id="92" name="Rectangle 91"/>
          <p:cNvSpPr/>
          <p:nvPr/>
        </p:nvSpPr>
        <p:spPr>
          <a:xfrm>
            <a:off x="2142194" y="1591723"/>
            <a:ext cx="5555093" cy="769441"/>
          </a:xfrm>
          <a:prstGeom prst="rect">
            <a:avLst/>
          </a:prstGeom>
        </p:spPr>
        <p:txBody>
          <a:bodyPr wrap="square">
            <a:spAutoFit/>
          </a:bodyPr>
          <a:lstStyle/>
          <a:p>
            <a:r>
              <a:rPr lang="en-US" sz="4400" b="1">
                <a:solidFill>
                  <a:srgbClr val="C00000"/>
                </a:solidFill>
                <a:latin typeface="Times New Roman" panose="02020603050405020304" pitchFamily="18" charset="0"/>
                <a:ea typeface="Tahoma" pitchFamily="34" charset="0"/>
                <a:cs typeface="Times New Roman" panose="02020603050405020304" pitchFamily="18" charset="0"/>
              </a:rPr>
              <a:t>Ví dụ minh họa</a:t>
            </a:r>
            <a:endParaRPr lang="en-US" sz="44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p:grpSp>
        <p:nvGrpSpPr>
          <p:cNvPr id="93" name="Group 92">
            <a:extLst>
              <a:ext uri="{FF2B5EF4-FFF2-40B4-BE49-F238E27FC236}">
                <a16:creationId xmlns:a16="http://schemas.microsoft.com/office/drawing/2014/main" id="{9272EAB9-BEB2-43B5-8F29-FD398B9E9BF3}"/>
              </a:ext>
            </a:extLst>
          </p:cNvPr>
          <p:cNvGrpSpPr/>
          <p:nvPr/>
        </p:nvGrpSpPr>
        <p:grpSpPr>
          <a:xfrm>
            <a:off x="515129" y="666106"/>
            <a:ext cx="22192581" cy="817322"/>
            <a:chOff x="811483" y="1892299"/>
            <a:chExt cx="22064392" cy="817373"/>
          </a:xfrm>
        </p:grpSpPr>
        <p:sp>
          <p:nvSpPr>
            <p:cNvPr id="94" name="Rounded Rectangle 2">
              <a:extLst>
                <a:ext uri="{FF2B5EF4-FFF2-40B4-BE49-F238E27FC236}">
                  <a16:creationId xmlns:a16="http://schemas.microsoft.com/office/drawing/2014/main" id="{98CCA0BF-6296-4C87-B108-EADD5C24A695}"/>
                </a:ext>
              </a:extLst>
            </p:cNvPr>
            <p:cNvSpPr/>
            <p:nvPr/>
          </p:nvSpPr>
          <p:spPr>
            <a:xfrm>
              <a:off x="811483" y="1905000"/>
              <a:ext cx="1261793"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95" name="TextBox 94">
              <a:extLst>
                <a:ext uri="{FF2B5EF4-FFF2-40B4-BE49-F238E27FC236}">
                  <a16:creationId xmlns:a16="http://schemas.microsoft.com/office/drawing/2014/main" id="{C22E1F5F-7C86-42C1-84B7-A548A18765CA}"/>
                </a:ext>
              </a:extLst>
            </p:cNvPr>
            <p:cNvSpPr txBox="1"/>
            <p:nvPr/>
          </p:nvSpPr>
          <p:spPr>
            <a:xfrm>
              <a:off x="1134192" y="1913523"/>
              <a:ext cx="620285" cy="769489"/>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96" name="TextBox 95">
              <a:extLst>
                <a:ext uri="{FF2B5EF4-FFF2-40B4-BE49-F238E27FC236}">
                  <a16:creationId xmlns:a16="http://schemas.microsoft.com/office/drawing/2014/main" id="{96CEF37B-2CB6-4BAC-A09C-EA39B393F6BA}"/>
                </a:ext>
              </a:extLst>
            </p:cNvPr>
            <p:cNvSpPr txBox="1"/>
            <p:nvPr/>
          </p:nvSpPr>
          <p:spPr>
            <a:xfrm>
              <a:off x="2087561" y="1892299"/>
              <a:ext cx="20788314" cy="769489"/>
            </a:xfrm>
            <a:prstGeom prst="rect">
              <a:avLst/>
            </a:prstGeom>
            <a:noFill/>
          </p:spPr>
          <p:txBody>
            <a:bodyPr wrap="square" rtlCol="0">
              <a:spAutoFit/>
            </a:bodyPr>
            <a:lstStyle/>
            <a:p>
              <a:r>
                <a:rPr lang="en-US" sz="4400" b="1" dirty="0">
                  <a:solidFill>
                    <a:srgbClr val="145F82"/>
                  </a:solidFill>
                  <a:latin typeface="Times New Roman" panose="02020603050405020304" pitchFamily="18" charset="0"/>
                  <a:ea typeface="Tahoma" pitchFamily="34" charset="0"/>
                  <a:cs typeface="Times New Roman" panose="02020603050405020304" pitchFamily="18" charset="0"/>
                </a:rPr>
                <a:t>BẤT ĐẲNG THỨC GIỮA TRUNG BÌNH CỘNG VÀ TRUNG BÌNH NHÂN</a:t>
              </a:r>
            </a:p>
          </p:txBody>
        </p:sp>
      </p:grpSp>
      <p:sp>
        <p:nvSpPr>
          <p:cNvPr id="97" name="Rounded Rectangle 55">
            <a:extLst>
              <a:ext uri="{FF2B5EF4-FFF2-40B4-BE49-F238E27FC236}">
                <a16:creationId xmlns:a16="http://schemas.microsoft.com/office/drawing/2014/main" id="{18D8358F-C1D4-4291-A5AF-3E09F7CB1433}"/>
              </a:ext>
            </a:extLst>
          </p:cNvPr>
          <p:cNvSpPr/>
          <p:nvPr/>
        </p:nvSpPr>
        <p:spPr>
          <a:xfrm>
            <a:off x="667889" y="5998941"/>
            <a:ext cx="22974177" cy="3186058"/>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dirty="0">
              <a:solidFill>
                <a:schemeClr val="tx1"/>
              </a:solidFill>
              <a:latin typeface="Times New Roman" panose="02020603050405020304" pitchFamily="18" charset="0"/>
              <a:cs typeface="Times New Roman" panose="02020603050405020304" pitchFamily="18" charset="0"/>
            </a:endParaRPr>
          </a:p>
        </p:txBody>
      </p:sp>
      <p:grpSp>
        <p:nvGrpSpPr>
          <p:cNvPr id="98" name="Group 67">
            <a:extLst>
              <a:ext uri="{FF2B5EF4-FFF2-40B4-BE49-F238E27FC236}">
                <a16:creationId xmlns:a16="http://schemas.microsoft.com/office/drawing/2014/main" id="{B147F413-C7FE-495E-BC39-E6995256B108}"/>
              </a:ext>
            </a:extLst>
          </p:cNvPr>
          <p:cNvGrpSpPr/>
          <p:nvPr/>
        </p:nvGrpSpPr>
        <p:grpSpPr>
          <a:xfrm>
            <a:off x="683213" y="5994698"/>
            <a:ext cx="3948741" cy="939526"/>
            <a:chOff x="1311958" y="3581027"/>
            <a:chExt cx="2782378" cy="764972"/>
          </a:xfrm>
        </p:grpSpPr>
        <p:sp>
          <p:nvSpPr>
            <p:cNvPr id="99" name="Freeform 20">
              <a:extLst>
                <a:ext uri="{FF2B5EF4-FFF2-40B4-BE49-F238E27FC236}">
                  <a16:creationId xmlns:a16="http://schemas.microsoft.com/office/drawing/2014/main" id="{174EAE02-2857-4A16-9E0A-03A72D02EEFF}"/>
                </a:ext>
              </a:extLst>
            </p:cNvPr>
            <p:cNvSpPr>
              <a:spLocks/>
            </p:cNvSpPr>
            <p:nvPr/>
          </p:nvSpPr>
          <p:spPr bwMode="auto">
            <a:xfrm rot="5400000">
              <a:off x="2735098" y="2946864"/>
              <a:ext cx="639867" cy="2078609"/>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0" name="TextBox 99">
              <a:extLst>
                <a:ext uri="{FF2B5EF4-FFF2-40B4-BE49-F238E27FC236}">
                  <a16:creationId xmlns:a16="http://schemas.microsoft.com/office/drawing/2014/main" id="{D305715C-ADFD-4BFD-BE0A-46BEADE3C997}"/>
                </a:ext>
              </a:extLst>
            </p:cNvPr>
            <p:cNvSpPr txBox="1"/>
            <p:nvPr/>
          </p:nvSpPr>
          <p:spPr>
            <a:xfrm>
              <a:off x="2125242" y="3715501"/>
              <a:ext cx="1368068" cy="626487"/>
            </a:xfrm>
            <a:prstGeom prst="rect">
              <a:avLst/>
            </a:prstGeom>
            <a:noFill/>
          </p:spPr>
          <p:txBody>
            <a:bodyPr wrap="none" rtlCol="0">
              <a:spAutoFit/>
            </a:bodyPr>
            <a:lstStyle/>
            <a:p>
              <a:r>
                <a:rPr lang="en-US" sz="4400" dirty="0"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dirty="0">
                  <a:solidFill>
                    <a:schemeClr val="bg1"/>
                  </a:solidFill>
                  <a:latin typeface="Times New Roman" panose="02020603050405020304" pitchFamily="18" charset="0"/>
                  <a:ea typeface="Tahoma" pitchFamily="34" charset="0"/>
                  <a:cs typeface="Times New Roman" panose="02020603050405020304" pitchFamily="18" charset="0"/>
                </a:rPr>
                <a:t> </a:t>
              </a:r>
              <a:r>
                <a:rPr lang="en-US" sz="4400" dirty="0" err="1">
                  <a:solidFill>
                    <a:schemeClr val="bg1"/>
                  </a:solidFill>
                  <a:latin typeface="Times New Roman" panose="02020603050405020304" pitchFamily="18" charset="0"/>
                  <a:ea typeface="Tahoma" pitchFamily="34" charset="0"/>
                  <a:cs typeface="Times New Roman" panose="02020603050405020304" pitchFamily="18" charset="0"/>
                </a:rPr>
                <a:t>dụ</a:t>
              </a:r>
              <a:r>
                <a:rPr lang="en-US" sz="4400" dirty="0">
                  <a:solidFill>
                    <a:schemeClr val="bg1"/>
                  </a:solidFill>
                  <a:latin typeface="Times New Roman" panose="02020603050405020304" pitchFamily="18" charset="0"/>
                  <a:ea typeface="Tahoma" pitchFamily="34" charset="0"/>
                  <a:cs typeface="Times New Roman" panose="02020603050405020304" pitchFamily="18" charset="0"/>
                </a:rPr>
                <a:t> 2</a:t>
              </a:r>
            </a:p>
          </p:txBody>
        </p:sp>
        <p:grpSp>
          <p:nvGrpSpPr>
            <p:cNvPr id="101" name="Group 70">
              <a:extLst>
                <a:ext uri="{FF2B5EF4-FFF2-40B4-BE49-F238E27FC236}">
                  <a16:creationId xmlns:a16="http://schemas.microsoft.com/office/drawing/2014/main" id="{DEEF1241-BC27-4F87-B182-ABC89C2B6741}"/>
                </a:ext>
              </a:extLst>
            </p:cNvPr>
            <p:cNvGrpSpPr/>
            <p:nvPr/>
          </p:nvGrpSpPr>
          <p:grpSpPr>
            <a:xfrm>
              <a:off x="1311958" y="3581027"/>
              <a:ext cx="787517" cy="764972"/>
              <a:chOff x="1311958" y="3581027"/>
              <a:chExt cx="787517" cy="764972"/>
            </a:xfrm>
          </p:grpSpPr>
          <p:sp>
            <p:nvSpPr>
              <p:cNvPr id="102" name="Rectangle 101">
                <a:extLst>
                  <a:ext uri="{FF2B5EF4-FFF2-40B4-BE49-F238E27FC236}">
                    <a16:creationId xmlns:a16="http://schemas.microsoft.com/office/drawing/2014/main" id="{03278BEC-F3B3-47A1-A733-53197A3866EA}"/>
                  </a:ext>
                </a:extLst>
              </p:cNvPr>
              <p:cNvSpPr/>
              <p:nvPr/>
            </p:nvSpPr>
            <p:spPr>
              <a:xfrm>
                <a:off x="1406975" y="3732411"/>
                <a:ext cx="547554" cy="479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03" name="Freeform 13">
                <a:extLst>
                  <a:ext uri="{FF2B5EF4-FFF2-40B4-BE49-F238E27FC236}">
                    <a16:creationId xmlns:a16="http://schemas.microsoft.com/office/drawing/2014/main" id="{B5377867-1581-4528-9BED-82B6576E7DA9}"/>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4" name="Freeform 14">
                <a:extLst>
                  <a:ext uri="{FF2B5EF4-FFF2-40B4-BE49-F238E27FC236}">
                    <a16:creationId xmlns:a16="http://schemas.microsoft.com/office/drawing/2014/main" id="{993477D0-F94D-4195-B84B-2E2691FA91A8}"/>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5" name="Freeform 15">
                <a:extLst>
                  <a:ext uri="{FF2B5EF4-FFF2-40B4-BE49-F238E27FC236}">
                    <a16:creationId xmlns:a16="http://schemas.microsoft.com/office/drawing/2014/main" id="{487D0206-7879-4F7F-84FD-D61DB1A67C4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6" name="Freeform 16">
                <a:extLst>
                  <a:ext uri="{FF2B5EF4-FFF2-40B4-BE49-F238E27FC236}">
                    <a16:creationId xmlns:a16="http://schemas.microsoft.com/office/drawing/2014/main" id="{7CA08F58-CC3A-42F1-B4D2-EBF2526C2BAC}"/>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7" name="Freeform 17">
                <a:extLst>
                  <a:ext uri="{FF2B5EF4-FFF2-40B4-BE49-F238E27FC236}">
                    <a16:creationId xmlns:a16="http://schemas.microsoft.com/office/drawing/2014/main" id="{9EFD0C51-2AFD-4A66-A720-D690587130FA}"/>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8" name="Freeform 18">
                <a:extLst>
                  <a:ext uri="{FF2B5EF4-FFF2-40B4-BE49-F238E27FC236}">
                    <a16:creationId xmlns:a16="http://schemas.microsoft.com/office/drawing/2014/main" id="{3E52CF10-01A0-4048-8E7F-5456E51F3A95}"/>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09" name="Freeform 19">
                <a:extLst>
                  <a:ext uri="{FF2B5EF4-FFF2-40B4-BE49-F238E27FC236}">
                    <a16:creationId xmlns:a16="http://schemas.microsoft.com/office/drawing/2014/main" id="{034CD7EE-183C-4A3C-89EC-FA7E83809514}"/>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0" name="Freeform 20">
                <a:extLst>
                  <a:ext uri="{FF2B5EF4-FFF2-40B4-BE49-F238E27FC236}">
                    <a16:creationId xmlns:a16="http://schemas.microsoft.com/office/drawing/2014/main" id="{A15B4F78-49A6-4163-B18C-B8930BD8B579}"/>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1" name="Freeform 21">
                <a:extLst>
                  <a:ext uri="{FF2B5EF4-FFF2-40B4-BE49-F238E27FC236}">
                    <a16:creationId xmlns:a16="http://schemas.microsoft.com/office/drawing/2014/main" id="{ECCA2BE5-7DEB-4A8F-89B3-FCA7D3D4161A}"/>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2" name="Freeform 22">
                <a:extLst>
                  <a:ext uri="{FF2B5EF4-FFF2-40B4-BE49-F238E27FC236}">
                    <a16:creationId xmlns:a16="http://schemas.microsoft.com/office/drawing/2014/main" id="{6B23BD93-5401-4E26-A9D6-1FC9D3AF1629}"/>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3" name="Freeform 23">
                <a:extLst>
                  <a:ext uri="{FF2B5EF4-FFF2-40B4-BE49-F238E27FC236}">
                    <a16:creationId xmlns:a16="http://schemas.microsoft.com/office/drawing/2014/main" id="{78A80279-45A8-4ED0-A71D-32F9C2AE8BC1}"/>
                  </a:ext>
                </a:extLst>
              </p:cNvPr>
              <p:cNvSpPr>
                <a:spLocks noEditPoints="1"/>
              </p:cNvSpPr>
              <p:nvPr/>
            </p:nvSpPr>
            <p:spPr bwMode="auto">
              <a:xfrm>
                <a:off x="1661428" y="3624967"/>
                <a:ext cx="326920" cy="374781"/>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4" name="Freeform 24">
                <a:extLst>
                  <a:ext uri="{FF2B5EF4-FFF2-40B4-BE49-F238E27FC236}">
                    <a16:creationId xmlns:a16="http://schemas.microsoft.com/office/drawing/2014/main" id="{A16853E6-6A33-496A-9D57-721628480475}"/>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5" name="Freeform 25">
                <a:extLst>
                  <a:ext uri="{FF2B5EF4-FFF2-40B4-BE49-F238E27FC236}">
                    <a16:creationId xmlns:a16="http://schemas.microsoft.com/office/drawing/2014/main" id="{A47F3BF6-582D-4219-960E-8AD2A60BE2FE}"/>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6" name="Freeform 26">
                <a:extLst>
                  <a:ext uri="{FF2B5EF4-FFF2-40B4-BE49-F238E27FC236}">
                    <a16:creationId xmlns:a16="http://schemas.microsoft.com/office/drawing/2014/main" id="{E948F33C-5563-490C-BE81-3D922FCE2470}"/>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7" name="Freeform 27">
                <a:extLst>
                  <a:ext uri="{FF2B5EF4-FFF2-40B4-BE49-F238E27FC236}">
                    <a16:creationId xmlns:a16="http://schemas.microsoft.com/office/drawing/2014/main" id="{A95D77D4-0EE8-4661-903F-B7FFBAB40D9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8" name="Freeform 28">
                <a:extLst>
                  <a:ext uri="{FF2B5EF4-FFF2-40B4-BE49-F238E27FC236}">
                    <a16:creationId xmlns:a16="http://schemas.microsoft.com/office/drawing/2014/main" id="{5C7070F5-DD13-4523-BB60-9480B6E104C2}"/>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19" name="Freeform 29">
                <a:extLst>
                  <a:ext uri="{FF2B5EF4-FFF2-40B4-BE49-F238E27FC236}">
                    <a16:creationId xmlns:a16="http://schemas.microsoft.com/office/drawing/2014/main" id="{80799348-ACA5-4163-BADA-488E20465AA7}"/>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20" name="Freeform 30">
                <a:extLst>
                  <a:ext uri="{FF2B5EF4-FFF2-40B4-BE49-F238E27FC236}">
                    <a16:creationId xmlns:a16="http://schemas.microsoft.com/office/drawing/2014/main" id="{3E758AC2-7BB6-47E4-9F50-823B8AC9CC03}"/>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21" name="Freeform 31">
                <a:extLst>
                  <a:ext uri="{FF2B5EF4-FFF2-40B4-BE49-F238E27FC236}">
                    <a16:creationId xmlns:a16="http://schemas.microsoft.com/office/drawing/2014/main" id="{E34753AA-5CA1-4C88-8194-7D61F598230F}"/>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22" name="Freeform 32">
                <a:extLst>
                  <a:ext uri="{FF2B5EF4-FFF2-40B4-BE49-F238E27FC236}">
                    <a16:creationId xmlns:a16="http://schemas.microsoft.com/office/drawing/2014/main" id="{2C065DE0-8406-4DB0-A25A-FB88919CB7E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23" name="Freeform 33">
                <a:extLst>
                  <a:ext uri="{FF2B5EF4-FFF2-40B4-BE49-F238E27FC236}">
                    <a16:creationId xmlns:a16="http://schemas.microsoft.com/office/drawing/2014/main" id="{99D8B252-B94A-4E03-8694-12B5AA559FF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24" name="Freeform 34">
                <a:extLst>
                  <a:ext uri="{FF2B5EF4-FFF2-40B4-BE49-F238E27FC236}">
                    <a16:creationId xmlns:a16="http://schemas.microsoft.com/office/drawing/2014/main" id="{084EE89D-B511-4B85-8FE1-375DA44F633F}"/>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25" name="Freeform 35">
                <a:extLst>
                  <a:ext uri="{FF2B5EF4-FFF2-40B4-BE49-F238E27FC236}">
                    <a16:creationId xmlns:a16="http://schemas.microsoft.com/office/drawing/2014/main" id="{FB8E0552-BE58-49DD-A98E-7A562E3E8239}"/>
                  </a:ext>
                </a:extLst>
              </p:cNvPr>
              <p:cNvSpPr>
                <a:spLocks/>
              </p:cNvSpPr>
              <p:nvPr/>
            </p:nvSpPr>
            <p:spPr bwMode="auto">
              <a:xfrm>
                <a:off x="1725847" y="3722749"/>
                <a:ext cx="212581" cy="215802"/>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26" name="Freeform 36">
                <a:extLst>
                  <a:ext uri="{FF2B5EF4-FFF2-40B4-BE49-F238E27FC236}">
                    <a16:creationId xmlns:a16="http://schemas.microsoft.com/office/drawing/2014/main" id="{F26604FB-DFCD-4057-94C2-B738DC7DDC96}"/>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E97B50BB-946B-46E2-86E7-AFFB27BC3502}"/>
                  </a:ext>
                </a:extLst>
              </p:cNvPr>
              <p:cNvSpPr/>
              <p:nvPr/>
            </p:nvSpPr>
            <p:spPr>
              <a:xfrm>
                <a:off x="5064002" y="6138714"/>
                <a:ext cx="15265276" cy="769391"/>
              </a:xfrm>
              <a:prstGeom prst="rect">
                <a:avLst/>
              </a:prstGeom>
            </p:spPr>
            <p:txBody>
              <a:bodyPr wrap="square">
                <a:spAutoFit/>
              </a:bodyPr>
              <a:lstStyle/>
              <a:p>
                <a:r>
                  <a:rPr lang="en-US" sz="4400" dirty="0">
                    <a:latin typeface="Times New Roman" panose="02020603050405020304" pitchFamily="18" charset="0"/>
                    <a:cs typeface="Times New Roman" panose="02020603050405020304" pitchFamily="18" charset="0"/>
                  </a:rPr>
                  <a:t>Cho </a:t>
                </a:r>
                <a:r>
                  <a:rPr lang="en-US" sz="4400" dirty="0" err="1">
                    <a:latin typeface="Times New Roman" panose="02020603050405020304" pitchFamily="18" charset="0"/>
                    <a:cs typeface="Times New Roman" panose="02020603050405020304" pitchFamily="18" charset="0"/>
                  </a:rPr>
                  <a:t>ba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âm</a:t>
                </a:r>
                <a:r>
                  <a:rPr lang="en-US" sz="4400" dirty="0">
                    <a:latin typeface="Times New Roman" panose="02020603050405020304" pitchFamily="18" charset="0"/>
                    <a:cs typeface="Times New Roman" panose="02020603050405020304" pitchFamily="18" charset="0"/>
                  </a:rPr>
                  <a:t> </a:t>
                </a:r>
                <a14:m>
                  <m:oMath xmlns:m="http://schemas.openxmlformats.org/officeDocument/2006/math">
                    <m:r>
                      <a:rPr lang="en-US" sz="4400" b="0" i="1">
                        <a:latin typeface="Cambria Math" panose="02040503050406030204" pitchFamily="18" charset="0"/>
                      </a:rPr>
                      <m:t>𝑎</m:t>
                    </m:r>
                    <m:r>
                      <a:rPr lang="en-US" sz="4400" b="0" i="1">
                        <a:latin typeface="Cambria Math" panose="02040503050406030204" pitchFamily="18" charset="0"/>
                      </a:rPr>
                      <m:t>, </m:t>
                    </m:r>
                    <m:r>
                      <a:rPr lang="en-US" sz="4400" b="0" i="1">
                        <a:latin typeface="Cambria Math" panose="02040503050406030204" pitchFamily="18" charset="0"/>
                      </a:rPr>
                      <m:t>𝑏</m:t>
                    </m:r>
                    <m:r>
                      <a:rPr lang="en-US" sz="4400" b="0" i="1">
                        <a:latin typeface="Cambria Math" panose="02040503050406030204" pitchFamily="18" charset="0"/>
                      </a:rPr>
                      <m:t>,</m:t>
                    </m:r>
                    <m:r>
                      <a:rPr lang="en-US" sz="4400" b="0" i="1">
                        <a:latin typeface="Cambria Math" panose="02040503050406030204" pitchFamily="18" charset="0"/>
                      </a:rPr>
                      <m:t>𝑐</m:t>
                    </m:r>
                  </m:oMath>
                </a14:m>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cs typeface="Times New Roman" panose="02020603050405020304" pitchFamily="18" charset="0"/>
                  </a:rPr>
                  <a:t>?</a:t>
                </a:r>
              </a:p>
            </p:txBody>
          </p:sp>
        </mc:Choice>
        <mc:Fallback xmlns="">
          <p:sp>
            <p:nvSpPr>
              <p:cNvPr id="127" name="Rectangle 126">
                <a:extLst>
                  <a:ext uri="{FF2B5EF4-FFF2-40B4-BE49-F238E27FC236}">
                    <a16:creationId xmlns:a16="http://schemas.microsoft.com/office/drawing/2014/main" id="{E97B50BB-946B-46E2-86E7-AFFB27BC3502}"/>
                  </a:ext>
                </a:extLst>
              </p:cNvPr>
              <p:cNvSpPr>
                <a:spLocks noRot="1" noChangeAspect="1" noMove="1" noResize="1" noEditPoints="1" noAdjustHandles="1" noChangeArrowheads="1" noChangeShapeType="1" noTextEdit="1"/>
              </p:cNvSpPr>
              <p:nvPr/>
            </p:nvSpPr>
            <p:spPr>
              <a:xfrm>
                <a:off x="5064002" y="6138714"/>
                <a:ext cx="15265276" cy="769391"/>
              </a:xfrm>
              <a:prstGeom prst="rect">
                <a:avLst/>
              </a:prstGeom>
              <a:blipFill>
                <a:blip r:embed="rId5"/>
                <a:stretch>
                  <a:fillRect l="-1637" t="-15079"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5F0F4FAA-42FB-4306-B6A7-96C6C0D2A000}"/>
                  </a:ext>
                </a:extLst>
              </p:cNvPr>
              <p:cNvSpPr/>
              <p:nvPr/>
            </p:nvSpPr>
            <p:spPr>
              <a:xfrm>
                <a:off x="1217173" y="7074818"/>
                <a:ext cx="21540511" cy="1727461"/>
              </a:xfrm>
              <a:prstGeom prst="rect">
                <a:avLst/>
              </a:prstGeom>
            </p:spPr>
            <p:txBody>
              <a:bodyPr wrap="square">
                <a:spAutoFit/>
              </a:bodyPr>
              <a:lstStyle/>
              <a:p>
                <a:pPr marL="1373368" indent="-742876">
                  <a:lnSpc>
                    <a:spcPct val="115000"/>
                  </a:lnSpc>
                  <a:buAutoNum type="alphaUcPeriod"/>
                </a:pPr>
                <a14:m>
                  <m:oMath xmlns:m="http://schemas.openxmlformats.org/officeDocument/2006/math">
                    <m:r>
                      <m:rPr>
                        <m:sty m:val="p"/>
                      </m:rPr>
                      <a:rPr lang="en-US" sz="4400" b="0" i="0">
                        <a:latin typeface="Cambria Math" panose="02040503050406030204" pitchFamily="18" charset="0"/>
                      </a:rPr>
                      <m:t>a</m:t>
                    </m:r>
                    <m:r>
                      <a:rPr lang="en-US" sz="4400" b="0" i="0">
                        <a:latin typeface="Cambria Math" panose="02040503050406030204" pitchFamily="18" charset="0"/>
                      </a:rPr>
                      <m:t>+</m:t>
                    </m:r>
                    <m:r>
                      <m:rPr>
                        <m:sty m:val="p"/>
                      </m:rPr>
                      <a:rPr lang="en-US" sz="4400" b="0" i="0">
                        <a:latin typeface="Cambria Math" panose="02040503050406030204" pitchFamily="18" charset="0"/>
                      </a:rPr>
                      <m:t>b</m:t>
                    </m:r>
                    <m:r>
                      <a:rPr lang="en-US" sz="4400" b="0" i="0">
                        <a:latin typeface="Cambria Math" panose="02040503050406030204" pitchFamily="18" charset="0"/>
                      </a:rPr>
                      <m:t>+</m:t>
                    </m:r>
                    <m:r>
                      <m:rPr>
                        <m:sty m:val="p"/>
                      </m:rPr>
                      <a:rPr lang="en-US" sz="4400" b="0" i="0">
                        <a:latin typeface="Cambria Math" panose="02040503050406030204" pitchFamily="18" charset="0"/>
                      </a:rPr>
                      <m:t>c</m:t>
                    </m:r>
                    <m:r>
                      <a:rPr lang="en-US" sz="4400" b="0" i="0">
                        <a:latin typeface="Cambria Math" panose="02040503050406030204" pitchFamily="18" charset="0"/>
                      </a:rPr>
                      <m:t>≥3</m:t>
                    </m:r>
                    <m:rad>
                      <m:radPr>
                        <m:ctrlPr>
                          <a:rPr lang="en-US" sz="4400" i="1">
                            <a:latin typeface="Cambria Math" panose="02040503050406030204" pitchFamily="18" charset="0"/>
                          </a:rPr>
                        </m:ctrlPr>
                      </m:radPr>
                      <m:deg>
                        <m:r>
                          <a:rPr lang="en-US" sz="4400" b="0" i="0">
                            <a:latin typeface="Cambria Math" panose="02040503050406030204" pitchFamily="18" charset="0"/>
                          </a:rPr>
                          <m:t>3</m:t>
                        </m:r>
                      </m:deg>
                      <m:e>
                        <m:r>
                          <m:rPr>
                            <m:sty m:val="p"/>
                          </m:rPr>
                          <a:rPr lang="en-US" sz="4400" b="0" i="0">
                            <a:latin typeface="Cambria Math" panose="02040503050406030204" pitchFamily="18" charset="0"/>
                          </a:rPr>
                          <m:t>abc</m:t>
                        </m:r>
                      </m:e>
                    </m:rad>
                  </m:oMath>
                </a14:m>
                <a:r>
                  <a:rPr lang="en-US" sz="44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r>
                      <m:rPr>
                        <m:sty m:val="p"/>
                      </m:rPr>
                      <a:rPr lang="en-US" sz="4400" b="0" i="0">
                        <a:latin typeface="Cambria Math" panose="02040503050406030204" pitchFamily="18" charset="0"/>
                        <a:ea typeface="Times New Roman" panose="02020603050405020304" pitchFamily="18" charset="0"/>
                        <a:cs typeface="Times New Roman" panose="02020603050405020304" pitchFamily="18" charset="0"/>
                      </a:rPr>
                      <m:t>abc</m:t>
                    </m:r>
                    <m:r>
                      <a:rPr lang="en-US" sz="4400" b="0" i="0">
                        <a:latin typeface="Cambria Math" panose="02040503050406030204" pitchFamily="18" charset="0"/>
                        <a:ea typeface="Times New Roman" panose="02020603050405020304" pitchFamily="18" charset="0"/>
                        <a:cs typeface="Times New Roman" panose="02020603050405020304" pitchFamily="18" charset="0"/>
                      </a:rPr>
                      <m:t>≥3</m:t>
                    </m:r>
                    <m:rad>
                      <m:rad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radPr>
                      <m:deg>
                        <m:r>
                          <a:rPr lang="en-US" sz="4400" b="0" i="0">
                            <a:latin typeface="Cambria Math" panose="02040503050406030204" pitchFamily="18" charset="0"/>
                            <a:ea typeface="Times New Roman" panose="02020603050405020304" pitchFamily="18" charset="0"/>
                            <a:cs typeface="Times New Roman" panose="02020603050405020304" pitchFamily="18" charset="0"/>
                          </a:rPr>
                          <m:t>3</m:t>
                        </m:r>
                      </m:deg>
                      <m:e>
                        <m:r>
                          <m:rPr>
                            <m:sty m:val="p"/>
                          </m:rPr>
                          <a:rPr lang="en-US" sz="4400" b="0" i="0">
                            <a:latin typeface="Cambria Math" panose="02040503050406030204" pitchFamily="18" charset="0"/>
                            <a:ea typeface="Times New Roman" panose="02020603050405020304" pitchFamily="18" charset="0"/>
                            <a:cs typeface="Times New Roman" panose="02020603050405020304" pitchFamily="18" charset="0"/>
                          </a:rPr>
                          <m:t>a</m:t>
                        </m:r>
                        <m:r>
                          <a:rPr lang="en-US" sz="4400" b="0" i="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400" b="0" i="0">
                            <a:latin typeface="Cambria Math" panose="02040503050406030204" pitchFamily="18" charset="0"/>
                            <a:ea typeface="Times New Roman" panose="02020603050405020304" pitchFamily="18" charset="0"/>
                            <a:cs typeface="Times New Roman" panose="02020603050405020304" pitchFamily="18" charset="0"/>
                          </a:rPr>
                          <m:t>b</m:t>
                        </m:r>
                        <m:r>
                          <a:rPr lang="en-US" sz="4400" b="0" i="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400" b="0" i="0">
                            <a:latin typeface="Cambria Math" panose="02040503050406030204" pitchFamily="18" charset="0"/>
                            <a:ea typeface="Times New Roman" panose="02020603050405020304" pitchFamily="18" charset="0"/>
                            <a:cs typeface="Times New Roman" panose="02020603050405020304" pitchFamily="18" charset="0"/>
                          </a:rPr>
                          <m:t>c</m:t>
                        </m:r>
                      </m:e>
                    </m:rad>
                  </m:oMath>
                </a14:m>
                <a:r>
                  <a:rPr lang="en-US" sz="4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a:p>
                <a:pPr marL="630492">
                  <a:lnSpc>
                    <a:spcPct val="115000"/>
                  </a:lnSpc>
                </a:pPr>
                <a:r>
                  <a:rPr lang="en-US" sz="4400" dirty="0">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m:rPr>
                        <m:sty m:val="p"/>
                      </m:rPr>
                      <a:rPr lang="en-US" sz="4400" b="0" i="0">
                        <a:latin typeface="Cambria Math" panose="02040503050406030204" pitchFamily="18" charset="0"/>
                        <a:ea typeface="Times New Roman" panose="02020603050405020304" pitchFamily="18" charset="0"/>
                        <a:cs typeface="Times New Roman" panose="02020603050405020304" pitchFamily="18" charset="0"/>
                      </a:rPr>
                      <m:t>a</m:t>
                    </m:r>
                    <m:r>
                      <a:rPr lang="en-US" sz="4400" b="0" i="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400" b="0" i="0">
                        <a:latin typeface="Cambria Math" panose="02040503050406030204" pitchFamily="18" charset="0"/>
                        <a:ea typeface="Times New Roman" panose="02020603050405020304" pitchFamily="18" charset="0"/>
                        <a:cs typeface="Times New Roman" panose="02020603050405020304" pitchFamily="18" charset="0"/>
                      </a:rPr>
                      <m:t>b</m:t>
                    </m:r>
                    <m:r>
                      <a:rPr lang="en-US" sz="4400" b="0" i="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400" b="0" i="0">
                        <a:latin typeface="Cambria Math" panose="02040503050406030204" pitchFamily="18" charset="0"/>
                        <a:ea typeface="Times New Roman" panose="02020603050405020304" pitchFamily="18" charset="0"/>
                        <a:cs typeface="Times New Roman" panose="02020603050405020304" pitchFamily="18" charset="0"/>
                      </a:rPr>
                      <m:t>c</m:t>
                    </m:r>
                    <m:r>
                      <a:rPr lang="en-US" sz="4400" b="0" i="0">
                        <a:latin typeface="Cambria Math" panose="02040503050406030204" pitchFamily="18" charset="0"/>
                        <a:ea typeface="Times New Roman" panose="02020603050405020304" pitchFamily="18" charset="0"/>
                        <a:cs typeface="Times New Roman" panose="02020603050405020304" pitchFamily="18" charset="0"/>
                      </a:rPr>
                      <m:t>≥3</m:t>
                    </m:r>
                    <m:rad>
                      <m:radPr>
                        <m:degHide m:val="on"/>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US" sz="4400" b="0" i="0">
                            <a:latin typeface="Cambria Math" panose="02040503050406030204" pitchFamily="18" charset="0"/>
                            <a:ea typeface="Times New Roman" panose="02020603050405020304" pitchFamily="18" charset="0"/>
                            <a:cs typeface="Times New Roman" panose="02020603050405020304" pitchFamily="18" charset="0"/>
                          </a:rPr>
                          <m:t>abc</m:t>
                        </m:r>
                      </m:e>
                    </m:rad>
                  </m:oMath>
                </a14:m>
                <a:r>
                  <a:rPr lang="en-US" sz="4400" dirty="0">
                    <a:latin typeface="Times New Roman" panose="02020603050405020304" pitchFamily="18" charset="0"/>
                    <a:ea typeface="Times New Roman" panose="02020603050405020304" pitchFamily="18" charset="0"/>
                    <a:cs typeface="Times New Roman" panose="02020603050405020304" pitchFamily="18" charset="0"/>
                  </a:rPr>
                  <a:t>.                      	D. </a:t>
                </a:r>
                <a14:m>
                  <m:oMath xmlns:m="http://schemas.openxmlformats.org/officeDocument/2006/math">
                    <m:r>
                      <m:rPr>
                        <m:sty m:val="p"/>
                      </m:rPr>
                      <a:rPr lang="en-US" sz="4400" b="0" i="0">
                        <a:latin typeface="Cambria Math" panose="02040503050406030204" pitchFamily="18" charset="0"/>
                        <a:ea typeface="Times New Roman" panose="02020603050405020304" pitchFamily="18" charset="0"/>
                        <a:cs typeface="Times New Roman" panose="02020603050405020304" pitchFamily="18" charset="0"/>
                      </a:rPr>
                      <m:t>a</m:t>
                    </m:r>
                    <m:r>
                      <a:rPr lang="en-US" sz="4400" b="0" i="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400" b="0" i="0">
                        <a:latin typeface="Cambria Math" panose="02040503050406030204" pitchFamily="18" charset="0"/>
                        <a:ea typeface="Times New Roman" panose="02020603050405020304" pitchFamily="18" charset="0"/>
                        <a:cs typeface="Times New Roman" panose="02020603050405020304" pitchFamily="18" charset="0"/>
                      </a:rPr>
                      <m:t>b</m:t>
                    </m:r>
                    <m:r>
                      <a:rPr lang="en-US" sz="4400" b="0" i="0">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400" b="0" i="0">
                        <a:latin typeface="Cambria Math" panose="02040503050406030204" pitchFamily="18" charset="0"/>
                        <a:ea typeface="Times New Roman" panose="02020603050405020304" pitchFamily="18" charset="0"/>
                        <a:cs typeface="Times New Roman" panose="02020603050405020304" pitchFamily="18" charset="0"/>
                      </a:rPr>
                      <m:t>c</m:t>
                    </m:r>
                    <m:r>
                      <a:rPr lang="en-US" sz="4400" b="0" i="0">
                        <a:latin typeface="Cambria Math" panose="02040503050406030204" pitchFamily="18" charset="0"/>
                        <a:ea typeface="Times New Roman" panose="02020603050405020304" pitchFamily="18" charset="0"/>
                        <a:cs typeface="Times New Roman" panose="02020603050405020304" pitchFamily="18" charset="0"/>
                      </a:rPr>
                      <m:t>≥4</m:t>
                    </m:r>
                    <m:rad>
                      <m:rad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radPr>
                      <m:deg>
                        <m:r>
                          <a:rPr lang="en-US" sz="4400" b="0" i="0">
                            <a:latin typeface="Cambria Math" panose="02040503050406030204" pitchFamily="18" charset="0"/>
                            <a:ea typeface="Times New Roman" panose="02020603050405020304" pitchFamily="18" charset="0"/>
                            <a:cs typeface="Times New Roman" panose="02020603050405020304" pitchFamily="18" charset="0"/>
                          </a:rPr>
                          <m:t>3</m:t>
                        </m:r>
                      </m:deg>
                      <m:e>
                        <m:r>
                          <m:rPr>
                            <m:sty m:val="p"/>
                          </m:rPr>
                          <a:rPr lang="en-US" sz="4400" b="0" i="0">
                            <a:latin typeface="Cambria Math" panose="02040503050406030204" pitchFamily="18" charset="0"/>
                            <a:ea typeface="Times New Roman" panose="02020603050405020304" pitchFamily="18" charset="0"/>
                            <a:cs typeface="Times New Roman" panose="02020603050405020304" pitchFamily="18" charset="0"/>
                          </a:rPr>
                          <m:t>abc</m:t>
                        </m:r>
                      </m:e>
                    </m:rad>
                  </m:oMath>
                </a14:m>
                <a:r>
                  <a:rPr lang="en-US" sz="4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8" name="Rectangle 127">
                <a:extLst>
                  <a:ext uri="{FF2B5EF4-FFF2-40B4-BE49-F238E27FC236}">
                    <a16:creationId xmlns:a16="http://schemas.microsoft.com/office/drawing/2014/main" id="{5F0F4FAA-42FB-4306-B6A7-96C6C0D2A000}"/>
                  </a:ext>
                </a:extLst>
              </p:cNvPr>
              <p:cNvSpPr>
                <a:spLocks noRot="1" noChangeAspect="1" noMove="1" noResize="1" noEditPoints="1" noAdjustHandles="1" noChangeArrowheads="1" noChangeShapeType="1" noTextEdit="1"/>
              </p:cNvSpPr>
              <p:nvPr/>
            </p:nvSpPr>
            <p:spPr>
              <a:xfrm>
                <a:off x="1217173" y="7074818"/>
                <a:ext cx="21540511" cy="1727461"/>
              </a:xfrm>
              <a:prstGeom prst="rect">
                <a:avLst/>
              </a:prstGeom>
              <a:blipFill>
                <a:blip r:embed="rId6"/>
                <a:stretch>
                  <a:fillRect t="-1413" b="-16254"/>
                </a:stretch>
              </a:blipFill>
            </p:spPr>
            <p:txBody>
              <a:bodyPr/>
              <a:lstStyle/>
              <a:p>
                <a:r>
                  <a:rPr lang="en-US">
                    <a:noFill/>
                  </a:rPr>
                  <a:t> </a:t>
                </a:r>
              </a:p>
            </p:txBody>
          </p:sp>
        </mc:Fallback>
      </mc:AlternateContent>
      <p:sp>
        <p:nvSpPr>
          <p:cNvPr id="129" name="Donut 53">
            <a:extLst>
              <a:ext uri="{FF2B5EF4-FFF2-40B4-BE49-F238E27FC236}">
                <a16:creationId xmlns:a16="http://schemas.microsoft.com/office/drawing/2014/main" id="{BC89A28B-3B70-4B65-A25C-D3BD37BD4A97}"/>
              </a:ext>
            </a:extLst>
          </p:cNvPr>
          <p:cNvSpPr/>
          <p:nvPr/>
        </p:nvSpPr>
        <p:spPr>
          <a:xfrm>
            <a:off x="1701390" y="7146826"/>
            <a:ext cx="914340" cy="866741"/>
          </a:xfrm>
          <a:prstGeom prst="donut">
            <a:avLst>
              <a:gd name="adj" fmla="val 7661"/>
            </a:avLst>
          </a:pr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Times New Roman" panose="02020603050405020304" pitchFamily="18" charset="0"/>
              <a:cs typeface="Times New Roman" panose="02020603050405020304" pitchFamily="18" charset="0"/>
            </a:endParaRPr>
          </a:p>
        </p:txBody>
      </p:sp>
      <p:grpSp>
        <p:nvGrpSpPr>
          <p:cNvPr id="130" name="Group 54">
            <a:extLst>
              <a:ext uri="{FF2B5EF4-FFF2-40B4-BE49-F238E27FC236}">
                <a16:creationId xmlns:a16="http://schemas.microsoft.com/office/drawing/2014/main" id="{743C81CD-5F33-4BA6-9FE3-B7117B539791}"/>
              </a:ext>
            </a:extLst>
          </p:cNvPr>
          <p:cNvGrpSpPr/>
          <p:nvPr/>
        </p:nvGrpSpPr>
        <p:grpSpPr>
          <a:xfrm>
            <a:off x="599506" y="9649399"/>
            <a:ext cx="23056126" cy="3380859"/>
            <a:chOff x="1268078" y="3401173"/>
            <a:chExt cx="21841827" cy="3972677"/>
          </a:xfrm>
        </p:grpSpPr>
        <p:sp>
          <p:nvSpPr>
            <p:cNvPr id="131" name="Rounded Rectangle 61">
              <a:extLst>
                <a:ext uri="{FF2B5EF4-FFF2-40B4-BE49-F238E27FC236}">
                  <a16:creationId xmlns:a16="http://schemas.microsoft.com/office/drawing/2014/main" id="{18F4651C-27B4-4D30-8CD8-DC33773FCA40}"/>
                </a:ext>
              </a:extLst>
            </p:cNvPr>
            <p:cNvSpPr/>
            <p:nvPr/>
          </p:nvSpPr>
          <p:spPr>
            <a:xfrm>
              <a:off x="1268078" y="3401173"/>
              <a:ext cx="21841827" cy="39726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132" name="Group 67">
              <a:extLst>
                <a:ext uri="{FF2B5EF4-FFF2-40B4-BE49-F238E27FC236}">
                  <a16:creationId xmlns:a16="http://schemas.microsoft.com/office/drawing/2014/main" id="{D58FF5FB-BCEE-4DE4-BB8D-F721350FF8CA}"/>
                </a:ext>
              </a:extLst>
            </p:cNvPr>
            <p:cNvGrpSpPr/>
            <p:nvPr/>
          </p:nvGrpSpPr>
          <p:grpSpPr>
            <a:xfrm>
              <a:off x="1268078" y="3405486"/>
              <a:ext cx="3381338" cy="1025812"/>
              <a:chOff x="1311958" y="3405486"/>
              <a:chExt cx="3381338" cy="1025812"/>
            </a:xfrm>
          </p:grpSpPr>
          <p:sp>
            <p:nvSpPr>
              <p:cNvPr id="133" name="Freeform 20">
                <a:extLst>
                  <a:ext uri="{FF2B5EF4-FFF2-40B4-BE49-F238E27FC236}">
                    <a16:creationId xmlns:a16="http://schemas.microsoft.com/office/drawing/2014/main" id="{E30A41ED-0E69-4576-9917-93387CEFF6E7}"/>
                  </a:ext>
                </a:extLst>
              </p:cNvPr>
              <p:cNvSpPr>
                <a:spLocks/>
              </p:cNvSpPr>
              <p:nvPr/>
            </p:nvSpPr>
            <p:spPr bwMode="auto">
              <a:xfrm rot="5400000">
                <a:off x="2978889" y="2613580"/>
                <a:ext cx="808196" cy="2620619"/>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34" name="TextBox 133">
                <a:extLst>
                  <a:ext uri="{FF2B5EF4-FFF2-40B4-BE49-F238E27FC236}">
                    <a16:creationId xmlns:a16="http://schemas.microsoft.com/office/drawing/2014/main" id="{D298AA2C-A3BF-41C8-9C42-B3E358B43760}"/>
                  </a:ext>
                </a:extLst>
              </p:cNvPr>
              <p:cNvSpPr txBox="1"/>
              <p:nvPr/>
            </p:nvSpPr>
            <p:spPr>
              <a:xfrm>
                <a:off x="2250671" y="3527167"/>
                <a:ext cx="2279971" cy="904131"/>
              </a:xfrm>
              <a:prstGeom prst="rect">
                <a:avLst/>
              </a:prstGeom>
              <a:noFill/>
            </p:spPr>
            <p:txBody>
              <a:bodyPr wrap="square" rtlCol="0">
                <a:spAutoFit/>
              </a:bodyPr>
              <a:lstStyle/>
              <a:p>
                <a:r>
                  <a:rPr lang="en-US" sz="4400" b="1" dirty="0"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 </a:t>
                </a:r>
                <a:r>
                  <a:rPr lang="en-US" sz="4400" b="1" err="1">
                    <a:solidFill>
                      <a:schemeClr val="bg1"/>
                    </a:solidFill>
                    <a:latin typeface="Times New Roman" panose="02020603050405020304" pitchFamily="18" charset="0"/>
                    <a:ea typeface="Tahoma" pitchFamily="34" charset="0"/>
                    <a:cs typeface="Times New Roman" panose="02020603050405020304" pitchFamily="18" charset="0"/>
                  </a:rPr>
                  <a:t>dụ</a:t>
                </a:r>
                <a:r>
                  <a:rPr lang="en-US" sz="4400" b="1">
                    <a:solidFill>
                      <a:schemeClr val="bg1"/>
                    </a:solidFill>
                    <a:latin typeface="Times New Roman" panose="02020603050405020304" pitchFamily="18" charset="0"/>
                    <a:ea typeface="Tahoma" pitchFamily="34" charset="0"/>
                    <a:cs typeface="Times New Roman" panose="02020603050405020304" pitchFamily="18" charset="0"/>
                  </a:rPr>
                  <a:t> </a:t>
                </a:r>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3</a:t>
                </a:r>
              </a:p>
            </p:txBody>
          </p:sp>
          <p:grpSp>
            <p:nvGrpSpPr>
              <p:cNvPr id="135" name="Group 70">
                <a:extLst>
                  <a:ext uri="{FF2B5EF4-FFF2-40B4-BE49-F238E27FC236}">
                    <a16:creationId xmlns:a16="http://schemas.microsoft.com/office/drawing/2014/main" id="{C269507F-EF7D-4A61-A27D-D170DED3D207}"/>
                  </a:ext>
                </a:extLst>
              </p:cNvPr>
              <p:cNvGrpSpPr/>
              <p:nvPr/>
            </p:nvGrpSpPr>
            <p:grpSpPr>
              <a:xfrm>
                <a:off x="1311958" y="3405486"/>
                <a:ext cx="950173" cy="940513"/>
                <a:chOff x="1311958" y="3405486"/>
                <a:chExt cx="950173" cy="940513"/>
              </a:xfrm>
            </p:grpSpPr>
            <p:sp>
              <p:nvSpPr>
                <p:cNvPr id="136" name="Rectangle 135">
                  <a:extLst>
                    <a:ext uri="{FF2B5EF4-FFF2-40B4-BE49-F238E27FC236}">
                      <a16:creationId xmlns:a16="http://schemas.microsoft.com/office/drawing/2014/main" id="{FBCF6615-3140-4574-A4DF-0D1EA8793612}"/>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37" name="Freeform 13">
                  <a:extLst>
                    <a:ext uri="{FF2B5EF4-FFF2-40B4-BE49-F238E27FC236}">
                      <a16:creationId xmlns:a16="http://schemas.microsoft.com/office/drawing/2014/main" id="{97CD810C-636E-4691-BEF9-0552B24A1E88}"/>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38" name="Freeform 14">
                  <a:extLst>
                    <a:ext uri="{FF2B5EF4-FFF2-40B4-BE49-F238E27FC236}">
                      <a16:creationId xmlns:a16="http://schemas.microsoft.com/office/drawing/2014/main" id="{094A6C4B-362F-4E9A-929F-C5E1DA7CD1D4}"/>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39" name="Freeform 15">
                  <a:extLst>
                    <a:ext uri="{FF2B5EF4-FFF2-40B4-BE49-F238E27FC236}">
                      <a16:creationId xmlns:a16="http://schemas.microsoft.com/office/drawing/2014/main" id="{7ED5DB53-E84C-42B3-B70C-1099B0F8CB47}"/>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40" name="Freeform 16">
                  <a:extLst>
                    <a:ext uri="{FF2B5EF4-FFF2-40B4-BE49-F238E27FC236}">
                      <a16:creationId xmlns:a16="http://schemas.microsoft.com/office/drawing/2014/main" id="{8A52A361-A22A-47ED-8B3D-29E84D493D08}"/>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41" name="Freeform 17">
                  <a:extLst>
                    <a:ext uri="{FF2B5EF4-FFF2-40B4-BE49-F238E27FC236}">
                      <a16:creationId xmlns:a16="http://schemas.microsoft.com/office/drawing/2014/main" id="{2AD82FDD-9E2A-4EC4-9777-4B8274639E35}"/>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42" name="Freeform 18">
                  <a:extLst>
                    <a:ext uri="{FF2B5EF4-FFF2-40B4-BE49-F238E27FC236}">
                      <a16:creationId xmlns:a16="http://schemas.microsoft.com/office/drawing/2014/main" id="{67AD052A-5C5E-4886-BC1E-676160612006}"/>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43" name="Freeform 19">
                  <a:extLst>
                    <a:ext uri="{FF2B5EF4-FFF2-40B4-BE49-F238E27FC236}">
                      <a16:creationId xmlns:a16="http://schemas.microsoft.com/office/drawing/2014/main" id="{296DC5FD-151B-430D-9683-B17EA320DC99}"/>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44" name="Freeform 20">
                  <a:extLst>
                    <a:ext uri="{FF2B5EF4-FFF2-40B4-BE49-F238E27FC236}">
                      <a16:creationId xmlns:a16="http://schemas.microsoft.com/office/drawing/2014/main" id="{7036C932-8581-43F7-BCF0-FE8DA7ED4D0F}"/>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45" name="Freeform 21">
                  <a:extLst>
                    <a:ext uri="{FF2B5EF4-FFF2-40B4-BE49-F238E27FC236}">
                      <a16:creationId xmlns:a16="http://schemas.microsoft.com/office/drawing/2014/main" id="{9D156876-3FDB-44EA-97F2-F0ECED4B1D86}"/>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46" name="Freeform 22">
                  <a:extLst>
                    <a:ext uri="{FF2B5EF4-FFF2-40B4-BE49-F238E27FC236}">
                      <a16:creationId xmlns:a16="http://schemas.microsoft.com/office/drawing/2014/main" id="{17C7F55A-8A71-44BF-BFBB-800DB19BED5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47" name="Freeform 23">
                  <a:extLst>
                    <a:ext uri="{FF2B5EF4-FFF2-40B4-BE49-F238E27FC236}">
                      <a16:creationId xmlns:a16="http://schemas.microsoft.com/office/drawing/2014/main" id="{4ECDD76F-C176-4CD0-8E6B-3C2F135D6754}"/>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48" name="Freeform 24">
                  <a:extLst>
                    <a:ext uri="{FF2B5EF4-FFF2-40B4-BE49-F238E27FC236}">
                      <a16:creationId xmlns:a16="http://schemas.microsoft.com/office/drawing/2014/main" id="{C7B5C99A-2D8C-41DB-9528-0B3061CFB59B}"/>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49" name="Freeform 25">
                  <a:extLst>
                    <a:ext uri="{FF2B5EF4-FFF2-40B4-BE49-F238E27FC236}">
                      <a16:creationId xmlns:a16="http://schemas.microsoft.com/office/drawing/2014/main" id="{4FC18680-B9DA-4D5E-AE83-D1AAFFF1A261}"/>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50" name="Freeform 26">
                  <a:extLst>
                    <a:ext uri="{FF2B5EF4-FFF2-40B4-BE49-F238E27FC236}">
                      <a16:creationId xmlns:a16="http://schemas.microsoft.com/office/drawing/2014/main" id="{443004F5-10A4-465C-9710-39A678124F2D}"/>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51" name="Freeform 27">
                  <a:extLst>
                    <a:ext uri="{FF2B5EF4-FFF2-40B4-BE49-F238E27FC236}">
                      <a16:creationId xmlns:a16="http://schemas.microsoft.com/office/drawing/2014/main" id="{06E98414-1154-40E3-8213-8FCF9A83104C}"/>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52" name="Freeform 28">
                  <a:extLst>
                    <a:ext uri="{FF2B5EF4-FFF2-40B4-BE49-F238E27FC236}">
                      <a16:creationId xmlns:a16="http://schemas.microsoft.com/office/drawing/2014/main" id="{C6E7EBE2-6500-48D4-B486-B9ECA4F2FC2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53" name="Freeform 29">
                  <a:extLst>
                    <a:ext uri="{FF2B5EF4-FFF2-40B4-BE49-F238E27FC236}">
                      <a16:creationId xmlns:a16="http://schemas.microsoft.com/office/drawing/2014/main" id="{F7426EF5-78B6-4FE1-8D0D-F2A090CB271D}"/>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54" name="Freeform 30">
                  <a:extLst>
                    <a:ext uri="{FF2B5EF4-FFF2-40B4-BE49-F238E27FC236}">
                      <a16:creationId xmlns:a16="http://schemas.microsoft.com/office/drawing/2014/main" id="{4625CADC-D262-4D81-90EE-278DCA0DDAF2}"/>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55" name="Freeform 31">
                  <a:extLst>
                    <a:ext uri="{FF2B5EF4-FFF2-40B4-BE49-F238E27FC236}">
                      <a16:creationId xmlns:a16="http://schemas.microsoft.com/office/drawing/2014/main" id="{1DFE9909-6959-4FF6-B7EE-51F374316E0D}"/>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56" name="Freeform 32">
                  <a:extLst>
                    <a:ext uri="{FF2B5EF4-FFF2-40B4-BE49-F238E27FC236}">
                      <a16:creationId xmlns:a16="http://schemas.microsoft.com/office/drawing/2014/main" id="{1EB29CBE-FD0E-43C1-B204-7440FDFAA36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57" name="Freeform 33">
                  <a:extLst>
                    <a:ext uri="{FF2B5EF4-FFF2-40B4-BE49-F238E27FC236}">
                      <a16:creationId xmlns:a16="http://schemas.microsoft.com/office/drawing/2014/main" id="{147D2B0B-941D-481F-B44B-9693DFB309A9}"/>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58" name="Freeform 34">
                  <a:extLst>
                    <a:ext uri="{FF2B5EF4-FFF2-40B4-BE49-F238E27FC236}">
                      <a16:creationId xmlns:a16="http://schemas.microsoft.com/office/drawing/2014/main" id="{3FF25308-BE03-4433-9176-FA567B5F4521}"/>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59" name="Freeform 35">
                  <a:extLst>
                    <a:ext uri="{FF2B5EF4-FFF2-40B4-BE49-F238E27FC236}">
                      <a16:creationId xmlns:a16="http://schemas.microsoft.com/office/drawing/2014/main" id="{14535072-954D-4272-8448-442A43FC7DC8}"/>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160" name="Freeform 36">
                  <a:extLst>
                    <a:ext uri="{FF2B5EF4-FFF2-40B4-BE49-F238E27FC236}">
                      <a16:creationId xmlns:a16="http://schemas.microsoft.com/office/drawing/2014/main" id="{86E95766-1EB7-46FE-8337-720BE3C4CCF2}"/>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161" name="Rectangle 160">
                <a:extLst>
                  <a:ext uri="{FF2B5EF4-FFF2-40B4-BE49-F238E27FC236}">
                    <a16:creationId xmlns:a16="http://schemas.microsoft.com/office/drawing/2014/main" id="{3C5C9D35-E8E9-40EB-9F43-591C3C2A8C45}"/>
                  </a:ext>
                </a:extLst>
              </p:cNvPr>
              <p:cNvSpPr/>
              <p:nvPr/>
            </p:nvSpPr>
            <p:spPr>
              <a:xfrm>
                <a:off x="4489051" y="9683893"/>
                <a:ext cx="12091947" cy="769391"/>
              </a:xfrm>
              <a:prstGeom prst="rect">
                <a:avLst/>
              </a:prstGeom>
            </p:spPr>
            <p:txBody>
              <a:bodyPr wrap="none">
                <a:spAutoFit/>
              </a:bodyPr>
              <a:lstStyle/>
              <a:p>
                <a:r>
                  <a:rPr lang="en-US" sz="4400" dirty="0">
                    <a:latin typeface="Times New Roman" panose="02020603050405020304" pitchFamily="18" charset="0"/>
                    <a:ea typeface="Calibri" panose="020F0502020204030204" pitchFamily="34" charset="0"/>
                    <a:cs typeface="Times New Roman" panose="02020603050405020304" pitchFamily="18" charset="0"/>
                  </a:rPr>
                  <a:t>Cho </a:t>
                </a:r>
                <a14:m>
                  <m:oMath xmlns:m="http://schemas.openxmlformats.org/officeDocument/2006/math">
                    <m:r>
                      <a:rPr lang="en-US" sz="4400" b="0" i="1">
                        <a:latin typeface="Cambria Math" panose="02040503050406030204" pitchFamily="18" charset="0"/>
                        <a:ea typeface="Calibri" panose="020F0502020204030204" pitchFamily="34" charset="0"/>
                        <a:cs typeface="Times New Roman" panose="02020603050405020304" pitchFamily="18" charset="0"/>
                      </a:rPr>
                      <m:t>𝑎</m:t>
                    </m:r>
                    <m:r>
                      <a:rPr lang="en-US" sz="4400" b="0" i="1">
                        <a:latin typeface="Cambria Math" panose="02040503050406030204" pitchFamily="18" charset="0"/>
                        <a:ea typeface="Calibri" panose="020F0502020204030204" pitchFamily="34" charset="0"/>
                        <a:cs typeface="Times New Roman" panose="02020603050405020304" pitchFamily="18" charset="0"/>
                      </a:rPr>
                      <m:t> </m:t>
                    </m:r>
                  </m:oMath>
                </a14:m>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dương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đẳng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mc:Choice>
        <mc:Fallback xmlns="">
          <p:sp>
            <p:nvSpPr>
              <p:cNvPr id="161" name="Rectangle 160">
                <a:extLst>
                  <a:ext uri="{FF2B5EF4-FFF2-40B4-BE49-F238E27FC236}">
                    <a16:creationId xmlns:a16="http://schemas.microsoft.com/office/drawing/2014/main" id="{3C5C9D35-E8E9-40EB-9F43-591C3C2A8C45}"/>
                  </a:ext>
                </a:extLst>
              </p:cNvPr>
              <p:cNvSpPr>
                <a:spLocks noRot="1" noChangeAspect="1" noMove="1" noResize="1" noEditPoints="1" noAdjustHandles="1" noChangeArrowheads="1" noChangeShapeType="1" noTextEdit="1"/>
              </p:cNvSpPr>
              <p:nvPr/>
            </p:nvSpPr>
            <p:spPr>
              <a:xfrm>
                <a:off x="4489051" y="9683893"/>
                <a:ext cx="12091947" cy="769391"/>
              </a:xfrm>
              <a:prstGeom prst="rect">
                <a:avLst/>
              </a:prstGeom>
              <a:blipFill>
                <a:blip r:embed="rId7"/>
                <a:stretch>
                  <a:fillRect l="-2016" t="-15873" r="-605"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2" name="Rectangle 161">
                <a:extLst>
                  <a:ext uri="{FF2B5EF4-FFF2-40B4-BE49-F238E27FC236}">
                    <a16:creationId xmlns:a16="http://schemas.microsoft.com/office/drawing/2014/main" id="{EF9404C2-C7F9-4531-ACF3-68E5F37E91AC}"/>
                  </a:ext>
                </a:extLst>
              </p:cNvPr>
              <p:cNvSpPr/>
              <p:nvPr/>
            </p:nvSpPr>
            <p:spPr>
              <a:xfrm>
                <a:off x="3911874" y="10565671"/>
                <a:ext cx="13283013" cy="2341795"/>
              </a:xfrm>
              <a:prstGeom prst="rect">
                <a:avLst/>
              </a:prstGeom>
            </p:spPr>
            <p:txBody>
              <a:bodyPr wrap="square">
                <a:spAutoFit/>
              </a:bodyPr>
              <a:lstStyle/>
              <a:p>
                <a:pPr marL="1373368" indent="-742876">
                  <a:lnSpc>
                    <a:spcPct val="115000"/>
                  </a:lnSpc>
                  <a:buAutoNum type="alphaUcPeriod"/>
                </a:pPr>
                <a14:m>
                  <m:oMath xmlns:m="http://schemas.openxmlformats.org/officeDocument/2006/math">
                    <m:r>
                      <m:rPr>
                        <m:sty m:val="p"/>
                      </m:rPr>
                      <a:rPr lang="en-US" sz="4400" b="0" i="0">
                        <a:latin typeface="Cambria Math" panose="02040503050406030204" pitchFamily="18" charset="0"/>
                        <a:ea typeface="Times New Roman" panose="02020603050405020304" pitchFamily="18" charset="0"/>
                        <a:cs typeface="Times New Roman" panose="02020603050405020304" pitchFamily="18" charset="0"/>
                      </a:rPr>
                      <m:t>a</m:t>
                    </m:r>
                    <m:r>
                      <a:rPr lang="en-US" sz="4400" b="0" i="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4400" b="0" i="0">
                            <a:latin typeface="Cambria Math" panose="02040503050406030204" pitchFamily="18" charset="0"/>
                            <a:ea typeface="Times New Roman" panose="02020603050405020304" pitchFamily="18" charset="0"/>
                            <a:cs typeface="Times New Roman" panose="02020603050405020304" pitchFamily="18" charset="0"/>
                          </a:rPr>
                          <m:t>1</m:t>
                        </m:r>
                      </m:num>
                      <m:den>
                        <m:r>
                          <m:rPr>
                            <m:sty m:val="p"/>
                          </m:rPr>
                          <a:rPr lang="en-US" sz="4400" b="0" i="0">
                            <a:latin typeface="Cambria Math" panose="02040503050406030204" pitchFamily="18" charset="0"/>
                            <a:ea typeface="Times New Roman" panose="02020603050405020304" pitchFamily="18" charset="0"/>
                            <a:cs typeface="Times New Roman" panose="02020603050405020304" pitchFamily="18" charset="0"/>
                          </a:rPr>
                          <m:t>a</m:t>
                        </m:r>
                      </m:den>
                    </m:f>
                    <m:r>
                      <a:rPr lang="en-US" sz="4400" b="0" i="0">
                        <a:latin typeface="Cambria Math" panose="02040503050406030204" pitchFamily="18" charset="0"/>
                        <a:ea typeface="Times New Roman" panose="02020603050405020304" pitchFamily="18" charset="0"/>
                        <a:cs typeface="Times New Roman" panose="02020603050405020304" pitchFamily="18" charset="0"/>
                      </a:rPr>
                      <m:t>&lt;2</m:t>
                    </m:r>
                  </m:oMath>
                </a14:m>
                <a:r>
                  <a:rPr lang="en-US" sz="4400" dirty="0">
                    <a:latin typeface="Times New Roman" panose="02020603050405020304" pitchFamily="18" charset="0"/>
                    <a:ea typeface="Times New Roman" panose="02020603050405020304" pitchFamily="18" charset="0"/>
                    <a:cs typeface="Times New Roman" panose="02020603050405020304" pitchFamily="18" charset="0"/>
                  </a:rPr>
                  <a:t>.                                  	B. </a:t>
                </a:r>
                <a14:m>
                  <m:oMath xmlns:m="http://schemas.openxmlformats.org/officeDocument/2006/math">
                    <m:r>
                      <m:rPr>
                        <m:sty m:val="p"/>
                      </m:rPr>
                      <a:rPr lang="en-US" sz="4400" b="0" i="0">
                        <a:latin typeface="Cambria Math" panose="02040503050406030204" pitchFamily="18" charset="0"/>
                        <a:ea typeface="Times New Roman" panose="02020603050405020304" pitchFamily="18" charset="0"/>
                        <a:cs typeface="Times New Roman" panose="02020603050405020304" pitchFamily="18" charset="0"/>
                      </a:rPr>
                      <m:t>a</m:t>
                    </m:r>
                    <m:r>
                      <a:rPr lang="en-US" sz="4400" b="0" i="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4400" b="0" i="0">
                            <a:latin typeface="Cambria Math" panose="02040503050406030204" pitchFamily="18" charset="0"/>
                            <a:ea typeface="Times New Roman" panose="02020603050405020304" pitchFamily="18" charset="0"/>
                            <a:cs typeface="Times New Roman" panose="02020603050405020304" pitchFamily="18" charset="0"/>
                          </a:rPr>
                          <m:t>1</m:t>
                        </m:r>
                      </m:num>
                      <m:den>
                        <m:r>
                          <m:rPr>
                            <m:sty m:val="p"/>
                          </m:rPr>
                          <a:rPr lang="en-US" sz="4400" b="0" i="0">
                            <a:latin typeface="Cambria Math" panose="02040503050406030204" pitchFamily="18" charset="0"/>
                            <a:ea typeface="Times New Roman" panose="02020603050405020304" pitchFamily="18" charset="0"/>
                            <a:cs typeface="Times New Roman" panose="02020603050405020304" pitchFamily="18" charset="0"/>
                          </a:rPr>
                          <m:t>a</m:t>
                        </m:r>
                      </m:den>
                    </m:f>
                    <m:r>
                      <a:rPr lang="en-US" sz="4400" b="0" i="0">
                        <a:latin typeface="Cambria Math" panose="02040503050406030204" pitchFamily="18" charset="0"/>
                        <a:ea typeface="Times New Roman" panose="02020603050405020304" pitchFamily="18" charset="0"/>
                        <a:cs typeface="Times New Roman" panose="02020603050405020304" pitchFamily="18" charset="0"/>
                      </a:rPr>
                      <m:t>&gt;2</m:t>
                    </m:r>
                  </m:oMath>
                </a14:m>
                <a:r>
                  <a:rPr lang="en-US" sz="4400" dirty="0">
                    <a:latin typeface="Times New Roman" panose="02020603050405020304" pitchFamily="18" charset="0"/>
                    <a:ea typeface="Times New Roman" panose="02020603050405020304" pitchFamily="18" charset="0"/>
                    <a:cs typeface="Times New Roman" panose="02020603050405020304" pitchFamily="18" charset="0"/>
                  </a:rPr>
                  <a:t>.</a:t>
                </a:r>
              </a:p>
              <a:p>
                <a:pPr marL="630492">
                  <a:lnSpc>
                    <a:spcPct val="115000"/>
                  </a:lnSpc>
                </a:pPr>
                <a:r>
                  <a:rPr lang="en-US" sz="4400" dirty="0">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m:rPr>
                        <m:sty m:val="p"/>
                      </m:rPr>
                      <a:rPr lang="en-US" sz="4400" b="0" i="0">
                        <a:latin typeface="Cambria Math" panose="02040503050406030204" pitchFamily="18" charset="0"/>
                        <a:ea typeface="Times New Roman" panose="02020603050405020304" pitchFamily="18" charset="0"/>
                        <a:cs typeface="Times New Roman" panose="02020603050405020304" pitchFamily="18" charset="0"/>
                      </a:rPr>
                      <m:t>a</m:t>
                    </m:r>
                    <m:r>
                      <a:rPr lang="en-US" sz="4400" b="0" i="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4400" b="0" i="0">
                            <a:latin typeface="Cambria Math" panose="02040503050406030204" pitchFamily="18" charset="0"/>
                            <a:ea typeface="Times New Roman" panose="02020603050405020304" pitchFamily="18" charset="0"/>
                            <a:cs typeface="Times New Roman" panose="02020603050405020304" pitchFamily="18" charset="0"/>
                          </a:rPr>
                          <m:t>1</m:t>
                        </m:r>
                      </m:num>
                      <m:den>
                        <m:r>
                          <m:rPr>
                            <m:sty m:val="p"/>
                          </m:rPr>
                          <a:rPr lang="en-US" sz="4400" b="0" i="0">
                            <a:latin typeface="Cambria Math" panose="02040503050406030204" pitchFamily="18" charset="0"/>
                            <a:ea typeface="Times New Roman" panose="02020603050405020304" pitchFamily="18" charset="0"/>
                            <a:cs typeface="Times New Roman" panose="02020603050405020304" pitchFamily="18" charset="0"/>
                          </a:rPr>
                          <m:t>a</m:t>
                        </m:r>
                      </m:den>
                    </m:f>
                    <m:r>
                      <a:rPr lang="en-US" sz="4400" b="0" i="0">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D. </a:t>
                </a:r>
                <a14:m>
                  <m:oMath xmlns:m="http://schemas.openxmlformats.org/officeDocument/2006/math">
                    <m:r>
                      <a:rPr lang="en-US" sz="4400" b="0" i="0">
                        <a:latin typeface="Cambria Math" panose="02040503050406030204" pitchFamily="18" charset="0"/>
                      </a:rPr>
                      <m:t>2≤</m:t>
                    </m:r>
                    <m:r>
                      <m:rPr>
                        <m:sty m:val="p"/>
                      </m:rPr>
                      <a:rPr lang="en-US" sz="4400" b="0" i="0">
                        <a:latin typeface="Cambria Math" panose="02040503050406030204" pitchFamily="18" charset="0"/>
                      </a:rPr>
                      <m:t>a</m:t>
                    </m:r>
                    <m:r>
                      <a:rPr lang="en-US" sz="4400" b="0" i="0">
                        <a:latin typeface="Cambria Math" panose="02040503050406030204" pitchFamily="18" charset="0"/>
                      </a:rPr>
                      <m:t>+</m:t>
                    </m:r>
                    <m:f>
                      <m:fPr>
                        <m:ctrlPr>
                          <a:rPr lang="en-US" sz="4400" i="1">
                            <a:latin typeface="Cambria Math" panose="02040503050406030204" pitchFamily="18" charset="0"/>
                          </a:rPr>
                        </m:ctrlPr>
                      </m:fPr>
                      <m:num>
                        <m:r>
                          <a:rPr lang="en-US" sz="4400" b="0" i="0">
                            <a:latin typeface="Cambria Math" panose="02040503050406030204" pitchFamily="18" charset="0"/>
                          </a:rPr>
                          <m:t>1</m:t>
                        </m:r>
                      </m:num>
                      <m:den>
                        <m:r>
                          <m:rPr>
                            <m:sty m:val="p"/>
                          </m:rPr>
                          <a:rPr lang="en-US" sz="4400" b="0" i="0">
                            <a:latin typeface="Cambria Math" panose="02040503050406030204" pitchFamily="18" charset="0"/>
                          </a:rPr>
                          <m:t>a</m:t>
                        </m:r>
                      </m:den>
                    </m:f>
                  </m:oMath>
                </a14:m>
                <a:r>
                  <a:rPr lang="en-US" sz="4400" dirty="0">
                    <a:latin typeface="Times New Roman" panose="02020603050405020304" pitchFamily="18" charset="0"/>
                    <a:cs typeface="Times New Roman" panose="02020603050405020304" pitchFamily="18" charset="0"/>
                  </a:rPr>
                  <a:t>.</a:t>
                </a:r>
              </a:p>
            </p:txBody>
          </p:sp>
        </mc:Choice>
        <mc:Fallback xmlns="">
          <p:sp>
            <p:nvSpPr>
              <p:cNvPr id="162" name="Rectangle 161">
                <a:extLst>
                  <a:ext uri="{FF2B5EF4-FFF2-40B4-BE49-F238E27FC236}">
                    <a16:creationId xmlns:a16="http://schemas.microsoft.com/office/drawing/2014/main" id="{EF9404C2-C7F9-4531-ACF3-68E5F37E91AC}"/>
                  </a:ext>
                </a:extLst>
              </p:cNvPr>
              <p:cNvSpPr>
                <a:spLocks noRot="1" noChangeAspect="1" noMove="1" noResize="1" noEditPoints="1" noAdjustHandles="1" noChangeArrowheads="1" noChangeShapeType="1" noTextEdit="1"/>
              </p:cNvSpPr>
              <p:nvPr/>
            </p:nvSpPr>
            <p:spPr>
              <a:xfrm>
                <a:off x="3911874" y="10565671"/>
                <a:ext cx="13283013" cy="2341795"/>
              </a:xfrm>
              <a:prstGeom prst="rect">
                <a:avLst/>
              </a:prstGeom>
              <a:blipFill>
                <a:blip r:embed="rId8"/>
                <a:stretch>
                  <a:fillRect b="-3385"/>
                </a:stretch>
              </a:blipFill>
            </p:spPr>
            <p:txBody>
              <a:bodyPr/>
              <a:lstStyle/>
              <a:p>
                <a:r>
                  <a:rPr lang="en-US">
                    <a:noFill/>
                  </a:rPr>
                  <a:t> </a:t>
                </a:r>
              </a:p>
            </p:txBody>
          </p:sp>
        </mc:Fallback>
      </mc:AlternateContent>
      <p:sp>
        <p:nvSpPr>
          <p:cNvPr id="163" name="Donut 103">
            <a:extLst>
              <a:ext uri="{FF2B5EF4-FFF2-40B4-BE49-F238E27FC236}">
                <a16:creationId xmlns:a16="http://schemas.microsoft.com/office/drawing/2014/main" id="{2BB06298-8D02-416F-9187-28C436A6F472}"/>
              </a:ext>
            </a:extLst>
          </p:cNvPr>
          <p:cNvSpPr/>
          <p:nvPr/>
        </p:nvSpPr>
        <p:spPr>
          <a:xfrm>
            <a:off x="12445717" y="11893444"/>
            <a:ext cx="914340" cy="913171"/>
          </a:xfrm>
          <a:prstGeom prst="donut">
            <a:avLst>
              <a:gd name="adj" fmla="val 7661"/>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7"/>
                                        </p:tgtEl>
                                        <p:attrNameLst>
                                          <p:attrName>style.visibility</p:attrName>
                                        </p:attrNameLst>
                                      </p:cBhvr>
                                      <p:to>
                                        <p:strVal val="visible"/>
                                      </p:to>
                                    </p:set>
                                    <p:anim calcmode="lin" valueType="num">
                                      <p:cBhvr additive="base">
                                        <p:cTn id="38" dur="500" fill="hold"/>
                                        <p:tgtEl>
                                          <p:spTgt spid="97"/>
                                        </p:tgtEl>
                                        <p:attrNameLst>
                                          <p:attrName>ppt_x</p:attrName>
                                        </p:attrNameLst>
                                      </p:cBhvr>
                                      <p:tavLst>
                                        <p:tav tm="0">
                                          <p:val>
                                            <p:strVal val="#ppt_x"/>
                                          </p:val>
                                        </p:tav>
                                        <p:tav tm="100000">
                                          <p:val>
                                            <p:strVal val="#ppt_x"/>
                                          </p:val>
                                        </p:tav>
                                      </p:tavLst>
                                    </p:anim>
                                    <p:anim calcmode="lin" valueType="num">
                                      <p:cBhvr additive="base">
                                        <p:cTn id="39" dur="500" fill="hold"/>
                                        <p:tgtEl>
                                          <p:spTgt spid="9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98"/>
                                        </p:tgtEl>
                                        <p:attrNameLst>
                                          <p:attrName>style.visibility</p:attrName>
                                        </p:attrNameLst>
                                      </p:cBhvr>
                                      <p:to>
                                        <p:strVal val="visible"/>
                                      </p:to>
                                    </p:set>
                                    <p:anim calcmode="lin" valueType="num">
                                      <p:cBhvr additive="base">
                                        <p:cTn id="42" dur="500" fill="hold"/>
                                        <p:tgtEl>
                                          <p:spTgt spid="98"/>
                                        </p:tgtEl>
                                        <p:attrNameLst>
                                          <p:attrName>ppt_x</p:attrName>
                                        </p:attrNameLst>
                                      </p:cBhvr>
                                      <p:tavLst>
                                        <p:tav tm="0">
                                          <p:val>
                                            <p:strVal val="#ppt_x"/>
                                          </p:val>
                                        </p:tav>
                                        <p:tav tm="100000">
                                          <p:val>
                                            <p:strVal val="#ppt_x"/>
                                          </p:val>
                                        </p:tav>
                                      </p:tavLst>
                                    </p:anim>
                                    <p:anim calcmode="lin" valueType="num">
                                      <p:cBhvr additive="base">
                                        <p:cTn id="43"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7"/>
                                        </p:tgtEl>
                                        <p:attrNameLst>
                                          <p:attrName>style.visibility</p:attrName>
                                        </p:attrNameLst>
                                      </p:cBhvr>
                                      <p:to>
                                        <p:strVal val="visible"/>
                                      </p:to>
                                    </p:set>
                                    <p:anim calcmode="lin" valueType="num">
                                      <p:cBhvr additive="base">
                                        <p:cTn id="48" dur="500" fill="hold"/>
                                        <p:tgtEl>
                                          <p:spTgt spid="127"/>
                                        </p:tgtEl>
                                        <p:attrNameLst>
                                          <p:attrName>ppt_x</p:attrName>
                                        </p:attrNameLst>
                                      </p:cBhvr>
                                      <p:tavLst>
                                        <p:tav tm="0">
                                          <p:val>
                                            <p:strVal val="#ppt_x"/>
                                          </p:val>
                                        </p:tav>
                                        <p:tav tm="100000">
                                          <p:val>
                                            <p:strVal val="#ppt_x"/>
                                          </p:val>
                                        </p:tav>
                                      </p:tavLst>
                                    </p:anim>
                                    <p:anim calcmode="lin" valueType="num">
                                      <p:cBhvr additive="base">
                                        <p:cTn id="49"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8"/>
                                        </p:tgtEl>
                                        <p:attrNameLst>
                                          <p:attrName>style.visibility</p:attrName>
                                        </p:attrNameLst>
                                      </p:cBhvr>
                                      <p:to>
                                        <p:strVal val="visible"/>
                                      </p:to>
                                    </p:set>
                                    <p:anim calcmode="lin" valueType="num">
                                      <p:cBhvr additive="base">
                                        <p:cTn id="54" dur="500" fill="hold"/>
                                        <p:tgtEl>
                                          <p:spTgt spid="128"/>
                                        </p:tgtEl>
                                        <p:attrNameLst>
                                          <p:attrName>ppt_x</p:attrName>
                                        </p:attrNameLst>
                                      </p:cBhvr>
                                      <p:tavLst>
                                        <p:tav tm="0">
                                          <p:val>
                                            <p:strVal val="#ppt_x"/>
                                          </p:val>
                                        </p:tav>
                                        <p:tav tm="100000">
                                          <p:val>
                                            <p:strVal val="#ppt_x"/>
                                          </p:val>
                                        </p:tav>
                                      </p:tavLst>
                                    </p:anim>
                                    <p:anim calcmode="lin" valueType="num">
                                      <p:cBhvr additive="base">
                                        <p:cTn id="55"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29"/>
                                        </p:tgtEl>
                                        <p:attrNameLst>
                                          <p:attrName>style.visibility</p:attrName>
                                        </p:attrNameLst>
                                      </p:cBhvr>
                                      <p:to>
                                        <p:strVal val="visible"/>
                                      </p:to>
                                    </p:set>
                                    <p:anim calcmode="lin" valueType="num">
                                      <p:cBhvr additive="base">
                                        <p:cTn id="60" dur="500" fill="hold"/>
                                        <p:tgtEl>
                                          <p:spTgt spid="129"/>
                                        </p:tgtEl>
                                        <p:attrNameLst>
                                          <p:attrName>ppt_x</p:attrName>
                                        </p:attrNameLst>
                                      </p:cBhvr>
                                      <p:tavLst>
                                        <p:tav tm="0">
                                          <p:val>
                                            <p:strVal val="#ppt_x"/>
                                          </p:val>
                                        </p:tav>
                                        <p:tav tm="100000">
                                          <p:val>
                                            <p:strVal val="#ppt_x"/>
                                          </p:val>
                                        </p:tav>
                                      </p:tavLst>
                                    </p:anim>
                                    <p:anim calcmode="lin" valueType="num">
                                      <p:cBhvr additive="base">
                                        <p:cTn id="61"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30"/>
                                        </p:tgtEl>
                                        <p:attrNameLst>
                                          <p:attrName>style.visibility</p:attrName>
                                        </p:attrNameLst>
                                      </p:cBhvr>
                                      <p:to>
                                        <p:strVal val="visible"/>
                                      </p:to>
                                    </p:set>
                                    <p:anim calcmode="lin" valueType="num">
                                      <p:cBhvr additive="base">
                                        <p:cTn id="66" dur="500" fill="hold"/>
                                        <p:tgtEl>
                                          <p:spTgt spid="130"/>
                                        </p:tgtEl>
                                        <p:attrNameLst>
                                          <p:attrName>ppt_x</p:attrName>
                                        </p:attrNameLst>
                                      </p:cBhvr>
                                      <p:tavLst>
                                        <p:tav tm="0">
                                          <p:val>
                                            <p:strVal val="#ppt_x"/>
                                          </p:val>
                                        </p:tav>
                                        <p:tav tm="100000">
                                          <p:val>
                                            <p:strVal val="#ppt_x"/>
                                          </p:val>
                                        </p:tav>
                                      </p:tavLst>
                                    </p:anim>
                                    <p:anim calcmode="lin" valueType="num">
                                      <p:cBhvr additive="base">
                                        <p:cTn id="67"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61"/>
                                        </p:tgtEl>
                                        <p:attrNameLst>
                                          <p:attrName>style.visibility</p:attrName>
                                        </p:attrNameLst>
                                      </p:cBhvr>
                                      <p:to>
                                        <p:strVal val="visible"/>
                                      </p:to>
                                    </p:set>
                                    <p:anim calcmode="lin" valueType="num">
                                      <p:cBhvr additive="base">
                                        <p:cTn id="72" dur="500" fill="hold"/>
                                        <p:tgtEl>
                                          <p:spTgt spid="161"/>
                                        </p:tgtEl>
                                        <p:attrNameLst>
                                          <p:attrName>ppt_x</p:attrName>
                                        </p:attrNameLst>
                                      </p:cBhvr>
                                      <p:tavLst>
                                        <p:tav tm="0">
                                          <p:val>
                                            <p:strVal val="#ppt_x"/>
                                          </p:val>
                                        </p:tav>
                                        <p:tav tm="100000">
                                          <p:val>
                                            <p:strVal val="#ppt_x"/>
                                          </p:val>
                                        </p:tav>
                                      </p:tavLst>
                                    </p:anim>
                                    <p:anim calcmode="lin" valueType="num">
                                      <p:cBhvr additive="base">
                                        <p:cTn id="73" dur="500" fill="hold"/>
                                        <p:tgtEl>
                                          <p:spTgt spid="161"/>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62"/>
                                        </p:tgtEl>
                                        <p:attrNameLst>
                                          <p:attrName>style.visibility</p:attrName>
                                        </p:attrNameLst>
                                      </p:cBhvr>
                                      <p:to>
                                        <p:strVal val="visible"/>
                                      </p:to>
                                    </p:set>
                                    <p:anim calcmode="lin" valueType="num">
                                      <p:cBhvr additive="base">
                                        <p:cTn id="78" dur="500" fill="hold"/>
                                        <p:tgtEl>
                                          <p:spTgt spid="162"/>
                                        </p:tgtEl>
                                        <p:attrNameLst>
                                          <p:attrName>ppt_x</p:attrName>
                                        </p:attrNameLst>
                                      </p:cBhvr>
                                      <p:tavLst>
                                        <p:tav tm="0">
                                          <p:val>
                                            <p:strVal val="#ppt_x"/>
                                          </p:val>
                                        </p:tav>
                                        <p:tav tm="100000">
                                          <p:val>
                                            <p:strVal val="#ppt_x"/>
                                          </p:val>
                                        </p:tav>
                                      </p:tavLst>
                                    </p:anim>
                                    <p:anim calcmode="lin" valueType="num">
                                      <p:cBhvr additive="base">
                                        <p:cTn id="79"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63"/>
                                        </p:tgtEl>
                                        <p:attrNameLst>
                                          <p:attrName>style.visibility</p:attrName>
                                        </p:attrNameLst>
                                      </p:cBhvr>
                                      <p:to>
                                        <p:strVal val="visible"/>
                                      </p:to>
                                    </p:set>
                                    <p:anim calcmode="lin" valueType="num">
                                      <p:cBhvr additive="base">
                                        <p:cTn id="84" dur="500" fill="hold"/>
                                        <p:tgtEl>
                                          <p:spTgt spid="163"/>
                                        </p:tgtEl>
                                        <p:attrNameLst>
                                          <p:attrName>ppt_x</p:attrName>
                                        </p:attrNameLst>
                                      </p:cBhvr>
                                      <p:tavLst>
                                        <p:tav tm="0">
                                          <p:val>
                                            <p:strVal val="#ppt_x"/>
                                          </p:val>
                                        </p:tav>
                                        <p:tav tm="100000">
                                          <p:val>
                                            <p:strVal val="#ppt_x"/>
                                          </p:val>
                                        </p:tav>
                                      </p:tavLst>
                                    </p:anim>
                                    <p:anim calcmode="lin" valueType="num">
                                      <p:cBhvr additive="base">
                                        <p:cTn id="85" dur="500" fill="hold"/>
                                        <p:tgtEl>
                                          <p:spTgt spid="1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8" grpId="0" animBg="1"/>
      <p:bldP spid="97" grpId="0" animBg="1"/>
      <p:bldP spid="127" grpId="0"/>
      <p:bldP spid="128" grpId="0"/>
      <p:bldP spid="129" grpId="0" animBg="1"/>
      <p:bldP spid="161" grpId="0"/>
      <p:bldP spid="162" grpId="0"/>
      <p:bldP spid="1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 y="-375761"/>
            <a:ext cx="184719" cy="754004"/>
          </a:xfrm>
          <a:prstGeom prst="rect">
            <a:avLst/>
          </a:prstGeom>
          <a:noFill/>
          <a:ln w="9525">
            <a:noFill/>
            <a:miter lim="800000"/>
            <a:headEnd/>
            <a:tailEnd/>
          </a:ln>
          <a:effectLst/>
        </p:spPr>
        <p:txBody>
          <a:bodyPr vert="horz" wrap="none" lIns="91434" tIns="45717" rIns="91434" bIns="45717"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 y="-375761"/>
            <a:ext cx="184719" cy="754004"/>
          </a:xfrm>
          <a:prstGeom prst="rect">
            <a:avLst/>
          </a:prstGeom>
          <a:noFill/>
          <a:ln w="9525">
            <a:noFill/>
            <a:miter lim="800000"/>
            <a:headEnd/>
            <a:tailEnd/>
          </a:ln>
          <a:effectLst/>
        </p:spPr>
        <p:txBody>
          <a:bodyPr vert="horz" wrap="none" lIns="91434" tIns="45717" rIns="91434" bIns="45717" numCol="1" anchor="ctr" anchorCtr="0" compatLnSpc="1">
            <a:prstTxWarp prst="textNoShape">
              <a:avLst/>
            </a:prstTxWarp>
            <a:spAutoFit/>
          </a:bodyPr>
          <a:lstStyle/>
          <a:p>
            <a:endParaRPr lang="en-US"/>
          </a:p>
        </p:txBody>
      </p:sp>
      <p:grpSp>
        <p:nvGrpSpPr>
          <p:cNvPr id="52" name="Group 10"/>
          <p:cNvGrpSpPr/>
          <p:nvPr/>
        </p:nvGrpSpPr>
        <p:grpSpPr>
          <a:xfrm>
            <a:off x="932440" y="5343467"/>
            <a:ext cx="22689610" cy="6036300"/>
            <a:chOff x="1270511" y="5867400"/>
            <a:chExt cx="22012780" cy="5819337"/>
          </a:xfrm>
        </p:grpSpPr>
        <p:sp>
          <p:nvSpPr>
            <p:cNvPr id="53" name="Rounded Rectangle 52"/>
            <p:cNvSpPr/>
            <p:nvPr/>
          </p:nvSpPr>
          <p:spPr>
            <a:xfrm>
              <a:off x="1465314" y="6148125"/>
              <a:ext cx="21817977" cy="553861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latin typeface="Times New Roman" panose="02020603050405020304" pitchFamily="18" charset="0"/>
                <a:cs typeface="Times New Roman" panose="02020603050405020304" pitchFamily="18" charset="0"/>
              </a:endParaRPr>
            </a:p>
          </p:txBody>
        </p:sp>
        <p:grpSp>
          <p:nvGrpSpPr>
            <p:cNvPr id="54" name="Group 60"/>
            <p:cNvGrpSpPr/>
            <p:nvPr/>
          </p:nvGrpSpPr>
          <p:grpSpPr>
            <a:xfrm>
              <a:off x="1270511" y="5867400"/>
              <a:ext cx="3568119" cy="851257"/>
              <a:chOff x="1224541" y="6305967"/>
              <a:chExt cx="3568119" cy="851257"/>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8" name="TextBox 57"/>
              <p:cNvSpPr txBox="1"/>
              <p:nvPr/>
            </p:nvSpPr>
            <p:spPr>
              <a:xfrm>
                <a:off x="2296330" y="6305967"/>
                <a:ext cx="1941114" cy="851257"/>
              </a:xfrm>
              <a:prstGeom prst="rect">
                <a:avLst/>
              </a:prstGeom>
              <a:noFill/>
            </p:spPr>
            <p:txBody>
              <a:bodyPr wrap="none" rtlCol="0">
                <a:spAutoFit/>
              </a:bodyPr>
              <a:lstStyle/>
              <a:p>
                <a:r>
                  <a:rPr lang="vi-VN" sz="44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nvGrpSpPr>
          <p:cNvPr id="61" name="Group 54"/>
          <p:cNvGrpSpPr/>
          <p:nvPr/>
        </p:nvGrpSpPr>
        <p:grpSpPr>
          <a:xfrm>
            <a:off x="1135157" y="2337822"/>
            <a:ext cx="22486893" cy="2640801"/>
            <a:chOff x="1268078" y="3405486"/>
            <a:chExt cx="22488357" cy="2640973"/>
          </a:xfrm>
        </p:grpSpPr>
        <p:sp>
          <p:nvSpPr>
            <p:cNvPr id="62" name="Rounded Rectangle 61"/>
            <p:cNvSpPr/>
            <p:nvPr/>
          </p:nvSpPr>
          <p:spPr>
            <a:xfrm>
              <a:off x="1268078" y="3790950"/>
              <a:ext cx="22488357" cy="2255509"/>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5" name="TextBox 64"/>
              <p:cNvSpPr txBox="1"/>
              <p:nvPr/>
            </p:nvSpPr>
            <p:spPr>
              <a:xfrm>
                <a:off x="2250671" y="3527166"/>
                <a:ext cx="1941557" cy="769441"/>
              </a:xfrm>
              <a:prstGeom prst="rect">
                <a:avLst/>
              </a:prstGeom>
              <a:noFill/>
            </p:spPr>
            <p:txBody>
              <a:bodyPr wrap="none" rtlCol="0">
                <a:spAutoFit/>
              </a:bodyPr>
              <a:lstStyle/>
              <a:p>
                <a:r>
                  <a:rPr lang="en-US" sz="4400" b="1" dirty="0"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Tahoma" pitchFamily="34" charset="0"/>
                    <a:cs typeface="Times New Roman" panose="02020603050405020304" pitchFamily="18" charset="0"/>
                  </a:rPr>
                  <a:t>dụ</a:t>
                </a:r>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 4</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6" name="Rectangle 5"/>
              <p:cNvSpPr/>
              <p:nvPr/>
            </p:nvSpPr>
            <p:spPr>
              <a:xfrm>
                <a:off x="1814567" y="2752203"/>
                <a:ext cx="22619871" cy="2103837"/>
              </a:xfrm>
              <a:prstGeom prst="rect">
                <a:avLst/>
              </a:prstGeom>
            </p:spPr>
            <p:txBody>
              <a:bodyPr wrap="square">
                <a:spAutoFit/>
              </a:bodyPr>
              <a:lstStyle/>
              <a:p>
                <a:pPr>
                  <a:lnSpc>
                    <a:spcPct val="115000"/>
                  </a:lnSpc>
                </a:pP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Chứng</a:t>
                </a:r>
                <a:r>
                  <a:rPr lang="en-US" sz="4400" dirty="0">
                    <a:latin typeface="Times New Roman" panose="02020603050405020304" pitchFamily="18" charset="0"/>
                    <a:ea typeface="Calibri" panose="020F0502020204030204" pitchFamily="34" charset="0"/>
                    <a:cs typeface="Times New Roman" panose="02020603050405020304" pitchFamily="18" charset="0"/>
                  </a:rPr>
                  <a:t> minh </a:t>
                </a:r>
                <a:r>
                  <a:rPr lang="en-US" sz="44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p>
              <a:p>
                <a:pPr marL="630492">
                  <a:lnSpc>
                    <a:spcPct val="115000"/>
                  </a:lnSpc>
                </a:pPr>
                <a:r>
                  <a:rPr lang="en-US" sz="4400" dirty="0">
                    <a:latin typeface="Times New Roman" panose="02020603050405020304" pitchFamily="18" charset="0"/>
                    <a:ea typeface="Times New Roman" panose="02020603050405020304" pitchFamily="18" charset="0"/>
                    <a:cs typeface="Times New Roman" panose="02020603050405020304" pitchFamily="18" charset="0"/>
                  </a:rPr>
                  <a:t>a) </a:t>
                </a:r>
                <a14:m>
                  <m:oMath xmlns:m="http://schemas.openxmlformats.org/officeDocument/2006/math">
                    <m:d>
                      <m:dPr>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𝑦</m:t>
                        </m:r>
                      </m:e>
                    </m:d>
                    <m:d>
                      <m:dPr>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1</m:t>
                            </m:r>
                          </m:num>
                          <m:den>
                            <m:r>
                              <a:rPr lang="en-US" sz="4400" i="1">
                                <a:latin typeface="Cambria Math" panose="02040503050406030204" pitchFamily="18" charset="0"/>
                                <a:ea typeface="Calibri" panose="020F0502020204030204" pitchFamily="34" charset="0"/>
                                <a:cs typeface="Times New Roman" panose="02020603050405020304" pitchFamily="18" charset="0"/>
                              </a:rPr>
                              <m:t>𝑥</m:t>
                            </m:r>
                          </m:den>
                        </m:f>
                        <m:r>
                          <a:rPr lang="en-US" sz="4400"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1</m:t>
                            </m:r>
                          </m:num>
                          <m:den>
                            <m:r>
                              <a:rPr lang="en-US" sz="4400" i="1">
                                <a:latin typeface="Cambria Math" panose="02040503050406030204" pitchFamily="18" charset="0"/>
                                <a:ea typeface="Calibri" panose="020F0502020204030204" pitchFamily="34" charset="0"/>
                                <a:cs typeface="Times New Roman" panose="02020603050405020304" pitchFamily="18" charset="0"/>
                              </a:rPr>
                              <m:t>𝑦</m:t>
                            </m:r>
                          </m:den>
                        </m:f>
                      </m:e>
                    </m:d>
                    <m:r>
                      <a:rPr lang="en-US" sz="4400" i="1">
                        <a:latin typeface="Cambria Math" panose="02040503050406030204" pitchFamily="18" charset="0"/>
                        <a:ea typeface="Calibri" panose="020F0502020204030204" pitchFamily="34" charset="0"/>
                        <a:cs typeface="Times New Roman" panose="02020603050405020304" pitchFamily="18" charset="0"/>
                      </a:rPr>
                      <m:t>≥4  </m:t>
                    </m:r>
                    <m:d>
                      <m:dPr>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𝑦</m:t>
                        </m:r>
                        <m:r>
                          <a:rPr lang="en-US" sz="4400" i="1">
                            <a:latin typeface="Cambria Math" panose="02040503050406030204" pitchFamily="18" charset="0"/>
                            <a:ea typeface="Calibri" panose="020F0502020204030204" pitchFamily="34" charset="0"/>
                            <a:cs typeface="Times New Roman" panose="02020603050405020304" pitchFamily="18" charset="0"/>
                          </a:rPr>
                          <m:t>&gt;0</m:t>
                        </m:r>
                      </m:e>
                    </m:d>
                  </m:oMath>
                </a14:m>
                <a:r>
                  <a:rPr lang="en-US" sz="4400" dirty="0">
                    <a:latin typeface="Times New Roman" panose="02020603050405020304" pitchFamily="18" charset="0"/>
                    <a:ea typeface="Calibri" panose="020F0502020204030204" pitchFamily="34" charset="0"/>
                    <a:cs typeface="Times New Roman" panose="02020603050405020304" pitchFamily="18" charset="0"/>
                  </a:rPr>
                  <a:t>  	b) </a:t>
                </a:r>
                <a14:m>
                  <m:oMath xmlns:m="http://schemas.openxmlformats.org/officeDocument/2006/math">
                    <m:d>
                      <m:dPr>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𝑦</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𝑧</m:t>
                        </m:r>
                      </m:e>
                    </m:d>
                    <m:d>
                      <m:dPr>
                        <m:ctrlPr>
                          <a:rPr lang="en-US" sz="4400" i="1">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1</m:t>
                            </m:r>
                          </m:num>
                          <m:den>
                            <m:r>
                              <a:rPr lang="en-US" sz="4400" i="1">
                                <a:latin typeface="Cambria Math" panose="02040503050406030204" pitchFamily="18" charset="0"/>
                                <a:ea typeface="Calibri" panose="020F0502020204030204" pitchFamily="34" charset="0"/>
                                <a:cs typeface="Times New Roman" panose="02020603050405020304" pitchFamily="18" charset="0"/>
                              </a:rPr>
                              <m:t>𝑥</m:t>
                            </m:r>
                          </m:den>
                        </m:f>
                        <m:r>
                          <a:rPr lang="en-US" sz="4400"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1</m:t>
                            </m:r>
                          </m:num>
                          <m:den>
                            <m:r>
                              <a:rPr lang="en-US" sz="4400" i="1">
                                <a:latin typeface="Cambria Math" panose="02040503050406030204" pitchFamily="18" charset="0"/>
                                <a:ea typeface="Calibri" panose="020F0502020204030204" pitchFamily="34" charset="0"/>
                                <a:cs typeface="Times New Roman" panose="02020603050405020304" pitchFamily="18" charset="0"/>
                              </a:rPr>
                              <m:t>𝑦</m:t>
                            </m:r>
                          </m:den>
                        </m:f>
                        <m:r>
                          <a:rPr lang="en-US" sz="4400" i="1">
                            <a:latin typeface="Cambria Math" panose="02040503050406030204" pitchFamily="18" charset="0"/>
                            <a:ea typeface="Calibri" panose="020F0502020204030204" pitchFamily="34" charset="0"/>
                            <a:cs typeface="Times New Roman" panose="02020603050405020304" pitchFamily="18" charset="0"/>
                          </a:rPr>
                          <m:t>+</m:t>
                        </m:r>
                        <m:f>
                          <m:fPr>
                            <m:ctrlPr>
                              <a:rPr lang="en-US" sz="4400" i="1">
                                <a:latin typeface="Cambria Math" panose="02040503050406030204" pitchFamily="18" charset="0"/>
                                <a:ea typeface="Calibri" panose="020F0502020204030204" pitchFamily="34" charset="0"/>
                                <a:cs typeface="Times New Roman" panose="02020603050405020304" pitchFamily="18" charset="0"/>
                              </a:rPr>
                            </m:ctrlPr>
                          </m:fPr>
                          <m:num>
                            <m:r>
                              <a:rPr lang="en-US" sz="4400" i="1">
                                <a:latin typeface="Cambria Math" panose="02040503050406030204" pitchFamily="18" charset="0"/>
                                <a:ea typeface="Calibri" panose="020F0502020204030204" pitchFamily="34" charset="0"/>
                                <a:cs typeface="Times New Roman" panose="02020603050405020304" pitchFamily="18" charset="0"/>
                              </a:rPr>
                              <m:t>1</m:t>
                            </m:r>
                          </m:num>
                          <m:den>
                            <m:r>
                              <a:rPr lang="en-US" sz="4400" i="1">
                                <a:latin typeface="Cambria Math" panose="02040503050406030204" pitchFamily="18" charset="0"/>
                                <a:ea typeface="Calibri" panose="020F0502020204030204" pitchFamily="34" charset="0"/>
                                <a:cs typeface="Times New Roman" panose="02020603050405020304" pitchFamily="18" charset="0"/>
                              </a:rPr>
                              <m:t>𝑧</m:t>
                            </m:r>
                          </m:den>
                        </m:f>
                      </m:e>
                    </m:d>
                    <m:r>
                      <a:rPr lang="en-US" sz="4400" i="1">
                        <a:latin typeface="Cambria Math" panose="02040503050406030204" pitchFamily="18" charset="0"/>
                        <a:ea typeface="Calibri" panose="020F0502020204030204" pitchFamily="34" charset="0"/>
                        <a:cs typeface="Times New Roman" panose="02020603050405020304" pitchFamily="18" charset="0"/>
                      </a:rPr>
                      <m:t>≥9 (</m:t>
                    </m:r>
                    <m:r>
                      <a:rPr lang="en-US" sz="4400" i="1">
                        <a:latin typeface="Cambria Math" panose="02040503050406030204" pitchFamily="18" charset="0"/>
                        <a:ea typeface="Calibri" panose="020F0502020204030204" pitchFamily="34" charset="0"/>
                        <a:cs typeface="Times New Roman" panose="02020603050405020304" pitchFamily="18" charset="0"/>
                      </a:rPr>
                      <m:t>𝑥</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𝑦</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𝑧</m:t>
                    </m:r>
                    <m:r>
                      <a:rPr lang="en-US" sz="4400" i="1">
                        <a:latin typeface="Cambria Math" panose="02040503050406030204" pitchFamily="18" charset="0"/>
                        <a:ea typeface="Calibri" panose="020F0502020204030204" pitchFamily="34" charset="0"/>
                        <a:cs typeface="Times New Roman" panose="02020603050405020304" pitchFamily="18" charset="0"/>
                      </a:rPr>
                      <m:t>&gt;0)</m:t>
                    </m:r>
                  </m:oMath>
                </a14:m>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14567" y="2752203"/>
                <a:ext cx="22619871" cy="2103837"/>
              </a:xfrm>
              <a:prstGeom prst="rect">
                <a:avLst/>
              </a:prstGeom>
              <a:blipFill>
                <a:blip r:embed="rId4"/>
                <a:stretch>
                  <a:fillRect l="-1105" t="-3757" b="-2023"/>
                </a:stretch>
              </a:blipFill>
            </p:spPr>
            <p:txBody>
              <a:bodyPr/>
              <a:lstStyle/>
              <a:p>
                <a:r>
                  <a:rPr lang="en-US">
                    <a:noFill/>
                  </a:rPr>
                  <a:t> </a:t>
                </a:r>
              </a:p>
            </p:txBody>
          </p:sp>
        </mc:Fallback>
      </mc:AlternateContent>
      <p:graphicFrame>
        <p:nvGraphicFramePr>
          <p:cNvPr id="18" name="Object 17"/>
          <p:cNvGraphicFramePr>
            <a:graphicFrameLocks noChangeAspect="1"/>
          </p:cNvGraphicFramePr>
          <p:nvPr>
            <p:extLst>
              <p:ext uri="{D42A27DB-BD31-4B8C-83A1-F6EECF244321}">
                <p14:modId xmlns:p14="http://schemas.microsoft.com/office/powerpoint/2010/main" val="2951451227"/>
              </p:ext>
            </p:extLst>
          </p:nvPr>
        </p:nvGraphicFramePr>
        <p:xfrm>
          <a:off x="4645517" y="7279199"/>
          <a:ext cx="3713293" cy="1060941"/>
        </p:xfrm>
        <a:graphic>
          <a:graphicData uri="http://schemas.openxmlformats.org/presentationml/2006/ole">
            <mc:AlternateContent xmlns:mc="http://schemas.openxmlformats.org/markup-compatibility/2006">
              <mc:Choice xmlns:v="urn:schemas-microsoft-com:vml" Requires="v">
                <p:oleObj spid="_x0000_s12305" name="Equation" r:id="rId5" imgW="863225" imgH="253890" progId="Equation.DSMT4">
                  <p:embed/>
                </p:oleObj>
              </mc:Choice>
              <mc:Fallback>
                <p:oleObj name="Equation" r:id="rId5" imgW="863225" imgH="253890" progId="Equation.DSMT4">
                  <p:embed/>
                  <p:pic>
                    <p:nvPicPr>
                      <p:cNvPr id="18"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5517" y="7279199"/>
                        <a:ext cx="3713293" cy="1060941"/>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480383965"/>
              </p:ext>
            </p:extLst>
          </p:nvPr>
        </p:nvGraphicFramePr>
        <p:xfrm>
          <a:off x="12081179" y="6658426"/>
          <a:ext cx="4011499" cy="2026427"/>
        </p:xfrm>
        <a:graphic>
          <a:graphicData uri="http://schemas.openxmlformats.org/presentationml/2006/ole">
            <mc:AlternateContent xmlns:mc="http://schemas.openxmlformats.org/markup-compatibility/2006">
              <mc:Choice xmlns:v="urn:schemas-microsoft-com:vml" Requires="v">
                <p:oleObj spid="_x0000_s12306" name="Equation" r:id="rId7" imgW="927100" imgH="469900" progId="Equation.DSMT4">
                  <p:embed/>
                </p:oleObj>
              </mc:Choice>
              <mc:Fallback>
                <p:oleObj name="Equation" r:id="rId7" imgW="927100" imgH="469900" progId="Equation.DSMT4">
                  <p:embed/>
                  <p:pic>
                    <p:nvPicPr>
                      <p:cNvPr id="19"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81179" y="6658426"/>
                        <a:ext cx="4011499" cy="2026427"/>
                      </a:xfrm>
                      <a:prstGeom prst="rect">
                        <a:avLst/>
                      </a:prstGeom>
                      <a:noFill/>
                    </p:spPr>
                  </p:pic>
                </p:oleObj>
              </mc:Fallback>
            </mc:AlternateContent>
          </a:graphicData>
        </a:graphic>
      </p:graphicFrame>
      <p:sp>
        <p:nvSpPr>
          <p:cNvPr id="22" name="Rectangle 15"/>
          <p:cNvSpPr>
            <a:spLocks noChangeArrowheads="1"/>
          </p:cNvSpPr>
          <p:nvPr/>
        </p:nvSpPr>
        <p:spPr bwMode="auto">
          <a:xfrm>
            <a:off x="1" y="957311"/>
            <a:ext cx="594996" cy="43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4" tIns="45717" rIns="91434" bIns="45717" numCol="1" anchor="ctr" anchorCtr="0" compatLnSpc="1">
            <a:prstTxWarp prst="textNoShape">
              <a:avLst/>
            </a:prstTxWarp>
            <a:spAutoFit/>
          </a:bodyPr>
          <a:lstStyle/>
          <a:p>
            <a:pPr defTabSz="914309" eaLnBrk="0" fontAlgn="base" hangingPunct="0">
              <a:spcBef>
                <a:spcPct val="0"/>
              </a:spcBef>
              <a:spcAft>
                <a:spcPct val="0"/>
              </a:spcAft>
            </a:pPr>
            <a:r>
              <a:rPr lang="en-US" altLang="en-US" sz="12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a:t> </a:t>
            </a:r>
            <a:endParaRPr lang="en-US" altLang="en-US" sz="1800">
              <a:latin typeface="Arial" panose="020B0604020202020204" pitchFamily="34" charset="0"/>
            </a:endParaRPr>
          </a:p>
        </p:txBody>
      </p:sp>
      <p:sp>
        <p:nvSpPr>
          <p:cNvPr id="23" name="TextBox 22"/>
          <p:cNvSpPr txBox="1"/>
          <p:nvPr/>
        </p:nvSpPr>
        <p:spPr>
          <a:xfrm>
            <a:off x="4015240" y="6902199"/>
            <a:ext cx="127867" cy="769441"/>
          </a:xfrm>
          <a:prstGeom prst="rect">
            <a:avLst/>
          </a:prstGeom>
          <a:noFill/>
        </p:spPr>
        <p:txBody>
          <a:bodyPr wrap="square" rtlCol="0">
            <a:spAutoFit/>
          </a:bodyPr>
          <a:lstStyle/>
          <a:p>
            <a:endParaRPr lang="en-US" sz="4400" dirty="0">
              <a:latin typeface="Times New Roman" panose="02020603050405020304" pitchFamily="18" charset="0"/>
              <a:cs typeface="Times New Roman" panose="02020603050405020304" pitchFamily="18" charset="0"/>
            </a:endParaRPr>
          </a:p>
        </p:txBody>
      </p:sp>
      <p:sp>
        <p:nvSpPr>
          <p:cNvPr id="24" name="Rectangle 23"/>
          <p:cNvSpPr/>
          <p:nvPr/>
        </p:nvSpPr>
        <p:spPr>
          <a:xfrm>
            <a:off x="2209968" y="6475892"/>
            <a:ext cx="7745527" cy="769391"/>
          </a:xfrm>
          <a:prstGeom prst="rect">
            <a:avLst/>
          </a:prstGeom>
        </p:spPr>
        <p:txBody>
          <a:bodyPr wrap="none">
            <a:spAutoFit/>
          </a:bodyPr>
          <a:lstStyle/>
          <a:p>
            <a:r>
              <a:rPr lang="en-US" sz="4400" dirty="0" err="1">
                <a:latin typeface="Times New Roman" panose="02020603050405020304" pitchFamily="18" charset="0"/>
                <a:ea typeface="Calibri" panose="020F0502020204030204" pitchFamily="34" charset="0"/>
                <a:cs typeface="Times New Roman" panose="02020603050405020304" pitchFamily="18" charset="0"/>
              </a:rPr>
              <a:t>Áp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đẳng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Côsi</a:t>
            </a:r>
            <a:r>
              <a:rPr lang="en-US" sz="4400" dirty="0">
                <a:latin typeface="Times New Roman" panose="02020603050405020304" pitchFamily="18" charset="0"/>
                <a:ea typeface="Calibri" panose="020F0502020204030204" pitchFamily="34" charset="0"/>
                <a:cs typeface="Times New Roman" panose="02020603050405020304" pitchFamily="18" charset="0"/>
              </a:rPr>
              <a:t> ta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endParaRPr lang="en-US" sz="4400" dirty="0">
              <a:latin typeface="Times New Roman" panose="02020603050405020304" pitchFamily="18" charset="0"/>
              <a:cs typeface="Times New Roman" panose="02020603050405020304" pitchFamily="18" charset="0"/>
            </a:endParaRPr>
          </a:p>
        </p:txBody>
      </p:sp>
      <p:sp>
        <p:nvSpPr>
          <p:cNvPr id="25" name="Rectangle 24"/>
          <p:cNvSpPr/>
          <p:nvPr/>
        </p:nvSpPr>
        <p:spPr>
          <a:xfrm>
            <a:off x="9871313" y="7487546"/>
            <a:ext cx="998991" cy="769441"/>
          </a:xfrm>
          <a:prstGeom prst="rect">
            <a:avLst/>
          </a:prstGeom>
        </p:spPr>
        <p:txBody>
          <a:bodyPr wrap="none">
            <a:spAutoFit/>
          </a:bodyPr>
          <a:lstStyle/>
          <a:p>
            <a:r>
              <a:rPr lang="en-US" sz="4400">
                <a:latin typeface="Times New Roman" panose="02020603050405020304" pitchFamily="18" charset="0"/>
                <a:ea typeface="Calibri" panose="020F0502020204030204" pitchFamily="34" charset="0"/>
                <a:cs typeface="Times New Roman" panose="02020603050405020304" pitchFamily="18" charset="0"/>
              </a:rPr>
              <a:t> </a:t>
            </a:r>
            <a:r>
              <a:rPr lang="en-US" sz="4400" dirty="0">
                <a:latin typeface="Times New Roman" panose="02020603050405020304" pitchFamily="18" charset="0"/>
                <a:ea typeface="Calibri" panose="020F0502020204030204" pitchFamily="34" charset="0"/>
                <a:cs typeface="Times New Roman" panose="02020603050405020304" pitchFamily="18" charset="0"/>
              </a:rPr>
              <a:t>v</a:t>
            </a:r>
            <a:r>
              <a:rPr lang="en-US" sz="4400">
                <a:latin typeface="Times New Roman" panose="02020603050405020304" pitchFamily="18" charset="0"/>
                <a:ea typeface="Calibri" panose="020F0502020204030204" pitchFamily="34" charset="0"/>
                <a:cs typeface="Times New Roman" panose="02020603050405020304" pitchFamily="18" charset="0"/>
              </a:rPr>
              <a:t>à </a:t>
            </a:r>
            <a:endParaRPr lang="en-US" sz="4400" dirty="0">
              <a:latin typeface="Times New Roman" panose="02020603050405020304" pitchFamily="18" charset="0"/>
              <a:cs typeface="Times New Roman" panose="02020603050405020304" pitchFamily="18" charset="0"/>
            </a:endParaRPr>
          </a:p>
        </p:txBody>
      </p:sp>
      <p:graphicFrame>
        <p:nvGraphicFramePr>
          <p:cNvPr id="28672" name="Object 28671"/>
          <p:cNvGraphicFramePr>
            <a:graphicFrameLocks noChangeAspect="1"/>
          </p:cNvGraphicFramePr>
          <p:nvPr>
            <p:extLst>
              <p:ext uri="{D42A27DB-BD31-4B8C-83A1-F6EECF244321}">
                <p14:modId xmlns:p14="http://schemas.microsoft.com/office/powerpoint/2010/main" val="135887143"/>
              </p:ext>
            </p:extLst>
          </p:nvPr>
        </p:nvGraphicFramePr>
        <p:xfrm>
          <a:off x="4055890" y="8420113"/>
          <a:ext cx="5132468" cy="1895065"/>
        </p:xfrm>
        <a:graphic>
          <a:graphicData uri="http://schemas.openxmlformats.org/presentationml/2006/ole">
            <mc:AlternateContent xmlns:mc="http://schemas.openxmlformats.org/markup-compatibility/2006">
              <mc:Choice xmlns:v="urn:schemas-microsoft-com:vml" Requires="v">
                <p:oleObj spid="_x0000_s12307" name="Equation" r:id="rId9" imgW="1244600" imgH="457200" progId="Equation.DSMT4">
                  <p:embed/>
                </p:oleObj>
              </mc:Choice>
              <mc:Fallback>
                <p:oleObj name="Equation" r:id="rId9" imgW="1244600" imgH="457200" progId="Equation.DSMT4">
                  <p:embed/>
                  <p:pic>
                    <p:nvPicPr>
                      <p:cNvPr id="28672" name="Object 2867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55890" y="8420113"/>
                        <a:ext cx="5132468" cy="1895065"/>
                      </a:xfrm>
                      <a:prstGeom prst="rect">
                        <a:avLst/>
                      </a:prstGeom>
                      <a:noFill/>
                    </p:spPr>
                  </p:pic>
                </p:oleObj>
              </mc:Fallback>
            </mc:AlternateContent>
          </a:graphicData>
        </a:graphic>
      </p:graphicFrame>
      <p:sp>
        <p:nvSpPr>
          <p:cNvPr id="28673" name="Rectangle 28672"/>
          <p:cNvSpPr/>
          <p:nvPr/>
        </p:nvSpPr>
        <p:spPr>
          <a:xfrm>
            <a:off x="2422876" y="8909443"/>
            <a:ext cx="1720231" cy="769391"/>
          </a:xfrm>
          <a:prstGeom prst="rect">
            <a:avLst/>
          </a:prstGeom>
        </p:spPr>
        <p:txBody>
          <a:bodyPr wrap="none">
            <a:spAutoFit/>
          </a:bodyPr>
          <a:lstStyle/>
          <a:p>
            <a:r>
              <a:rPr lang="en-US" sz="4400" dirty="0">
                <a:latin typeface="Times New Roman" panose="02020603050405020304" pitchFamily="18" charset="0"/>
                <a:ea typeface="Calibri" panose="020F0502020204030204" pitchFamily="34" charset="0"/>
                <a:cs typeface="Times New Roman" panose="02020603050405020304" pitchFamily="18" charset="0"/>
              </a:rPr>
              <a:t>Do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
        <p:nvSpPr>
          <p:cNvPr id="28675" name="Rectangle 28674"/>
          <p:cNvSpPr/>
          <p:nvPr/>
        </p:nvSpPr>
        <p:spPr>
          <a:xfrm>
            <a:off x="2111674" y="10387186"/>
            <a:ext cx="12191206" cy="808619"/>
          </a:xfrm>
          <a:prstGeom prst="rect">
            <a:avLst/>
          </a:prstGeom>
        </p:spPr>
        <p:txBody>
          <a:bodyPr>
            <a:spAutoFit/>
          </a:bodyPr>
          <a:lstStyle/>
          <a:p>
            <a:pPr>
              <a:lnSpc>
                <a:spcPct val="115000"/>
              </a:lnSpc>
              <a:tabLst>
                <a:tab pos="180322" algn="l"/>
              </a:tabLst>
            </a:pPr>
            <a:r>
              <a:rPr lang="en-US" sz="4400">
                <a:latin typeface="Times New Roman" panose="02020603050405020304" pitchFamily="18" charset="0"/>
                <a:ea typeface="Calibri" panose="020F0502020204030204" pitchFamily="34" charset="0"/>
                <a:cs typeface="Times New Roman" panose="02020603050405020304" pitchFamily="18" charset="0"/>
              </a:rPr>
              <a:t>b) chứng </a:t>
            </a:r>
            <a:r>
              <a:rPr lang="en-US" sz="4400" dirty="0">
                <a:latin typeface="Times New Roman" panose="02020603050405020304" pitchFamily="18" charset="0"/>
                <a:ea typeface="Calibri" panose="020F0502020204030204" pitchFamily="34" charset="0"/>
                <a:cs typeface="Times New Roman" panose="02020603050405020304" pitchFamily="18" charset="0"/>
              </a:rPr>
              <a:t>minh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tương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err="1">
                <a:latin typeface="Times New Roman" panose="02020603050405020304" pitchFamily="18" charset="0"/>
                <a:ea typeface="Calibri" panose="020F0502020204030204" pitchFamily="34" charset="0"/>
                <a:cs typeface="Times New Roman" panose="02020603050405020304" pitchFamily="18" charset="0"/>
              </a:rPr>
              <a:t>câu</a:t>
            </a:r>
            <a:r>
              <a:rPr lang="en-US" sz="4400">
                <a:latin typeface="Times New Roman" panose="02020603050405020304" pitchFamily="18" charset="0"/>
                <a:ea typeface="Calibri" panose="020F0502020204030204" pitchFamily="34" charset="0"/>
                <a:cs typeface="Times New Roman" panose="02020603050405020304" pitchFamily="18" charset="0"/>
              </a:rPr>
              <a:t> a</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97" name="Group 96">
            <a:extLst>
              <a:ext uri="{FF2B5EF4-FFF2-40B4-BE49-F238E27FC236}">
                <a16:creationId xmlns:a16="http://schemas.microsoft.com/office/drawing/2014/main" id="{67565518-FC83-412C-90B2-CA0C565B811F}"/>
              </a:ext>
            </a:extLst>
          </p:cNvPr>
          <p:cNvGrpSpPr/>
          <p:nvPr/>
        </p:nvGrpSpPr>
        <p:grpSpPr>
          <a:xfrm>
            <a:off x="873070" y="1534624"/>
            <a:ext cx="10252994" cy="861718"/>
            <a:chOff x="644526" y="2766774"/>
            <a:chExt cx="10253661" cy="861774"/>
          </a:xfrm>
        </p:grpSpPr>
        <p:sp>
          <p:nvSpPr>
            <p:cNvPr id="98" name="TextBox 97">
              <a:extLst>
                <a:ext uri="{FF2B5EF4-FFF2-40B4-BE49-F238E27FC236}">
                  <a16:creationId xmlns:a16="http://schemas.microsoft.com/office/drawing/2014/main" id="{0A218356-D9FB-4875-BD2B-1DDE99955EC5}"/>
                </a:ext>
              </a:extLst>
            </p:cNvPr>
            <p:cNvSpPr txBox="1"/>
            <p:nvPr/>
          </p:nvSpPr>
          <p:spPr>
            <a:xfrm>
              <a:off x="1906587" y="2766774"/>
              <a:ext cx="8991600" cy="769491"/>
            </a:xfrm>
            <a:prstGeom prst="rect">
              <a:avLst/>
            </a:prstGeom>
            <a:noFill/>
          </p:spPr>
          <p:txBody>
            <a:bodyPr wrap="square" rtlCol="0">
              <a:spAutoFit/>
            </a:bodyPr>
            <a:lstStyle/>
            <a:p>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p:sp>
          <p:nvSpPr>
            <p:cNvPr id="99" name="Rounded Rectangle 58">
              <a:extLst>
                <a:ext uri="{FF2B5EF4-FFF2-40B4-BE49-F238E27FC236}">
                  <a16:creationId xmlns:a16="http://schemas.microsoft.com/office/drawing/2014/main" id="{82E96C7A-CB74-4B42-A284-46223B962F93}"/>
                </a:ext>
              </a:extLst>
            </p:cNvPr>
            <p:cNvSpPr/>
            <p:nvPr/>
          </p:nvSpPr>
          <p:spPr>
            <a:xfrm>
              <a:off x="644526" y="2823876"/>
              <a:ext cx="1269206" cy="804672"/>
            </a:xfrm>
            <a:prstGeom prst="roundRect">
              <a:avLst/>
            </a:prstGeom>
            <a:solidFill>
              <a:schemeClr val="accent2">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00" name="TextBox 99">
              <a:extLst>
                <a:ext uri="{FF2B5EF4-FFF2-40B4-BE49-F238E27FC236}">
                  <a16:creationId xmlns:a16="http://schemas.microsoft.com/office/drawing/2014/main" id="{EFBE0530-BE39-491E-90FF-AB1A1C02E560}"/>
                </a:ext>
              </a:extLst>
            </p:cNvPr>
            <p:cNvSpPr txBox="1"/>
            <p:nvPr/>
          </p:nvSpPr>
          <p:spPr>
            <a:xfrm>
              <a:off x="960107" y="2795826"/>
              <a:ext cx="607900" cy="769491"/>
            </a:xfrm>
            <a:prstGeom prst="rect">
              <a:avLst/>
            </a:prstGeom>
            <a:noFill/>
          </p:spPr>
          <p:txBody>
            <a:bodyPr wrap="none" rtlCol="0">
              <a:spAutoFit/>
            </a:bodyPr>
            <a:lstStyle/>
            <a:p>
              <a:pPr algn="ctr"/>
              <a:r>
                <a:rPr lang="en-US" sz="4400" b="1">
                  <a:solidFill>
                    <a:srgbClr val="C00000"/>
                  </a:solidFill>
                  <a:latin typeface="Times New Roman" panose="02020603050405020304" pitchFamily="18" charset="0"/>
                  <a:ea typeface="Tahoma" pitchFamily="34" charset="0"/>
                  <a:cs typeface="Times New Roman" panose="02020603050405020304" pitchFamily="18" charset="0"/>
                </a:rPr>
                <a:t>5.</a:t>
              </a:r>
              <a:endParaRPr lang="en-US" sz="44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p:grpSp>
      <p:sp>
        <p:nvSpPr>
          <p:cNvPr id="101" name="Rectangle 100">
            <a:extLst>
              <a:ext uri="{FF2B5EF4-FFF2-40B4-BE49-F238E27FC236}">
                <a16:creationId xmlns:a16="http://schemas.microsoft.com/office/drawing/2014/main" id="{889A7DF4-8473-434E-88DA-0A8F8E1CA67D}"/>
              </a:ext>
            </a:extLst>
          </p:cNvPr>
          <p:cNvSpPr/>
          <p:nvPr/>
        </p:nvSpPr>
        <p:spPr>
          <a:xfrm>
            <a:off x="2142194" y="1591723"/>
            <a:ext cx="5555093" cy="769441"/>
          </a:xfrm>
          <a:prstGeom prst="rect">
            <a:avLst/>
          </a:prstGeom>
        </p:spPr>
        <p:txBody>
          <a:bodyPr wrap="square">
            <a:spAutoFit/>
          </a:bodyPr>
          <a:lstStyle/>
          <a:p>
            <a:r>
              <a:rPr lang="en-US" sz="4400" b="1">
                <a:solidFill>
                  <a:srgbClr val="C00000"/>
                </a:solidFill>
                <a:latin typeface="Times New Roman" panose="02020603050405020304" pitchFamily="18" charset="0"/>
                <a:ea typeface="Tahoma" pitchFamily="34" charset="0"/>
                <a:cs typeface="Times New Roman" panose="02020603050405020304" pitchFamily="18" charset="0"/>
              </a:rPr>
              <a:t>Ví dụ minh họa</a:t>
            </a:r>
            <a:endParaRPr lang="en-US" sz="44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p:grpSp>
        <p:nvGrpSpPr>
          <p:cNvPr id="102" name="Group 101">
            <a:extLst>
              <a:ext uri="{FF2B5EF4-FFF2-40B4-BE49-F238E27FC236}">
                <a16:creationId xmlns:a16="http://schemas.microsoft.com/office/drawing/2014/main" id="{83BF353B-AD04-43C0-A855-64D0E871E722}"/>
              </a:ext>
            </a:extLst>
          </p:cNvPr>
          <p:cNvGrpSpPr/>
          <p:nvPr/>
        </p:nvGrpSpPr>
        <p:grpSpPr>
          <a:xfrm>
            <a:off x="515129" y="666106"/>
            <a:ext cx="22192581" cy="817322"/>
            <a:chOff x="811483" y="1892299"/>
            <a:chExt cx="22064392" cy="817373"/>
          </a:xfrm>
        </p:grpSpPr>
        <p:sp>
          <p:nvSpPr>
            <p:cNvPr id="103" name="Rounded Rectangle 2">
              <a:extLst>
                <a:ext uri="{FF2B5EF4-FFF2-40B4-BE49-F238E27FC236}">
                  <a16:creationId xmlns:a16="http://schemas.microsoft.com/office/drawing/2014/main" id="{BBA82211-EACA-4BB1-AD78-0AFD0467C57D}"/>
                </a:ext>
              </a:extLst>
            </p:cNvPr>
            <p:cNvSpPr/>
            <p:nvPr/>
          </p:nvSpPr>
          <p:spPr>
            <a:xfrm>
              <a:off x="811483" y="1905000"/>
              <a:ext cx="1261793"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04" name="TextBox 103">
              <a:extLst>
                <a:ext uri="{FF2B5EF4-FFF2-40B4-BE49-F238E27FC236}">
                  <a16:creationId xmlns:a16="http://schemas.microsoft.com/office/drawing/2014/main" id="{E94FE89A-E4F1-4443-A2A4-C1937F752FB9}"/>
                </a:ext>
              </a:extLst>
            </p:cNvPr>
            <p:cNvSpPr txBox="1"/>
            <p:nvPr/>
          </p:nvSpPr>
          <p:spPr>
            <a:xfrm>
              <a:off x="1134192" y="1913523"/>
              <a:ext cx="620285" cy="769489"/>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05" name="TextBox 104">
              <a:extLst>
                <a:ext uri="{FF2B5EF4-FFF2-40B4-BE49-F238E27FC236}">
                  <a16:creationId xmlns:a16="http://schemas.microsoft.com/office/drawing/2014/main" id="{41AD62B6-4C47-4E4C-AE3F-774893A2EE30}"/>
                </a:ext>
              </a:extLst>
            </p:cNvPr>
            <p:cNvSpPr txBox="1"/>
            <p:nvPr/>
          </p:nvSpPr>
          <p:spPr>
            <a:xfrm>
              <a:off x="2087561" y="1892299"/>
              <a:ext cx="20788314" cy="769489"/>
            </a:xfrm>
            <a:prstGeom prst="rect">
              <a:avLst/>
            </a:prstGeom>
            <a:noFill/>
          </p:spPr>
          <p:txBody>
            <a:bodyPr wrap="square" rtlCol="0">
              <a:spAutoFit/>
            </a:bodyPr>
            <a:lstStyle/>
            <a:p>
              <a:r>
                <a:rPr lang="en-US" sz="4400" b="1" dirty="0">
                  <a:solidFill>
                    <a:srgbClr val="145F82"/>
                  </a:solidFill>
                  <a:latin typeface="Times New Roman" panose="02020603050405020304" pitchFamily="18" charset="0"/>
                  <a:ea typeface="Tahoma" pitchFamily="34" charset="0"/>
                  <a:cs typeface="Times New Roman" panose="02020603050405020304" pitchFamily="18" charset="0"/>
                </a:rPr>
                <a:t>BẤT ĐẲNG THỨC GIỮA TRUNG BÌNH CỘNG VÀ TRUNG BÌNH NHÂN</a:t>
              </a:r>
            </a:p>
          </p:txBody>
        </p:sp>
      </p:grpSp>
    </p:spTree>
    <p:extLst>
      <p:ext uri="{BB962C8B-B14F-4D97-AF65-F5344CB8AC3E}">
        <p14:creationId xmlns:p14="http://schemas.microsoft.com/office/powerpoint/2010/main" val="327512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8673"/>
                                        </p:tgtEl>
                                        <p:attrNameLst>
                                          <p:attrName>style.visibility</p:attrName>
                                        </p:attrNameLst>
                                      </p:cBhvr>
                                      <p:to>
                                        <p:strVal val="visible"/>
                                      </p:to>
                                    </p:set>
                                    <p:animEffect transition="in" filter="fade">
                                      <p:cBhvr>
                                        <p:cTn id="51" dur="1000"/>
                                        <p:tgtEl>
                                          <p:spTgt spid="28673"/>
                                        </p:tgtEl>
                                      </p:cBhvr>
                                    </p:animEffect>
                                    <p:anim calcmode="lin" valueType="num">
                                      <p:cBhvr>
                                        <p:cTn id="52" dur="1000" fill="hold"/>
                                        <p:tgtEl>
                                          <p:spTgt spid="28673"/>
                                        </p:tgtEl>
                                        <p:attrNameLst>
                                          <p:attrName>ppt_x</p:attrName>
                                        </p:attrNameLst>
                                      </p:cBhvr>
                                      <p:tavLst>
                                        <p:tav tm="0">
                                          <p:val>
                                            <p:strVal val="#ppt_x"/>
                                          </p:val>
                                        </p:tav>
                                        <p:tav tm="100000">
                                          <p:val>
                                            <p:strVal val="#ppt_x"/>
                                          </p:val>
                                        </p:tav>
                                      </p:tavLst>
                                    </p:anim>
                                    <p:anim calcmode="lin" valueType="num">
                                      <p:cBhvr>
                                        <p:cTn id="53" dur="1000" fill="hold"/>
                                        <p:tgtEl>
                                          <p:spTgt spid="2867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8672"/>
                                        </p:tgtEl>
                                        <p:attrNameLst>
                                          <p:attrName>style.visibility</p:attrName>
                                        </p:attrNameLst>
                                      </p:cBhvr>
                                      <p:to>
                                        <p:strVal val="visible"/>
                                      </p:to>
                                    </p:set>
                                    <p:animEffect transition="in" filter="barn(inVertical)">
                                      <p:cBhvr>
                                        <p:cTn id="58" dur="500"/>
                                        <p:tgtEl>
                                          <p:spTgt spid="28672"/>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8675">
                                            <p:txEl>
                                              <p:pRg st="0" end="0"/>
                                            </p:txEl>
                                          </p:spTgt>
                                        </p:tgtEl>
                                        <p:attrNameLst>
                                          <p:attrName>style.visibility</p:attrName>
                                        </p:attrNameLst>
                                      </p:cBhvr>
                                      <p:to>
                                        <p:strVal val="visible"/>
                                      </p:to>
                                    </p:set>
                                    <p:anim calcmode="lin" valueType="num">
                                      <p:cBhvr additive="base">
                                        <p:cTn id="63"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P spid="25" grpId="0"/>
      <p:bldP spid="286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 y="-375761"/>
            <a:ext cx="184719" cy="754004"/>
          </a:xfrm>
          <a:prstGeom prst="rect">
            <a:avLst/>
          </a:prstGeom>
          <a:noFill/>
          <a:ln w="9525">
            <a:noFill/>
            <a:miter lim="800000"/>
            <a:headEnd/>
            <a:tailEnd/>
          </a:ln>
          <a:effectLst/>
        </p:spPr>
        <p:txBody>
          <a:bodyPr vert="horz" wrap="none" lIns="91434" tIns="45717" rIns="91434" bIns="45717"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 y="-375761"/>
            <a:ext cx="184719" cy="754004"/>
          </a:xfrm>
          <a:prstGeom prst="rect">
            <a:avLst/>
          </a:prstGeom>
          <a:noFill/>
          <a:ln w="9525">
            <a:noFill/>
            <a:miter lim="800000"/>
            <a:headEnd/>
            <a:tailEnd/>
          </a:ln>
          <a:effectLst/>
        </p:spPr>
        <p:txBody>
          <a:bodyPr vert="horz" wrap="none" lIns="91434" tIns="45717" rIns="91434" bIns="45717" numCol="1" anchor="ctr" anchorCtr="0" compatLnSpc="1">
            <a:prstTxWarp prst="textNoShape">
              <a:avLst/>
            </a:prstTxWarp>
            <a:spAutoFit/>
          </a:bodyPr>
          <a:lstStyle/>
          <a:p>
            <a:endParaRPr lang="en-US"/>
          </a:p>
        </p:txBody>
      </p:sp>
      <p:grpSp>
        <p:nvGrpSpPr>
          <p:cNvPr id="52" name="Group 10"/>
          <p:cNvGrpSpPr/>
          <p:nvPr/>
        </p:nvGrpSpPr>
        <p:grpSpPr>
          <a:xfrm>
            <a:off x="887538" y="5229255"/>
            <a:ext cx="22086306" cy="6742108"/>
            <a:chOff x="1270511" y="5867400"/>
            <a:chExt cx="22087744" cy="6944966"/>
          </a:xfrm>
        </p:grpSpPr>
        <p:sp>
          <p:nvSpPr>
            <p:cNvPr id="53" name="Rounded Rectangle 52"/>
            <p:cNvSpPr/>
            <p:nvPr/>
          </p:nvSpPr>
          <p:spPr>
            <a:xfrm>
              <a:off x="1272211" y="6139010"/>
              <a:ext cx="22086044" cy="667335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54" name="Group 60"/>
            <p:cNvGrpSpPr/>
            <p:nvPr/>
          </p:nvGrpSpPr>
          <p:grpSpPr>
            <a:xfrm>
              <a:off x="1270511" y="5867400"/>
              <a:ext cx="3568119" cy="911718"/>
              <a:chOff x="1224541" y="6305967"/>
              <a:chExt cx="3568119" cy="911718"/>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8" name="TextBox 57"/>
              <p:cNvSpPr txBox="1"/>
              <p:nvPr/>
            </p:nvSpPr>
            <p:spPr>
              <a:xfrm>
                <a:off x="2296330" y="6305967"/>
                <a:ext cx="2020105" cy="911718"/>
              </a:xfrm>
              <a:prstGeom prst="rect">
                <a:avLst/>
              </a:prstGeom>
              <a:noFill/>
            </p:spPr>
            <p:txBody>
              <a:bodyPr wrap="none" rtlCol="0">
                <a:spAutoFit/>
              </a:bodyPr>
              <a:lstStyle/>
              <a:p>
                <a:r>
                  <a:rPr lang="vi-VN" sz="44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nvGrpSpPr>
          <p:cNvPr id="61" name="Group 54"/>
          <p:cNvGrpSpPr/>
          <p:nvPr/>
        </p:nvGrpSpPr>
        <p:grpSpPr>
          <a:xfrm>
            <a:off x="915929" y="2348426"/>
            <a:ext cx="22057914" cy="2757881"/>
            <a:chOff x="1268078" y="3405486"/>
            <a:chExt cx="21841827" cy="1992085"/>
          </a:xfrm>
        </p:grpSpPr>
        <p:sp>
          <p:nvSpPr>
            <p:cNvPr id="62" name="Rounded Rectangle 61"/>
            <p:cNvSpPr/>
            <p:nvPr/>
          </p:nvSpPr>
          <p:spPr>
            <a:xfrm>
              <a:off x="1268078" y="3790951"/>
              <a:ext cx="21841827"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63" name="Group 67"/>
            <p:cNvGrpSpPr/>
            <p:nvPr/>
          </p:nvGrpSpPr>
          <p:grpSpPr>
            <a:xfrm>
              <a:off x="1268078" y="3405486"/>
              <a:ext cx="3251532" cy="940513"/>
              <a:chOff x="1311958" y="3405486"/>
              <a:chExt cx="3251532" cy="940513"/>
            </a:xfrm>
          </p:grpSpPr>
          <p:sp>
            <p:nvSpPr>
              <p:cNvPr id="64" name="Freeform 20"/>
              <p:cNvSpPr>
                <a:spLocks/>
              </p:cNvSpPr>
              <p:nvPr/>
            </p:nvSpPr>
            <p:spPr bwMode="auto">
              <a:xfrm rot="5400000">
                <a:off x="2982603" y="2732299"/>
                <a:ext cx="670962"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5" name="TextBox 64"/>
              <p:cNvSpPr txBox="1"/>
              <p:nvPr/>
            </p:nvSpPr>
            <p:spPr>
              <a:xfrm>
                <a:off x="2250671" y="3767094"/>
                <a:ext cx="1922412" cy="555750"/>
              </a:xfrm>
              <a:prstGeom prst="rect">
                <a:avLst/>
              </a:prstGeom>
              <a:noFill/>
            </p:spPr>
            <p:txBody>
              <a:bodyPr wrap="none" rtlCol="0">
                <a:spAutoFit/>
              </a:bodyPr>
              <a:lstStyle/>
              <a:p>
                <a:r>
                  <a:rPr lang="en-US" sz="4400" b="1" dirty="0"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Tahoma" pitchFamily="34" charset="0"/>
                    <a:cs typeface="Times New Roman" panose="02020603050405020304" pitchFamily="18" charset="0"/>
                  </a:rPr>
                  <a:t>dụ</a:t>
                </a:r>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 5</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sp>
        <p:nvSpPr>
          <p:cNvPr id="30" name="Rectangle 29"/>
          <p:cNvSpPr/>
          <p:nvPr/>
        </p:nvSpPr>
        <p:spPr>
          <a:xfrm>
            <a:off x="4468241" y="2888441"/>
            <a:ext cx="17905833" cy="769441"/>
          </a:xfrm>
          <a:prstGeom prst="rect">
            <a:avLst/>
          </a:prstGeom>
        </p:spPr>
        <p:txBody>
          <a:bodyPr wrap="square">
            <a:spAutoFit/>
          </a:bodyPr>
          <a:lstStyle/>
          <a:p>
            <a:r>
              <a:rPr lang="vi-VN" sz="4400" dirty="0">
                <a:latin typeface="Times New Roman" panose="02020603050405020304" pitchFamily="18" charset="0"/>
                <a:cs typeface="Times New Roman" panose="02020603050405020304" pitchFamily="18" charset="0"/>
              </a:rPr>
              <a:t>Cho a, b là các số thực dương thỏa mãn điều kiện</a:t>
            </a:r>
            <a:r>
              <a:rPr lang="en-US" sz="4400" dirty="0">
                <a:latin typeface="Times New Roman" panose="02020603050405020304" pitchFamily="18" charset="0"/>
                <a:cs typeface="Times New Roman" panose="02020603050405020304" pitchFamily="18" charset="0"/>
              </a:rPr>
              <a:t> a </a:t>
            </a:r>
            <a:r>
              <a:rPr lang="en-US" sz="4400">
                <a:latin typeface="Times New Roman" panose="02020603050405020304" pitchFamily="18" charset="0"/>
                <a:cs typeface="Times New Roman" panose="02020603050405020304" pitchFamily="18" charset="0"/>
              </a:rPr>
              <a:t>&gt; b.</a:t>
            </a:r>
            <a:r>
              <a:rPr lang="vi-VN" sz="440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Chứng minh rằng</a:t>
            </a:r>
            <a:r>
              <a:rPr lang="en-US" sz="44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28672" name="Rectangle 28671"/>
              <p:cNvSpPr/>
              <p:nvPr/>
            </p:nvSpPr>
            <p:spPr>
              <a:xfrm>
                <a:off x="9076266" y="3617952"/>
                <a:ext cx="4464842" cy="14600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rPr>
                        <m:t>𝑎</m:t>
                      </m:r>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a:latin typeface="Cambria Math" panose="02040503050406030204" pitchFamily="18" charset="0"/>
                            </a:rPr>
                            <m:t>1</m:t>
                          </m:r>
                        </m:num>
                        <m:den>
                          <m:r>
                            <a:rPr lang="en-US" sz="4400" i="1">
                              <a:latin typeface="Cambria Math" panose="02040503050406030204" pitchFamily="18" charset="0"/>
                            </a:rPr>
                            <m:t>𝑏</m:t>
                          </m:r>
                          <m:d>
                            <m:dPr>
                              <m:ctrlPr>
                                <a:rPr lang="en-US" sz="4400" i="1">
                                  <a:latin typeface="Cambria Math" panose="02040503050406030204" pitchFamily="18" charset="0"/>
                                </a:rPr>
                              </m:ctrlPr>
                            </m:dPr>
                            <m:e>
                              <m:r>
                                <a:rPr lang="en-US" sz="4400" i="1">
                                  <a:latin typeface="Cambria Math" panose="02040503050406030204" pitchFamily="18" charset="0"/>
                                </a:rPr>
                                <m:t>𝑎</m:t>
                              </m:r>
                              <m:r>
                                <a:rPr lang="en-US" sz="4400">
                                  <a:latin typeface="Cambria Math" panose="02040503050406030204" pitchFamily="18" charset="0"/>
                                </a:rPr>
                                <m:t>−</m:t>
                              </m:r>
                              <m:r>
                                <a:rPr lang="en-US" sz="4400" i="1">
                                  <a:latin typeface="Cambria Math" panose="02040503050406030204" pitchFamily="18" charset="0"/>
                                </a:rPr>
                                <m:t>𝑏</m:t>
                              </m:r>
                            </m:e>
                          </m:d>
                        </m:den>
                      </m:f>
                      <m:r>
                        <a:rPr lang="en-US" sz="4400">
                          <a:latin typeface="Cambria Math" panose="02040503050406030204" pitchFamily="18" charset="0"/>
                        </a:rPr>
                        <m:t>≥3</m:t>
                      </m:r>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28672" name="Rectangle 28671"/>
              <p:cNvSpPr>
                <a:spLocks noRot="1" noChangeAspect="1" noMove="1" noResize="1" noEditPoints="1" noAdjustHandles="1" noChangeArrowheads="1" noChangeShapeType="1" noTextEdit="1"/>
              </p:cNvSpPr>
              <p:nvPr/>
            </p:nvSpPr>
            <p:spPr>
              <a:xfrm>
                <a:off x="9076266" y="3617952"/>
                <a:ext cx="4464842" cy="1460048"/>
              </a:xfrm>
              <a:prstGeom prst="rect">
                <a:avLst/>
              </a:prstGeom>
              <a:blipFill>
                <a:blip r:embed="rId3"/>
                <a:stretch>
                  <a:fillRect/>
                </a:stretch>
              </a:blipFill>
            </p:spPr>
            <p:txBody>
              <a:bodyPr/>
              <a:lstStyle/>
              <a:p>
                <a:r>
                  <a:rPr lang="en-US">
                    <a:noFill/>
                  </a:rPr>
                  <a:t> </a:t>
                </a:r>
              </a:p>
            </p:txBody>
          </p:sp>
        </mc:Fallback>
      </mc:AlternateContent>
      <p:sp>
        <p:nvSpPr>
          <p:cNvPr id="28673" name="Rectangle 28672"/>
          <p:cNvSpPr/>
          <p:nvPr/>
        </p:nvSpPr>
        <p:spPr>
          <a:xfrm>
            <a:off x="1164175" y="6230585"/>
            <a:ext cx="12546557" cy="808566"/>
          </a:xfrm>
          <a:prstGeom prst="rect">
            <a:avLst/>
          </a:prstGeom>
        </p:spPr>
        <p:txBody>
          <a:bodyPr wrap="square">
            <a:spAutoFit/>
          </a:bodyPr>
          <a:lstStyle/>
          <a:p>
            <a:pPr algn="just">
              <a:lnSpc>
                <a:spcPct val="115000"/>
              </a:lnSpc>
              <a:spcAft>
                <a:spcPts val="1000"/>
              </a:spcAft>
            </a:pPr>
            <a:r>
              <a:rPr lang="pt-BR" sz="4400" dirty="0">
                <a:latin typeface="Times New Roman" panose="02020603050405020304" pitchFamily="18" charset="0"/>
                <a:ea typeface="Calibri" panose="020F0502020204030204" pitchFamily="34" charset="0"/>
                <a:cs typeface="Times New Roman" panose="02020603050405020304" pitchFamily="18" charset="0"/>
              </a:rPr>
              <a:t>Áp dụng bất đẳng thức Cô si cho ba số dương ta được : </a:t>
            </a:r>
            <a:endParaRPr lang="en-US" sz="44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681" name="Rectangle 28680"/>
              <p:cNvSpPr/>
              <p:nvPr/>
            </p:nvSpPr>
            <p:spPr>
              <a:xfrm>
                <a:off x="9346335" y="9808158"/>
                <a:ext cx="8072838" cy="16025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rPr>
                        <m:t>𝑎</m:t>
                      </m:r>
                      <m:r>
                        <a:rPr lang="en-US" sz="4400">
                          <a:latin typeface="Cambria Math" panose="02040503050406030204" pitchFamily="18" charset="0"/>
                        </a:rPr>
                        <m:t>−</m:t>
                      </m:r>
                      <m:r>
                        <a:rPr lang="en-US" sz="4400" i="1">
                          <a:latin typeface="Cambria Math" panose="02040503050406030204" pitchFamily="18" charset="0"/>
                        </a:rPr>
                        <m:t>𝑏</m:t>
                      </m:r>
                      <m:r>
                        <a:rPr lang="en-US" sz="4400">
                          <a:latin typeface="Cambria Math" panose="02040503050406030204" pitchFamily="18" charset="0"/>
                        </a:rPr>
                        <m:t>=</m:t>
                      </m:r>
                      <m:r>
                        <a:rPr lang="en-US" sz="4400" i="1">
                          <a:latin typeface="Cambria Math" panose="02040503050406030204" pitchFamily="18" charset="0"/>
                        </a:rPr>
                        <m:t>𝑏</m:t>
                      </m:r>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a:latin typeface="Cambria Math" panose="02040503050406030204" pitchFamily="18" charset="0"/>
                            </a:rPr>
                            <m:t>1</m:t>
                          </m:r>
                        </m:num>
                        <m:den>
                          <m:r>
                            <a:rPr lang="en-US" sz="4400" i="1">
                              <a:latin typeface="Cambria Math" panose="02040503050406030204" pitchFamily="18" charset="0"/>
                            </a:rPr>
                            <m:t>𝑏</m:t>
                          </m:r>
                          <m:d>
                            <m:dPr>
                              <m:ctrlPr>
                                <a:rPr lang="en-US" sz="4400" i="1">
                                  <a:latin typeface="Cambria Math" panose="02040503050406030204" pitchFamily="18" charset="0"/>
                                </a:rPr>
                              </m:ctrlPr>
                            </m:dPr>
                            <m:e>
                              <m:r>
                                <a:rPr lang="en-US" sz="4400" i="1">
                                  <a:latin typeface="Cambria Math" panose="02040503050406030204" pitchFamily="18" charset="0"/>
                                </a:rPr>
                                <m:t>𝑎</m:t>
                              </m:r>
                              <m:r>
                                <a:rPr lang="en-US" sz="4400">
                                  <a:latin typeface="Cambria Math" panose="02040503050406030204" pitchFamily="18" charset="0"/>
                                </a:rPr>
                                <m:t>−</m:t>
                              </m:r>
                              <m:r>
                                <a:rPr lang="en-US" sz="4400" i="1">
                                  <a:latin typeface="Cambria Math" panose="02040503050406030204" pitchFamily="18" charset="0"/>
                                </a:rPr>
                                <m:t>𝑏</m:t>
                              </m:r>
                            </m:e>
                          </m:d>
                        </m:den>
                      </m:f>
                      <m:r>
                        <a:rPr lang="en-US" sz="4400">
                          <a:latin typeface="Cambria Math" panose="02040503050406030204" pitchFamily="18" charset="0"/>
                        </a:rPr>
                        <m:t>⇔</m:t>
                      </m:r>
                      <m:d>
                        <m:dPr>
                          <m:begChr m:val="{"/>
                          <m:endChr m:val=""/>
                          <m:ctrlPr>
                            <a:rPr lang="en-US" sz="4400" i="1">
                              <a:latin typeface="Cambria Math" panose="02040503050406030204" pitchFamily="18" charset="0"/>
                            </a:rPr>
                          </m:ctrlPr>
                        </m:dPr>
                        <m:e>
                          <m:m>
                            <m:mPr>
                              <m:mcs>
                                <m:mc>
                                  <m:mcPr>
                                    <m:count m:val="1"/>
                                    <m:mcJc m:val="center"/>
                                  </m:mcPr>
                                </m:mc>
                              </m:mcs>
                              <m:ctrlPr>
                                <a:rPr lang="en-US" sz="4400" i="1">
                                  <a:latin typeface="Cambria Math" panose="02040503050406030204" pitchFamily="18" charset="0"/>
                                </a:rPr>
                              </m:ctrlPr>
                            </m:mPr>
                            <m:mr>
                              <m:e>
                                <m:r>
                                  <a:rPr lang="en-US" sz="4400" i="1">
                                    <a:latin typeface="Cambria Math" panose="02040503050406030204" pitchFamily="18" charset="0"/>
                                  </a:rPr>
                                  <m:t>𝑎</m:t>
                                </m:r>
                                <m:r>
                                  <a:rPr lang="en-US" sz="4400">
                                    <a:latin typeface="Cambria Math" panose="02040503050406030204" pitchFamily="18" charset="0"/>
                                  </a:rPr>
                                  <m:t>=2</m:t>
                                </m:r>
                              </m:e>
                            </m:mr>
                            <m:mr>
                              <m:e>
                                <m:r>
                                  <a:rPr lang="en-US" sz="4400" i="1">
                                    <a:latin typeface="Cambria Math" panose="02040503050406030204" pitchFamily="18" charset="0"/>
                                  </a:rPr>
                                  <m:t>𝑏</m:t>
                                </m:r>
                                <m:r>
                                  <a:rPr lang="en-US" sz="4400">
                                    <a:latin typeface="Cambria Math" panose="02040503050406030204" pitchFamily="18" charset="0"/>
                                  </a:rPr>
                                  <m:t>=1</m:t>
                                </m:r>
                              </m:e>
                            </m:mr>
                          </m:m>
                        </m:e>
                      </m:d>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28681" name="Rectangle 28680"/>
              <p:cNvSpPr>
                <a:spLocks noRot="1" noChangeAspect="1" noMove="1" noResize="1" noEditPoints="1" noAdjustHandles="1" noChangeArrowheads="1" noChangeShapeType="1" noTextEdit="1"/>
              </p:cNvSpPr>
              <p:nvPr/>
            </p:nvSpPr>
            <p:spPr>
              <a:xfrm>
                <a:off x="9346335" y="9808158"/>
                <a:ext cx="8072838" cy="160257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987821" y="7584370"/>
                <a:ext cx="5985806" cy="1460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a:latin typeface="Cambria Math" panose="02040503050406030204" pitchFamily="18" charset="0"/>
                        </a:rPr>
                        <m:t>=</m:t>
                      </m:r>
                      <m:r>
                        <a:rPr lang="en-US" sz="4400" i="1">
                          <a:latin typeface="Cambria Math" panose="02040503050406030204" pitchFamily="18" charset="0"/>
                        </a:rPr>
                        <m:t>𝑏</m:t>
                      </m:r>
                      <m:r>
                        <a:rPr lang="en-US" sz="4400">
                          <a:latin typeface="Cambria Math" panose="02040503050406030204" pitchFamily="18" charset="0"/>
                        </a:rPr>
                        <m:t>+</m:t>
                      </m:r>
                      <m:r>
                        <a:rPr lang="en-US" sz="4400" i="1">
                          <a:latin typeface="Cambria Math" panose="02040503050406030204" pitchFamily="18" charset="0"/>
                        </a:rPr>
                        <m:t>𝑎</m:t>
                      </m:r>
                      <m:r>
                        <a:rPr lang="en-US" sz="4400">
                          <a:latin typeface="Cambria Math" panose="02040503050406030204" pitchFamily="18" charset="0"/>
                        </a:rPr>
                        <m:t>−</m:t>
                      </m:r>
                      <m:r>
                        <a:rPr lang="en-US" sz="4400" i="1">
                          <a:latin typeface="Cambria Math" panose="02040503050406030204" pitchFamily="18" charset="0"/>
                        </a:rPr>
                        <m:t>𝑏</m:t>
                      </m:r>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a:latin typeface="Cambria Math" panose="02040503050406030204" pitchFamily="18" charset="0"/>
                            </a:rPr>
                            <m:t>1</m:t>
                          </m:r>
                        </m:num>
                        <m:den>
                          <m:r>
                            <a:rPr lang="en-US" sz="4400" i="1">
                              <a:latin typeface="Cambria Math" panose="02040503050406030204" pitchFamily="18" charset="0"/>
                            </a:rPr>
                            <m:t>𝑏</m:t>
                          </m:r>
                          <m:d>
                            <m:dPr>
                              <m:ctrlPr>
                                <a:rPr lang="en-US" sz="4400" i="1">
                                  <a:latin typeface="Cambria Math" panose="02040503050406030204" pitchFamily="18" charset="0"/>
                                </a:rPr>
                              </m:ctrlPr>
                            </m:dPr>
                            <m:e>
                              <m:r>
                                <a:rPr lang="en-US" sz="4400" i="1">
                                  <a:latin typeface="Cambria Math" panose="02040503050406030204" pitchFamily="18" charset="0"/>
                                </a:rPr>
                                <m:t>𝑎</m:t>
                              </m:r>
                              <m:r>
                                <a:rPr lang="en-US" sz="4400">
                                  <a:latin typeface="Cambria Math" panose="02040503050406030204" pitchFamily="18" charset="0"/>
                                </a:rPr>
                                <m:t>−</m:t>
                              </m:r>
                              <m:r>
                                <a:rPr lang="en-US" sz="4400" i="1">
                                  <a:latin typeface="Cambria Math" panose="02040503050406030204" pitchFamily="18" charset="0"/>
                                </a:rPr>
                                <m:t>𝑏</m:t>
                              </m:r>
                            </m:e>
                          </m:d>
                        </m:den>
                      </m:f>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987821" y="7584370"/>
                <a:ext cx="5985806" cy="146014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3725304" y="7396950"/>
                <a:ext cx="7593233" cy="20928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a:latin typeface="Cambria Math" panose="02040503050406030204" pitchFamily="18" charset="0"/>
                        </a:rPr>
                        <m:t>≥3.</m:t>
                      </m:r>
                      <m:rad>
                        <m:radPr>
                          <m:ctrlPr>
                            <a:rPr lang="en-US" sz="4400" i="1">
                              <a:latin typeface="Cambria Math" panose="02040503050406030204" pitchFamily="18" charset="0"/>
                            </a:rPr>
                          </m:ctrlPr>
                        </m:radPr>
                        <m:deg>
                          <m:r>
                            <a:rPr lang="en-US" sz="4400">
                              <a:latin typeface="Cambria Math" panose="02040503050406030204" pitchFamily="18" charset="0"/>
                            </a:rPr>
                            <m:t>3</m:t>
                          </m:r>
                        </m:deg>
                        <m:e>
                          <m:r>
                            <a:rPr lang="en-US" sz="4400" i="1">
                              <a:latin typeface="Cambria Math" panose="02040503050406030204" pitchFamily="18" charset="0"/>
                            </a:rPr>
                            <m:t>𝑏</m:t>
                          </m:r>
                          <m:r>
                            <a:rPr lang="en-US" sz="4400">
                              <a:latin typeface="Cambria Math" panose="02040503050406030204" pitchFamily="18" charset="0"/>
                            </a:rPr>
                            <m:t>.</m:t>
                          </m:r>
                          <m:d>
                            <m:dPr>
                              <m:ctrlPr>
                                <a:rPr lang="en-US" sz="4400" i="1">
                                  <a:latin typeface="Cambria Math" panose="02040503050406030204" pitchFamily="18" charset="0"/>
                                </a:rPr>
                              </m:ctrlPr>
                            </m:dPr>
                            <m:e>
                              <m:r>
                                <a:rPr lang="en-US" sz="4400" i="1">
                                  <a:latin typeface="Cambria Math" panose="02040503050406030204" pitchFamily="18" charset="0"/>
                                </a:rPr>
                                <m:t>𝑎</m:t>
                              </m:r>
                              <m:r>
                                <a:rPr lang="en-US" sz="4400">
                                  <a:latin typeface="Cambria Math" panose="02040503050406030204" pitchFamily="18" charset="0"/>
                                </a:rPr>
                                <m:t>−</m:t>
                              </m:r>
                              <m:r>
                                <a:rPr lang="en-US" sz="4400" i="1">
                                  <a:latin typeface="Cambria Math" panose="02040503050406030204" pitchFamily="18" charset="0"/>
                                </a:rPr>
                                <m:t>𝑏</m:t>
                              </m:r>
                            </m:e>
                          </m:d>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a:latin typeface="Cambria Math" panose="02040503050406030204" pitchFamily="18" charset="0"/>
                                </a:rPr>
                                <m:t>1</m:t>
                              </m:r>
                            </m:num>
                            <m:den>
                              <m:r>
                                <a:rPr lang="en-US" sz="4400" i="1">
                                  <a:latin typeface="Cambria Math" panose="02040503050406030204" pitchFamily="18" charset="0"/>
                                </a:rPr>
                                <m:t>𝑏</m:t>
                              </m:r>
                              <m:d>
                                <m:dPr>
                                  <m:ctrlPr>
                                    <a:rPr lang="en-US" sz="4400" i="1">
                                      <a:latin typeface="Cambria Math" panose="02040503050406030204" pitchFamily="18" charset="0"/>
                                    </a:rPr>
                                  </m:ctrlPr>
                                </m:dPr>
                                <m:e>
                                  <m:r>
                                    <a:rPr lang="en-US" sz="4400" i="1">
                                      <a:latin typeface="Cambria Math" panose="02040503050406030204" pitchFamily="18" charset="0"/>
                                    </a:rPr>
                                    <m:t>𝑎</m:t>
                                  </m:r>
                                  <m:r>
                                    <a:rPr lang="en-US" sz="4400">
                                      <a:latin typeface="Cambria Math" panose="02040503050406030204" pitchFamily="18" charset="0"/>
                                    </a:rPr>
                                    <m:t>−</m:t>
                                  </m:r>
                                  <m:r>
                                    <a:rPr lang="en-US" sz="4400" i="1">
                                      <a:latin typeface="Cambria Math" panose="02040503050406030204" pitchFamily="18" charset="0"/>
                                    </a:rPr>
                                    <m:t>𝑏</m:t>
                                  </m:r>
                                </m:e>
                              </m:d>
                            </m:den>
                          </m:f>
                        </m:e>
                      </m:rad>
                      <m:r>
                        <a:rPr lang="en-US" sz="4400">
                          <a:latin typeface="Cambria Math" panose="02040503050406030204" pitchFamily="18" charset="0"/>
                        </a:rPr>
                        <m:t>=3</m:t>
                      </m:r>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3725304" y="7396950"/>
                <a:ext cx="7593233" cy="2092817"/>
              </a:xfrm>
              <a:prstGeom prst="rect">
                <a:avLst/>
              </a:prstGeom>
              <a:blipFill>
                <a:blip r:embed="rId6"/>
                <a:stretch>
                  <a:fillRect/>
                </a:stretch>
              </a:blipFill>
            </p:spPr>
            <p:txBody>
              <a:bodyPr/>
              <a:lstStyle/>
              <a:p>
                <a:r>
                  <a:rPr lang="en-US">
                    <a:noFill/>
                  </a:rPr>
                  <a:t> </a:t>
                </a:r>
              </a:p>
            </p:txBody>
          </p:sp>
        </mc:Fallback>
      </mc:AlternateContent>
      <p:sp>
        <p:nvSpPr>
          <p:cNvPr id="8" name="Rectangle 7"/>
          <p:cNvSpPr/>
          <p:nvPr/>
        </p:nvSpPr>
        <p:spPr>
          <a:xfrm>
            <a:off x="1003161" y="9625003"/>
            <a:ext cx="8401659" cy="769441"/>
          </a:xfrm>
          <a:prstGeom prst="rect">
            <a:avLst/>
          </a:prstGeom>
        </p:spPr>
        <p:txBody>
          <a:bodyPr wrap="none">
            <a:spAutoFit/>
          </a:bodyPr>
          <a:lstStyle/>
          <a:p>
            <a:r>
              <a:rPr lang="pt-BR" sz="4400" dirty="0">
                <a:latin typeface="Times New Roman" panose="02020603050405020304" pitchFamily="18" charset="0"/>
                <a:ea typeface="Calibri" panose="020F0502020204030204" pitchFamily="34" charset="0"/>
                <a:cs typeface="Times New Roman" panose="02020603050405020304" pitchFamily="18" charset="0"/>
              </a:rPr>
              <a:t>Dấu đẳng thức xảy ra khi và chỉ khi </a:t>
            </a:r>
            <a:endParaRPr lang="en-US" sz="4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21CA4655-109F-411E-BDCC-293879945825}"/>
                  </a:ext>
                </a:extLst>
              </p:cNvPr>
              <p:cNvSpPr/>
              <p:nvPr/>
            </p:nvSpPr>
            <p:spPr>
              <a:xfrm>
                <a:off x="4761632" y="7558986"/>
                <a:ext cx="3428759" cy="1460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panose="02040503050406030204" pitchFamily="18" charset="0"/>
                        </a:rPr>
                        <m:t>𝑎</m:t>
                      </m:r>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a:latin typeface="Cambria Math" panose="02040503050406030204" pitchFamily="18" charset="0"/>
                            </a:rPr>
                            <m:t>1</m:t>
                          </m:r>
                        </m:num>
                        <m:den>
                          <m:r>
                            <a:rPr lang="en-US" sz="4400" i="1">
                              <a:latin typeface="Cambria Math" panose="02040503050406030204" pitchFamily="18" charset="0"/>
                            </a:rPr>
                            <m:t>𝑏</m:t>
                          </m:r>
                          <m:d>
                            <m:dPr>
                              <m:ctrlPr>
                                <a:rPr lang="en-US" sz="4400" i="1">
                                  <a:latin typeface="Cambria Math" panose="02040503050406030204" pitchFamily="18" charset="0"/>
                                </a:rPr>
                              </m:ctrlPr>
                            </m:dPr>
                            <m:e>
                              <m:r>
                                <a:rPr lang="en-US" sz="4400" i="1">
                                  <a:latin typeface="Cambria Math" panose="02040503050406030204" pitchFamily="18" charset="0"/>
                                </a:rPr>
                                <m:t>𝑎</m:t>
                              </m:r>
                              <m:r>
                                <a:rPr lang="en-US" sz="4400">
                                  <a:latin typeface="Cambria Math" panose="02040503050406030204" pitchFamily="18" charset="0"/>
                                </a:rPr>
                                <m:t>−</m:t>
                              </m:r>
                              <m:r>
                                <a:rPr lang="en-US" sz="4400" i="1">
                                  <a:latin typeface="Cambria Math" panose="02040503050406030204" pitchFamily="18" charset="0"/>
                                </a:rPr>
                                <m:t>𝑏</m:t>
                              </m:r>
                            </m:e>
                          </m:d>
                        </m:den>
                      </m:f>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95" name="Rectangle 94">
                <a:extLst>
                  <a:ext uri="{FF2B5EF4-FFF2-40B4-BE49-F238E27FC236}">
                    <a16:creationId xmlns:a16="http://schemas.microsoft.com/office/drawing/2014/main" id="{21CA4655-109F-411E-BDCC-293879945825}"/>
                  </a:ext>
                </a:extLst>
              </p:cNvPr>
              <p:cNvSpPr>
                <a:spLocks noRot="1" noChangeAspect="1" noMove="1" noResize="1" noEditPoints="1" noAdjustHandles="1" noChangeArrowheads="1" noChangeShapeType="1" noTextEdit="1"/>
              </p:cNvSpPr>
              <p:nvPr/>
            </p:nvSpPr>
            <p:spPr>
              <a:xfrm>
                <a:off x="4761632" y="7558986"/>
                <a:ext cx="3428759" cy="1460143"/>
              </a:xfrm>
              <a:prstGeom prst="rect">
                <a:avLst/>
              </a:prstGeom>
              <a:blipFill>
                <a:blip r:embed="rId7"/>
                <a:stretch>
                  <a:fillRect/>
                </a:stretch>
              </a:blipFill>
            </p:spPr>
            <p:txBody>
              <a:bodyPr/>
              <a:lstStyle/>
              <a:p>
                <a:r>
                  <a:rPr lang="en-US">
                    <a:noFill/>
                  </a:rPr>
                  <a:t> </a:t>
                </a:r>
              </a:p>
            </p:txBody>
          </p:sp>
        </mc:Fallback>
      </mc:AlternateContent>
      <p:sp>
        <p:nvSpPr>
          <p:cNvPr id="104" name="Rectangle 15">
            <a:extLst>
              <a:ext uri="{FF2B5EF4-FFF2-40B4-BE49-F238E27FC236}">
                <a16:creationId xmlns:a16="http://schemas.microsoft.com/office/drawing/2014/main" id="{B7542E52-1103-43CB-88F1-DF9D62ED2D77}"/>
              </a:ext>
            </a:extLst>
          </p:cNvPr>
          <p:cNvSpPr>
            <a:spLocks noChangeArrowheads="1"/>
          </p:cNvSpPr>
          <p:nvPr/>
        </p:nvSpPr>
        <p:spPr bwMode="auto">
          <a:xfrm>
            <a:off x="1" y="957311"/>
            <a:ext cx="594996" cy="43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4" tIns="45717" rIns="91434" bIns="45717" numCol="1" anchor="ctr" anchorCtr="0" compatLnSpc="1">
            <a:prstTxWarp prst="textNoShape">
              <a:avLst/>
            </a:prstTxWarp>
            <a:spAutoFit/>
          </a:bodyPr>
          <a:lstStyle/>
          <a:p>
            <a:pPr defTabSz="914309" eaLnBrk="0" fontAlgn="base" hangingPunct="0">
              <a:spcBef>
                <a:spcPct val="0"/>
              </a:spcBef>
              <a:spcAft>
                <a:spcPct val="0"/>
              </a:spcAft>
            </a:pPr>
            <a:r>
              <a:rPr lang="en-US" altLang="en-US" sz="12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a:t> </a:t>
            </a:r>
            <a:endParaRPr lang="en-US" altLang="en-US" sz="1800">
              <a:latin typeface="Arial" panose="020B0604020202020204" pitchFamily="34" charset="0"/>
            </a:endParaRPr>
          </a:p>
        </p:txBody>
      </p:sp>
      <p:grpSp>
        <p:nvGrpSpPr>
          <p:cNvPr id="105" name="Group 104">
            <a:extLst>
              <a:ext uri="{FF2B5EF4-FFF2-40B4-BE49-F238E27FC236}">
                <a16:creationId xmlns:a16="http://schemas.microsoft.com/office/drawing/2014/main" id="{E5A01D97-4B9B-41F0-A3E5-4627BC94CA5E}"/>
              </a:ext>
            </a:extLst>
          </p:cNvPr>
          <p:cNvGrpSpPr/>
          <p:nvPr/>
        </p:nvGrpSpPr>
        <p:grpSpPr>
          <a:xfrm>
            <a:off x="873070" y="1534624"/>
            <a:ext cx="10252994" cy="861718"/>
            <a:chOff x="644526" y="2766774"/>
            <a:chExt cx="10253661" cy="861774"/>
          </a:xfrm>
        </p:grpSpPr>
        <p:sp>
          <p:nvSpPr>
            <p:cNvPr id="106" name="TextBox 105">
              <a:extLst>
                <a:ext uri="{FF2B5EF4-FFF2-40B4-BE49-F238E27FC236}">
                  <a16:creationId xmlns:a16="http://schemas.microsoft.com/office/drawing/2014/main" id="{BE71329A-08E3-45E2-988F-75304F56EF14}"/>
                </a:ext>
              </a:extLst>
            </p:cNvPr>
            <p:cNvSpPr txBox="1"/>
            <p:nvPr/>
          </p:nvSpPr>
          <p:spPr>
            <a:xfrm>
              <a:off x="1906587" y="2766774"/>
              <a:ext cx="8991600" cy="769491"/>
            </a:xfrm>
            <a:prstGeom prst="rect">
              <a:avLst/>
            </a:prstGeom>
            <a:noFill/>
          </p:spPr>
          <p:txBody>
            <a:bodyPr wrap="square" rtlCol="0">
              <a:spAutoFit/>
            </a:bodyPr>
            <a:lstStyle/>
            <a:p>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p:sp>
          <p:nvSpPr>
            <p:cNvPr id="107" name="Rounded Rectangle 58">
              <a:extLst>
                <a:ext uri="{FF2B5EF4-FFF2-40B4-BE49-F238E27FC236}">
                  <a16:creationId xmlns:a16="http://schemas.microsoft.com/office/drawing/2014/main" id="{0304FD0E-645D-4EB4-8901-76421EC02426}"/>
                </a:ext>
              </a:extLst>
            </p:cNvPr>
            <p:cNvSpPr/>
            <p:nvPr/>
          </p:nvSpPr>
          <p:spPr>
            <a:xfrm>
              <a:off x="644526" y="2823876"/>
              <a:ext cx="1269206" cy="804672"/>
            </a:xfrm>
            <a:prstGeom prst="roundRect">
              <a:avLst/>
            </a:prstGeom>
            <a:solidFill>
              <a:schemeClr val="accent2">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08" name="TextBox 107">
              <a:extLst>
                <a:ext uri="{FF2B5EF4-FFF2-40B4-BE49-F238E27FC236}">
                  <a16:creationId xmlns:a16="http://schemas.microsoft.com/office/drawing/2014/main" id="{7825BE38-329B-4DA9-99DC-7D4DA81EED20}"/>
                </a:ext>
              </a:extLst>
            </p:cNvPr>
            <p:cNvSpPr txBox="1"/>
            <p:nvPr/>
          </p:nvSpPr>
          <p:spPr>
            <a:xfrm>
              <a:off x="960107" y="2795826"/>
              <a:ext cx="607900" cy="769491"/>
            </a:xfrm>
            <a:prstGeom prst="rect">
              <a:avLst/>
            </a:prstGeom>
            <a:noFill/>
          </p:spPr>
          <p:txBody>
            <a:bodyPr wrap="none" rtlCol="0">
              <a:spAutoFit/>
            </a:bodyPr>
            <a:lstStyle/>
            <a:p>
              <a:pPr algn="ctr"/>
              <a:r>
                <a:rPr lang="en-US" sz="4400" b="1">
                  <a:solidFill>
                    <a:srgbClr val="C00000"/>
                  </a:solidFill>
                  <a:latin typeface="Times New Roman" panose="02020603050405020304" pitchFamily="18" charset="0"/>
                  <a:ea typeface="Tahoma" pitchFamily="34" charset="0"/>
                  <a:cs typeface="Times New Roman" panose="02020603050405020304" pitchFamily="18" charset="0"/>
                </a:rPr>
                <a:t>5.</a:t>
              </a:r>
              <a:endParaRPr lang="en-US" sz="44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p:grpSp>
      <p:sp>
        <p:nvSpPr>
          <p:cNvPr id="109" name="Rectangle 108">
            <a:extLst>
              <a:ext uri="{FF2B5EF4-FFF2-40B4-BE49-F238E27FC236}">
                <a16:creationId xmlns:a16="http://schemas.microsoft.com/office/drawing/2014/main" id="{B799CE9D-5F93-4EEE-A955-977F45308121}"/>
              </a:ext>
            </a:extLst>
          </p:cNvPr>
          <p:cNvSpPr/>
          <p:nvPr/>
        </p:nvSpPr>
        <p:spPr>
          <a:xfrm>
            <a:off x="2142194" y="1591723"/>
            <a:ext cx="5555093" cy="769441"/>
          </a:xfrm>
          <a:prstGeom prst="rect">
            <a:avLst/>
          </a:prstGeom>
        </p:spPr>
        <p:txBody>
          <a:bodyPr wrap="square">
            <a:spAutoFit/>
          </a:bodyPr>
          <a:lstStyle/>
          <a:p>
            <a:r>
              <a:rPr lang="en-US" sz="4400" b="1">
                <a:solidFill>
                  <a:srgbClr val="C00000"/>
                </a:solidFill>
                <a:latin typeface="Times New Roman" panose="02020603050405020304" pitchFamily="18" charset="0"/>
                <a:ea typeface="Tahoma" pitchFamily="34" charset="0"/>
                <a:cs typeface="Times New Roman" panose="02020603050405020304" pitchFamily="18" charset="0"/>
              </a:rPr>
              <a:t>Ví dụ minh họa</a:t>
            </a:r>
            <a:endParaRPr lang="en-US" sz="44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p:grpSp>
        <p:nvGrpSpPr>
          <p:cNvPr id="110" name="Group 109">
            <a:extLst>
              <a:ext uri="{FF2B5EF4-FFF2-40B4-BE49-F238E27FC236}">
                <a16:creationId xmlns:a16="http://schemas.microsoft.com/office/drawing/2014/main" id="{4A646147-113B-43F5-9573-85C9BEC034FB}"/>
              </a:ext>
            </a:extLst>
          </p:cNvPr>
          <p:cNvGrpSpPr/>
          <p:nvPr/>
        </p:nvGrpSpPr>
        <p:grpSpPr>
          <a:xfrm>
            <a:off x="515129" y="666106"/>
            <a:ext cx="22192581" cy="817322"/>
            <a:chOff x="811483" y="1892299"/>
            <a:chExt cx="22064392" cy="817373"/>
          </a:xfrm>
        </p:grpSpPr>
        <p:sp>
          <p:nvSpPr>
            <p:cNvPr id="111" name="Rounded Rectangle 2">
              <a:extLst>
                <a:ext uri="{FF2B5EF4-FFF2-40B4-BE49-F238E27FC236}">
                  <a16:creationId xmlns:a16="http://schemas.microsoft.com/office/drawing/2014/main" id="{A2F6134A-346E-4FF2-BA80-13CA3E182452}"/>
                </a:ext>
              </a:extLst>
            </p:cNvPr>
            <p:cNvSpPr/>
            <p:nvPr/>
          </p:nvSpPr>
          <p:spPr>
            <a:xfrm>
              <a:off x="811483" y="1905000"/>
              <a:ext cx="1261793"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12" name="TextBox 111">
              <a:extLst>
                <a:ext uri="{FF2B5EF4-FFF2-40B4-BE49-F238E27FC236}">
                  <a16:creationId xmlns:a16="http://schemas.microsoft.com/office/drawing/2014/main" id="{7693AF66-645C-48AF-BBB3-22F8B5505696}"/>
                </a:ext>
              </a:extLst>
            </p:cNvPr>
            <p:cNvSpPr txBox="1"/>
            <p:nvPr/>
          </p:nvSpPr>
          <p:spPr>
            <a:xfrm>
              <a:off x="1134192" y="1913523"/>
              <a:ext cx="620285" cy="769489"/>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13" name="TextBox 112">
              <a:extLst>
                <a:ext uri="{FF2B5EF4-FFF2-40B4-BE49-F238E27FC236}">
                  <a16:creationId xmlns:a16="http://schemas.microsoft.com/office/drawing/2014/main" id="{8541FAF4-F61F-4955-B265-B3311B9284C5}"/>
                </a:ext>
              </a:extLst>
            </p:cNvPr>
            <p:cNvSpPr txBox="1"/>
            <p:nvPr/>
          </p:nvSpPr>
          <p:spPr>
            <a:xfrm>
              <a:off x="2087561" y="1892299"/>
              <a:ext cx="20788314" cy="769489"/>
            </a:xfrm>
            <a:prstGeom prst="rect">
              <a:avLst/>
            </a:prstGeom>
            <a:noFill/>
          </p:spPr>
          <p:txBody>
            <a:bodyPr wrap="square" rtlCol="0">
              <a:spAutoFit/>
            </a:bodyPr>
            <a:lstStyle/>
            <a:p>
              <a:r>
                <a:rPr lang="en-US" sz="4400" b="1" dirty="0">
                  <a:solidFill>
                    <a:srgbClr val="145F82"/>
                  </a:solidFill>
                  <a:latin typeface="Times New Roman" panose="02020603050405020304" pitchFamily="18" charset="0"/>
                  <a:ea typeface="Tahoma" pitchFamily="34" charset="0"/>
                  <a:cs typeface="Times New Roman" panose="02020603050405020304" pitchFamily="18" charset="0"/>
                </a:rPr>
                <a:t>BẤT ĐẲNG THỨC GIỮA TRUNG BÌNH CỘNG VÀ TRUNG BÌNH NHÂN</a:t>
              </a:r>
            </a:p>
          </p:txBody>
        </p:sp>
      </p:grpSp>
    </p:spTree>
    <p:extLst>
      <p:ext uri="{BB962C8B-B14F-4D97-AF65-F5344CB8AC3E}">
        <p14:creationId xmlns:p14="http://schemas.microsoft.com/office/powerpoint/2010/main" val="267905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8672"/>
                                        </p:tgtEl>
                                        <p:attrNameLst>
                                          <p:attrName>style.visibility</p:attrName>
                                        </p:attrNameLst>
                                      </p:cBhvr>
                                      <p:to>
                                        <p:strVal val="visible"/>
                                      </p:to>
                                    </p:set>
                                    <p:anim calcmode="lin" valueType="num">
                                      <p:cBhvr additive="base">
                                        <p:cTn id="17" dur="500" fill="hold"/>
                                        <p:tgtEl>
                                          <p:spTgt spid="28672"/>
                                        </p:tgtEl>
                                        <p:attrNameLst>
                                          <p:attrName>ppt_x</p:attrName>
                                        </p:attrNameLst>
                                      </p:cBhvr>
                                      <p:tavLst>
                                        <p:tav tm="0">
                                          <p:val>
                                            <p:strVal val="#ppt_x"/>
                                          </p:val>
                                        </p:tav>
                                        <p:tav tm="100000">
                                          <p:val>
                                            <p:strVal val="#ppt_x"/>
                                          </p:val>
                                        </p:tav>
                                      </p:tavLst>
                                    </p:anim>
                                    <p:anim calcmode="lin" valueType="num">
                                      <p:cBhvr additive="base">
                                        <p:cTn id="18" dur="500" fill="hold"/>
                                        <p:tgtEl>
                                          <p:spTgt spid="2867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8673"/>
                                        </p:tgtEl>
                                        <p:attrNameLst>
                                          <p:attrName>style.visibility</p:attrName>
                                        </p:attrNameLst>
                                      </p:cBhvr>
                                      <p:to>
                                        <p:strVal val="visible"/>
                                      </p:to>
                                    </p:set>
                                    <p:anim calcmode="lin" valueType="num">
                                      <p:cBhvr additive="base">
                                        <p:cTn id="28" dur="500" fill="hold"/>
                                        <p:tgtEl>
                                          <p:spTgt spid="28673"/>
                                        </p:tgtEl>
                                        <p:attrNameLst>
                                          <p:attrName>ppt_x</p:attrName>
                                        </p:attrNameLst>
                                      </p:cBhvr>
                                      <p:tavLst>
                                        <p:tav tm="0">
                                          <p:val>
                                            <p:strVal val="#ppt_x"/>
                                          </p:val>
                                        </p:tav>
                                        <p:tav tm="100000">
                                          <p:val>
                                            <p:strVal val="#ppt_x"/>
                                          </p:val>
                                        </p:tav>
                                      </p:tavLst>
                                    </p:anim>
                                    <p:anim calcmode="lin" valueType="num">
                                      <p:cBhvr additive="base">
                                        <p:cTn id="29" dur="500" fill="hold"/>
                                        <p:tgtEl>
                                          <p:spTgt spid="2867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8681"/>
                                        </p:tgtEl>
                                        <p:attrNameLst>
                                          <p:attrName>style.visibility</p:attrName>
                                        </p:attrNameLst>
                                      </p:cBhvr>
                                      <p:to>
                                        <p:strVal val="visible"/>
                                      </p:to>
                                    </p:set>
                                    <p:anim calcmode="lin" valueType="num">
                                      <p:cBhvr additive="base">
                                        <p:cTn id="32" dur="500" fill="hold"/>
                                        <p:tgtEl>
                                          <p:spTgt spid="28681"/>
                                        </p:tgtEl>
                                        <p:attrNameLst>
                                          <p:attrName>ppt_x</p:attrName>
                                        </p:attrNameLst>
                                      </p:cBhvr>
                                      <p:tavLst>
                                        <p:tav tm="0">
                                          <p:val>
                                            <p:strVal val="#ppt_x"/>
                                          </p:val>
                                        </p:tav>
                                        <p:tav tm="100000">
                                          <p:val>
                                            <p:strVal val="#ppt_x"/>
                                          </p:val>
                                        </p:tav>
                                      </p:tavLst>
                                    </p:anim>
                                    <p:anim calcmode="lin" valueType="num">
                                      <p:cBhvr additive="base">
                                        <p:cTn id="33" dur="500" fill="hold"/>
                                        <p:tgtEl>
                                          <p:spTgt spid="2868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8681">
                                            <p:txEl>
                                              <p:pRg st="0" end="0"/>
                                            </p:txEl>
                                          </p:spTgt>
                                        </p:tgtEl>
                                        <p:attrNameLst>
                                          <p:attrName>style.visibility</p:attrName>
                                        </p:attrNameLst>
                                      </p:cBhvr>
                                      <p:to>
                                        <p:strVal val="visible"/>
                                      </p:to>
                                    </p:set>
                                    <p:animEffect transition="in" filter="barn(inVertical)">
                                      <p:cBhvr>
                                        <p:cTn id="58" dur="500"/>
                                        <p:tgtEl>
                                          <p:spTgt spid="28681">
                                            <p:txEl>
                                              <p:pRg st="0" end="0"/>
                                            </p:txEl>
                                          </p:spTgt>
                                        </p:tgtEl>
                                      </p:cBhvr>
                                    </p:animEffect>
                                  </p:childTnLst>
                                </p:cTn>
                              </p:par>
                              <p:par>
                                <p:cTn id="59" presetID="2" presetClass="entr" presetSubtype="4" fill="hold" grpId="0" nodeType="withEffect">
                                  <p:stCondLst>
                                    <p:cond delay="0"/>
                                  </p:stCondLst>
                                  <p:childTnLst>
                                    <p:set>
                                      <p:cBhvr>
                                        <p:cTn id="60" dur="1" fill="hold">
                                          <p:stCondLst>
                                            <p:cond delay="0"/>
                                          </p:stCondLst>
                                        </p:cTn>
                                        <p:tgtEl>
                                          <p:spTgt spid="95"/>
                                        </p:tgtEl>
                                        <p:attrNameLst>
                                          <p:attrName>style.visibility</p:attrName>
                                        </p:attrNameLst>
                                      </p:cBhvr>
                                      <p:to>
                                        <p:strVal val="visible"/>
                                      </p:to>
                                    </p:set>
                                    <p:anim calcmode="lin" valueType="num">
                                      <p:cBhvr additive="base">
                                        <p:cTn id="61" dur="500" fill="hold"/>
                                        <p:tgtEl>
                                          <p:spTgt spid="95"/>
                                        </p:tgtEl>
                                        <p:attrNameLst>
                                          <p:attrName>ppt_x</p:attrName>
                                        </p:attrNameLst>
                                      </p:cBhvr>
                                      <p:tavLst>
                                        <p:tav tm="0">
                                          <p:val>
                                            <p:strVal val="#ppt_x"/>
                                          </p:val>
                                        </p:tav>
                                        <p:tav tm="100000">
                                          <p:val>
                                            <p:strVal val="#ppt_x"/>
                                          </p:val>
                                        </p:tav>
                                      </p:tavLst>
                                    </p:anim>
                                    <p:anim calcmode="lin" valueType="num">
                                      <p:cBhvr additive="base">
                                        <p:cTn id="62"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8672" grpId="0"/>
      <p:bldP spid="28673" grpId="0"/>
      <p:bldP spid="28681" grpId="0"/>
      <p:bldP spid="6" grpId="0"/>
      <p:bldP spid="7" grpId="0"/>
      <p:bldP spid="8"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 y="-375761"/>
            <a:ext cx="184719" cy="754004"/>
          </a:xfrm>
          <a:prstGeom prst="rect">
            <a:avLst/>
          </a:prstGeom>
          <a:noFill/>
          <a:ln w="9525">
            <a:noFill/>
            <a:miter lim="800000"/>
            <a:headEnd/>
            <a:tailEnd/>
          </a:ln>
          <a:effectLst/>
        </p:spPr>
        <p:txBody>
          <a:bodyPr vert="horz" wrap="none" lIns="91434" tIns="45717" rIns="91434" bIns="45717"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 y="-375761"/>
            <a:ext cx="184719" cy="754004"/>
          </a:xfrm>
          <a:prstGeom prst="rect">
            <a:avLst/>
          </a:prstGeom>
          <a:noFill/>
          <a:ln w="9525">
            <a:noFill/>
            <a:miter lim="800000"/>
            <a:headEnd/>
            <a:tailEnd/>
          </a:ln>
          <a:effectLst/>
        </p:spPr>
        <p:txBody>
          <a:bodyPr vert="horz" wrap="none" lIns="91434" tIns="45717" rIns="91434" bIns="45717" numCol="1" anchor="ctr" anchorCtr="0" compatLnSpc="1">
            <a:prstTxWarp prst="textNoShape">
              <a:avLst/>
            </a:prstTxWarp>
            <a:spAutoFit/>
          </a:bodyPr>
          <a:lstStyle/>
          <a:p>
            <a:endParaRPr lang="en-US"/>
          </a:p>
        </p:txBody>
      </p:sp>
      <p:grpSp>
        <p:nvGrpSpPr>
          <p:cNvPr id="52" name="Group 10"/>
          <p:cNvGrpSpPr/>
          <p:nvPr/>
        </p:nvGrpSpPr>
        <p:grpSpPr>
          <a:xfrm>
            <a:off x="915929" y="5519639"/>
            <a:ext cx="22870153" cy="6811765"/>
            <a:chOff x="1270511" y="5867399"/>
            <a:chExt cx="22871641" cy="7287111"/>
          </a:xfrm>
        </p:grpSpPr>
        <p:sp>
          <p:nvSpPr>
            <p:cNvPr id="53" name="Rounded Rectangle 52"/>
            <p:cNvSpPr/>
            <p:nvPr/>
          </p:nvSpPr>
          <p:spPr>
            <a:xfrm>
              <a:off x="1272210" y="6139011"/>
              <a:ext cx="22869942" cy="701549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54" name="Group 60"/>
            <p:cNvGrpSpPr/>
            <p:nvPr/>
          </p:nvGrpSpPr>
          <p:grpSpPr>
            <a:xfrm>
              <a:off x="1270511" y="5867399"/>
              <a:ext cx="3568119" cy="845463"/>
              <a:chOff x="1224541" y="6305966"/>
              <a:chExt cx="3568119" cy="845463"/>
            </a:xfrm>
          </p:grpSpPr>
          <p:sp>
            <p:nvSpPr>
              <p:cNvPr id="5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58" name="TextBox 57"/>
              <p:cNvSpPr txBox="1"/>
              <p:nvPr/>
            </p:nvSpPr>
            <p:spPr>
              <a:xfrm>
                <a:off x="2296330" y="6305966"/>
                <a:ext cx="2020105" cy="823081"/>
              </a:xfrm>
              <a:prstGeom prst="rect">
                <a:avLst/>
              </a:prstGeom>
              <a:noFill/>
            </p:spPr>
            <p:txBody>
              <a:bodyPr wrap="none" rtlCol="0">
                <a:spAutoFit/>
              </a:bodyPr>
              <a:lstStyle/>
              <a:p>
                <a:r>
                  <a:rPr lang="vi-VN" sz="44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59" name="Round Diagonal Corner Rectangle 5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6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nvGrpSpPr>
          <p:cNvPr id="61" name="Group 54"/>
          <p:cNvGrpSpPr/>
          <p:nvPr/>
        </p:nvGrpSpPr>
        <p:grpSpPr>
          <a:xfrm>
            <a:off x="893780" y="2298133"/>
            <a:ext cx="22892302" cy="3123997"/>
            <a:chOff x="1268078" y="3405486"/>
            <a:chExt cx="22893792" cy="2446753"/>
          </a:xfrm>
        </p:grpSpPr>
        <p:sp>
          <p:nvSpPr>
            <p:cNvPr id="62" name="Rounded Rectangle 61"/>
            <p:cNvSpPr/>
            <p:nvPr/>
          </p:nvSpPr>
          <p:spPr>
            <a:xfrm>
              <a:off x="1268078" y="3790950"/>
              <a:ext cx="22893792" cy="2061289"/>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63" name="Group 67"/>
            <p:cNvGrpSpPr/>
            <p:nvPr/>
          </p:nvGrpSpPr>
          <p:grpSpPr>
            <a:xfrm>
              <a:off x="1268078" y="3405486"/>
              <a:ext cx="3251531" cy="940513"/>
              <a:chOff x="1311958" y="3405486"/>
              <a:chExt cx="3251531" cy="940513"/>
            </a:xfrm>
          </p:grpSpPr>
          <p:sp>
            <p:nvSpPr>
              <p:cNvPr id="64" name="Freeform 20"/>
              <p:cNvSpPr>
                <a:spLocks/>
              </p:cNvSpPr>
              <p:nvPr/>
            </p:nvSpPr>
            <p:spPr bwMode="auto">
              <a:xfrm rot="5400000">
                <a:off x="2952003" y="2701699"/>
                <a:ext cx="732160"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5" name="TextBox 64"/>
              <p:cNvSpPr txBox="1"/>
              <p:nvPr/>
            </p:nvSpPr>
            <p:spPr>
              <a:xfrm>
                <a:off x="2250671" y="3611336"/>
                <a:ext cx="1941684" cy="602636"/>
              </a:xfrm>
              <a:prstGeom prst="rect">
                <a:avLst/>
              </a:prstGeom>
              <a:noFill/>
            </p:spPr>
            <p:txBody>
              <a:bodyPr wrap="none" rtlCol="0">
                <a:spAutoFit/>
              </a:bodyPr>
              <a:lstStyle/>
              <a:p>
                <a:r>
                  <a:rPr lang="en-US" sz="4400" b="1" dirty="0"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Tahoma" pitchFamily="34" charset="0"/>
                    <a:cs typeface="Times New Roman" panose="02020603050405020304" pitchFamily="18" charset="0"/>
                  </a:rPr>
                  <a:t>dụ</a:t>
                </a:r>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 6</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mc:AlternateContent xmlns:mc="http://schemas.openxmlformats.org/markup-compatibility/2006" xmlns:a14="http://schemas.microsoft.com/office/drawing/2010/main">
        <mc:Choice Requires="a14">
          <p:sp>
            <p:nvSpPr>
              <p:cNvPr id="6" name="Rectangle 5"/>
              <p:cNvSpPr/>
              <p:nvPr/>
            </p:nvSpPr>
            <p:spPr>
              <a:xfrm>
                <a:off x="4256401" y="3174857"/>
                <a:ext cx="8876917" cy="769391"/>
              </a:xfrm>
              <a:prstGeom prst="rect">
                <a:avLst/>
              </a:prstGeom>
            </p:spPr>
            <p:txBody>
              <a:bodyPr wrap="none">
                <a:spAutoFit/>
              </a:bodyPr>
              <a:lstStyle/>
              <a:p>
                <a:r>
                  <a:rPr lang="en-US" sz="4400" dirty="0">
                    <a:latin typeface="Times New Roman" panose="02020603050405020304" pitchFamily="18" charset="0"/>
                    <a:ea typeface="Calibri" panose="020F0502020204030204" pitchFamily="34" charset="0"/>
                    <a:cs typeface="Times New Roman" panose="02020603050405020304" pitchFamily="18" charset="0"/>
                  </a:rPr>
                  <a:t>Cho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ba</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i="1">
                        <a:latin typeface="Cambria Math" panose="02040503050406030204" pitchFamily="18" charset="0"/>
                        <a:ea typeface="Calibri" panose="020F0502020204030204" pitchFamily="34" charset="0"/>
                        <a:cs typeface="Times New Roman" panose="02020603050405020304" pitchFamily="18" charset="0"/>
                      </a:rPr>
                      <m:t>𝑎</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𝑏</m:t>
                    </m:r>
                    <m:r>
                      <a:rPr lang="en-US" sz="4400" i="1">
                        <a:latin typeface="Cambria Math" panose="02040503050406030204" pitchFamily="18" charset="0"/>
                        <a:ea typeface="Calibri" panose="020F0502020204030204" pitchFamily="34" charset="0"/>
                        <a:cs typeface="Times New Roman" panose="02020603050405020304" pitchFamily="18" charset="0"/>
                      </a:rPr>
                      <m:t>,</m:t>
                    </m:r>
                    <m:r>
                      <a:rPr lang="en-US" sz="4400" i="1">
                        <a:latin typeface="Cambria Math" panose="02040503050406030204" pitchFamily="18" charset="0"/>
                        <a:ea typeface="Calibri" panose="020F0502020204030204" pitchFamily="34" charset="0"/>
                        <a:cs typeface="Times New Roman" panose="02020603050405020304" pitchFamily="18" charset="0"/>
                      </a:rPr>
                      <m:t>𝑐</m:t>
                    </m:r>
                  </m:oMath>
                </a14:m>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thoả</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mãn</a:t>
                </a:r>
                <a:endParaRPr lang="en-US" sz="4400"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256401" y="3174857"/>
                <a:ext cx="8876917" cy="769391"/>
              </a:xfrm>
              <a:prstGeom prst="rect">
                <a:avLst/>
              </a:prstGeom>
              <a:blipFill>
                <a:blip r:embed="rId3"/>
                <a:stretch>
                  <a:fillRect l="-2747" t="-15873" r="-1786" b="-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3118128" y="2887800"/>
                <a:ext cx="2027282" cy="1299566"/>
              </a:xfrm>
              <a:prstGeom prst="rect">
                <a:avLst/>
              </a:prstGeom>
            </p:spPr>
            <p:txBody>
              <a:bodyPr wrap="none">
                <a:spAutoFit/>
              </a:bodyPr>
              <a:lstStyle/>
              <a:p>
                <a14:m>
                  <m:oMath xmlns:m="http://schemas.openxmlformats.org/officeDocument/2006/math">
                    <m:d>
                      <m:dPr>
                        <m:begChr m:val="{"/>
                        <m:endChr m:val=""/>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dPr>
                      <m:e>
                        <m:eqArr>
                          <m:eqArrPr>
                            <m:ctrlPr>
                              <a:rPr lang="en-US" sz="4400" i="1">
                                <a:latin typeface="Cambria Math" panose="02040503050406030204" pitchFamily="18" charset="0"/>
                                <a:ea typeface="Times New Roman" panose="02020603050405020304" pitchFamily="18" charset="0"/>
                                <a:cs typeface="Times New Roman" panose="02020603050405020304" pitchFamily="18" charset="0"/>
                              </a:rPr>
                            </m:ctrlPr>
                          </m:eqArrPr>
                          <m:e>
                            <m:r>
                              <a:rPr lang="en-US" sz="4400" i="1">
                                <a:latin typeface="Cambria Math" panose="02040503050406030204" pitchFamily="18" charset="0"/>
                                <a:ea typeface="Times New Roman" panose="02020603050405020304" pitchFamily="18" charset="0"/>
                                <a:cs typeface="Times New Roman" panose="02020603050405020304" pitchFamily="18" charset="0"/>
                              </a:rPr>
                              <m:t>𝑎</m:t>
                            </m:r>
                            <m:r>
                              <a:rPr lang="en-US" sz="4400" i="1">
                                <a:latin typeface="Cambria Math" panose="02040503050406030204" pitchFamily="18" charset="0"/>
                                <a:ea typeface="Times New Roman" panose="02020603050405020304" pitchFamily="18" charset="0"/>
                                <a:cs typeface="Times New Roman" panose="02020603050405020304" pitchFamily="18" charset="0"/>
                              </a:rPr>
                              <m:t>&gt;</m:t>
                            </m:r>
                            <m:r>
                              <a:rPr lang="en-US" sz="4400" i="1">
                                <a:latin typeface="Cambria Math" panose="02040503050406030204" pitchFamily="18" charset="0"/>
                                <a:ea typeface="Times New Roman" panose="02020603050405020304" pitchFamily="18" charset="0"/>
                                <a:cs typeface="Times New Roman" panose="02020603050405020304" pitchFamily="18" charset="0"/>
                              </a:rPr>
                              <m:t>𝑐</m:t>
                            </m:r>
                          </m:e>
                          <m:e>
                            <m:r>
                              <a:rPr lang="en-US" sz="4400" i="1">
                                <a:latin typeface="Cambria Math" panose="02040503050406030204" pitchFamily="18" charset="0"/>
                                <a:ea typeface="Times New Roman" panose="02020603050405020304" pitchFamily="18" charset="0"/>
                                <a:cs typeface="Times New Roman" panose="02020603050405020304" pitchFamily="18" charset="0"/>
                              </a:rPr>
                              <m:t>𝑏</m:t>
                            </m:r>
                            <m:r>
                              <a:rPr lang="en-US" sz="4400" i="1">
                                <a:latin typeface="Cambria Math" panose="02040503050406030204" pitchFamily="18" charset="0"/>
                                <a:ea typeface="Times New Roman" panose="02020603050405020304" pitchFamily="18" charset="0"/>
                                <a:cs typeface="Times New Roman" panose="02020603050405020304" pitchFamily="18" charset="0"/>
                              </a:rPr>
                              <m:t>&gt;</m:t>
                            </m:r>
                            <m:r>
                              <a:rPr lang="en-US" sz="4400" i="1">
                                <a:latin typeface="Cambria Math" panose="02040503050406030204" pitchFamily="18" charset="0"/>
                                <a:ea typeface="Times New Roman" panose="02020603050405020304" pitchFamily="18" charset="0"/>
                                <a:cs typeface="Times New Roman" panose="02020603050405020304" pitchFamily="18" charset="0"/>
                              </a:rPr>
                              <m:t>𝑐</m:t>
                            </m:r>
                          </m:e>
                        </m:eqArr>
                      </m:e>
                    </m:d>
                  </m:oMath>
                </a14:m>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3118128" y="2887800"/>
                <a:ext cx="2027282" cy="1299566"/>
              </a:xfrm>
              <a:prstGeom prst="rect">
                <a:avLst/>
              </a:prstGeom>
              <a:blipFill>
                <a:blip r:embed="rId4"/>
                <a:stretch>
                  <a:fillRect r="-11446" b="-1408"/>
                </a:stretch>
              </a:blipFill>
            </p:spPr>
            <p:txBody>
              <a:bodyPr/>
              <a:lstStyle/>
              <a:p>
                <a:r>
                  <a:rPr lang="en-US">
                    <a:noFill/>
                  </a:rPr>
                  <a:t> </a:t>
                </a:r>
              </a:p>
            </p:txBody>
          </p:sp>
        </mc:Fallback>
      </mc:AlternateContent>
      <p:sp>
        <p:nvSpPr>
          <p:cNvPr id="8" name="Rectangle 7"/>
          <p:cNvSpPr/>
          <p:nvPr/>
        </p:nvSpPr>
        <p:spPr>
          <a:xfrm>
            <a:off x="4055882" y="4428107"/>
            <a:ext cx="4456379" cy="769391"/>
          </a:xfrm>
          <a:prstGeom prst="rect">
            <a:avLst/>
          </a:prstGeom>
        </p:spPr>
        <p:txBody>
          <a:bodyPr wrap="none">
            <a:spAutoFit/>
          </a:bodyPr>
          <a:lstStyle/>
          <a:p>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rằng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8512260" y="4366009"/>
                <a:ext cx="7610883" cy="912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US" sz="4400" i="1">
                              <a:latin typeface="Cambria Math" panose="02040503050406030204" pitchFamily="18" charset="0"/>
                            </a:rPr>
                          </m:ctrlPr>
                        </m:radPr>
                        <m:deg/>
                        <m:e>
                          <m:r>
                            <a:rPr lang="en-US" sz="4400" i="1">
                              <a:latin typeface="Cambria Math" panose="02040503050406030204" pitchFamily="18" charset="0"/>
                            </a:rPr>
                            <m:t>𝑐</m:t>
                          </m:r>
                          <m:d>
                            <m:dPr>
                              <m:ctrlPr>
                                <a:rPr lang="en-US" sz="4400" i="1">
                                  <a:latin typeface="Cambria Math" panose="02040503050406030204" pitchFamily="18" charset="0"/>
                                </a:rPr>
                              </m:ctrlPr>
                            </m:dPr>
                            <m:e>
                              <m:r>
                                <a:rPr lang="en-US" sz="4400" i="1">
                                  <a:latin typeface="Cambria Math" panose="02040503050406030204" pitchFamily="18" charset="0"/>
                                </a:rPr>
                                <m:t>𝑎</m:t>
                              </m:r>
                              <m:r>
                                <a:rPr lang="en-US" sz="4400">
                                  <a:latin typeface="Cambria Math" panose="02040503050406030204" pitchFamily="18" charset="0"/>
                                </a:rPr>
                                <m:t>−</m:t>
                              </m:r>
                              <m:r>
                                <a:rPr lang="en-US" sz="4400" i="1">
                                  <a:latin typeface="Cambria Math" panose="02040503050406030204" pitchFamily="18" charset="0"/>
                                </a:rPr>
                                <m:t>𝑐</m:t>
                              </m:r>
                            </m:e>
                          </m:d>
                        </m:e>
                      </m:rad>
                      <m:r>
                        <a:rPr lang="en-US" sz="4400">
                          <a:latin typeface="Cambria Math" panose="02040503050406030204" pitchFamily="18" charset="0"/>
                        </a:rPr>
                        <m:t>+</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𝑐</m:t>
                          </m:r>
                          <m:d>
                            <m:dPr>
                              <m:ctrlPr>
                                <a:rPr lang="en-US" sz="4400" i="1">
                                  <a:latin typeface="Cambria Math" panose="02040503050406030204" pitchFamily="18" charset="0"/>
                                </a:rPr>
                              </m:ctrlPr>
                            </m:dPr>
                            <m:e>
                              <m:r>
                                <a:rPr lang="en-US" sz="4400" i="1">
                                  <a:latin typeface="Cambria Math" panose="02040503050406030204" pitchFamily="18" charset="0"/>
                                </a:rPr>
                                <m:t>𝑏</m:t>
                              </m:r>
                              <m:r>
                                <a:rPr lang="en-US" sz="4400">
                                  <a:latin typeface="Cambria Math" panose="02040503050406030204" pitchFamily="18" charset="0"/>
                                </a:rPr>
                                <m:t>−</m:t>
                              </m:r>
                              <m:r>
                                <a:rPr lang="en-US" sz="4400" i="1">
                                  <a:latin typeface="Cambria Math" panose="02040503050406030204" pitchFamily="18" charset="0"/>
                                </a:rPr>
                                <m:t>𝑐</m:t>
                              </m:r>
                            </m:e>
                          </m:d>
                        </m:e>
                      </m:rad>
                      <m:r>
                        <a:rPr lang="en-US" sz="4400">
                          <a:latin typeface="Cambria Math" panose="02040503050406030204" pitchFamily="18" charset="0"/>
                        </a:rPr>
                        <m:t>≤</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𝑎𝑏</m:t>
                          </m:r>
                        </m:e>
                      </m:rad>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8512260" y="4366009"/>
                <a:ext cx="7610883" cy="91217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675" name="Rectangle 28674"/>
              <p:cNvSpPr/>
              <p:nvPr/>
            </p:nvSpPr>
            <p:spPr>
              <a:xfrm>
                <a:off x="2155837" y="10865446"/>
                <a:ext cx="8256467" cy="912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a:latin typeface="Cambria Math" panose="02040503050406030204" pitchFamily="18" charset="0"/>
                        </a:rPr>
                        <m:t>⇒</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𝑐</m:t>
                          </m:r>
                          <m:d>
                            <m:dPr>
                              <m:ctrlPr>
                                <a:rPr lang="en-US" sz="4400" i="1">
                                  <a:latin typeface="Cambria Math" panose="02040503050406030204" pitchFamily="18" charset="0"/>
                                </a:rPr>
                              </m:ctrlPr>
                            </m:dPr>
                            <m:e>
                              <m:r>
                                <a:rPr lang="en-US" sz="4400" i="1">
                                  <a:latin typeface="Cambria Math" panose="02040503050406030204" pitchFamily="18" charset="0"/>
                                </a:rPr>
                                <m:t>𝑎</m:t>
                              </m:r>
                              <m:r>
                                <a:rPr lang="en-US" sz="4400">
                                  <a:latin typeface="Cambria Math" panose="02040503050406030204" pitchFamily="18" charset="0"/>
                                </a:rPr>
                                <m:t>−</m:t>
                              </m:r>
                              <m:r>
                                <a:rPr lang="en-US" sz="4400" i="1">
                                  <a:latin typeface="Cambria Math" panose="02040503050406030204" pitchFamily="18" charset="0"/>
                                </a:rPr>
                                <m:t>𝑐</m:t>
                              </m:r>
                            </m:e>
                          </m:d>
                        </m:e>
                      </m:rad>
                      <m:r>
                        <a:rPr lang="en-US" sz="4400">
                          <a:latin typeface="Cambria Math" panose="02040503050406030204" pitchFamily="18" charset="0"/>
                        </a:rPr>
                        <m:t>+</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𝑐</m:t>
                          </m:r>
                          <m:d>
                            <m:dPr>
                              <m:ctrlPr>
                                <a:rPr lang="en-US" sz="4400" i="1">
                                  <a:latin typeface="Cambria Math" panose="02040503050406030204" pitchFamily="18" charset="0"/>
                                </a:rPr>
                              </m:ctrlPr>
                            </m:dPr>
                            <m:e>
                              <m:r>
                                <a:rPr lang="en-US" sz="4400" i="1">
                                  <a:latin typeface="Cambria Math" panose="02040503050406030204" pitchFamily="18" charset="0"/>
                                </a:rPr>
                                <m:t>𝑏</m:t>
                              </m:r>
                              <m:r>
                                <a:rPr lang="en-US" sz="4400">
                                  <a:latin typeface="Cambria Math" panose="02040503050406030204" pitchFamily="18" charset="0"/>
                                </a:rPr>
                                <m:t>−</m:t>
                              </m:r>
                              <m:r>
                                <a:rPr lang="en-US" sz="4400" i="1">
                                  <a:latin typeface="Cambria Math" panose="02040503050406030204" pitchFamily="18" charset="0"/>
                                </a:rPr>
                                <m:t>𝑐</m:t>
                              </m:r>
                            </m:e>
                          </m:d>
                        </m:e>
                      </m:rad>
                      <m:r>
                        <a:rPr lang="en-US" sz="4400">
                          <a:latin typeface="Cambria Math" panose="02040503050406030204" pitchFamily="18" charset="0"/>
                        </a:rPr>
                        <m:t>≤</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𝑎𝑏</m:t>
                          </m:r>
                        </m:e>
                      </m:rad>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28675" name="Rectangle 28674"/>
              <p:cNvSpPr>
                <a:spLocks noRot="1" noChangeAspect="1" noMove="1" noResize="1" noEditPoints="1" noAdjustHandles="1" noChangeArrowheads="1" noChangeShapeType="1" noTextEdit="1"/>
              </p:cNvSpPr>
              <p:nvPr/>
            </p:nvSpPr>
            <p:spPr>
              <a:xfrm>
                <a:off x="2155837" y="10865446"/>
                <a:ext cx="8256467" cy="912178"/>
              </a:xfrm>
              <a:prstGeom prst="rect">
                <a:avLst/>
              </a:prstGeom>
              <a:blipFill>
                <a:blip r:embed="rId6"/>
                <a:stretch>
                  <a:fillRect/>
                </a:stretch>
              </a:blipFill>
            </p:spPr>
            <p:txBody>
              <a:bodyPr/>
              <a:lstStyle/>
              <a:p>
                <a:r>
                  <a:rPr lang="en-US">
                    <a:noFill/>
                  </a:rPr>
                  <a:t> </a:t>
                </a:r>
              </a:p>
            </p:txBody>
          </p:sp>
        </mc:Fallback>
      </mc:AlternateContent>
      <p:sp>
        <p:nvSpPr>
          <p:cNvPr id="28676" name="Rectangle 28675"/>
          <p:cNvSpPr/>
          <p:nvPr/>
        </p:nvSpPr>
        <p:spPr>
          <a:xfrm>
            <a:off x="11264935" y="11008233"/>
            <a:ext cx="1813199" cy="769391"/>
          </a:xfrm>
          <a:prstGeom prst="rect">
            <a:avLst/>
          </a:prstGeom>
        </p:spPr>
        <p:txBody>
          <a:bodyPr wrap="none">
            <a:spAutoFit/>
          </a:bodyPr>
          <a:lstStyle/>
          <a:p>
            <a:r>
              <a:rPr lang="en-US" sz="4400" dirty="0">
                <a:latin typeface="Times New Roman" panose="02020603050405020304" pitchFamily="18" charset="0"/>
                <a:ea typeface="Calibri" panose="020F0502020204030204" pitchFamily="34" charset="0"/>
                <a:cs typeface="Times New Roman" panose="02020603050405020304" pitchFamily="18" charset="0"/>
              </a:rPr>
              <a:t>(</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đpcm</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1292994" y="7151536"/>
                <a:ext cx="5873083" cy="16951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400" i="1">
                              <a:latin typeface="Cambria Math" panose="02040503050406030204" pitchFamily="18" charset="0"/>
                            </a:rPr>
                          </m:ctrlPr>
                        </m:fPr>
                        <m:num>
                          <m:rad>
                            <m:radPr>
                              <m:degHide m:val="on"/>
                              <m:ctrlPr>
                                <a:rPr lang="en-US" sz="4400" i="1">
                                  <a:latin typeface="Cambria Math" panose="02040503050406030204" pitchFamily="18" charset="0"/>
                                </a:rPr>
                              </m:ctrlPr>
                            </m:radPr>
                            <m:deg/>
                            <m:e>
                              <m:r>
                                <a:rPr lang="en-US" sz="4400" i="1">
                                  <a:latin typeface="Cambria Math" panose="02040503050406030204" pitchFamily="18" charset="0"/>
                                </a:rPr>
                                <m:t>𝑐</m:t>
                              </m:r>
                              <m:d>
                                <m:dPr>
                                  <m:ctrlPr>
                                    <a:rPr lang="en-US" sz="4400" i="1">
                                      <a:latin typeface="Cambria Math" panose="02040503050406030204" pitchFamily="18" charset="0"/>
                                    </a:rPr>
                                  </m:ctrlPr>
                                </m:dPr>
                                <m:e>
                                  <m:r>
                                    <a:rPr lang="en-US" sz="4400" i="1">
                                      <a:latin typeface="Cambria Math" panose="02040503050406030204" pitchFamily="18" charset="0"/>
                                    </a:rPr>
                                    <m:t>𝑎</m:t>
                                  </m:r>
                                  <m:r>
                                    <a:rPr lang="en-US" sz="4400">
                                      <a:latin typeface="Cambria Math" panose="02040503050406030204" pitchFamily="18" charset="0"/>
                                    </a:rPr>
                                    <m:t>−</m:t>
                                  </m:r>
                                  <m:r>
                                    <a:rPr lang="en-US" sz="4400" i="1">
                                      <a:latin typeface="Cambria Math" panose="02040503050406030204" pitchFamily="18" charset="0"/>
                                    </a:rPr>
                                    <m:t>𝑐</m:t>
                                  </m:r>
                                </m:e>
                              </m:d>
                            </m:e>
                          </m:rad>
                          <m:r>
                            <a:rPr lang="en-US" sz="4400">
                              <a:latin typeface="Cambria Math" panose="02040503050406030204" pitchFamily="18" charset="0"/>
                            </a:rPr>
                            <m:t>+</m:t>
                          </m:r>
                          <m:rad>
                            <m:radPr>
                              <m:degHide m:val="on"/>
                              <m:ctrlPr>
                                <a:rPr lang="en-US" sz="4400" i="1">
                                  <a:latin typeface="Cambria Math" panose="02040503050406030204" pitchFamily="18" charset="0"/>
                                </a:rPr>
                              </m:ctrlPr>
                            </m:radPr>
                            <m:deg/>
                            <m:e>
                              <m:r>
                                <a:rPr lang="en-US" sz="4400" i="1">
                                  <a:latin typeface="Cambria Math" panose="02040503050406030204" pitchFamily="18" charset="0"/>
                                </a:rPr>
                                <m:t>𝑐</m:t>
                              </m:r>
                              <m:d>
                                <m:dPr>
                                  <m:ctrlPr>
                                    <a:rPr lang="en-US" sz="4400" i="1">
                                      <a:latin typeface="Cambria Math" panose="02040503050406030204" pitchFamily="18" charset="0"/>
                                    </a:rPr>
                                  </m:ctrlPr>
                                </m:dPr>
                                <m:e>
                                  <m:r>
                                    <a:rPr lang="en-US" sz="4400" i="1">
                                      <a:latin typeface="Cambria Math" panose="02040503050406030204" pitchFamily="18" charset="0"/>
                                    </a:rPr>
                                    <m:t>𝑏</m:t>
                                  </m:r>
                                  <m:r>
                                    <a:rPr lang="en-US" sz="4400">
                                      <a:latin typeface="Cambria Math" panose="02040503050406030204" pitchFamily="18" charset="0"/>
                                    </a:rPr>
                                    <m:t>−</m:t>
                                  </m:r>
                                  <m:r>
                                    <a:rPr lang="en-US" sz="4400" i="1">
                                      <a:latin typeface="Cambria Math" panose="02040503050406030204" pitchFamily="18" charset="0"/>
                                    </a:rPr>
                                    <m:t>𝑐</m:t>
                                  </m:r>
                                </m:e>
                              </m:d>
                            </m:e>
                          </m:rad>
                        </m:num>
                        <m:den>
                          <m:rad>
                            <m:radPr>
                              <m:degHide m:val="on"/>
                              <m:ctrlPr>
                                <a:rPr lang="en-US" sz="4400" i="1">
                                  <a:latin typeface="Cambria Math" panose="02040503050406030204" pitchFamily="18" charset="0"/>
                                </a:rPr>
                              </m:ctrlPr>
                            </m:radPr>
                            <m:deg/>
                            <m:e>
                              <m:r>
                                <a:rPr lang="en-US" sz="4400" i="1">
                                  <a:latin typeface="Cambria Math" panose="02040503050406030204" pitchFamily="18" charset="0"/>
                                </a:rPr>
                                <m:t>𝑎𝑏</m:t>
                              </m:r>
                            </m:e>
                          </m:rad>
                        </m:den>
                      </m:f>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292994" y="7151536"/>
                <a:ext cx="5873083" cy="169514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324061" y="7002810"/>
                <a:ext cx="7172989" cy="20928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a:latin typeface="Cambria Math" panose="02040503050406030204" pitchFamily="18" charset="0"/>
                        </a:rPr>
                        <m:t>=</m:t>
                      </m:r>
                      <m:rad>
                        <m:radPr>
                          <m:degHide m:val="on"/>
                          <m:ctrlPr>
                            <a:rPr lang="en-US" sz="4400" i="1">
                              <a:latin typeface="Cambria Math" panose="02040503050406030204" pitchFamily="18" charset="0"/>
                            </a:rPr>
                          </m:ctrlPr>
                        </m:radPr>
                        <m:deg/>
                        <m:e>
                          <m:f>
                            <m:fPr>
                              <m:ctrlPr>
                                <a:rPr lang="en-US" sz="4400" i="1">
                                  <a:latin typeface="Cambria Math" panose="02040503050406030204" pitchFamily="18" charset="0"/>
                                </a:rPr>
                              </m:ctrlPr>
                            </m:fPr>
                            <m:num>
                              <m:r>
                                <a:rPr lang="en-US" sz="4400" i="1">
                                  <a:latin typeface="Cambria Math" panose="02040503050406030204" pitchFamily="18" charset="0"/>
                                </a:rPr>
                                <m:t>𝑐</m:t>
                              </m:r>
                            </m:num>
                            <m:den>
                              <m:r>
                                <a:rPr lang="en-US" sz="4400" i="1">
                                  <a:latin typeface="Cambria Math" panose="02040503050406030204" pitchFamily="18" charset="0"/>
                                </a:rPr>
                                <m:t>𝑏</m:t>
                              </m:r>
                            </m:den>
                          </m:f>
                          <m:r>
                            <a:rPr lang="en-US" sz="4400">
                              <a:latin typeface="Cambria Math" panose="02040503050406030204" pitchFamily="18" charset="0"/>
                            </a:rPr>
                            <m:t>.</m:t>
                          </m:r>
                          <m:f>
                            <m:fPr>
                              <m:ctrlPr>
                                <a:rPr lang="en-US" sz="4400" i="1">
                                  <a:latin typeface="Cambria Math" panose="02040503050406030204" pitchFamily="18" charset="0"/>
                                </a:rPr>
                              </m:ctrlPr>
                            </m:fPr>
                            <m:num>
                              <m:d>
                                <m:dPr>
                                  <m:ctrlPr>
                                    <a:rPr lang="en-US" sz="4400" i="1">
                                      <a:latin typeface="Cambria Math" panose="02040503050406030204" pitchFamily="18" charset="0"/>
                                    </a:rPr>
                                  </m:ctrlPr>
                                </m:dPr>
                                <m:e>
                                  <m:r>
                                    <a:rPr lang="en-US" sz="4400" i="1">
                                      <a:latin typeface="Cambria Math" panose="02040503050406030204" pitchFamily="18" charset="0"/>
                                    </a:rPr>
                                    <m:t>𝑎</m:t>
                                  </m:r>
                                  <m:r>
                                    <a:rPr lang="en-US" sz="4400">
                                      <a:latin typeface="Cambria Math" panose="02040503050406030204" pitchFamily="18" charset="0"/>
                                    </a:rPr>
                                    <m:t>−</m:t>
                                  </m:r>
                                  <m:r>
                                    <a:rPr lang="en-US" sz="4400" i="1">
                                      <a:latin typeface="Cambria Math" panose="02040503050406030204" pitchFamily="18" charset="0"/>
                                    </a:rPr>
                                    <m:t>𝑐</m:t>
                                  </m:r>
                                </m:e>
                              </m:d>
                            </m:num>
                            <m:den>
                              <m:r>
                                <a:rPr lang="en-US" sz="4400" i="1">
                                  <a:latin typeface="Cambria Math" panose="02040503050406030204" pitchFamily="18" charset="0"/>
                                </a:rPr>
                                <m:t>𝑎</m:t>
                              </m:r>
                            </m:den>
                          </m:f>
                        </m:e>
                      </m:rad>
                      <m:r>
                        <a:rPr lang="en-US" sz="4400">
                          <a:latin typeface="Cambria Math" panose="02040503050406030204" pitchFamily="18" charset="0"/>
                        </a:rPr>
                        <m:t>+</m:t>
                      </m:r>
                      <m:rad>
                        <m:radPr>
                          <m:degHide m:val="on"/>
                          <m:ctrlPr>
                            <a:rPr lang="en-US" sz="4400" i="1">
                              <a:latin typeface="Cambria Math" panose="02040503050406030204" pitchFamily="18" charset="0"/>
                            </a:rPr>
                          </m:ctrlPr>
                        </m:radPr>
                        <m:deg/>
                        <m:e>
                          <m:f>
                            <m:fPr>
                              <m:ctrlPr>
                                <a:rPr lang="en-US" sz="4400" i="1">
                                  <a:latin typeface="Cambria Math" panose="02040503050406030204" pitchFamily="18" charset="0"/>
                                </a:rPr>
                              </m:ctrlPr>
                            </m:fPr>
                            <m:num>
                              <m:r>
                                <a:rPr lang="en-US" sz="4400" i="1">
                                  <a:latin typeface="Cambria Math" panose="02040503050406030204" pitchFamily="18" charset="0"/>
                                </a:rPr>
                                <m:t>𝑐</m:t>
                              </m:r>
                            </m:num>
                            <m:den>
                              <m:r>
                                <a:rPr lang="en-US" sz="4400" i="1">
                                  <a:latin typeface="Cambria Math" panose="02040503050406030204" pitchFamily="18" charset="0"/>
                                </a:rPr>
                                <m:t>𝑎</m:t>
                              </m:r>
                            </m:den>
                          </m:f>
                          <m:r>
                            <a:rPr lang="en-US" sz="4400">
                              <a:latin typeface="Cambria Math" panose="02040503050406030204" pitchFamily="18" charset="0"/>
                            </a:rPr>
                            <m:t>.</m:t>
                          </m:r>
                          <m:f>
                            <m:fPr>
                              <m:ctrlPr>
                                <a:rPr lang="en-US" sz="4400" i="1">
                                  <a:latin typeface="Cambria Math" panose="02040503050406030204" pitchFamily="18" charset="0"/>
                                </a:rPr>
                              </m:ctrlPr>
                            </m:fPr>
                            <m:num>
                              <m:d>
                                <m:dPr>
                                  <m:ctrlPr>
                                    <a:rPr lang="en-US" sz="4400" i="1">
                                      <a:latin typeface="Cambria Math" panose="02040503050406030204" pitchFamily="18" charset="0"/>
                                    </a:rPr>
                                  </m:ctrlPr>
                                </m:dPr>
                                <m:e>
                                  <m:r>
                                    <a:rPr lang="en-US" sz="4400" i="1">
                                      <a:latin typeface="Cambria Math" panose="02040503050406030204" pitchFamily="18" charset="0"/>
                                    </a:rPr>
                                    <m:t>𝑏</m:t>
                                  </m:r>
                                  <m:r>
                                    <a:rPr lang="en-US" sz="4400">
                                      <a:latin typeface="Cambria Math" panose="02040503050406030204" pitchFamily="18" charset="0"/>
                                    </a:rPr>
                                    <m:t>−</m:t>
                                  </m:r>
                                  <m:r>
                                    <a:rPr lang="en-US" sz="4400" i="1">
                                      <a:latin typeface="Cambria Math" panose="02040503050406030204" pitchFamily="18" charset="0"/>
                                    </a:rPr>
                                    <m:t>𝑐</m:t>
                                  </m:r>
                                </m:e>
                              </m:d>
                            </m:num>
                            <m:den>
                              <m:r>
                                <a:rPr lang="en-US" sz="4400" i="1">
                                  <a:latin typeface="Cambria Math" panose="02040503050406030204" pitchFamily="18" charset="0"/>
                                </a:rPr>
                                <m:t>𝑏</m:t>
                              </m:r>
                            </m:den>
                          </m:f>
                        </m:e>
                      </m:rad>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324061" y="7002810"/>
                <a:ext cx="7172989" cy="209281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4574825" y="7260748"/>
                <a:ext cx="8131137" cy="16137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a:latin typeface="Cambria Math" panose="02040503050406030204" pitchFamily="18" charset="0"/>
                            </a:rPr>
                            <m:t>1</m:t>
                          </m:r>
                        </m:num>
                        <m:den>
                          <m:r>
                            <a:rPr lang="en-US" sz="4400">
                              <a:latin typeface="Cambria Math" panose="02040503050406030204" pitchFamily="18" charset="0"/>
                            </a:rPr>
                            <m:t>2</m:t>
                          </m:r>
                        </m:den>
                      </m:f>
                      <m:d>
                        <m:dPr>
                          <m:ctrlPr>
                            <a:rPr lang="en-US" sz="4400" i="1">
                              <a:latin typeface="Cambria Math" panose="02040503050406030204" pitchFamily="18" charset="0"/>
                            </a:rPr>
                          </m:ctrlPr>
                        </m:dPr>
                        <m:e>
                          <m:f>
                            <m:fPr>
                              <m:ctrlPr>
                                <a:rPr lang="en-US" sz="4400" i="1">
                                  <a:latin typeface="Cambria Math" panose="02040503050406030204" pitchFamily="18" charset="0"/>
                                </a:rPr>
                              </m:ctrlPr>
                            </m:fPr>
                            <m:num>
                              <m:r>
                                <a:rPr lang="en-US" sz="4400" i="1">
                                  <a:latin typeface="Cambria Math" panose="02040503050406030204" pitchFamily="18" charset="0"/>
                                </a:rPr>
                                <m:t>𝑐</m:t>
                              </m:r>
                            </m:num>
                            <m:den>
                              <m:r>
                                <a:rPr lang="en-US" sz="4400" i="1">
                                  <a:latin typeface="Cambria Math" panose="02040503050406030204" pitchFamily="18" charset="0"/>
                                </a:rPr>
                                <m:t>𝑏</m:t>
                              </m:r>
                            </m:den>
                          </m:f>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𝑎</m:t>
                              </m:r>
                              <m:r>
                                <a:rPr lang="en-US" sz="4400">
                                  <a:latin typeface="Cambria Math" panose="02040503050406030204" pitchFamily="18" charset="0"/>
                                </a:rPr>
                                <m:t>−</m:t>
                              </m:r>
                              <m:r>
                                <a:rPr lang="en-US" sz="4400" i="1">
                                  <a:latin typeface="Cambria Math" panose="02040503050406030204" pitchFamily="18" charset="0"/>
                                </a:rPr>
                                <m:t>𝑐</m:t>
                              </m:r>
                            </m:num>
                            <m:den>
                              <m:r>
                                <a:rPr lang="en-US" sz="4400" i="1">
                                  <a:latin typeface="Cambria Math" panose="02040503050406030204" pitchFamily="18" charset="0"/>
                                </a:rPr>
                                <m:t>𝑎</m:t>
                              </m:r>
                            </m:den>
                          </m:f>
                        </m:e>
                      </m:d>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a:latin typeface="Cambria Math" panose="02040503050406030204" pitchFamily="18" charset="0"/>
                            </a:rPr>
                            <m:t>1</m:t>
                          </m:r>
                        </m:num>
                        <m:den>
                          <m:r>
                            <a:rPr lang="en-US" sz="4400">
                              <a:latin typeface="Cambria Math" panose="02040503050406030204" pitchFamily="18" charset="0"/>
                            </a:rPr>
                            <m:t>2</m:t>
                          </m:r>
                        </m:den>
                      </m:f>
                      <m:d>
                        <m:dPr>
                          <m:ctrlPr>
                            <a:rPr lang="en-US" sz="4400" i="1">
                              <a:latin typeface="Cambria Math" panose="02040503050406030204" pitchFamily="18" charset="0"/>
                            </a:rPr>
                          </m:ctrlPr>
                        </m:dPr>
                        <m:e>
                          <m:f>
                            <m:fPr>
                              <m:ctrlPr>
                                <a:rPr lang="en-US" sz="4400" i="1">
                                  <a:latin typeface="Cambria Math" panose="02040503050406030204" pitchFamily="18" charset="0"/>
                                </a:rPr>
                              </m:ctrlPr>
                            </m:fPr>
                            <m:num>
                              <m:r>
                                <a:rPr lang="en-US" sz="4400" i="1">
                                  <a:latin typeface="Cambria Math" panose="02040503050406030204" pitchFamily="18" charset="0"/>
                                </a:rPr>
                                <m:t>𝑐</m:t>
                              </m:r>
                            </m:num>
                            <m:den>
                              <m:r>
                                <a:rPr lang="en-US" sz="4400" i="1">
                                  <a:latin typeface="Cambria Math" panose="02040503050406030204" pitchFamily="18" charset="0"/>
                                </a:rPr>
                                <m:t>𝑎</m:t>
                              </m:r>
                            </m:den>
                          </m:f>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𝑏</m:t>
                              </m:r>
                              <m:r>
                                <a:rPr lang="en-US" sz="4400">
                                  <a:latin typeface="Cambria Math" panose="02040503050406030204" pitchFamily="18" charset="0"/>
                                </a:rPr>
                                <m:t>−</m:t>
                              </m:r>
                              <m:r>
                                <a:rPr lang="en-US" sz="4400" i="1">
                                  <a:latin typeface="Cambria Math" panose="02040503050406030204" pitchFamily="18" charset="0"/>
                                </a:rPr>
                                <m:t>𝑐</m:t>
                              </m:r>
                            </m:num>
                            <m:den>
                              <m:r>
                                <a:rPr lang="en-US" sz="4400" i="1">
                                  <a:latin typeface="Cambria Math" panose="02040503050406030204" pitchFamily="18" charset="0"/>
                                </a:rPr>
                                <m:t>𝑏</m:t>
                              </m:r>
                            </m:den>
                          </m:f>
                        </m:e>
                      </m:d>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4574825" y="7260748"/>
                <a:ext cx="8131137" cy="1613711"/>
              </a:xfrm>
              <a:prstGeom prst="rect">
                <a:avLst/>
              </a:prstGeom>
              <a:blipFill>
                <a:blip r:embed="rId9"/>
                <a:stretch>
                  <a:fillRect/>
                </a:stretch>
              </a:blipFill>
            </p:spPr>
            <p:txBody>
              <a:bodyPr/>
              <a:lstStyle/>
              <a:p>
                <a:r>
                  <a:rPr lang="en-US">
                    <a:noFill/>
                  </a:rPr>
                  <a:t> </a:t>
                </a:r>
              </a:p>
            </p:txBody>
          </p:sp>
        </mc:Fallback>
      </mc:AlternateContent>
      <p:sp>
        <p:nvSpPr>
          <p:cNvPr id="13" name="Rectangle 12"/>
          <p:cNvSpPr/>
          <p:nvPr/>
        </p:nvSpPr>
        <p:spPr>
          <a:xfrm>
            <a:off x="4898885" y="6000576"/>
            <a:ext cx="8044190" cy="808619"/>
          </a:xfrm>
          <a:prstGeom prst="rect">
            <a:avLst/>
          </a:prstGeom>
        </p:spPr>
        <p:txBody>
          <a:bodyPr wrap="none">
            <a:spAutoFit/>
          </a:bodyPr>
          <a:lstStyle/>
          <a:p>
            <a:pPr>
              <a:lnSpc>
                <a:spcPct val="115000"/>
              </a:lnSpc>
              <a:spcAft>
                <a:spcPts val="1000"/>
              </a:spcAft>
            </a:pPr>
            <a:r>
              <a:rPr lang="en-US" sz="4400" dirty="0" err="1">
                <a:latin typeface="Times New Roman" panose="02020603050405020304" pitchFamily="18" charset="0"/>
                <a:ea typeface="Calibri" panose="020F0502020204030204" pitchFamily="34" charset="0"/>
                <a:cs typeface="Times New Roman" panose="02020603050405020304" pitchFamily="18" charset="0"/>
              </a:rPr>
              <a:t>Áp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đẳng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err="1">
                <a:latin typeface="Times New Roman" panose="02020603050405020304" pitchFamily="18" charset="0"/>
                <a:ea typeface="Calibri" panose="020F0502020204030204" pitchFamily="34" charset="0"/>
                <a:cs typeface="Times New Roman" panose="02020603050405020304" pitchFamily="18" charset="0"/>
              </a:rPr>
              <a:t>thức</a:t>
            </a:r>
            <a:r>
              <a:rPr lang="en-US" sz="4400">
                <a:latin typeface="Times New Roman" panose="02020603050405020304" pitchFamily="18" charset="0"/>
                <a:ea typeface="Calibri" panose="020F0502020204030204" pitchFamily="34" charset="0"/>
                <a:cs typeface="Times New Roman" panose="02020603050405020304" pitchFamily="18" charset="0"/>
              </a:rPr>
              <a:t> Côsi</a:t>
            </a:r>
            <a:r>
              <a:rPr lang="en-US" sz="4400" dirty="0">
                <a:latin typeface="Times New Roman" panose="02020603050405020304" pitchFamily="18" charset="0"/>
                <a:ea typeface="Calibri" panose="020F0502020204030204" pitchFamily="34" charset="0"/>
                <a:cs typeface="Times New Roman" panose="02020603050405020304" pitchFamily="18" charset="0"/>
              </a:rPr>
              <a:t>, ta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97" name="Rectangle 15">
            <a:extLst>
              <a:ext uri="{FF2B5EF4-FFF2-40B4-BE49-F238E27FC236}">
                <a16:creationId xmlns:a16="http://schemas.microsoft.com/office/drawing/2014/main" id="{09178358-FADC-4712-85EC-04FDE4195E0E}"/>
              </a:ext>
            </a:extLst>
          </p:cNvPr>
          <p:cNvSpPr>
            <a:spLocks noChangeArrowheads="1"/>
          </p:cNvSpPr>
          <p:nvPr/>
        </p:nvSpPr>
        <p:spPr bwMode="auto">
          <a:xfrm>
            <a:off x="1" y="957311"/>
            <a:ext cx="594996" cy="43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4" tIns="45717" rIns="91434" bIns="45717" numCol="1" anchor="ctr" anchorCtr="0" compatLnSpc="1">
            <a:prstTxWarp prst="textNoShape">
              <a:avLst/>
            </a:prstTxWarp>
            <a:spAutoFit/>
          </a:bodyPr>
          <a:lstStyle/>
          <a:p>
            <a:pPr defTabSz="914309" eaLnBrk="0" fontAlgn="base" hangingPunct="0">
              <a:spcBef>
                <a:spcPct val="0"/>
              </a:spcBef>
              <a:spcAft>
                <a:spcPct val="0"/>
              </a:spcAft>
            </a:pPr>
            <a:r>
              <a:rPr lang="en-US" altLang="en-US" sz="12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a:t> </a:t>
            </a:r>
            <a:endParaRPr lang="en-US" altLang="en-US" sz="1800">
              <a:latin typeface="Arial" panose="020B0604020202020204" pitchFamily="34" charset="0"/>
            </a:endParaRPr>
          </a:p>
        </p:txBody>
      </p:sp>
      <p:grpSp>
        <p:nvGrpSpPr>
          <p:cNvPr id="98" name="Group 97">
            <a:extLst>
              <a:ext uri="{FF2B5EF4-FFF2-40B4-BE49-F238E27FC236}">
                <a16:creationId xmlns:a16="http://schemas.microsoft.com/office/drawing/2014/main" id="{F5AFAF19-3B7B-4E3B-8AFB-DA3D0F4D2571}"/>
              </a:ext>
            </a:extLst>
          </p:cNvPr>
          <p:cNvGrpSpPr/>
          <p:nvPr/>
        </p:nvGrpSpPr>
        <p:grpSpPr>
          <a:xfrm>
            <a:off x="873070" y="1534624"/>
            <a:ext cx="10252994" cy="861718"/>
            <a:chOff x="644526" y="2766774"/>
            <a:chExt cx="10253661" cy="861774"/>
          </a:xfrm>
        </p:grpSpPr>
        <p:sp>
          <p:nvSpPr>
            <p:cNvPr id="99" name="TextBox 98">
              <a:extLst>
                <a:ext uri="{FF2B5EF4-FFF2-40B4-BE49-F238E27FC236}">
                  <a16:creationId xmlns:a16="http://schemas.microsoft.com/office/drawing/2014/main" id="{6859EF76-6B28-4A75-A257-ADC769A2DCE2}"/>
                </a:ext>
              </a:extLst>
            </p:cNvPr>
            <p:cNvSpPr txBox="1"/>
            <p:nvPr/>
          </p:nvSpPr>
          <p:spPr>
            <a:xfrm>
              <a:off x="1906587" y="2766774"/>
              <a:ext cx="8991600" cy="769491"/>
            </a:xfrm>
            <a:prstGeom prst="rect">
              <a:avLst/>
            </a:prstGeom>
            <a:noFill/>
          </p:spPr>
          <p:txBody>
            <a:bodyPr wrap="square" rtlCol="0">
              <a:spAutoFit/>
            </a:bodyPr>
            <a:lstStyle/>
            <a:p>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p:sp>
          <p:nvSpPr>
            <p:cNvPr id="100" name="Rounded Rectangle 58">
              <a:extLst>
                <a:ext uri="{FF2B5EF4-FFF2-40B4-BE49-F238E27FC236}">
                  <a16:creationId xmlns:a16="http://schemas.microsoft.com/office/drawing/2014/main" id="{22146131-C89D-4532-B2F7-26B44A91704F}"/>
                </a:ext>
              </a:extLst>
            </p:cNvPr>
            <p:cNvSpPr/>
            <p:nvPr/>
          </p:nvSpPr>
          <p:spPr>
            <a:xfrm>
              <a:off x="644526" y="2823876"/>
              <a:ext cx="1269206" cy="804672"/>
            </a:xfrm>
            <a:prstGeom prst="roundRect">
              <a:avLst/>
            </a:prstGeom>
            <a:solidFill>
              <a:schemeClr val="accent2">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01" name="TextBox 100">
              <a:extLst>
                <a:ext uri="{FF2B5EF4-FFF2-40B4-BE49-F238E27FC236}">
                  <a16:creationId xmlns:a16="http://schemas.microsoft.com/office/drawing/2014/main" id="{E6A95B84-839D-40A9-8D19-0AB820B131D3}"/>
                </a:ext>
              </a:extLst>
            </p:cNvPr>
            <p:cNvSpPr txBox="1"/>
            <p:nvPr/>
          </p:nvSpPr>
          <p:spPr>
            <a:xfrm>
              <a:off x="960107" y="2795826"/>
              <a:ext cx="607900" cy="769491"/>
            </a:xfrm>
            <a:prstGeom prst="rect">
              <a:avLst/>
            </a:prstGeom>
            <a:noFill/>
          </p:spPr>
          <p:txBody>
            <a:bodyPr wrap="none" rtlCol="0">
              <a:spAutoFit/>
            </a:bodyPr>
            <a:lstStyle/>
            <a:p>
              <a:pPr algn="ctr"/>
              <a:r>
                <a:rPr lang="en-US" sz="4400" b="1">
                  <a:solidFill>
                    <a:srgbClr val="C00000"/>
                  </a:solidFill>
                  <a:latin typeface="Times New Roman" panose="02020603050405020304" pitchFamily="18" charset="0"/>
                  <a:ea typeface="Tahoma" pitchFamily="34" charset="0"/>
                  <a:cs typeface="Times New Roman" panose="02020603050405020304" pitchFamily="18" charset="0"/>
                </a:rPr>
                <a:t>5.</a:t>
              </a:r>
              <a:endParaRPr lang="en-US" sz="44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p:grpSp>
      <p:sp>
        <p:nvSpPr>
          <p:cNvPr id="102" name="Rectangle 101">
            <a:extLst>
              <a:ext uri="{FF2B5EF4-FFF2-40B4-BE49-F238E27FC236}">
                <a16:creationId xmlns:a16="http://schemas.microsoft.com/office/drawing/2014/main" id="{44885FA2-245A-404D-9F21-16EB3EC1337F}"/>
              </a:ext>
            </a:extLst>
          </p:cNvPr>
          <p:cNvSpPr/>
          <p:nvPr/>
        </p:nvSpPr>
        <p:spPr>
          <a:xfrm>
            <a:off x="2142194" y="1591723"/>
            <a:ext cx="5555093" cy="769441"/>
          </a:xfrm>
          <a:prstGeom prst="rect">
            <a:avLst/>
          </a:prstGeom>
        </p:spPr>
        <p:txBody>
          <a:bodyPr wrap="square">
            <a:spAutoFit/>
          </a:bodyPr>
          <a:lstStyle/>
          <a:p>
            <a:r>
              <a:rPr lang="en-US" sz="4400" b="1">
                <a:solidFill>
                  <a:srgbClr val="C00000"/>
                </a:solidFill>
                <a:latin typeface="Times New Roman" panose="02020603050405020304" pitchFamily="18" charset="0"/>
                <a:ea typeface="Tahoma" pitchFamily="34" charset="0"/>
                <a:cs typeface="Times New Roman" panose="02020603050405020304" pitchFamily="18" charset="0"/>
              </a:rPr>
              <a:t>Ví dụ minh họa</a:t>
            </a:r>
            <a:endParaRPr lang="en-US" sz="44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p:grpSp>
        <p:nvGrpSpPr>
          <p:cNvPr id="103" name="Group 102">
            <a:extLst>
              <a:ext uri="{FF2B5EF4-FFF2-40B4-BE49-F238E27FC236}">
                <a16:creationId xmlns:a16="http://schemas.microsoft.com/office/drawing/2014/main" id="{B68C24EE-8A2A-45B4-AB5E-0114DE030B3E}"/>
              </a:ext>
            </a:extLst>
          </p:cNvPr>
          <p:cNvGrpSpPr/>
          <p:nvPr/>
        </p:nvGrpSpPr>
        <p:grpSpPr>
          <a:xfrm>
            <a:off x="515129" y="666106"/>
            <a:ext cx="22192581" cy="817322"/>
            <a:chOff x="811483" y="1892299"/>
            <a:chExt cx="22064392" cy="817373"/>
          </a:xfrm>
        </p:grpSpPr>
        <p:sp>
          <p:nvSpPr>
            <p:cNvPr id="104" name="Rounded Rectangle 2">
              <a:extLst>
                <a:ext uri="{FF2B5EF4-FFF2-40B4-BE49-F238E27FC236}">
                  <a16:creationId xmlns:a16="http://schemas.microsoft.com/office/drawing/2014/main" id="{EBE6F2AE-D0DC-4811-AF46-638AD631131D}"/>
                </a:ext>
              </a:extLst>
            </p:cNvPr>
            <p:cNvSpPr/>
            <p:nvPr/>
          </p:nvSpPr>
          <p:spPr>
            <a:xfrm>
              <a:off x="811483" y="1905000"/>
              <a:ext cx="1261793"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05" name="TextBox 104">
              <a:extLst>
                <a:ext uri="{FF2B5EF4-FFF2-40B4-BE49-F238E27FC236}">
                  <a16:creationId xmlns:a16="http://schemas.microsoft.com/office/drawing/2014/main" id="{090F64B5-B975-4286-AA61-4DE850CE7B91}"/>
                </a:ext>
              </a:extLst>
            </p:cNvPr>
            <p:cNvSpPr txBox="1"/>
            <p:nvPr/>
          </p:nvSpPr>
          <p:spPr>
            <a:xfrm>
              <a:off x="1134192" y="1913523"/>
              <a:ext cx="620285" cy="769489"/>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06" name="TextBox 105">
              <a:extLst>
                <a:ext uri="{FF2B5EF4-FFF2-40B4-BE49-F238E27FC236}">
                  <a16:creationId xmlns:a16="http://schemas.microsoft.com/office/drawing/2014/main" id="{3408DCEC-8A8E-4446-88A2-26A6053C7915}"/>
                </a:ext>
              </a:extLst>
            </p:cNvPr>
            <p:cNvSpPr txBox="1"/>
            <p:nvPr/>
          </p:nvSpPr>
          <p:spPr>
            <a:xfrm>
              <a:off x="2087561" y="1892299"/>
              <a:ext cx="20788314" cy="769489"/>
            </a:xfrm>
            <a:prstGeom prst="rect">
              <a:avLst/>
            </a:prstGeom>
            <a:noFill/>
          </p:spPr>
          <p:txBody>
            <a:bodyPr wrap="square" rtlCol="0">
              <a:spAutoFit/>
            </a:bodyPr>
            <a:lstStyle/>
            <a:p>
              <a:r>
                <a:rPr lang="en-US" sz="4400" b="1" dirty="0">
                  <a:solidFill>
                    <a:srgbClr val="145F82"/>
                  </a:solidFill>
                  <a:latin typeface="Times New Roman" panose="02020603050405020304" pitchFamily="18" charset="0"/>
                  <a:ea typeface="Tahoma" pitchFamily="34" charset="0"/>
                  <a:cs typeface="Times New Roman" panose="02020603050405020304" pitchFamily="18" charset="0"/>
                </a:rPr>
                <a:t>BẤT ĐẲNG THỨC GIỮA TRUNG BÌNH CỘNG VÀ TRUNG BÌNH NHÂN</a:t>
              </a:r>
            </a:p>
          </p:txBody>
        </p:sp>
      </p:grp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0FBF5E83-C6E2-4EF8-9876-F1D6F234B0B4}"/>
                  </a:ext>
                </a:extLst>
              </p:cNvPr>
              <p:cNvSpPr txBox="1"/>
              <p:nvPr/>
            </p:nvSpPr>
            <p:spPr>
              <a:xfrm>
                <a:off x="6096000" y="9296507"/>
                <a:ext cx="9409162" cy="13787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smtClean="0">
                          <a:latin typeface="Cambria Math" panose="02040503050406030204" pitchFamily="18" charset="0"/>
                        </a:rPr>
                        <m:t>≤</m:t>
                      </m:r>
                      <m:f>
                        <m:fPr>
                          <m:ctrlPr>
                            <a:rPr lang="en-US" sz="4400" i="1">
                              <a:latin typeface="Cambria Math" panose="02040503050406030204" pitchFamily="18" charset="0"/>
                            </a:rPr>
                          </m:ctrlPr>
                        </m:fPr>
                        <m:num>
                          <m:r>
                            <a:rPr lang="en-US" sz="4400">
                              <a:latin typeface="Cambria Math" panose="02040503050406030204" pitchFamily="18" charset="0"/>
                            </a:rPr>
                            <m:t>1</m:t>
                          </m:r>
                        </m:num>
                        <m:den>
                          <m:r>
                            <a:rPr lang="en-US" sz="4400">
                              <a:latin typeface="Cambria Math" panose="02040503050406030204" pitchFamily="18" charset="0"/>
                            </a:rPr>
                            <m:t>2</m:t>
                          </m:r>
                        </m:den>
                      </m:f>
                      <m:d>
                        <m:dPr>
                          <m:ctrlPr>
                            <a:rPr lang="en-US" sz="4400" i="1">
                              <a:latin typeface="Cambria Math" panose="02040503050406030204" pitchFamily="18" charset="0"/>
                            </a:rPr>
                          </m:ctrlPr>
                        </m:dPr>
                        <m:e>
                          <m:f>
                            <m:fPr>
                              <m:ctrlPr>
                                <a:rPr lang="en-US" sz="4400" i="1">
                                  <a:latin typeface="Cambria Math" panose="02040503050406030204" pitchFamily="18" charset="0"/>
                                </a:rPr>
                              </m:ctrlPr>
                            </m:fPr>
                            <m:num>
                              <m:r>
                                <a:rPr lang="en-US" sz="4400" i="1">
                                  <a:latin typeface="Cambria Math" panose="02040503050406030204" pitchFamily="18" charset="0"/>
                                </a:rPr>
                                <m:t>𝑐</m:t>
                              </m:r>
                            </m:num>
                            <m:den>
                              <m:r>
                                <a:rPr lang="en-US" sz="4400" i="1">
                                  <a:latin typeface="Cambria Math" panose="02040503050406030204" pitchFamily="18" charset="0"/>
                                </a:rPr>
                                <m:t>𝑏</m:t>
                              </m:r>
                            </m:den>
                          </m:f>
                          <m:r>
                            <a:rPr lang="en-US" sz="4400">
                              <a:latin typeface="Cambria Math" panose="02040503050406030204" pitchFamily="18" charset="0"/>
                            </a:rPr>
                            <m:t>+1−</m:t>
                          </m:r>
                          <m:f>
                            <m:fPr>
                              <m:ctrlPr>
                                <a:rPr lang="en-US" sz="4400" i="1">
                                  <a:latin typeface="Cambria Math" panose="02040503050406030204" pitchFamily="18" charset="0"/>
                                </a:rPr>
                              </m:ctrlPr>
                            </m:fPr>
                            <m:num>
                              <m:r>
                                <a:rPr lang="en-US" sz="4400" i="1">
                                  <a:latin typeface="Cambria Math" panose="02040503050406030204" pitchFamily="18" charset="0"/>
                                </a:rPr>
                                <m:t>𝑐</m:t>
                              </m:r>
                            </m:num>
                            <m:den>
                              <m:r>
                                <a:rPr lang="en-US" sz="4400" i="1">
                                  <a:latin typeface="Cambria Math" panose="02040503050406030204" pitchFamily="18" charset="0"/>
                                </a:rPr>
                                <m:t>𝑎</m:t>
                              </m:r>
                            </m:den>
                          </m:f>
                        </m:e>
                      </m:d>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a:latin typeface="Cambria Math" panose="02040503050406030204" pitchFamily="18" charset="0"/>
                            </a:rPr>
                            <m:t>1</m:t>
                          </m:r>
                        </m:num>
                        <m:den>
                          <m:r>
                            <a:rPr lang="en-US" sz="4400">
                              <a:latin typeface="Cambria Math" panose="02040503050406030204" pitchFamily="18" charset="0"/>
                            </a:rPr>
                            <m:t>2</m:t>
                          </m:r>
                        </m:den>
                      </m:f>
                      <m:d>
                        <m:dPr>
                          <m:ctrlPr>
                            <a:rPr lang="en-US" sz="4400" i="1">
                              <a:latin typeface="Cambria Math" panose="02040503050406030204" pitchFamily="18" charset="0"/>
                            </a:rPr>
                          </m:ctrlPr>
                        </m:dPr>
                        <m:e>
                          <m:f>
                            <m:fPr>
                              <m:ctrlPr>
                                <a:rPr lang="en-US" sz="4400" i="1">
                                  <a:latin typeface="Cambria Math" panose="02040503050406030204" pitchFamily="18" charset="0"/>
                                </a:rPr>
                              </m:ctrlPr>
                            </m:fPr>
                            <m:num>
                              <m:r>
                                <a:rPr lang="en-US" sz="4400" i="1">
                                  <a:latin typeface="Cambria Math" panose="02040503050406030204" pitchFamily="18" charset="0"/>
                                </a:rPr>
                                <m:t>𝑐</m:t>
                              </m:r>
                            </m:num>
                            <m:den>
                              <m:r>
                                <a:rPr lang="en-US" sz="4400" i="1">
                                  <a:latin typeface="Cambria Math" panose="02040503050406030204" pitchFamily="18" charset="0"/>
                                </a:rPr>
                                <m:t>𝑎</m:t>
                              </m:r>
                            </m:den>
                          </m:f>
                          <m:r>
                            <a:rPr lang="en-US" sz="4400">
                              <a:latin typeface="Cambria Math" panose="02040503050406030204" pitchFamily="18" charset="0"/>
                            </a:rPr>
                            <m:t>+1−</m:t>
                          </m:r>
                          <m:f>
                            <m:fPr>
                              <m:ctrlPr>
                                <a:rPr lang="en-US" sz="4400" i="1">
                                  <a:latin typeface="Cambria Math" panose="02040503050406030204" pitchFamily="18" charset="0"/>
                                </a:rPr>
                              </m:ctrlPr>
                            </m:fPr>
                            <m:num>
                              <m:r>
                                <a:rPr lang="en-US" sz="4400" i="1">
                                  <a:latin typeface="Cambria Math" panose="02040503050406030204" pitchFamily="18" charset="0"/>
                                </a:rPr>
                                <m:t>𝑐</m:t>
                              </m:r>
                            </m:num>
                            <m:den>
                              <m:r>
                                <a:rPr lang="en-US" sz="4400" i="1">
                                  <a:latin typeface="Cambria Math" panose="02040503050406030204" pitchFamily="18" charset="0"/>
                                </a:rPr>
                                <m:t>𝑏</m:t>
                              </m:r>
                            </m:den>
                          </m:f>
                        </m:e>
                      </m:d>
                      <m:r>
                        <a:rPr lang="en-US" sz="4400">
                          <a:latin typeface="Cambria Math" panose="02040503050406030204" pitchFamily="18" charset="0"/>
                        </a:rPr>
                        <m:t>=</m:t>
                      </m:r>
                      <m:r>
                        <a:rPr lang="en-US" sz="4400" b="0" i="0" smtClean="0">
                          <a:latin typeface="Cambria Math" panose="02040503050406030204" pitchFamily="18" charset="0"/>
                        </a:rPr>
                        <m:t>1</m:t>
                      </m:r>
                    </m:oMath>
                  </m:oMathPara>
                </a14:m>
                <a:endParaRPr lang="en-US" sz="4400"/>
              </a:p>
            </p:txBody>
          </p:sp>
        </mc:Choice>
        <mc:Fallback xmlns="">
          <p:sp>
            <p:nvSpPr>
              <p:cNvPr id="107" name="TextBox 106">
                <a:extLst>
                  <a:ext uri="{FF2B5EF4-FFF2-40B4-BE49-F238E27FC236}">
                    <a16:creationId xmlns:a16="http://schemas.microsoft.com/office/drawing/2014/main" id="{0FBF5E83-C6E2-4EF8-9876-F1D6F234B0B4}"/>
                  </a:ext>
                </a:extLst>
              </p:cNvPr>
              <p:cNvSpPr txBox="1">
                <a:spLocks noRot="1" noChangeAspect="1" noMove="1" noResize="1" noEditPoints="1" noAdjustHandles="1" noChangeArrowheads="1" noChangeShapeType="1" noTextEdit="1"/>
              </p:cNvSpPr>
              <p:nvPr/>
            </p:nvSpPr>
            <p:spPr>
              <a:xfrm>
                <a:off x="6096000" y="9296507"/>
                <a:ext cx="9409162" cy="1378711"/>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9706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down)">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8675"/>
                                        </p:tgtEl>
                                        <p:attrNameLst>
                                          <p:attrName>style.visibility</p:attrName>
                                        </p:attrNameLst>
                                      </p:cBhvr>
                                      <p:to>
                                        <p:strVal val="visible"/>
                                      </p:to>
                                    </p:set>
                                    <p:animEffect transition="in" filter="barn(inVertical)">
                                      <p:cBhvr>
                                        <p:cTn id="62" dur="500"/>
                                        <p:tgtEl>
                                          <p:spTgt spid="2867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676"/>
                                        </p:tgtEl>
                                        <p:attrNameLst>
                                          <p:attrName>style.visibility</p:attrName>
                                        </p:attrNameLst>
                                      </p:cBhvr>
                                      <p:to>
                                        <p:strVal val="visible"/>
                                      </p:to>
                                    </p:set>
                                    <p:animEffect transition="in" filter="barn(inVertical)">
                                      <p:cBhvr>
                                        <p:cTn id="6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28675" grpId="0"/>
      <p:bldP spid="28676"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 y="-375761"/>
            <a:ext cx="184719" cy="754004"/>
          </a:xfrm>
          <a:prstGeom prst="rect">
            <a:avLst/>
          </a:prstGeom>
          <a:noFill/>
          <a:ln w="9525">
            <a:noFill/>
            <a:miter lim="800000"/>
            <a:headEnd/>
            <a:tailEnd/>
          </a:ln>
          <a:effectLst/>
        </p:spPr>
        <p:txBody>
          <a:bodyPr vert="horz" wrap="none" lIns="91434" tIns="45717" rIns="91434" bIns="45717" numCol="1" anchor="ctr" anchorCtr="0" compatLnSpc="1">
            <a:prstTxWarp prst="textNoShape">
              <a:avLst/>
            </a:prstTxWarp>
            <a:spAutoFit/>
          </a:bodyPr>
          <a:lstStyle/>
          <a:p>
            <a:endParaRPr lang="en-US"/>
          </a:p>
        </p:txBody>
      </p:sp>
      <p:sp>
        <p:nvSpPr>
          <p:cNvPr id="28677" name="Rectangle 5"/>
          <p:cNvSpPr>
            <a:spLocks noChangeArrowheads="1"/>
          </p:cNvSpPr>
          <p:nvPr/>
        </p:nvSpPr>
        <p:spPr bwMode="auto">
          <a:xfrm>
            <a:off x="1" y="-375761"/>
            <a:ext cx="184719" cy="754004"/>
          </a:xfrm>
          <a:prstGeom prst="rect">
            <a:avLst/>
          </a:prstGeom>
          <a:noFill/>
          <a:ln w="9525">
            <a:noFill/>
            <a:miter lim="800000"/>
            <a:headEnd/>
            <a:tailEnd/>
          </a:ln>
          <a:effectLst/>
        </p:spPr>
        <p:txBody>
          <a:bodyPr vert="horz" wrap="none" lIns="91434" tIns="45717" rIns="91434" bIns="45717" numCol="1" anchor="ctr" anchorCtr="0" compatLnSpc="1">
            <a:prstTxWarp prst="textNoShape">
              <a:avLst/>
            </a:prstTxWarp>
            <a:spAutoFit/>
          </a:bodyPr>
          <a:lstStyle/>
          <a:p>
            <a:endParaRPr lang="en-US"/>
          </a:p>
        </p:txBody>
      </p:sp>
      <p:grpSp>
        <p:nvGrpSpPr>
          <p:cNvPr id="61" name="Group 54"/>
          <p:cNvGrpSpPr/>
          <p:nvPr/>
        </p:nvGrpSpPr>
        <p:grpSpPr>
          <a:xfrm>
            <a:off x="1121630" y="2469224"/>
            <a:ext cx="21840405" cy="2451181"/>
            <a:chOff x="1268078" y="3405486"/>
            <a:chExt cx="21841827" cy="2694128"/>
          </a:xfrm>
        </p:grpSpPr>
        <p:sp>
          <p:nvSpPr>
            <p:cNvPr id="62" name="Rounded Rectangle 61"/>
            <p:cNvSpPr/>
            <p:nvPr/>
          </p:nvSpPr>
          <p:spPr>
            <a:xfrm>
              <a:off x="1268078" y="3790950"/>
              <a:ext cx="21841827" cy="230866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63" name="Group 67"/>
            <p:cNvGrpSpPr/>
            <p:nvPr/>
          </p:nvGrpSpPr>
          <p:grpSpPr>
            <a:xfrm>
              <a:off x="1268078" y="3405486"/>
              <a:ext cx="3251532" cy="967328"/>
              <a:chOff x="1311958" y="3405486"/>
              <a:chExt cx="3251532" cy="967328"/>
            </a:xfrm>
          </p:grpSpPr>
          <p:sp>
            <p:nvSpPr>
              <p:cNvPr id="64" name="Freeform 20"/>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5" name="TextBox 64"/>
              <p:cNvSpPr txBox="1"/>
              <p:nvPr/>
            </p:nvSpPr>
            <p:spPr>
              <a:xfrm>
                <a:off x="2250671" y="3527166"/>
                <a:ext cx="1941557" cy="845648"/>
              </a:xfrm>
              <a:prstGeom prst="rect">
                <a:avLst/>
              </a:prstGeom>
              <a:noFill/>
            </p:spPr>
            <p:txBody>
              <a:bodyPr wrap="none" rtlCol="0">
                <a:spAutoFit/>
              </a:bodyPr>
              <a:lstStyle/>
              <a:p>
                <a:r>
                  <a:rPr lang="en-US" sz="4400" b="1" dirty="0" err="1">
                    <a:solidFill>
                      <a:schemeClr val="bg1"/>
                    </a:solidFill>
                    <a:latin typeface="Times New Roman" panose="02020603050405020304" pitchFamily="18" charset="0"/>
                    <a:ea typeface="Tahoma" pitchFamily="34" charset="0"/>
                    <a:cs typeface="Times New Roman" panose="02020603050405020304" pitchFamily="18" charset="0"/>
                  </a:rPr>
                  <a:t>Ví</a:t>
                </a:r>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Tahoma" pitchFamily="34" charset="0"/>
                    <a:cs typeface="Times New Roman" panose="02020603050405020304" pitchFamily="18" charset="0"/>
                  </a:rPr>
                  <a:t>dụ</a:t>
                </a:r>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 7</a:t>
                </a:r>
              </a:p>
            </p:txBody>
          </p:sp>
          <p:grpSp>
            <p:nvGrpSpPr>
              <p:cNvPr id="66" name="Group 70"/>
              <p:cNvGrpSpPr/>
              <p:nvPr/>
            </p:nvGrpSpPr>
            <p:grpSpPr>
              <a:xfrm>
                <a:off x="1311958" y="3405486"/>
                <a:ext cx="950173" cy="940513"/>
                <a:chOff x="1311958" y="3405486"/>
                <a:chExt cx="950173" cy="940513"/>
              </a:xfrm>
            </p:grpSpPr>
            <p:sp>
              <p:nvSpPr>
                <p:cNvPr id="67" name="Rectangle 66"/>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68"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69"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0"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1"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2"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3"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4"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5"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6"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7"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8"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79"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0"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1"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2"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3"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4"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5"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6"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7"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8"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89"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0"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1"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p:grpSp>
      <p:grpSp>
        <p:nvGrpSpPr>
          <p:cNvPr id="56" name="Group 10"/>
          <p:cNvGrpSpPr/>
          <p:nvPr/>
        </p:nvGrpSpPr>
        <p:grpSpPr>
          <a:xfrm>
            <a:off x="1189422" y="5424459"/>
            <a:ext cx="21818256" cy="7627023"/>
            <a:chOff x="1270511" y="5867399"/>
            <a:chExt cx="21819676" cy="7084965"/>
          </a:xfrm>
        </p:grpSpPr>
        <p:sp>
          <p:nvSpPr>
            <p:cNvPr id="57" name="Rounded Rectangle 56"/>
            <p:cNvSpPr/>
            <p:nvPr/>
          </p:nvSpPr>
          <p:spPr>
            <a:xfrm>
              <a:off x="1272210" y="6139011"/>
              <a:ext cx="21817977" cy="681335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grpSp>
          <p:nvGrpSpPr>
            <p:cNvPr id="94" name="Group 60"/>
            <p:cNvGrpSpPr/>
            <p:nvPr/>
          </p:nvGrpSpPr>
          <p:grpSpPr>
            <a:xfrm>
              <a:off x="1270511" y="5867399"/>
              <a:ext cx="3568119" cy="851256"/>
              <a:chOff x="1224541" y="6305966"/>
              <a:chExt cx="3568119" cy="851256"/>
            </a:xfrm>
          </p:grpSpPr>
          <p:sp>
            <p:nvSpPr>
              <p:cNvPr id="95"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sp>
            <p:nvSpPr>
              <p:cNvPr id="96" name="TextBox 95"/>
              <p:cNvSpPr txBox="1"/>
              <p:nvPr/>
            </p:nvSpPr>
            <p:spPr>
              <a:xfrm>
                <a:off x="2296330" y="6305966"/>
                <a:ext cx="2020105" cy="851256"/>
              </a:xfrm>
              <a:prstGeom prst="rect">
                <a:avLst/>
              </a:prstGeom>
              <a:noFill/>
            </p:spPr>
            <p:txBody>
              <a:bodyPr wrap="none" rtlCol="0">
                <a:spAutoFit/>
              </a:bodyPr>
              <a:lstStyle/>
              <a:p>
                <a:r>
                  <a:rPr lang="vi-VN" sz="4400" b="1" dirty="0">
                    <a:solidFill>
                      <a:srgbClr val="0999C8"/>
                    </a:solidFill>
                    <a:latin typeface="Times New Roman" panose="02020603050405020304" pitchFamily="18" charset="0"/>
                    <a:ea typeface="Tahoma" pitchFamily="34" charset="0"/>
                    <a:cs typeface="Times New Roman" panose="02020603050405020304" pitchFamily="18" charset="0"/>
                  </a:rPr>
                  <a:t>Bài giải</a:t>
                </a:r>
                <a:endParaRPr lang="en-US" sz="4400" b="1" dirty="0">
                  <a:solidFill>
                    <a:srgbClr val="0999C8"/>
                  </a:solidFill>
                  <a:latin typeface="Times New Roman" panose="02020603050405020304" pitchFamily="18" charset="0"/>
                  <a:ea typeface="Tahoma" pitchFamily="34" charset="0"/>
                  <a:cs typeface="Times New Roman" panose="02020603050405020304" pitchFamily="18" charset="0"/>
                </a:endParaRPr>
              </a:p>
            </p:txBody>
          </p:sp>
          <p:sp>
            <p:nvSpPr>
              <p:cNvPr id="97" name="Round Diagonal Corner Rectangle 96"/>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9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34" tIns="45717" rIns="91434" bIns="45717" numCol="1" anchor="t" anchorCtr="0" compatLnSpc="1">
                <a:prstTxWarp prst="textNoShape">
                  <a:avLst/>
                </a:prstTxWarp>
              </a:bodyPr>
              <a:lstStyle/>
              <a:p>
                <a:endParaRPr lang="en-US" sz="4400">
                  <a:latin typeface="Times New Roman" panose="02020603050405020304" pitchFamily="18" charset="0"/>
                  <a:cs typeface="Times New Roman" panose="02020603050405020304" pitchFamily="18" charset="0"/>
                </a:endParaRPr>
              </a:p>
            </p:txBody>
          </p:sp>
        </p:grpSp>
      </p:grpSp>
      <mc:AlternateContent xmlns:mc="http://schemas.openxmlformats.org/markup-compatibility/2006" xmlns:a14="http://schemas.microsoft.com/office/drawing/2010/main">
        <mc:Choice Requires="a14">
          <p:sp>
            <p:nvSpPr>
              <p:cNvPr id="6" name="Rectangle 5"/>
              <p:cNvSpPr/>
              <p:nvPr/>
            </p:nvSpPr>
            <p:spPr>
              <a:xfrm>
                <a:off x="1525574" y="3381301"/>
                <a:ext cx="20820348" cy="951994"/>
              </a:xfrm>
              <a:prstGeom prst="rect">
                <a:avLst/>
              </a:prstGeom>
            </p:spPr>
            <p:txBody>
              <a:bodyPr wrap="square">
                <a:spAutoFit/>
              </a:bodyPr>
              <a:lstStyle/>
              <a:p>
                <a:pPr>
                  <a:lnSpc>
                    <a:spcPct val="115000"/>
                  </a:lnSpc>
                </a:pPr>
                <a:r>
                  <a:rPr lang="en-US" sz="4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Cho </a:t>
                </a:r>
                <a:r>
                  <a:rPr lang="en-US" sz="4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ba</a:t>
                </a:r>
                <a:r>
                  <a:rPr lang="en-US" sz="4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số</a:t>
                </a:r>
                <a:r>
                  <a:rPr lang="en-US" sz="4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thực</a:t>
                </a:r>
                <a:r>
                  <a:rPr lang="en-US" sz="4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dương</a:t>
                </a:r>
                <a:r>
                  <a:rPr lang="en-US" sz="4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𝑐</m:t>
                    </m:r>
                  </m:oMath>
                </a14:m>
                <a:r>
                  <a:rPr lang="en-US" sz="4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4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4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rằng</a:t>
                </a:r>
                <a:r>
                  <a:rPr lang="en-US" sz="4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ad>
                      <m:radPr>
                        <m:ctrlP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radPr>
                      <m:deg>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deg>
                      <m:e>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𝑎𝑏𝑐</m:t>
                        </m:r>
                      </m:e>
                    </m:rad>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ad>
                      <m:radPr>
                        <m:ctrlP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radPr>
                      <m:deg>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deg>
                      <m:e>
                        <m:d>
                          <m:dPr>
                            <m:ctrlP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e>
                        </m:d>
                        <m:d>
                          <m:dPr>
                            <m:ctrlP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𝑏</m:t>
                            </m:r>
                          </m:e>
                        </m:d>
                        <m:d>
                          <m:dPr>
                            <m:ctrlP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a:rPr lang="en-US" sz="44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𝑐</m:t>
                            </m:r>
                          </m:e>
                        </m:d>
                      </m:e>
                    </m:rad>
                  </m:oMath>
                </a14:m>
                <a:endParaRPr lang="en-US" sz="4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525574" y="3381301"/>
                <a:ext cx="20820348" cy="951994"/>
              </a:xfrm>
              <a:prstGeom prst="rect">
                <a:avLst/>
              </a:prstGeom>
              <a:blipFill>
                <a:blip r:embed="rId3"/>
                <a:stretch>
                  <a:fillRect l="-1171" b="-28205"/>
                </a:stretch>
              </a:blipFill>
            </p:spPr>
            <p:txBody>
              <a:bodyPr/>
              <a:lstStyle/>
              <a:p>
                <a:r>
                  <a:rPr lang="en-US">
                    <a:noFill/>
                  </a:rPr>
                  <a:t> </a:t>
                </a:r>
              </a:p>
            </p:txBody>
          </p:sp>
        </mc:Fallback>
      </mc:AlternateContent>
      <p:sp>
        <p:nvSpPr>
          <p:cNvPr id="7" name="Rectangle 6"/>
          <p:cNvSpPr/>
          <p:nvPr/>
        </p:nvSpPr>
        <p:spPr>
          <a:xfrm>
            <a:off x="4955730" y="5581241"/>
            <a:ext cx="8043666" cy="808566"/>
          </a:xfrm>
          <a:prstGeom prst="rect">
            <a:avLst/>
          </a:prstGeom>
        </p:spPr>
        <p:txBody>
          <a:bodyPr wrap="none">
            <a:spAutoFit/>
          </a:bodyPr>
          <a:lstStyle/>
          <a:p>
            <a:pPr>
              <a:lnSpc>
                <a:spcPct val="115000"/>
              </a:lnSpc>
              <a:spcAft>
                <a:spcPts val="1000"/>
              </a:spcAft>
            </a:pPr>
            <a:r>
              <a:rPr lang="en-US" sz="4400" dirty="0" err="1">
                <a:latin typeface="Times New Roman" panose="02020603050405020304" pitchFamily="18" charset="0"/>
                <a:ea typeface="Calibri" panose="020F0502020204030204" pitchFamily="34" charset="0"/>
                <a:cs typeface="Times New Roman" panose="02020603050405020304" pitchFamily="18" charset="0"/>
              </a:rPr>
              <a:t>Áp</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đẳng</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4400" dirty="0">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Côsi</a:t>
            </a:r>
            <a:r>
              <a:rPr lang="en-US" sz="4400" dirty="0">
                <a:latin typeface="Times New Roman" panose="02020603050405020304" pitchFamily="18" charset="0"/>
                <a:ea typeface="Calibri" panose="020F0502020204030204" pitchFamily="34" charset="0"/>
                <a:cs typeface="Times New Roman" panose="02020603050405020304" pitchFamily="18" charset="0"/>
              </a:rPr>
              <a:t>, ta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400" dirty="0">
                <a:latin typeface="Times New Roman" panose="02020603050405020304" pitchFamily="18" charset="0"/>
                <a:ea typeface="Calibri" panose="020F0502020204030204"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8" name="Rectangle 7"/>
              <p:cNvSpPr/>
              <p:nvPr/>
            </p:nvSpPr>
            <p:spPr>
              <a:xfrm>
                <a:off x="1303554" y="6678623"/>
                <a:ext cx="6089616" cy="18074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400" i="1">
                              <a:latin typeface="Cambria Math" panose="02040503050406030204" pitchFamily="18" charset="0"/>
                            </a:rPr>
                          </m:ctrlPr>
                        </m:fPr>
                        <m:num>
                          <m:r>
                            <a:rPr lang="en-US" sz="4400">
                              <a:latin typeface="Cambria Math" panose="02040503050406030204" pitchFamily="18" charset="0"/>
                            </a:rPr>
                            <m:t>1+</m:t>
                          </m:r>
                          <m:rad>
                            <m:radPr>
                              <m:ctrlPr>
                                <a:rPr lang="en-US" sz="4400" i="1">
                                  <a:latin typeface="Cambria Math" panose="02040503050406030204" pitchFamily="18" charset="0"/>
                                </a:rPr>
                              </m:ctrlPr>
                            </m:radPr>
                            <m:deg>
                              <m:r>
                                <a:rPr lang="en-US" sz="4400">
                                  <a:latin typeface="Cambria Math" panose="02040503050406030204" pitchFamily="18" charset="0"/>
                                </a:rPr>
                                <m:t>3</m:t>
                              </m:r>
                            </m:deg>
                            <m:e>
                              <m:r>
                                <a:rPr lang="en-US" sz="4400" i="1">
                                  <a:latin typeface="Cambria Math" panose="02040503050406030204" pitchFamily="18" charset="0"/>
                                </a:rPr>
                                <m:t>𝑎𝑏𝑐</m:t>
                              </m:r>
                            </m:e>
                          </m:rad>
                        </m:num>
                        <m:den>
                          <m:rad>
                            <m:radPr>
                              <m:ctrlPr>
                                <a:rPr lang="en-US" sz="4400" i="1">
                                  <a:latin typeface="Cambria Math" panose="02040503050406030204" pitchFamily="18" charset="0"/>
                                </a:rPr>
                              </m:ctrlPr>
                            </m:radPr>
                            <m:deg>
                              <m:r>
                                <a:rPr lang="en-US" sz="4400">
                                  <a:latin typeface="Cambria Math" panose="02040503050406030204" pitchFamily="18" charset="0"/>
                                </a:rPr>
                                <m:t>3</m:t>
                              </m:r>
                            </m:deg>
                            <m:e>
                              <m:d>
                                <m:dPr>
                                  <m:ctrlPr>
                                    <a:rPr lang="en-US" sz="4400" i="1">
                                      <a:latin typeface="Cambria Math" panose="02040503050406030204" pitchFamily="18" charset="0"/>
                                    </a:rPr>
                                  </m:ctrlPr>
                                </m:dPr>
                                <m:e>
                                  <m:r>
                                    <a:rPr lang="en-US" sz="4400">
                                      <a:latin typeface="Cambria Math" panose="02040503050406030204" pitchFamily="18" charset="0"/>
                                    </a:rPr>
                                    <m:t>1+</m:t>
                                  </m:r>
                                  <m:r>
                                    <a:rPr lang="en-US" sz="4400" i="1">
                                      <a:latin typeface="Cambria Math" panose="02040503050406030204" pitchFamily="18" charset="0"/>
                                    </a:rPr>
                                    <m:t>𝑎</m:t>
                                  </m:r>
                                </m:e>
                              </m:d>
                              <m:d>
                                <m:dPr>
                                  <m:ctrlPr>
                                    <a:rPr lang="en-US" sz="4400" i="1">
                                      <a:latin typeface="Cambria Math" panose="02040503050406030204" pitchFamily="18" charset="0"/>
                                    </a:rPr>
                                  </m:ctrlPr>
                                </m:dPr>
                                <m:e>
                                  <m:r>
                                    <a:rPr lang="en-US" sz="4400">
                                      <a:latin typeface="Cambria Math" panose="02040503050406030204" pitchFamily="18" charset="0"/>
                                    </a:rPr>
                                    <m:t>1+</m:t>
                                  </m:r>
                                  <m:r>
                                    <a:rPr lang="en-US" sz="4400" i="1">
                                      <a:latin typeface="Cambria Math" panose="02040503050406030204" pitchFamily="18" charset="0"/>
                                    </a:rPr>
                                    <m:t>𝑏</m:t>
                                  </m:r>
                                </m:e>
                              </m:d>
                              <m:d>
                                <m:dPr>
                                  <m:ctrlPr>
                                    <a:rPr lang="en-US" sz="4400" i="1">
                                      <a:latin typeface="Cambria Math" panose="02040503050406030204" pitchFamily="18" charset="0"/>
                                    </a:rPr>
                                  </m:ctrlPr>
                                </m:dPr>
                                <m:e>
                                  <m:r>
                                    <a:rPr lang="en-US" sz="4400">
                                      <a:latin typeface="Cambria Math" panose="02040503050406030204" pitchFamily="18" charset="0"/>
                                    </a:rPr>
                                    <m:t>1+</m:t>
                                  </m:r>
                                  <m:r>
                                    <a:rPr lang="en-US" sz="4400" i="1">
                                      <a:latin typeface="Cambria Math" panose="02040503050406030204" pitchFamily="18" charset="0"/>
                                    </a:rPr>
                                    <m:t>𝑐</m:t>
                                  </m:r>
                                </m:e>
                              </m:d>
                            </m:e>
                          </m:rad>
                        </m:den>
                      </m:f>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303554" y="6678623"/>
                <a:ext cx="6089616" cy="180741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440266" y="6426746"/>
                <a:ext cx="14460816" cy="20995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400">
                          <a:latin typeface="Cambria Math" panose="02040503050406030204" pitchFamily="18" charset="0"/>
                        </a:rPr>
                        <m:t>=</m:t>
                      </m:r>
                      <m:rad>
                        <m:radPr>
                          <m:ctrlPr>
                            <a:rPr lang="en-US" sz="4400" i="1">
                              <a:latin typeface="Cambria Math" panose="02040503050406030204" pitchFamily="18" charset="0"/>
                            </a:rPr>
                          </m:ctrlPr>
                        </m:radPr>
                        <m:deg>
                          <m:r>
                            <a:rPr lang="en-US" sz="4400">
                              <a:latin typeface="Cambria Math" panose="02040503050406030204" pitchFamily="18" charset="0"/>
                            </a:rPr>
                            <m:t>3</m:t>
                          </m:r>
                        </m:deg>
                        <m:e>
                          <m:f>
                            <m:fPr>
                              <m:ctrlPr>
                                <a:rPr lang="en-US" sz="4400" i="1">
                                  <a:latin typeface="Cambria Math" panose="02040503050406030204" pitchFamily="18" charset="0"/>
                                </a:rPr>
                              </m:ctrlPr>
                            </m:fPr>
                            <m:num>
                              <m:r>
                                <a:rPr lang="en-US" sz="4400">
                                  <a:latin typeface="Cambria Math" panose="02040503050406030204" pitchFamily="18" charset="0"/>
                                </a:rPr>
                                <m:t>1</m:t>
                              </m:r>
                            </m:num>
                            <m:den>
                              <m:d>
                                <m:dPr>
                                  <m:ctrlPr>
                                    <a:rPr lang="en-US" sz="4400" i="1">
                                      <a:latin typeface="Cambria Math" panose="02040503050406030204" pitchFamily="18" charset="0"/>
                                    </a:rPr>
                                  </m:ctrlPr>
                                </m:dPr>
                                <m:e>
                                  <m:r>
                                    <a:rPr lang="en-US" sz="4400">
                                      <a:latin typeface="Cambria Math" panose="02040503050406030204" pitchFamily="18" charset="0"/>
                                    </a:rPr>
                                    <m:t>1+</m:t>
                                  </m:r>
                                  <m:r>
                                    <a:rPr lang="en-US" sz="4400" i="1">
                                      <a:latin typeface="Cambria Math" panose="02040503050406030204" pitchFamily="18" charset="0"/>
                                    </a:rPr>
                                    <m:t>𝑎</m:t>
                                  </m:r>
                                </m:e>
                              </m:d>
                            </m:den>
                          </m:f>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a:latin typeface="Cambria Math" panose="02040503050406030204" pitchFamily="18" charset="0"/>
                                </a:rPr>
                                <m:t>1</m:t>
                              </m:r>
                            </m:num>
                            <m:den>
                              <m:d>
                                <m:dPr>
                                  <m:ctrlPr>
                                    <a:rPr lang="en-US" sz="4400" i="1">
                                      <a:latin typeface="Cambria Math" panose="02040503050406030204" pitchFamily="18" charset="0"/>
                                    </a:rPr>
                                  </m:ctrlPr>
                                </m:dPr>
                                <m:e>
                                  <m:r>
                                    <a:rPr lang="en-US" sz="4400">
                                      <a:latin typeface="Cambria Math" panose="02040503050406030204" pitchFamily="18" charset="0"/>
                                    </a:rPr>
                                    <m:t>1+</m:t>
                                  </m:r>
                                  <m:r>
                                    <a:rPr lang="en-US" sz="4400" i="1">
                                      <a:latin typeface="Cambria Math" panose="02040503050406030204" pitchFamily="18" charset="0"/>
                                    </a:rPr>
                                    <m:t>𝑏</m:t>
                                  </m:r>
                                </m:e>
                              </m:d>
                            </m:den>
                          </m:f>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a:latin typeface="Cambria Math" panose="02040503050406030204" pitchFamily="18" charset="0"/>
                                </a:rPr>
                                <m:t>1</m:t>
                              </m:r>
                            </m:num>
                            <m:den>
                              <m:d>
                                <m:dPr>
                                  <m:ctrlPr>
                                    <a:rPr lang="en-US" sz="4400" i="1">
                                      <a:latin typeface="Cambria Math" panose="02040503050406030204" pitchFamily="18" charset="0"/>
                                    </a:rPr>
                                  </m:ctrlPr>
                                </m:dPr>
                                <m:e>
                                  <m:r>
                                    <a:rPr lang="en-US" sz="4400">
                                      <a:latin typeface="Cambria Math" panose="02040503050406030204" pitchFamily="18" charset="0"/>
                                    </a:rPr>
                                    <m:t>1+</m:t>
                                  </m:r>
                                  <m:r>
                                    <a:rPr lang="en-US" sz="4400" i="1">
                                      <a:latin typeface="Cambria Math" panose="02040503050406030204" pitchFamily="18" charset="0"/>
                                    </a:rPr>
                                    <m:t>𝑐</m:t>
                                  </m:r>
                                </m:e>
                              </m:d>
                            </m:den>
                          </m:f>
                        </m:e>
                      </m:rad>
                      <m:r>
                        <a:rPr lang="en-US" sz="4400">
                          <a:latin typeface="Cambria Math" panose="02040503050406030204" pitchFamily="18" charset="0"/>
                        </a:rPr>
                        <m:t>+</m:t>
                      </m:r>
                      <m:rad>
                        <m:radPr>
                          <m:ctrlPr>
                            <a:rPr lang="en-US" sz="4400" i="1">
                              <a:latin typeface="Cambria Math" panose="02040503050406030204" pitchFamily="18" charset="0"/>
                            </a:rPr>
                          </m:ctrlPr>
                        </m:radPr>
                        <m:deg>
                          <m:r>
                            <a:rPr lang="en-US" sz="4400">
                              <a:latin typeface="Cambria Math" panose="02040503050406030204" pitchFamily="18" charset="0"/>
                            </a:rPr>
                            <m:t>3</m:t>
                          </m:r>
                        </m:deg>
                        <m:e>
                          <m:f>
                            <m:fPr>
                              <m:ctrlPr>
                                <a:rPr lang="en-US" sz="4400" i="1">
                                  <a:latin typeface="Cambria Math" panose="02040503050406030204" pitchFamily="18" charset="0"/>
                                </a:rPr>
                              </m:ctrlPr>
                            </m:fPr>
                            <m:num>
                              <m:r>
                                <a:rPr lang="en-US" sz="4400" i="1">
                                  <a:latin typeface="Cambria Math" panose="02040503050406030204" pitchFamily="18" charset="0"/>
                                </a:rPr>
                                <m:t>𝑎</m:t>
                              </m:r>
                            </m:num>
                            <m:den>
                              <m:d>
                                <m:dPr>
                                  <m:ctrlPr>
                                    <a:rPr lang="en-US" sz="4400" i="1">
                                      <a:latin typeface="Cambria Math" panose="02040503050406030204" pitchFamily="18" charset="0"/>
                                    </a:rPr>
                                  </m:ctrlPr>
                                </m:dPr>
                                <m:e>
                                  <m:r>
                                    <a:rPr lang="en-US" sz="4400">
                                      <a:latin typeface="Cambria Math" panose="02040503050406030204" pitchFamily="18" charset="0"/>
                                    </a:rPr>
                                    <m:t>1+</m:t>
                                  </m:r>
                                  <m:r>
                                    <a:rPr lang="en-US" sz="4400" i="1">
                                      <a:latin typeface="Cambria Math" panose="02040503050406030204" pitchFamily="18" charset="0"/>
                                    </a:rPr>
                                    <m:t>𝑎</m:t>
                                  </m:r>
                                </m:e>
                              </m:d>
                            </m:den>
                          </m:f>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𝑏</m:t>
                              </m:r>
                            </m:num>
                            <m:den>
                              <m:d>
                                <m:dPr>
                                  <m:ctrlPr>
                                    <a:rPr lang="en-US" sz="4400" i="1">
                                      <a:latin typeface="Cambria Math" panose="02040503050406030204" pitchFamily="18" charset="0"/>
                                    </a:rPr>
                                  </m:ctrlPr>
                                </m:dPr>
                                <m:e>
                                  <m:r>
                                    <a:rPr lang="en-US" sz="4400">
                                      <a:latin typeface="Cambria Math" panose="02040503050406030204" pitchFamily="18" charset="0"/>
                                    </a:rPr>
                                    <m:t>1+</m:t>
                                  </m:r>
                                  <m:r>
                                    <a:rPr lang="en-US" sz="4400" i="1">
                                      <a:latin typeface="Cambria Math" panose="02040503050406030204" pitchFamily="18" charset="0"/>
                                    </a:rPr>
                                    <m:t>𝑏</m:t>
                                  </m:r>
                                </m:e>
                              </m:d>
                            </m:den>
                          </m:f>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𝑐</m:t>
                              </m:r>
                            </m:num>
                            <m:den>
                              <m:d>
                                <m:dPr>
                                  <m:ctrlPr>
                                    <a:rPr lang="en-US" sz="4400" i="1">
                                      <a:latin typeface="Cambria Math" panose="02040503050406030204" pitchFamily="18" charset="0"/>
                                    </a:rPr>
                                  </m:ctrlPr>
                                </m:dPr>
                                <m:e>
                                  <m:r>
                                    <a:rPr lang="en-US" sz="4400">
                                      <a:latin typeface="Cambria Math" panose="02040503050406030204" pitchFamily="18" charset="0"/>
                                    </a:rPr>
                                    <m:t>1+</m:t>
                                  </m:r>
                                  <m:r>
                                    <a:rPr lang="en-US" sz="4400" i="1">
                                      <a:latin typeface="Cambria Math" panose="02040503050406030204" pitchFamily="18" charset="0"/>
                                    </a:rPr>
                                    <m:t>𝑐</m:t>
                                  </m:r>
                                </m:e>
                              </m:d>
                            </m:den>
                          </m:f>
                        </m:e>
                      </m:rad>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7440266" y="6426746"/>
                <a:ext cx="14460816" cy="209954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342994" y="8419023"/>
                <a:ext cx="17613953" cy="16137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a:latin typeface="Cambria Math" panose="02040503050406030204" pitchFamily="18" charset="0"/>
                            </a:rPr>
                            <m:t>1</m:t>
                          </m:r>
                        </m:num>
                        <m:den>
                          <m:r>
                            <a:rPr lang="en-US" sz="4400">
                              <a:latin typeface="Cambria Math" panose="02040503050406030204" pitchFamily="18" charset="0"/>
                            </a:rPr>
                            <m:t>3</m:t>
                          </m:r>
                        </m:den>
                      </m:f>
                      <m:d>
                        <m:dPr>
                          <m:ctrlPr>
                            <a:rPr lang="en-US" sz="4400" i="1">
                              <a:latin typeface="Cambria Math" panose="02040503050406030204" pitchFamily="18" charset="0"/>
                            </a:rPr>
                          </m:ctrlPr>
                        </m:dPr>
                        <m:e>
                          <m:f>
                            <m:fPr>
                              <m:ctrlPr>
                                <a:rPr lang="en-US" sz="4400" i="1">
                                  <a:latin typeface="Cambria Math" panose="02040503050406030204" pitchFamily="18" charset="0"/>
                                </a:rPr>
                              </m:ctrlPr>
                            </m:fPr>
                            <m:num>
                              <m:r>
                                <a:rPr lang="en-US" sz="4400">
                                  <a:latin typeface="Cambria Math" panose="02040503050406030204" pitchFamily="18" charset="0"/>
                                </a:rPr>
                                <m:t>1</m:t>
                              </m:r>
                            </m:num>
                            <m:den>
                              <m:r>
                                <a:rPr lang="en-US" sz="4400">
                                  <a:latin typeface="Cambria Math" panose="02040503050406030204" pitchFamily="18" charset="0"/>
                                </a:rPr>
                                <m:t>1+</m:t>
                              </m:r>
                              <m:r>
                                <a:rPr lang="en-US" sz="4400" i="1">
                                  <a:latin typeface="Cambria Math" panose="02040503050406030204" pitchFamily="18" charset="0"/>
                                </a:rPr>
                                <m:t>𝑎</m:t>
                              </m:r>
                            </m:den>
                          </m:f>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a:latin typeface="Cambria Math" panose="02040503050406030204" pitchFamily="18" charset="0"/>
                                </a:rPr>
                                <m:t>1</m:t>
                              </m:r>
                            </m:num>
                            <m:den>
                              <m:r>
                                <a:rPr lang="en-US" sz="4400">
                                  <a:latin typeface="Cambria Math" panose="02040503050406030204" pitchFamily="18" charset="0"/>
                                </a:rPr>
                                <m:t>1+</m:t>
                              </m:r>
                              <m:r>
                                <a:rPr lang="en-US" sz="4400" i="1">
                                  <a:latin typeface="Cambria Math" panose="02040503050406030204" pitchFamily="18" charset="0"/>
                                </a:rPr>
                                <m:t>𝑏</m:t>
                              </m:r>
                            </m:den>
                          </m:f>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a:latin typeface="Cambria Math" panose="02040503050406030204" pitchFamily="18" charset="0"/>
                                </a:rPr>
                                <m:t>1</m:t>
                              </m:r>
                            </m:num>
                            <m:den>
                              <m:r>
                                <a:rPr lang="en-US" sz="4400">
                                  <a:latin typeface="Cambria Math" panose="02040503050406030204" pitchFamily="18" charset="0"/>
                                </a:rPr>
                                <m:t>1+</m:t>
                              </m:r>
                              <m:r>
                                <a:rPr lang="en-US" sz="4400" i="1">
                                  <a:latin typeface="Cambria Math" panose="02040503050406030204" pitchFamily="18" charset="0"/>
                                </a:rPr>
                                <m:t>𝑐</m:t>
                              </m:r>
                            </m:den>
                          </m:f>
                        </m:e>
                      </m:d>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a:latin typeface="Cambria Math" panose="02040503050406030204" pitchFamily="18" charset="0"/>
                            </a:rPr>
                            <m:t>1</m:t>
                          </m:r>
                        </m:num>
                        <m:den>
                          <m:r>
                            <a:rPr lang="en-US" sz="4400">
                              <a:latin typeface="Cambria Math" panose="02040503050406030204" pitchFamily="18" charset="0"/>
                            </a:rPr>
                            <m:t>3</m:t>
                          </m:r>
                        </m:den>
                      </m:f>
                      <m:d>
                        <m:dPr>
                          <m:ctrlPr>
                            <a:rPr lang="en-US" sz="4400" i="1">
                              <a:latin typeface="Cambria Math" panose="02040503050406030204" pitchFamily="18" charset="0"/>
                            </a:rPr>
                          </m:ctrlPr>
                        </m:dPr>
                        <m:e>
                          <m:f>
                            <m:fPr>
                              <m:ctrlPr>
                                <a:rPr lang="en-US" sz="4400" i="1">
                                  <a:latin typeface="Cambria Math" panose="02040503050406030204" pitchFamily="18" charset="0"/>
                                </a:rPr>
                              </m:ctrlPr>
                            </m:fPr>
                            <m:num>
                              <m:r>
                                <a:rPr lang="en-US" sz="4400" i="1">
                                  <a:latin typeface="Cambria Math" panose="02040503050406030204" pitchFamily="18" charset="0"/>
                                </a:rPr>
                                <m:t>𝑎</m:t>
                              </m:r>
                            </m:num>
                            <m:den>
                              <m:r>
                                <a:rPr lang="en-US" sz="4400">
                                  <a:latin typeface="Cambria Math" panose="02040503050406030204" pitchFamily="18" charset="0"/>
                                </a:rPr>
                                <m:t>1+</m:t>
                              </m:r>
                              <m:r>
                                <a:rPr lang="en-US" sz="4400" i="1">
                                  <a:latin typeface="Cambria Math" panose="02040503050406030204" pitchFamily="18" charset="0"/>
                                </a:rPr>
                                <m:t>𝑎</m:t>
                              </m:r>
                            </m:den>
                          </m:f>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𝑏</m:t>
                              </m:r>
                            </m:num>
                            <m:den>
                              <m:r>
                                <a:rPr lang="en-US" sz="4400">
                                  <a:latin typeface="Cambria Math" panose="02040503050406030204" pitchFamily="18" charset="0"/>
                                </a:rPr>
                                <m:t>1+</m:t>
                              </m:r>
                              <m:r>
                                <a:rPr lang="en-US" sz="4400" i="1">
                                  <a:latin typeface="Cambria Math" panose="02040503050406030204" pitchFamily="18" charset="0"/>
                                </a:rPr>
                                <m:t>𝑏</m:t>
                              </m:r>
                            </m:den>
                          </m:f>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i="1">
                                  <a:latin typeface="Cambria Math" panose="02040503050406030204" pitchFamily="18" charset="0"/>
                                </a:rPr>
                                <m:t>𝑐</m:t>
                              </m:r>
                            </m:num>
                            <m:den>
                              <m:r>
                                <a:rPr lang="en-US" sz="4400">
                                  <a:latin typeface="Cambria Math" panose="02040503050406030204" pitchFamily="18" charset="0"/>
                                </a:rPr>
                                <m:t>1+</m:t>
                              </m:r>
                              <m:r>
                                <a:rPr lang="en-US" sz="4400" i="1">
                                  <a:latin typeface="Cambria Math" panose="02040503050406030204" pitchFamily="18" charset="0"/>
                                </a:rPr>
                                <m:t>𝑐</m:t>
                              </m:r>
                            </m:den>
                          </m:f>
                        </m:e>
                      </m:d>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342994" y="8419023"/>
                <a:ext cx="17613953" cy="161371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360146" y="10141627"/>
                <a:ext cx="8229753" cy="16137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m:t>
                      </m:r>
                      <m:f>
                        <m:fPr>
                          <m:ctrlPr>
                            <a:rPr lang="en-US" sz="4400" i="1">
                              <a:latin typeface="Cambria Math" panose="02040503050406030204" pitchFamily="18" charset="0"/>
                            </a:rPr>
                          </m:ctrlPr>
                        </m:fPr>
                        <m:num>
                          <m:r>
                            <a:rPr lang="en-US" sz="4400">
                              <a:latin typeface="Cambria Math" panose="02040503050406030204" pitchFamily="18" charset="0"/>
                            </a:rPr>
                            <m:t>1</m:t>
                          </m:r>
                        </m:num>
                        <m:den>
                          <m:r>
                            <a:rPr lang="en-US" sz="4400">
                              <a:latin typeface="Cambria Math" panose="02040503050406030204" pitchFamily="18" charset="0"/>
                            </a:rPr>
                            <m:t>3</m:t>
                          </m:r>
                        </m:den>
                      </m:f>
                      <m:d>
                        <m:dPr>
                          <m:ctrlPr>
                            <a:rPr lang="en-US" sz="4400" i="1">
                              <a:latin typeface="Cambria Math" panose="02040503050406030204" pitchFamily="18" charset="0"/>
                            </a:rPr>
                          </m:ctrlPr>
                        </m:dPr>
                        <m:e>
                          <m:f>
                            <m:fPr>
                              <m:ctrlPr>
                                <a:rPr lang="en-US" sz="4400" i="1">
                                  <a:latin typeface="Cambria Math" panose="02040503050406030204" pitchFamily="18" charset="0"/>
                                </a:rPr>
                              </m:ctrlPr>
                            </m:fPr>
                            <m:num>
                              <m:r>
                                <a:rPr lang="en-US" sz="4400">
                                  <a:latin typeface="Cambria Math" panose="02040503050406030204" pitchFamily="18" charset="0"/>
                                </a:rPr>
                                <m:t>1+</m:t>
                              </m:r>
                              <m:r>
                                <a:rPr lang="en-US" sz="4400" i="1">
                                  <a:latin typeface="Cambria Math" panose="02040503050406030204" pitchFamily="18" charset="0"/>
                                </a:rPr>
                                <m:t>𝑎</m:t>
                              </m:r>
                            </m:num>
                            <m:den>
                              <m:r>
                                <a:rPr lang="en-US" sz="4400">
                                  <a:latin typeface="Cambria Math" panose="02040503050406030204" pitchFamily="18" charset="0"/>
                                </a:rPr>
                                <m:t>1+</m:t>
                              </m:r>
                              <m:r>
                                <a:rPr lang="en-US" sz="4400" i="1">
                                  <a:latin typeface="Cambria Math" panose="02040503050406030204" pitchFamily="18" charset="0"/>
                                </a:rPr>
                                <m:t>𝑎</m:t>
                              </m:r>
                            </m:den>
                          </m:f>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a:latin typeface="Cambria Math" panose="02040503050406030204" pitchFamily="18" charset="0"/>
                                </a:rPr>
                                <m:t>1+</m:t>
                              </m:r>
                              <m:r>
                                <a:rPr lang="en-US" sz="4400" i="1">
                                  <a:latin typeface="Cambria Math" panose="02040503050406030204" pitchFamily="18" charset="0"/>
                                </a:rPr>
                                <m:t>𝑏</m:t>
                              </m:r>
                            </m:num>
                            <m:den>
                              <m:r>
                                <a:rPr lang="en-US" sz="4400">
                                  <a:latin typeface="Cambria Math" panose="02040503050406030204" pitchFamily="18" charset="0"/>
                                </a:rPr>
                                <m:t>1+</m:t>
                              </m:r>
                              <m:r>
                                <a:rPr lang="en-US" sz="4400" i="1">
                                  <a:latin typeface="Cambria Math" panose="02040503050406030204" pitchFamily="18" charset="0"/>
                                </a:rPr>
                                <m:t>𝑏</m:t>
                              </m:r>
                            </m:den>
                          </m:f>
                          <m:r>
                            <a:rPr lang="en-US" sz="4400">
                              <a:latin typeface="Cambria Math" panose="02040503050406030204" pitchFamily="18" charset="0"/>
                            </a:rPr>
                            <m:t>+</m:t>
                          </m:r>
                          <m:f>
                            <m:fPr>
                              <m:ctrlPr>
                                <a:rPr lang="en-US" sz="4400" i="1">
                                  <a:latin typeface="Cambria Math" panose="02040503050406030204" pitchFamily="18" charset="0"/>
                                </a:rPr>
                              </m:ctrlPr>
                            </m:fPr>
                            <m:num>
                              <m:r>
                                <a:rPr lang="en-US" sz="4400">
                                  <a:latin typeface="Cambria Math" panose="02040503050406030204" pitchFamily="18" charset="0"/>
                                </a:rPr>
                                <m:t>1+</m:t>
                              </m:r>
                              <m:r>
                                <a:rPr lang="en-US" sz="4400" i="1">
                                  <a:latin typeface="Cambria Math" panose="02040503050406030204" pitchFamily="18" charset="0"/>
                                </a:rPr>
                                <m:t>𝑐</m:t>
                              </m:r>
                            </m:num>
                            <m:den>
                              <m:r>
                                <a:rPr lang="en-US" sz="4400">
                                  <a:latin typeface="Cambria Math" panose="02040503050406030204" pitchFamily="18" charset="0"/>
                                </a:rPr>
                                <m:t>1+</m:t>
                              </m:r>
                              <m:r>
                                <a:rPr lang="en-US" sz="4400" i="1">
                                  <a:latin typeface="Cambria Math" panose="02040503050406030204" pitchFamily="18" charset="0"/>
                                </a:rPr>
                                <m:t>𝑐</m:t>
                              </m:r>
                            </m:den>
                          </m:f>
                        </m:e>
                      </m:d>
                      <m:r>
                        <a:rPr lang="en-US" sz="4400">
                          <a:latin typeface="Cambria Math" panose="02040503050406030204" pitchFamily="18" charset="0"/>
                        </a:rPr>
                        <m:t>=1</m:t>
                      </m:r>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6360146" y="10141627"/>
                <a:ext cx="8229753" cy="161371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5826B8D2-B4FC-4C2B-99C3-6A5E3FEFD0A6}"/>
                  </a:ext>
                </a:extLst>
              </p:cNvPr>
              <p:cNvSpPr txBox="1"/>
              <p:nvPr/>
            </p:nvSpPr>
            <p:spPr>
              <a:xfrm>
                <a:off x="2261141" y="11779205"/>
                <a:ext cx="10219686" cy="91223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400" smtClean="0">
                          <a:latin typeface="Cambria Math" panose="02040503050406030204" pitchFamily="18" charset="0"/>
                        </a:rPr>
                        <m:t>⇒1+</m:t>
                      </m:r>
                      <m:rad>
                        <m:radPr>
                          <m:ctrlPr>
                            <a:rPr lang="en-US" sz="4400" i="1">
                              <a:latin typeface="Cambria Math" panose="02040503050406030204" pitchFamily="18" charset="0"/>
                            </a:rPr>
                          </m:ctrlPr>
                        </m:radPr>
                        <m:deg>
                          <m:r>
                            <a:rPr lang="en-US" sz="4400">
                              <a:latin typeface="Cambria Math" panose="02040503050406030204" pitchFamily="18" charset="0"/>
                            </a:rPr>
                            <m:t>3</m:t>
                          </m:r>
                        </m:deg>
                        <m:e>
                          <m:r>
                            <a:rPr lang="en-US" sz="4400" i="1">
                              <a:latin typeface="Cambria Math" panose="02040503050406030204" pitchFamily="18" charset="0"/>
                            </a:rPr>
                            <m:t>𝑎𝑏𝑐</m:t>
                          </m:r>
                        </m:e>
                      </m:rad>
                      <m:r>
                        <a:rPr lang="en-US" sz="4400">
                          <a:latin typeface="Cambria Math" panose="02040503050406030204" pitchFamily="18" charset="0"/>
                        </a:rPr>
                        <m:t>≤</m:t>
                      </m:r>
                      <m:rad>
                        <m:radPr>
                          <m:ctrlPr>
                            <a:rPr lang="en-US" sz="4400" i="1">
                              <a:latin typeface="Cambria Math" panose="02040503050406030204" pitchFamily="18" charset="0"/>
                            </a:rPr>
                          </m:ctrlPr>
                        </m:radPr>
                        <m:deg>
                          <m:r>
                            <a:rPr lang="en-US" sz="4400">
                              <a:latin typeface="Cambria Math" panose="02040503050406030204" pitchFamily="18" charset="0"/>
                            </a:rPr>
                            <m:t>3</m:t>
                          </m:r>
                        </m:deg>
                        <m:e>
                          <m:d>
                            <m:dPr>
                              <m:ctrlPr>
                                <a:rPr lang="en-US" sz="4400" i="1">
                                  <a:latin typeface="Cambria Math" panose="02040503050406030204" pitchFamily="18" charset="0"/>
                                </a:rPr>
                              </m:ctrlPr>
                            </m:dPr>
                            <m:e>
                              <m:r>
                                <a:rPr lang="en-US" sz="4400">
                                  <a:latin typeface="Cambria Math" panose="02040503050406030204" pitchFamily="18" charset="0"/>
                                </a:rPr>
                                <m:t>1+</m:t>
                              </m:r>
                              <m:r>
                                <a:rPr lang="en-US" sz="4400" i="1">
                                  <a:latin typeface="Cambria Math" panose="02040503050406030204" pitchFamily="18" charset="0"/>
                                </a:rPr>
                                <m:t>𝑎</m:t>
                              </m:r>
                            </m:e>
                          </m:d>
                          <m:d>
                            <m:dPr>
                              <m:ctrlPr>
                                <a:rPr lang="en-US" sz="4400" i="1">
                                  <a:latin typeface="Cambria Math" panose="02040503050406030204" pitchFamily="18" charset="0"/>
                                </a:rPr>
                              </m:ctrlPr>
                            </m:dPr>
                            <m:e>
                              <m:r>
                                <a:rPr lang="en-US" sz="4400">
                                  <a:latin typeface="Cambria Math" panose="02040503050406030204" pitchFamily="18" charset="0"/>
                                </a:rPr>
                                <m:t>1+</m:t>
                              </m:r>
                              <m:r>
                                <a:rPr lang="en-US" sz="4400" i="1">
                                  <a:latin typeface="Cambria Math" panose="02040503050406030204" pitchFamily="18" charset="0"/>
                                </a:rPr>
                                <m:t>𝑏</m:t>
                              </m:r>
                            </m:e>
                          </m:d>
                          <m:d>
                            <m:dPr>
                              <m:ctrlPr>
                                <a:rPr lang="en-US" sz="4400" i="1">
                                  <a:latin typeface="Cambria Math" panose="02040503050406030204" pitchFamily="18" charset="0"/>
                                </a:rPr>
                              </m:ctrlPr>
                            </m:dPr>
                            <m:e>
                              <m:r>
                                <a:rPr lang="en-US" sz="4400">
                                  <a:latin typeface="Cambria Math" panose="02040503050406030204" pitchFamily="18" charset="0"/>
                                </a:rPr>
                                <m:t>1+</m:t>
                              </m:r>
                              <m:r>
                                <a:rPr lang="en-US" sz="4400" i="1">
                                  <a:latin typeface="Cambria Math" panose="02040503050406030204" pitchFamily="18" charset="0"/>
                                </a:rPr>
                                <m:t>𝑐</m:t>
                              </m:r>
                            </m:e>
                          </m:d>
                        </m:e>
                      </m:rad>
                    </m:oMath>
                  </m:oMathPara>
                </a14:m>
                <a:endParaRPr lang="en-US" sz="4400">
                  <a:latin typeface="Times New Roman" panose="02020603050405020304" pitchFamily="18" charset="0"/>
                  <a:cs typeface="Times New Roman" panose="02020603050405020304" pitchFamily="18" charset="0"/>
                </a:endParaRPr>
              </a:p>
            </p:txBody>
          </p:sp>
        </mc:Choice>
        <mc:Fallback xmlns="">
          <p:sp>
            <p:nvSpPr>
              <p:cNvPr id="92" name="TextBox 91">
                <a:extLst>
                  <a:ext uri="{FF2B5EF4-FFF2-40B4-BE49-F238E27FC236}">
                    <a16:creationId xmlns:a16="http://schemas.microsoft.com/office/drawing/2014/main" id="{5826B8D2-B4FC-4C2B-99C3-6A5E3FEFD0A6}"/>
                  </a:ext>
                </a:extLst>
              </p:cNvPr>
              <p:cNvSpPr txBox="1">
                <a:spLocks noRot="1" noChangeAspect="1" noMove="1" noResize="1" noEditPoints="1" noAdjustHandles="1" noChangeArrowheads="1" noChangeShapeType="1" noTextEdit="1"/>
              </p:cNvSpPr>
              <p:nvPr/>
            </p:nvSpPr>
            <p:spPr>
              <a:xfrm>
                <a:off x="2261141" y="11779205"/>
                <a:ext cx="10219686" cy="912237"/>
              </a:xfrm>
              <a:prstGeom prst="rect">
                <a:avLst/>
              </a:prstGeom>
              <a:blipFill>
                <a:blip r:embed="rId8"/>
                <a:stretch>
                  <a:fillRect/>
                </a:stretch>
              </a:blipFill>
            </p:spPr>
            <p:txBody>
              <a:bodyPr/>
              <a:lstStyle/>
              <a:p>
                <a:r>
                  <a:rPr lang="en-US">
                    <a:noFill/>
                  </a:rPr>
                  <a:t> </a:t>
                </a:r>
              </a:p>
            </p:txBody>
          </p:sp>
        </mc:Fallback>
      </mc:AlternateContent>
      <p:sp>
        <p:nvSpPr>
          <p:cNvPr id="93" name="Rectangle 15">
            <a:extLst>
              <a:ext uri="{FF2B5EF4-FFF2-40B4-BE49-F238E27FC236}">
                <a16:creationId xmlns:a16="http://schemas.microsoft.com/office/drawing/2014/main" id="{8C236561-D3C9-4C22-8698-E1957BA105AD}"/>
              </a:ext>
            </a:extLst>
          </p:cNvPr>
          <p:cNvSpPr>
            <a:spLocks noChangeArrowheads="1"/>
          </p:cNvSpPr>
          <p:nvPr/>
        </p:nvSpPr>
        <p:spPr bwMode="auto">
          <a:xfrm>
            <a:off x="1" y="957311"/>
            <a:ext cx="594996" cy="43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4" tIns="45717" rIns="91434" bIns="45717" numCol="1" anchor="ctr" anchorCtr="0" compatLnSpc="1">
            <a:prstTxWarp prst="textNoShape">
              <a:avLst/>
            </a:prstTxWarp>
            <a:spAutoFit/>
          </a:bodyPr>
          <a:lstStyle/>
          <a:p>
            <a:pPr defTabSz="914309" eaLnBrk="0" fontAlgn="base" hangingPunct="0">
              <a:spcBef>
                <a:spcPct val="0"/>
              </a:spcBef>
              <a:spcAft>
                <a:spcPct val="0"/>
              </a:spcAft>
            </a:pPr>
            <a:r>
              <a:rPr lang="en-US" altLang="en-US" sz="12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200"/>
              <a:t> </a:t>
            </a:r>
            <a:endParaRPr lang="en-US" altLang="en-US" sz="1800">
              <a:latin typeface="Arial" panose="020B0604020202020204" pitchFamily="34" charset="0"/>
            </a:endParaRPr>
          </a:p>
        </p:txBody>
      </p:sp>
      <p:grpSp>
        <p:nvGrpSpPr>
          <p:cNvPr id="99" name="Group 98">
            <a:extLst>
              <a:ext uri="{FF2B5EF4-FFF2-40B4-BE49-F238E27FC236}">
                <a16:creationId xmlns:a16="http://schemas.microsoft.com/office/drawing/2014/main" id="{38E39327-A453-4D5D-8216-06785740FF9C}"/>
              </a:ext>
            </a:extLst>
          </p:cNvPr>
          <p:cNvGrpSpPr/>
          <p:nvPr/>
        </p:nvGrpSpPr>
        <p:grpSpPr>
          <a:xfrm>
            <a:off x="873070" y="1534624"/>
            <a:ext cx="10252994" cy="861718"/>
            <a:chOff x="644526" y="2766774"/>
            <a:chExt cx="10253661" cy="861774"/>
          </a:xfrm>
        </p:grpSpPr>
        <p:sp>
          <p:nvSpPr>
            <p:cNvPr id="100" name="TextBox 99">
              <a:extLst>
                <a:ext uri="{FF2B5EF4-FFF2-40B4-BE49-F238E27FC236}">
                  <a16:creationId xmlns:a16="http://schemas.microsoft.com/office/drawing/2014/main" id="{0E313D54-D818-4D31-925E-91026919240F}"/>
                </a:ext>
              </a:extLst>
            </p:cNvPr>
            <p:cNvSpPr txBox="1"/>
            <p:nvPr/>
          </p:nvSpPr>
          <p:spPr>
            <a:xfrm>
              <a:off x="1906587" y="2766774"/>
              <a:ext cx="8991600" cy="769491"/>
            </a:xfrm>
            <a:prstGeom prst="rect">
              <a:avLst/>
            </a:prstGeom>
            <a:noFill/>
          </p:spPr>
          <p:txBody>
            <a:bodyPr wrap="square" rtlCol="0">
              <a:spAutoFit/>
            </a:bodyPr>
            <a:lstStyle/>
            <a:p>
              <a:endParaRPr lang="en-US" sz="4400" b="1" i="1" dirty="0">
                <a:solidFill>
                  <a:srgbClr val="145F82"/>
                </a:solidFill>
                <a:latin typeface="Times New Roman" panose="02020603050405020304" pitchFamily="18" charset="0"/>
                <a:ea typeface="Tahoma" pitchFamily="34" charset="0"/>
                <a:cs typeface="Times New Roman" panose="02020603050405020304" pitchFamily="18" charset="0"/>
              </a:endParaRPr>
            </a:p>
          </p:txBody>
        </p:sp>
        <p:sp>
          <p:nvSpPr>
            <p:cNvPr id="101" name="Rounded Rectangle 58">
              <a:extLst>
                <a:ext uri="{FF2B5EF4-FFF2-40B4-BE49-F238E27FC236}">
                  <a16:creationId xmlns:a16="http://schemas.microsoft.com/office/drawing/2014/main" id="{21539F12-85E7-4B0E-A2D7-F01B9DA90F15}"/>
                </a:ext>
              </a:extLst>
            </p:cNvPr>
            <p:cNvSpPr/>
            <p:nvPr/>
          </p:nvSpPr>
          <p:spPr>
            <a:xfrm>
              <a:off x="644526" y="2823876"/>
              <a:ext cx="1269206" cy="804672"/>
            </a:xfrm>
            <a:prstGeom prst="roundRect">
              <a:avLst/>
            </a:prstGeom>
            <a:solidFill>
              <a:schemeClr val="accent2">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02" name="TextBox 101">
              <a:extLst>
                <a:ext uri="{FF2B5EF4-FFF2-40B4-BE49-F238E27FC236}">
                  <a16:creationId xmlns:a16="http://schemas.microsoft.com/office/drawing/2014/main" id="{2E139580-E794-4446-8F66-BF2473C1BA35}"/>
                </a:ext>
              </a:extLst>
            </p:cNvPr>
            <p:cNvSpPr txBox="1"/>
            <p:nvPr/>
          </p:nvSpPr>
          <p:spPr>
            <a:xfrm>
              <a:off x="960107" y="2795826"/>
              <a:ext cx="607900" cy="769491"/>
            </a:xfrm>
            <a:prstGeom prst="rect">
              <a:avLst/>
            </a:prstGeom>
            <a:noFill/>
          </p:spPr>
          <p:txBody>
            <a:bodyPr wrap="none" rtlCol="0">
              <a:spAutoFit/>
            </a:bodyPr>
            <a:lstStyle/>
            <a:p>
              <a:pPr algn="ctr"/>
              <a:r>
                <a:rPr lang="en-US" sz="4400" b="1">
                  <a:solidFill>
                    <a:srgbClr val="C00000"/>
                  </a:solidFill>
                  <a:latin typeface="Times New Roman" panose="02020603050405020304" pitchFamily="18" charset="0"/>
                  <a:ea typeface="Tahoma" pitchFamily="34" charset="0"/>
                  <a:cs typeface="Times New Roman" panose="02020603050405020304" pitchFamily="18" charset="0"/>
                </a:rPr>
                <a:t>5.</a:t>
              </a:r>
              <a:endParaRPr lang="en-US" sz="44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p:grpSp>
      <p:sp>
        <p:nvSpPr>
          <p:cNvPr id="103" name="Rectangle 102">
            <a:extLst>
              <a:ext uri="{FF2B5EF4-FFF2-40B4-BE49-F238E27FC236}">
                <a16:creationId xmlns:a16="http://schemas.microsoft.com/office/drawing/2014/main" id="{36B015E2-EAE9-4743-A64F-F2FDCA95DFDD}"/>
              </a:ext>
            </a:extLst>
          </p:cNvPr>
          <p:cNvSpPr/>
          <p:nvPr/>
        </p:nvSpPr>
        <p:spPr>
          <a:xfrm>
            <a:off x="2142194" y="1591723"/>
            <a:ext cx="5555093" cy="769441"/>
          </a:xfrm>
          <a:prstGeom prst="rect">
            <a:avLst/>
          </a:prstGeom>
        </p:spPr>
        <p:txBody>
          <a:bodyPr wrap="square">
            <a:spAutoFit/>
          </a:bodyPr>
          <a:lstStyle/>
          <a:p>
            <a:r>
              <a:rPr lang="en-US" sz="4400" b="1">
                <a:solidFill>
                  <a:srgbClr val="C00000"/>
                </a:solidFill>
                <a:latin typeface="Times New Roman" panose="02020603050405020304" pitchFamily="18" charset="0"/>
                <a:ea typeface="Tahoma" pitchFamily="34" charset="0"/>
                <a:cs typeface="Times New Roman" panose="02020603050405020304" pitchFamily="18" charset="0"/>
              </a:rPr>
              <a:t>Ví dụ minh họa</a:t>
            </a:r>
            <a:endParaRPr lang="en-US" sz="44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p:grpSp>
        <p:nvGrpSpPr>
          <p:cNvPr id="104" name="Group 103">
            <a:extLst>
              <a:ext uri="{FF2B5EF4-FFF2-40B4-BE49-F238E27FC236}">
                <a16:creationId xmlns:a16="http://schemas.microsoft.com/office/drawing/2014/main" id="{465AD6ED-36A1-4991-8A1D-F8D51B8CECA8}"/>
              </a:ext>
            </a:extLst>
          </p:cNvPr>
          <p:cNvGrpSpPr/>
          <p:nvPr/>
        </p:nvGrpSpPr>
        <p:grpSpPr>
          <a:xfrm>
            <a:off x="515129" y="666106"/>
            <a:ext cx="22192581" cy="817322"/>
            <a:chOff x="811483" y="1892299"/>
            <a:chExt cx="22064392" cy="817373"/>
          </a:xfrm>
        </p:grpSpPr>
        <p:sp>
          <p:nvSpPr>
            <p:cNvPr id="105" name="Rounded Rectangle 2">
              <a:extLst>
                <a:ext uri="{FF2B5EF4-FFF2-40B4-BE49-F238E27FC236}">
                  <a16:creationId xmlns:a16="http://schemas.microsoft.com/office/drawing/2014/main" id="{848196C9-9A7E-4D40-A4B7-16BE6B89EFCD}"/>
                </a:ext>
              </a:extLst>
            </p:cNvPr>
            <p:cNvSpPr/>
            <p:nvPr/>
          </p:nvSpPr>
          <p:spPr>
            <a:xfrm>
              <a:off x="811483" y="1905000"/>
              <a:ext cx="1261793"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06" name="TextBox 105">
              <a:extLst>
                <a:ext uri="{FF2B5EF4-FFF2-40B4-BE49-F238E27FC236}">
                  <a16:creationId xmlns:a16="http://schemas.microsoft.com/office/drawing/2014/main" id="{82454071-760F-4A23-B063-92775CB7A866}"/>
                </a:ext>
              </a:extLst>
            </p:cNvPr>
            <p:cNvSpPr txBox="1"/>
            <p:nvPr/>
          </p:nvSpPr>
          <p:spPr>
            <a:xfrm>
              <a:off x="1134192" y="1913523"/>
              <a:ext cx="620285" cy="769489"/>
            </a:xfrm>
            <a:prstGeom prst="rect">
              <a:avLst/>
            </a:prstGeom>
            <a:noFill/>
          </p:spPr>
          <p:txBody>
            <a:bodyPr wrap="none" rtlCol="0">
              <a:spAutoFit/>
            </a:bodyPr>
            <a:lstStyle/>
            <a:p>
              <a:r>
                <a:rPr lang="en-US" sz="4400" b="1">
                  <a:solidFill>
                    <a:schemeClr val="bg1"/>
                  </a:solidFill>
                  <a:latin typeface="Times New Roman" panose="02020603050405020304" pitchFamily="18" charset="0"/>
                  <a:ea typeface="Tahoma" pitchFamily="34" charset="0"/>
                  <a:cs typeface="Times New Roman" panose="02020603050405020304" pitchFamily="18" charset="0"/>
                </a:rPr>
                <a:t>II</a:t>
              </a:r>
              <a:endParaRPr lang="en-US" sz="4400" b="1" dirty="0">
                <a:solidFill>
                  <a:schemeClr val="bg1"/>
                </a:solidFill>
                <a:latin typeface="Times New Roman" panose="02020603050405020304" pitchFamily="18" charset="0"/>
                <a:ea typeface="Tahoma" pitchFamily="34" charset="0"/>
                <a:cs typeface="Times New Roman" panose="02020603050405020304" pitchFamily="18" charset="0"/>
              </a:endParaRPr>
            </a:p>
          </p:txBody>
        </p:sp>
        <p:sp>
          <p:nvSpPr>
            <p:cNvPr id="107" name="TextBox 106">
              <a:extLst>
                <a:ext uri="{FF2B5EF4-FFF2-40B4-BE49-F238E27FC236}">
                  <a16:creationId xmlns:a16="http://schemas.microsoft.com/office/drawing/2014/main" id="{5B25A8AA-C237-4B47-8B7A-0050E5F3E4F3}"/>
                </a:ext>
              </a:extLst>
            </p:cNvPr>
            <p:cNvSpPr txBox="1"/>
            <p:nvPr/>
          </p:nvSpPr>
          <p:spPr>
            <a:xfrm>
              <a:off x="2087561" y="1892299"/>
              <a:ext cx="20788314" cy="769489"/>
            </a:xfrm>
            <a:prstGeom prst="rect">
              <a:avLst/>
            </a:prstGeom>
            <a:noFill/>
          </p:spPr>
          <p:txBody>
            <a:bodyPr wrap="square" rtlCol="0">
              <a:spAutoFit/>
            </a:bodyPr>
            <a:lstStyle/>
            <a:p>
              <a:r>
                <a:rPr lang="en-US" sz="4400" b="1" dirty="0">
                  <a:solidFill>
                    <a:srgbClr val="145F82"/>
                  </a:solidFill>
                  <a:latin typeface="Times New Roman" panose="02020603050405020304" pitchFamily="18" charset="0"/>
                  <a:ea typeface="Tahoma" pitchFamily="34" charset="0"/>
                  <a:cs typeface="Times New Roman" panose="02020603050405020304" pitchFamily="18" charset="0"/>
                </a:rPr>
                <a:t>BẤT ĐẲNG THỨC GIỮA TRUNG BÌNH CỘNG VÀ TRUNG BÌNH NHÂN</a:t>
              </a:r>
            </a:p>
          </p:txBody>
        </p:sp>
      </p:grpSp>
    </p:spTree>
    <p:extLst>
      <p:ext uri="{BB962C8B-B14F-4D97-AF65-F5344CB8AC3E}">
        <p14:creationId xmlns:p14="http://schemas.microsoft.com/office/powerpoint/2010/main" val="157469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4418" y="1605213"/>
            <a:ext cx="404278" cy="769441"/>
          </a:xfrm>
          <a:prstGeom prst="rect">
            <a:avLst/>
          </a:prstGeom>
          <a:noFill/>
        </p:spPr>
        <p:txBody>
          <a:bodyPr wrap="none" rtlCol="0">
            <a:spAutoFit/>
          </a:bodyPr>
          <a:lstStyle/>
          <a:p>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I</a:t>
            </a:r>
          </a:p>
        </p:txBody>
      </p:sp>
      <mc:AlternateContent xmlns:mc="http://schemas.openxmlformats.org/markup-compatibility/2006" xmlns:a14="http://schemas.microsoft.com/office/drawing/2010/main">
        <mc:Choice Requires="a14">
          <p:sp>
            <p:nvSpPr>
              <p:cNvPr id="7" name="Hình chữ nhật 6"/>
              <p:cNvSpPr/>
              <p:nvPr/>
            </p:nvSpPr>
            <p:spPr>
              <a:xfrm>
                <a:off x="1583435" y="2300804"/>
                <a:ext cx="18058377" cy="851580"/>
              </a:xfrm>
              <a:prstGeom prst="rect">
                <a:avLst/>
              </a:prstGeom>
            </p:spPr>
            <p:txBody>
              <a:bodyPr wrap="square">
                <a:spAutoFit/>
              </a:bodyPr>
              <a:lstStyle/>
              <a:p>
                <a:pPr indent="457200">
                  <a:lnSpc>
                    <a:spcPct val="115000"/>
                  </a:lnSpc>
                  <a:spcAft>
                    <a:spcPts val="0"/>
                  </a:spcAft>
                </a:pPr>
                <a:r>
                  <a:rPr lang="en-US" sz="4400" i="1" dirty="0" err="1">
                    <a:latin typeface="Times New Roman"/>
                    <a:ea typeface="Calibri"/>
                    <a:cs typeface="Times New Roman"/>
                  </a:rPr>
                  <a:t>Các</a:t>
                </a:r>
                <a:r>
                  <a:rPr lang="en-US" sz="4400" i="1" dirty="0">
                    <a:latin typeface="Times New Roman"/>
                    <a:ea typeface="Calibri"/>
                    <a:cs typeface="Times New Roman"/>
                  </a:rPr>
                  <a:t> </a:t>
                </a:r>
                <a:r>
                  <a:rPr lang="en-US" sz="4400" i="1" dirty="0" err="1">
                    <a:latin typeface="Times New Roman"/>
                    <a:ea typeface="Calibri"/>
                    <a:cs typeface="Times New Roman"/>
                  </a:rPr>
                  <a:t>mệnh</a:t>
                </a:r>
                <a:r>
                  <a:rPr lang="en-US" sz="4400" i="1" dirty="0">
                    <a:latin typeface="Times New Roman"/>
                    <a:ea typeface="Calibri"/>
                    <a:cs typeface="Times New Roman"/>
                  </a:rPr>
                  <a:t> </a:t>
                </a:r>
                <a:r>
                  <a:rPr lang="en-US" sz="4400" i="1" dirty="0" err="1">
                    <a:latin typeface="Times New Roman"/>
                    <a:ea typeface="Calibri"/>
                    <a:cs typeface="Times New Roman"/>
                  </a:rPr>
                  <a:t>đề</a:t>
                </a:r>
                <a:r>
                  <a:rPr lang="en-US" sz="4400" i="1" dirty="0">
                    <a:latin typeface="Times New Roman"/>
                    <a:ea typeface="Calibri"/>
                    <a:cs typeface="Times New Roman"/>
                  </a:rPr>
                  <a:t> </a:t>
                </a:r>
                <a:r>
                  <a:rPr lang="en-US" sz="4400" i="1" dirty="0" err="1">
                    <a:latin typeface="Times New Roman"/>
                    <a:ea typeface="Calibri"/>
                    <a:cs typeface="Times New Roman"/>
                  </a:rPr>
                  <a:t>dạng</a:t>
                </a:r>
                <a14:m>
                  <m:oMath xmlns:m="http://schemas.openxmlformats.org/officeDocument/2006/math">
                    <m:r>
                      <a:rPr lang="en-US" sz="4800" b="0" i="1" smtClean="0">
                        <a:effectLst/>
                        <a:latin typeface="Cambria Math"/>
                        <a:ea typeface="Calibri"/>
                        <a:cs typeface="Times New Roman"/>
                      </a:rPr>
                      <m:t> </m:t>
                    </m:r>
                    <m:r>
                      <a:rPr lang="en-US" sz="4800" i="1">
                        <a:effectLst/>
                        <a:latin typeface="Cambria Math"/>
                        <a:ea typeface="Calibri"/>
                        <a:cs typeface="Times New Roman"/>
                      </a:rPr>
                      <m:t>"</m:t>
                    </m:r>
                    <m:r>
                      <a:rPr lang="en-US" sz="4800" i="1">
                        <a:effectLst/>
                        <a:latin typeface="Cambria Math"/>
                        <a:ea typeface="Calibri"/>
                        <a:cs typeface="Times New Roman"/>
                      </a:rPr>
                      <m:t>𝑎</m:t>
                    </m:r>
                    <m:r>
                      <a:rPr lang="en-US" sz="4800" i="1">
                        <a:effectLst/>
                        <a:latin typeface="Cambria Math"/>
                        <a:ea typeface="Calibri"/>
                        <a:cs typeface="Times New Roman"/>
                      </a:rPr>
                      <m:t>&lt;</m:t>
                    </m:r>
                    <m:r>
                      <a:rPr lang="en-US" sz="4800" i="1">
                        <a:effectLst/>
                        <a:latin typeface="Cambria Math"/>
                        <a:ea typeface="Calibri"/>
                        <a:cs typeface="Times New Roman"/>
                      </a:rPr>
                      <m:t>𝑏</m:t>
                    </m:r>
                    <m:r>
                      <a:rPr lang="en-US" sz="4800" i="1">
                        <a:effectLst/>
                        <a:latin typeface="Cambria Math"/>
                        <a:ea typeface="Calibri"/>
                        <a:cs typeface="Times New Roman"/>
                      </a:rPr>
                      <m:t>"</m:t>
                    </m:r>
                  </m:oMath>
                </a14:m>
                <a:r>
                  <a:rPr lang="en-US" sz="4400" i="1" dirty="0">
                    <a:effectLst/>
                    <a:latin typeface="Times New Roman"/>
                    <a:ea typeface="Calibri"/>
                    <a:cs typeface="Times New Roman"/>
                  </a:rPr>
                  <a:t> </a:t>
                </a:r>
                <a:r>
                  <a:rPr lang="en-US" sz="4400" i="1" dirty="0" err="1">
                    <a:effectLst/>
                    <a:latin typeface="Times New Roman"/>
                    <a:ea typeface="Calibri"/>
                    <a:cs typeface="Times New Roman"/>
                  </a:rPr>
                  <a:t>hoặc</a:t>
                </a:r>
                <a:r>
                  <a:rPr lang="en-US" sz="4400" i="1" dirty="0">
                    <a:effectLst/>
                    <a:latin typeface="Times New Roman"/>
                    <a:ea typeface="Calibri"/>
                    <a:cs typeface="Times New Roman"/>
                  </a:rPr>
                  <a:t>  </a:t>
                </a:r>
                <a14:m>
                  <m:oMath xmlns:m="http://schemas.openxmlformats.org/officeDocument/2006/math">
                    <m:r>
                      <a:rPr lang="en-US" sz="4800" i="1">
                        <a:effectLst/>
                        <a:latin typeface="Cambria Math"/>
                        <a:ea typeface="Calibri"/>
                        <a:cs typeface="Times New Roman"/>
                      </a:rPr>
                      <m:t>"</m:t>
                    </m:r>
                    <m:r>
                      <a:rPr lang="en-US" sz="4800" i="1">
                        <a:effectLst/>
                        <a:latin typeface="Cambria Math"/>
                        <a:ea typeface="Calibri"/>
                        <a:cs typeface="Times New Roman"/>
                      </a:rPr>
                      <m:t>𝑎</m:t>
                    </m:r>
                    <m:r>
                      <a:rPr lang="en-US" sz="4800" i="1">
                        <a:effectLst/>
                        <a:latin typeface="Cambria Math"/>
                        <a:ea typeface="Calibri"/>
                        <a:cs typeface="Times New Roman"/>
                      </a:rPr>
                      <m:t>&gt;</m:t>
                    </m:r>
                    <m:r>
                      <a:rPr lang="en-US" sz="4800" i="1">
                        <a:effectLst/>
                        <a:latin typeface="Cambria Math"/>
                        <a:ea typeface="Calibri"/>
                        <a:cs typeface="Times New Roman"/>
                      </a:rPr>
                      <m:t>𝑏</m:t>
                    </m:r>
                    <m:r>
                      <a:rPr lang="en-US" sz="4800" i="1" smtClean="0">
                        <a:effectLst/>
                        <a:latin typeface="Cambria Math"/>
                        <a:ea typeface="Calibri"/>
                        <a:cs typeface="Times New Roman"/>
                      </a:rPr>
                      <m:t>“</m:t>
                    </m:r>
                  </m:oMath>
                </a14:m>
                <a:r>
                  <a:rPr lang="en-US" sz="4400" i="1" dirty="0">
                    <a:effectLst/>
                    <a:latin typeface="Times New Roman"/>
                    <a:ea typeface="Calibri"/>
                    <a:cs typeface="Times New Roman"/>
                  </a:rPr>
                  <a:t> </a:t>
                </a:r>
                <a:r>
                  <a:rPr lang="en-US" sz="4400" i="1" dirty="0" err="1">
                    <a:effectLst/>
                    <a:latin typeface="Times New Roman"/>
                    <a:ea typeface="Calibri"/>
                    <a:cs typeface="Times New Roman"/>
                  </a:rPr>
                  <a:t>được</a:t>
                </a:r>
                <a:r>
                  <a:rPr lang="vi-VN" sz="4400" i="1" dirty="0">
                    <a:effectLst/>
                    <a:latin typeface="Times New Roman"/>
                    <a:ea typeface="Calibri"/>
                    <a:cs typeface="Times New Roman"/>
                  </a:rPr>
                  <a:t> gọi là Bất đẳng thức</a:t>
                </a:r>
                <a:r>
                  <a:rPr lang="en-US" sz="4400" i="1" dirty="0">
                    <a:effectLst/>
                    <a:latin typeface="Times New Roman"/>
                    <a:ea typeface="Calibri"/>
                    <a:cs typeface="Times New Roman"/>
                  </a:rPr>
                  <a:t>.</a:t>
                </a:r>
                <a:endParaRPr lang="vi-VN" sz="4800" dirty="0">
                  <a:effectLst/>
                  <a:latin typeface="Times New Roman"/>
                  <a:ea typeface="Calibri"/>
                  <a:cs typeface="Times New Roman"/>
                </a:endParaRPr>
              </a:p>
            </p:txBody>
          </p:sp>
        </mc:Choice>
        <mc:Fallback xmlns="">
          <p:sp>
            <p:nvSpPr>
              <p:cNvPr id="7" name="Hình chữ nhật 6"/>
              <p:cNvSpPr>
                <a:spLocks noRot="1" noChangeAspect="1" noMove="1" noResize="1" noEditPoints="1" noAdjustHandles="1" noChangeArrowheads="1" noChangeShapeType="1" noTextEdit="1"/>
              </p:cNvSpPr>
              <p:nvPr/>
            </p:nvSpPr>
            <p:spPr>
              <a:xfrm>
                <a:off x="1583435" y="2300804"/>
                <a:ext cx="18058377" cy="851580"/>
              </a:xfrm>
              <a:prstGeom prst="rect">
                <a:avLst/>
              </a:prstGeom>
              <a:blipFill>
                <a:blip r:embed="rId2"/>
                <a:stretch>
                  <a:fillRect t="-5000" b="-32857"/>
                </a:stretch>
              </a:blipFill>
            </p:spPr>
            <p:txBody>
              <a:bodyPr/>
              <a:lstStyle/>
              <a:p>
                <a:r>
                  <a:rPr lang="en-US">
                    <a:noFill/>
                  </a:rPr>
                  <a:t> </a:t>
                </a:r>
              </a:p>
            </p:txBody>
          </p:sp>
        </mc:Fallback>
      </mc:AlternateContent>
      <p:grpSp>
        <p:nvGrpSpPr>
          <p:cNvPr id="47" name="Group 48"/>
          <p:cNvGrpSpPr/>
          <p:nvPr/>
        </p:nvGrpSpPr>
        <p:grpSpPr>
          <a:xfrm>
            <a:off x="1405628" y="4672840"/>
            <a:ext cx="2687116" cy="940513"/>
            <a:chOff x="2067302" y="5922690"/>
            <a:chExt cx="2687116" cy="940513"/>
          </a:xfrm>
        </p:grpSpPr>
        <p:sp>
          <p:nvSpPr>
            <p:cNvPr id="48" name="Freeform 20"/>
            <p:cNvSpPr>
              <a:spLocks/>
            </p:cNvSpPr>
            <p:nvPr/>
          </p:nvSpPr>
          <p:spPr bwMode="auto">
            <a:xfrm rot="5400000">
              <a:off x="3394521" y="5470495"/>
              <a:ext cx="793396" cy="1926396"/>
            </a:xfrm>
            <a:prstGeom prst="round2SameRect">
              <a:avLst/>
            </a:prstGeom>
            <a:solidFill>
              <a:schemeClr val="bg1">
                <a:lumMod val="95000"/>
              </a:schemeClr>
            </a:solidFill>
            <a:ln w="3810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50" name="TextBox 50"/>
            <p:cNvSpPr txBox="1"/>
            <p:nvPr/>
          </p:nvSpPr>
          <p:spPr>
            <a:xfrm>
              <a:off x="3006015" y="6002305"/>
              <a:ext cx="1748403" cy="769441"/>
            </a:xfrm>
            <a:prstGeom prst="rect">
              <a:avLst/>
            </a:prstGeom>
            <a:noFill/>
          </p:spPr>
          <p:txBody>
            <a:bodyPr wrap="square" rtlCol="0">
              <a:spAutoFit/>
            </a:bodyPr>
            <a:lstStyle/>
            <a:p>
              <a:r>
                <a:rPr lang="en-US" sz="4400" b="1" dirty="0" err="1">
                  <a:solidFill>
                    <a:schemeClr val="accent6">
                      <a:lumMod val="75000"/>
                    </a:schemeClr>
                  </a:solidFill>
                  <a:latin typeface="Times New Roman" panose="02020603050405020304" pitchFamily="18" charset="0"/>
                  <a:ea typeface="Tahoma" pitchFamily="34" charset="0"/>
                  <a:cs typeface="Times New Roman" pitchFamily="18" charset="0"/>
                </a:rPr>
                <a:t>Chú</a:t>
              </a:r>
              <a:r>
                <a:rPr lang="en-US" sz="4400" b="1" dirty="0">
                  <a:solidFill>
                    <a:schemeClr val="accent6">
                      <a:lumMod val="75000"/>
                    </a:schemeClr>
                  </a:solidFill>
                  <a:latin typeface="Times New Roman" panose="02020603050405020304" pitchFamily="18" charset="0"/>
                  <a:ea typeface="Tahoma" pitchFamily="34" charset="0"/>
                  <a:cs typeface="Times New Roman" pitchFamily="18" charset="0"/>
                </a:rPr>
                <a:t> ý</a:t>
              </a:r>
            </a:p>
          </p:txBody>
        </p:sp>
        <p:grpSp>
          <p:nvGrpSpPr>
            <p:cNvPr id="51" name="Group 70"/>
            <p:cNvGrpSpPr/>
            <p:nvPr/>
          </p:nvGrpSpPr>
          <p:grpSpPr>
            <a:xfrm>
              <a:off x="2067302" y="5922690"/>
              <a:ext cx="950173" cy="940513"/>
              <a:chOff x="1311958" y="3405486"/>
              <a:chExt cx="950173" cy="940513"/>
            </a:xfrm>
          </p:grpSpPr>
          <p:sp>
            <p:nvSpPr>
              <p:cNvPr id="52" name="Rectangle 11"/>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itchFamily="18" charset="0"/>
                </a:endParaRPr>
              </a:p>
            </p:txBody>
          </p:sp>
          <p:sp>
            <p:nvSpPr>
              <p:cNvPr id="53"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5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5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5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5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5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6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6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6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6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6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6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6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6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7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7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7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81"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82"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84"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85"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86"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grpSp>
      </p:grpSp>
      <mc:AlternateContent xmlns:mc="http://schemas.openxmlformats.org/markup-compatibility/2006" xmlns:a14="http://schemas.microsoft.com/office/drawing/2010/main">
        <mc:Choice Requires="a14">
          <p:sp>
            <p:nvSpPr>
              <p:cNvPr id="8" name="Hình chữ nhật 7"/>
              <p:cNvSpPr/>
              <p:nvPr/>
            </p:nvSpPr>
            <p:spPr>
              <a:xfrm>
                <a:off x="4221165" y="3400674"/>
                <a:ext cx="4082721" cy="769441"/>
              </a:xfrm>
              <a:prstGeom prst="rect">
                <a:avLst/>
              </a:prstGeom>
            </p:spPr>
            <p:txBody>
              <a:bodyPr wrap="none">
                <a:spAutoFit/>
              </a:bodyPr>
              <a:lstStyle/>
              <a:p>
                <a14:m>
                  <m:oMath xmlns:m="http://schemas.openxmlformats.org/officeDocument/2006/math">
                    <m:r>
                      <a:rPr lang="en-US" sz="4400" i="1">
                        <a:latin typeface="Cambria Math"/>
                        <a:ea typeface="Calibri"/>
                        <a:cs typeface="Times New Roman"/>
                      </a:rPr>
                      <m:t>"2&lt;1"</m:t>
                    </m:r>
                  </m:oMath>
                </a14:m>
                <a:r>
                  <a:rPr lang="en-US" sz="4400" i="1" dirty="0">
                    <a:effectLst/>
                    <a:latin typeface="Times New Roman" panose="02020603050405020304" pitchFamily="18" charset="0"/>
                    <a:ea typeface="Calibri"/>
                    <a:cs typeface="Times New Roman" panose="02020603050405020304" pitchFamily="18" charset="0"/>
                  </a:rPr>
                  <a:t>, </a:t>
                </a:r>
                <a14:m>
                  <m:oMath xmlns:m="http://schemas.openxmlformats.org/officeDocument/2006/math">
                    <m:r>
                      <a:rPr lang="en-US" sz="4400" i="1">
                        <a:effectLst/>
                        <a:latin typeface="Cambria Math"/>
                        <a:ea typeface="Calibri"/>
                        <a:cs typeface="Times New Roman"/>
                      </a:rPr>
                      <m:t>"</m:t>
                    </m:r>
                    <m:func>
                      <m:funcPr>
                        <m:ctrlPr>
                          <a:rPr lang="vi-VN" sz="4400" i="1">
                            <a:effectLst/>
                            <a:latin typeface="Cambria Math" panose="02040503050406030204" pitchFamily="18" charset="0"/>
                          </a:rPr>
                        </m:ctrlPr>
                      </m:funcPr>
                      <m:fName>
                        <m:r>
                          <a:rPr lang="en-US" sz="4400" i="1">
                            <a:effectLst/>
                            <a:latin typeface="Cambria Math"/>
                            <a:ea typeface="Calibri"/>
                            <a:cs typeface="Times New Roman"/>
                          </a:rPr>
                          <m:t>𝑥</m:t>
                        </m:r>
                      </m:fName>
                      <m:e>
                        <m:r>
                          <a:rPr lang="en-US" sz="4400" i="1">
                            <a:effectLst/>
                            <a:latin typeface="Cambria Math"/>
                            <a:ea typeface="Calibri"/>
                            <a:cs typeface="Times New Roman"/>
                          </a:rPr>
                          <m:t>&gt;</m:t>
                        </m:r>
                      </m:e>
                    </m:func>
                    <m:r>
                      <a:rPr lang="en-US" sz="4400" i="1">
                        <a:effectLst/>
                        <a:latin typeface="Cambria Math"/>
                        <a:ea typeface="Calibri"/>
                        <a:cs typeface="Times New Roman"/>
                      </a:rPr>
                      <m:t>𝑦</m:t>
                    </m:r>
                    <m:r>
                      <a:rPr lang="en-US" sz="4400" i="1">
                        <a:effectLst/>
                        <a:latin typeface="Cambria Math"/>
                        <a:ea typeface="Calibri"/>
                        <a:cs typeface="Times New Roman"/>
                      </a:rPr>
                      <m:t>"</m:t>
                    </m:r>
                  </m:oMath>
                </a14:m>
                <a:endParaRPr lang="vi-VN" sz="4400" dirty="0">
                  <a:latin typeface="Times New Roman" panose="02020603050405020304" pitchFamily="18" charset="0"/>
                  <a:cs typeface="Times New Roman" panose="02020603050405020304" pitchFamily="18" charset="0"/>
                </a:endParaRPr>
              </a:p>
            </p:txBody>
          </p:sp>
        </mc:Choice>
        <mc:Fallback xmlns="">
          <p:sp>
            <p:nvSpPr>
              <p:cNvPr id="8" name="Hình chữ nhật 7"/>
              <p:cNvSpPr>
                <a:spLocks noRot="1" noChangeAspect="1" noMove="1" noResize="1" noEditPoints="1" noAdjustHandles="1" noChangeArrowheads="1" noChangeShapeType="1" noTextEdit="1"/>
              </p:cNvSpPr>
              <p:nvPr/>
            </p:nvSpPr>
            <p:spPr>
              <a:xfrm>
                <a:off x="4221165" y="3400674"/>
                <a:ext cx="4082721" cy="769441"/>
              </a:xfrm>
              <a:prstGeom prst="rect">
                <a:avLst/>
              </a:prstGeom>
              <a:blipFill>
                <a:blip r:embed="rId3"/>
                <a:stretch>
                  <a:fillRect t="-15873" b="-38095"/>
                </a:stretch>
              </a:blipFill>
            </p:spPr>
            <p:txBody>
              <a:bodyPr/>
              <a:lstStyle/>
              <a:p>
                <a:r>
                  <a:rPr lang="en-US">
                    <a:noFill/>
                  </a:rPr>
                  <a:t> </a:t>
                </a:r>
              </a:p>
            </p:txBody>
          </p:sp>
        </mc:Fallback>
      </mc:AlternateContent>
      <p:sp>
        <p:nvSpPr>
          <p:cNvPr id="88" name="Freeform 36"/>
          <p:cNvSpPr>
            <a:spLocks/>
          </p:cNvSpPr>
          <p:nvPr/>
        </p:nvSpPr>
        <p:spPr bwMode="auto">
          <a:xfrm>
            <a:off x="1247578" y="3788022"/>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grpSp>
        <p:nvGrpSpPr>
          <p:cNvPr id="89" name="Group 48"/>
          <p:cNvGrpSpPr/>
          <p:nvPr/>
        </p:nvGrpSpPr>
        <p:grpSpPr>
          <a:xfrm>
            <a:off x="1368447" y="3186386"/>
            <a:ext cx="2687116" cy="940513"/>
            <a:chOff x="2067302" y="5922690"/>
            <a:chExt cx="2687116" cy="940513"/>
          </a:xfrm>
        </p:grpSpPr>
        <p:sp>
          <p:nvSpPr>
            <p:cNvPr id="90" name="Freeform 20"/>
            <p:cNvSpPr>
              <a:spLocks/>
            </p:cNvSpPr>
            <p:nvPr/>
          </p:nvSpPr>
          <p:spPr bwMode="auto">
            <a:xfrm rot="5400000">
              <a:off x="3394521" y="5470495"/>
              <a:ext cx="793396" cy="1926396"/>
            </a:xfrm>
            <a:prstGeom prst="round2SameRect">
              <a:avLst/>
            </a:prstGeom>
            <a:solidFill>
              <a:schemeClr val="bg1">
                <a:lumMod val="95000"/>
              </a:schemeClr>
            </a:solidFill>
            <a:ln w="3810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91" name="TextBox 50"/>
            <p:cNvSpPr txBox="1"/>
            <p:nvPr/>
          </p:nvSpPr>
          <p:spPr>
            <a:xfrm>
              <a:off x="3006015" y="6002305"/>
              <a:ext cx="1748403" cy="769441"/>
            </a:xfrm>
            <a:prstGeom prst="rect">
              <a:avLst/>
            </a:prstGeom>
            <a:noFill/>
          </p:spPr>
          <p:txBody>
            <a:bodyPr wrap="square" rtlCol="0">
              <a:spAutoFit/>
            </a:bodyPr>
            <a:lstStyle/>
            <a:p>
              <a:r>
                <a:rPr lang="en-US" sz="4400" b="1" err="1">
                  <a:solidFill>
                    <a:schemeClr val="accent6">
                      <a:lumMod val="75000"/>
                    </a:schemeClr>
                  </a:solidFill>
                  <a:latin typeface="Times New Roman" panose="02020603050405020304" pitchFamily="18" charset="0"/>
                  <a:ea typeface="Tahoma" pitchFamily="34" charset="0"/>
                  <a:cs typeface="Times New Roman" pitchFamily="18" charset="0"/>
                </a:rPr>
                <a:t>Ví</a:t>
              </a:r>
              <a:r>
                <a:rPr lang="en-US" sz="4400" b="1">
                  <a:solidFill>
                    <a:schemeClr val="accent6">
                      <a:lumMod val="75000"/>
                    </a:schemeClr>
                  </a:solidFill>
                  <a:latin typeface="Times New Roman" pitchFamily="18" charset="0"/>
                  <a:ea typeface="Tahoma" pitchFamily="34" charset="0"/>
                  <a:cs typeface="Times New Roman" pitchFamily="18" charset="0"/>
                </a:rPr>
                <a:t> dụ</a:t>
              </a:r>
              <a:endParaRPr lang="en-US" sz="4400" b="1" dirty="0">
                <a:solidFill>
                  <a:schemeClr val="accent6">
                    <a:lumMod val="75000"/>
                  </a:schemeClr>
                </a:solidFill>
                <a:latin typeface="Times New Roman" pitchFamily="18" charset="0"/>
                <a:ea typeface="Tahoma" pitchFamily="34" charset="0"/>
                <a:cs typeface="Times New Roman" pitchFamily="18" charset="0"/>
              </a:endParaRPr>
            </a:p>
          </p:txBody>
        </p:sp>
        <p:grpSp>
          <p:nvGrpSpPr>
            <p:cNvPr id="92" name="Group 70"/>
            <p:cNvGrpSpPr/>
            <p:nvPr/>
          </p:nvGrpSpPr>
          <p:grpSpPr>
            <a:xfrm>
              <a:off x="2067302" y="5922690"/>
              <a:ext cx="950173" cy="940513"/>
              <a:chOff x="1311958" y="3405486"/>
              <a:chExt cx="950173" cy="940513"/>
            </a:xfrm>
          </p:grpSpPr>
          <p:sp>
            <p:nvSpPr>
              <p:cNvPr id="93" name="Rectangle 11"/>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itchFamily="18" charset="0"/>
                </a:endParaRPr>
              </a:p>
            </p:txBody>
          </p:sp>
          <p:sp>
            <p:nvSpPr>
              <p:cNvPr id="9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9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9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9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9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9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10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10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10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10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10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10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10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10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10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10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11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11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11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11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11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11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11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sp>
            <p:nvSpPr>
              <p:cNvPr id="11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cs typeface="Times New Roman" pitchFamily="18" charset="0"/>
                </a:endParaRPr>
              </a:p>
            </p:txBody>
          </p:sp>
        </p:grpSp>
      </p:grpSp>
      <mc:AlternateContent xmlns:mc="http://schemas.openxmlformats.org/markup-compatibility/2006" xmlns:a14="http://schemas.microsoft.com/office/drawing/2010/main">
        <mc:Choice Requires="a14">
          <p:sp>
            <p:nvSpPr>
              <p:cNvPr id="30" name="Hình chữ nhật 29"/>
              <p:cNvSpPr/>
              <p:nvPr/>
            </p:nvSpPr>
            <p:spPr>
              <a:xfrm>
                <a:off x="4526665" y="4798964"/>
                <a:ext cx="18683353" cy="2123658"/>
              </a:xfrm>
              <a:prstGeom prst="rect">
                <a:avLst/>
              </a:prstGeom>
            </p:spPr>
            <p:txBody>
              <a:bodyPr wrap="square">
                <a:spAutoFit/>
              </a:bodyPr>
              <a:lstStyle/>
              <a:p>
                <a:pPr algn="just">
                  <a:spcAft>
                    <a:spcPts val="0"/>
                  </a:spcAft>
                </a:pPr>
                <a:r>
                  <a:rPr lang="en-US" sz="4400" dirty="0">
                    <a:latin typeface="Times New Roman" panose="02020603050405020304" pitchFamily="18" charset="0"/>
                    <a:ea typeface="Calibri"/>
                    <a:cs typeface="Times New Roman" panose="02020603050405020304" pitchFamily="18" charset="0"/>
                  </a:rPr>
                  <a:t>Ta </a:t>
                </a:r>
                <a:r>
                  <a:rPr lang="en-US" sz="4400" dirty="0" err="1">
                    <a:latin typeface="Times New Roman" panose="02020603050405020304" pitchFamily="18" charset="0"/>
                    <a:ea typeface="Calibri"/>
                    <a:cs typeface="Times New Roman" panose="02020603050405020304" pitchFamily="18" charset="0"/>
                  </a:rPr>
                  <a:t>còn</a:t>
                </a:r>
                <a:r>
                  <a:rPr lang="en-US" sz="4400" dirty="0">
                    <a:latin typeface="Times New Roman" panose="02020603050405020304" pitchFamily="18" charset="0"/>
                    <a:ea typeface="Calibri"/>
                    <a:cs typeface="Times New Roman" panose="02020603050405020304" pitchFamily="18" charset="0"/>
                  </a:rPr>
                  <a:t> </a:t>
                </a:r>
                <a:r>
                  <a:rPr lang="en-US" sz="4400" dirty="0" err="1">
                    <a:latin typeface="Times New Roman" panose="02020603050405020304" pitchFamily="18" charset="0"/>
                    <a:ea typeface="Calibri"/>
                    <a:cs typeface="Times New Roman" panose="02020603050405020304" pitchFamily="18" charset="0"/>
                  </a:rPr>
                  <a:t>gặp</a:t>
                </a:r>
                <a:r>
                  <a:rPr lang="en-US" sz="4400" dirty="0">
                    <a:latin typeface="Times New Roman" panose="02020603050405020304" pitchFamily="18" charset="0"/>
                    <a:ea typeface="Calibri"/>
                    <a:cs typeface="Times New Roman" panose="02020603050405020304" pitchFamily="18" charset="0"/>
                  </a:rPr>
                  <a:t> </a:t>
                </a:r>
                <a:r>
                  <a:rPr lang="en-US" sz="4400" dirty="0" err="1">
                    <a:latin typeface="Times New Roman" panose="02020603050405020304" pitchFamily="18" charset="0"/>
                    <a:ea typeface="Calibri"/>
                    <a:cs typeface="Times New Roman" panose="02020603050405020304" pitchFamily="18" charset="0"/>
                  </a:rPr>
                  <a:t>các</a:t>
                </a:r>
                <a:r>
                  <a:rPr lang="en-US" sz="4400" dirty="0">
                    <a:latin typeface="Times New Roman" panose="02020603050405020304" pitchFamily="18" charset="0"/>
                    <a:ea typeface="Calibri"/>
                    <a:cs typeface="Times New Roman" panose="02020603050405020304" pitchFamily="18" charset="0"/>
                  </a:rPr>
                  <a:t> </a:t>
                </a:r>
                <a:r>
                  <a:rPr lang="en-US" sz="4400" dirty="0" err="1">
                    <a:latin typeface="Times New Roman" panose="02020603050405020304" pitchFamily="18" charset="0"/>
                    <a:ea typeface="Calibri"/>
                    <a:cs typeface="Times New Roman" panose="02020603050405020304" pitchFamily="18" charset="0"/>
                  </a:rPr>
                  <a:t>mệnh</a:t>
                </a:r>
                <a:r>
                  <a:rPr lang="en-US" sz="4400" dirty="0">
                    <a:latin typeface="Times New Roman" panose="02020603050405020304" pitchFamily="18" charset="0"/>
                    <a:ea typeface="Calibri"/>
                    <a:cs typeface="Times New Roman" panose="02020603050405020304" pitchFamily="18" charset="0"/>
                  </a:rPr>
                  <a:t> </a:t>
                </a:r>
                <a:r>
                  <a:rPr lang="en-US" sz="4400" dirty="0" err="1">
                    <a:latin typeface="Times New Roman" panose="02020603050405020304" pitchFamily="18" charset="0"/>
                    <a:ea typeface="Calibri"/>
                    <a:cs typeface="Times New Roman" panose="02020603050405020304" pitchFamily="18" charset="0"/>
                  </a:rPr>
                  <a:t>đề</a:t>
                </a:r>
                <a:r>
                  <a:rPr lang="en-US" sz="4400" dirty="0">
                    <a:latin typeface="Times New Roman" panose="02020603050405020304" pitchFamily="18" charset="0"/>
                    <a:ea typeface="Calibri"/>
                    <a:cs typeface="Times New Roman" panose="02020603050405020304" pitchFamily="18" charset="0"/>
                  </a:rPr>
                  <a:t> </a:t>
                </a:r>
                <a:r>
                  <a:rPr lang="en-US" sz="4400" dirty="0" err="1">
                    <a:latin typeface="Times New Roman" panose="02020603050405020304" pitchFamily="18" charset="0"/>
                    <a:ea typeface="Calibri"/>
                    <a:cs typeface="Times New Roman" panose="02020603050405020304" pitchFamily="18" charset="0"/>
                  </a:rPr>
                  <a:t>dạng</a:t>
                </a:r>
                <a:r>
                  <a:rPr lang="en-US" sz="4400" dirty="0">
                    <a:latin typeface="Times New Roman" panose="02020603050405020304" pitchFamily="18" charset="0"/>
                    <a:ea typeface="Calibri"/>
                    <a:cs typeface="Times New Roman" panose="02020603050405020304" pitchFamily="18" charset="0"/>
                  </a:rPr>
                  <a:t> </a:t>
                </a:r>
                <a14:m>
                  <m:oMath xmlns:m="http://schemas.openxmlformats.org/officeDocument/2006/math">
                    <m:r>
                      <a:rPr lang="en-US" sz="4400" i="1">
                        <a:effectLst/>
                        <a:latin typeface="Cambria Math"/>
                        <a:ea typeface="Calibri"/>
                        <a:cs typeface="Times New Roman"/>
                      </a:rPr>
                      <m:t>𝑎</m:t>
                    </m:r>
                    <m:r>
                      <a:rPr lang="en-US" sz="4400" i="1">
                        <a:effectLst/>
                        <a:latin typeface="Cambria Math"/>
                        <a:ea typeface="Calibri"/>
                        <a:cs typeface="Times New Roman"/>
                      </a:rPr>
                      <m:t>≤</m:t>
                    </m:r>
                    <m:r>
                      <a:rPr lang="en-US" sz="4400" i="1">
                        <a:effectLst/>
                        <a:latin typeface="Cambria Math"/>
                        <a:ea typeface="Calibri"/>
                        <a:cs typeface="Times New Roman"/>
                      </a:rPr>
                      <m:t>𝑏</m:t>
                    </m:r>
                  </m:oMath>
                </a14:m>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hoặc</a:t>
                </a:r>
                <a:r>
                  <a:rPr lang="en-US" sz="4400" dirty="0">
                    <a:effectLst/>
                    <a:latin typeface="Times New Roman" panose="02020603050405020304" pitchFamily="18" charset="0"/>
                    <a:ea typeface="Calibri"/>
                    <a:cs typeface="Times New Roman" panose="02020603050405020304" pitchFamily="18" charset="0"/>
                  </a:rPr>
                  <a:t> </a:t>
                </a:r>
                <a14:m>
                  <m:oMath xmlns:m="http://schemas.openxmlformats.org/officeDocument/2006/math">
                    <m:r>
                      <a:rPr lang="en-US" sz="4400" i="1">
                        <a:effectLst/>
                        <a:latin typeface="Cambria Math"/>
                        <a:ea typeface="Calibri"/>
                        <a:cs typeface="Times New Roman"/>
                      </a:rPr>
                      <m:t>𝑎</m:t>
                    </m:r>
                    <m:r>
                      <a:rPr lang="en-US" sz="4400" i="1">
                        <a:effectLst/>
                        <a:latin typeface="Cambria Math"/>
                        <a:ea typeface="Calibri"/>
                        <a:cs typeface="Times New Roman"/>
                      </a:rPr>
                      <m:t>≥</m:t>
                    </m:r>
                    <m:r>
                      <a:rPr lang="en-US" sz="4400" i="1">
                        <a:effectLst/>
                        <a:latin typeface="Cambria Math"/>
                        <a:ea typeface="Calibri"/>
                        <a:cs typeface="Times New Roman"/>
                      </a:rPr>
                      <m:t>𝑏</m:t>
                    </m:r>
                    <m:r>
                      <a:rPr lang="en-US" sz="4400" i="1">
                        <a:effectLst/>
                        <a:latin typeface="Cambria Math"/>
                        <a:ea typeface="Calibri"/>
                        <a:cs typeface="Times New Roman"/>
                      </a:rPr>
                      <m:t>.</m:t>
                    </m:r>
                  </m:oMath>
                </a14:m>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Các</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mệnh</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đề</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dạng</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này</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cũng</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được</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gọi</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là</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bất</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đẳng</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thức</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Để</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phân</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biệt</a:t>
                </a:r>
                <a:r>
                  <a:rPr lang="en-US" sz="4400" dirty="0">
                    <a:effectLst/>
                    <a:latin typeface="Times New Roman" panose="02020603050405020304" pitchFamily="18" charset="0"/>
                    <a:ea typeface="Calibri"/>
                    <a:cs typeface="Times New Roman" panose="02020603050405020304" pitchFamily="18" charset="0"/>
                  </a:rPr>
                  <a:t>, ta </a:t>
                </a:r>
                <a:r>
                  <a:rPr lang="en-US" sz="4400" dirty="0" err="1">
                    <a:effectLst/>
                    <a:latin typeface="Times New Roman" panose="02020603050405020304" pitchFamily="18" charset="0"/>
                    <a:ea typeface="Calibri"/>
                    <a:cs typeface="Times New Roman" panose="02020603050405020304" pitchFamily="18" charset="0"/>
                  </a:rPr>
                  <a:t>gọi</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chúng</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là</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các</a:t>
                </a:r>
                <a:r>
                  <a:rPr lang="en-US" sz="4400" dirty="0">
                    <a:effectLst/>
                    <a:latin typeface="Times New Roman" panose="02020603050405020304" pitchFamily="18" charset="0"/>
                    <a:ea typeface="Calibri"/>
                    <a:cs typeface="Times New Roman" panose="02020603050405020304" pitchFamily="18" charset="0"/>
                  </a:rPr>
                  <a:t> </a:t>
                </a:r>
                <a:r>
                  <a:rPr lang="en-US" sz="4400" b="1" dirty="0" err="1">
                    <a:effectLst/>
                    <a:latin typeface="Times New Roman" panose="02020603050405020304" pitchFamily="18" charset="0"/>
                    <a:ea typeface="Calibri"/>
                    <a:cs typeface="Times New Roman" panose="02020603050405020304" pitchFamily="18" charset="0"/>
                  </a:rPr>
                  <a:t>bất</a:t>
                </a:r>
                <a:r>
                  <a:rPr lang="en-US" sz="4400" b="1" dirty="0">
                    <a:effectLst/>
                    <a:latin typeface="Times New Roman" panose="02020603050405020304" pitchFamily="18" charset="0"/>
                    <a:ea typeface="Calibri"/>
                    <a:cs typeface="Times New Roman" panose="02020603050405020304" pitchFamily="18" charset="0"/>
                  </a:rPr>
                  <a:t> </a:t>
                </a:r>
                <a:r>
                  <a:rPr lang="en-US" sz="4400" b="1" dirty="0" err="1">
                    <a:effectLst/>
                    <a:latin typeface="Times New Roman" panose="02020603050405020304" pitchFamily="18" charset="0"/>
                    <a:ea typeface="Calibri"/>
                    <a:cs typeface="Times New Roman" panose="02020603050405020304" pitchFamily="18" charset="0"/>
                  </a:rPr>
                  <a:t>đẳng</a:t>
                </a:r>
                <a:r>
                  <a:rPr lang="en-US" sz="4400" b="1" dirty="0">
                    <a:effectLst/>
                    <a:latin typeface="Times New Roman" panose="02020603050405020304" pitchFamily="18" charset="0"/>
                    <a:ea typeface="Calibri"/>
                    <a:cs typeface="Times New Roman" panose="02020603050405020304" pitchFamily="18" charset="0"/>
                  </a:rPr>
                  <a:t> </a:t>
                </a:r>
                <a:r>
                  <a:rPr lang="en-US" sz="4400" b="1" dirty="0" err="1">
                    <a:effectLst/>
                    <a:latin typeface="Times New Roman" panose="02020603050405020304" pitchFamily="18" charset="0"/>
                    <a:ea typeface="Calibri"/>
                    <a:cs typeface="Times New Roman" panose="02020603050405020304" pitchFamily="18" charset="0"/>
                  </a:rPr>
                  <a:t>thức</a:t>
                </a:r>
                <a:r>
                  <a:rPr lang="en-US" sz="4400" b="1" dirty="0">
                    <a:effectLst/>
                    <a:latin typeface="Times New Roman" panose="02020603050405020304" pitchFamily="18" charset="0"/>
                    <a:ea typeface="Calibri"/>
                    <a:cs typeface="Times New Roman" panose="02020603050405020304" pitchFamily="18" charset="0"/>
                  </a:rPr>
                  <a:t> </a:t>
                </a:r>
                <a:r>
                  <a:rPr lang="en-US" sz="4400" b="1" dirty="0" err="1">
                    <a:effectLst/>
                    <a:latin typeface="Times New Roman" panose="02020603050405020304" pitchFamily="18" charset="0"/>
                    <a:ea typeface="Calibri"/>
                    <a:cs typeface="Times New Roman" panose="02020603050405020304" pitchFamily="18" charset="0"/>
                  </a:rPr>
                  <a:t>không</a:t>
                </a:r>
                <a:r>
                  <a:rPr lang="en-US" sz="4400" b="1" dirty="0">
                    <a:effectLst/>
                    <a:latin typeface="Times New Roman" panose="02020603050405020304" pitchFamily="18" charset="0"/>
                    <a:ea typeface="Calibri"/>
                    <a:cs typeface="Times New Roman" panose="02020603050405020304" pitchFamily="18" charset="0"/>
                  </a:rPr>
                  <a:t> </a:t>
                </a:r>
                <a:r>
                  <a:rPr lang="en-US" sz="4400" b="1" dirty="0" err="1">
                    <a:effectLst/>
                    <a:latin typeface="Times New Roman" panose="02020603050405020304" pitchFamily="18" charset="0"/>
                    <a:ea typeface="Calibri"/>
                    <a:cs typeface="Times New Roman" panose="02020603050405020304" pitchFamily="18" charset="0"/>
                  </a:rPr>
                  <a:t>ngặt</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và</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gọi</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các</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bất</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đẳng</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thức</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dạng</a:t>
                </a:r>
                <a:r>
                  <a:rPr lang="en-US" sz="4400" dirty="0">
                    <a:effectLst/>
                    <a:latin typeface="Times New Roman" panose="02020603050405020304" pitchFamily="18" charset="0"/>
                    <a:ea typeface="Calibri"/>
                    <a:cs typeface="Times New Roman" panose="02020603050405020304" pitchFamily="18" charset="0"/>
                  </a:rPr>
                  <a:t> </a:t>
                </a:r>
                <a14:m>
                  <m:oMath xmlns:m="http://schemas.openxmlformats.org/officeDocument/2006/math">
                    <m:r>
                      <a:rPr lang="en-US" sz="4400" i="1">
                        <a:effectLst/>
                        <a:latin typeface="Cambria Math"/>
                        <a:ea typeface="Calibri"/>
                        <a:cs typeface="Times New Roman"/>
                      </a:rPr>
                      <m:t>𝑎</m:t>
                    </m:r>
                    <m:r>
                      <a:rPr lang="en-US" sz="4400" i="1">
                        <a:effectLst/>
                        <a:latin typeface="Cambria Math"/>
                        <a:ea typeface="Calibri"/>
                        <a:cs typeface="Times New Roman"/>
                      </a:rPr>
                      <m:t>&lt;</m:t>
                    </m:r>
                    <m:r>
                      <a:rPr lang="en-US" sz="4400" i="1">
                        <a:effectLst/>
                        <a:latin typeface="Cambria Math"/>
                        <a:ea typeface="Calibri"/>
                        <a:cs typeface="Times New Roman"/>
                      </a:rPr>
                      <m:t>𝑏</m:t>
                    </m:r>
                  </m:oMath>
                </a14:m>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hoặc</a:t>
                </a:r>
                <a:r>
                  <a:rPr lang="en-US" sz="4400" dirty="0">
                    <a:effectLst/>
                    <a:latin typeface="Times New Roman" panose="02020603050405020304" pitchFamily="18" charset="0"/>
                    <a:ea typeface="Calibri"/>
                    <a:cs typeface="Times New Roman" panose="02020603050405020304" pitchFamily="18" charset="0"/>
                  </a:rPr>
                  <a:t> </a:t>
                </a:r>
                <a14:m>
                  <m:oMath xmlns:m="http://schemas.openxmlformats.org/officeDocument/2006/math">
                    <m:r>
                      <a:rPr lang="en-US" sz="4400" i="1">
                        <a:effectLst/>
                        <a:latin typeface="Cambria Math"/>
                        <a:ea typeface="Calibri"/>
                        <a:cs typeface="Times New Roman"/>
                      </a:rPr>
                      <m:t>𝑎</m:t>
                    </m:r>
                    <m:r>
                      <a:rPr lang="en-US" sz="4400" i="1">
                        <a:effectLst/>
                        <a:latin typeface="Cambria Math"/>
                        <a:ea typeface="Calibri"/>
                        <a:cs typeface="Times New Roman"/>
                      </a:rPr>
                      <m:t>&gt;</m:t>
                    </m:r>
                    <m:r>
                      <a:rPr lang="en-US" sz="4400" i="1">
                        <a:effectLst/>
                        <a:latin typeface="Cambria Math"/>
                        <a:ea typeface="Calibri"/>
                        <a:cs typeface="Times New Roman"/>
                      </a:rPr>
                      <m:t>𝑏</m:t>
                    </m:r>
                  </m:oMath>
                </a14:m>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là</a:t>
                </a:r>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các</a:t>
                </a:r>
                <a:r>
                  <a:rPr lang="en-US" sz="4400" dirty="0">
                    <a:effectLst/>
                    <a:latin typeface="Times New Roman" panose="02020603050405020304" pitchFamily="18" charset="0"/>
                    <a:ea typeface="Calibri"/>
                    <a:cs typeface="Times New Roman" panose="02020603050405020304" pitchFamily="18" charset="0"/>
                  </a:rPr>
                  <a:t> </a:t>
                </a:r>
                <a:r>
                  <a:rPr lang="en-US" sz="4400" b="1" dirty="0" err="1">
                    <a:effectLst/>
                    <a:latin typeface="Times New Roman" panose="02020603050405020304" pitchFamily="18" charset="0"/>
                    <a:ea typeface="Calibri"/>
                    <a:cs typeface="Times New Roman" panose="02020603050405020304" pitchFamily="18" charset="0"/>
                  </a:rPr>
                  <a:t>bất</a:t>
                </a:r>
                <a:r>
                  <a:rPr lang="en-US" sz="4400" b="1" dirty="0">
                    <a:effectLst/>
                    <a:latin typeface="Times New Roman" panose="02020603050405020304" pitchFamily="18" charset="0"/>
                    <a:ea typeface="Calibri"/>
                    <a:cs typeface="Times New Roman" panose="02020603050405020304" pitchFamily="18" charset="0"/>
                  </a:rPr>
                  <a:t> </a:t>
                </a:r>
                <a:r>
                  <a:rPr lang="en-US" sz="4400" b="1" dirty="0" err="1">
                    <a:effectLst/>
                    <a:latin typeface="Times New Roman" panose="02020603050405020304" pitchFamily="18" charset="0"/>
                    <a:ea typeface="Calibri"/>
                    <a:cs typeface="Times New Roman" panose="02020603050405020304" pitchFamily="18" charset="0"/>
                  </a:rPr>
                  <a:t>đẳng</a:t>
                </a:r>
                <a:r>
                  <a:rPr lang="en-US" sz="4400" b="1" dirty="0">
                    <a:effectLst/>
                    <a:latin typeface="Times New Roman" panose="02020603050405020304" pitchFamily="18" charset="0"/>
                    <a:ea typeface="Calibri"/>
                    <a:cs typeface="Times New Roman" panose="02020603050405020304" pitchFamily="18" charset="0"/>
                  </a:rPr>
                  <a:t> </a:t>
                </a:r>
                <a:r>
                  <a:rPr lang="en-US" sz="4400" b="1" dirty="0" err="1">
                    <a:effectLst/>
                    <a:latin typeface="Times New Roman" panose="02020603050405020304" pitchFamily="18" charset="0"/>
                    <a:ea typeface="Calibri"/>
                    <a:cs typeface="Times New Roman" panose="02020603050405020304" pitchFamily="18" charset="0"/>
                  </a:rPr>
                  <a:t>thức</a:t>
                </a:r>
                <a:r>
                  <a:rPr lang="en-US" sz="4400" b="1" dirty="0">
                    <a:effectLst/>
                    <a:latin typeface="Times New Roman" panose="02020603050405020304" pitchFamily="18" charset="0"/>
                    <a:ea typeface="Calibri"/>
                    <a:cs typeface="Times New Roman" panose="02020603050405020304" pitchFamily="18" charset="0"/>
                  </a:rPr>
                  <a:t> </a:t>
                </a:r>
                <a:r>
                  <a:rPr lang="en-US" sz="4400" b="1" dirty="0" err="1">
                    <a:effectLst/>
                    <a:latin typeface="Times New Roman" panose="02020603050405020304" pitchFamily="18" charset="0"/>
                    <a:ea typeface="Calibri"/>
                    <a:cs typeface="Times New Roman" panose="02020603050405020304" pitchFamily="18" charset="0"/>
                  </a:rPr>
                  <a:t>ngặt</a:t>
                </a:r>
                <a:r>
                  <a:rPr lang="en-US" sz="4400" dirty="0">
                    <a:effectLst/>
                    <a:latin typeface="Times New Roman" panose="02020603050405020304" pitchFamily="18" charset="0"/>
                    <a:ea typeface="Calibri"/>
                    <a:cs typeface="Times New Roman" panose="02020603050405020304" pitchFamily="18" charset="0"/>
                  </a:rPr>
                  <a:t>.</a:t>
                </a:r>
                <a:endParaRPr lang="vi-VN" sz="4400" dirty="0">
                  <a:effectLst/>
                  <a:latin typeface="Times New Roman" panose="02020603050405020304" pitchFamily="18" charset="0"/>
                  <a:ea typeface="Calibri"/>
                  <a:cs typeface="Times New Roman" panose="02020603050405020304" pitchFamily="18" charset="0"/>
                </a:endParaRPr>
              </a:p>
            </p:txBody>
          </p:sp>
        </mc:Choice>
        <mc:Fallback xmlns="">
          <p:sp>
            <p:nvSpPr>
              <p:cNvPr id="30" name="Hình chữ nhật 29"/>
              <p:cNvSpPr>
                <a:spLocks noRot="1" noChangeAspect="1" noMove="1" noResize="1" noEditPoints="1" noAdjustHandles="1" noChangeArrowheads="1" noChangeShapeType="1" noTextEdit="1"/>
              </p:cNvSpPr>
              <p:nvPr/>
            </p:nvSpPr>
            <p:spPr>
              <a:xfrm>
                <a:off x="4526665" y="4798964"/>
                <a:ext cx="18683353" cy="2123658"/>
              </a:xfrm>
              <a:prstGeom prst="rect">
                <a:avLst/>
              </a:prstGeom>
              <a:blipFill>
                <a:blip r:embed="rId4"/>
                <a:stretch>
                  <a:fillRect l="-1338" t="-5444" r="-2089" b="-12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Hình chữ nhật 30"/>
              <p:cNvSpPr/>
              <p:nvPr/>
            </p:nvSpPr>
            <p:spPr>
              <a:xfrm>
                <a:off x="2451740" y="8070736"/>
                <a:ext cx="20255199" cy="1446550"/>
              </a:xfrm>
              <a:prstGeom prst="rect">
                <a:avLst/>
              </a:prstGeom>
            </p:spPr>
            <p:txBody>
              <a:bodyPr wrap="square">
                <a:spAutoFit/>
              </a:bodyPr>
              <a:lstStyle/>
              <a:p>
                <a:r>
                  <a:rPr lang="en-US" sz="4400" i="1" dirty="0">
                    <a:latin typeface="Times New Roman" pitchFamily="18" charset="0"/>
                    <a:cs typeface="Times New Roman" pitchFamily="18" charset="0"/>
                    <a:sym typeface="Symbol"/>
                  </a:rPr>
                  <a:t></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Nếu</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mệnh</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đề</a:t>
                </a:r>
                <a:r>
                  <a:rPr lang="en-US" sz="4400" i="1" dirty="0">
                    <a:latin typeface="Times New Roman" pitchFamily="18" charset="0"/>
                    <a:cs typeface="Times New Roman" pitchFamily="18" charset="0"/>
                  </a:rPr>
                  <a:t> "</a:t>
                </a:r>
                <a14:m>
                  <m:oMath xmlns:m="http://schemas.openxmlformats.org/officeDocument/2006/math">
                    <m:r>
                      <a:rPr lang="en-US" sz="4400" i="1">
                        <a:latin typeface="Cambria Math"/>
                      </a:rPr>
                      <m:t>𝑎</m:t>
                    </m:r>
                    <m:r>
                      <a:rPr lang="en-US" sz="4400" i="1">
                        <a:latin typeface="Cambria Math"/>
                      </a:rPr>
                      <m:t>&lt;</m:t>
                    </m:r>
                    <m:r>
                      <a:rPr lang="en-US" sz="4400" i="1">
                        <a:latin typeface="Cambria Math"/>
                      </a:rPr>
                      <m:t>𝑏</m:t>
                    </m:r>
                    <m:r>
                      <a:rPr lang="en-US" sz="4400" i="1">
                        <a:latin typeface="Cambria Math"/>
                      </a:rPr>
                      <m:t>⇒</m:t>
                    </m:r>
                    <m:r>
                      <a:rPr lang="en-US" sz="4400" i="1">
                        <a:latin typeface="Cambria Math"/>
                      </a:rPr>
                      <m:t>𝑐</m:t>
                    </m:r>
                    <m:r>
                      <a:rPr lang="en-US" sz="4400" i="1">
                        <a:latin typeface="Cambria Math"/>
                      </a:rPr>
                      <m:t>&lt;</m:t>
                    </m:r>
                    <m:r>
                      <a:rPr lang="en-US" sz="4400" i="1">
                        <a:latin typeface="Cambria Math"/>
                      </a:rPr>
                      <m:t>𝑑</m:t>
                    </m:r>
                  </m:oMath>
                </a14:m>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đúng</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thì</a:t>
                </a:r>
                <a:r>
                  <a:rPr lang="en-US" sz="4400" i="1" dirty="0">
                    <a:latin typeface="Times New Roman" pitchFamily="18" charset="0"/>
                    <a:cs typeface="Times New Roman" pitchFamily="18" charset="0"/>
                  </a:rPr>
                  <a:t> ta </a:t>
                </a:r>
                <a:r>
                  <a:rPr lang="en-US" sz="4400" i="1" dirty="0" err="1">
                    <a:latin typeface="Times New Roman" pitchFamily="18" charset="0"/>
                    <a:cs typeface="Times New Roman" pitchFamily="18" charset="0"/>
                  </a:rPr>
                  <a:t>nói</a:t>
                </a:r>
                <a:r>
                  <a:rPr lang="en-US" sz="4400" i="1" dirty="0">
                    <a:latin typeface="Times New Roman" pitchFamily="18" charset="0"/>
                    <a:cs typeface="Times New Roman" pitchFamily="18" charset="0"/>
                  </a:rPr>
                  <a:t> BĐT </a:t>
                </a:r>
                <a14:m>
                  <m:oMath xmlns:m="http://schemas.openxmlformats.org/officeDocument/2006/math">
                    <m:r>
                      <a:rPr lang="en-US" sz="4400" i="1">
                        <a:latin typeface="Cambria Math"/>
                      </a:rPr>
                      <m:t>𝑐</m:t>
                    </m:r>
                    <m:r>
                      <a:rPr lang="en-US" sz="4400" i="1">
                        <a:latin typeface="Cambria Math"/>
                      </a:rPr>
                      <m:t>&lt;</m:t>
                    </m:r>
                    <m:r>
                      <a:rPr lang="en-US" sz="4400" i="1">
                        <a:latin typeface="Cambria Math"/>
                      </a:rPr>
                      <m:t>𝑑</m:t>
                    </m:r>
                  </m:oMath>
                </a14:m>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là</a:t>
                </a:r>
                <a:r>
                  <a:rPr lang="en-US" sz="4400" i="1" dirty="0">
                    <a:latin typeface="Times New Roman" pitchFamily="18" charset="0"/>
                    <a:cs typeface="Times New Roman" pitchFamily="18" charset="0"/>
                  </a:rPr>
                  <a:t> BĐT </a:t>
                </a:r>
                <a:r>
                  <a:rPr lang="en-US" sz="4400" i="1" dirty="0" err="1">
                    <a:latin typeface="Times New Roman" pitchFamily="18" charset="0"/>
                    <a:cs typeface="Times New Roman" pitchFamily="18" charset="0"/>
                  </a:rPr>
                  <a:t>hệ</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quả</a:t>
                </a:r>
                <a:r>
                  <a:rPr lang="en-US" sz="4400" i="1" dirty="0">
                    <a:latin typeface="Times New Roman" pitchFamily="18" charset="0"/>
                    <a:cs typeface="Times New Roman" pitchFamily="18" charset="0"/>
                  </a:rPr>
                  <a:t> </a:t>
                </a:r>
                <a:r>
                  <a:rPr lang="en-US" sz="4400" i="1" dirty="0" err="1">
                    <a:latin typeface="Times New Roman" pitchFamily="18" charset="0"/>
                    <a:cs typeface="Times New Roman" pitchFamily="18" charset="0"/>
                  </a:rPr>
                  <a:t>của</a:t>
                </a:r>
                <a:r>
                  <a:rPr lang="en-US" sz="4400" i="1" dirty="0">
                    <a:latin typeface="Times New Roman" pitchFamily="18" charset="0"/>
                    <a:cs typeface="Times New Roman" pitchFamily="18" charset="0"/>
                  </a:rPr>
                  <a:t> </a:t>
                </a:r>
                <a14:m>
                  <m:oMath xmlns:m="http://schemas.openxmlformats.org/officeDocument/2006/math">
                    <m:r>
                      <a:rPr lang="en-US" sz="4400" i="1">
                        <a:latin typeface="Cambria Math"/>
                      </a:rPr>
                      <m:t>𝑎</m:t>
                    </m:r>
                    <m:r>
                      <a:rPr lang="en-US" sz="4400" i="1">
                        <a:latin typeface="Cambria Math"/>
                      </a:rPr>
                      <m:t>&lt;</m:t>
                    </m:r>
                    <m:r>
                      <a:rPr lang="en-US" sz="4400" i="1">
                        <a:latin typeface="Cambria Math"/>
                      </a:rPr>
                      <m:t>𝑏</m:t>
                    </m:r>
                  </m:oMath>
                </a14:m>
                <a:r>
                  <a:rPr lang="en-US" sz="4400" i="1" dirty="0">
                    <a:latin typeface="Times New Roman" pitchFamily="18" charset="0"/>
                    <a:cs typeface="Times New Roman" pitchFamily="18" charset="0"/>
                  </a:rPr>
                  <a:t>. Ta </a:t>
                </a:r>
                <a:r>
                  <a:rPr lang="en-US" sz="4400" i="1" dirty="0" err="1">
                    <a:latin typeface="Times New Roman" pitchFamily="18" charset="0"/>
                    <a:cs typeface="Times New Roman" pitchFamily="18" charset="0"/>
                  </a:rPr>
                  <a:t>viết</a:t>
                </a:r>
                <a:r>
                  <a:rPr lang="en-US" sz="4400" i="1" dirty="0">
                    <a:latin typeface="Times New Roman" pitchFamily="18" charset="0"/>
                    <a:cs typeface="Times New Roman" pitchFamily="18" charset="0"/>
                  </a:rPr>
                  <a:t>: </a:t>
                </a:r>
                <a14:m>
                  <m:oMath xmlns:m="http://schemas.openxmlformats.org/officeDocument/2006/math">
                    <m:r>
                      <a:rPr lang="en-US" sz="4400" i="1">
                        <a:latin typeface="Cambria Math"/>
                      </a:rPr>
                      <m:t>𝑎</m:t>
                    </m:r>
                    <m:r>
                      <a:rPr lang="en-US" sz="4400" i="1">
                        <a:latin typeface="Cambria Math"/>
                      </a:rPr>
                      <m:t>&lt;</m:t>
                    </m:r>
                    <m:r>
                      <a:rPr lang="en-US" sz="4400" i="1">
                        <a:latin typeface="Cambria Math"/>
                      </a:rPr>
                      <m:t>𝑏</m:t>
                    </m:r>
                    <m:r>
                      <a:rPr lang="en-US" sz="4400" i="1">
                        <a:latin typeface="Cambria Math"/>
                      </a:rPr>
                      <m:t>⇒</m:t>
                    </m:r>
                    <m:r>
                      <a:rPr lang="en-US" sz="4400" i="1">
                        <a:latin typeface="Cambria Math"/>
                      </a:rPr>
                      <m:t>𝑐</m:t>
                    </m:r>
                    <m:r>
                      <a:rPr lang="en-US" sz="4400" i="1">
                        <a:latin typeface="Cambria Math"/>
                      </a:rPr>
                      <m:t>&lt;</m:t>
                    </m:r>
                    <m:r>
                      <a:rPr lang="en-US" sz="4400" i="1">
                        <a:latin typeface="Cambria Math"/>
                      </a:rPr>
                      <m:t>𝑑</m:t>
                    </m:r>
                  </m:oMath>
                </a14:m>
                <a:r>
                  <a:rPr lang="en-US" sz="4400" i="1" dirty="0">
                    <a:latin typeface="Times New Roman" pitchFamily="18" charset="0"/>
                    <a:cs typeface="Times New Roman" pitchFamily="18" charset="0"/>
                  </a:rPr>
                  <a:t>.</a:t>
                </a:r>
                <a:endParaRPr lang="vi-VN" sz="4400" dirty="0">
                  <a:latin typeface="Times New Roman" pitchFamily="18" charset="0"/>
                  <a:cs typeface="Times New Roman" pitchFamily="18" charset="0"/>
                </a:endParaRPr>
              </a:p>
            </p:txBody>
          </p:sp>
        </mc:Choice>
        <mc:Fallback xmlns="">
          <p:sp>
            <p:nvSpPr>
              <p:cNvPr id="31" name="Hình chữ nhật 30"/>
              <p:cNvSpPr>
                <a:spLocks noRot="1" noChangeAspect="1" noMove="1" noResize="1" noEditPoints="1" noAdjustHandles="1" noChangeArrowheads="1" noChangeShapeType="1" noTextEdit="1"/>
              </p:cNvSpPr>
              <p:nvPr/>
            </p:nvSpPr>
            <p:spPr>
              <a:xfrm>
                <a:off x="2451740" y="8070736"/>
                <a:ext cx="20255199" cy="1446550"/>
              </a:xfrm>
              <a:prstGeom prst="rect">
                <a:avLst/>
              </a:prstGeom>
              <a:blipFill>
                <a:blip r:embed="rId5"/>
                <a:stretch>
                  <a:fillRect l="-1204" t="-9283" b="-198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Hình chữ nhật 31"/>
              <p:cNvSpPr/>
              <p:nvPr/>
            </p:nvSpPr>
            <p:spPr>
              <a:xfrm>
                <a:off x="1895650" y="9486508"/>
                <a:ext cx="19390678" cy="1587294"/>
              </a:xfrm>
              <a:prstGeom prst="rect">
                <a:avLst/>
              </a:prstGeom>
            </p:spPr>
            <p:txBody>
              <a:bodyPr wrap="square">
                <a:spAutoFit/>
              </a:bodyPr>
              <a:lstStyle/>
              <a:p>
                <a:pPr indent="457200">
                  <a:lnSpc>
                    <a:spcPct val="115000"/>
                  </a:lnSpc>
                  <a:spcAft>
                    <a:spcPts val="0"/>
                  </a:spcAft>
                </a:pPr>
                <a:r>
                  <a:rPr lang="en-US" sz="4400" i="1">
                    <a:effectLst/>
                    <a:latin typeface="Times New Roman" pitchFamily="18" charset="0"/>
                    <a:ea typeface="Calibri"/>
                    <a:cs typeface="Times New Roman" pitchFamily="18" charset="0"/>
                  </a:rPr>
                  <a:t> </a:t>
                </a:r>
                <a:r>
                  <a:rPr lang="en-US" sz="4400" i="1">
                    <a:solidFill>
                      <a:prstClr val="black"/>
                    </a:solidFill>
                    <a:latin typeface="Times New Roman" pitchFamily="18" charset="0"/>
                    <a:cs typeface="Times New Roman" pitchFamily="18" charset="0"/>
                    <a:sym typeface="Symbol"/>
                  </a:rPr>
                  <a:t> </a:t>
                </a:r>
                <a:r>
                  <a:rPr lang="en-US" sz="4400" i="1">
                    <a:effectLst/>
                    <a:latin typeface="Times New Roman" pitchFamily="18" charset="0"/>
                    <a:ea typeface="Calibri"/>
                    <a:cs typeface="Times New Roman" pitchFamily="18" charset="0"/>
                  </a:rPr>
                  <a:t>Nếu </a:t>
                </a:r>
                <a14:m>
                  <m:oMath xmlns:m="http://schemas.openxmlformats.org/officeDocument/2006/math">
                    <m:r>
                      <a:rPr lang="en-US" sz="4400" i="1">
                        <a:effectLst/>
                        <a:latin typeface="Cambria Math"/>
                        <a:ea typeface="Calibri"/>
                        <a:cs typeface="Times New Roman"/>
                      </a:rPr>
                      <m:t>𝑎</m:t>
                    </m:r>
                    <m:r>
                      <a:rPr lang="en-US" sz="4400" i="1">
                        <a:effectLst/>
                        <a:latin typeface="Cambria Math"/>
                        <a:ea typeface="Calibri"/>
                        <a:cs typeface="Times New Roman"/>
                      </a:rPr>
                      <m:t>&lt;</m:t>
                    </m:r>
                    <m:r>
                      <a:rPr lang="en-US" sz="4400" i="1">
                        <a:effectLst/>
                        <a:latin typeface="Cambria Math"/>
                        <a:ea typeface="Calibri"/>
                        <a:cs typeface="Times New Roman"/>
                      </a:rPr>
                      <m:t>𝑏</m:t>
                    </m:r>
                  </m:oMath>
                </a14:m>
                <a:r>
                  <a:rPr lang="en-US" sz="4400" i="1">
                    <a:effectLst/>
                    <a:latin typeface="Times New Roman" pitchFamily="18" charset="0"/>
                    <a:ea typeface="Calibri"/>
                    <a:cs typeface="Times New Roman" pitchFamily="18" charset="0"/>
                  </a:rPr>
                  <a:t> là hệ quả của </a:t>
                </a:r>
                <a14:m>
                  <m:oMath xmlns:m="http://schemas.openxmlformats.org/officeDocument/2006/math">
                    <m:r>
                      <a:rPr lang="en-US" sz="4400" i="1">
                        <a:effectLst/>
                        <a:latin typeface="Cambria Math"/>
                        <a:ea typeface="Calibri"/>
                        <a:cs typeface="Times New Roman"/>
                      </a:rPr>
                      <m:t>𝑐</m:t>
                    </m:r>
                    <m:r>
                      <a:rPr lang="en-US" sz="4400" i="1">
                        <a:effectLst/>
                        <a:latin typeface="Cambria Math"/>
                        <a:ea typeface="Calibri"/>
                        <a:cs typeface="Times New Roman"/>
                      </a:rPr>
                      <m:t>&lt;</m:t>
                    </m:r>
                    <m:r>
                      <a:rPr lang="en-US" sz="4400" i="1">
                        <a:effectLst/>
                        <a:latin typeface="Cambria Math"/>
                        <a:ea typeface="Calibri"/>
                        <a:cs typeface="Times New Roman"/>
                      </a:rPr>
                      <m:t>𝑑</m:t>
                    </m:r>
                  </m:oMath>
                </a14:m>
                <a:r>
                  <a:rPr lang="en-US" sz="4400" i="1">
                    <a:effectLst/>
                    <a:latin typeface="Times New Roman" pitchFamily="18" charset="0"/>
                    <a:ea typeface="Calibri"/>
                    <a:cs typeface="Times New Roman" pitchFamily="18" charset="0"/>
                  </a:rPr>
                  <a:t> và ngược lại thì hai BĐT tương đương nhau. </a:t>
                </a:r>
              </a:p>
              <a:p>
                <a:pPr indent="457200">
                  <a:lnSpc>
                    <a:spcPct val="115000"/>
                  </a:lnSpc>
                  <a:spcAft>
                    <a:spcPts val="0"/>
                  </a:spcAft>
                </a:pPr>
                <a:r>
                  <a:rPr lang="en-US" sz="4400" i="1">
                    <a:effectLst/>
                    <a:latin typeface="Times New Roman" pitchFamily="18" charset="0"/>
                    <a:ea typeface="Calibri"/>
                    <a:cs typeface="Times New Roman" pitchFamily="18" charset="0"/>
                  </a:rPr>
                  <a:t>Ta viết: </a:t>
                </a:r>
                <a14:m>
                  <m:oMath xmlns:m="http://schemas.openxmlformats.org/officeDocument/2006/math">
                    <m:r>
                      <a:rPr lang="en-US" sz="4400" i="1">
                        <a:effectLst/>
                        <a:latin typeface="Cambria Math"/>
                        <a:ea typeface="Calibri"/>
                        <a:cs typeface="Times New Roman"/>
                      </a:rPr>
                      <m:t>𝑎</m:t>
                    </m:r>
                    <m:r>
                      <a:rPr lang="en-US" sz="4400" i="1">
                        <a:effectLst/>
                        <a:latin typeface="Cambria Math"/>
                        <a:ea typeface="Calibri"/>
                        <a:cs typeface="Times New Roman"/>
                      </a:rPr>
                      <m:t>&lt;</m:t>
                    </m:r>
                    <m:r>
                      <a:rPr lang="en-US" sz="4400" i="1">
                        <a:effectLst/>
                        <a:latin typeface="Cambria Math"/>
                        <a:ea typeface="Calibri"/>
                        <a:cs typeface="Times New Roman"/>
                      </a:rPr>
                      <m:t>𝑏</m:t>
                    </m:r>
                    <m:r>
                      <a:rPr lang="en-US" sz="4400" i="1">
                        <a:effectLst/>
                        <a:latin typeface="Cambria Math"/>
                        <a:ea typeface="Calibri"/>
                        <a:cs typeface="Cambria Math"/>
                      </a:rPr>
                      <m:t>⇔</m:t>
                    </m:r>
                    <m:r>
                      <a:rPr lang="en-US" sz="4400" i="1">
                        <a:effectLst/>
                        <a:latin typeface="Cambria Math"/>
                        <a:ea typeface="Calibri"/>
                        <a:cs typeface="Times New Roman"/>
                      </a:rPr>
                      <m:t>𝑐</m:t>
                    </m:r>
                    <m:r>
                      <a:rPr lang="en-US" sz="4400" i="1">
                        <a:effectLst/>
                        <a:latin typeface="Cambria Math"/>
                        <a:ea typeface="Calibri"/>
                        <a:cs typeface="Times New Roman"/>
                      </a:rPr>
                      <m:t>&lt;</m:t>
                    </m:r>
                    <m:r>
                      <a:rPr lang="en-US" sz="4400" i="1">
                        <a:effectLst/>
                        <a:latin typeface="Cambria Math"/>
                        <a:ea typeface="Calibri"/>
                        <a:cs typeface="Times New Roman"/>
                      </a:rPr>
                      <m:t>𝑑</m:t>
                    </m:r>
                  </m:oMath>
                </a14:m>
                <a:r>
                  <a:rPr lang="en-US" sz="4400" i="1">
                    <a:effectLst/>
                    <a:latin typeface="Times New Roman" pitchFamily="18" charset="0"/>
                    <a:ea typeface="Calibri"/>
                    <a:cs typeface="Times New Roman" pitchFamily="18" charset="0"/>
                  </a:rPr>
                  <a:t>.</a:t>
                </a:r>
                <a:endParaRPr lang="vi-VN" sz="4400">
                  <a:effectLst/>
                  <a:latin typeface="Times New Roman" pitchFamily="18" charset="0"/>
                  <a:ea typeface="Calibri"/>
                  <a:cs typeface="Times New Roman" pitchFamily="18" charset="0"/>
                </a:endParaRPr>
              </a:p>
            </p:txBody>
          </p:sp>
        </mc:Choice>
        <mc:Fallback xmlns="">
          <p:sp>
            <p:nvSpPr>
              <p:cNvPr id="32" name="Hình chữ nhật 31"/>
              <p:cNvSpPr>
                <a:spLocks noRot="1" noChangeAspect="1" noMove="1" noResize="1" noEditPoints="1" noAdjustHandles="1" noChangeArrowheads="1" noChangeShapeType="1" noTextEdit="1"/>
              </p:cNvSpPr>
              <p:nvPr/>
            </p:nvSpPr>
            <p:spPr>
              <a:xfrm>
                <a:off x="1895650" y="9486508"/>
                <a:ext cx="19390678" cy="1587294"/>
              </a:xfrm>
              <a:prstGeom prst="rect">
                <a:avLst/>
              </a:prstGeom>
              <a:blipFill>
                <a:blip r:embed="rId6"/>
                <a:stretch>
                  <a:fillRect t="-5747" b="-17241"/>
                </a:stretch>
              </a:blipFill>
            </p:spPr>
            <p:txBody>
              <a:bodyPr/>
              <a:lstStyle/>
              <a:p>
                <a:r>
                  <a:rPr lang="en-US">
                    <a:noFill/>
                  </a:rPr>
                  <a:t> </a:t>
                </a:r>
              </a:p>
            </p:txBody>
          </p:sp>
        </mc:Fallback>
      </mc:AlternateContent>
      <p:grpSp>
        <p:nvGrpSpPr>
          <p:cNvPr id="74" name="Group 60">
            <a:extLst>
              <a:ext uri="{FF2B5EF4-FFF2-40B4-BE49-F238E27FC236}">
                <a16:creationId xmlns:a16="http://schemas.microsoft.com/office/drawing/2014/main" id="{7D4D74EC-2787-4810-8BA6-92514A4FE202}"/>
              </a:ext>
            </a:extLst>
          </p:cNvPr>
          <p:cNvGrpSpPr/>
          <p:nvPr/>
        </p:nvGrpSpPr>
        <p:grpSpPr>
          <a:xfrm>
            <a:off x="815530" y="450078"/>
            <a:ext cx="18452736" cy="914373"/>
            <a:chOff x="7459670" y="7086600"/>
            <a:chExt cx="18456076" cy="914539"/>
          </a:xfrm>
        </p:grpSpPr>
        <p:sp>
          <p:nvSpPr>
            <p:cNvPr id="75" name="Rectangle 74">
              <a:hlinkClick r:id="rId7" action="ppaction://hlinksldjump"/>
              <a:extLst>
                <a:ext uri="{FF2B5EF4-FFF2-40B4-BE49-F238E27FC236}">
                  <a16:creationId xmlns:a16="http://schemas.microsoft.com/office/drawing/2014/main" id="{154003BD-C1B9-4126-900D-B3FAB87121B3}"/>
                </a:ext>
              </a:extLst>
            </p:cNvPr>
            <p:cNvSpPr/>
            <p:nvPr/>
          </p:nvSpPr>
          <p:spPr>
            <a:xfrm>
              <a:off x="9092456" y="7178187"/>
              <a:ext cx="16823290" cy="769580"/>
            </a:xfrm>
            <a:prstGeom prst="rect">
              <a:avLst/>
            </a:prstGeom>
          </p:spPr>
          <p:txBody>
            <a:bodyPr wrap="none">
              <a:spAutoFit/>
            </a:bodyPr>
            <a:lstStyle/>
            <a:p>
              <a:pPr>
                <a:lnSpc>
                  <a:spcPct val="100000"/>
                </a:lnSpc>
                <a:spcBef>
                  <a:spcPct val="0"/>
                </a:spcBef>
                <a:buFontTx/>
                <a:buNone/>
                <a:defRPr/>
              </a:pPr>
              <a:r>
                <a:rPr lang="en-US" sz="4400" b="1" dirty="0">
                  <a:solidFill>
                    <a:srgbClr val="135F82"/>
                  </a:solidFill>
                  <a:latin typeface="Times New Roman" panose="02020603050405020304" pitchFamily="18" charset="0"/>
                  <a:ea typeface="Tahoma" pitchFamily="34" charset="0"/>
                  <a:cs typeface="Times New Roman" panose="02020603050405020304" pitchFamily="18" charset="0"/>
                </a:rPr>
                <a:t>NHẮC LẠI KHÁI NIỆM VÀ TÍNH CHẤT CỦA BẤT ĐẲNG THỨC</a:t>
              </a:r>
            </a:p>
          </p:txBody>
        </p:sp>
        <p:grpSp>
          <p:nvGrpSpPr>
            <p:cNvPr id="76" name="Group 26">
              <a:extLst>
                <a:ext uri="{FF2B5EF4-FFF2-40B4-BE49-F238E27FC236}">
                  <a16:creationId xmlns:a16="http://schemas.microsoft.com/office/drawing/2014/main" id="{F2597480-B7BF-410D-BB65-7ECF0C890504}"/>
                </a:ext>
              </a:extLst>
            </p:cNvPr>
            <p:cNvGrpSpPr/>
            <p:nvPr/>
          </p:nvGrpSpPr>
          <p:grpSpPr>
            <a:xfrm>
              <a:off x="7459670" y="7086600"/>
              <a:ext cx="1392615" cy="914539"/>
              <a:chOff x="7459669" y="7543800"/>
              <a:chExt cx="1381118" cy="914539"/>
            </a:xfrm>
          </p:grpSpPr>
          <p:sp>
            <p:nvSpPr>
              <p:cNvPr id="79" name="Isosceles Triangle 44">
                <a:extLst>
                  <a:ext uri="{FF2B5EF4-FFF2-40B4-BE49-F238E27FC236}">
                    <a16:creationId xmlns:a16="http://schemas.microsoft.com/office/drawing/2014/main" id="{CBB53576-DF24-4B11-B880-E02CF6D5770C}"/>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imes New Roman" panose="02020603050405020304" pitchFamily="18" charset="0"/>
                  <a:cs typeface="Times New Roman" panose="02020603050405020304" pitchFamily="18" charset="0"/>
                </a:endParaRPr>
              </a:p>
            </p:txBody>
          </p:sp>
          <p:grpSp>
            <p:nvGrpSpPr>
              <p:cNvPr id="80" name="Group 28">
                <a:extLst>
                  <a:ext uri="{FF2B5EF4-FFF2-40B4-BE49-F238E27FC236}">
                    <a16:creationId xmlns:a16="http://schemas.microsoft.com/office/drawing/2014/main" id="{B632BBBF-60D6-47A1-831C-C29D26A6D9A6}"/>
                  </a:ext>
                </a:extLst>
              </p:cNvPr>
              <p:cNvGrpSpPr/>
              <p:nvPr/>
            </p:nvGrpSpPr>
            <p:grpSpPr>
              <a:xfrm>
                <a:off x="7469187" y="7685126"/>
                <a:ext cx="1371600" cy="773213"/>
                <a:chOff x="7469187" y="7685126"/>
                <a:chExt cx="1371600" cy="773213"/>
              </a:xfrm>
            </p:grpSpPr>
            <p:sp>
              <p:nvSpPr>
                <p:cNvPr id="83" name="Round Same Side Corner Rectangle 60">
                  <a:extLst>
                    <a:ext uri="{FF2B5EF4-FFF2-40B4-BE49-F238E27FC236}">
                      <a16:creationId xmlns:a16="http://schemas.microsoft.com/office/drawing/2014/main" id="{4B3FC978-D304-4A17-B2C9-3E081D69F237}"/>
                    </a:ext>
                  </a:extLst>
                </p:cNvPr>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imes New Roman" panose="02020603050405020304" pitchFamily="18" charset="0"/>
                    <a:cs typeface="Times New Roman" panose="02020603050405020304" pitchFamily="18" charset="0"/>
                  </a:endParaRPr>
                </a:p>
              </p:txBody>
            </p:sp>
            <p:sp>
              <p:nvSpPr>
                <p:cNvPr id="87" name="TextBox 86">
                  <a:extLst>
                    <a:ext uri="{FF2B5EF4-FFF2-40B4-BE49-F238E27FC236}">
                      <a16:creationId xmlns:a16="http://schemas.microsoft.com/office/drawing/2014/main" id="{27F4F444-CC9B-4736-B009-E5EB064B704C}"/>
                    </a:ext>
                  </a:extLst>
                </p:cNvPr>
                <p:cNvSpPr txBox="1"/>
                <p:nvPr/>
              </p:nvSpPr>
              <p:spPr>
                <a:xfrm>
                  <a:off x="8012058" y="7688759"/>
                  <a:ext cx="401013" cy="769580"/>
                </a:xfrm>
                <a:prstGeom prst="rect">
                  <a:avLst/>
                </a:prstGeom>
                <a:noFill/>
              </p:spPr>
              <p:txBody>
                <a:bodyPr wrap="none" rtlCol="0">
                  <a:spAutoFit/>
                </a:bodyPr>
                <a:lstStyle/>
                <a:p>
                  <a:pPr algn="ctr"/>
                  <a:r>
                    <a:rPr lang="en-US" sz="4400" b="1" dirty="0">
                      <a:solidFill>
                        <a:prstClr val="white"/>
                      </a:solidFill>
                      <a:latin typeface="Times New Roman" panose="02020603050405020304" pitchFamily="18" charset="0"/>
                      <a:ea typeface="Tahoma" pitchFamily="34" charset="0"/>
                      <a:cs typeface="Times New Roman" panose="02020603050405020304" pitchFamily="18" charset="0"/>
                    </a:rPr>
                    <a:t>I</a:t>
                  </a:r>
                </a:p>
              </p:txBody>
            </p:sp>
          </p:grpSp>
        </p:grpSp>
      </p:grpSp>
      <p:sp>
        <p:nvSpPr>
          <p:cNvPr id="118" name="TextBox 117">
            <a:extLst>
              <a:ext uri="{FF2B5EF4-FFF2-40B4-BE49-F238E27FC236}">
                <a16:creationId xmlns:a16="http://schemas.microsoft.com/office/drawing/2014/main" id="{40F9FEA7-6E75-4C05-9E3C-2CFEB5CAE03D}"/>
              </a:ext>
            </a:extLst>
          </p:cNvPr>
          <p:cNvSpPr txBox="1"/>
          <p:nvPr/>
        </p:nvSpPr>
        <p:spPr>
          <a:xfrm>
            <a:off x="1198016" y="1489783"/>
            <a:ext cx="4170105" cy="769441"/>
          </a:xfrm>
          <a:prstGeom prst="rect">
            <a:avLst/>
          </a:prstGeom>
          <a:noFill/>
        </p:spPr>
        <p:txBody>
          <a:bodyPr wrap="square">
            <a:spAutoFit/>
          </a:bodyPr>
          <a:lstStyle/>
          <a:p>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1.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Khái</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niệm</a:t>
            </a:r>
            <a:endParaRPr lang="en-US" sz="44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p:sp>
        <p:nvSpPr>
          <p:cNvPr id="119" name="TextBox 118">
            <a:extLst>
              <a:ext uri="{FF2B5EF4-FFF2-40B4-BE49-F238E27FC236}">
                <a16:creationId xmlns:a16="http://schemas.microsoft.com/office/drawing/2014/main" id="{8F58DD39-F29A-4981-9611-8AF366997CC6}"/>
              </a:ext>
            </a:extLst>
          </p:cNvPr>
          <p:cNvSpPr txBox="1"/>
          <p:nvPr/>
        </p:nvSpPr>
        <p:spPr>
          <a:xfrm>
            <a:off x="1319586" y="7218834"/>
            <a:ext cx="16201800" cy="707886"/>
          </a:xfrm>
          <a:prstGeom prst="rect">
            <a:avLst/>
          </a:prstGeom>
          <a:noFill/>
        </p:spPr>
        <p:txBody>
          <a:bodyPr wrap="square">
            <a:spAutoFit/>
          </a:bodyPr>
          <a:lstStyle/>
          <a:p>
            <a:r>
              <a:rPr lang="en-US" sz="4000" b="1" dirty="0">
                <a:solidFill>
                  <a:srgbClr val="C00000"/>
                </a:solidFill>
                <a:latin typeface="Times New Roman" panose="02020603050405020304" pitchFamily="18" charset="0"/>
                <a:ea typeface="Tahoma" pitchFamily="34" charset="0"/>
                <a:cs typeface="Times New Roman" panose="02020603050405020304" pitchFamily="18" charset="0"/>
              </a:rPr>
              <a:t>2. </a:t>
            </a:r>
            <a:r>
              <a:rPr lang="en-US" sz="4000" b="1" dirty="0" err="1">
                <a:solidFill>
                  <a:srgbClr val="C00000"/>
                </a:solidFill>
                <a:latin typeface="Times New Roman" panose="02020603050405020304" pitchFamily="18" charset="0"/>
                <a:ea typeface="Tahoma" pitchFamily="34" charset="0"/>
                <a:cs typeface="Times New Roman" panose="02020603050405020304" pitchFamily="18" charset="0"/>
              </a:rPr>
              <a:t>Bất</a:t>
            </a:r>
            <a:r>
              <a:rPr lang="en-US" sz="40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Tahoma" pitchFamily="34" charset="0"/>
                <a:cs typeface="Times New Roman" panose="02020603050405020304" pitchFamily="18" charset="0"/>
              </a:rPr>
              <a:t>đẳng</a:t>
            </a:r>
            <a:r>
              <a:rPr lang="en-US" sz="40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Tahoma" pitchFamily="34" charset="0"/>
                <a:cs typeface="Times New Roman" panose="02020603050405020304" pitchFamily="18" charset="0"/>
              </a:rPr>
              <a:t>thức</a:t>
            </a:r>
            <a:r>
              <a:rPr lang="en-US" sz="40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Tahoma" pitchFamily="34" charset="0"/>
                <a:cs typeface="Times New Roman" panose="02020603050405020304" pitchFamily="18" charset="0"/>
              </a:rPr>
              <a:t>hệ</a:t>
            </a:r>
            <a:r>
              <a:rPr lang="en-US" sz="40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Tahoma" pitchFamily="34" charset="0"/>
                <a:cs typeface="Times New Roman" panose="02020603050405020304" pitchFamily="18" charset="0"/>
              </a:rPr>
              <a:t>quả</a:t>
            </a:r>
            <a:r>
              <a:rPr lang="en-US" sz="40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Tahoma" pitchFamily="34" charset="0"/>
                <a:cs typeface="Times New Roman" panose="02020603050405020304" pitchFamily="18" charset="0"/>
              </a:rPr>
              <a:t>bất</a:t>
            </a:r>
            <a:r>
              <a:rPr lang="en-US" sz="40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Tahoma" pitchFamily="34" charset="0"/>
                <a:cs typeface="Times New Roman" panose="02020603050405020304" pitchFamily="18" charset="0"/>
              </a:rPr>
              <a:t>đẳng</a:t>
            </a:r>
            <a:r>
              <a:rPr lang="en-US" sz="40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Tahoma" pitchFamily="34" charset="0"/>
                <a:cs typeface="Times New Roman" panose="02020603050405020304" pitchFamily="18" charset="0"/>
              </a:rPr>
              <a:t>thức</a:t>
            </a:r>
            <a:r>
              <a:rPr lang="en-US" sz="40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Tahoma" pitchFamily="34" charset="0"/>
                <a:cs typeface="Times New Roman" panose="02020603050405020304" pitchFamily="18" charset="0"/>
              </a:rPr>
              <a:t>tương</a:t>
            </a:r>
            <a:r>
              <a:rPr lang="en-US" sz="40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000" b="1" dirty="0" err="1">
                <a:solidFill>
                  <a:srgbClr val="C00000"/>
                </a:solidFill>
                <a:latin typeface="Times New Roman" panose="02020603050405020304" pitchFamily="18" charset="0"/>
                <a:ea typeface="Tahoma" pitchFamily="34" charset="0"/>
                <a:cs typeface="Times New Roman" panose="02020603050405020304" pitchFamily="18" charset="0"/>
              </a:rPr>
              <a:t>đương</a:t>
            </a:r>
            <a:endParaRPr lang="en-US" sz="40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arn(inVertic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2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2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checkerboard(across)">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barn(inVertical)">
                                      <p:cBhvr>
                                        <p:cTn id="42" dur="500"/>
                                        <p:tgtEl>
                                          <p:spTgt spid="119"/>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checkerboard(across)">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checkerboard(across)">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0" grpId="0"/>
      <p:bldP spid="31" grpId="0"/>
      <p:bldP spid="32" grpId="0"/>
      <p:bldP spid="118" grpId="0"/>
      <p:bldP spid="1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815530" y="2220899"/>
            <a:ext cx="3170923" cy="940513"/>
            <a:chOff x="2067302" y="5922690"/>
            <a:chExt cx="3170923" cy="940513"/>
          </a:xfrm>
        </p:grpSpPr>
        <p:sp>
          <p:nvSpPr>
            <p:cNvPr id="50" name="Freeform 20"/>
            <p:cNvSpPr>
              <a:spLocks/>
            </p:cNvSpPr>
            <p:nvPr/>
          </p:nvSpPr>
          <p:spPr bwMode="auto">
            <a:xfrm rot="5400000">
              <a:off x="3394521" y="5470495"/>
              <a:ext cx="793396" cy="1926396"/>
            </a:xfrm>
            <a:prstGeom prst="round2SameRect">
              <a:avLst/>
            </a:prstGeom>
            <a:solidFill>
              <a:schemeClr val="bg1">
                <a:lumMod val="95000"/>
              </a:schemeClr>
            </a:solidFill>
            <a:ln w="3810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51" name="TextBox 50"/>
            <p:cNvSpPr txBox="1"/>
            <p:nvPr/>
          </p:nvSpPr>
          <p:spPr>
            <a:xfrm>
              <a:off x="2789972" y="6002305"/>
              <a:ext cx="2448253" cy="769441"/>
            </a:xfrm>
            <a:prstGeom prst="rect">
              <a:avLst/>
            </a:prstGeom>
            <a:noFill/>
          </p:spPr>
          <p:txBody>
            <a:bodyPr wrap="square" rtlCol="0">
              <a:spAutoFit/>
            </a:bodyPr>
            <a:lstStyle/>
            <a:p>
              <a:r>
                <a:rPr lang="en-US" sz="4400" b="1" err="1">
                  <a:solidFill>
                    <a:schemeClr val="accent6">
                      <a:lumMod val="75000"/>
                    </a:schemeClr>
                  </a:solidFill>
                  <a:latin typeface="Times New Roman" pitchFamily="18" charset="0"/>
                  <a:ea typeface="Tahoma" pitchFamily="34" charset="0"/>
                  <a:cs typeface="Times New Roman" pitchFamily="18" charset="0"/>
                </a:rPr>
                <a:t>Ví</a:t>
              </a:r>
              <a:r>
                <a:rPr lang="en-US" sz="4400" b="1">
                  <a:solidFill>
                    <a:schemeClr val="accent6">
                      <a:lumMod val="75000"/>
                    </a:schemeClr>
                  </a:solidFill>
                  <a:latin typeface="Times New Roman" pitchFamily="18" charset="0"/>
                  <a:ea typeface="Tahoma" pitchFamily="34" charset="0"/>
                  <a:cs typeface="Times New Roman" pitchFamily="18" charset="0"/>
                </a:rPr>
                <a:t> dụ 1</a:t>
              </a:r>
              <a:endParaRPr lang="en-US" sz="4400" b="1" dirty="0">
                <a:solidFill>
                  <a:schemeClr val="accent6">
                    <a:lumMod val="75000"/>
                  </a:schemeClr>
                </a:solidFill>
                <a:latin typeface="Times New Roman" pitchFamily="18" charset="0"/>
                <a:ea typeface="Tahoma" pitchFamily="34" charset="0"/>
                <a:cs typeface="Times New Roman" pitchFamily="18" charset="0"/>
              </a:endParaRPr>
            </a:p>
          </p:txBody>
        </p:sp>
        <p:grpSp>
          <p:nvGrpSpPr>
            <p:cNvPr id="52" name="Group 70"/>
            <p:cNvGrpSpPr/>
            <p:nvPr/>
          </p:nvGrpSpPr>
          <p:grpSpPr>
            <a:xfrm>
              <a:off x="2067302" y="5922690"/>
              <a:ext cx="950173" cy="940513"/>
              <a:chOff x="1311958" y="3405486"/>
              <a:chExt cx="950173" cy="940513"/>
            </a:xfrm>
          </p:grpSpPr>
          <p:sp>
            <p:nvSpPr>
              <p:cNvPr id="53" name="Rectangle 11"/>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itchFamily="18" charset="0"/>
                  <a:cs typeface="Times New Roman" pitchFamily="18" charset="0"/>
                </a:endParaRPr>
              </a:p>
            </p:txBody>
          </p:sp>
          <p:sp>
            <p:nvSpPr>
              <p:cNvPr id="54"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55"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56"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57"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58"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59"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60"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61"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62"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63"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64"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65"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66"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67"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68"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69"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70"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71"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72"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73"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74"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75"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76"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77"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grpSp>
      </p:grpSp>
      <mc:AlternateContent xmlns:mc="http://schemas.openxmlformats.org/markup-compatibility/2006" xmlns:a14="http://schemas.microsoft.com/office/drawing/2010/main">
        <mc:Choice Requires="a14">
          <p:sp>
            <p:nvSpPr>
              <p:cNvPr id="2" name="Hình chữ nhật 1"/>
              <p:cNvSpPr/>
              <p:nvPr/>
            </p:nvSpPr>
            <p:spPr>
              <a:xfrm>
                <a:off x="3718669" y="2515205"/>
                <a:ext cx="20358035" cy="2543068"/>
              </a:xfrm>
              <a:prstGeom prst="rect">
                <a:avLst/>
              </a:prstGeom>
            </p:spPr>
            <p:txBody>
              <a:bodyPr wrap="square">
                <a:spAutoFit/>
              </a:bodyPr>
              <a:lstStyle/>
              <a:p>
                <a:pPr marL="180340" indent="-180340" algn="just">
                  <a:lnSpc>
                    <a:spcPct val="105000"/>
                  </a:lnSpc>
                  <a:spcBef>
                    <a:spcPts val="200"/>
                  </a:spcBef>
                  <a:spcAft>
                    <a:spcPts val="1000"/>
                  </a:spcAft>
                  <a:tabLst>
                    <a:tab pos="180340" algn="l"/>
                    <a:tab pos="288290" algn="l"/>
                    <a:tab pos="467995" algn="l"/>
                    <a:tab pos="540385" algn="l"/>
                    <a:tab pos="648335" algn="l"/>
                    <a:tab pos="1260475" algn="l"/>
                    <a:tab pos="3780790" algn="l"/>
                  </a:tabLst>
                </a:pPr>
                <a:r>
                  <a:rPr lang="en-US" sz="4400" dirty="0" err="1">
                    <a:latin typeface="Times New Roman"/>
                    <a:ea typeface="Calibri"/>
                    <a:cs typeface="Times New Roman"/>
                  </a:rPr>
                  <a:t>Mệnh</a:t>
                </a:r>
                <a:r>
                  <a:rPr lang="en-US" sz="4400" dirty="0">
                    <a:latin typeface="Times New Roman"/>
                    <a:ea typeface="Calibri"/>
                    <a:cs typeface="Times New Roman"/>
                  </a:rPr>
                  <a:t> </a:t>
                </a:r>
                <a:r>
                  <a:rPr lang="en-US" sz="4400" dirty="0" err="1">
                    <a:latin typeface="Times New Roman"/>
                    <a:ea typeface="Calibri"/>
                    <a:cs typeface="Times New Roman"/>
                  </a:rPr>
                  <a:t>đề</a:t>
                </a:r>
                <a:r>
                  <a:rPr lang="en-US" sz="4400" dirty="0">
                    <a:latin typeface="Times New Roman"/>
                    <a:ea typeface="Calibri"/>
                    <a:cs typeface="Times New Roman"/>
                  </a:rPr>
                  <a:t> </a:t>
                </a:r>
                <a:r>
                  <a:rPr lang="en-US" sz="4400" dirty="0" err="1">
                    <a:latin typeface="Times New Roman"/>
                    <a:ea typeface="Calibri"/>
                    <a:cs typeface="Times New Roman"/>
                  </a:rPr>
                  <a:t>nào</a:t>
                </a:r>
                <a:r>
                  <a:rPr lang="en-US" sz="4400" dirty="0">
                    <a:latin typeface="Times New Roman"/>
                    <a:ea typeface="Calibri"/>
                    <a:cs typeface="Times New Roman"/>
                  </a:rPr>
                  <a:t> </a:t>
                </a:r>
                <a:r>
                  <a:rPr lang="en-US" sz="4400" dirty="0" err="1">
                    <a:latin typeface="Times New Roman"/>
                    <a:ea typeface="Calibri"/>
                    <a:cs typeface="Times New Roman"/>
                  </a:rPr>
                  <a:t>sau</a:t>
                </a:r>
                <a:r>
                  <a:rPr lang="en-US" sz="4400" dirty="0">
                    <a:latin typeface="Times New Roman"/>
                    <a:ea typeface="Calibri"/>
                    <a:cs typeface="Times New Roman"/>
                  </a:rPr>
                  <a:t> </a:t>
                </a:r>
                <a:r>
                  <a:rPr lang="en-US" sz="4400" dirty="0" err="1">
                    <a:latin typeface="Times New Roman"/>
                    <a:ea typeface="Calibri"/>
                    <a:cs typeface="Times New Roman"/>
                  </a:rPr>
                  <a:t>đây</a:t>
                </a:r>
                <a:r>
                  <a:rPr lang="en-US" sz="4400" dirty="0">
                    <a:latin typeface="Times New Roman"/>
                    <a:ea typeface="Calibri"/>
                    <a:cs typeface="Times New Roman"/>
                  </a:rPr>
                  <a:t> </a:t>
                </a:r>
                <a:r>
                  <a:rPr lang="en-US" sz="4400" dirty="0" err="1">
                    <a:latin typeface="Times New Roman"/>
                    <a:ea typeface="Calibri"/>
                    <a:cs typeface="Times New Roman"/>
                  </a:rPr>
                  <a:t>đúng</a:t>
                </a:r>
                <a:r>
                  <a:rPr lang="en-US" sz="4400" dirty="0">
                    <a:latin typeface="Times New Roman"/>
                    <a:ea typeface="Calibri"/>
                    <a:cs typeface="Times New Roman"/>
                  </a:rPr>
                  <a:t> </a:t>
                </a:r>
                <a:r>
                  <a:rPr lang="en-US" sz="4400" dirty="0" err="1">
                    <a:latin typeface="Times New Roman"/>
                    <a:ea typeface="Calibri"/>
                    <a:cs typeface="Times New Roman"/>
                  </a:rPr>
                  <a:t>với</a:t>
                </a:r>
                <a:r>
                  <a:rPr lang="en-US" sz="4400" dirty="0">
                    <a:latin typeface="Times New Roman"/>
                    <a:ea typeface="Calibri"/>
                    <a:cs typeface="Times New Roman"/>
                  </a:rPr>
                  <a:t> </a:t>
                </a:r>
                <a14:m>
                  <m:oMath xmlns:m="http://schemas.openxmlformats.org/officeDocument/2006/math">
                    <m:r>
                      <a:rPr lang="en-US" sz="4400" b="0" i="1" smtClean="0">
                        <a:latin typeface="Cambria Math"/>
                        <a:ea typeface="Calibri"/>
                        <a:cs typeface="Times New Roman"/>
                      </a:rPr>
                      <m:t>𝑎</m:t>
                    </m:r>
                    <m:r>
                      <a:rPr lang="en-US" sz="4400" b="0" i="1" smtClean="0">
                        <a:latin typeface="Cambria Math"/>
                        <a:ea typeface="Calibri"/>
                        <a:cs typeface="Times New Roman"/>
                      </a:rPr>
                      <m:t>,</m:t>
                    </m:r>
                    <m:r>
                      <a:rPr lang="en-US" sz="4400" b="0" i="1" smtClean="0">
                        <a:latin typeface="Cambria Math"/>
                        <a:ea typeface="Calibri"/>
                        <a:cs typeface="Times New Roman"/>
                      </a:rPr>
                      <m:t>𝑏</m:t>
                    </m:r>
                    <m:r>
                      <a:rPr lang="en-US" sz="4400" b="0" i="1" smtClean="0">
                        <a:latin typeface="Cambria Math"/>
                        <a:ea typeface="Calibri"/>
                        <a:cs typeface="Times New Roman"/>
                      </a:rPr>
                      <m:t>,</m:t>
                    </m:r>
                    <m:r>
                      <a:rPr lang="en-US" sz="4400" b="0" i="1" smtClean="0">
                        <a:latin typeface="Cambria Math"/>
                        <a:ea typeface="Calibri"/>
                        <a:cs typeface="Times New Roman"/>
                      </a:rPr>
                      <m:t>𝑐</m:t>
                    </m:r>
                  </m:oMath>
                </a14:m>
                <a:r>
                  <a:rPr lang="en-US" sz="4400" dirty="0">
                    <a:latin typeface="Times New Roman"/>
                    <a:ea typeface="Calibri"/>
                    <a:cs typeface="Times New Roman"/>
                  </a:rPr>
                  <a:t> </a:t>
                </a:r>
                <a:r>
                  <a:rPr lang="en-US" sz="4400" dirty="0" err="1">
                    <a:latin typeface="Times New Roman"/>
                    <a:ea typeface="Calibri"/>
                    <a:cs typeface="Times New Roman"/>
                  </a:rPr>
                  <a:t>tùy</a:t>
                </a:r>
                <a:r>
                  <a:rPr lang="en-US" sz="4400" dirty="0">
                    <a:latin typeface="Times New Roman"/>
                    <a:ea typeface="Calibri"/>
                    <a:cs typeface="Times New Roman"/>
                  </a:rPr>
                  <a:t> ý?</a:t>
                </a:r>
                <a:endParaRPr lang="vi-VN" sz="4400" dirty="0">
                  <a:effectLst/>
                  <a:latin typeface="Times New Roman"/>
                  <a:ea typeface="Calibri"/>
                  <a:cs typeface="Times New Roman"/>
                </a:endParaRPr>
              </a:p>
              <a:p>
                <a:pPr indent="180340" algn="just">
                  <a:lnSpc>
                    <a:spcPct val="105000"/>
                  </a:lnSpc>
                  <a:spcBef>
                    <a:spcPts val="200"/>
                  </a:spcBef>
                  <a:spcAft>
                    <a:spcPts val="1000"/>
                  </a:spcAft>
                  <a:tabLst>
                    <a:tab pos="180340" algn="l"/>
                    <a:tab pos="288290" algn="l"/>
                    <a:tab pos="467995" algn="l"/>
                    <a:tab pos="540385" algn="l"/>
                    <a:tab pos="648335" algn="l"/>
                    <a:tab pos="1260475" algn="l"/>
                    <a:tab pos="3780790" algn="l"/>
                  </a:tabLst>
                </a:pPr>
                <a:r>
                  <a:rPr lang="vi-VN" sz="4400" b="1" dirty="0">
                    <a:solidFill>
                      <a:srgbClr val="0000FF"/>
                    </a:solidFill>
                    <a:effectLst/>
                    <a:latin typeface="Times New Roman"/>
                    <a:ea typeface="Calibri"/>
                    <a:cs typeface="Times New Roman"/>
                  </a:rPr>
                  <a:t>A.</a:t>
                </a:r>
                <a:r>
                  <a:rPr lang="en-US" sz="4400" b="1" dirty="0">
                    <a:solidFill>
                      <a:srgbClr val="0000FF"/>
                    </a:solidFill>
                    <a:effectLst/>
                    <a:latin typeface="Times New Roman"/>
                    <a:ea typeface="Calibri"/>
                    <a:cs typeface="Times New Roman"/>
                  </a:rPr>
                  <a:t> </a:t>
                </a:r>
                <a14:m>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1">
                                <a:latin typeface="Cambria Math"/>
                              </a:rPr>
                              <m:t>𝑎</m:t>
                            </m:r>
                            <m:r>
                              <a:rPr lang="en-US" sz="4400" b="0" i="1" smtClean="0">
                                <a:latin typeface="Cambria Math"/>
                              </a:rPr>
                              <m:t>&lt;</m:t>
                            </m:r>
                            <m:r>
                              <a:rPr lang="en-US" sz="4400" b="0" i="1" smtClean="0">
                                <a:latin typeface="Cambria Math"/>
                              </a:rPr>
                              <m:t>𝑏</m:t>
                            </m:r>
                          </m:e>
                          <m:e>
                            <m:r>
                              <a:rPr lang="en-US" sz="4400" b="0" i="1" smtClean="0">
                                <a:latin typeface="Cambria Math"/>
                              </a:rPr>
                              <m:t>𝑏</m:t>
                            </m:r>
                            <m:r>
                              <a:rPr lang="en-US" sz="4400" b="0" i="1" smtClean="0">
                                <a:latin typeface="Cambria Math"/>
                              </a:rPr>
                              <m:t>&lt;</m:t>
                            </m:r>
                            <m:r>
                              <a:rPr lang="en-US" sz="4400" b="0" i="1" smtClean="0">
                                <a:latin typeface="Cambria Math"/>
                              </a:rPr>
                              <m:t>𝑐</m:t>
                            </m:r>
                          </m:e>
                        </m:eqArr>
                        <m:r>
                          <a:rPr lang="en-US" sz="4400" i="1">
                            <a:latin typeface="Cambria Math"/>
                          </a:rPr>
                          <m:t>⇒</m:t>
                        </m:r>
                        <m:r>
                          <a:rPr lang="en-US" sz="4400" b="0" i="1" smtClean="0">
                            <a:latin typeface="Cambria Math"/>
                          </a:rPr>
                          <m:t>𝑎</m:t>
                        </m:r>
                        <m:r>
                          <a:rPr lang="en-US" sz="4400" b="0" i="1" smtClean="0">
                            <a:latin typeface="Cambria Math"/>
                          </a:rPr>
                          <m:t>&lt;</m:t>
                        </m:r>
                        <m:r>
                          <a:rPr lang="en-US" sz="4400" b="0" i="1" smtClean="0">
                            <a:latin typeface="Cambria Math"/>
                          </a:rPr>
                          <m:t>𝑐</m:t>
                        </m:r>
                      </m:e>
                    </m:d>
                  </m:oMath>
                </a14:m>
                <a:r>
                  <a:rPr lang="vi-VN" sz="4400" dirty="0">
                    <a:latin typeface="Times New Roman"/>
                    <a:ea typeface="Calibri"/>
                    <a:cs typeface="Times New Roman"/>
                  </a:rPr>
                  <a:t> . </a:t>
                </a:r>
                <a:r>
                  <a:rPr lang="en-US" sz="4400" dirty="0">
                    <a:latin typeface="Times New Roman"/>
                    <a:ea typeface="Calibri"/>
                    <a:cs typeface="Times New Roman"/>
                  </a:rPr>
                  <a:t>  </a:t>
                </a:r>
                <a:r>
                  <a:rPr lang="en-US" sz="4400" b="1" dirty="0">
                    <a:solidFill>
                      <a:srgbClr val="0000FF"/>
                    </a:solidFill>
                    <a:latin typeface="Times New Roman"/>
                    <a:ea typeface="Calibri"/>
                    <a:cs typeface="Times New Roman"/>
                  </a:rPr>
                  <a:t>B</a:t>
                </a:r>
                <a:r>
                  <a:rPr lang="vi-VN" sz="4400" b="1" dirty="0">
                    <a:solidFill>
                      <a:srgbClr val="0000FF"/>
                    </a:solidFill>
                    <a:latin typeface="Times New Roman"/>
                    <a:ea typeface="Calibri"/>
                    <a:cs typeface="Times New Roman"/>
                  </a:rPr>
                  <a:t>.</a:t>
                </a:r>
                <a:r>
                  <a:rPr lang="en-US" sz="4400" b="1" dirty="0">
                    <a:solidFill>
                      <a:srgbClr val="0000FF"/>
                    </a:solidFill>
                    <a:latin typeface="Times New Roman"/>
                    <a:ea typeface="Calibri"/>
                    <a:cs typeface="Times New Roman"/>
                  </a:rPr>
                  <a:t> </a:t>
                </a:r>
                <a14:m>
                  <m:oMath xmlns:m="http://schemas.openxmlformats.org/officeDocument/2006/math">
                    <m:r>
                      <a:rPr lang="en-US" sz="4400" i="1">
                        <a:latin typeface="Cambria Math"/>
                      </a:rPr>
                      <m:t>𝑎</m:t>
                    </m:r>
                    <m:r>
                      <a:rPr lang="en-US" sz="4400" i="1">
                        <a:latin typeface="Cambria Math"/>
                      </a:rPr>
                      <m:t>&lt;</m:t>
                    </m:r>
                    <m:r>
                      <a:rPr lang="en-US" sz="4400" i="1">
                        <a:latin typeface="Cambria Math"/>
                      </a:rPr>
                      <m:t>𝑐</m:t>
                    </m:r>
                    <m:r>
                      <a:rPr lang="en-US" sz="4400" i="1">
                        <a:latin typeface="Cambria Math"/>
                      </a:rPr>
                      <m:t>⇒</m:t>
                    </m:r>
                    <m:d>
                      <m:dPr>
                        <m:begChr m:val="{"/>
                        <m:endChr m:val=""/>
                        <m:ctrlPr>
                          <a:rPr lang="en-US" sz="4400" i="1">
                            <a:latin typeface="Cambria Math" panose="02040503050406030204" pitchFamily="18" charset="0"/>
                          </a:rPr>
                        </m:ctrlPr>
                      </m:dPr>
                      <m:e>
                        <m:eqArr>
                          <m:eqArrPr>
                            <m:ctrlPr>
                              <a:rPr lang="en-US" sz="4400" i="1" smtClean="0">
                                <a:latin typeface="Cambria Math" panose="02040503050406030204" pitchFamily="18" charset="0"/>
                              </a:rPr>
                            </m:ctrlPr>
                          </m:eqArrPr>
                          <m:e>
                            <m:r>
                              <a:rPr lang="en-US" sz="4400" i="1">
                                <a:latin typeface="Cambria Math"/>
                              </a:rPr>
                              <m:t>𝑎</m:t>
                            </m:r>
                            <m:r>
                              <a:rPr lang="en-US" sz="4400" i="1">
                                <a:latin typeface="Cambria Math"/>
                              </a:rPr>
                              <m:t>&lt;</m:t>
                            </m:r>
                            <m:r>
                              <a:rPr lang="en-US" sz="4400" i="1">
                                <a:latin typeface="Cambria Math"/>
                              </a:rPr>
                              <m:t>𝑏</m:t>
                            </m:r>
                          </m:e>
                          <m:e>
                            <m:r>
                              <a:rPr lang="en-US" sz="4400" i="1">
                                <a:latin typeface="Cambria Math"/>
                              </a:rPr>
                              <m:t>𝑏</m:t>
                            </m:r>
                            <m:r>
                              <a:rPr lang="en-US" sz="4400" i="1">
                                <a:latin typeface="Cambria Math"/>
                              </a:rPr>
                              <m:t>&lt;</m:t>
                            </m:r>
                            <m:r>
                              <a:rPr lang="en-US" sz="4400" i="1">
                                <a:latin typeface="Cambria Math"/>
                              </a:rPr>
                              <m:t>𝑐</m:t>
                            </m:r>
                          </m:e>
                        </m:eqArr>
                      </m:e>
                    </m:d>
                  </m:oMath>
                </a14:m>
                <a:r>
                  <a:rPr lang="vi-VN" sz="4400" dirty="0">
                    <a:solidFill>
                      <a:schemeClr val="tx1"/>
                    </a:solidFill>
                    <a:effectLst/>
                    <a:latin typeface="Times New Roman"/>
                    <a:ea typeface="Calibri"/>
                    <a:cs typeface="Times New Roman"/>
                  </a:rPr>
                  <a:t>.</a:t>
                </a:r>
                <a:r>
                  <a:rPr lang="en-US" sz="4400" dirty="0">
                    <a:solidFill>
                      <a:schemeClr val="tx1"/>
                    </a:solidFill>
                    <a:effectLst/>
                    <a:latin typeface="Times New Roman"/>
                    <a:ea typeface="Calibri"/>
                    <a:cs typeface="Times New Roman"/>
                  </a:rPr>
                  <a:t>   </a:t>
                </a:r>
                <a:r>
                  <a:rPr lang="en-US" sz="4400" b="1" dirty="0">
                    <a:solidFill>
                      <a:srgbClr val="0000FF"/>
                    </a:solidFill>
                    <a:latin typeface="Times New Roman"/>
                    <a:ea typeface="Calibri"/>
                    <a:cs typeface="Times New Roman"/>
                  </a:rPr>
                  <a:t>C</a:t>
                </a:r>
                <a:r>
                  <a:rPr lang="vi-VN" sz="4400" b="1" dirty="0">
                    <a:solidFill>
                      <a:srgbClr val="0000FF"/>
                    </a:solidFill>
                    <a:latin typeface="Times New Roman"/>
                    <a:ea typeface="Calibri"/>
                    <a:cs typeface="Times New Roman"/>
                  </a:rPr>
                  <a:t>.</a:t>
                </a:r>
                <a:r>
                  <a:rPr lang="en-US" sz="4400" b="1" dirty="0">
                    <a:solidFill>
                      <a:srgbClr val="0000FF"/>
                    </a:solidFill>
                    <a:latin typeface="Times New Roman"/>
                    <a:ea typeface="Calibri"/>
                    <a:cs typeface="Times New Roman"/>
                  </a:rPr>
                  <a:t> </a:t>
                </a:r>
                <a14:m>
                  <m:oMath xmlns:m="http://schemas.openxmlformats.org/officeDocument/2006/math">
                    <m:d>
                      <m:dPr>
                        <m:begChr m:val="{"/>
                        <m:endChr m:val=""/>
                        <m:ctrlPr>
                          <a:rPr lang="en-US" sz="4400" i="1">
                            <a:latin typeface="Cambria Math" panose="02040503050406030204" pitchFamily="18" charset="0"/>
                          </a:rPr>
                        </m:ctrlPr>
                      </m:dPr>
                      <m:e>
                        <m:eqArr>
                          <m:eqArrPr>
                            <m:ctrlPr>
                              <a:rPr lang="en-US" sz="4400" i="1">
                                <a:latin typeface="Cambria Math" panose="02040503050406030204" pitchFamily="18" charset="0"/>
                              </a:rPr>
                            </m:ctrlPr>
                          </m:eqArrPr>
                          <m:e>
                            <m:r>
                              <a:rPr lang="en-US" sz="4400" i="1">
                                <a:latin typeface="Cambria Math"/>
                              </a:rPr>
                              <m:t>𝑎</m:t>
                            </m:r>
                            <m:r>
                              <a:rPr lang="en-US" sz="4400" b="0" i="1" smtClean="0">
                                <a:latin typeface="Cambria Math"/>
                              </a:rPr>
                              <m:t>&gt;</m:t>
                            </m:r>
                            <m:r>
                              <a:rPr lang="en-US" sz="4400" i="1">
                                <a:latin typeface="Cambria Math"/>
                              </a:rPr>
                              <m:t>𝑏</m:t>
                            </m:r>
                          </m:e>
                          <m:e>
                            <m:r>
                              <a:rPr lang="en-US" sz="4400" i="1">
                                <a:latin typeface="Cambria Math"/>
                              </a:rPr>
                              <m:t>𝑏</m:t>
                            </m:r>
                            <m:r>
                              <a:rPr lang="en-US" sz="4400" i="1">
                                <a:latin typeface="Cambria Math"/>
                              </a:rPr>
                              <m:t>&lt;</m:t>
                            </m:r>
                            <m:r>
                              <a:rPr lang="en-US" sz="4400" i="1">
                                <a:latin typeface="Cambria Math"/>
                              </a:rPr>
                              <m:t>𝑐</m:t>
                            </m:r>
                          </m:e>
                        </m:eqArr>
                        <m:r>
                          <a:rPr lang="en-US" sz="4400" i="1">
                            <a:latin typeface="Cambria Math"/>
                          </a:rPr>
                          <m:t>⇒</m:t>
                        </m:r>
                        <m:r>
                          <a:rPr lang="en-US" sz="4400" i="1">
                            <a:latin typeface="Cambria Math"/>
                          </a:rPr>
                          <m:t>𝑎</m:t>
                        </m:r>
                        <m:r>
                          <a:rPr lang="en-US" sz="4400" i="1">
                            <a:latin typeface="Cambria Math"/>
                          </a:rPr>
                          <m:t>&lt;</m:t>
                        </m:r>
                        <m:r>
                          <a:rPr lang="en-US" sz="4400" i="1">
                            <a:latin typeface="Cambria Math"/>
                          </a:rPr>
                          <m:t>𝑐</m:t>
                        </m:r>
                      </m:e>
                    </m:d>
                  </m:oMath>
                </a14:m>
                <a:r>
                  <a:rPr lang="vi-VN" sz="4400" dirty="0">
                    <a:latin typeface="Times New Roman"/>
                    <a:ea typeface="Calibri"/>
                    <a:cs typeface="Times New Roman"/>
                  </a:rPr>
                  <a:t> .</a:t>
                </a:r>
                <a:r>
                  <a:rPr lang="en-US" sz="4400" dirty="0">
                    <a:latin typeface="Times New Roman"/>
                    <a:ea typeface="Calibri"/>
                    <a:cs typeface="Times New Roman"/>
                  </a:rPr>
                  <a:t>	</a:t>
                </a:r>
                <a:r>
                  <a:rPr lang="vi-VN" sz="4400" b="1" dirty="0">
                    <a:solidFill>
                      <a:srgbClr val="0000FF"/>
                    </a:solidFill>
                    <a:latin typeface="Times New Roman"/>
                    <a:ea typeface="Calibri"/>
                    <a:cs typeface="Times New Roman"/>
                  </a:rPr>
                  <a:t> </a:t>
                </a:r>
                <a:r>
                  <a:rPr lang="en-US" sz="4400" b="1" dirty="0">
                    <a:solidFill>
                      <a:srgbClr val="0000FF"/>
                    </a:solidFill>
                    <a:latin typeface="Times New Roman"/>
                    <a:ea typeface="Calibri"/>
                    <a:cs typeface="Times New Roman"/>
                  </a:rPr>
                  <a:t>D</a:t>
                </a:r>
                <a:r>
                  <a:rPr lang="vi-VN" sz="4400" b="1" dirty="0">
                    <a:solidFill>
                      <a:srgbClr val="0000FF"/>
                    </a:solidFill>
                    <a:latin typeface="Times New Roman"/>
                    <a:ea typeface="Calibri"/>
                    <a:cs typeface="Times New Roman"/>
                  </a:rPr>
                  <a:t>.</a:t>
                </a:r>
                <a:r>
                  <a:rPr lang="en-US" sz="4400" b="1" dirty="0">
                    <a:solidFill>
                      <a:srgbClr val="0000FF"/>
                    </a:solidFill>
                    <a:latin typeface="Times New Roman"/>
                    <a:ea typeface="Calibri"/>
                    <a:cs typeface="Times New Roman"/>
                  </a:rPr>
                  <a:t> </a:t>
                </a:r>
                <a14:m>
                  <m:oMath xmlns:m="http://schemas.openxmlformats.org/officeDocument/2006/math">
                    <m:d>
                      <m:dPr>
                        <m:begChr m:val="{"/>
                        <m:endChr m:val=""/>
                        <m:ctrlPr>
                          <a:rPr lang="en-US" sz="4400" i="1">
                            <a:latin typeface="Cambria Math" panose="02040503050406030204" pitchFamily="18" charset="0"/>
                          </a:rPr>
                        </m:ctrlPr>
                      </m:dPr>
                      <m:e>
                        <m:eqArr>
                          <m:eqArrPr>
                            <m:ctrlPr>
                              <a:rPr lang="en-US" sz="4400" i="1" smtClean="0">
                                <a:latin typeface="Cambria Math" panose="02040503050406030204" pitchFamily="18" charset="0"/>
                              </a:rPr>
                            </m:ctrlPr>
                          </m:eqArrPr>
                          <m:e>
                            <m:r>
                              <a:rPr lang="en-US" sz="4400" i="1">
                                <a:latin typeface="Cambria Math"/>
                              </a:rPr>
                              <m:t>𝑎</m:t>
                            </m:r>
                            <m:r>
                              <a:rPr lang="en-US" sz="4400" i="1">
                                <a:latin typeface="Cambria Math"/>
                              </a:rPr>
                              <m:t>&lt;</m:t>
                            </m:r>
                            <m:r>
                              <a:rPr lang="en-US" sz="4400" i="1">
                                <a:latin typeface="Cambria Math"/>
                              </a:rPr>
                              <m:t>𝑏</m:t>
                            </m:r>
                          </m:e>
                          <m:e>
                            <m:r>
                              <a:rPr lang="en-US" sz="4400" i="1">
                                <a:latin typeface="Cambria Math"/>
                              </a:rPr>
                              <m:t>𝑏</m:t>
                            </m:r>
                            <m:r>
                              <a:rPr lang="en-US" sz="4400" b="0" i="1" smtClean="0">
                                <a:latin typeface="Cambria Math"/>
                              </a:rPr>
                              <m:t>&gt;</m:t>
                            </m:r>
                            <m:r>
                              <a:rPr lang="en-US" sz="4400" b="0" i="1" smtClean="0">
                                <a:latin typeface="Cambria Math"/>
                              </a:rPr>
                              <m:t>𝑐</m:t>
                            </m:r>
                          </m:e>
                        </m:eqArr>
                        <m:r>
                          <a:rPr lang="en-US" sz="4400" i="1">
                            <a:latin typeface="Cambria Math"/>
                          </a:rPr>
                          <m:t>⇒</m:t>
                        </m:r>
                        <m:r>
                          <a:rPr lang="en-US" sz="4400" i="1">
                            <a:latin typeface="Cambria Math"/>
                          </a:rPr>
                          <m:t>𝑎</m:t>
                        </m:r>
                        <m:r>
                          <a:rPr lang="en-US" sz="4400" b="0" i="1" smtClean="0">
                            <a:latin typeface="Cambria Math"/>
                          </a:rPr>
                          <m:t>&gt;</m:t>
                        </m:r>
                        <m:r>
                          <a:rPr lang="en-US" sz="4400" b="0" i="1" smtClean="0">
                            <a:latin typeface="Cambria Math"/>
                          </a:rPr>
                          <m:t>𝑐</m:t>
                        </m:r>
                      </m:e>
                    </m:d>
                  </m:oMath>
                </a14:m>
                <a:r>
                  <a:rPr lang="vi-VN" sz="4400" dirty="0">
                    <a:latin typeface="Times New Roman"/>
                    <a:ea typeface="Calibri"/>
                    <a:cs typeface="Times New Roman"/>
                  </a:rPr>
                  <a:t> . </a:t>
                </a:r>
                <a:endParaRPr lang="vi-VN" sz="4400" dirty="0">
                  <a:solidFill>
                    <a:schemeClr val="tx1"/>
                  </a:solidFill>
                  <a:effectLst/>
                  <a:latin typeface="Times New Roman"/>
                  <a:ea typeface="Calibri"/>
                  <a:cs typeface="Times New Roman"/>
                </a:endParaRPr>
              </a:p>
            </p:txBody>
          </p:sp>
        </mc:Choice>
        <mc:Fallback xmlns="">
          <p:sp>
            <p:nvSpPr>
              <p:cNvPr id="2" name="Hình chữ nhật 1"/>
              <p:cNvSpPr>
                <a:spLocks noRot="1" noChangeAspect="1" noMove="1" noResize="1" noEditPoints="1" noAdjustHandles="1" noChangeArrowheads="1" noChangeShapeType="1" noTextEdit="1"/>
              </p:cNvSpPr>
              <p:nvPr/>
            </p:nvSpPr>
            <p:spPr>
              <a:xfrm>
                <a:off x="3718669" y="2515205"/>
                <a:ext cx="20358035" cy="2543068"/>
              </a:xfrm>
              <a:prstGeom prst="rect">
                <a:avLst/>
              </a:prstGeom>
              <a:blipFill>
                <a:blip r:embed="rId2"/>
                <a:stretch>
                  <a:fillRect l="-1198" t="-5276" r="-1287"/>
                </a:stretch>
              </a:blipFill>
            </p:spPr>
            <p:txBody>
              <a:bodyPr/>
              <a:lstStyle/>
              <a:p>
                <a:r>
                  <a:rPr lang="en-US">
                    <a:noFill/>
                  </a:rPr>
                  <a:t> </a:t>
                </a:r>
              </a:p>
            </p:txBody>
          </p:sp>
        </mc:Fallback>
      </mc:AlternateContent>
      <p:sp>
        <p:nvSpPr>
          <p:cNvPr id="12" name="Rectangle 2"/>
          <p:cNvSpPr>
            <a:spLocks noChangeArrowheads="1"/>
          </p:cNvSpPr>
          <p:nvPr/>
        </p:nvSpPr>
        <p:spPr bwMode="auto">
          <a:xfrm>
            <a:off x="0" y="0"/>
            <a:ext cx="2438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0" name="Oval 19"/>
          <p:cNvSpPr/>
          <p:nvPr/>
        </p:nvSpPr>
        <p:spPr>
          <a:xfrm>
            <a:off x="3695850" y="3736559"/>
            <a:ext cx="987883" cy="1004620"/>
          </a:xfrm>
          <a:prstGeom prst="ellips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solidFill>
                <a:srgbClr val="C00000"/>
              </a:solidFill>
            </a:endParaRPr>
          </a:p>
        </p:txBody>
      </p:sp>
      <p:grpSp>
        <p:nvGrpSpPr>
          <p:cNvPr id="93" name="Group 92">
            <a:extLst>
              <a:ext uri="{FF2B5EF4-FFF2-40B4-BE49-F238E27FC236}">
                <a16:creationId xmlns:a16="http://schemas.microsoft.com/office/drawing/2014/main" id="{91EB7693-A242-4F7D-B3D8-5F02A4E0A043}"/>
              </a:ext>
            </a:extLst>
          </p:cNvPr>
          <p:cNvGrpSpPr/>
          <p:nvPr/>
        </p:nvGrpSpPr>
        <p:grpSpPr>
          <a:xfrm>
            <a:off x="815530" y="5393967"/>
            <a:ext cx="3170923" cy="940513"/>
            <a:chOff x="2067302" y="5922690"/>
            <a:chExt cx="3170923" cy="940513"/>
          </a:xfrm>
        </p:grpSpPr>
        <p:sp>
          <p:nvSpPr>
            <p:cNvPr id="94" name="Freeform 20">
              <a:extLst>
                <a:ext uri="{FF2B5EF4-FFF2-40B4-BE49-F238E27FC236}">
                  <a16:creationId xmlns:a16="http://schemas.microsoft.com/office/drawing/2014/main" id="{ACA75BDF-F400-4633-9588-7C025778F940}"/>
                </a:ext>
              </a:extLst>
            </p:cNvPr>
            <p:cNvSpPr>
              <a:spLocks/>
            </p:cNvSpPr>
            <p:nvPr/>
          </p:nvSpPr>
          <p:spPr bwMode="auto">
            <a:xfrm rot="5400000">
              <a:off x="3394521" y="5470495"/>
              <a:ext cx="793396" cy="1926396"/>
            </a:xfrm>
            <a:prstGeom prst="round2SameRect">
              <a:avLst/>
            </a:prstGeom>
            <a:solidFill>
              <a:schemeClr val="bg1">
                <a:lumMod val="95000"/>
              </a:schemeClr>
            </a:solidFill>
            <a:ln w="3810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95" name="TextBox 94">
              <a:extLst>
                <a:ext uri="{FF2B5EF4-FFF2-40B4-BE49-F238E27FC236}">
                  <a16:creationId xmlns:a16="http://schemas.microsoft.com/office/drawing/2014/main" id="{E074D854-814F-4A0F-9786-4492AA3A5F1A}"/>
                </a:ext>
              </a:extLst>
            </p:cNvPr>
            <p:cNvSpPr txBox="1"/>
            <p:nvPr/>
          </p:nvSpPr>
          <p:spPr>
            <a:xfrm>
              <a:off x="2789972" y="6002305"/>
              <a:ext cx="2448253" cy="769441"/>
            </a:xfrm>
            <a:prstGeom prst="rect">
              <a:avLst/>
            </a:prstGeom>
            <a:noFill/>
          </p:spPr>
          <p:txBody>
            <a:bodyPr wrap="square" rtlCol="0">
              <a:spAutoFit/>
            </a:bodyPr>
            <a:lstStyle/>
            <a:p>
              <a:r>
                <a:rPr lang="en-US" sz="4400" b="1" err="1">
                  <a:solidFill>
                    <a:schemeClr val="accent6">
                      <a:lumMod val="75000"/>
                    </a:schemeClr>
                  </a:solidFill>
                  <a:latin typeface="Times New Roman" pitchFamily="18" charset="0"/>
                  <a:ea typeface="Tahoma" pitchFamily="34" charset="0"/>
                  <a:cs typeface="Times New Roman" pitchFamily="18" charset="0"/>
                </a:rPr>
                <a:t>Ví</a:t>
              </a:r>
              <a:r>
                <a:rPr lang="en-US" sz="4400" b="1">
                  <a:solidFill>
                    <a:schemeClr val="accent6">
                      <a:lumMod val="75000"/>
                    </a:schemeClr>
                  </a:solidFill>
                  <a:latin typeface="Times New Roman" pitchFamily="18" charset="0"/>
                  <a:ea typeface="Tahoma" pitchFamily="34" charset="0"/>
                  <a:cs typeface="Times New Roman" pitchFamily="18" charset="0"/>
                </a:rPr>
                <a:t> dụ 2</a:t>
              </a:r>
              <a:endParaRPr lang="en-US" sz="4400" b="1" dirty="0">
                <a:solidFill>
                  <a:schemeClr val="accent6">
                    <a:lumMod val="75000"/>
                  </a:schemeClr>
                </a:solidFill>
                <a:latin typeface="Times New Roman" pitchFamily="18" charset="0"/>
                <a:ea typeface="Tahoma" pitchFamily="34" charset="0"/>
                <a:cs typeface="Times New Roman" pitchFamily="18" charset="0"/>
              </a:endParaRPr>
            </a:p>
          </p:txBody>
        </p:sp>
        <p:grpSp>
          <p:nvGrpSpPr>
            <p:cNvPr id="96" name="Group 70">
              <a:extLst>
                <a:ext uri="{FF2B5EF4-FFF2-40B4-BE49-F238E27FC236}">
                  <a16:creationId xmlns:a16="http://schemas.microsoft.com/office/drawing/2014/main" id="{43D07203-11E5-4FC5-AEF6-0AAF93AF6A6D}"/>
                </a:ext>
              </a:extLst>
            </p:cNvPr>
            <p:cNvGrpSpPr/>
            <p:nvPr/>
          </p:nvGrpSpPr>
          <p:grpSpPr>
            <a:xfrm>
              <a:off x="2067302" y="5922690"/>
              <a:ext cx="950173" cy="940513"/>
              <a:chOff x="1311958" y="3405486"/>
              <a:chExt cx="950173" cy="940513"/>
            </a:xfrm>
          </p:grpSpPr>
          <p:sp>
            <p:nvSpPr>
              <p:cNvPr id="97" name="Rectangle 11">
                <a:extLst>
                  <a:ext uri="{FF2B5EF4-FFF2-40B4-BE49-F238E27FC236}">
                    <a16:creationId xmlns:a16="http://schemas.microsoft.com/office/drawing/2014/main" id="{6054E2FB-ECF2-41D6-8E60-451AFC6AD26B}"/>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itchFamily="18" charset="0"/>
                  <a:cs typeface="Times New Roman" pitchFamily="18" charset="0"/>
                </a:endParaRPr>
              </a:p>
            </p:txBody>
          </p:sp>
          <p:sp>
            <p:nvSpPr>
              <p:cNvPr id="98" name="Freeform 13">
                <a:extLst>
                  <a:ext uri="{FF2B5EF4-FFF2-40B4-BE49-F238E27FC236}">
                    <a16:creationId xmlns:a16="http://schemas.microsoft.com/office/drawing/2014/main" id="{F88CE8F4-8927-441A-978E-B80FA9D4068E}"/>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99" name="Freeform 14">
                <a:extLst>
                  <a:ext uri="{FF2B5EF4-FFF2-40B4-BE49-F238E27FC236}">
                    <a16:creationId xmlns:a16="http://schemas.microsoft.com/office/drawing/2014/main" id="{451BC8C1-2BE4-4335-8643-27B573AB9856}"/>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00" name="Freeform 15">
                <a:extLst>
                  <a:ext uri="{FF2B5EF4-FFF2-40B4-BE49-F238E27FC236}">
                    <a16:creationId xmlns:a16="http://schemas.microsoft.com/office/drawing/2014/main" id="{7EA42484-B881-4C00-8984-B606C76BC87D}"/>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01" name="Freeform 16">
                <a:extLst>
                  <a:ext uri="{FF2B5EF4-FFF2-40B4-BE49-F238E27FC236}">
                    <a16:creationId xmlns:a16="http://schemas.microsoft.com/office/drawing/2014/main" id="{E5F4DAA2-25D2-4B12-9A16-B0CFC892B34D}"/>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02" name="Freeform 17">
                <a:extLst>
                  <a:ext uri="{FF2B5EF4-FFF2-40B4-BE49-F238E27FC236}">
                    <a16:creationId xmlns:a16="http://schemas.microsoft.com/office/drawing/2014/main" id="{DEBF36FA-50E5-48FF-804C-5D4F0D990526}"/>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03" name="Freeform 18">
                <a:extLst>
                  <a:ext uri="{FF2B5EF4-FFF2-40B4-BE49-F238E27FC236}">
                    <a16:creationId xmlns:a16="http://schemas.microsoft.com/office/drawing/2014/main" id="{2C119CC7-3E1E-4151-9386-0F130551E61A}"/>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04" name="Freeform 19">
                <a:extLst>
                  <a:ext uri="{FF2B5EF4-FFF2-40B4-BE49-F238E27FC236}">
                    <a16:creationId xmlns:a16="http://schemas.microsoft.com/office/drawing/2014/main" id="{A77BF25C-066B-4837-AA0D-7963F97CFF90}"/>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05" name="Freeform 20">
                <a:extLst>
                  <a:ext uri="{FF2B5EF4-FFF2-40B4-BE49-F238E27FC236}">
                    <a16:creationId xmlns:a16="http://schemas.microsoft.com/office/drawing/2014/main" id="{55A4523A-FB46-4727-9F18-F3A65D3995BA}"/>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06" name="Freeform 21">
                <a:extLst>
                  <a:ext uri="{FF2B5EF4-FFF2-40B4-BE49-F238E27FC236}">
                    <a16:creationId xmlns:a16="http://schemas.microsoft.com/office/drawing/2014/main" id="{A04A6885-53D8-43AA-A828-05A9386E648E}"/>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07" name="Freeform 22">
                <a:extLst>
                  <a:ext uri="{FF2B5EF4-FFF2-40B4-BE49-F238E27FC236}">
                    <a16:creationId xmlns:a16="http://schemas.microsoft.com/office/drawing/2014/main" id="{D7E90E0E-A1F8-47D8-B670-9FC1DF3F1DC8}"/>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08" name="Freeform 23">
                <a:extLst>
                  <a:ext uri="{FF2B5EF4-FFF2-40B4-BE49-F238E27FC236}">
                    <a16:creationId xmlns:a16="http://schemas.microsoft.com/office/drawing/2014/main" id="{0A6FCB2F-4F70-416C-9DC4-AB7BCFAAD7E7}"/>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09" name="Freeform 24">
                <a:extLst>
                  <a:ext uri="{FF2B5EF4-FFF2-40B4-BE49-F238E27FC236}">
                    <a16:creationId xmlns:a16="http://schemas.microsoft.com/office/drawing/2014/main" id="{F6AA4888-B6AF-4833-AB48-76CCD7BF31F8}"/>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10" name="Freeform 25">
                <a:extLst>
                  <a:ext uri="{FF2B5EF4-FFF2-40B4-BE49-F238E27FC236}">
                    <a16:creationId xmlns:a16="http://schemas.microsoft.com/office/drawing/2014/main" id="{8595B974-C292-4BF3-ABB5-9742918E70AB}"/>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11" name="Freeform 26">
                <a:extLst>
                  <a:ext uri="{FF2B5EF4-FFF2-40B4-BE49-F238E27FC236}">
                    <a16:creationId xmlns:a16="http://schemas.microsoft.com/office/drawing/2014/main" id="{E4A3DE3E-E56B-4DA2-ADC9-407658A06704}"/>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12" name="Freeform 27">
                <a:extLst>
                  <a:ext uri="{FF2B5EF4-FFF2-40B4-BE49-F238E27FC236}">
                    <a16:creationId xmlns:a16="http://schemas.microsoft.com/office/drawing/2014/main" id="{CB1EB19B-5A05-4274-9C4F-9D053EAEFB34}"/>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13" name="Freeform 28">
                <a:extLst>
                  <a:ext uri="{FF2B5EF4-FFF2-40B4-BE49-F238E27FC236}">
                    <a16:creationId xmlns:a16="http://schemas.microsoft.com/office/drawing/2014/main" id="{F8117FDA-611D-428A-A2D3-5E6981DEEF1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14" name="Freeform 29">
                <a:extLst>
                  <a:ext uri="{FF2B5EF4-FFF2-40B4-BE49-F238E27FC236}">
                    <a16:creationId xmlns:a16="http://schemas.microsoft.com/office/drawing/2014/main" id="{C82CA16D-9239-4D14-9BDD-F0F045791F96}"/>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15" name="Freeform 30">
                <a:extLst>
                  <a:ext uri="{FF2B5EF4-FFF2-40B4-BE49-F238E27FC236}">
                    <a16:creationId xmlns:a16="http://schemas.microsoft.com/office/drawing/2014/main" id="{CC880912-AB59-48DC-B97C-67253128CBDE}"/>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16" name="Freeform 31">
                <a:extLst>
                  <a:ext uri="{FF2B5EF4-FFF2-40B4-BE49-F238E27FC236}">
                    <a16:creationId xmlns:a16="http://schemas.microsoft.com/office/drawing/2014/main" id="{65D26A83-1232-413D-A988-7BA2B94031C4}"/>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17" name="Freeform 32">
                <a:extLst>
                  <a:ext uri="{FF2B5EF4-FFF2-40B4-BE49-F238E27FC236}">
                    <a16:creationId xmlns:a16="http://schemas.microsoft.com/office/drawing/2014/main" id="{687EEABE-9121-48CB-BDD7-2AD86105A5FA}"/>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18" name="Freeform 33">
                <a:extLst>
                  <a:ext uri="{FF2B5EF4-FFF2-40B4-BE49-F238E27FC236}">
                    <a16:creationId xmlns:a16="http://schemas.microsoft.com/office/drawing/2014/main" id="{BE2A9E99-B648-4466-B26E-6DBEAE14632F}"/>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19" name="Freeform 34">
                <a:extLst>
                  <a:ext uri="{FF2B5EF4-FFF2-40B4-BE49-F238E27FC236}">
                    <a16:creationId xmlns:a16="http://schemas.microsoft.com/office/drawing/2014/main" id="{8503A769-BD10-4064-8DFB-9816AED43387}"/>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20" name="Freeform 35">
                <a:extLst>
                  <a:ext uri="{FF2B5EF4-FFF2-40B4-BE49-F238E27FC236}">
                    <a16:creationId xmlns:a16="http://schemas.microsoft.com/office/drawing/2014/main" id="{90EB389B-23CA-46E7-96D1-0317618F3C13}"/>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sp>
            <p:nvSpPr>
              <p:cNvPr id="121" name="Freeform 36">
                <a:extLst>
                  <a:ext uri="{FF2B5EF4-FFF2-40B4-BE49-F238E27FC236}">
                    <a16:creationId xmlns:a16="http://schemas.microsoft.com/office/drawing/2014/main" id="{D2922E12-06E2-40BA-9CB9-4090D84B92CD}"/>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itchFamily="18" charset="0"/>
                  <a:cs typeface="Times New Roman" pitchFamily="18" charset="0"/>
                </a:endParaRPr>
              </a:p>
            </p:txBody>
          </p:sp>
        </p:grpSp>
      </p:grpSp>
      <mc:AlternateContent xmlns:mc="http://schemas.openxmlformats.org/markup-compatibility/2006" xmlns:a14="http://schemas.microsoft.com/office/drawing/2010/main">
        <mc:Choice Requires="a14">
          <p:sp>
            <p:nvSpPr>
              <p:cNvPr id="122" name="Hình chữ nhật 2">
                <a:extLst>
                  <a:ext uri="{FF2B5EF4-FFF2-40B4-BE49-F238E27FC236}">
                    <a16:creationId xmlns:a16="http://schemas.microsoft.com/office/drawing/2014/main" id="{DB8A9890-F236-4928-8EA0-72879CBB57BE}"/>
                  </a:ext>
                </a:extLst>
              </p:cNvPr>
              <p:cNvSpPr/>
              <p:nvPr/>
            </p:nvSpPr>
            <p:spPr>
              <a:xfrm>
                <a:off x="3914464" y="5632055"/>
                <a:ext cx="19874208" cy="1646926"/>
              </a:xfrm>
              <a:prstGeom prst="rect">
                <a:avLst/>
              </a:prstGeom>
            </p:spPr>
            <p:txBody>
              <a:bodyPr wrap="square">
                <a:spAutoFit/>
              </a:bodyPr>
              <a:lstStyle/>
              <a:p>
                <a:pPr algn="just">
                  <a:lnSpc>
                    <a:spcPct val="115000"/>
                  </a:lnSpc>
                  <a:spcAft>
                    <a:spcPts val="0"/>
                  </a:spcAft>
                </a:pPr>
                <a:r>
                  <a:rPr lang="en-US" sz="4400" dirty="0">
                    <a:latin typeface="Times New Roman"/>
                    <a:ea typeface="Calibri"/>
                    <a:cs typeface="Times New Roman"/>
                  </a:rPr>
                  <a:t>B</a:t>
                </a:r>
                <a:r>
                  <a:rPr lang="vi-VN" sz="4400" dirty="0">
                    <a:latin typeface="Times New Roman"/>
                    <a:ea typeface="Calibri"/>
                    <a:cs typeface="Times New Roman"/>
                  </a:rPr>
                  <a:t>ất đẳng thức </a:t>
                </a:r>
                <a14:m>
                  <m:oMath xmlns:m="http://schemas.openxmlformats.org/officeDocument/2006/math">
                    <m:r>
                      <a:rPr lang="en-US" sz="4400" i="1">
                        <a:effectLst/>
                        <a:latin typeface="Cambria Math"/>
                        <a:ea typeface="Calibri"/>
                        <a:cs typeface="Times New Roman"/>
                      </a:rPr>
                      <m:t>𝑥</m:t>
                    </m:r>
                    <m:r>
                      <a:rPr lang="en-US" sz="4400" i="1">
                        <a:effectLst/>
                        <a:latin typeface="Cambria Math"/>
                        <a:ea typeface="Calibri"/>
                        <a:cs typeface="Times New Roman"/>
                      </a:rPr>
                      <m:t>−1&gt;2</m:t>
                    </m:r>
                    <m:r>
                      <a:rPr lang="en-US" sz="4400" i="1">
                        <a:effectLst/>
                        <a:latin typeface="Cambria Math"/>
                        <a:ea typeface="Calibri"/>
                        <a:cs typeface="Times New Roman"/>
                      </a:rPr>
                      <m:t>𝑥</m:t>
                    </m:r>
                    <m:r>
                      <a:rPr lang="en-US" sz="4400" i="1">
                        <a:effectLst/>
                        <a:latin typeface="Cambria Math"/>
                        <a:ea typeface="Calibri"/>
                        <a:cs typeface="Times New Roman"/>
                      </a:rPr>
                      <m:t>−5</m:t>
                    </m:r>
                  </m:oMath>
                </a14:m>
                <a:r>
                  <a:rPr lang="vi-VN" sz="4400" dirty="0">
                    <a:effectLst/>
                    <a:latin typeface="Times New Roman"/>
                    <a:ea typeface="Calibri"/>
                    <a:cs typeface="Times New Roman"/>
                  </a:rPr>
                  <a:t>  có bất đẳng thức tương đương là</a:t>
                </a:r>
              </a:p>
              <a:p>
                <a:pPr marL="228600" algn="just">
                  <a:lnSpc>
                    <a:spcPct val="115000"/>
                  </a:lnSpc>
                  <a:spcAft>
                    <a:spcPts val="0"/>
                  </a:spcAft>
                </a:pPr>
                <a:r>
                  <a:rPr lang="en-US" sz="4400" b="1" dirty="0">
                    <a:solidFill>
                      <a:srgbClr val="4401FF"/>
                    </a:solidFill>
                    <a:effectLst/>
                    <a:latin typeface="Times New Roman"/>
                    <a:ea typeface="Calibri"/>
                    <a:cs typeface="Times New Roman"/>
                  </a:rPr>
                  <a:t>A</a:t>
                </a:r>
                <a:r>
                  <a:rPr lang="vi-VN" sz="4400" b="1" dirty="0">
                    <a:solidFill>
                      <a:srgbClr val="4401FF"/>
                    </a:solidFill>
                    <a:effectLst/>
                    <a:latin typeface="Times New Roman"/>
                    <a:ea typeface="Calibri"/>
                    <a:cs typeface="Times New Roman"/>
                  </a:rPr>
                  <a:t>.</a:t>
                </a:r>
                <a:r>
                  <a:rPr lang="vi-VN" sz="4400" dirty="0">
                    <a:effectLst/>
                    <a:latin typeface="Times New Roman"/>
                    <a:ea typeface="Calibri"/>
                    <a:cs typeface="Times New Roman"/>
                  </a:rPr>
                  <a:t> </a:t>
                </a:r>
                <a14:m>
                  <m:oMath xmlns:m="http://schemas.openxmlformats.org/officeDocument/2006/math">
                    <m:sSup>
                      <m:sSupPr>
                        <m:ctrlPr>
                          <a:rPr lang="vi-VN" sz="4400" i="1">
                            <a:effectLst/>
                            <a:latin typeface="Cambria Math" panose="02040503050406030204" pitchFamily="18" charset="0"/>
                            <a:ea typeface="Calibri"/>
                            <a:cs typeface="Times New Roman"/>
                          </a:rPr>
                        </m:ctrlPr>
                      </m:sSupPr>
                      <m:e>
                        <m:d>
                          <m:dPr>
                            <m:ctrlPr>
                              <a:rPr lang="vi-VN"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𝑥</m:t>
                            </m:r>
                            <m:r>
                              <a:rPr lang="en-US" sz="4400" i="1">
                                <a:effectLst/>
                                <a:latin typeface="Cambria Math"/>
                                <a:ea typeface="Calibri"/>
                                <a:cs typeface="Times New Roman"/>
                              </a:rPr>
                              <m:t>−1</m:t>
                            </m:r>
                          </m:e>
                        </m:d>
                      </m:e>
                      <m:sup>
                        <m:r>
                          <a:rPr lang="en-US" sz="4400" i="1">
                            <a:effectLst/>
                            <a:latin typeface="Cambria Math"/>
                            <a:ea typeface="Calibri"/>
                            <a:cs typeface="Times New Roman"/>
                          </a:rPr>
                          <m:t>2</m:t>
                        </m:r>
                      </m:sup>
                    </m:sSup>
                    <m:r>
                      <a:rPr lang="en-US" sz="4400" i="1">
                        <a:effectLst/>
                        <a:latin typeface="Cambria Math"/>
                        <a:ea typeface="Calibri"/>
                        <a:cs typeface="Times New Roman"/>
                      </a:rPr>
                      <m:t>&gt;</m:t>
                    </m:r>
                    <m:sSup>
                      <m:sSupPr>
                        <m:ctrlPr>
                          <a:rPr lang="vi-VN" sz="4400" i="1">
                            <a:effectLst/>
                            <a:latin typeface="Cambria Math" panose="02040503050406030204" pitchFamily="18" charset="0"/>
                            <a:ea typeface="Calibri"/>
                            <a:cs typeface="Times New Roman"/>
                          </a:rPr>
                        </m:ctrlPr>
                      </m:sSupPr>
                      <m:e>
                        <m:d>
                          <m:dPr>
                            <m:ctrlPr>
                              <a:rPr lang="vi-VN"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2</m:t>
                            </m:r>
                            <m:r>
                              <a:rPr lang="en-US" sz="4400" i="1">
                                <a:effectLst/>
                                <a:latin typeface="Cambria Math"/>
                                <a:ea typeface="Calibri"/>
                                <a:cs typeface="Times New Roman"/>
                              </a:rPr>
                              <m:t>𝑥</m:t>
                            </m:r>
                            <m:r>
                              <a:rPr lang="en-US" sz="4400" i="1">
                                <a:effectLst/>
                                <a:latin typeface="Cambria Math"/>
                                <a:ea typeface="Calibri"/>
                                <a:cs typeface="Times New Roman"/>
                              </a:rPr>
                              <m:t>−5</m:t>
                            </m:r>
                          </m:e>
                        </m:d>
                      </m:e>
                      <m:sup>
                        <m:r>
                          <a:rPr lang="en-US" sz="4400" i="1">
                            <a:effectLst/>
                            <a:latin typeface="Cambria Math"/>
                            <a:ea typeface="Calibri"/>
                            <a:cs typeface="Times New Roman"/>
                          </a:rPr>
                          <m:t>2</m:t>
                        </m:r>
                      </m:sup>
                    </m:sSup>
                  </m:oMath>
                </a14:m>
                <a:r>
                  <a:rPr lang="en-US" sz="4400" dirty="0">
                    <a:effectLst/>
                    <a:latin typeface="Times New Roman"/>
                    <a:ea typeface="Calibri"/>
                    <a:cs typeface="Times New Roman"/>
                  </a:rPr>
                  <a:t>     </a:t>
                </a:r>
                <a:r>
                  <a:rPr lang="en-US" sz="4400" b="1" dirty="0">
                    <a:solidFill>
                      <a:srgbClr val="4401FF"/>
                    </a:solidFill>
                    <a:effectLst/>
                    <a:latin typeface="Times New Roman"/>
                    <a:ea typeface="Calibri"/>
                    <a:cs typeface="Times New Roman"/>
                  </a:rPr>
                  <a:t>B</a:t>
                </a:r>
                <a:r>
                  <a:rPr lang="vi-VN" sz="4400" b="1" dirty="0">
                    <a:solidFill>
                      <a:srgbClr val="4401FF"/>
                    </a:solidFill>
                    <a:effectLst/>
                    <a:latin typeface="Times New Roman"/>
                    <a:ea typeface="Calibri"/>
                    <a:cs typeface="Times New Roman"/>
                  </a:rPr>
                  <a:t>.</a:t>
                </a:r>
                <a:r>
                  <a:rPr lang="vi-VN" sz="4400" dirty="0">
                    <a:effectLst/>
                    <a:latin typeface="Times New Roman"/>
                    <a:ea typeface="Calibri"/>
                    <a:cs typeface="Times New Roman"/>
                  </a:rPr>
                  <a:t> </a:t>
                </a:r>
                <a14:m>
                  <m:oMath xmlns:m="http://schemas.openxmlformats.org/officeDocument/2006/math">
                    <m:r>
                      <a:rPr lang="en-US" sz="4400" i="1">
                        <a:effectLst/>
                        <a:latin typeface="Cambria Math"/>
                        <a:ea typeface="Calibri"/>
                        <a:cs typeface="Times New Roman"/>
                      </a:rPr>
                      <m:t>−</m:t>
                    </m:r>
                    <m:r>
                      <a:rPr lang="en-US" sz="4400" i="1">
                        <a:effectLst/>
                        <a:latin typeface="Cambria Math"/>
                        <a:ea typeface="Calibri"/>
                        <a:cs typeface="Times New Roman"/>
                      </a:rPr>
                      <m:t>𝑥</m:t>
                    </m:r>
                    <m:r>
                      <a:rPr lang="en-US" sz="4400" i="1">
                        <a:effectLst/>
                        <a:latin typeface="Cambria Math"/>
                        <a:ea typeface="Calibri"/>
                        <a:cs typeface="Times New Roman"/>
                      </a:rPr>
                      <m:t>&gt;−4</m:t>
                    </m:r>
                  </m:oMath>
                </a14:m>
                <a:r>
                  <a:rPr lang="en-US" sz="4400" dirty="0">
                    <a:effectLst/>
                    <a:latin typeface="Times New Roman"/>
                    <a:ea typeface="Calibri"/>
                    <a:cs typeface="Times New Roman"/>
                  </a:rPr>
                  <a:t>      </a:t>
                </a:r>
                <a:r>
                  <a:rPr lang="en-US" sz="4400" b="1" dirty="0">
                    <a:solidFill>
                      <a:srgbClr val="4401FF"/>
                    </a:solidFill>
                    <a:effectLst/>
                    <a:latin typeface="Times New Roman"/>
                    <a:ea typeface="Calibri"/>
                    <a:cs typeface="Times New Roman"/>
                  </a:rPr>
                  <a:t>C</a:t>
                </a:r>
                <a:r>
                  <a:rPr lang="vi-VN" sz="4400" b="1" dirty="0">
                    <a:solidFill>
                      <a:srgbClr val="4401FF"/>
                    </a:solidFill>
                    <a:effectLst/>
                    <a:latin typeface="Times New Roman"/>
                    <a:ea typeface="Calibri"/>
                    <a:cs typeface="Times New Roman"/>
                  </a:rPr>
                  <a:t>.</a:t>
                </a:r>
                <a14:m>
                  <m:oMath xmlns:m="http://schemas.openxmlformats.org/officeDocument/2006/math">
                    <m:rad>
                      <m:radPr>
                        <m:degHide m:val="on"/>
                        <m:ctrlPr>
                          <a:rPr lang="vi-VN" sz="4400" i="1">
                            <a:effectLst/>
                            <a:latin typeface="Cambria Math" panose="02040503050406030204" pitchFamily="18" charset="0"/>
                            <a:ea typeface="Calibri"/>
                            <a:cs typeface="Times New Roman"/>
                          </a:rPr>
                        </m:ctrlPr>
                      </m:radPr>
                      <m:deg/>
                      <m:e>
                        <m:r>
                          <a:rPr lang="en-US" sz="4400" i="1">
                            <a:effectLst/>
                            <a:latin typeface="Cambria Math"/>
                            <a:ea typeface="Calibri"/>
                            <a:cs typeface="Times New Roman"/>
                          </a:rPr>
                          <m:t>𝑥</m:t>
                        </m:r>
                        <m:r>
                          <a:rPr lang="en-US" sz="4400" i="1">
                            <a:effectLst/>
                            <a:latin typeface="Cambria Math"/>
                            <a:ea typeface="Calibri"/>
                            <a:cs typeface="Times New Roman"/>
                          </a:rPr>
                          <m:t>−1</m:t>
                        </m:r>
                      </m:e>
                    </m:rad>
                    <m:r>
                      <a:rPr lang="en-US" sz="4400" i="1">
                        <a:effectLst/>
                        <a:latin typeface="Cambria Math"/>
                        <a:ea typeface="Calibri"/>
                        <a:cs typeface="Times New Roman"/>
                      </a:rPr>
                      <m:t>&gt;</m:t>
                    </m:r>
                    <m:rad>
                      <m:radPr>
                        <m:degHide m:val="on"/>
                        <m:ctrlPr>
                          <a:rPr lang="vi-VN" sz="4400" i="1">
                            <a:effectLst/>
                            <a:latin typeface="Cambria Math" panose="02040503050406030204" pitchFamily="18" charset="0"/>
                            <a:ea typeface="Calibri"/>
                            <a:cs typeface="Times New Roman"/>
                          </a:rPr>
                        </m:ctrlPr>
                      </m:radPr>
                      <m:deg/>
                      <m:e>
                        <m:r>
                          <a:rPr lang="en-US" sz="4400" i="1">
                            <a:effectLst/>
                            <a:latin typeface="Cambria Math"/>
                            <a:ea typeface="Calibri"/>
                            <a:cs typeface="Times New Roman"/>
                          </a:rPr>
                          <m:t>2</m:t>
                        </m:r>
                        <m:r>
                          <a:rPr lang="en-US" sz="4400" i="1">
                            <a:effectLst/>
                            <a:latin typeface="Cambria Math"/>
                            <a:ea typeface="Calibri"/>
                            <a:cs typeface="Times New Roman"/>
                          </a:rPr>
                          <m:t>𝑥</m:t>
                        </m:r>
                        <m:r>
                          <a:rPr lang="en-US" sz="4400" i="1">
                            <a:effectLst/>
                            <a:latin typeface="Cambria Math"/>
                            <a:ea typeface="Calibri"/>
                            <a:cs typeface="Times New Roman"/>
                          </a:rPr>
                          <m:t>−5</m:t>
                        </m:r>
                      </m:e>
                    </m:rad>
                  </m:oMath>
                </a14:m>
                <a:r>
                  <a:rPr lang="en-US" sz="4400" dirty="0">
                    <a:effectLst/>
                    <a:latin typeface="Times New Roman"/>
                    <a:ea typeface="Calibri"/>
                    <a:cs typeface="Times New Roman"/>
                  </a:rPr>
                  <a:t>        </a:t>
                </a:r>
                <a:r>
                  <a:rPr lang="en-US" sz="4400" b="1" dirty="0">
                    <a:solidFill>
                      <a:srgbClr val="4401FF"/>
                    </a:solidFill>
                    <a:effectLst/>
                    <a:latin typeface="Times New Roman"/>
                    <a:ea typeface="Calibri"/>
                    <a:cs typeface="Times New Roman"/>
                  </a:rPr>
                  <a:t>D</a:t>
                </a:r>
                <a:r>
                  <a:rPr lang="vi-VN" sz="4400" b="1" dirty="0">
                    <a:effectLst/>
                    <a:latin typeface="Times New Roman"/>
                    <a:ea typeface="Calibri"/>
                    <a:cs typeface="Times New Roman"/>
                  </a:rPr>
                  <a:t>. </a:t>
                </a:r>
                <a14:m>
                  <m:oMath xmlns:m="http://schemas.openxmlformats.org/officeDocument/2006/math">
                    <m:r>
                      <a:rPr lang="en-US" sz="4400" i="1">
                        <a:effectLst/>
                        <a:latin typeface="Cambria Math"/>
                        <a:ea typeface="Calibri"/>
                        <a:cs typeface="Times New Roman"/>
                      </a:rPr>
                      <m:t>𝑥</m:t>
                    </m:r>
                    <m:r>
                      <a:rPr lang="en-US" sz="4400" i="1">
                        <a:effectLst/>
                        <a:latin typeface="Cambria Math"/>
                        <a:ea typeface="Calibri"/>
                        <a:cs typeface="Times New Roman"/>
                      </a:rPr>
                      <m:t>&gt;4</m:t>
                    </m:r>
                  </m:oMath>
                </a14:m>
                <a:r>
                  <a:rPr lang="en-US" sz="4400" dirty="0">
                    <a:effectLst/>
                    <a:latin typeface="Times New Roman"/>
                    <a:ea typeface="Calibri"/>
                    <a:cs typeface="Times New Roman"/>
                  </a:rPr>
                  <a:t> </a:t>
                </a:r>
                <a:endParaRPr lang="vi-VN" sz="4400" dirty="0">
                  <a:effectLst/>
                  <a:latin typeface="Times New Roman"/>
                  <a:ea typeface="Calibri"/>
                  <a:cs typeface="Times New Roman"/>
                </a:endParaRPr>
              </a:p>
            </p:txBody>
          </p:sp>
        </mc:Choice>
        <mc:Fallback xmlns="">
          <p:sp>
            <p:nvSpPr>
              <p:cNvPr id="122" name="Hình chữ nhật 2">
                <a:extLst>
                  <a:ext uri="{FF2B5EF4-FFF2-40B4-BE49-F238E27FC236}">
                    <a16:creationId xmlns:a16="http://schemas.microsoft.com/office/drawing/2014/main" id="{DB8A9890-F236-4928-8EA0-72879CBB57BE}"/>
                  </a:ext>
                </a:extLst>
              </p:cNvPr>
              <p:cNvSpPr>
                <a:spLocks noRot="1" noChangeAspect="1" noMove="1" noResize="1" noEditPoints="1" noAdjustHandles="1" noChangeArrowheads="1" noChangeShapeType="1" noTextEdit="1"/>
              </p:cNvSpPr>
              <p:nvPr/>
            </p:nvSpPr>
            <p:spPr>
              <a:xfrm>
                <a:off x="3914464" y="5632055"/>
                <a:ext cx="19874208" cy="1646926"/>
              </a:xfrm>
              <a:prstGeom prst="rect">
                <a:avLst/>
              </a:prstGeom>
              <a:blipFill>
                <a:blip r:embed="rId3"/>
                <a:stretch>
                  <a:fillRect l="-1227" t="-5185" b="-17037"/>
                </a:stretch>
              </a:blipFill>
            </p:spPr>
            <p:txBody>
              <a:bodyPr/>
              <a:lstStyle/>
              <a:p>
                <a:r>
                  <a:rPr lang="en-US">
                    <a:noFill/>
                  </a:rPr>
                  <a:t> </a:t>
                </a:r>
              </a:p>
            </p:txBody>
          </p:sp>
        </mc:Fallback>
      </mc:AlternateContent>
      <p:sp>
        <p:nvSpPr>
          <p:cNvPr id="124" name="Oval 123">
            <a:extLst>
              <a:ext uri="{FF2B5EF4-FFF2-40B4-BE49-F238E27FC236}">
                <a16:creationId xmlns:a16="http://schemas.microsoft.com/office/drawing/2014/main" id="{3AF44E9B-3DB0-4C70-8FCF-BB7681CFCE04}"/>
              </a:ext>
            </a:extLst>
          </p:cNvPr>
          <p:cNvSpPr/>
          <p:nvPr/>
        </p:nvSpPr>
        <p:spPr>
          <a:xfrm>
            <a:off x="10395184" y="6400845"/>
            <a:ext cx="987883" cy="962005"/>
          </a:xfrm>
          <a:prstGeom prst="ellips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p>
        </p:txBody>
      </p:sp>
      <p:sp>
        <p:nvSpPr>
          <p:cNvPr id="125" name="TextBox 124">
            <a:extLst>
              <a:ext uri="{FF2B5EF4-FFF2-40B4-BE49-F238E27FC236}">
                <a16:creationId xmlns:a16="http://schemas.microsoft.com/office/drawing/2014/main" id="{740F832F-5B5C-4CD3-A1E1-1F064FCD54B2}"/>
              </a:ext>
            </a:extLst>
          </p:cNvPr>
          <p:cNvSpPr txBox="1"/>
          <p:nvPr/>
        </p:nvSpPr>
        <p:spPr>
          <a:xfrm>
            <a:off x="671514" y="1541399"/>
            <a:ext cx="16201800" cy="769441"/>
          </a:xfrm>
          <a:prstGeom prst="rect">
            <a:avLst/>
          </a:prstGeom>
          <a:noFill/>
        </p:spPr>
        <p:txBody>
          <a:bodyPr wrap="square">
            <a:spAutoFit/>
          </a:bodyPr>
          <a:lstStyle/>
          <a:p>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2.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Bất</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đẳng</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thức</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hệ</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quả</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bất</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đẳng</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thức</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tương</a:t>
            </a:r>
            <a:r>
              <a:rPr lang="en-US" sz="4400" b="1" dirty="0">
                <a:solidFill>
                  <a:srgbClr val="C00000"/>
                </a:solidFill>
                <a:latin typeface="Times New Roman" panose="02020603050405020304" pitchFamily="18" charset="0"/>
                <a:ea typeface="Tahoma" pitchFamily="34" charset="0"/>
                <a:cs typeface="Times New Roman" panose="02020603050405020304" pitchFamily="18" charset="0"/>
              </a:rPr>
              <a:t> </a:t>
            </a:r>
            <a:r>
              <a:rPr lang="en-US" sz="4400" b="1" dirty="0" err="1">
                <a:solidFill>
                  <a:srgbClr val="C00000"/>
                </a:solidFill>
                <a:latin typeface="Times New Roman" panose="02020603050405020304" pitchFamily="18" charset="0"/>
                <a:ea typeface="Tahoma" pitchFamily="34" charset="0"/>
                <a:cs typeface="Times New Roman" panose="02020603050405020304" pitchFamily="18" charset="0"/>
              </a:rPr>
              <a:t>đương</a:t>
            </a:r>
            <a:endParaRPr lang="en-US" sz="4400" b="1" dirty="0">
              <a:solidFill>
                <a:srgbClr val="C00000"/>
              </a:solidFill>
              <a:latin typeface="Times New Roman" panose="02020603050405020304" pitchFamily="18" charset="0"/>
              <a:ea typeface="Tahoma" pitchFamily="34" charset="0"/>
              <a:cs typeface="Times New Roman" panose="02020603050405020304" pitchFamily="18" charset="0"/>
            </a:endParaRPr>
          </a:p>
        </p:txBody>
      </p:sp>
      <p:grpSp>
        <p:nvGrpSpPr>
          <p:cNvPr id="126" name="Group 60">
            <a:extLst>
              <a:ext uri="{FF2B5EF4-FFF2-40B4-BE49-F238E27FC236}">
                <a16:creationId xmlns:a16="http://schemas.microsoft.com/office/drawing/2014/main" id="{FDFAFC41-12DF-4E87-A3B2-4B78F891A340}"/>
              </a:ext>
            </a:extLst>
          </p:cNvPr>
          <p:cNvGrpSpPr/>
          <p:nvPr/>
        </p:nvGrpSpPr>
        <p:grpSpPr>
          <a:xfrm>
            <a:off x="815530" y="450078"/>
            <a:ext cx="18452736" cy="914373"/>
            <a:chOff x="7459670" y="7086600"/>
            <a:chExt cx="18456076" cy="914539"/>
          </a:xfrm>
        </p:grpSpPr>
        <p:sp>
          <p:nvSpPr>
            <p:cNvPr id="127" name="Rectangle 126">
              <a:hlinkClick r:id="rId4" action="ppaction://hlinksldjump"/>
              <a:extLst>
                <a:ext uri="{FF2B5EF4-FFF2-40B4-BE49-F238E27FC236}">
                  <a16:creationId xmlns:a16="http://schemas.microsoft.com/office/drawing/2014/main" id="{0FC1F76F-BFF2-4A20-8435-6841C8C42C9B}"/>
                </a:ext>
              </a:extLst>
            </p:cNvPr>
            <p:cNvSpPr/>
            <p:nvPr/>
          </p:nvSpPr>
          <p:spPr>
            <a:xfrm>
              <a:off x="9092456" y="7178187"/>
              <a:ext cx="16823290" cy="769580"/>
            </a:xfrm>
            <a:prstGeom prst="rect">
              <a:avLst/>
            </a:prstGeom>
          </p:spPr>
          <p:txBody>
            <a:bodyPr wrap="none">
              <a:spAutoFit/>
            </a:bodyPr>
            <a:lstStyle/>
            <a:p>
              <a:pPr>
                <a:lnSpc>
                  <a:spcPct val="100000"/>
                </a:lnSpc>
                <a:spcBef>
                  <a:spcPct val="0"/>
                </a:spcBef>
                <a:buFontTx/>
                <a:buNone/>
                <a:defRPr/>
              </a:pPr>
              <a:r>
                <a:rPr lang="en-US" sz="4400" b="1" dirty="0">
                  <a:solidFill>
                    <a:srgbClr val="135F82"/>
                  </a:solidFill>
                  <a:latin typeface="Times New Roman" panose="02020603050405020304" pitchFamily="18" charset="0"/>
                  <a:ea typeface="Tahoma" pitchFamily="34" charset="0"/>
                  <a:cs typeface="Times New Roman" panose="02020603050405020304" pitchFamily="18" charset="0"/>
                </a:rPr>
                <a:t>NHẮC LẠI KHÁI NIỆM VÀ TÍNH CHẤT CỦA BẤT ĐẲNG THỨC</a:t>
              </a:r>
            </a:p>
          </p:txBody>
        </p:sp>
        <p:grpSp>
          <p:nvGrpSpPr>
            <p:cNvPr id="128" name="Group 26">
              <a:extLst>
                <a:ext uri="{FF2B5EF4-FFF2-40B4-BE49-F238E27FC236}">
                  <a16:creationId xmlns:a16="http://schemas.microsoft.com/office/drawing/2014/main" id="{C01210FA-F091-4085-B059-CB89EB04F48E}"/>
                </a:ext>
              </a:extLst>
            </p:cNvPr>
            <p:cNvGrpSpPr/>
            <p:nvPr/>
          </p:nvGrpSpPr>
          <p:grpSpPr>
            <a:xfrm>
              <a:off x="7459670" y="7086600"/>
              <a:ext cx="1392615" cy="914539"/>
              <a:chOff x="7459669" y="7543800"/>
              <a:chExt cx="1381118" cy="914539"/>
            </a:xfrm>
          </p:grpSpPr>
          <p:sp>
            <p:nvSpPr>
              <p:cNvPr id="129" name="Isosceles Triangle 44">
                <a:extLst>
                  <a:ext uri="{FF2B5EF4-FFF2-40B4-BE49-F238E27FC236}">
                    <a16:creationId xmlns:a16="http://schemas.microsoft.com/office/drawing/2014/main" id="{12CCFC9B-EAD6-4457-ADD1-8EC6AA75FA91}"/>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imes New Roman" panose="02020603050405020304" pitchFamily="18" charset="0"/>
                  <a:cs typeface="Times New Roman" panose="02020603050405020304" pitchFamily="18" charset="0"/>
                </a:endParaRPr>
              </a:p>
            </p:txBody>
          </p:sp>
          <p:grpSp>
            <p:nvGrpSpPr>
              <p:cNvPr id="130" name="Group 28">
                <a:extLst>
                  <a:ext uri="{FF2B5EF4-FFF2-40B4-BE49-F238E27FC236}">
                    <a16:creationId xmlns:a16="http://schemas.microsoft.com/office/drawing/2014/main" id="{251F916E-D7C7-4C26-8BF2-9D74118B0EA6}"/>
                  </a:ext>
                </a:extLst>
              </p:cNvPr>
              <p:cNvGrpSpPr/>
              <p:nvPr/>
            </p:nvGrpSpPr>
            <p:grpSpPr>
              <a:xfrm>
                <a:off x="7469187" y="7685126"/>
                <a:ext cx="1371600" cy="773213"/>
                <a:chOff x="7469187" y="7685126"/>
                <a:chExt cx="1371600" cy="773213"/>
              </a:xfrm>
            </p:grpSpPr>
            <p:sp>
              <p:nvSpPr>
                <p:cNvPr id="131" name="Round Same Side Corner Rectangle 60">
                  <a:extLst>
                    <a:ext uri="{FF2B5EF4-FFF2-40B4-BE49-F238E27FC236}">
                      <a16:creationId xmlns:a16="http://schemas.microsoft.com/office/drawing/2014/main" id="{73222574-9673-410D-8D3D-79108B811B2C}"/>
                    </a:ext>
                  </a:extLst>
                </p:cNvPr>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imes New Roman" panose="02020603050405020304" pitchFamily="18" charset="0"/>
                    <a:cs typeface="Times New Roman" panose="02020603050405020304" pitchFamily="18" charset="0"/>
                  </a:endParaRPr>
                </a:p>
              </p:txBody>
            </p:sp>
            <p:sp>
              <p:nvSpPr>
                <p:cNvPr id="132" name="TextBox 131">
                  <a:extLst>
                    <a:ext uri="{FF2B5EF4-FFF2-40B4-BE49-F238E27FC236}">
                      <a16:creationId xmlns:a16="http://schemas.microsoft.com/office/drawing/2014/main" id="{867DE52D-50DE-499F-B3CA-A67F13E6D244}"/>
                    </a:ext>
                  </a:extLst>
                </p:cNvPr>
                <p:cNvSpPr txBox="1"/>
                <p:nvPr/>
              </p:nvSpPr>
              <p:spPr>
                <a:xfrm>
                  <a:off x="8012058" y="7688759"/>
                  <a:ext cx="401013" cy="769580"/>
                </a:xfrm>
                <a:prstGeom prst="rect">
                  <a:avLst/>
                </a:prstGeom>
                <a:noFill/>
              </p:spPr>
              <p:txBody>
                <a:bodyPr wrap="none" rtlCol="0">
                  <a:spAutoFit/>
                </a:bodyPr>
                <a:lstStyle/>
                <a:p>
                  <a:pPr algn="ctr"/>
                  <a:r>
                    <a:rPr lang="en-US" sz="4400" b="1" dirty="0">
                      <a:solidFill>
                        <a:prstClr val="white"/>
                      </a:solidFill>
                      <a:latin typeface="Times New Roman" panose="02020603050405020304" pitchFamily="18" charset="0"/>
                      <a:ea typeface="Tahoma" pitchFamily="34" charset="0"/>
                      <a:cs typeface="Times New Roman" panose="02020603050405020304" pitchFamily="18" charset="0"/>
                    </a:rPr>
                    <a:t>I</a:t>
                  </a:r>
                </a:p>
              </p:txBody>
            </p:sp>
          </p:grpSp>
        </p:grpSp>
      </p:grpSp>
    </p:spTree>
    <p:extLst>
      <p:ext uri="{BB962C8B-B14F-4D97-AF65-F5344CB8AC3E}">
        <p14:creationId xmlns:p14="http://schemas.microsoft.com/office/powerpoint/2010/main" val="391553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barn(inVertical)">
                                      <p:cBhvr>
                                        <p:cTn id="12" dur="500"/>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2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wipe(left)">
                                      <p:cBhvr>
                                        <p:cTn id="32" dur="200"/>
                                        <p:tgtEl>
                                          <p:spTgt spid="9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2"/>
                                        </p:tgtEl>
                                        <p:attrNameLst>
                                          <p:attrName>style.visibility</p:attrName>
                                        </p:attrNameLst>
                                      </p:cBhvr>
                                      <p:to>
                                        <p:strVal val="visible"/>
                                      </p:to>
                                    </p:set>
                                    <p:animEffect transition="in" filter="checkerboard(across)">
                                      <p:cBhvr>
                                        <p:cTn id="37" dur="500"/>
                                        <p:tgtEl>
                                          <p:spTgt spid="1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4"/>
                                        </p:tgtEl>
                                        <p:attrNameLst>
                                          <p:attrName>style.visibility</p:attrName>
                                        </p:attrNameLst>
                                      </p:cBhvr>
                                      <p:to>
                                        <p:strVal val="visible"/>
                                      </p:to>
                                    </p:set>
                                    <p:animEffect transition="in" filter="wipe(down)">
                                      <p:cBhvr>
                                        <p:cTn id="42"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122" grpId="0"/>
      <p:bldP spid="124" grpId="0" animBg="1"/>
      <p:bldP spid="1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6" name="TextBox 45"/>
              <p:cNvSpPr txBox="1"/>
              <p:nvPr/>
            </p:nvSpPr>
            <p:spPr>
              <a:xfrm>
                <a:off x="1012867" y="2620080"/>
                <a:ext cx="22826536" cy="2168222"/>
              </a:xfrm>
              <a:prstGeom prst="rect">
                <a:avLst/>
              </a:prstGeom>
              <a:noFill/>
            </p:spPr>
            <p:txBody>
              <a:bodyPr wrap="square" rtlCol="0">
                <a:spAutoFit/>
              </a:bodyPr>
              <a:lstStyle/>
              <a:p>
                <a:pPr indent="180340">
                  <a:spcBef>
                    <a:spcPts val="200"/>
                  </a:spcBef>
                  <a:spcAft>
                    <a:spcPts val="0"/>
                  </a:spcAft>
                  <a:tabLst>
                    <a:tab pos="180340" algn="l"/>
                    <a:tab pos="288290" algn="l"/>
                    <a:tab pos="467995" algn="l"/>
                    <a:tab pos="540385" algn="l"/>
                    <a:tab pos="648335" algn="l"/>
                    <a:tab pos="1260475" algn="l"/>
                    <a:tab pos="3780790" algn="l"/>
                  </a:tabLst>
                </a:pPr>
                <a:r>
                  <a:rPr lang="en-US" sz="4400">
                    <a:latin typeface="Times New Roman"/>
                    <a:ea typeface="Calibri"/>
                    <a:cs typeface="Times New Roman"/>
                  </a:rPr>
                  <a:t>Để chứng minh bất đẳng thức </a:t>
                </a:r>
                <a14:m>
                  <m:oMath xmlns:m="http://schemas.openxmlformats.org/officeDocument/2006/math">
                    <m:r>
                      <a:rPr lang="en-US" sz="4800" i="1">
                        <a:effectLst/>
                        <a:latin typeface="Cambria Math"/>
                        <a:ea typeface="Calibri"/>
                        <a:cs typeface="Times New Roman"/>
                      </a:rPr>
                      <m:t>𝑎</m:t>
                    </m:r>
                    <m:r>
                      <a:rPr lang="en-US" sz="4800" i="1">
                        <a:effectLst/>
                        <a:latin typeface="Cambria Math"/>
                        <a:ea typeface="Calibri"/>
                        <a:cs typeface="Times New Roman"/>
                      </a:rPr>
                      <m:t>&lt;</m:t>
                    </m:r>
                    <m:r>
                      <a:rPr lang="en-US" sz="4800" i="1">
                        <a:effectLst/>
                        <a:latin typeface="Cambria Math"/>
                        <a:ea typeface="Calibri"/>
                        <a:cs typeface="Times New Roman"/>
                      </a:rPr>
                      <m:t>𝑏</m:t>
                    </m:r>
                  </m:oMath>
                </a14:m>
                <a:r>
                  <a:rPr lang="en-US" sz="4400">
                    <a:effectLst/>
                    <a:latin typeface="Times New Roman"/>
                    <a:ea typeface="Calibri"/>
                    <a:cs typeface="Times New Roman"/>
                  </a:rPr>
                  <a:t> ta chỉ cần chứng minh </a:t>
                </a:r>
                <a14:m>
                  <m:oMath xmlns:m="http://schemas.openxmlformats.org/officeDocument/2006/math">
                    <m:r>
                      <a:rPr lang="en-US" sz="4800" i="1">
                        <a:effectLst/>
                        <a:latin typeface="Cambria Math"/>
                        <a:ea typeface="Calibri"/>
                        <a:cs typeface="Times New Roman"/>
                      </a:rPr>
                      <m:t>𝑎</m:t>
                    </m:r>
                    <m:r>
                      <a:rPr lang="en-US" sz="4800" i="1">
                        <a:effectLst/>
                        <a:latin typeface="Cambria Math"/>
                        <a:ea typeface="Calibri"/>
                        <a:cs typeface="Times New Roman"/>
                      </a:rPr>
                      <m:t>−</m:t>
                    </m:r>
                    <m:r>
                      <a:rPr lang="en-US" sz="4800" i="1">
                        <a:effectLst/>
                        <a:latin typeface="Cambria Math"/>
                        <a:ea typeface="Calibri"/>
                        <a:cs typeface="Times New Roman"/>
                      </a:rPr>
                      <m:t>𝑏</m:t>
                    </m:r>
                    <m:r>
                      <a:rPr lang="en-US" sz="4800" i="1">
                        <a:effectLst/>
                        <a:latin typeface="Cambria Math"/>
                        <a:ea typeface="Calibri"/>
                        <a:cs typeface="Times New Roman"/>
                      </a:rPr>
                      <m:t>&lt;0.</m:t>
                    </m:r>
                  </m:oMath>
                </a14:m>
                <a:r>
                  <a:rPr lang="en-US" sz="4400">
                    <a:effectLst/>
                    <a:latin typeface="Times New Roman"/>
                    <a:ea typeface="Calibri"/>
                    <a:cs typeface="Times New Roman"/>
                  </a:rPr>
                  <a:t> Tổng quát hơn, khi so sánh hai số, hai biểu thức hoặc chứng minh một bất đẳng thức, ta có thể sử dụng các tính chất sau đây của bất đẳng thức</a:t>
                </a:r>
                <a:endParaRPr lang="en-US" sz="4800">
                  <a:effectLst/>
                  <a:latin typeface="Times New Roman"/>
                  <a:ea typeface="Calibri"/>
                  <a:cs typeface="Times New Roman"/>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1012867" y="2620080"/>
                <a:ext cx="22826536" cy="2168222"/>
              </a:xfrm>
              <a:prstGeom prst="rect">
                <a:avLst/>
              </a:prstGeom>
              <a:blipFill rotWithShape="1">
                <a:blip r:embed="rId3"/>
                <a:stretch>
                  <a:fillRect l="-1068" t="-3662" r="-1389" b="-12958"/>
                </a:stretch>
              </a:blipFill>
            </p:spPr>
            <p:txBody>
              <a:bodyPr/>
              <a:lstStyle/>
              <a:p>
                <a:r>
                  <a:rPr lang="en-US">
                    <a:noFill/>
                  </a:rPr>
                  <a:t> </a:t>
                </a:r>
              </a:p>
            </p:txBody>
          </p:sp>
        </mc:Fallback>
      </mc:AlternateContent>
      <p:graphicFrame>
        <p:nvGraphicFramePr>
          <p:cNvPr id="56" name="Object 55"/>
          <p:cNvGraphicFramePr>
            <a:graphicFrameLocks noChangeAspect="1"/>
          </p:cNvGraphicFramePr>
          <p:nvPr>
            <p:extLst>
              <p:ext uri="{D42A27DB-BD31-4B8C-83A1-F6EECF244321}">
                <p14:modId xmlns:p14="http://schemas.microsoft.com/office/powerpoint/2010/main" val="363380846"/>
              </p:ext>
            </p:extLst>
          </p:nvPr>
        </p:nvGraphicFramePr>
        <p:xfrm>
          <a:off x="1160421" y="4899571"/>
          <a:ext cx="22537738" cy="1527175"/>
        </p:xfrm>
        <a:graphic>
          <a:graphicData uri="http://schemas.openxmlformats.org/presentationml/2006/ole">
            <mc:AlternateContent xmlns:mc="http://schemas.openxmlformats.org/markup-compatibility/2006">
              <mc:Choice xmlns:v="urn:schemas-microsoft-com:vml" Requires="v">
                <p:oleObj spid="_x0000_s11458" name="Document" r:id="rId4" imgW="6391589" imgH="432855" progId="Word.Document.12">
                  <p:embed/>
                </p:oleObj>
              </mc:Choice>
              <mc:Fallback>
                <p:oleObj name="Document" r:id="rId4" imgW="6391589" imgH="432855" progId="Word.Document.12">
                  <p:embed/>
                  <p:pic>
                    <p:nvPicPr>
                      <p:cNvPr id="0" name=""/>
                      <p:cNvPicPr/>
                      <p:nvPr/>
                    </p:nvPicPr>
                    <p:blipFill>
                      <a:blip r:embed="rId5"/>
                      <a:stretch>
                        <a:fillRect/>
                      </a:stretch>
                    </p:blipFill>
                    <p:spPr>
                      <a:xfrm>
                        <a:off x="1160421" y="4899571"/>
                        <a:ext cx="22537738" cy="1527175"/>
                      </a:xfrm>
                      <a:prstGeom prst="rect">
                        <a:avLst/>
                      </a:prstGeom>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580671820"/>
              </p:ext>
            </p:extLst>
          </p:nvPr>
        </p:nvGraphicFramePr>
        <p:xfrm>
          <a:off x="1155915" y="5622639"/>
          <a:ext cx="22540844" cy="1539462"/>
        </p:xfrm>
        <a:graphic>
          <a:graphicData uri="http://schemas.openxmlformats.org/presentationml/2006/ole">
            <mc:AlternateContent xmlns:mc="http://schemas.openxmlformats.org/markup-compatibility/2006">
              <mc:Choice xmlns:v="urn:schemas-microsoft-com:vml" Requires="v">
                <p:oleObj spid="_x0000_s11459" name="Document" r:id="rId6" imgW="6391589" imgH="436813" progId="Word.Document.12">
                  <p:embed/>
                </p:oleObj>
              </mc:Choice>
              <mc:Fallback>
                <p:oleObj name="Document" r:id="rId6" imgW="6391589" imgH="436813" progId="Word.Document.12">
                  <p:embed/>
                  <p:pic>
                    <p:nvPicPr>
                      <p:cNvPr id="0" name=""/>
                      <p:cNvPicPr/>
                      <p:nvPr/>
                    </p:nvPicPr>
                    <p:blipFill>
                      <a:blip r:embed="rId7"/>
                      <a:stretch>
                        <a:fillRect/>
                      </a:stretch>
                    </p:blipFill>
                    <p:spPr>
                      <a:xfrm>
                        <a:off x="1155915" y="5622639"/>
                        <a:ext cx="22540844" cy="1539462"/>
                      </a:xfrm>
                      <a:prstGeom prst="rect">
                        <a:avLst/>
                      </a:prstGeom>
                    </p:spPr>
                  </p:pic>
                </p:oleObj>
              </mc:Fallback>
            </mc:AlternateContent>
          </a:graphicData>
        </a:graphic>
      </p:graphicFrame>
      <p:graphicFrame>
        <p:nvGraphicFramePr>
          <p:cNvPr id="78" name="Object 77"/>
          <p:cNvGraphicFramePr>
            <a:graphicFrameLocks noChangeAspect="1"/>
          </p:cNvGraphicFramePr>
          <p:nvPr>
            <p:extLst>
              <p:ext uri="{D42A27DB-BD31-4B8C-83A1-F6EECF244321}">
                <p14:modId xmlns:p14="http://schemas.microsoft.com/office/powerpoint/2010/main" val="1422696095"/>
              </p:ext>
            </p:extLst>
          </p:nvPr>
        </p:nvGraphicFramePr>
        <p:xfrm>
          <a:off x="1151760" y="7880408"/>
          <a:ext cx="22537741" cy="1539462"/>
        </p:xfrm>
        <a:graphic>
          <a:graphicData uri="http://schemas.openxmlformats.org/presentationml/2006/ole">
            <mc:AlternateContent xmlns:mc="http://schemas.openxmlformats.org/markup-compatibility/2006">
              <mc:Choice xmlns:v="urn:schemas-microsoft-com:vml" Requires="v">
                <p:oleObj spid="_x0000_s11460" name="Document" r:id="rId8" imgW="6391589" imgH="436813" progId="Word.Document.12">
                  <p:embed/>
                </p:oleObj>
              </mc:Choice>
              <mc:Fallback>
                <p:oleObj name="Document" r:id="rId8" imgW="6391589" imgH="436813" progId="Word.Document.12">
                  <p:embed/>
                  <p:pic>
                    <p:nvPicPr>
                      <p:cNvPr id="0" name=""/>
                      <p:cNvPicPr/>
                      <p:nvPr/>
                    </p:nvPicPr>
                    <p:blipFill>
                      <a:blip r:embed="rId9"/>
                      <a:stretch>
                        <a:fillRect/>
                      </a:stretch>
                    </p:blipFill>
                    <p:spPr>
                      <a:xfrm>
                        <a:off x="1151760" y="7880408"/>
                        <a:ext cx="22537741" cy="1539462"/>
                      </a:xfrm>
                      <a:prstGeom prst="rect">
                        <a:avLst/>
                      </a:prstGeom>
                    </p:spPr>
                  </p:pic>
                </p:oleObj>
              </mc:Fallback>
            </mc:AlternateContent>
          </a:graphicData>
        </a:graphic>
      </p:graphicFrame>
      <p:graphicFrame>
        <p:nvGraphicFramePr>
          <p:cNvPr id="82" name="Object 81"/>
          <p:cNvGraphicFramePr>
            <a:graphicFrameLocks noChangeAspect="1"/>
          </p:cNvGraphicFramePr>
          <p:nvPr>
            <p:extLst>
              <p:ext uri="{D42A27DB-BD31-4B8C-83A1-F6EECF244321}">
                <p14:modId xmlns:p14="http://schemas.microsoft.com/office/powerpoint/2010/main" val="3036151549"/>
              </p:ext>
            </p:extLst>
          </p:nvPr>
        </p:nvGraphicFramePr>
        <p:xfrm>
          <a:off x="1160415" y="9396086"/>
          <a:ext cx="22537748" cy="2311995"/>
        </p:xfrm>
        <a:graphic>
          <a:graphicData uri="http://schemas.openxmlformats.org/presentationml/2006/ole">
            <mc:AlternateContent xmlns:mc="http://schemas.openxmlformats.org/markup-compatibility/2006">
              <mc:Choice xmlns:v="urn:schemas-microsoft-com:vml" Requires="v">
                <p:oleObj spid="_x0000_s11461" name="Document" r:id="rId10" imgW="6400212" imgH="655608" progId="Word.Document.12">
                  <p:embed/>
                </p:oleObj>
              </mc:Choice>
              <mc:Fallback>
                <p:oleObj name="Document" r:id="rId10" imgW="6400212" imgH="655608" progId="Word.Document.12">
                  <p:embed/>
                  <p:pic>
                    <p:nvPicPr>
                      <p:cNvPr id="0" name=""/>
                      <p:cNvPicPr/>
                      <p:nvPr/>
                    </p:nvPicPr>
                    <p:blipFill>
                      <a:blip r:embed="rId11"/>
                      <a:stretch>
                        <a:fillRect/>
                      </a:stretch>
                    </p:blipFill>
                    <p:spPr>
                      <a:xfrm>
                        <a:off x="1160415" y="9396086"/>
                        <a:ext cx="22537748" cy="2311995"/>
                      </a:xfrm>
                      <a:prstGeom prst="rect">
                        <a:avLst/>
                      </a:prstGeom>
                    </p:spPr>
                  </p:pic>
                </p:oleObj>
              </mc:Fallback>
            </mc:AlternateContent>
          </a:graphicData>
        </a:graphic>
      </p:graphicFrame>
      <p:sp>
        <p:nvSpPr>
          <p:cNvPr id="85" name="Rectangle 6"/>
          <p:cNvSpPr>
            <a:spLocks noChangeArrowheads="1"/>
          </p:cNvSpPr>
          <p:nvPr/>
        </p:nvSpPr>
        <p:spPr bwMode="auto">
          <a:xfrm>
            <a:off x="8996363" y="7485063"/>
            <a:ext cx="24385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127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9314" y="10927152"/>
            <a:ext cx="22537744" cy="254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6" name="Object 85"/>
          <p:cNvGraphicFramePr>
            <a:graphicFrameLocks noChangeAspect="1"/>
          </p:cNvGraphicFramePr>
          <p:nvPr>
            <p:extLst>
              <p:ext uri="{D42A27DB-BD31-4B8C-83A1-F6EECF244321}">
                <p14:modId xmlns:p14="http://schemas.microsoft.com/office/powerpoint/2010/main" val="3503669710"/>
              </p:ext>
            </p:extLst>
          </p:nvPr>
        </p:nvGraphicFramePr>
        <p:xfrm>
          <a:off x="1157279" y="6354738"/>
          <a:ext cx="22537745" cy="2295202"/>
        </p:xfrm>
        <a:graphic>
          <a:graphicData uri="http://schemas.openxmlformats.org/presentationml/2006/ole">
            <mc:AlternateContent xmlns:mc="http://schemas.openxmlformats.org/markup-compatibility/2006">
              <mc:Choice xmlns:v="urn:schemas-microsoft-com:vml" Requires="v">
                <p:oleObj spid="_x0000_s11462" name="Document" r:id="rId13" imgW="6394598" imgH="652534" progId="Word.Document.12">
                  <p:embed/>
                </p:oleObj>
              </mc:Choice>
              <mc:Fallback>
                <p:oleObj name="Document" r:id="rId13" imgW="6394598" imgH="652534" progId="Word.Document.12">
                  <p:embed/>
                  <p:pic>
                    <p:nvPicPr>
                      <p:cNvPr id="0" name=""/>
                      <p:cNvPicPr/>
                      <p:nvPr/>
                    </p:nvPicPr>
                    <p:blipFill>
                      <a:blip r:embed="rId14"/>
                      <a:stretch>
                        <a:fillRect/>
                      </a:stretch>
                    </p:blipFill>
                    <p:spPr>
                      <a:xfrm>
                        <a:off x="1157279" y="6354738"/>
                        <a:ext cx="22537745" cy="2295202"/>
                      </a:xfrm>
                      <a:prstGeom prst="rect">
                        <a:avLst/>
                      </a:prstGeom>
                    </p:spPr>
                  </p:pic>
                </p:oleObj>
              </mc:Fallback>
            </mc:AlternateContent>
          </a:graphicData>
        </a:graphic>
      </p:graphicFrame>
      <p:graphicFrame>
        <p:nvGraphicFramePr>
          <p:cNvPr id="88" name="Object 87"/>
          <p:cNvGraphicFramePr>
            <a:graphicFrameLocks noChangeAspect="1"/>
          </p:cNvGraphicFramePr>
          <p:nvPr>
            <p:extLst>
              <p:ext uri="{D42A27DB-BD31-4B8C-83A1-F6EECF244321}">
                <p14:modId xmlns:p14="http://schemas.microsoft.com/office/powerpoint/2010/main" val="3460845470"/>
              </p:ext>
            </p:extLst>
          </p:nvPr>
        </p:nvGraphicFramePr>
        <p:xfrm>
          <a:off x="1163608" y="8626125"/>
          <a:ext cx="22487793" cy="2223961"/>
        </p:xfrm>
        <a:graphic>
          <a:graphicData uri="http://schemas.openxmlformats.org/presentationml/2006/ole">
            <mc:AlternateContent xmlns:mc="http://schemas.openxmlformats.org/markup-compatibility/2006">
              <mc:Choice xmlns:v="urn:schemas-microsoft-com:vml" Requires="v">
                <p:oleObj spid="_x0000_s11463" name="Document" r:id="rId15" imgW="6394598" imgH="637393" progId="Word.Document.12">
                  <p:embed/>
                </p:oleObj>
              </mc:Choice>
              <mc:Fallback>
                <p:oleObj name="Document" r:id="rId15" imgW="6394598" imgH="637393" progId="Word.Document.12">
                  <p:embed/>
                  <p:pic>
                    <p:nvPicPr>
                      <p:cNvPr id="0" name=""/>
                      <p:cNvPicPr/>
                      <p:nvPr/>
                    </p:nvPicPr>
                    <p:blipFill>
                      <a:blip r:embed="rId16"/>
                      <a:stretch>
                        <a:fillRect/>
                      </a:stretch>
                    </p:blipFill>
                    <p:spPr>
                      <a:xfrm>
                        <a:off x="1163608" y="8626125"/>
                        <a:ext cx="22487793" cy="2223961"/>
                      </a:xfrm>
                      <a:prstGeom prst="rect">
                        <a:avLst/>
                      </a:prstGeom>
                    </p:spPr>
                  </p:pic>
                </p:oleObj>
              </mc:Fallback>
            </mc:AlternateContent>
          </a:graphicData>
        </a:graphic>
      </p:graphicFrame>
      <p:grpSp>
        <p:nvGrpSpPr>
          <p:cNvPr id="16" name="Group 60">
            <a:extLst>
              <a:ext uri="{FF2B5EF4-FFF2-40B4-BE49-F238E27FC236}">
                <a16:creationId xmlns:a16="http://schemas.microsoft.com/office/drawing/2014/main" id="{44834C20-71C2-4370-9985-BC4E0A9E0C9C}"/>
              </a:ext>
            </a:extLst>
          </p:cNvPr>
          <p:cNvGrpSpPr/>
          <p:nvPr/>
        </p:nvGrpSpPr>
        <p:grpSpPr>
          <a:xfrm>
            <a:off x="815530" y="450078"/>
            <a:ext cx="18452736" cy="914373"/>
            <a:chOff x="7459670" y="7086600"/>
            <a:chExt cx="18456076" cy="914539"/>
          </a:xfrm>
        </p:grpSpPr>
        <p:sp>
          <p:nvSpPr>
            <p:cNvPr id="17" name="Rectangle 16">
              <a:hlinkClick r:id="rId17" action="ppaction://hlinksldjump"/>
              <a:extLst>
                <a:ext uri="{FF2B5EF4-FFF2-40B4-BE49-F238E27FC236}">
                  <a16:creationId xmlns:a16="http://schemas.microsoft.com/office/drawing/2014/main" id="{139991B6-0CDD-4222-8EE2-8A9F32936D1B}"/>
                </a:ext>
              </a:extLst>
            </p:cNvPr>
            <p:cNvSpPr/>
            <p:nvPr/>
          </p:nvSpPr>
          <p:spPr>
            <a:xfrm>
              <a:off x="9092456" y="7178187"/>
              <a:ext cx="16823290" cy="769580"/>
            </a:xfrm>
            <a:prstGeom prst="rect">
              <a:avLst/>
            </a:prstGeom>
          </p:spPr>
          <p:txBody>
            <a:bodyPr wrap="none">
              <a:spAutoFit/>
            </a:bodyPr>
            <a:lstStyle/>
            <a:p>
              <a:pPr>
                <a:lnSpc>
                  <a:spcPct val="100000"/>
                </a:lnSpc>
                <a:spcBef>
                  <a:spcPct val="0"/>
                </a:spcBef>
                <a:buFontTx/>
                <a:buNone/>
                <a:defRPr/>
              </a:pPr>
              <a:r>
                <a:rPr lang="en-US" sz="4400" b="1" dirty="0">
                  <a:solidFill>
                    <a:srgbClr val="135F82"/>
                  </a:solidFill>
                  <a:latin typeface="Times New Roman" panose="02020603050405020304" pitchFamily="18" charset="0"/>
                  <a:ea typeface="Tahoma" pitchFamily="34" charset="0"/>
                  <a:cs typeface="Times New Roman" panose="02020603050405020304" pitchFamily="18" charset="0"/>
                </a:rPr>
                <a:t>NHẮC LẠI KHÁI NIỆM VÀ TÍNH CHẤT CỦA BẤT ĐẲNG THỨC</a:t>
              </a:r>
            </a:p>
          </p:txBody>
        </p:sp>
        <p:grpSp>
          <p:nvGrpSpPr>
            <p:cNvPr id="18" name="Group 26">
              <a:extLst>
                <a:ext uri="{FF2B5EF4-FFF2-40B4-BE49-F238E27FC236}">
                  <a16:creationId xmlns:a16="http://schemas.microsoft.com/office/drawing/2014/main" id="{31BE0583-780B-4368-82B2-0D881B85D782}"/>
                </a:ext>
              </a:extLst>
            </p:cNvPr>
            <p:cNvGrpSpPr/>
            <p:nvPr/>
          </p:nvGrpSpPr>
          <p:grpSpPr>
            <a:xfrm>
              <a:off x="7459670" y="7086600"/>
              <a:ext cx="1392615" cy="914539"/>
              <a:chOff x="7459669" y="7543800"/>
              <a:chExt cx="1381118" cy="914539"/>
            </a:xfrm>
          </p:grpSpPr>
          <p:sp>
            <p:nvSpPr>
              <p:cNvPr id="19" name="Isosceles Triangle 44">
                <a:extLst>
                  <a:ext uri="{FF2B5EF4-FFF2-40B4-BE49-F238E27FC236}">
                    <a16:creationId xmlns:a16="http://schemas.microsoft.com/office/drawing/2014/main" id="{C0DB4DA5-05CF-4484-AAE4-8F4B1745A184}"/>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imes New Roman" panose="02020603050405020304" pitchFamily="18" charset="0"/>
                  <a:cs typeface="Times New Roman" panose="02020603050405020304" pitchFamily="18" charset="0"/>
                </a:endParaRPr>
              </a:p>
            </p:txBody>
          </p:sp>
          <p:grpSp>
            <p:nvGrpSpPr>
              <p:cNvPr id="20" name="Group 28">
                <a:extLst>
                  <a:ext uri="{FF2B5EF4-FFF2-40B4-BE49-F238E27FC236}">
                    <a16:creationId xmlns:a16="http://schemas.microsoft.com/office/drawing/2014/main" id="{1E3BD328-5A6B-4AC7-848C-9FE1D4EB7141}"/>
                  </a:ext>
                </a:extLst>
              </p:cNvPr>
              <p:cNvGrpSpPr/>
              <p:nvPr/>
            </p:nvGrpSpPr>
            <p:grpSpPr>
              <a:xfrm>
                <a:off x="7469187" y="7685126"/>
                <a:ext cx="1371600" cy="773213"/>
                <a:chOff x="7469187" y="7685126"/>
                <a:chExt cx="1371600" cy="773213"/>
              </a:xfrm>
            </p:grpSpPr>
            <p:sp>
              <p:nvSpPr>
                <p:cNvPr id="21" name="Round Same Side Corner Rectangle 60">
                  <a:extLst>
                    <a:ext uri="{FF2B5EF4-FFF2-40B4-BE49-F238E27FC236}">
                      <a16:creationId xmlns:a16="http://schemas.microsoft.com/office/drawing/2014/main" id="{397B9FC5-6285-4B3E-BB5E-18D1A278D7A4}"/>
                    </a:ext>
                  </a:extLst>
                </p:cNvPr>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8CF76F8-1865-4A9C-9638-89743D41C48A}"/>
                    </a:ext>
                  </a:extLst>
                </p:cNvPr>
                <p:cNvSpPr txBox="1"/>
                <p:nvPr/>
              </p:nvSpPr>
              <p:spPr>
                <a:xfrm>
                  <a:off x="8012058" y="7688759"/>
                  <a:ext cx="401013" cy="769580"/>
                </a:xfrm>
                <a:prstGeom prst="rect">
                  <a:avLst/>
                </a:prstGeom>
                <a:noFill/>
              </p:spPr>
              <p:txBody>
                <a:bodyPr wrap="none" rtlCol="0">
                  <a:spAutoFit/>
                </a:bodyPr>
                <a:lstStyle/>
                <a:p>
                  <a:pPr algn="ctr"/>
                  <a:r>
                    <a:rPr lang="en-US" sz="4400" b="1" dirty="0">
                      <a:solidFill>
                        <a:prstClr val="white"/>
                      </a:solidFill>
                      <a:latin typeface="Times New Roman" panose="02020603050405020304" pitchFamily="18" charset="0"/>
                      <a:ea typeface="Tahoma" pitchFamily="34" charset="0"/>
                      <a:cs typeface="Times New Roman" panose="02020603050405020304" pitchFamily="18" charset="0"/>
                    </a:rPr>
                    <a:t>I</a:t>
                  </a:r>
                </a:p>
              </p:txBody>
            </p:sp>
          </p:grpSp>
        </p:grpSp>
      </p:grpSp>
      <p:sp>
        <p:nvSpPr>
          <p:cNvPr id="24" name="TextBox 23">
            <a:extLst>
              <a:ext uri="{FF2B5EF4-FFF2-40B4-BE49-F238E27FC236}">
                <a16:creationId xmlns:a16="http://schemas.microsoft.com/office/drawing/2014/main" id="{F1842A36-2AC6-477E-8C45-4DB992F61A0B}"/>
              </a:ext>
            </a:extLst>
          </p:cNvPr>
          <p:cNvSpPr txBox="1"/>
          <p:nvPr/>
        </p:nvSpPr>
        <p:spPr>
          <a:xfrm>
            <a:off x="1247578" y="1530202"/>
            <a:ext cx="9577064" cy="769441"/>
          </a:xfrm>
          <a:prstGeom prst="rect">
            <a:avLst/>
          </a:prstGeom>
          <a:noFill/>
        </p:spPr>
        <p:txBody>
          <a:bodyPr wrap="square">
            <a:spAutoFit/>
          </a:bodyPr>
          <a:lstStyle/>
          <a:p>
            <a:pPr>
              <a:spcBef>
                <a:spcPct val="0"/>
              </a:spcBef>
              <a:defRPr/>
            </a:pPr>
            <a:r>
              <a:rPr lang="en-US" sz="4400" b="1" dirty="0">
                <a:solidFill>
                  <a:srgbClr val="C00000"/>
                </a:solidFill>
                <a:latin typeface="Times New Roman"/>
                <a:ea typeface="Calibri"/>
                <a:cs typeface="Times New Roman"/>
              </a:rPr>
              <a:t>3. </a:t>
            </a:r>
            <a:r>
              <a:rPr lang="vi-VN" sz="4400" b="1" dirty="0">
                <a:solidFill>
                  <a:srgbClr val="C00000"/>
                </a:solidFill>
                <a:latin typeface="Times New Roman"/>
                <a:ea typeface="Calibri"/>
                <a:cs typeface="Times New Roman"/>
              </a:rPr>
              <a:t>Tính chất của bất đẳng thức</a:t>
            </a:r>
            <a:endParaRPr lang="en-US" sz="4400" b="1" dirty="0">
              <a:solidFill>
                <a:srgbClr val="C0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9969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arn(inVertical)">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barn(inVertical)">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barn(inVertical)">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barn(inVertical)">
                                      <p:cBhvr>
                                        <p:cTn id="37" dur="500"/>
                                        <p:tgtEl>
                                          <p:spTgt spid="7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barn(inVertical)">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barn(inVertical)">
                                      <p:cBhvr>
                                        <p:cTn id="47" dur="50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1271"/>
                                        </p:tgtEl>
                                        <p:attrNameLst>
                                          <p:attrName>style.visibility</p:attrName>
                                        </p:attrNameLst>
                                      </p:cBhvr>
                                      <p:to>
                                        <p:strVal val="visible"/>
                                      </p:to>
                                    </p:set>
                                    <p:animEffect transition="in" filter="barn(inVertical)">
                                      <p:cBhvr>
                                        <p:cTn id="52"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28964" y="2272929"/>
            <a:ext cx="3895715" cy="940513"/>
            <a:chOff x="2067302" y="5922690"/>
            <a:chExt cx="3895715" cy="940513"/>
          </a:xfrm>
        </p:grpSpPr>
        <p:sp>
          <p:nvSpPr>
            <p:cNvPr id="3" name="Freeform 20"/>
            <p:cNvSpPr>
              <a:spLocks/>
            </p:cNvSpPr>
            <p:nvPr/>
          </p:nvSpPr>
          <p:spPr bwMode="auto">
            <a:xfrm rot="5400000">
              <a:off x="3394521" y="5470495"/>
              <a:ext cx="793396" cy="1926396"/>
            </a:xfrm>
            <a:prstGeom prst="round2SameRect">
              <a:avLst/>
            </a:prstGeom>
            <a:solidFill>
              <a:schemeClr val="bg1">
                <a:lumMod val="95000"/>
              </a:schemeClr>
            </a:solidFill>
            <a:ln w="3810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TextBox 3"/>
            <p:cNvSpPr txBox="1"/>
            <p:nvPr/>
          </p:nvSpPr>
          <p:spPr>
            <a:xfrm>
              <a:off x="2796926" y="6033836"/>
              <a:ext cx="3166091" cy="800219"/>
            </a:xfrm>
            <a:prstGeom prst="rect">
              <a:avLst/>
            </a:prstGeom>
            <a:noFill/>
          </p:spPr>
          <p:txBody>
            <a:bodyPr wrap="square" rtlCol="0">
              <a:spAutoFit/>
            </a:bodyPr>
            <a:lstStyle/>
            <a:p>
              <a:r>
                <a:rPr lang="en-US" sz="4600" b="1" dirty="0" err="1">
                  <a:solidFill>
                    <a:schemeClr val="accent6">
                      <a:lumMod val="75000"/>
                    </a:schemeClr>
                  </a:solidFill>
                  <a:latin typeface="Times New Roman" pitchFamily="18" charset="0"/>
                  <a:ea typeface="Tahoma" pitchFamily="34" charset="0"/>
                  <a:cs typeface="Times New Roman" pitchFamily="18" charset="0"/>
                </a:rPr>
                <a:t>Ví</a:t>
              </a:r>
              <a:r>
                <a:rPr lang="en-US" sz="4600" b="1" dirty="0">
                  <a:solidFill>
                    <a:schemeClr val="accent6">
                      <a:lumMod val="75000"/>
                    </a:schemeClr>
                  </a:solidFill>
                  <a:latin typeface="Times New Roman" pitchFamily="18" charset="0"/>
                  <a:ea typeface="Tahoma" pitchFamily="34" charset="0"/>
                  <a:cs typeface="Times New Roman" pitchFamily="18" charset="0"/>
                </a:rPr>
                <a:t> </a:t>
              </a:r>
              <a:r>
                <a:rPr lang="en-US" sz="4600" b="1" dirty="0" err="1">
                  <a:solidFill>
                    <a:schemeClr val="accent6">
                      <a:lumMod val="75000"/>
                    </a:schemeClr>
                  </a:solidFill>
                  <a:latin typeface="Times New Roman" pitchFamily="18" charset="0"/>
                  <a:ea typeface="Tahoma" pitchFamily="34" charset="0"/>
                  <a:cs typeface="Times New Roman" pitchFamily="18" charset="0"/>
                </a:rPr>
                <a:t>dụ</a:t>
              </a:r>
              <a:r>
                <a:rPr lang="en-US" sz="4600" b="1" dirty="0">
                  <a:solidFill>
                    <a:schemeClr val="accent6">
                      <a:lumMod val="75000"/>
                    </a:schemeClr>
                  </a:solidFill>
                  <a:latin typeface="Times New Roman" pitchFamily="18" charset="0"/>
                  <a:ea typeface="Tahoma" pitchFamily="34" charset="0"/>
                  <a:cs typeface="Times New Roman" pitchFamily="18" charset="0"/>
                </a:rPr>
                <a:t> 3</a:t>
              </a:r>
            </a:p>
          </p:txBody>
        </p:sp>
        <p:grpSp>
          <p:nvGrpSpPr>
            <p:cNvPr id="5" name="Group 70"/>
            <p:cNvGrpSpPr/>
            <p:nvPr/>
          </p:nvGrpSpPr>
          <p:grpSpPr>
            <a:xfrm>
              <a:off x="2067302" y="5922690"/>
              <a:ext cx="950173" cy="940513"/>
              <a:chOff x="1311958" y="3405486"/>
              <a:chExt cx="950173" cy="940513"/>
            </a:xfrm>
          </p:grpSpPr>
          <p:sp>
            <p:nvSpPr>
              <p:cNvPr id="6" name="Rectangle 11"/>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1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2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3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grpSp>
      </p:grpSp>
      <mc:AlternateContent xmlns:mc="http://schemas.openxmlformats.org/markup-compatibility/2006" xmlns:a14="http://schemas.microsoft.com/office/drawing/2010/main">
        <mc:Choice Requires="a14">
          <p:sp>
            <p:nvSpPr>
              <p:cNvPr id="31" name="TextBox 30"/>
              <p:cNvSpPr txBox="1"/>
              <p:nvPr/>
            </p:nvSpPr>
            <p:spPr>
              <a:xfrm>
                <a:off x="4199907" y="2541960"/>
                <a:ext cx="17402688" cy="2128531"/>
              </a:xfrm>
              <a:prstGeom prst="rect">
                <a:avLst/>
              </a:prstGeom>
              <a:noFill/>
            </p:spPr>
            <p:txBody>
              <a:bodyPr wrap="square" rtlCol="0">
                <a:spAutoFit/>
              </a:bodyPr>
              <a:lstStyle/>
              <a:p>
                <a:pPr marL="180340" indent="-180340">
                  <a:lnSpc>
                    <a:spcPct val="115000"/>
                  </a:lnSpc>
                  <a:spcBef>
                    <a:spcPts val="200"/>
                  </a:spcBef>
                  <a:spcAft>
                    <a:spcPts val="1000"/>
                  </a:spcAft>
                  <a:tabLst>
                    <a:tab pos="180340" algn="l"/>
                    <a:tab pos="288290" algn="l"/>
                    <a:tab pos="467995" algn="l"/>
                    <a:tab pos="540385" algn="l"/>
                    <a:tab pos="648335" algn="l"/>
                    <a:tab pos="1260475" algn="l"/>
                    <a:tab pos="3780790" algn="l"/>
                  </a:tabLst>
                </a:pPr>
                <a:r>
                  <a:rPr lang="vi-VN" sz="4400" dirty="0">
                    <a:latin typeface="Times New Roman"/>
                    <a:ea typeface="Calibri"/>
                    <a:cs typeface="Times New Roman"/>
                  </a:rPr>
                  <a:t>Nếu </a:t>
                </a:r>
                <a14:m>
                  <m:oMath xmlns:m="http://schemas.openxmlformats.org/officeDocument/2006/math">
                    <m:r>
                      <a:rPr lang="en-US" sz="4400" i="1">
                        <a:effectLst/>
                        <a:latin typeface="Cambria Math"/>
                        <a:ea typeface="Calibri"/>
                        <a:cs typeface="Times New Roman"/>
                      </a:rPr>
                      <m:t>𝑎</m:t>
                    </m:r>
                    <m:r>
                      <a:rPr lang="en-US" sz="4400" i="1">
                        <a:effectLst/>
                        <a:latin typeface="Cambria Math"/>
                        <a:ea typeface="Calibri"/>
                        <a:cs typeface="Times New Roman"/>
                      </a:rPr>
                      <m:t>+4</m:t>
                    </m:r>
                    <m:r>
                      <a:rPr lang="en-US" sz="4400" i="1">
                        <a:effectLst/>
                        <a:latin typeface="Cambria Math"/>
                        <a:ea typeface="Calibri"/>
                        <a:cs typeface="Times New Roman"/>
                      </a:rPr>
                      <m:t>𝑐</m:t>
                    </m:r>
                    <m:r>
                      <a:rPr lang="en-US" sz="4400" i="1">
                        <a:effectLst/>
                        <a:latin typeface="Cambria Math"/>
                        <a:ea typeface="Calibri"/>
                        <a:cs typeface="Times New Roman"/>
                      </a:rPr>
                      <m:t>&gt;</m:t>
                    </m:r>
                    <m:r>
                      <a:rPr lang="en-US" sz="4400" i="1">
                        <a:effectLst/>
                        <a:latin typeface="Cambria Math"/>
                        <a:ea typeface="Calibri"/>
                        <a:cs typeface="Times New Roman"/>
                      </a:rPr>
                      <m:t>𝑏</m:t>
                    </m:r>
                    <m:r>
                      <a:rPr lang="en-US" sz="4400" i="1">
                        <a:effectLst/>
                        <a:latin typeface="Cambria Math"/>
                        <a:ea typeface="Calibri"/>
                        <a:cs typeface="Times New Roman"/>
                      </a:rPr>
                      <m:t>+4</m:t>
                    </m:r>
                    <m:r>
                      <a:rPr lang="en-US" sz="4400" i="1">
                        <a:effectLst/>
                        <a:latin typeface="Cambria Math"/>
                        <a:ea typeface="Calibri"/>
                        <a:cs typeface="Times New Roman"/>
                      </a:rPr>
                      <m:t>𝑐</m:t>
                    </m:r>
                  </m:oMath>
                </a14:m>
                <a:r>
                  <a:rPr lang="vi-VN" sz="4400" dirty="0">
                    <a:effectLst/>
                    <a:latin typeface="Times New Roman"/>
                    <a:ea typeface="Calibri"/>
                    <a:cs typeface="Times New Roman"/>
                  </a:rPr>
                  <a:t> thì bất đẳng thức nào sau đây đúng?</a:t>
                </a:r>
                <a:endParaRPr lang="en-US" sz="4400" dirty="0">
                  <a:effectLst/>
                  <a:latin typeface="Times New Roman"/>
                  <a:ea typeface="Calibri"/>
                  <a:cs typeface="Times New Roman"/>
                </a:endParaRPr>
              </a:p>
              <a:p>
                <a:pPr indent="180340">
                  <a:lnSpc>
                    <a:spcPct val="115000"/>
                  </a:lnSpc>
                  <a:spcBef>
                    <a:spcPts val="200"/>
                  </a:spcBef>
                  <a:spcAft>
                    <a:spcPts val="1000"/>
                  </a:spcAft>
                  <a:tabLst>
                    <a:tab pos="180340" algn="l"/>
                    <a:tab pos="288290" algn="l"/>
                    <a:tab pos="467995" algn="l"/>
                    <a:tab pos="540385" algn="l"/>
                    <a:tab pos="648335" algn="l"/>
                    <a:tab pos="1260475" algn="l"/>
                    <a:tab pos="3780790" algn="l"/>
                  </a:tabLst>
                </a:pPr>
                <a:r>
                  <a:rPr lang="vi-VN" sz="4400" b="1" dirty="0">
                    <a:solidFill>
                      <a:srgbClr val="4401FF"/>
                    </a:solidFill>
                    <a:effectLst/>
                    <a:latin typeface="Times New Roman"/>
                    <a:ea typeface="Calibri"/>
                    <a:cs typeface="Times New Roman"/>
                  </a:rPr>
                  <a:t>A. </a:t>
                </a:r>
                <a14:m>
                  <m:oMath xmlns:m="http://schemas.openxmlformats.org/officeDocument/2006/math">
                    <m:r>
                      <a:rPr lang="vi-VN" sz="4400" i="1">
                        <a:effectLst/>
                        <a:latin typeface="Cambria Math"/>
                        <a:ea typeface="Calibri"/>
                        <a:cs typeface="Times New Roman"/>
                      </a:rPr>
                      <m:t>−3</m:t>
                    </m:r>
                    <m:r>
                      <a:rPr lang="vi-VN" sz="4400" i="1">
                        <a:effectLst/>
                        <a:latin typeface="Cambria Math"/>
                        <a:ea typeface="Calibri"/>
                        <a:cs typeface="Times New Roman"/>
                      </a:rPr>
                      <m:t>𝑎</m:t>
                    </m:r>
                    <m:r>
                      <a:rPr lang="vi-VN" sz="4400" i="1">
                        <a:effectLst/>
                        <a:latin typeface="Cambria Math"/>
                        <a:ea typeface="Calibri"/>
                        <a:cs typeface="Times New Roman"/>
                      </a:rPr>
                      <m:t>&gt;−3</m:t>
                    </m:r>
                    <m:r>
                      <a:rPr lang="vi-VN" sz="4400" i="1">
                        <a:effectLst/>
                        <a:latin typeface="Cambria Math"/>
                        <a:ea typeface="Calibri"/>
                        <a:cs typeface="Times New Roman"/>
                      </a:rPr>
                      <m:t>𝑏</m:t>
                    </m:r>
                  </m:oMath>
                </a14:m>
                <a:r>
                  <a:rPr lang="vi-VN" sz="4400" dirty="0">
                    <a:effectLst/>
                    <a:latin typeface="Times New Roman"/>
                    <a:ea typeface="Times New Roman"/>
                    <a:cs typeface="Times New Roman"/>
                  </a:rPr>
                  <a:t>.</a:t>
                </a:r>
                <a:r>
                  <a:rPr lang="en-US" sz="4400" dirty="0">
                    <a:latin typeface="Times New Roman"/>
                    <a:ea typeface="Times New Roman"/>
                    <a:cs typeface="Times New Roman"/>
                  </a:rPr>
                  <a:t>       </a:t>
                </a:r>
                <a:r>
                  <a:rPr lang="vi-VN" sz="4400" b="1" dirty="0">
                    <a:solidFill>
                      <a:srgbClr val="4401FF"/>
                    </a:solidFill>
                    <a:effectLst/>
                    <a:latin typeface="Times New Roman"/>
                    <a:ea typeface="Calibri"/>
                    <a:cs typeface="Times New Roman"/>
                  </a:rPr>
                  <a:t>B.</a:t>
                </a:r>
                <a:r>
                  <a:rPr lang="vi-VN" sz="4400" b="1" dirty="0">
                    <a:effectLst/>
                    <a:latin typeface="Times New Roman"/>
                    <a:ea typeface="Calibri"/>
                    <a:cs typeface="Times New Roman"/>
                  </a:rPr>
                  <a:t> </a:t>
                </a:r>
                <a14:m>
                  <m:oMath xmlns:m="http://schemas.openxmlformats.org/officeDocument/2006/math">
                    <m:sSup>
                      <m:sSupPr>
                        <m:ctrlPr>
                          <a:rPr lang="en-US" sz="4400" i="1">
                            <a:effectLst/>
                            <a:latin typeface="Cambria Math" panose="02040503050406030204" pitchFamily="18" charset="0"/>
                            <a:ea typeface="Calibri"/>
                            <a:cs typeface="Times New Roman"/>
                          </a:rPr>
                        </m:ctrlPr>
                      </m:sSupPr>
                      <m:e>
                        <m:r>
                          <a:rPr lang="vi-VN" sz="4400" i="1">
                            <a:effectLst/>
                            <a:latin typeface="Cambria Math"/>
                            <a:ea typeface="Calibri"/>
                            <a:cs typeface="Times New Roman"/>
                          </a:rPr>
                          <m:t>𝑎</m:t>
                        </m:r>
                      </m:e>
                      <m:sup>
                        <m:r>
                          <a:rPr lang="vi-VN" sz="4400" i="1">
                            <a:effectLst/>
                            <a:latin typeface="Cambria Math"/>
                            <a:ea typeface="Calibri"/>
                            <a:cs typeface="Times New Roman"/>
                          </a:rPr>
                          <m:t>2</m:t>
                        </m:r>
                      </m:sup>
                    </m:sSup>
                    <m:r>
                      <a:rPr lang="vi-VN" sz="4400" i="1">
                        <a:effectLst/>
                        <a:latin typeface="Cambria Math"/>
                        <a:ea typeface="Calibri"/>
                        <a:cs typeface="Times New Roman"/>
                      </a:rPr>
                      <m:t>&gt;</m:t>
                    </m:r>
                    <m:sSup>
                      <m:sSupPr>
                        <m:ctrlPr>
                          <a:rPr lang="en-US" sz="4400" i="1">
                            <a:effectLst/>
                            <a:latin typeface="Cambria Math" panose="02040503050406030204" pitchFamily="18" charset="0"/>
                            <a:ea typeface="Calibri"/>
                            <a:cs typeface="Times New Roman"/>
                          </a:rPr>
                        </m:ctrlPr>
                      </m:sSupPr>
                      <m:e>
                        <m:r>
                          <a:rPr lang="vi-VN" sz="4400" i="1">
                            <a:effectLst/>
                            <a:latin typeface="Cambria Math"/>
                            <a:ea typeface="Calibri"/>
                            <a:cs typeface="Times New Roman"/>
                          </a:rPr>
                          <m:t>𝑏</m:t>
                        </m:r>
                      </m:e>
                      <m:sup>
                        <m:r>
                          <a:rPr lang="vi-VN" sz="4400" i="1">
                            <a:effectLst/>
                            <a:latin typeface="Cambria Math"/>
                            <a:ea typeface="Calibri"/>
                            <a:cs typeface="Times New Roman"/>
                          </a:rPr>
                          <m:t>2</m:t>
                        </m:r>
                      </m:sup>
                    </m:sSup>
                  </m:oMath>
                </a14:m>
                <a:r>
                  <a:rPr lang="vi-VN" sz="4400" dirty="0">
                    <a:effectLst/>
                    <a:latin typeface="Times New Roman"/>
                    <a:ea typeface="Times New Roman"/>
                    <a:cs typeface="Times New Roman"/>
                  </a:rPr>
                  <a:t>.</a:t>
                </a:r>
                <a:r>
                  <a:rPr lang="vi-VN" sz="4400" b="1" dirty="0">
                    <a:effectLst/>
                    <a:latin typeface="Times New Roman"/>
                    <a:ea typeface="Times New Roman"/>
                    <a:cs typeface="Times New Roman"/>
                  </a:rPr>
                  <a:t>           </a:t>
                </a:r>
                <a:r>
                  <a:rPr lang="vi-VN" sz="4400" b="1" dirty="0">
                    <a:solidFill>
                      <a:srgbClr val="4401FF"/>
                    </a:solidFill>
                    <a:effectLst/>
                    <a:latin typeface="Times New Roman"/>
                    <a:ea typeface="Calibri"/>
                    <a:cs typeface="Times New Roman"/>
                  </a:rPr>
                  <a:t>C.</a:t>
                </a:r>
                <a:r>
                  <a:rPr lang="en-US" sz="4400" b="1" dirty="0">
                    <a:solidFill>
                      <a:srgbClr val="4401FF"/>
                    </a:solidFill>
                    <a:effectLst/>
                    <a:latin typeface="Times New Roman"/>
                    <a:ea typeface="Calibri"/>
                    <a:cs typeface="Times New Roman"/>
                  </a:rPr>
                  <a:t> </a:t>
                </a:r>
                <a14:m>
                  <m:oMath xmlns:m="http://schemas.openxmlformats.org/officeDocument/2006/math">
                    <m:r>
                      <a:rPr lang="vi-VN" sz="4400" i="1">
                        <a:effectLst/>
                        <a:latin typeface="Cambria Math"/>
                        <a:ea typeface="Calibri"/>
                        <a:cs typeface="Times New Roman"/>
                      </a:rPr>
                      <m:t>2</m:t>
                    </m:r>
                    <m:r>
                      <a:rPr lang="vi-VN" sz="4400" i="1">
                        <a:effectLst/>
                        <a:latin typeface="Cambria Math"/>
                        <a:ea typeface="Calibri"/>
                        <a:cs typeface="Times New Roman"/>
                      </a:rPr>
                      <m:t>𝑎</m:t>
                    </m:r>
                    <m:r>
                      <a:rPr lang="vi-VN" sz="4400" i="1">
                        <a:effectLst/>
                        <a:latin typeface="Cambria Math"/>
                        <a:ea typeface="Calibri"/>
                        <a:cs typeface="Times New Roman"/>
                      </a:rPr>
                      <m:t>&gt;2</m:t>
                    </m:r>
                    <m:r>
                      <a:rPr lang="vi-VN" sz="4400" i="1">
                        <a:effectLst/>
                        <a:latin typeface="Cambria Math"/>
                        <a:ea typeface="Calibri"/>
                        <a:cs typeface="Times New Roman"/>
                      </a:rPr>
                      <m:t>𝑏</m:t>
                    </m:r>
                  </m:oMath>
                </a14:m>
                <a:r>
                  <a:rPr lang="vi-VN" sz="4400" dirty="0">
                    <a:effectLst/>
                    <a:latin typeface="Times New Roman"/>
                    <a:ea typeface="Times New Roman"/>
                    <a:cs typeface="Times New Roman"/>
                  </a:rPr>
                  <a:t>.</a:t>
                </a:r>
                <a:r>
                  <a:rPr lang="en-US" sz="4400" dirty="0">
                    <a:latin typeface="Times New Roman"/>
                    <a:ea typeface="Times New Roman"/>
                    <a:cs typeface="Times New Roman"/>
                  </a:rPr>
                  <a:t>          </a:t>
                </a:r>
                <a:r>
                  <a:rPr lang="vi-VN" sz="4400" b="1" dirty="0">
                    <a:solidFill>
                      <a:srgbClr val="4401FF"/>
                    </a:solidFill>
                    <a:effectLst/>
                    <a:latin typeface="Times New Roman"/>
                    <a:ea typeface="Calibri"/>
                    <a:cs typeface="Times New Roman"/>
                  </a:rPr>
                  <a:t>D.</a:t>
                </a:r>
                <a14:m>
                  <m:oMath xmlns:m="http://schemas.openxmlformats.org/officeDocument/2006/math">
                    <m:r>
                      <a:rPr lang="en-US" sz="4400" b="1" i="0" smtClean="0">
                        <a:effectLst/>
                        <a:latin typeface="Cambria Math"/>
                        <a:ea typeface="Calibri"/>
                        <a:cs typeface="Times New Roman"/>
                      </a:rPr>
                      <m:t>  </m:t>
                    </m:r>
                    <m:f>
                      <m:fPr>
                        <m:ctrlPr>
                          <a:rPr lang="en-US" sz="4400" i="1">
                            <a:effectLst/>
                            <a:latin typeface="Cambria Math" panose="02040503050406030204" pitchFamily="18" charset="0"/>
                            <a:ea typeface="Calibri"/>
                            <a:cs typeface="Times New Roman"/>
                          </a:rPr>
                        </m:ctrlPr>
                      </m:fPr>
                      <m:num>
                        <m:r>
                          <a:rPr lang="vi-VN" sz="4400" i="1">
                            <a:effectLst/>
                            <a:latin typeface="Cambria Math"/>
                            <a:ea typeface="Calibri"/>
                            <a:cs typeface="Times New Roman"/>
                          </a:rPr>
                          <m:t>1</m:t>
                        </m:r>
                      </m:num>
                      <m:den>
                        <m:r>
                          <a:rPr lang="vi-VN" sz="4400" i="1">
                            <a:effectLst/>
                            <a:latin typeface="Cambria Math"/>
                            <a:ea typeface="Calibri"/>
                            <a:cs typeface="Times New Roman"/>
                          </a:rPr>
                          <m:t>𝑎</m:t>
                        </m:r>
                      </m:den>
                    </m:f>
                    <m:r>
                      <a:rPr lang="vi-VN" sz="4400" i="1">
                        <a:effectLst/>
                        <a:latin typeface="Cambria Math"/>
                        <a:ea typeface="Calibri"/>
                        <a:cs typeface="Times New Roman"/>
                      </a:rPr>
                      <m:t>&lt;</m:t>
                    </m:r>
                    <m:f>
                      <m:fPr>
                        <m:ctrlPr>
                          <a:rPr lang="en-US" sz="4400" i="1">
                            <a:effectLst/>
                            <a:latin typeface="Cambria Math" panose="02040503050406030204" pitchFamily="18" charset="0"/>
                            <a:ea typeface="Calibri"/>
                            <a:cs typeface="Times New Roman"/>
                          </a:rPr>
                        </m:ctrlPr>
                      </m:fPr>
                      <m:num>
                        <m:r>
                          <a:rPr lang="vi-VN" sz="4400" i="1">
                            <a:effectLst/>
                            <a:latin typeface="Cambria Math"/>
                            <a:ea typeface="Calibri"/>
                            <a:cs typeface="Times New Roman"/>
                          </a:rPr>
                          <m:t>1</m:t>
                        </m:r>
                      </m:num>
                      <m:den>
                        <m:r>
                          <a:rPr lang="vi-VN" sz="4400" i="1">
                            <a:effectLst/>
                            <a:latin typeface="Cambria Math"/>
                            <a:ea typeface="Calibri"/>
                            <a:cs typeface="Times New Roman"/>
                          </a:rPr>
                          <m:t>𝑏</m:t>
                        </m:r>
                      </m:den>
                    </m:f>
                  </m:oMath>
                </a14:m>
                <a:r>
                  <a:rPr lang="vi-VN" sz="4400" dirty="0">
                    <a:effectLst/>
                    <a:latin typeface="Times New Roman"/>
                    <a:ea typeface="Times New Roman"/>
                    <a:cs typeface="Times New Roman"/>
                  </a:rPr>
                  <a:t>.</a:t>
                </a:r>
                <a:endParaRPr lang="en-US" sz="4400" dirty="0">
                  <a:effectLst/>
                  <a:latin typeface="Times New Roman"/>
                  <a:ea typeface="Calibri"/>
                  <a:cs typeface="Times New Roman"/>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199907" y="2541960"/>
                <a:ext cx="17402688" cy="2128531"/>
              </a:xfrm>
              <a:prstGeom prst="rect">
                <a:avLst/>
              </a:prstGeom>
              <a:blipFill>
                <a:blip r:embed="rId2"/>
                <a:stretch>
                  <a:fillRect l="-1436" t="-4011" b="-5731"/>
                </a:stretch>
              </a:blipFill>
            </p:spPr>
            <p:txBody>
              <a:bodyPr/>
              <a:lstStyle/>
              <a:p>
                <a:r>
                  <a:rPr lang="en-US">
                    <a:noFill/>
                  </a:rPr>
                  <a:t> </a:t>
                </a:r>
              </a:p>
            </p:txBody>
          </p:sp>
        </mc:Fallback>
      </mc:AlternateContent>
      <p:sp>
        <p:nvSpPr>
          <p:cNvPr id="42" name="Oval 41"/>
          <p:cNvSpPr/>
          <p:nvPr/>
        </p:nvSpPr>
        <p:spPr>
          <a:xfrm>
            <a:off x="13018622" y="3663727"/>
            <a:ext cx="974372" cy="1006763"/>
          </a:xfrm>
          <a:prstGeom prst="ellips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3" name="Group 60">
            <a:extLst>
              <a:ext uri="{FF2B5EF4-FFF2-40B4-BE49-F238E27FC236}">
                <a16:creationId xmlns:a16="http://schemas.microsoft.com/office/drawing/2014/main" id="{708052AD-284B-4491-A804-DF405542C23A}"/>
              </a:ext>
            </a:extLst>
          </p:cNvPr>
          <p:cNvGrpSpPr/>
          <p:nvPr/>
        </p:nvGrpSpPr>
        <p:grpSpPr>
          <a:xfrm>
            <a:off x="815530" y="450078"/>
            <a:ext cx="18452736" cy="914373"/>
            <a:chOff x="7459670" y="7086600"/>
            <a:chExt cx="18456076" cy="914539"/>
          </a:xfrm>
        </p:grpSpPr>
        <p:sp>
          <p:nvSpPr>
            <p:cNvPr id="44" name="Rectangle 43">
              <a:hlinkClick r:id="rId3" action="ppaction://hlinksldjump"/>
              <a:extLst>
                <a:ext uri="{FF2B5EF4-FFF2-40B4-BE49-F238E27FC236}">
                  <a16:creationId xmlns:a16="http://schemas.microsoft.com/office/drawing/2014/main" id="{01E4EA49-4BCF-4BB8-AD1D-AF49E1A5F9C8}"/>
                </a:ext>
              </a:extLst>
            </p:cNvPr>
            <p:cNvSpPr/>
            <p:nvPr/>
          </p:nvSpPr>
          <p:spPr>
            <a:xfrm>
              <a:off x="9092456" y="7178187"/>
              <a:ext cx="16823290" cy="769580"/>
            </a:xfrm>
            <a:prstGeom prst="rect">
              <a:avLst/>
            </a:prstGeom>
          </p:spPr>
          <p:txBody>
            <a:bodyPr wrap="none">
              <a:spAutoFit/>
            </a:bodyPr>
            <a:lstStyle/>
            <a:p>
              <a:pPr>
                <a:lnSpc>
                  <a:spcPct val="100000"/>
                </a:lnSpc>
                <a:spcBef>
                  <a:spcPct val="0"/>
                </a:spcBef>
                <a:buFontTx/>
                <a:buNone/>
                <a:defRPr/>
              </a:pPr>
              <a:r>
                <a:rPr lang="en-US" sz="4400" b="1" dirty="0">
                  <a:solidFill>
                    <a:srgbClr val="135F82"/>
                  </a:solidFill>
                  <a:latin typeface="Times New Roman" panose="02020603050405020304" pitchFamily="18" charset="0"/>
                  <a:ea typeface="Tahoma" pitchFamily="34" charset="0"/>
                  <a:cs typeface="Times New Roman" panose="02020603050405020304" pitchFamily="18" charset="0"/>
                </a:rPr>
                <a:t>NHẮC LẠI KHÁI NIỆM VÀ TÍNH CHẤT CỦA BẤT ĐẲNG THỨC</a:t>
              </a:r>
            </a:p>
          </p:txBody>
        </p:sp>
        <p:grpSp>
          <p:nvGrpSpPr>
            <p:cNvPr id="45" name="Group 26">
              <a:extLst>
                <a:ext uri="{FF2B5EF4-FFF2-40B4-BE49-F238E27FC236}">
                  <a16:creationId xmlns:a16="http://schemas.microsoft.com/office/drawing/2014/main" id="{9D8A40EE-6D67-4B4F-BF71-860A85D6A08E}"/>
                </a:ext>
              </a:extLst>
            </p:cNvPr>
            <p:cNvGrpSpPr/>
            <p:nvPr/>
          </p:nvGrpSpPr>
          <p:grpSpPr>
            <a:xfrm>
              <a:off x="7459670" y="7086600"/>
              <a:ext cx="1392615" cy="914539"/>
              <a:chOff x="7459669" y="7543800"/>
              <a:chExt cx="1381118" cy="914539"/>
            </a:xfrm>
          </p:grpSpPr>
          <p:sp>
            <p:nvSpPr>
              <p:cNvPr id="46" name="Isosceles Triangle 44">
                <a:extLst>
                  <a:ext uri="{FF2B5EF4-FFF2-40B4-BE49-F238E27FC236}">
                    <a16:creationId xmlns:a16="http://schemas.microsoft.com/office/drawing/2014/main" id="{1197CBD2-3F2D-49B8-A3CC-FD1F1F90021E}"/>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imes New Roman" panose="02020603050405020304" pitchFamily="18" charset="0"/>
                  <a:cs typeface="Times New Roman" panose="02020603050405020304" pitchFamily="18" charset="0"/>
                </a:endParaRPr>
              </a:p>
            </p:txBody>
          </p:sp>
          <p:grpSp>
            <p:nvGrpSpPr>
              <p:cNvPr id="47" name="Group 28">
                <a:extLst>
                  <a:ext uri="{FF2B5EF4-FFF2-40B4-BE49-F238E27FC236}">
                    <a16:creationId xmlns:a16="http://schemas.microsoft.com/office/drawing/2014/main" id="{0F8AFD61-E871-4731-8AB3-A03DD9DC9411}"/>
                  </a:ext>
                </a:extLst>
              </p:cNvPr>
              <p:cNvGrpSpPr/>
              <p:nvPr/>
            </p:nvGrpSpPr>
            <p:grpSpPr>
              <a:xfrm>
                <a:off x="7469187" y="7685126"/>
                <a:ext cx="1371600" cy="773213"/>
                <a:chOff x="7469187" y="7685126"/>
                <a:chExt cx="1371600" cy="773213"/>
              </a:xfrm>
            </p:grpSpPr>
            <p:sp>
              <p:nvSpPr>
                <p:cNvPr id="48" name="Round Same Side Corner Rectangle 60">
                  <a:extLst>
                    <a:ext uri="{FF2B5EF4-FFF2-40B4-BE49-F238E27FC236}">
                      <a16:creationId xmlns:a16="http://schemas.microsoft.com/office/drawing/2014/main" id="{92805288-AD30-4D41-9127-EC578516C959}"/>
                    </a:ext>
                  </a:extLst>
                </p:cNvPr>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86FF24F4-629D-4ACD-989F-6F3B9CA47BA2}"/>
                    </a:ext>
                  </a:extLst>
                </p:cNvPr>
                <p:cNvSpPr txBox="1"/>
                <p:nvPr/>
              </p:nvSpPr>
              <p:spPr>
                <a:xfrm>
                  <a:off x="8012058" y="7688759"/>
                  <a:ext cx="401013" cy="769580"/>
                </a:xfrm>
                <a:prstGeom prst="rect">
                  <a:avLst/>
                </a:prstGeom>
                <a:noFill/>
              </p:spPr>
              <p:txBody>
                <a:bodyPr wrap="none" rtlCol="0">
                  <a:spAutoFit/>
                </a:bodyPr>
                <a:lstStyle/>
                <a:p>
                  <a:pPr algn="ctr"/>
                  <a:r>
                    <a:rPr lang="en-US" sz="4400" b="1" dirty="0">
                      <a:solidFill>
                        <a:prstClr val="white"/>
                      </a:solidFill>
                      <a:latin typeface="Times New Roman" panose="02020603050405020304" pitchFamily="18" charset="0"/>
                      <a:ea typeface="Tahoma" pitchFamily="34" charset="0"/>
                      <a:cs typeface="Times New Roman" panose="02020603050405020304" pitchFamily="18" charset="0"/>
                    </a:rPr>
                    <a:t>I</a:t>
                  </a:r>
                </a:p>
              </p:txBody>
            </p:sp>
          </p:grpSp>
        </p:grpSp>
      </p:grpSp>
      <p:sp>
        <p:nvSpPr>
          <p:cNvPr id="50" name="TextBox 49">
            <a:extLst>
              <a:ext uri="{FF2B5EF4-FFF2-40B4-BE49-F238E27FC236}">
                <a16:creationId xmlns:a16="http://schemas.microsoft.com/office/drawing/2014/main" id="{4C981ED6-0DC6-4F7D-B3A2-78ECCE562123}"/>
              </a:ext>
            </a:extLst>
          </p:cNvPr>
          <p:cNvSpPr txBox="1"/>
          <p:nvPr/>
        </p:nvSpPr>
        <p:spPr>
          <a:xfrm>
            <a:off x="1247578" y="1530202"/>
            <a:ext cx="9577064" cy="769441"/>
          </a:xfrm>
          <a:prstGeom prst="rect">
            <a:avLst/>
          </a:prstGeom>
          <a:noFill/>
        </p:spPr>
        <p:txBody>
          <a:bodyPr wrap="square">
            <a:spAutoFit/>
          </a:bodyPr>
          <a:lstStyle/>
          <a:p>
            <a:pPr>
              <a:spcBef>
                <a:spcPct val="0"/>
              </a:spcBef>
              <a:defRPr/>
            </a:pPr>
            <a:r>
              <a:rPr lang="en-US" sz="4400" b="1" dirty="0">
                <a:solidFill>
                  <a:srgbClr val="C00000"/>
                </a:solidFill>
                <a:latin typeface="Times New Roman"/>
                <a:ea typeface="Calibri"/>
                <a:cs typeface="Times New Roman"/>
              </a:rPr>
              <a:t>3. </a:t>
            </a:r>
            <a:r>
              <a:rPr lang="vi-VN" sz="4400" b="1" dirty="0">
                <a:solidFill>
                  <a:srgbClr val="C00000"/>
                </a:solidFill>
                <a:latin typeface="Times New Roman"/>
                <a:ea typeface="Calibri"/>
                <a:cs typeface="Times New Roman"/>
              </a:rPr>
              <a:t>Tính chất của bất đẳng thức</a:t>
            </a:r>
            <a:endParaRPr lang="en-US" sz="4400" b="1" dirty="0">
              <a:solidFill>
                <a:srgbClr val="C00000"/>
              </a:solidFill>
              <a:latin typeface="Tahoma" pitchFamily="34" charset="0"/>
              <a:ea typeface="Tahoma" pitchFamily="34" charset="0"/>
              <a:cs typeface="Tahoma" pitchFamily="34" charset="0"/>
            </a:endParaRPr>
          </a:p>
        </p:txBody>
      </p:sp>
      <p:grpSp>
        <p:nvGrpSpPr>
          <p:cNvPr id="51" name="Group 50">
            <a:extLst>
              <a:ext uri="{FF2B5EF4-FFF2-40B4-BE49-F238E27FC236}">
                <a16:creationId xmlns:a16="http://schemas.microsoft.com/office/drawing/2014/main" id="{E962A18A-DCB8-4781-BD74-E0A732813D5A}"/>
              </a:ext>
            </a:extLst>
          </p:cNvPr>
          <p:cNvGrpSpPr/>
          <p:nvPr/>
        </p:nvGrpSpPr>
        <p:grpSpPr>
          <a:xfrm>
            <a:off x="1028964" y="4694615"/>
            <a:ext cx="3895715" cy="940513"/>
            <a:chOff x="2067302" y="5922690"/>
            <a:chExt cx="3895715" cy="940513"/>
          </a:xfrm>
        </p:grpSpPr>
        <p:sp>
          <p:nvSpPr>
            <p:cNvPr id="52" name="Freeform 20">
              <a:extLst>
                <a:ext uri="{FF2B5EF4-FFF2-40B4-BE49-F238E27FC236}">
                  <a16:creationId xmlns:a16="http://schemas.microsoft.com/office/drawing/2014/main" id="{94FDF601-0871-4FBC-8135-9FF56EE06376}"/>
                </a:ext>
              </a:extLst>
            </p:cNvPr>
            <p:cNvSpPr>
              <a:spLocks/>
            </p:cNvSpPr>
            <p:nvPr/>
          </p:nvSpPr>
          <p:spPr bwMode="auto">
            <a:xfrm rot="5400000">
              <a:off x="3394521" y="5470495"/>
              <a:ext cx="793396" cy="1926396"/>
            </a:xfrm>
            <a:prstGeom prst="round2SameRect">
              <a:avLst/>
            </a:prstGeom>
            <a:solidFill>
              <a:schemeClr val="bg1">
                <a:lumMod val="95000"/>
              </a:schemeClr>
            </a:solidFill>
            <a:ln w="3810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53" name="TextBox 52">
              <a:extLst>
                <a:ext uri="{FF2B5EF4-FFF2-40B4-BE49-F238E27FC236}">
                  <a16:creationId xmlns:a16="http://schemas.microsoft.com/office/drawing/2014/main" id="{C317B6A6-9B8B-47BD-AA3D-8B569B0D8A4E}"/>
                </a:ext>
              </a:extLst>
            </p:cNvPr>
            <p:cNvSpPr txBox="1"/>
            <p:nvPr/>
          </p:nvSpPr>
          <p:spPr>
            <a:xfrm>
              <a:off x="2796926" y="6033836"/>
              <a:ext cx="3166091" cy="800219"/>
            </a:xfrm>
            <a:prstGeom prst="rect">
              <a:avLst/>
            </a:prstGeom>
            <a:noFill/>
          </p:spPr>
          <p:txBody>
            <a:bodyPr wrap="square" rtlCol="0">
              <a:spAutoFit/>
            </a:bodyPr>
            <a:lstStyle/>
            <a:p>
              <a:r>
                <a:rPr lang="en-US" sz="4600" b="1" dirty="0" err="1">
                  <a:solidFill>
                    <a:schemeClr val="accent1">
                      <a:lumMod val="50000"/>
                    </a:schemeClr>
                  </a:solidFill>
                  <a:latin typeface="Times New Roman" pitchFamily="18" charset="0"/>
                  <a:ea typeface="Tahoma" pitchFamily="34" charset="0"/>
                  <a:cs typeface="Times New Roman" pitchFamily="18" charset="0"/>
                </a:rPr>
                <a:t>Ví</a:t>
              </a:r>
              <a:r>
                <a:rPr lang="en-US" sz="4600" b="1" dirty="0">
                  <a:solidFill>
                    <a:schemeClr val="accent1">
                      <a:lumMod val="50000"/>
                    </a:schemeClr>
                  </a:solidFill>
                  <a:latin typeface="Times New Roman" pitchFamily="18" charset="0"/>
                  <a:ea typeface="Tahoma" pitchFamily="34" charset="0"/>
                  <a:cs typeface="Times New Roman" pitchFamily="18" charset="0"/>
                </a:rPr>
                <a:t> </a:t>
              </a:r>
              <a:r>
                <a:rPr lang="en-US" sz="4600" b="1" dirty="0" err="1">
                  <a:solidFill>
                    <a:schemeClr val="accent1">
                      <a:lumMod val="50000"/>
                    </a:schemeClr>
                  </a:solidFill>
                  <a:latin typeface="Times New Roman" pitchFamily="18" charset="0"/>
                  <a:ea typeface="Tahoma" pitchFamily="34" charset="0"/>
                  <a:cs typeface="Times New Roman" pitchFamily="18" charset="0"/>
                </a:rPr>
                <a:t>dụ</a:t>
              </a:r>
              <a:r>
                <a:rPr lang="en-US" sz="4600" b="1" dirty="0">
                  <a:solidFill>
                    <a:schemeClr val="accent1">
                      <a:lumMod val="50000"/>
                    </a:schemeClr>
                  </a:solidFill>
                  <a:latin typeface="Times New Roman" pitchFamily="18" charset="0"/>
                  <a:ea typeface="Tahoma" pitchFamily="34" charset="0"/>
                  <a:cs typeface="Times New Roman" pitchFamily="18" charset="0"/>
                </a:rPr>
                <a:t> 4</a:t>
              </a:r>
            </a:p>
          </p:txBody>
        </p:sp>
        <p:grpSp>
          <p:nvGrpSpPr>
            <p:cNvPr id="54" name="Group 70">
              <a:extLst>
                <a:ext uri="{FF2B5EF4-FFF2-40B4-BE49-F238E27FC236}">
                  <a16:creationId xmlns:a16="http://schemas.microsoft.com/office/drawing/2014/main" id="{91200754-96B4-476F-906E-A50ECCD001C6}"/>
                </a:ext>
              </a:extLst>
            </p:cNvPr>
            <p:cNvGrpSpPr/>
            <p:nvPr/>
          </p:nvGrpSpPr>
          <p:grpSpPr>
            <a:xfrm>
              <a:off x="2067302" y="5922690"/>
              <a:ext cx="950173" cy="940513"/>
              <a:chOff x="1311958" y="3405486"/>
              <a:chExt cx="950173" cy="940513"/>
            </a:xfrm>
          </p:grpSpPr>
          <p:sp>
            <p:nvSpPr>
              <p:cNvPr id="55" name="Rectangle 11">
                <a:extLst>
                  <a:ext uri="{FF2B5EF4-FFF2-40B4-BE49-F238E27FC236}">
                    <a16:creationId xmlns:a16="http://schemas.microsoft.com/office/drawing/2014/main" id="{D466C3D1-3457-4350-88B3-E10BE2AEFB5D}"/>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itchFamily="18" charset="0"/>
                  <a:cs typeface="Times New Roman" pitchFamily="18" charset="0"/>
                </a:endParaRPr>
              </a:p>
            </p:txBody>
          </p:sp>
          <p:sp>
            <p:nvSpPr>
              <p:cNvPr id="56" name="Freeform 13">
                <a:extLst>
                  <a:ext uri="{FF2B5EF4-FFF2-40B4-BE49-F238E27FC236}">
                    <a16:creationId xmlns:a16="http://schemas.microsoft.com/office/drawing/2014/main" id="{6E6CE4E6-9D91-48B4-8928-45F21AC8F6D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57" name="Freeform 14">
                <a:extLst>
                  <a:ext uri="{FF2B5EF4-FFF2-40B4-BE49-F238E27FC236}">
                    <a16:creationId xmlns:a16="http://schemas.microsoft.com/office/drawing/2014/main" id="{D4DB748B-B448-482D-A6CB-E72A6B63A782}"/>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58" name="Freeform 15">
                <a:extLst>
                  <a:ext uri="{FF2B5EF4-FFF2-40B4-BE49-F238E27FC236}">
                    <a16:creationId xmlns:a16="http://schemas.microsoft.com/office/drawing/2014/main" id="{BFECF574-F5AF-4F64-A392-EDE4DEC481AF}"/>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59" name="Freeform 16">
                <a:extLst>
                  <a:ext uri="{FF2B5EF4-FFF2-40B4-BE49-F238E27FC236}">
                    <a16:creationId xmlns:a16="http://schemas.microsoft.com/office/drawing/2014/main" id="{2B75F483-1060-4197-8360-7CFCD11826D4}"/>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60" name="Freeform 17">
                <a:extLst>
                  <a:ext uri="{FF2B5EF4-FFF2-40B4-BE49-F238E27FC236}">
                    <a16:creationId xmlns:a16="http://schemas.microsoft.com/office/drawing/2014/main" id="{AA7E9C79-679A-4196-A463-77F66C81F7D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61" name="Freeform 18">
                <a:extLst>
                  <a:ext uri="{FF2B5EF4-FFF2-40B4-BE49-F238E27FC236}">
                    <a16:creationId xmlns:a16="http://schemas.microsoft.com/office/drawing/2014/main" id="{67CFD6C6-086E-47C1-870F-816516ECFCE2}"/>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62" name="Freeform 19">
                <a:extLst>
                  <a:ext uri="{FF2B5EF4-FFF2-40B4-BE49-F238E27FC236}">
                    <a16:creationId xmlns:a16="http://schemas.microsoft.com/office/drawing/2014/main" id="{2CCD20BA-D8D0-4790-BFBF-D4A434453DE9}"/>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63" name="Freeform 20">
                <a:extLst>
                  <a:ext uri="{FF2B5EF4-FFF2-40B4-BE49-F238E27FC236}">
                    <a16:creationId xmlns:a16="http://schemas.microsoft.com/office/drawing/2014/main" id="{EA440733-8000-4108-9B31-D45BFCFC0E2A}"/>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64" name="Freeform 21">
                <a:extLst>
                  <a:ext uri="{FF2B5EF4-FFF2-40B4-BE49-F238E27FC236}">
                    <a16:creationId xmlns:a16="http://schemas.microsoft.com/office/drawing/2014/main" id="{8E5F6C89-C39D-4537-BC9B-9102D89BBC26}"/>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65" name="Freeform 22">
                <a:extLst>
                  <a:ext uri="{FF2B5EF4-FFF2-40B4-BE49-F238E27FC236}">
                    <a16:creationId xmlns:a16="http://schemas.microsoft.com/office/drawing/2014/main" id="{5591267C-D751-48BC-9558-F4DC3ECA9081}"/>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66" name="Freeform 23">
                <a:extLst>
                  <a:ext uri="{FF2B5EF4-FFF2-40B4-BE49-F238E27FC236}">
                    <a16:creationId xmlns:a16="http://schemas.microsoft.com/office/drawing/2014/main" id="{76321B7E-6A69-4C28-B92D-BBC99FDA5B4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67" name="Freeform 24">
                <a:extLst>
                  <a:ext uri="{FF2B5EF4-FFF2-40B4-BE49-F238E27FC236}">
                    <a16:creationId xmlns:a16="http://schemas.microsoft.com/office/drawing/2014/main" id="{1C78CA73-5411-4881-8A68-D3072E015AB0}"/>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68" name="Freeform 25">
                <a:extLst>
                  <a:ext uri="{FF2B5EF4-FFF2-40B4-BE49-F238E27FC236}">
                    <a16:creationId xmlns:a16="http://schemas.microsoft.com/office/drawing/2014/main" id="{0E3BEE5D-1C44-44A1-BF99-7476F91C5601}"/>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69" name="Freeform 26">
                <a:extLst>
                  <a:ext uri="{FF2B5EF4-FFF2-40B4-BE49-F238E27FC236}">
                    <a16:creationId xmlns:a16="http://schemas.microsoft.com/office/drawing/2014/main" id="{A5326018-78E3-4A35-AE9B-8A6F9040A6BF}"/>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70" name="Freeform 27">
                <a:extLst>
                  <a:ext uri="{FF2B5EF4-FFF2-40B4-BE49-F238E27FC236}">
                    <a16:creationId xmlns:a16="http://schemas.microsoft.com/office/drawing/2014/main" id="{732D75E2-086A-4AF5-AF93-A939C6A8398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71" name="Freeform 28">
                <a:extLst>
                  <a:ext uri="{FF2B5EF4-FFF2-40B4-BE49-F238E27FC236}">
                    <a16:creationId xmlns:a16="http://schemas.microsoft.com/office/drawing/2014/main" id="{B892E8AD-DA55-4F39-AB62-9CC9E39DE61F}"/>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72" name="Freeform 29">
                <a:extLst>
                  <a:ext uri="{FF2B5EF4-FFF2-40B4-BE49-F238E27FC236}">
                    <a16:creationId xmlns:a16="http://schemas.microsoft.com/office/drawing/2014/main" id="{3723F2EB-39D7-4E3B-985D-54A3AE7CE5AF}"/>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73" name="Freeform 30">
                <a:extLst>
                  <a:ext uri="{FF2B5EF4-FFF2-40B4-BE49-F238E27FC236}">
                    <a16:creationId xmlns:a16="http://schemas.microsoft.com/office/drawing/2014/main" id="{CAFDC650-7C07-497A-B328-D9A22C9B7645}"/>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74" name="Freeform 31">
                <a:extLst>
                  <a:ext uri="{FF2B5EF4-FFF2-40B4-BE49-F238E27FC236}">
                    <a16:creationId xmlns:a16="http://schemas.microsoft.com/office/drawing/2014/main" id="{30D4010E-7EC0-4475-B046-8322D18FAD16}"/>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75" name="Freeform 32">
                <a:extLst>
                  <a:ext uri="{FF2B5EF4-FFF2-40B4-BE49-F238E27FC236}">
                    <a16:creationId xmlns:a16="http://schemas.microsoft.com/office/drawing/2014/main" id="{098AA897-6E8B-449B-B037-A9933B2F0894}"/>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76" name="Freeform 33">
                <a:extLst>
                  <a:ext uri="{FF2B5EF4-FFF2-40B4-BE49-F238E27FC236}">
                    <a16:creationId xmlns:a16="http://schemas.microsoft.com/office/drawing/2014/main" id="{C81D0D61-EC90-4AE2-9EB9-221B1CA8A22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77" name="Freeform 34">
                <a:extLst>
                  <a:ext uri="{FF2B5EF4-FFF2-40B4-BE49-F238E27FC236}">
                    <a16:creationId xmlns:a16="http://schemas.microsoft.com/office/drawing/2014/main" id="{867A5D0A-FDFE-4985-A4C7-7B5B56EC8F33}"/>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78" name="Freeform 35">
                <a:extLst>
                  <a:ext uri="{FF2B5EF4-FFF2-40B4-BE49-F238E27FC236}">
                    <a16:creationId xmlns:a16="http://schemas.microsoft.com/office/drawing/2014/main" id="{8CD02E77-4A51-46FC-B161-8D2F377BCE38}"/>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sp>
            <p:nvSpPr>
              <p:cNvPr id="79" name="Freeform 36">
                <a:extLst>
                  <a:ext uri="{FF2B5EF4-FFF2-40B4-BE49-F238E27FC236}">
                    <a16:creationId xmlns:a16="http://schemas.microsoft.com/office/drawing/2014/main" id="{AA6B66D9-4E2A-4C3D-B056-5CD98B305175}"/>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Times New Roman" pitchFamily="18" charset="0"/>
                  <a:cs typeface="Times New Roman" pitchFamily="18" charset="0"/>
                </a:endParaRPr>
              </a:p>
            </p:txBody>
          </p:sp>
        </p:grpSp>
      </p:gr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404771A2-5CF1-4F23-9621-46940FEDD302}"/>
                  </a:ext>
                </a:extLst>
              </p:cNvPr>
              <p:cNvSpPr txBox="1"/>
              <p:nvPr/>
            </p:nvSpPr>
            <p:spPr>
              <a:xfrm>
                <a:off x="1898410" y="5706666"/>
                <a:ext cx="21887672" cy="2380203"/>
              </a:xfrm>
              <a:prstGeom prst="rect">
                <a:avLst/>
              </a:prstGeom>
              <a:noFill/>
            </p:spPr>
            <p:txBody>
              <a:bodyPr wrap="square" rtlCol="0">
                <a:spAutoFit/>
              </a:bodyPr>
              <a:lstStyle/>
              <a:p>
                <a:pPr marL="41275">
                  <a:lnSpc>
                    <a:spcPct val="115000"/>
                  </a:lnSpc>
                  <a:spcAft>
                    <a:spcPts val="1000"/>
                  </a:spcAft>
                  <a:tabLst>
                    <a:tab pos="41275" algn="l"/>
                  </a:tabLst>
                </a:pPr>
                <a:r>
                  <a:rPr lang="vi-VN" sz="4400" dirty="0">
                    <a:latin typeface="Times New Roman"/>
                    <a:ea typeface="Calibri"/>
                    <a:cs typeface="Times New Roman"/>
                  </a:rPr>
                  <a:t>Cho </a:t>
                </a:r>
                <a14:m>
                  <m:oMath xmlns:m="http://schemas.openxmlformats.org/officeDocument/2006/math">
                    <m:r>
                      <a:rPr lang="en-US" sz="4800" i="1">
                        <a:effectLst/>
                        <a:latin typeface="Cambria Math"/>
                        <a:ea typeface="Calibri"/>
                        <a:cs typeface="Times New Roman"/>
                      </a:rPr>
                      <m:t>4</m:t>
                    </m:r>
                  </m:oMath>
                </a14:m>
                <a:r>
                  <a:rPr lang="vi-VN" sz="4400" dirty="0">
                    <a:effectLst/>
                    <a:latin typeface="Times New Roman"/>
                    <a:ea typeface="Calibri"/>
                    <a:cs typeface="Times New Roman"/>
                  </a:rPr>
                  <a:t> số </a:t>
                </a:r>
                <a14:m>
                  <m:oMath xmlns:m="http://schemas.openxmlformats.org/officeDocument/2006/math">
                    <m:r>
                      <a:rPr lang="en-US" sz="4800" i="1">
                        <a:effectLst/>
                        <a:latin typeface="Cambria Math"/>
                        <a:ea typeface="Calibri"/>
                        <a:cs typeface="Times New Roman"/>
                      </a:rPr>
                      <m:t>𝑎</m:t>
                    </m:r>
                    <m:r>
                      <a:rPr lang="en-US" sz="4800" i="1">
                        <a:effectLst/>
                        <a:latin typeface="Cambria Math"/>
                        <a:ea typeface="Calibri"/>
                        <a:cs typeface="Times New Roman"/>
                      </a:rPr>
                      <m:t>,</m:t>
                    </m:r>
                    <m:r>
                      <a:rPr lang="en-US" sz="4800" i="1">
                        <a:effectLst/>
                        <a:latin typeface="Cambria Math"/>
                        <a:ea typeface="Calibri"/>
                        <a:cs typeface="Times New Roman"/>
                      </a:rPr>
                      <m:t>𝑏</m:t>
                    </m:r>
                    <m:r>
                      <a:rPr lang="en-US" sz="4800" i="1">
                        <a:effectLst/>
                        <a:latin typeface="Cambria Math"/>
                        <a:ea typeface="Calibri"/>
                        <a:cs typeface="Times New Roman"/>
                      </a:rPr>
                      <m:t>,</m:t>
                    </m:r>
                    <m:r>
                      <a:rPr lang="en-US" sz="4800" i="1">
                        <a:effectLst/>
                        <a:latin typeface="Cambria Math"/>
                        <a:ea typeface="Calibri"/>
                        <a:cs typeface="Times New Roman"/>
                      </a:rPr>
                      <m:t>𝑐</m:t>
                    </m:r>
                    <m:r>
                      <a:rPr lang="en-US" sz="4800" i="1">
                        <a:effectLst/>
                        <a:latin typeface="Cambria Math"/>
                        <a:ea typeface="Calibri"/>
                        <a:cs typeface="Times New Roman"/>
                      </a:rPr>
                      <m:t>,</m:t>
                    </m:r>
                    <m:r>
                      <a:rPr lang="en-US" sz="4800" i="1">
                        <a:effectLst/>
                        <a:latin typeface="Cambria Math"/>
                        <a:ea typeface="Calibri"/>
                        <a:cs typeface="Times New Roman"/>
                      </a:rPr>
                      <m:t>𝑑</m:t>
                    </m:r>
                  </m:oMath>
                </a14:m>
                <a:r>
                  <a:rPr lang="vi-VN" sz="4400" dirty="0">
                    <a:effectLst/>
                    <a:latin typeface="Times New Roman"/>
                    <a:ea typeface="Calibri"/>
                    <a:cs typeface="Times New Roman"/>
                  </a:rPr>
                  <a:t> khác </a:t>
                </a:r>
                <a14:m>
                  <m:oMath xmlns:m="http://schemas.openxmlformats.org/officeDocument/2006/math">
                    <m:r>
                      <a:rPr lang="en-US" sz="4800" i="1">
                        <a:effectLst/>
                        <a:latin typeface="Cambria Math"/>
                        <a:ea typeface="Calibri"/>
                        <a:cs typeface="Times New Roman"/>
                      </a:rPr>
                      <m:t>0</m:t>
                    </m:r>
                  </m:oMath>
                </a14:m>
                <a:r>
                  <a:rPr lang="vi-VN" sz="4400" dirty="0">
                    <a:effectLst/>
                    <a:latin typeface="Times New Roman"/>
                    <a:ea typeface="Calibri"/>
                    <a:cs typeface="Times New Roman"/>
                  </a:rPr>
                  <a:t> thỏa mãn </a:t>
                </a:r>
                <a14:m>
                  <m:oMath xmlns:m="http://schemas.openxmlformats.org/officeDocument/2006/math">
                    <m:r>
                      <a:rPr lang="en-US" sz="4800" i="1">
                        <a:effectLst/>
                        <a:latin typeface="Cambria Math"/>
                        <a:ea typeface="Calibri"/>
                        <a:cs typeface="Times New Roman"/>
                      </a:rPr>
                      <m:t>𝑎</m:t>
                    </m:r>
                    <m:r>
                      <a:rPr lang="en-US" sz="4800" i="1">
                        <a:effectLst/>
                        <a:latin typeface="Cambria Math"/>
                        <a:ea typeface="Calibri"/>
                        <a:cs typeface="Times New Roman"/>
                      </a:rPr>
                      <m:t>&lt;</m:t>
                    </m:r>
                    <m:r>
                      <a:rPr lang="en-US" sz="4800" i="1">
                        <a:effectLst/>
                        <a:latin typeface="Cambria Math"/>
                        <a:ea typeface="Calibri"/>
                        <a:cs typeface="Times New Roman"/>
                      </a:rPr>
                      <m:t>𝑏</m:t>
                    </m:r>
                  </m:oMath>
                </a14:m>
                <a:r>
                  <a:rPr lang="vi-VN" sz="4400" dirty="0">
                    <a:effectLst/>
                    <a:latin typeface="Times New Roman"/>
                    <a:ea typeface="Calibri"/>
                    <a:cs typeface="Times New Roman"/>
                  </a:rPr>
                  <a:t> và </a:t>
                </a:r>
                <a14:m>
                  <m:oMath xmlns:m="http://schemas.openxmlformats.org/officeDocument/2006/math">
                    <m:r>
                      <a:rPr lang="en-US" sz="4800" i="1">
                        <a:effectLst/>
                        <a:latin typeface="Cambria Math"/>
                        <a:ea typeface="Calibri"/>
                        <a:cs typeface="Times New Roman"/>
                      </a:rPr>
                      <m:t>𝑐</m:t>
                    </m:r>
                    <m:r>
                      <a:rPr lang="en-US" sz="4800" i="1">
                        <a:effectLst/>
                        <a:latin typeface="Cambria Math"/>
                        <a:ea typeface="Calibri"/>
                        <a:cs typeface="Times New Roman"/>
                      </a:rPr>
                      <m:t>&lt;</m:t>
                    </m:r>
                    <m:r>
                      <a:rPr lang="en-US" sz="4800" i="1">
                        <a:effectLst/>
                        <a:latin typeface="Cambria Math"/>
                        <a:ea typeface="Calibri"/>
                        <a:cs typeface="Times New Roman"/>
                      </a:rPr>
                      <m:t>𝑑</m:t>
                    </m:r>
                  </m:oMath>
                </a14:m>
                <a:r>
                  <a:rPr lang="vi-VN" sz="4400" dirty="0">
                    <a:effectLst/>
                    <a:latin typeface="Times New Roman"/>
                    <a:ea typeface="Calibri"/>
                    <a:cs typeface="Times New Roman"/>
                  </a:rPr>
                  <a:t>. Kết quả nào sau đây đúng nhất?</a:t>
                </a:r>
                <a:endParaRPr lang="en-US" sz="4800" dirty="0">
                  <a:effectLst/>
                  <a:latin typeface="Times New Roman"/>
                  <a:ea typeface="Calibri"/>
                  <a:cs typeface="Times New Roman"/>
                </a:endParaRPr>
              </a:p>
              <a:p>
                <a:pPr marL="221615" indent="-90170">
                  <a:lnSpc>
                    <a:spcPct val="115000"/>
                  </a:lnSpc>
                  <a:spcAft>
                    <a:spcPts val="1000"/>
                  </a:spcAft>
                  <a:tabLst>
                    <a:tab pos="221615" algn="l"/>
                    <a:tab pos="3599815" algn="l"/>
                    <a:tab pos="5039995" algn="l"/>
                  </a:tabLst>
                </a:pPr>
                <a:r>
                  <a:rPr lang="vi-VN" sz="4400" b="1" dirty="0">
                    <a:solidFill>
                      <a:srgbClr val="4401FF"/>
                    </a:solidFill>
                    <a:effectLst/>
                    <a:latin typeface="Times New Roman"/>
                    <a:ea typeface="Calibri"/>
                    <a:cs typeface="Times New Roman"/>
                  </a:rPr>
                  <a:t>A.</a:t>
                </a:r>
                <a:r>
                  <a:rPr lang="vi-VN" sz="4400" b="1" dirty="0">
                    <a:effectLst/>
                    <a:latin typeface="Times New Roman"/>
                    <a:ea typeface="Calibri"/>
                    <a:cs typeface="Times New Roman"/>
                  </a:rPr>
                  <a:t> </a:t>
                </a:r>
                <a14:m>
                  <m:oMath xmlns:m="http://schemas.openxmlformats.org/officeDocument/2006/math">
                    <m:f>
                      <m:fPr>
                        <m:ctrlPr>
                          <a:rPr lang="en-US" sz="5200" i="1">
                            <a:effectLst/>
                            <a:latin typeface="Cambria Math" panose="02040503050406030204" pitchFamily="18" charset="0"/>
                            <a:ea typeface="Calibri"/>
                            <a:cs typeface="Times New Roman"/>
                          </a:rPr>
                        </m:ctrlPr>
                      </m:fPr>
                      <m:num>
                        <m:r>
                          <a:rPr lang="en-US" sz="5200" i="1">
                            <a:effectLst/>
                            <a:latin typeface="Cambria Math"/>
                            <a:ea typeface="Calibri"/>
                            <a:cs typeface="Times New Roman"/>
                          </a:rPr>
                          <m:t>1</m:t>
                        </m:r>
                      </m:num>
                      <m:den>
                        <m:r>
                          <a:rPr lang="en-US" sz="5200" i="1">
                            <a:effectLst/>
                            <a:latin typeface="Cambria Math"/>
                            <a:ea typeface="Calibri"/>
                            <a:cs typeface="Times New Roman"/>
                          </a:rPr>
                          <m:t>𝑏</m:t>
                        </m:r>
                      </m:den>
                    </m:f>
                    <m:r>
                      <a:rPr lang="en-US" sz="5200" i="1">
                        <a:effectLst/>
                        <a:latin typeface="Cambria Math"/>
                        <a:ea typeface="Calibri"/>
                        <a:cs typeface="Times New Roman"/>
                      </a:rPr>
                      <m:t>&lt;</m:t>
                    </m:r>
                    <m:f>
                      <m:fPr>
                        <m:ctrlPr>
                          <a:rPr lang="en-US" sz="5200" i="1">
                            <a:effectLst/>
                            <a:latin typeface="Cambria Math" panose="02040503050406030204" pitchFamily="18" charset="0"/>
                            <a:ea typeface="Calibri"/>
                            <a:cs typeface="Times New Roman"/>
                          </a:rPr>
                        </m:ctrlPr>
                      </m:fPr>
                      <m:num>
                        <m:r>
                          <a:rPr lang="en-US" sz="5200" b="0" i="1">
                            <a:effectLst/>
                            <a:latin typeface="Cambria Math"/>
                            <a:ea typeface="Calibri"/>
                            <a:cs typeface="Times New Roman"/>
                          </a:rPr>
                          <m:t>1</m:t>
                        </m:r>
                      </m:num>
                      <m:den>
                        <m:r>
                          <a:rPr lang="en-US" sz="5200" b="0" i="1">
                            <a:effectLst/>
                            <a:latin typeface="Cambria Math"/>
                            <a:ea typeface="Calibri"/>
                            <a:cs typeface="Times New Roman"/>
                          </a:rPr>
                          <m:t>𝑎</m:t>
                        </m:r>
                      </m:den>
                    </m:f>
                    <m:r>
                      <a:rPr lang="en-US" sz="5200" b="0" i="1" smtClean="0">
                        <a:effectLst/>
                        <a:latin typeface="Cambria Math"/>
                        <a:ea typeface="Calibri"/>
                        <a:cs typeface="Times New Roman"/>
                      </a:rPr>
                      <m:t>.</m:t>
                    </m:r>
                  </m:oMath>
                </a14:m>
                <a:r>
                  <a:rPr lang="vi-VN" sz="4400" dirty="0">
                    <a:effectLst/>
                    <a:latin typeface="Times New Roman"/>
                    <a:ea typeface="Times New Roman"/>
                    <a:cs typeface="Times New Roman"/>
                  </a:rPr>
                  <a:t>          </a:t>
                </a:r>
                <a:r>
                  <a:rPr lang="en-US" sz="4400" dirty="0">
                    <a:effectLst/>
                    <a:latin typeface="Times New Roman"/>
                    <a:ea typeface="Times New Roman"/>
                    <a:cs typeface="Times New Roman"/>
                  </a:rPr>
                  <a:t>          </a:t>
                </a:r>
                <a:r>
                  <a:rPr lang="vi-VN" sz="4400" b="1" dirty="0">
                    <a:solidFill>
                      <a:srgbClr val="4401FF"/>
                    </a:solidFill>
                    <a:effectLst/>
                    <a:latin typeface="Times New Roman"/>
                    <a:ea typeface="Calibri"/>
                    <a:cs typeface="Times New Roman"/>
                  </a:rPr>
                  <a:t>B. </a:t>
                </a:r>
                <a14:m>
                  <m:oMath xmlns:m="http://schemas.openxmlformats.org/officeDocument/2006/math">
                    <m:r>
                      <a:rPr lang="en-US" sz="4800" i="1">
                        <a:effectLst/>
                        <a:latin typeface="Cambria Math"/>
                        <a:ea typeface="Calibri"/>
                        <a:cs typeface="Times New Roman"/>
                      </a:rPr>
                      <m:t>𝑎𝑐</m:t>
                    </m:r>
                    <m:r>
                      <a:rPr lang="en-US" sz="4800" i="1">
                        <a:effectLst/>
                        <a:latin typeface="Cambria Math"/>
                        <a:ea typeface="Calibri"/>
                        <a:cs typeface="Times New Roman"/>
                      </a:rPr>
                      <m:t>&lt;</m:t>
                    </m:r>
                    <m:r>
                      <a:rPr lang="en-US" sz="4800" i="1">
                        <a:effectLst/>
                        <a:latin typeface="Cambria Math"/>
                        <a:ea typeface="Calibri"/>
                        <a:cs typeface="Times New Roman"/>
                      </a:rPr>
                      <m:t>𝑏𝑑</m:t>
                    </m:r>
                  </m:oMath>
                </a14:m>
                <a:r>
                  <a:rPr lang="vi-VN" sz="4400" dirty="0">
                    <a:effectLst/>
                    <a:latin typeface="Times New Roman"/>
                    <a:ea typeface="Calibri"/>
                    <a:cs typeface="Times New Roman"/>
                  </a:rPr>
                  <a:t>.	     </a:t>
                </a:r>
                <a:r>
                  <a:rPr lang="vi-VN" sz="4400" b="1" dirty="0">
                    <a:solidFill>
                      <a:srgbClr val="4401FF"/>
                    </a:solidFill>
                    <a:effectLst/>
                    <a:latin typeface="Times New Roman"/>
                    <a:ea typeface="Calibri"/>
                    <a:cs typeface="Times New Roman"/>
                  </a:rPr>
                  <a:t>C.</a:t>
                </a:r>
                <a14:m>
                  <m:oMath xmlns:m="http://schemas.openxmlformats.org/officeDocument/2006/math">
                    <m:r>
                      <a:rPr lang="en-US" sz="4800" b="1" i="0" smtClean="0">
                        <a:effectLst/>
                        <a:latin typeface="Cambria Math"/>
                        <a:ea typeface="Calibri"/>
                        <a:cs typeface="Times New Roman"/>
                      </a:rPr>
                      <m:t>  </m:t>
                    </m:r>
                    <m:r>
                      <a:rPr lang="en-US" sz="4800" i="1">
                        <a:effectLst/>
                        <a:latin typeface="Cambria Math"/>
                        <a:ea typeface="Calibri"/>
                        <a:cs typeface="Times New Roman"/>
                      </a:rPr>
                      <m:t>𝑎</m:t>
                    </m:r>
                    <m:r>
                      <a:rPr lang="en-US" sz="4800" i="1">
                        <a:effectLst/>
                        <a:latin typeface="Cambria Math"/>
                        <a:ea typeface="Calibri"/>
                        <a:cs typeface="Times New Roman"/>
                      </a:rPr>
                      <m:t>−</m:t>
                    </m:r>
                    <m:r>
                      <a:rPr lang="en-US" sz="4800" i="1">
                        <a:effectLst/>
                        <a:latin typeface="Cambria Math"/>
                        <a:ea typeface="Calibri"/>
                        <a:cs typeface="Times New Roman"/>
                      </a:rPr>
                      <m:t>𝑑</m:t>
                    </m:r>
                    <m:r>
                      <a:rPr lang="en-US" sz="4800" i="1">
                        <a:effectLst/>
                        <a:latin typeface="Cambria Math"/>
                        <a:ea typeface="Calibri"/>
                        <a:cs typeface="Times New Roman"/>
                      </a:rPr>
                      <m:t>&lt;</m:t>
                    </m:r>
                    <m:r>
                      <a:rPr lang="en-US" sz="4800" i="1">
                        <a:effectLst/>
                        <a:latin typeface="Cambria Math"/>
                        <a:ea typeface="Calibri"/>
                        <a:cs typeface="Times New Roman"/>
                      </a:rPr>
                      <m:t>𝑏</m:t>
                    </m:r>
                    <m:r>
                      <a:rPr lang="en-US" sz="4800" i="1">
                        <a:effectLst/>
                        <a:latin typeface="Cambria Math"/>
                        <a:ea typeface="Calibri"/>
                        <a:cs typeface="Times New Roman"/>
                      </a:rPr>
                      <m:t>−</m:t>
                    </m:r>
                    <m:r>
                      <a:rPr lang="en-US" sz="4800" i="1">
                        <a:effectLst/>
                        <a:latin typeface="Cambria Math"/>
                        <a:ea typeface="Calibri"/>
                        <a:cs typeface="Times New Roman"/>
                      </a:rPr>
                      <m:t>𝑐</m:t>
                    </m:r>
                  </m:oMath>
                </a14:m>
                <a:r>
                  <a:rPr lang="vi-VN" sz="4400" dirty="0">
                    <a:effectLst/>
                    <a:latin typeface="Times New Roman"/>
                    <a:ea typeface="Calibri"/>
                    <a:cs typeface="Times New Roman"/>
                  </a:rPr>
                  <a:t>.     </a:t>
                </a:r>
                <a:r>
                  <a:rPr lang="en-US" sz="4400" dirty="0">
                    <a:effectLst/>
                    <a:latin typeface="Times New Roman"/>
                    <a:ea typeface="Calibri"/>
                    <a:cs typeface="Times New Roman"/>
                  </a:rPr>
                  <a:t>     </a:t>
                </a:r>
                <a:r>
                  <a:rPr lang="vi-VN" sz="4400" dirty="0">
                    <a:effectLst/>
                    <a:latin typeface="Times New Roman"/>
                    <a:ea typeface="Calibri"/>
                    <a:cs typeface="Times New Roman"/>
                  </a:rPr>
                  <a:t>    </a:t>
                </a:r>
                <a:r>
                  <a:rPr lang="vi-VN" sz="4400" b="1" dirty="0">
                    <a:solidFill>
                      <a:srgbClr val="4401FF"/>
                    </a:solidFill>
                    <a:effectLst/>
                    <a:latin typeface="Times New Roman"/>
                    <a:ea typeface="Calibri"/>
                    <a:cs typeface="Times New Roman"/>
                  </a:rPr>
                  <a:t>D. </a:t>
                </a:r>
                <a14:m>
                  <m:oMath xmlns:m="http://schemas.openxmlformats.org/officeDocument/2006/math">
                    <m:r>
                      <a:rPr lang="vi-VN" sz="4800" i="1">
                        <a:effectLst/>
                        <a:latin typeface="Cambria Math"/>
                        <a:ea typeface="Calibri"/>
                        <a:cs typeface="Times New Roman"/>
                      </a:rPr>
                      <m:t>𝑎</m:t>
                    </m:r>
                    <m:r>
                      <a:rPr lang="vi-VN" sz="4800" i="1">
                        <a:effectLst/>
                        <a:latin typeface="Cambria Math"/>
                        <a:ea typeface="Calibri"/>
                        <a:cs typeface="Times New Roman"/>
                      </a:rPr>
                      <m:t>−</m:t>
                    </m:r>
                    <m:r>
                      <a:rPr lang="vi-VN" sz="4800" i="1">
                        <a:effectLst/>
                        <a:latin typeface="Cambria Math"/>
                        <a:ea typeface="Calibri"/>
                        <a:cs typeface="Times New Roman"/>
                      </a:rPr>
                      <m:t>𝑐</m:t>
                    </m:r>
                    <m:r>
                      <a:rPr lang="vi-VN" sz="4800" i="1">
                        <a:effectLst/>
                        <a:latin typeface="Cambria Math"/>
                        <a:ea typeface="Calibri"/>
                        <a:cs typeface="Times New Roman"/>
                      </a:rPr>
                      <m:t>&lt;</m:t>
                    </m:r>
                    <m:r>
                      <a:rPr lang="vi-VN" sz="4800" i="1">
                        <a:effectLst/>
                        <a:latin typeface="Cambria Math"/>
                        <a:ea typeface="Calibri"/>
                        <a:cs typeface="Times New Roman"/>
                      </a:rPr>
                      <m:t>𝑏</m:t>
                    </m:r>
                    <m:r>
                      <a:rPr lang="vi-VN" sz="4800" i="1">
                        <a:effectLst/>
                        <a:latin typeface="Cambria Math"/>
                        <a:ea typeface="Calibri"/>
                        <a:cs typeface="Times New Roman"/>
                      </a:rPr>
                      <m:t>−</m:t>
                    </m:r>
                    <m:r>
                      <a:rPr lang="vi-VN" sz="4800" i="1">
                        <a:effectLst/>
                        <a:latin typeface="Cambria Math"/>
                        <a:ea typeface="Calibri"/>
                        <a:cs typeface="Times New Roman"/>
                      </a:rPr>
                      <m:t>𝑑</m:t>
                    </m:r>
                  </m:oMath>
                </a14:m>
                <a:r>
                  <a:rPr lang="vi-VN" sz="4400" dirty="0">
                    <a:effectLst/>
                    <a:latin typeface="Times New Roman"/>
                    <a:ea typeface="Calibri"/>
                    <a:cs typeface="Times New Roman"/>
                  </a:rPr>
                  <a:t>.</a:t>
                </a:r>
                <a:endParaRPr lang="en-US" sz="4800" dirty="0">
                  <a:effectLst/>
                  <a:latin typeface="Times New Roman"/>
                  <a:ea typeface="Calibri"/>
                  <a:cs typeface="Times New Roman"/>
                </a:endParaRPr>
              </a:p>
            </p:txBody>
          </p:sp>
        </mc:Choice>
        <mc:Fallback xmlns="">
          <p:sp>
            <p:nvSpPr>
              <p:cNvPr id="80" name="TextBox 79">
                <a:extLst>
                  <a:ext uri="{FF2B5EF4-FFF2-40B4-BE49-F238E27FC236}">
                    <a16:creationId xmlns:a16="http://schemas.microsoft.com/office/drawing/2014/main" id="{404771A2-5CF1-4F23-9621-46940FEDD302}"/>
                  </a:ext>
                </a:extLst>
              </p:cNvPr>
              <p:cNvSpPr txBox="1">
                <a:spLocks noRot="1" noChangeAspect="1" noMove="1" noResize="1" noEditPoints="1" noAdjustHandles="1" noChangeArrowheads="1" noChangeShapeType="1" noTextEdit="1"/>
              </p:cNvSpPr>
              <p:nvPr/>
            </p:nvSpPr>
            <p:spPr>
              <a:xfrm>
                <a:off x="1898410" y="5706666"/>
                <a:ext cx="21887672" cy="2380203"/>
              </a:xfrm>
              <a:prstGeom prst="rect">
                <a:avLst/>
              </a:prstGeom>
              <a:blipFill>
                <a:blip r:embed="rId4"/>
                <a:stretch>
                  <a:fillRect l="-919" t="-1790" b="-1535"/>
                </a:stretch>
              </a:blipFill>
            </p:spPr>
            <p:txBody>
              <a:bodyPr/>
              <a:lstStyle/>
              <a:p>
                <a:r>
                  <a:rPr lang="en-US">
                    <a:noFill/>
                  </a:rPr>
                  <a:t> </a:t>
                </a:r>
              </a:p>
            </p:txBody>
          </p:sp>
        </mc:Fallback>
      </mc:AlternateContent>
      <p:sp>
        <p:nvSpPr>
          <p:cNvPr id="81" name="Oval 80">
            <a:extLst>
              <a:ext uri="{FF2B5EF4-FFF2-40B4-BE49-F238E27FC236}">
                <a16:creationId xmlns:a16="http://schemas.microsoft.com/office/drawing/2014/main" id="{525A16B5-12A4-41C9-9726-52DB47F73599}"/>
              </a:ext>
            </a:extLst>
          </p:cNvPr>
          <p:cNvSpPr/>
          <p:nvPr/>
        </p:nvSpPr>
        <p:spPr>
          <a:xfrm>
            <a:off x="11094291" y="6930801"/>
            <a:ext cx="954487" cy="1047319"/>
          </a:xfrm>
          <a:prstGeom prst="ellips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7113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2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circle(in)">
                                      <p:cBhvr>
                                        <p:cTn id="27" dur="20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2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barn(inVertical)">
                                      <p:cBhvr>
                                        <p:cTn id="37" dur="500"/>
                                        <p:tgtEl>
                                          <p:spTgt spid="8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wipe(down)">
                                      <p:cBhvr>
                                        <p:cTn id="4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2" grpId="0" animBg="1"/>
      <p:bldP spid="50" grpId="0"/>
      <p:bldP spid="80" grpId="0"/>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7769" y="1458194"/>
            <a:ext cx="6488521" cy="769441"/>
          </a:xfrm>
          <a:prstGeom prst="rect">
            <a:avLst/>
          </a:prstGeom>
          <a:noFill/>
        </p:spPr>
        <p:txBody>
          <a:bodyPr wrap="square" rtlCol="0">
            <a:spAutoFit/>
          </a:bodyPr>
          <a:lstStyle/>
          <a:p>
            <a:pPr>
              <a:spcAft>
                <a:spcPts val="0"/>
              </a:spcAft>
            </a:pPr>
            <a:r>
              <a:rPr lang="fr-FR" sz="4400" b="1" dirty="0">
                <a:solidFill>
                  <a:srgbClr val="C00000"/>
                </a:solidFill>
                <a:latin typeface="Times New Roman"/>
                <a:ea typeface="Calibri"/>
                <a:cs typeface="Times New Roman"/>
              </a:rPr>
              <a:t>4. </a:t>
            </a:r>
            <a:r>
              <a:rPr lang="fr-FR" sz="4400" b="1" dirty="0" err="1">
                <a:solidFill>
                  <a:srgbClr val="C00000"/>
                </a:solidFill>
                <a:latin typeface="Times New Roman"/>
                <a:ea typeface="Calibri"/>
                <a:cs typeface="Times New Roman"/>
              </a:rPr>
              <a:t>Các</a:t>
            </a:r>
            <a:r>
              <a:rPr lang="fr-FR" sz="4400" b="1" dirty="0">
                <a:solidFill>
                  <a:srgbClr val="C00000"/>
                </a:solidFill>
                <a:latin typeface="Times New Roman"/>
                <a:ea typeface="Calibri"/>
                <a:cs typeface="Times New Roman"/>
              </a:rPr>
              <a:t> </a:t>
            </a:r>
            <a:r>
              <a:rPr lang="fr-FR" sz="4400" b="1" dirty="0" err="1">
                <a:solidFill>
                  <a:srgbClr val="C00000"/>
                </a:solidFill>
                <a:latin typeface="Times New Roman"/>
                <a:ea typeface="Calibri"/>
                <a:cs typeface="Times New Roman"/>
              </a:rPr>
              <a:t>dạng</a:t>
            </a:r>
            <a:r>
              <a:rPr lang="fr-FR" sz="4400" b="1" dirty="0">
                <a:solidFill>
                  <a:srgbClr val="C00000"/>
                </a:solidFill>
                <a:latin typeface="Times New Roman"/>
                <a:ea typeface="Calibri"/>
                <a:cs typeface="Times New Roman"/>
              </a:rPr>
              <a:t> </a:t>
            </a:r>
            <a:r>
              <a:rPr lang="fr-FR" sz="4400" b="1" dirty="0" err="1">
                <a:solidFill>
                  <a:srgbClr val="C00000"/>
                </a:solidFill>
                <a:latin typeface="Times New Roman"/>
                <a:ea typeface="Calibri"/>
                <a:cs typeface="Times New Roman"/>
              </a:rPr>
              <a:t>bài</a:t>
            </a:r>
            <a:r>
              <a:rPr lang="fr-FR" sz="4400" b="1" dirty="0">
                <a:solidFill>
                  <a:srgbClr val="C00000"/>
                </a:solidFill>
                <a:latin typeface="Times New Roman"/>
                <a:ea typeface="Calibri"/>
                <a:cs typeface="Times New Roman"/>
              </a:rPr>
              <a:t> </a:t>
            </a:r>
            <a:r>
              <a:rPr lang="fr-FR" sz="4400" b="1" dirty="0" err="1">
                <a:solidFill>
                  <a:srgbClr val="C00000"/>
                </a:solidFill>
                <a:latin typeface="Times New Roman"/>
                <a:ea typeface="Calibri"/>
                <a:cs typeface="Times New Roman"/>
              </a:rPr>
              <a:t>tập</a:t>
            </a:r>
            <a:endParaRPr lang="en-US" sz="4800" dirty="0">
              <a:solidFill>
                <a:srgbClr val="C00000"/>
              </a:solidFill>
              <a:effectLst/>
              <a:latin typeface="Times New Roman"/>
              <a:ea typeface="Calibri"/>
              <a:cs typeface="Times New Roman"/>
            </a:endParaRPr>
          </a:p>
        </p:txBody>
      </p:sp>
      <p:sp>
        <p:nvSpPr>
          <p:cNvPr id="3" name="Rectangle 2"/>
          <p:cNvSpPr/>
          <p:nvPr/>
        </p:nvSpPr>
        <p:spPr>
          <a:xfrm>
            <a:off x="972830" y="2635002"/>
            <a:ext cx="16188516" cy="769441"/>
          </a:xfrm>
          <a:prstGeom prst="rect">
            <a:avLst/>
          </a:prstGeom>
        </p:spPr>
        <p:txBody>
          <a:bodyPr wrap="square">
            <a:spAutoFit/>
          </a:bodyPr>
          <a:lstStyle/>
          <a:p>
            <a:r>
              <a:rPr lang="en-US" sz="4400" b="1" i="1" dirty="0" err="1">
                <a:solidFill>
                  <a:srgbClr val="0000FF"/>
                </a:solidFill>
                <a:latin typeface="Times New Roman"/>
                <a:ea typeface="Calibri"/>
              </a:rPr>
              <a:t>Dạng</a:t>
            </a:r>
            <a:r>
              <a:rPr lang="en-US" sz="4400" b="1" i="1" dirty="0">
                <a:solidFill>
                  <a:srgbClr val="0000FF"/>
                </a:solidFill>
                <a:latin typeface="Times New Roman"/>
                <a:ea typeface="Calibri"/>
              </a:rPr>
              <a:t> 1: </a:t>
            </a:r>
            <a:r>
              <a:rPr lang="vi-VN" sz="4400" b="1" dirty="0">
                <a:latin typeface="Times New Roman"/>
                <a:ea typeface="Calibri"/>
              </a:rPr>
              <a:t>Chứng minh bất đẳng thức bằng định nghĩa và tính chất</a:t>
            </a:r>
            <a:endParaRPr lang="en-US" dirty="0"/>
          </a:p>
        </p:txBody>
      </p:sp>
      <p:sp>
        <p:nvSpPr>
          <p:cNvPr id="4" name="Rectangle 3"/>
          <p:cNvSpPr/>
          <p:nvPr/>
        </p:nvSpPr>
        <p:spPr>
          <a:xfrm>
            <a:off x="972830" y="3508454"/>
            <a:ext cx="3570208" cy="769441"/>
          </a:xfrm>
          <a:prstGeom prst="rect">
            <a:avLst/>
          </a:prstGeom>
        </p:spPr>
        <p:txBody>
          <a:bodyPr wrap="none">
            <a:spAutoFit/>
          </a:bodyPr>
          <a:lstStyle/>
          <a:p>
            <a:pPr>
              <a:spcAft>
                <a:spcPts val="0"/>
              </a:spcAft>
            </a:pPr>
            <a:r>
              <a:rPr lang="vi-VN" sz="4400" b="1" i="1">
                <a:solidFill>
                  <a:srgbClr val="0000FF"/>
                </a:solidFill>
                <a:latin typeface="Times New Roman"/>
                <a:ea typeface="Calibri"/>
                <a:cs typeface="Times New Roman"/>
              </a:rPr>
              <a:t>Phương pháp</a:t>
            </a:r>
            <a:r>
              <a:rPr lang="en-US" sz="4400" b="1" i="1">
                <a:solidFill>
                  <a:srgbClr val="0000FF"/>
                </a:solidFill>
                <a:latin typeface="Times New Roman"/>
                <a:ea typeface="Calibri"/>
                <a:cs typeface="Times New Roman"/>
              </a:rPr>
              <a:t>:</a:t>
            </a:r>
            <a:endParaRPr lang="en-US" sz="480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5" name="Rectangle 4"/>
              <p:cNvSpPr/>
              <p:nvPr/>
            </p:nvSpPr>
            <p:spPr>
              <a:xfrm>
                <a:off x="4151853" y="3427437"/>
                <a:ext cx="19070924" cy="922240"/>
              </a:xfrm>
              <a:prstGeom prst="rect">
                <a:avLst/>
              </a:prstGeom>
            </p:spPr>
            <p:txBody>
              <a:bodyPr wrap="square">
                <a:spAutoFit/>
              </a:bodyPr>
              <a:lstStyle/>
              <a:p>
                <a:pPr indent="457200">
                  <a:lnSpc>
                    <a:spcPct val="115000"/>
                  </a:lnSpc>
                  <a:spcAft>
                    <a:spcPts val="0"/>
                  </a:spcAft>
                </a:pPr>
                <a:r>
                  <a:rPr lang="fr-FR" sz="4400" dirty="0" err="1">
                    <a:latin typeface="Times New Roman"/>
                    <a:ea typeface="Calibri"/>
                    <a:cs typeface="Times New Roman"/>
                  </a:rPr>
                  <a:t>Để</a:t>
                </a:r>
                <a:r>
                  <a:rPr lang="vi-VN" sz="4400" dirty="0">
                    <a:effectLst/>
                    <a:latin typeface="Times New Roman"/>
                    <a:ea typeface="Calibri"/>
                    <a:cs typeface="Times New Roman"/>
                  </a:rPr>
                  <a:t> chứng minh </a:t>
                </a:r>
                <a14:m>
                  <m:oMath xmlns:m="http://schemas.openxmlformats.org/officeDocument/2006/math">
                    <m:r>
                      <a:rPr lang="en-US" sz="4800" i="1">
                        <a:effectLst/>
                        <a:latin typeface="Cambria Math"/>
                        <a:ea typeface="Calibri"/>
                        <a:cs typeface="Times New Roman"/>
                      </a:rPr>
                      <m:t>𝐴</m:t>
                    </m:r>
                    <m:r>
                      <a:rPr lang="fr-FR" sz="4800" i="1">
                        <a:effectLst/>
                        <a:latin typeface="Cambria Math"/>
                        <a:ea typeface="Calibri"/>
                        <a:cs typeface="Times New Roman"/>
                      </a:rPr>
                      <m:t>&gt;</m:t>
                    </m:r>
                    <m:r>
                      <a:rPr lang="en-US" sz="4800" i="1">
                        <a:effectLst/>
                        <a:latin typeface="Cambria Math"/>
                        <a:ea typeface="Calibri"/>
                        <a:cs typeface="Times New Roman"/>
                      </a:rPr>
                      <m:t>𝐵</m:t>
                    </m:r>
                  </m:oMath>
                </a14:m>
                <a:r>
                  <a:rPr lang="vi-VN" sz="4400" dirty="0">
                    <a:effectLst/>
                    <a:latin typeface="Times New Roman"/>
                    <a:ea typeface="Calibri"/>
                    <a:cs typeface="Times New Roman"/>
                  </a:rPr>
                  <a:t>, ta có thể thực hiện bởi một trong các hướng sau:</a:t>
                </a:r>
                <a:endParaRPr lang="en-US" sz="4800" dirty="0">
                  <a:effectLst/>
                  <a:latin typeface="Times New Roman"/>
                  <a:ea typeface="Calibri"/>
                  <a:cs typeface="Times New Roman"/>
                </a:endParaRPr>
              </a:p>
            </p:txBody>
          </p:sp>
        </mc:Choice>
        <mc:Fallback xmlns="">
          <p:sp>
            <p:nvSpPr>
              <p:cNvPr id="5" name="Rectangle 4"/>
              <p:cNvSpPr>
                <a:spLocks noRot="1" noChangeAspect="1" noMove="1" noResize="1" noEditPoints="1" noAdjustHandles="1" noChangeArrowheads="1" noChangeShapeType="1" noTextEdit="1"/>
              </p:cNvSpPr>
              <p:nvPr/>
            </p:nvSpPr>
            <p:spPr>
              <a:xfrm>
                <a:off x="4151853" y="3427437"/>
                <a:ext cx="19070924" cy="922240"/>
              </a:xfrm>
              <a:prstGeom prst="rect">
                <a:avLst/>
              </a:prstGeom>
              <a:blipFill rotWithShape="1">
                <a:blip r:embed="rId2"/>
                <a:stretch>
                  <a:fillRect t="-4605" b="-22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46232" y="4482530"/>
                <a:ext cx="8892306" cy="851580"/>
              </a:xfrm>
              <a:prstGeom prst="rect">
                <a:avLst/>
              </a:prstGeom>
            </p:spPr>
            <p:txBody>
              <a:bodyPr wrap="none">
                <a:spAutoFit/>
              </a:bodyPr>
              <a:lstStyle/>
              <a:p>
                <a:pPr indent="457200">
                  <a:lnSpc>
                    <a:spcPct val="115000"/>
                  </a:lnSpc>
                  <a:spcAft>
                    <a:spcPts val="0"/>
                  </a:spcAft>
                </a:pPr>
                <a:r>
                  <a:rPr lang="vi-VN" sz="4400" b="1" dirty="0">
                    <a:latin typeface="Times New Roman"/>
                    <a:ea typeface="Calibri"/>
                    <a:cs typeface="Times New Roman"/>
                  </a:rPr>
                  <a:t>Hướng 1:</a:t>
                </a:r>
                <a:r>
                  <a:rPr lang="vi-VN" sz="4400" dirty="0">
                    <a:effectLst/>
                    <a:latin typeface="Times New Roman"/>
                    <a:ea typeface="Calibri"/>
                    <a:cs typeface="Times New Roman"/>
                  </a:rPr>
                  <a:t> </a:t>
                </a:r>
                <a:r>
                  <a:rPr lang="en-US" sz="4400" dirty="0">
                    <a:effectLst/>
                    <a:latin typeface="Times New Roman"/>
                    <a:ea typeface="Calibri"/>
                    <a:cs typeface="Times New Roman"/>
                  </a:rPr>
                  <a:t>C</a:t>
                </a:r>
                <a:r>
                  <a:rPr lang="vi-VN" sz="4400" dirty="0">
                    <a:effectLst/>
                    <a:latin typeface="Times New Roman"/>
                    <a:ea typeface="Calibri"/>
                    <a:cs typeface="Times New Roman"/>
                  </a:rPr>
                  <a:t>hứng minh </a:t>
                </a:r>
                <a14:m>
                  <m:oMath xmlns:m="http://schemas.openxmlformats.org/officeDocument/2006/math">
                    <m:r>
                      <a:rPr lang="en-US" sz="4800" i="1">
                        <a:effectLst/>
                        <a:latin typeface="Cambria Math"/>
                        <a:ea typeface="Calibri"/>
                        <a:cs typeface="Times New Roman"/>
                      </a:rPr>
                      <m:t>𝐴</m:t>
                    </m:r>
                    <m:r>
                      <a:rPr lang="en-US" sz="4800" i="1">
                        <a:effectLst/>
                        <a:latin typeface="Cambria Math"/>
                        <a:ea typeface="Calibri"/>
                        <a:cs typeface="Times New Roman"/>
                      </a:rPr>
                      <m:t>−</m:t>
                    </m:r>
                    <m:r>
                      <a:rPr lang="en-US" sz="4800" i="1">
                        <a:effectLst/>
                        <a:latin typeface="Cambria Math"/>
                        <a:ea typeface="Calibri"/>
                        <a:cs typeface="Times New Roman"/>
                      </a:rPr>
                      <m:t>𝐵</m:t>
                    </m:r>
                    <m:r>
                      <a:rPr lang="en-US" sz="4800" i="1">
                        <a:effectLst/>
                        <a:latin typeface="Cambria Math"/>
                        <a:ea typeface="Calibri"/>
                        <a:cs typeface="Times New Roman"/>
                      </a:rPr>
                      <m:t>&gt;0</m:t>
                    </m:r>
                  </m:oMath>
                </a14:m>
                <a:r>
                  <a:rPr lang="vi-VN" sz="4400" dirty="0">
                    <a:effectLst/>
                    <a:latin typeface="Times New Roman"/>
                    <a:ea typeface="Calibri"/>
                    <a:cs typeface="Times New Roman"/>
                  </a:rPr>
                  <a:t>.</a:t>
                </a:r>
                <a:endParaRPr lang="en-US" sz="4800" dirty="0">
                  <a:effectLst/>
                  <a:latin typeface="Times New Roman"/>
                  <a:ea typeface="Calibri"/>
                  <a:cs typeface="Times New Roman"/>
                </a:endParaRPr>
              </a:p>
            </p:txBody>
          </p:sp>
        </mc:Choice>
        <mc:Fallback xmlns="">
          <p:sp>
            <p:nvSpPr>
              <p:cNvPr id="6" name="Rectangle 5"/>
              <p:cNvSpPr>
                <a:spLocks noRot="1" noChangeAspect="1" noMove="1" noResize="1" noEditPoints="1" noAdjustHandles="1" noChangeArrowheads="1" noChangeShapeType="1" noTextEdit="1"/>
              </p:cNvSpPr>
              <p:nvPr/>
            </p:nvSpPr>
            <p:spPr>
              <a:xfrm>
                <a:off x="1146232" y="4482530"/>
                <a:ext cx="8892306" cy="851580"/>
              </a:xfrm>
              <a:prstGeom prst="rect">
                <a:avLst/>
              </a:prstGeom>
              <a:blipFill>
                <a:blip r:embed="rId3"/>
                <a:stretch>
                  <a:fillRect t="-5000" r="-1851" b="-32857"/>
                </a:stretch>
              </a:blipFill>
            </p:spPr>
            <p:txBody>
              <a:bodyPr/>
              <a:lstStyle/>
              <a:p>
                <a:r>
                  <a:rPr lang="en-US">
                    <a:noFill/>
                  </a:rPr>
                  <a:t> </a:t>
                </a:r>
              </a:p>
            </p:txBody>
          </p:sp>
        </mc:Fallback>
      </mc:AlternateContent>
      <p:sp>
        <p:nvSpPr>
          <p:cNvPr id="7" name="Rectangle 6"/>
          <p:cNvSpPr/>
          <p:nvPr/>
        </p:nvSpPr>
        <p:spPr>
          <a:xfrm>
            <a:off x="1129969" y="5436301"/>
            <a:ext cx="22728121" cy="808619"/>
          </a:xfrm>
          <a:prstGeom prst="rect">
            <a:avLst/>
          </a:prstGeom>
        </p:spPr>
        <p:txBody>
          <a:bodyPr wrap="square">
            <a:spAutoFit/>
          </a:bodyPr>
          <a:lstStyle/>
          <a:p>
            <a:pPr indent="457200">
              <a:lnSpc>
                <a:spcPct val="115000"/>
              </a:lnSpc>
              <a:spcAft>
                <a:spcPts val="0"/>
              </a:spcAft>
            </a:pPr>
            <a:r>
              <a:rPr lang="vi-VN" sz="4400" b="1" dirty="0">
                <a:latin typeface="Times New Roman"/>
                <a:ea typeface="Calibri"/>
                <a:cs typeface="Times New Roman"/>
              </a:rPr>
              <a:t>Hướng 2:</a:t>
            </a:r>
            <a:r>
              <a:rPr lang="vi-VN" sz="4400" dirty="0">
                <a:latin typeface="Times New Roman"/>
                <a:ea typeface="Calibri"/>
                <a:cs typeface="Times New Roman"/>
              </a:rPr>
              <a:t> </a:t>
            </a:r>
            <a:r>
              <a:rPr lang="en-US" sz="4400" dirty="0">
                <a:latin typeface="Times New Roman"/>
                <a:ea typeface="Calibri"/>
                <a:cs typeface="Times New Roman"/>
              </a:rPr>
              <a:t>T</a:t>
            </a:r>
            <a:r>
              <a:rPr lang="vi-VN" sz="4400" dirty="0">
                <a:latin typeface="Times New Roman"/>
                <a:ea typeface="Calibri"/>
                <a:cs typeface="Times New Roman"/>
              </a:rPr>
              <a:t>hực hiện phép biến đổi đại số để bất đẳng thức ban đầu trở thành bất đẳng thức đúng.</a:t>
            </a:r>
            <a:endParaRPr lang="en-US" sz="4800" dirty="0">
              <a:effectLst/>
              <a:latin typeface="Times New Roman"/>
              <a:ea typeface="Calibri"/>
              <a:cs typeface="Times New Roman"/>
            </a:endParaRPr>
          </a:p>
        </p:txBody>
      </p:sp>
      <p:sp>
        <p:nvSpPr>
          <p:cNvPr id="8" name="Rectangle 7"/>
          <p:cNvSpPr/>
          <p:nvPr/>
        </p:nvSpPr>
        <p:spPr>
          <a:xfrm>
            <a:off x="1103562" y="6355778"/>
            <a:ext cx="10512814" cy="871008"/>
          </a:xfrm>
          <a:prstGeom prst="rect">
            <a:avLst/>
          </a:prstGeom>
        </p:spPr>
        <p:txBody>
          <a:bodyPr wrap="none">
            <a:spAutoFit/>
          </a:bodyPr>
          <a:lstStyle/>
          <a:p>
            <a:pPr indent="457200">
              <a:lnSpc>
                <a:spcPct val="115000"/>
              </a:lnSpc>
              <a:spcAft>
                <a:spcPts val="0"/>
              </a:spcAft>
            </a:pPr>
            <a:r>
              <a:rPr lang="vi-VN" sz="4400" b="1">
                <a:latin typeface="Times New Roman"/>
                <a:ea typeface="Calibri"/>
                <a:cs typeface="Times New Roman"/>
              </a:rPr>
              <a:t>Hướng 3:</a:t>
            </a:r>
            <a:r>
              <a:rPr lang="vi-VN" sz="4400">
                <a:latin typeface="Times New Roman"/>
                <a:ea typeface="Calibri"/>
                <a:cs typeface="Times New Roman"/>
              </a:rPr>
              <a:t> </a:t>
            </a:r>
            <a:r>
              <a:rPr lang="en-US" sz="4400">
                <a:latin typeface="Times New Roman"/>
                <a:ea typeface="Calibri"/>
                <a:cs typeface="Times New Roman"/>
              </a:rPr>
              <a:t>X</a:t>
            </a:r>
            <a:r>
              <a:rPr lang="vi-VN" sz="4400">
                <a:latin typeface="Times New Roman"/>
                <a:ea typeface="Calibri"/>
                <a:cs typeface="Times New Roman"/>
              </a:rPr>
              <a:t>uất phát từ bất đẳng thức đúng.</a:t>
            </a:r>
            <a:endParaRPr lang="en-US" sz="480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9" name="Rectangle 8"/>
              <p:cNvSpPr/>
              <p:nvPr/>
            </p:nvSpPr>
            <p:spPr>
              <a:xfrm>
                <a:off x="951744" y="7938914"/>
                <a:ext cx="21726433" cy="1535677"/>
              </a:xfrm>
              <a:prstGeom prst="rect">
                <a:avLst/>
              </a:prstGeom>
            </p:spPr>
            <p:txBody>
              <a:bodyPr wrap="square">
                <a:spAutoFit/>
              </a:bodyPr>
              <a:lstStyle/>
              <a:p>
                <a:pPr indent="457200">
                  <a:spcAft>
                    <a:spcPts val="0"/>
                  </a:spcAft>
                </a:pPr>
                <a:r>
                  <a:rPr lang="vi-VN" sz="4400" b="1" i="1" dirty="0">
                    <a:solidFill>
                      <a:srgbClr val="FF0000"/>
                    </a:solidFill>
                    <a:latin typeface="Times New Roman"/>
                    <a:ea typeface="Calibri"/>
                    <a:cs typeface="Times New Roman"/>
                  </a:rPr>
                  <a:t>Chú ý</a:t>
                </a:r>
                <a:r>
                  <a:rPr lang="vi-VN" sz="4400" dirty="0">
                    <a:solidFill>
                      <a:srgbClr val="FF0000"/>
                    </a:solidFill>
                    <a:effectLst/>
                    <a:latin typeface="Times New Roman"/>
                    <a:ea typeface="Calibri"/>
                    <a:cs typeface="Times New Roman"/>
                  </a:rPr>
                  <a:t>:</a:t>
                </a:r>
                <a:r>
                  <a:rPr lang="vi-VN" sz="4400" dirty="0">
                    <a:effectLst/>
                    <a:latin typeface="Times New Roman"/>
                    <a:ea typeface="Calibri"/>
                    <a:cs typeface="Times New Roman"/>
                  </a:rPr>
                  <a:t> </a:t>
                </a:r>
                <a:r>
                  <a:rPr lang="en-US" sz="4400" dirty="0">
                    <a:effectLst/>
                    <a:latin typeface="Times New Roman"/>
                    <a:ea typeface="Calibri"/>
                    <a:cs typeface="Times New Roman"/>
                  </a:rPr>
                  <a:t>  </a:t>
                </a:r>
                <a:r>
                  <a:rPr lang="en-US" sz="4400" dirty="0">
                    <a:latin typeface="Times New Roman"/>
                    <a:ea typeface="Calibri"/>
                    <a:cs typeface="Times New Roman"/>
                  </a:rPr>
                  <a:t>V</a:t>
                </a:r>
                <a:r>
                  <a:rPr lang="vi-VN" sz="4400" dirty="0">
                    <a:effectLst/>
                    <a:latin typeface="Times New Roman"/>
                    <a:ea typeface="Calibri"/>
                    <a:cs typeface="Times New Roman"/>
                  </a:rPr>
                  <a:t>ới hướng 1 và 2, thường là biến đổi </a:t>
                </a:r>
                <a14:m>
                  <m:oMath xmlns:m="http://schemas.openxmlformats.org/officeDocument/2006/math">
                    <m:r>
                      <a:rPr lang="vi-VN" sz="4800" i="1">
                        <a:effectLst/>
                        <a:latin typeface="Cambria Math"/>
                        <a:ea typeface="Calibri"/>
                        <a:cs typeface="Times New Roman"/>
                      </a:rPr>
                      <m:t>𝐴</m:t>
                    </m:r>
                    <m:r>
                      <a:rPr lang="vi-VN" sz="4800" i="1">
                        <a:effectLst/>
                        <a:latin typeface="Cambria Math"/>
                        <a:ea typeface="Calibri"/>
                        <a:cs typeface="Times New Roman"/>
                      </a:rPr>
                      <m:t>−</m:t>
                    </m:r>
                    <m:r>
                      <a:rPr lang="vi-VN" sz="4800" i="1">
                        <a:effectLst/>
                        <a:latin typeface="Cambria Math"/>
                        <a:ea typeface="Calibri"/>
                        <a:cs typeface="Times New Roman"/>
                      </a:rPr>
                      <m:t>𝐵</m:t>
                    </m:r>
                  </m:oMath>
                </a14:m>
                <a:r>
                  <a:rPr lang="vi-VN" sz="4400" dirty="0">
                    <a:effectLst/>
                    <a:latin typeface="Times New Roman"/>
                    <a:ea typeface="Calibri"/>
                    <a:cs typeface="Times New Roman"/>
                  </a:rPr>
                  <a:t> thành các đại lượng không âm; </a:t>
                </a:r>
                <a:endParaRPr lang="en-US" sz="4400" dirty="0">
                  <a:effectLst/>
                  <a:latin typeface="Times New Roman"/>
                  <a:ea typeface="Calibri"/>
                  <a:cs typeface="Times New Roman"/>
                </a:endParaRPr>
              </a:p>
              <a:p>
                <a:pPr indent="457200">
                  <a:spcAft>
                    <a:spcPts val="0"/>
                  </a:spcAft>
                </a:pPr>
                <a:r>
                  <a:rPr lang="en-US" sz="4400" dirty="0">
                    <a:latin typeface="Times New Roman"/>
                    <a:ea typeface="Calibri"/>
                    <a:cs typeface="Times New Roman"/>
                  </a:rPr>
                  <a:t>              </a:t>
                </a:r>
                <a:r>
                  <a:rPr lang="vi-VN" sz="4400" dirty="0">
                    <a:effectLst/>
                    <a:latin typeface="Times New Roman"/>
                    <a:ea typeface="Calibri"/>
                    <a:cs typeface="Times New Roman"/>
                  </a:rPr>
                  <a:t>nếu </a:t>
                </a:r>
                <a14:m>
                  <m:oMath xmlns:m="http://schemas.openxmlformats.org/officeDocument/2006/math">
                    <m:r>
                      <a:rPr lang="vi-VN" sz="4800" i="1">
                        <a:effectLst/>
                        <a:latin typeface="Cambria Math"/>
                        <a:ea typeface="Calibri"/>
                        <a:cs typeface="Times New Roman"/>
                      </a:rPr>
                      <m:t>𝐴</m:t>
                    </m:r>
                    <m:r>
                      <a:rPr lang="vi-VN" sz="4800" i="1">
                        <a:effectLst/>
                        <a:latin typeface="Cambria Math"/>
                        <a:ea typeface="Calibri"/>
                        <a:cs typeface="Times New Roman"/>
                      </a:rPr>
                      <m:t>−</m:t>
                    </m:r>
                    <m:r>
                      <a:rPr lang="vi-VN" sz="4800" i="1">
                        <a:effectLst/>
                        <a:latin typeface="Cambria Math"/>
                        <a:ea typeface="Calibri"/>
                        <a:cs typeface="Times New Roman"/>
                      </a:rPr>
                      <m:t>𝐵</m:t>
                    </m:r>
                    <m:r>
                      <a:rPr lang="vi-VN" sz="4800" i="1">
                        <a:effectLst/>
                        <a:latin typeface="Cambria Math"/>
                        <a:ea typeface="Calibri"/>
                        <a:cs typeface="Times New Roman"/>
                      </a:rPr>
                      <m:t>≥0</m:t>
                    </m:r>
                  </m:oMath>
                </a14:m>
                <a:r>
                  <a:rPr lang="vi-VN" sz="4400" dirty="0">
                    <a:effectLst/>
                    <a:latin typeface="Times New Roman"/>
                    <a:ea typeface="Calibri"/>
                    <a:cs typeface="Times New Roman"/>
                  </a:rPr>
                  <a:t> thì phải chỉ ra </a:t>
                </a:r>
                <a14:m>
                  <m:oMath xmlns:m="http://schemas.openxmlformats.org/officeDocument/2006/math">
                    <m:r>
                      <a:rPr lang="vi-VN" sz="4800" i="1">
                        <a:effectLst/>
                        <a:latin typeface="Cambria Math"/>
                        <a:ea typeface="Calibri"/>
                        <a:cs typeface="Times New Roman"/>
                      </a:rPr>
                      <m:t>"="</m:t>
                    </m:r>
                  </m:oMath>
                </a14:m>
                <a:r>
                  <a:rPr lang="vi-VN" sz="4400" dirty="0">
                    <a:effectLst/>
                    <a:latin typeface="Times New Roman"/>
                    <a:ea typeface="Calibri"/>
                    <a:cs typeface="Times New Roman"/>
                  </a:rPr>
                  <a:t> xảy ra khi nào</a:t>
                </a:r>
                <a:endParaRPr lang="en-US" sz="4800" dirty="0">
                  <a:effectLst/>
                  <a:latin typeface="Times New Roman"/>
                  <a:ea typeface="Calibri"/>
                  <a:cs typeface="Times New Roman"/>
                </a:endParaRPr>
              </a:p>
            </p:txBody>
          </p:sp>
        </mc:Choice>
        <mc:Fallback xmlns="">
          <p:sp>
            <p:nvSpPr>
              <p:cNvPr id="9" name="Rectangle 8"/>
              <p:cNvSpPr>
                <a:spLocks noRot="1" noChangeAspect="1" noMove="1" noResize="1" noEditPoints="1" noAdjustHandles="1" noChangeArrowheads="1" noChangeShapeType="1" noTextEdit="1"/>
              </p:cNvSpPr>
              <p:nvPr/>
            </p:nvSpPr>
            <p:spPr>
              <a:xfrm>
                <a:off x="951744" y="7938914"/>
                <a:ext cx="21726433" cy="1535677"/>
              </a:xfrm>
              <a:prstGeom prst="rect">
                <a:avLst/>
              </a:prstGeom>
              <a:blipFill rotWithShape="1">
                <a:blip r:embed="rId4"/>
                <a:stretch>
                  <a:fillRect t="-5159" b="-17857"/>
                </a:stretch>
              </a:blipFill>
            </p:spPr>
            <p:txBody>
              <a:bodyPr/>
              <a:lstStyle/>
              <a:p>
                <a:r>
                  <a:rPr lang="en-US">
                    <a:noFill/>
                  </a:rPr>
                  <a:t> </a:t>
                </a:r>
              </a:p>
            </p:txBody>
          </p:sp>
        </mc:Fallback>
      </mc:AlternateContent>
      <p:grpSp>
        <p:nvGrpSpPr>
          <p:cNvPr id="10" name="Group 60">
            <a:extLst>
              <a:ext uri="{FF2B5EF4-FFF2-40B4-BE49-F238E27FC236}">
                <a16:creationId xmlns:a16="http://schemas.microsoft.com/office/drawing/2014/main" id="{AF1E9548-B061-452F-BAE4-50836E49AF19}"/>
              </a:ext>
            </a:extLst>
          </p:cNvPr>
          <p:cNvGrpSpPr/>
          <p:nvPr/>
        </p:nvGrpSpPr>
        <p:grpSpPr>
          <a:xfrm>
            <a:off x="815530" y="450078"/>
            <a:ext cx="18452736" cy="914373"/>
            <a:chOff x="7459670" y="7086600"/>
            <a:chExt cx="18456076" cy="914539"/>
          </a:xfrm>
        </p:grpSpPr>
        <p:sp>
          <p:nvSpPr>
            <p:cNvPr id="11" name="Rectangle 10">
              <a:hlinkClick r:id="rId5" action="ppaction://hlinksldjump"/>
              <a:extLst>
                <a:ext uri="{FF2B5EF4-FFF2-40B4-BE49-F238E27FC236}">
                  <a16:creationId xmlns:a16="http://schemas.microsoft.com/office/drawing/2014/main" id="{38F689E6-D72F-42D5-B335-5002FC3D77F6}"/>
                </a:ext>
              </a:extLst>
            </p:cNvPr>
            <p:cNvSpPr/>
            <p:nvPr/>
          </p:nvSpPr>
          <p:spPr>
            <a:xfrm>
              <a:off x="9092456" y="7178187"/>
              <a:ext cx="16823290" cy="769580"/>
            </a:xfrm>
            <a:prstGeom prst="rect">
              <a:avLst/>
            </a:prstGeom>
          </p:spPr>
          <p:txBody>
            <a:bodyPr wrap="none">
              <a:spAutoFit/>
            </a:bodyPr>
            <a:lstStyle/>
            <a:p>
              <a:pPr>
                <a:lnSpc>
                  <a:spcPct val="100000"/>
                </a:lnSpc>
                <a:spcBef>
                  <a:spcPct val="0"/>
                </a:spcBef>
                <a:buFontTx/>
                <a:buNone/>
                <a:defRPr/>
              </a:pPr>
              <a:r>
                <a:rPr lang="en-US" sz="4400" b="1" dirty="0">
                  <a:solidFill>
                    <a:srgbClr val="135F82"/>
                  </a:solidFill>
                  <a:latin typeface="Times New Roman" panose="02020603050405020304" pitchFamily="18" charset="0"/>
                  <a:ea typeface="Tahoma" pitchFamily="34" charset="0"/>
                  <a:cs typeface="Times New Roman" panose="02020603050405020304" pitchFamily="18" charset="0"/>
                </a:rPr>
                <a:t>NHẮC LẠI KHÁI NIỆM VÀ TÍNH CHẤT CỦA BẤT ĐẲNG THỨC</a:t>
              </a:r>
            </a:p>
          </p:txBody>
        </p:sp>
        <p:grpSp>
          <p:nvGrpSpPr>
            <p:cNvPr id="12" name="Group 26">
              <a:extLst>
                <a:ext uri="{FF2B5EF4-FFF2-40B4-BE49-F238E27FC236}">
                  <a16:creationId xmlns:a16="http://schemas.microsoft.com/office/drawing/2014/main" id="{F6B922B8-3035-4324-B1F9-250874B256BB}"/>
                </a:ext>
              </a:extLst>
            </p:cNvPr>
            <p:cNvGrpSpPr/>
            <p:nvPr/>
          </p:nvGrpSpPr>
          <p:grpSpPr>
            <a:xfrm>
              <a:off x="7459670" y="7086600"/>
              <a:ext cx="1392615" cy="914539"/>
              <a:chOff x="7459669" y="7543800"/>
              <a:chExt cx="1381118" cy="914539"/>
            </a:xfrm>
          </p:grpSpPr>
          <p:sp>
            <p:nvSpPr>
              <p:cNvPr id="13" name="Isosceles Triangle 44">
                <a:extLst>
                  <a:ext uri="{FF2B5EF4-FFF2-40B4-BE49-F238E27FC236}">
                    <a16:creationId xmlns:a16="http://schemas.microsoft.com/office/drawing/2014/main" id="{A252179D-179E-46EC-8D47-C97EB9850C91}"/>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imes New Roman" panose="02020603050405020304" pitchFamily="18" charset="0"/>
                  <a:cs typeface="Times New Roman" panose="02020603050405020304" pitchFamily="18" charset="0"/>
                </a:endParaRPr>
              </a:p>
            </p:txBody>
          </p:sp>
          <p:grpSp>
            <p:nvGrpSpPr>
              <p:cNvPr id="14" name="Group 28">
                <a:extLst>
                  <a:ext uri="{FF2B5EF4-FFF2-40B4-BE49-F238E27FC236}">
                    <a16:creationId xmlns:a16="http://schemas.microsoft.com/office/drawing/2014/main" id="{3416390A-9299-4D2B-99F3-7C3534D5F172}"/>
                  </a:ext>
                </a:extLst>
              </p:cNvPr>
              <p:cNvGrpSpPr/>
              <p:nvPr/>
            </p:nvGrpSpPr>
            <p:grpSpPr>
              <a:xfrm>
                <a:off x="7469187" y="7685126"/>
                <a:ext cx="1371600" cy="773213"/>
                <a:chOff x="7469187" y="7685126"/>
                <a:chExt cx="1371600" cy="773213"/>
              </a:xfrm>
            </p:grpSpPr>
            <p:sp>
              <p:nvSpPr>
                <p:cNvPr id="15" name="Round Same Side Corner Rectangle 60">
                  <a:extLst>
                    <a:ext uri="{FF2B5EF4-FFF2-40B4-BE49-F238E27FC236}">
                      <a16:creationId xmlns:a16="http://schemas.microsoft.com/office/drawing/2014/main" id="{645D69B7-A8CA-4727-8DAD-6BACEA24F85D}"/>
                    </a:ext>
                  </a:extLst>
                </p:cNvPr>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4CC7BF3-64C4-4E5B-9507-F8E437C4A518}"/>
                    </a:ext>
                  </a:extLst>
                </p:cNvPr>
                <p:cNvSpPr txBox="1"/>
                <p:nvPr/>
              </p:nvSpPr>
              <p:spPr>
                <a:xfrm>
                  <a:off x="8012058" y="7688759"/>
                  <a:ext cx="401013" cy="769580"/>
                </a:xfrm>
                <a:prstGeom prst="rect">
                  <a:avLst/>
                </a:prstGeom>
                <a:noFill/>
              </p:spPr>
              <p:txBody>
                <a:bodyPr wrap="none" rtlCol="0">
                  <a:spAutoFit/>
                </a:bodyPr>
                <a:lstStyle/>
                <a:p>
                  <a:pPr algn="ctr"/>
                  <a:r>
                    <a:rPr lang="en-US" sz="4400" b="1" dirty="0">
                      <a:solidFill>
                        <a:prstClr val="white"/>
                      </a:solidFill>
                      <a:latin typeface="Times New Roman" panose="02020603050405020304" pitchFamily="18" charset="0"/>
                      <a:ea typeface="Tahoma" pitchFamily="34" charset="0"/>
                      <a:cs typeface="Times New Roman" panose="02020603050405020304" pitchFamily="18" charset="0"/>
                    </a:rPr>
                    <a:t>I</a:t>
                  </a:r>
                </a:p>
              </p:txBody>
            </p:sp>
          </p:grpSp>
        </p:grpSp>
      </p:grpSp>
    </p:spTree>
    <p:extLst>
      <p:ext uri="{BB962C8B-B14F-4D97-AF65-F5344CB8AC3E}">
        <p14:creationId xmlns:p14="http://schemas.microsoft.com/office/powerpoint/2010/main" val="51185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8810085" y="4430082"/>
            <a:ext cx="2050561" cy="808619"/>
          </a:xfrm>
          <a:prstGeom prst="rect">
            <a:avLst/>
          </a:prstGeom>
        </p:spPr>
        <p:txBody>
          <a:bodyPr wrap="none">
            <a:spAutoFit/>
          </a:bodyPr>
          <a:lstStyle/>
          <a:p>
            <a:pPr algn="ctr">
              <a:lnSpc>
                <a:spcPct val="115000"/>
              </a:lnSpc>
              <a:spcAft>
                <a:spcPts val="600"/>
              </a:spcAft>
            </a:pPr>
            <a:r>
              <a:rPr lang="vi-VN" sz="4400" b="1">
                <a:solidFill>
                  <a:srgbClr val="0000FF"/>
                </a:solidFill>
                <a:latin typeface="Times New Roman" panose="02020603050405020304" pitchFamily="18" charset="0"/>
                <a:ea typeface="Calibri"/>
                <a:cs typeface="Times New Roman" panose="02020603050405020304" pitchFamily="18" charset="0"/>
              </a:rPr>
              <a:t>Lời giải</a:t>
            </a:r>
            <a:endParaRPr lang="en-US" sz="4400">
              <a:solidFill>
                <a:prstClr val="black"/>
              </a:solidFill>
              <a:latin typeface="Times New Roman" panose="02020603050405020304" pitchFamily="18" charset="0"/>
              <a:ea typeface="Calibri"/>
              <a:cs typeface="Times New Roman" panose="02020603050405020304" pitchFamily="18" charset="0"/>
            </a:endParaRPr>
          </a:p>
        </p:txBody>
      </p:sp>
      <p:grpSp>
        <p:nvGrpSpPr>
          <p:cNvPr id="37" name="Group 65"/>
          <p:cNvGrpSpPr/>
          <p:nvPr/>
        </p:nvGrpSpPr>
        <p:grpSpPr>
          <a:xfrm>
            <a:off x="1103562" y="1386186"/>
            <a:ext cx="5093813" cy="821700"/>
            <a:chOff x="166396" y="8755081"/>
            <a:chExt cx="5093813" cy="661504"/>
          </a:xfrm>
        </p:grpSpPr>
        <p:sp>
          <p:nvSpPr>
            <p:cNvPr id="38" name="Freeform 20"/>
            <p:cNvSpPr>
              <a:spLocks/>
            </p:cNvSpPr>
            <p:nvPr/>
          </p:nvSpPr>
          <p:spPr bwMode="auto">
            <a:xfrm>
              <a:off x="384523" y="8755081"/>
              <a:ext cx="3454282" cy="66150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nvGrpSpPr>
            <p:cNvPr id="39" name="Group 38"/>
            <p:cNvGrpSpPr/>
            <p:nvPr/>
          </p:nvGrpSpPr>
          <p:grpSpPr>
            <a:xfrm>
              <a:off x="166396" y="8780577"/>
              <a:ext cx="702538" cy="572229"/>
              <a:chOff x="-145995" y="8633545"/>
              <a:chExt cx="787401" cy="641352"/>
            </a:xfrm>
          </p:grpSpPr>
          <p:sp>
            <p:nvSpPr>
              <p:cNvPr id="4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4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4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4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45"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46"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47"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48"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49"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50"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51"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sp>
            <p:nvSpPr>
              <p:cNvPr id="52"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latin typeface="Times New Roman" panose="02020603050405020304" pitchFamily="18" charset="0"/>
                  <a:ea typeface="Tahoma" pitchFamily="34" charset="0"/>
                  <a:cs typeface="Times New Roman" panose="02020603050405020304" pitchFamily="18" charset="0"/>
                </a:endParaRPr>
              </a:p>
            </p:txBody>
          </p:sp>
        </p:grpSp>
        <p:sp>
          <p:nvSpPr>
            <p:cNvPr id="40" name="TextBox 39"/>
            <p:cNvSpPr txBox="1"/>
            <p:nvPr/>
          </p:nvSpPr>
          <p:spPr>
            <a:xfrm>
              <a:off x="1201395" y="8770019"/>
              <a:ext cx="4058814" cy="619433"/>
            </a:xfrm>
            <a:prstGeom prst="rect">
              <a:avLst/>
            </a:prstGeom>
            <a:noFill/>
          </p:spPr>
          <p:txBody>
            <a:bodyPr wrap="square" rtlCol="0">
              <a:spAutoFit/>
            </a:bodyPr>
            <a:lstStyle/>
            <a:p>
              <a:r>
                <a:rPr lang="en-US" sz="4400" b="1" dirty="0" err="1">
                  <a:solidFill>
                    <a:schemeClr val="bg1"/>
                  </a:solidFill>
                  <a:latin typeface="Times New Roman" panose="02020603050405020304" pitchFamily="18" charset="0"/>
                  <a:ea typeface="Tahoma" pitchFamily="34" charset="0"/>
                  <a:cs typeface="Times New Roman" panose="02020603050405020304" pitchFamily="18" charset="0"/>
                </a:rPr>
                <a:t>Bài</a:t>
              </a:r>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 </a:t>
              </a:r>
              <a:r>
                <a:rPr lang="en-US" sz="4400" b="1" dirty="0" err="1">
                  <a:solidFill>
                    <a:schemeClr val="bg1"/>
                  </a:solidFill>
                  <a:latin typeface="Times New Roman" panose="02020603050405020304" pitchFamily="18" charset="0"/>
                  <a:ea typeface="Tahoma" pitchFamily="34" charset="0"/>
                  <a:cs typeface="Times New Roman" panose="02020603050405020304" pitchFamily="18" charset="0"/>
                </a:rPr>
                <a:t>tập</a:t>
              </a:r>
              <a:r>
                <a:rPr lang="en-US" sz="4400" b="1" dirty="0">
                  <a:solidFill>
                    <a:schemeClr val="bg1"/>
                  </a:solidFill>
                  <a:latin typeface="Times New Roman" panose="02020603050405020304" pitchFamily="18" charset="0"/>
                  <a:ea typeface="Tahoma" pitchFamily="34" charset="0"/>
                  <a:cs typeface="Times New Roman" panose="02020603050405020304" pitchFamily="18" charset="0"/>
                </a:rPr>
                <a:t> 1</a:t>
              </a:r>
            </a:p>
          </p:txBody>
        </p:sp>
      </p:grpSp>
      <mc:AlternateContent xmlns:mc="http://schemas.openxmlformats.org/markup-compatibility/2006" xmlns:a14="http://schemas.microsoft.com/office/drawing/2010/main">
        <mc:Choice Requires="a14">
          <p:sp>
            <p:nvSpPr>
              <p:cNvPr id="31" name="TextBox 30"/>
              <p:cNvSpPr txBox="1"/>
              <p:nvPr/>
            </p:nvSpPr>
            <p:spPr>
              <a:xfrm>
                <a:off x="5784082" y="1456415"/>
                <a:ext cx="10153128" cy="808619"/>
              </a:xfrm>
              <a:prstGeom prst="rect">
                <a:avLst/>
              </a:prstGeom>
              <a:noFill/>
            </p:spPr>
            <p:txBody>
              <a:bodyPr wrap="square" rtlCol="0">
                <a:spAutoFit/>
              </a:bodyPr>
              <a:lstStyle/>
              <a:p>
                <a:pPr indent="35560" algn="just">
                  <a:lnSpc>
                    <a:spcPct val="115000"/>
                  </a:lnSpc>
                  <a:spcBef>
                    <a:spcPts val="200"/>
                  </a:spcBef>
                  <a:spcAft>
                    <a:spcPts val="1000"/>
                  </a:spcAft>
                  <a:tabLst>
                    <a:tab pos="180340" algn="l"/>
                    <a:tab pos="288290" algn="l"/>
                    <a:tab pos="467995" algn="l"/>
                    <a:tab pos="540385" algn="l"/>
                    <a:tab pos="648335" algn="l"/>
                    <a:tab pos="1260475" algn="l"/>
                    <a:tab pos="3780790" algn="l"/>
                  </a:tabLst>
                </a:pPr>
                <a:r>
                  <a:rPr lang="vi-VN" sz="4400">
                    <a:latin typeface="Times New Roman" panose="02020603050405020304" pitchFamily="18" charset="0"/>
                    <a:ea typeface="Calibri"/>
                    <a:cs typeface="Times New Roman" panose="02020603050405020304" pitchFamily="18" charset="0"/>
                  </a:rPr>
                  <a:t>Cho </a:t>
                </a:r>
                <a14:m>
                  <m:oMath xmlns:m="http://schemas.openxmlformats.org/officeDocument/2006/math">
                    <m:r>
                      <a:rPr lang="vi-VN" sz="4400" i="1">
                        <a:effectLst/>
                        <a:latin typeface="Cambria Math"/>
                        <a:ea typeface="Calibri"/>
                        <a:cs typeface="Times New Roman"/>
                      </a:rPr>
                      <m:t>𝑎</m:t>
                    </m:r>
                    <m:r>
                      <a:rPr lang="vi-VN" sz="4400" i="1">
                        <a:effectLst/>
                        <a:latin typeface="Cambria Math"/>
                        <a:ea typeface="Calibri"/>
                        <a:cs typeface="Times New Roman"/>
                      </a:rPr>
                      <m:t>,</m:t>
                    </m:r>
                    <m:r>
                      <a:rPr lang="vi-VN" sz="4400" i="1">
                        <a:effectLst/>
                        <a:latin typeface="Cambria Math"/>
                        <a:ea typeface="Calibri"/>
                        <a:cs typeface="Times New Roman"/>
                      </a:rPr>
                      <m:t>𝑏</m:t>
                    </m:r>
                  </m:oMath>
                </a14:m>
                <a:r>
                  <a:rPr lang="vi-VN" sz="4400">
                    <a:effectLst/>
                    <a:latin typeface="Times New Roman" panose="02020603050405020304" pitchFamily="18" charset="0"/>
                    <a:ea typeface="Calibri"/>
                    <a:cs typeface="Times New Roman" panose="02020603050405020304" pitchFamily="18" charset="0"/>
                  </a:rPr>
                  <a:t> là các số thực, chứng minh </a:t>
                </a:r>
                <a:endParaRPr lang="en-US" sz="4400">
                  <a:effectLst/>
                  <a:latin typeface="Times New Roman" panose="02020603050405020304" pitchFamily="18" charset="0"/>
                  <a:ea typeface="Calibri"/>
                  <a:cs typeface="Times New Roman" panose="02020603050405020304" pitchFamily="18"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784082" y="1456415"/>
                <a:ext cx="10153128" cy="808619"/>
              </a:xfrm>
              <a:prstGeom prst="rect">
                <a:avLst/>
              </a:prstGeom>
              <a:blipFill>
                <a:blip r:embed="rId2"/>
                <a:stretch>
                  <a:fillRect l="-2102" t="-10526" b="-353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3802104" y="3068842"/>
                <a:ext cx="4790542" cy="807657"/>
              </a:xfrm>
              <a:prstGeom prst="rect">
                <a:avLst/>
              </a:prstGeom>
            </p:spPr>
            <p:txBody>
              <a:bodyPr wrap="none">
                <a:spAutoFit/>
              </a:bodyPr>
              <a:lstStyle/>
              <a:p>
                <a:pPr algn="just">
                  <a:lnSpc>
                    <a:spcPct val="115000"/>
                  </a:lnSpc>
                  <a:spcBef>
                    <a:spcPts val="200"/>
                  </a:spcBef>
                  <a:spcAft>
                    <a:spcPts val="1000"/>
                  </a:spcAft>
                  <a:tabLst>
                    <a:tab pos="180340" algn="l"/>
                    <a:tab pos="288290" algn="l"/>
                    <a:tab pos="467995" algn="l"/>
                    <a:tab pos="540385" algn="l"/>
                    <a:tab pos="648335" algn="l"/>
                    <a:tab pos="1260475" algn="l"/>
                    <a:tab pos="3780790" algn="l"/>
                  </a:tabLst>
                </a:pPr>
                <a14:m>
                  <m:oMath xmlns:m="http://schemas.openxmlformats.org/officeDocument/2006/math">
                    <m:sSup>
                      <m:sSupPr>
                        <m:ctrlPr>
                          <a:rPr lang="en-US" sz="4400" i="1" smtClean="0">
                            <a:latin typeface="Cambria Math" panose="02040503050406030204" pitchFamily="18" charset="0"/>
                          </a:rPr>
                        </m:ctrlPr>
                      </m:sSupPr>
                      <m:e>
                        <m:r>
                          <a:rPr lang="en-US" sz="4400" i="1">
                            <a:effectLst/>
                            <a:latin typeface="Cambria Math"/>
                          </a:rPr>
                          <m:t>𝑎</m:t>
                        </m:r>
                        <m:r>
                          <a:rPr lang="en-US" sz="4400" b="0" i="1" smtClean="0">
                            <a:effectLst/>
                            <a:latin typeface="Cambria Math" panose="02040503050406030204" pitchFamily="18" charset="0"/>
                          </a:rPr>
                          <m:t>)</m:t>
                        </m:r>
                        <m:r>
                          <a:rPr lang="en-US" sz="4400" b="0" i="1" smtClean="0">
                            <a:effectLst/>
                            <a:latin typeface="Cambria Math"/>
                          </a:rPr>
                          <m:t>  </m:t>
                        </m:r>
                        <m:r>
                          <a:rPr lang="en-US" sz="4400" i="1">
                            <a:effectLst/>
                            <a:latin typeface="Cambria Math"/>
                          </a:rPr>
                          <m:t> </m:t>
                        </m:r>
                        <m:r>
                          <a:rPr lang="en-US" sz="4400" i="1">
                            <a:effectLst/>
                            <a:latin typeface="Cambria Math"/>
                          </a:rPr>
                          <m:t>𝑎</m:t>
                        </m:r>
                      </m:e>
                      <m:sup>
                        <m:r>
                          <a:rPr lang="en-US" sz="4400" i="1">
                            <a:effectLst/>
                            <a:latin typeface="Cambria Math"/>
                          </a:rPr>
                          <m:t>2</m:t>
                        </m:r>
                      </m:sup>
                    </m:sSup>
                    <m:r>
                      <a:rPr lang="en-US" sz="4400" i="1">
                        <a:effectLst/>
                        <a:latin typeface="Cambria Math"/>
                      </a:rPr>
                      <m:t>+</m:t>
                    </m:r>
                    <m:sSup>
                      <m:sSupPr>
                        <m:ctrlPr>
                          <a:rPr lang="en-US" sz="4400" i="1">
                            <a:effectLst/>
                            <a:latin typeface="Cambria Math" panose="02040503050406030204" pitchFamily="18" charset="0"/>
                          </a:rPr>
                        </m:ctrlPr>
                      </m:sSupPr>
                      <m:e>
                        <m:r>
                          <a:rPr lang="en-US" sz="4400" i="1">
                            <a:effectLst/>
                            <a:latin typeface="Cambria Math"/>
                          </a:rPr>
                          <m:t>𝑏</m:t>
                        </m:r>
                      </m:e>
                      <m:sup>
                        <m:r>
                          <a:rPr lang="en-US" sz="4400" i="1">
                            <a:effectLst/>
                            <a:latin typeface="Cambria Math"/>
                          </a:rPr>
                          <m:t>2</m:t>
                        </m:r>
                      </m:sup>
                    </m:sSup>
                    <m:r>
                      <a:rPr lang="en-US" sz="4400" i="1">
                        <a:effectLst/>
                        <a:latin typeface="Cambria Math"/>
                      </a:rPr>
                      <m:t>≥2</m:t>
                    </m:r>
                    <m:r>
                      <a:rPr lang="en-US" sz="4400" i="1">
                        <a:effectLst/>
                        <a:latin typeface="Cambria Math"/>
                      </a:rPr>
                      <m:t>𝑎𝑏</m:t>
                    </m:r>
                  </m:oMath>
                </a14:m>
                <a:r>
                  <a:rPr lang="vi-VN" sz="4400" dirty="0">
                    <a:effectLst/>
                    <a:latin typeface="Times New Roman" panose="02020603050405020304" pitchFamily="18" charset="0"/>
                    <a:ea typeface="Calibri"/>
                    <a:cs typeface="Times New Roman" panose="02020603050405020304" pitchFamily="18" charset="0"/>
                  </a:rPr>
                  <a:t>.</a:t>
                </a:r>
                <a:endParaRPr lang="en-US" sz="4400" dirty="0">
                  <a:effectLst/>
                  <a:latin typeface="Times New Roman" panose="02020603050405020304" pitchFamily="18" charset="0"/>
                  <a:cs typeface="Times New Roman" panose="02020603050405020304" pitchFamily="18"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3802104" y="3068842"/>
                <a:ext cx="4790542" cy="807657"/>
              </a:xfrm>
              <a:prstGeom prst="rect">
                <a:avLst/>
              </a:prstGeom>
              <a:blipFill>
                <a:blip r:embed="rId3"/>
                <a:stretch>
                  <a:fillRect t="-9774" r="-4071" b="-353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10466479" y="3140263"/>
                <a:ext cx="4855047" cy="897682"/>
              </a:xfrm>
              <a:prstGeom prst="rect">
                <a:avLst/>
              </a:prstGeom>
            </p:spPr>
            <p:txBody>
              <a:bodyPr wrap="none">
                <a:spAutoFit/>
              </a:bodyPr>
              <a:lstStyle/>
              <a:p>
                <a:pPr indent="264160">
                  <a:spcAft>
                    <a:spcPts val="1000"/>
                  </a:spcAft>
                </a:pPr>
                <a14:m>
                  <m:oMathPara xmlns:m="http://schemas.openxmlformats.org/officeDocument/2006/math">
                    <m:oMathParaPr>
                      <m:jc m:val="centerGroup"/>
                    </m:oMathParaPr>
                    <m:oMath xmlns:m="http://schemas.openxmlformats.org/officeDocument/2006/math">
                      <m:r>
                        <a:rPr lang="en-US" sz="4400" i="1" smtClean="0">
                          <a:latin typeface="Cambria Math"/>
                          <a:ea typeface="Calibri"/>
                          <a:cs typeface="Times New Roman"/>
                        </a:rPr>
                        <m:t>𝑏</m:t>
                      </m:r>
                      <m:r>
                        <a:rPr lang="en-US" sz="4400" b="0" i="1" smtClean="0">
                          <a:latin typeface="Cambria Math" panose="02040503050406030204" pitchFamily="18" charset="0"/>
                          <a:ea typeface="Calibri"/>
                          <a:cs typeface="Times New Roman"/>
                        </a:rPr>
                        <m:t>)  </m:t>
                      </m:r>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r>
                                <a:rPr lang="en-US" sz="4400" b="0" i="1" smtClean="0">
                                  <a:effectLst/>
                                  <a:latin typeface="Cambria Math"/>
                                  <a:ea typeface="Calibri"/>
                                  <a:cs typeface="Times New Roman"/>
                                </a:rPr>
                                <m:t>𝑎</m:t>
                              </m:r>
                              <m:r>
                                <a:rPr lang="en-US" sz="4400" i="1">
                                  <a:effectLst/>
                                  <a:latin typeface="Cambria Math"/>
                                  <a:ea typeface="Calibri"/>
                                  <a:cs typeface="Times New Roman"/>
                                </a:rPr>
                                <m:t>+</m:t>
                              </m:r>
                              <m:r>
                                <a:rPr lang="en-US" sz="4400" b="0" i="1" smtClean="0">
                                  <a:effectLst/>
                                  <a:latin typeface="Cambria Math"/>
                                  <a:ea typeface="Calibri"/>
                                  <a:cs typeface="Times New Roman"/>
                                </a:rPr>
                                <m:t>𝑏</m:t>
                              </m:r>
                            </m:e>
                          </m:d>
                        </m:e>
                        <m:sup>
                          <m:r>
                            <a:rPr lang="en-US" sz="4400" i="1">
                              <a:effectLst/>
                              <a:latin typeface="Cambria Math"/>
                              <a:ea typeface="Calibri"/>
                              <a:cs typeface="Times New Roman"/>
                            </a:rPr>
                            <m:t>2</m:t>
                          </m:r>
                        </m:sup>
                      </m:sSup>
                      <m:r>
                        <a:rPr lang="en-US" sz="4400" i="1">
                          <a:effectLst/>
                          <a:latin typeface="Cambria Math"/>
                          <a:ea typeface="Calibri"/>
                          <a:cs typeface="Times New Roman"/>
                        </a:rPr>
                        <m:t>≥2</m:t>
                      </m:r>
                      <m:r>
                        <a:rPr lang="en-US" sz="4400" b="0" i="1" smtClean="0">
                          <a:effectLst/>
                          <a:latin typeface="Cambria Math"/>
                          <a:ea typeface="Calibri"/>
                          <a:cs typeface="Times New Roman"/>
                        </a:rPr>
                        <m:t>𝑎𝑏</m:t>
                      </m:r>
                    </m:oMath>
                  </m:oMathPara>
                </a14:m>
                <a:endParaRPr lang="en-US" sz="4400" dirty="0">
                  <a:effectLst/>
                  <a:latin typeface="Times New Roman" panose="02020603050405020304" pitchFamily="18" charset="0"/>
                  <a:ea typeface="Calibri"/>
                  <a:cs typeface="Times New Roman" panose="02020603050405020304" pitchFamily="18" charset="0"/>
                </a:endParaRPr>
              </a:p>
            </p:txBody>
          </p:sp>
        </mc:Choice>
        <mc:Fallback xmlns="">
          <p:sp>
            <p:nvSpPr>
              <p:cNvPr id="55" name="Rectangle 54"/>
              <p:cNvSpPr>
                <a:spLocks noRot="1" noChangeAspect="1" noMove="1" noResize="1" noEditPoints="1" noAdjustHandles="1" noChangeArrowheads="1" noChangeShapeType="1" noTextEdit="1"/>
              </p:cNvSpPr>
              <p:nvPr/>
            </p:nvSpPr>
            <p:spPr>
              <a:xfrm>
                <a:off x="10466479" y="3140263"/>
                <a:ext cx="4855047" cy="897682"/>
              </a:xfrm>
              <a:prstGeom prst="rect">
                <a:avLst/>
              </a:prstGeom>
              <a:blipFill>
                <a:blip r:embed="rId4"/>
                <a:stretch>
                  <a:fillRect/>
                </a:stretch>
              </a:blipFill>
            </p:spPr>
            <p:txBody>
              <a:bodyPr/>
              <a:lstStyle/>
              <a:p>
                <a:r>
                  <a:rPr lang="en-US">
                    <a:noFill/>
                  </a:rPr>
                  <a:t> </a:t>
                </a:r>
              </a:p>
            </p:txBody>
          </p:sp>
        </mc:Fallback>
      </mc:AlternateContent>
      <p:sp>
        <p:nvSpPr>
          <p:cNvPr id="56" name="Rectangle 55"/>
          <p:cNvSpPr/>
          <p:nvPr/>
        </p:nvSpPr>
        <p:spPr>
          <a:xfrm>
            <a:off x="1766441" y="5374390"/>
            <a:ext cx="2897862" cy="821700"/>
          </a:xfrm>
          <a:prstGeom prst="rect">
            <a:avLst/>
          </a:prstGeom>
        </p:spPr>
        <p:txBody>
          <a:bodyPr wrap="square">
            <a:spAutoFit/>
          </a:bodyPr>
          <a:lstStyle/>
          <a:p>
            <a:pPr marL="342900" lvl="0" indent="-342900">
              <a:lnSpc>
                <a:spcPct val="115000"/>
              </a:lnSpc>
              <a:spcAft>
                <a:spcPts val="1000"/>
              </a:spcAft>
              <a:buFont typeface="+mj-lt"/>
              <a:buAutoNum type="alphaLcParenR"/>
              <a:tabLst>
                <a:tab pos="3599815" algn="l"/>
                <a:tab pos="5039995" algn="l"/>
              </a:tabLst>
            </a:pPr>
            <a:r>
              <a:rPr lang="vi-VN" sz="4400">
                <a:latin typeface="Times New Roman" panose="02020603050405020304" pitchFamily="18" charset="0"/>
                <a:ea typeface="Times New Roman"/>
                <a:cs typeface="Times New Roman" panose="02020603050405020304" pitchFamily="18" charset="0"/>
              </a:rPr>
              <a:t> </a:t>
            </a:r>
            <a:r>
              <a:rPr lang="en-US" sz="4400">
                <a:latin typeface="Times New Roman" panose="02020603050405020304" pitchFamily="18" charset="0"/>
                <a:ea typeface="Times New Roman"/>
                <a:cs typeface="Times New Roman" panose="02020603050405020304" pitchFamily="18" charset="0"/>
              </a:rPr>
              <a:t> </a:t>
            </a:r>
            <a:r>
              <a:rPr lang="vi-VN" sz="4400">
                <a:latin typeface="Times New Roman" panose="02020603050405020304" pitchFamily="18" charset="0"/>
                <a:ea typeface="Times New Roman"/>
                <a:cs typeface="Times New Roman" panose="02020603050405020304" pitchFamily="18" charset="0"/>
              </a:rPr>
              <a:t>Ta có:</a:t>
            </a:r>
            <a:endParaRPr lang="en-US" sz="4400">
              <a:effectLst/>
              <a:latin typeface="Times New Roman" panose="02020603050405020304" pitchFamily="18" charset="0"/>
              <a:ea typeface="Calibri"/>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7" name="Rectangle 56"/>
              <p:cNvSpPr/>
              <p:nvPr/>
            </p:nvSpPr>
            <p:spPr>
              <a:xfrm>
                <a:off x="4919986" y="7389321"/>
                <a:ext cx="3394775"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rPr>
                          </m:ctrlPr>
                        </m:sSupPr>
                        <m:e>
                          <m:d>
                            <m:dPr>
                              <m:ctrlPr>
                                <a:rPr lang="en-US" sz="4400" i="1">
                                  <a:effectLst/>
                                  <a:latin typeface="Cambria Math" panose="02040503050406030204" pitchFamily="18" charset="0"/>
                                </a:rPr>
                              </m:ctrlPr>
                            </m:dPr>
                            <m:e>
                              <m:r>
                                <a:rPr lang="en-US" sz="4400" i="1">
                                  <a:effectLst/>
                                  <a:latin typeface="Cambria Math"/>
                                  <a:ea typeface="Calibri"/>
                                  <a:cs typeface="Times New Roman"/>
                                </a:rPr>
                                <m:t>𝑎</m:t>
                              </m:r>
                              <m:r>
                                <a:rPr lang="en-US" sz="4400" i="1">
                                  <a:effectLst/>
                                  <a:latin typeface="Cambria Math"/>
                                  <a:ea typeface="Calibri"/>
                                </a:rPr>
                                <m:t>−</m:t>
                              </m:r>
                              <m:r>
                                <a:rPr lang="en-US" sz="4400" i="1">
                                  <a:effectLst/>
                                  <a:latin typeface="Cambria Math"/>
                                  <a:ea typeface="Calibri"/>
                                  <a:cs typeface="Times New Roman"/>
                                </a:rPr>
                                <m:t>𝑏</m:t>
                              </m:r>
                            </m:e>
                          </m:d>
                        </m:e>
                        <m:sup>
                          <m:r>
                            <a:rPr lang="en-US" sz="4400" i="1">
                              <a:effectLst/>
                              <a:latin typeface="Cambria Math"/>
                              <a:ea typeface="Calibri"/>
                              <a:cs typeface="Times New Roman"/>
                            </a:rPr>
                            <m:t>2</m:t>
                          </m:r>
                        </m:sup>
                      </m:sSup>
                      <m:r>
                        <a:rPr lang="en-US" sz="4400" i="1">
                          <a:effectLst/>
                          <a:latin typeface="Cambria Math"/>
                          <a:ea typeface="Calibri"/>
                        </a:rPr>
                        <m:t>≥</m:t>
                      </m:r>
                      <m:r>
                        <a:rPr lang="en-US" sz="4400" i="1">
                          <a:effectLst/>
                          <a:latin typeface="Cambria Math"/>
                          <a:ea typeface="Calibri"/>
                          <a:cs typeface="Times New Roman"/>
                        </a:rPr>
                        <m:t>0</m:t>
                      </m:r>
                    </m:oMath>
                  </m:oMathPara>
                </a14:m>
                <a:endParaRPr lang="en-US" sz="4400">
                  <a:latin typeface="Times New Roman" panose="02020603050405020304" pitchFamily="18" charset="0"/>
                  <a:cs typeface="Times New Roman" panose="02020603050405020304" pitchFamily="18" charset="0"/>
                </a:endParaRPr>
              </a:p>
            </p:txBody>
          </p:sp>
        </mc:Choice>
        <mc:Fallback xmlns="">
          <p:sp>
            <p:nvSpPr>
              <p:cNvPr id="57" name="Rectangle 56"/>
              <p:cNvSpPr>
                <a:spLocks noRot="1" noChangeAspect="1" noMove="1" noResize="1" noEditPoints="1" noAdjustHandles="1" noChangeArrowheads="1" noChangeShapeType="1" noTextEdit="1"/>
              </p:cNvSpPr>
              <p:nvPr/>
            </p:nvSpPr>
            <p:spPr>
              <a:xfrm>
                <a:off x="4919986" y="7389321"/>
                <a:ext cx="3394775" cy="76944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8232354" y="7389322"/>
                <a:ext cx="5559407"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sSup>
                        <m:sSupPr>
                          <m:ctrlPr>
                            <a:rPr lang="en-US" sz="4400" i="1" smtClean="0">
                              <a:effectLst/>
                              <a:latin typeface="Cambria Math" panose="02040503050406030204" pitchFamily="18" charset="0"/>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rPr>
                        <m:t>−</m:t>
                      </m:r>
                      <m:r>
                        <a:rPr lang="en-US" sz="4400" i="1">
                          <a:effectLst/>
                          <a:latin typeface="Cambria Math"/>
                          <a:ea typeface="Calibri"/>
                          <a:cs typeface="Times New Roman"/>
                        </a:rPr>
                        <m:t>2</m:t>
                      </m:r>
                      <m:r>
                        <a:rPr lang="en-US" sz="4400" i="1">
                          <a:effectLst/>
                          <a:latin typeface="Cambria Math"/>
                          <a:ea typeface="Calibri"/>
                          <a:cs typeface="Times New Roman"/>
                        </a:rPr>
                        <m:t>𝑎𝑏</m:t>
                      </m:r>
                      <m:r>
                        <a:rPr lang="en-US" sz="4400" i="1">
                          <a:effectLst/>
                          <a:latin typeface="Cambria Math"/>
                          <a:ea typeface="Calibri"/>
                          <a:cs typeface="Times New Roman"/>
                        </a:rPr>
                        <m:t>+</m:t>
                      </m:r>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rPr>
                        <m:t>≥</m:t>
                      </m:r>
                      <m:r>
                        <a:rPr lang="en-US" sz="4400" i="1">
                          <a:effectLst/>
                          <a:latin typeface="Cambria Math"/>
                          <a:ea typeface="Calibri"/>
                          <a:cs typeface="Times New Roman"/>
                        </a:rPr>
                        <m:t>0</m:t>
                      </m:r>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58" name="Rectangle 57"/>
              <p:cNvSpPr>
                <a:spLocks noRot="1" noChangeAspect="1" noMove="1" noResize="1" noEditPoints="1" noAdjustHandles="1" noChangeArrowheads="1" noChangeShapeType="1" noTextEdit="1"/>
              </p:cNvSpPr>
              <p:nvPr/>
            </p:nvSpPr>
            <p:spPr>
              <a:xfrm>
                <a:off x="8232354" y="7389322"/>
                <a:ext cx="5559407"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13553231" y="7317314"/>
                <a:ext cx="4593629" cy="871008"/>
              </a:xfrm>
              <a:prstGeom prst="rect">
                <a:avLst/>
              </a:prstGeom>
            </p:spPr>
            <p:txBody>
              <a:bodyPr wrap="none">
                <a:spAutoFit/>
              </a:bodyPr>
              <a:lstStyle/>
              <a:p>
                <a:pPr>
                  <a:lnSpc>
                    <a:spcPct val="115000"/>
                  </a:lnSpc>
                  <a:spcAft>
                    <a:spcPts val="0"/>
                  </a:spcAft>
                  <a:tabLst>
                    <a:tab pos="3599815" algn="l"/>
                    <a:tab pos="5039995" algn="l"/>
                  </a:tabLst>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cs typeface="Times New Roman"/>
                        </a:rPr>
                        <m:t>≥2</m:t>
                      </m:r>
                      <m:r>
                        <a:rPr lang="en-US" sz="4400" i="1">
                          <a:effectLst/>
                          <a:latin typeface="Cambria Math"/>
                          <a:ea typeface="Calibri"/>
                          <a:cs typeface="Times New Roman"/>
                        </a:rPr>
                        <m:t>𝑎𝑏</m:t>
                      </m:r>
                    </m:oMath>
                  </m:oMathPara>
                </a14:m>
                <a:endParaRPr lang="en-US" sz="4400">
                  <a:effectLst/>
                  <a:latin typeface="Times New Roman" panose="02020603050405020304" pitchFamily="18" charset="0"/>
                  <a:ea typeface="Calibri"/>
                  <a:cs typeface="Times New Roman" panose="02020603050405020304" pitchFamily="18" charset="0"/>
                </a:endParaRPr>
              </a:p>
            </p:txBody>
          </p:sp>
        </mc:Choice>
        <mc:Fallback xmlns="">
          <p:sp>
            <p:nvSpPr>
              <p:cNvPr id="59" name="Rectangle 58"/>
              <p:cNvSpPr>
                <a:spLocks noRot="1" noChangeAspect="1" noMove="1" noResize="1" noEditPoints="1" noAdjustHandles="1" noChangeArrowheads="1" noChangeShapeType="1" noTextEdit="1"/>
              </p:cNvSpPr>
              <p:nvPr/>
            </p:nvSpPr>
            <p:spPr>
              <a:xfrm>
                <a:off x="13553231" y="7317314"/>
                <a:ext cx="4593629" cy="871008"/>
              </a:xfrm>
              <a:prstGeom prst="rect">
                <a:avLst/>
              </a:prstGeom>
              <a:blipFill>
                <a:blip r:embed="rId7"/>
                <a:stretch>
                  <a:fillRect/>
                </a:stretch>
              </a:blipFill>
            </p:spPr>
            <p:txBody>
              <a:bodyPr/>
              <a:lstStyle/>
              <a:p>
                <a:r>
                  <a:rPr lang="en-US">
                    <a:noFill/>
                  </a:rPr>
                  <a:t> </a:t>
                </a:r>
              </a:p>
            </p:txBody>
          </p:sp>
        </mc:Fallback>
      </mc:AlternateContent>
      <p:sp>
        <p:nvSpPr>
          <p:cNvPr id="61" name="Rectangle 60"/>
          <p:cNvSpPr/>
          <p:nvPr/>
        </p:nvSpPr>
        <p:spPr>
          <a:xfrm>
            <a:off x="1806100" y="8400029"/>
            <a:ext cx="2897862" cy="808619"/>
          </a:xfrm>
          <a:prstGeom prst="rect">
            <a:avLst/>
          </a:prstGeom>
        </p:spPr>
        <p:txBody>
          <a:bodyPr wrap="square">
            <a:spAutoFit/>
          </a:bodyPr>
          <a:lstStyle/>
          <a:p>
            <a:pPr lvl="0">
              <a:lnSpc>
                <a:spcPct val="115000"/>
              </a:lnSpc>
              <a:spcAft>
                <a:spcPts val="1000"/>
              </a:spcAft>
              <a:tabLst>
                <a:tab pos="3599815" algn="l"/>
                <a:tab pos="5039995" algn="l"/>
              </a:tabLst>
            </a:pPr>
            <a:r>
              <a:rPr lang="en-US" sz="4400">
                <a:latin typeface="Times New Roman" pitchFamily="18" charset="0"/>
                <a:ea typeface="Times New Roman"/>
                <a:cs typeface="Times New Roman" pitchFamily="18" charset="0"/>
              </a:rPr>
              <a:t>b)  </a:t>
            </a:r>
            <a:r>
              <a:rPr lang="vi-VN" sz="4400">
                <a:latin typeface="Times New Roman" pitchFamily="18" charset="0"/>
                <a:ea typeface="Times New Roman"/>
                <a:cs typeface="Times New Roman" pitchFamily="18" charset="0"/>
              </a:rPr>
              <a:t>Ta có:</a:t>
            </a:r>
            <a:endParaRPr lang="en-US" sz="4400">
              <a:effectLst/>
              <a:latin typeface="Times New Roman" pitchFamily="18" charset="0"/>
              <a:ea typeface="Calibri"/>
              <a:cs typeface="Times New Roman" pitchFamily="18" charset="0"/>
            </a:endParaRPr>
          </a:p>
        </p:txBody>
      </p:sp>
      <mc:AlternateContent xmlns:mc="http://schemas.openxmlformats.org/markup-compatibility/2006" xmlns:a14="http://schemas.microsoft.com/office/drawing/2010/main">
        <mc:Choice Requires="a14">
          <p:sp>
            <p:nvSpPr>
              <p:cNvPr id="63" name="Rectangle 62"/>
              <p:cNvSpPr/>
              <p:nvPr/>
            </p:nvSpPr>
            <p:spPr>
              <a:xfrm>
                <a:off x="14425042" y="9664992"/>
                <a:ext cx="4330032" cy="807657"/>
              </a:xfrm>
              <a:prstGeom prst="rect">
                <a:avLst/>
              </a:prstGeom>
            </p:spPr>
            <p:txBody>
              <a:bodyPr wrap="none">
                <a:spAutoFit/>
              </a:bodyPr>
              <a:lstStyle/>
              <a:p>
                <a:pPr marL="457200">
                  <a:lnSpc>
                    <a:spcPct val="115000"/>
                  </a:lnSpc>
                  <a:spcAft>
                    <a:spcPts val="1000"/>
                  </a:spcAft>
                  <a:tabLst>
                    <a:tab pos="3599815" algn="l"/>
                    <a:tab pos="5039995" algn="l"/>
                  </a:tabLst>
                </a:pPr>
                <a14:m>
                  <m:oMath xmlns:m="http://schemas.openxmlformats.org/officeDocument/2006/math">
                    <m:sSup>
                      <m:sSupPr>
                        <m:ctrlPr>
                          <a:rPr lang="en-US" sz="4400" i="1" smtClean="0">
                            <a:latin typeface="Cambria Math" panose="02040503050406030204" pitchFamily="18" charset="0"/>
                          </a:rPr>
                        </m:ctrlPr>
                      </m:sSupPr>
                      <m:e>
                        <m:r>
                          <a:rPr lang="en-US" sz="4400" i="1">
                            <a:latin typeface="Cambria Math"/>
                            <a:cs typeface="Cambria Math"/>
                          </a:rPr>
                          <m:t>⇔</m:t>
                        </m:r>
                        <m:r>
                          <a:rPr lang="en-US" sz="4400" b="0" i="1" smtClean="0">
                            <a:latin typeface="Cambria Math"/>
                          </a:rPr>
                          <m:t>𝑎</m:t>
                        </m:r>
                      </m:e>
                      <m:sup>
                        <m:r>
                          <a:rPr lang="en-US" sz="4400" i="1">
                            <a:effectLst/>
                            <a:latin typeface="Cambria Math"/>
                          </a:rPr>
                          <m:t>2</m:t>
                        </m:r>
                      </m:sup>
                    </m:sSup>
                    <m:r>
                      <a:rPr lang="en-US" sz="4400" i="1">
                        <a:effectLst/>
                        <a:latin typeface="Cambria Math"/>
                      </a:rPr>
                      <m:t>+</m:t>
                    </m:r>
                    <m:sSup>
                      <m:sSupPr>
                        <m:ctrlPr>
                          <a:rPr lang="en-US" sz="4400" i="1">
                            <a:effectLst/>
                            <a:latin typeface="Cambria Math" panose="02040503050406030204" pitchFamily="18" charset="0"/>
                          </a:rPr>
                        </m:ctrlPr>
                      </m:sSupPr>
                      <m:e>
                        <m:r>
                          <a:rPr lang="en-US" sz="4400" b="0" i="1" smtClean="0">
                            <a:effectLst/>
                            <a:latin typeface="Cambria Math"/>
                          </a:rPr>
                          <m:t>𝑏</m:t>
                        </m:r>
                      </m:e>
                      <m:sup>
                        <m:r>
                          <a:rPr lang="en-US" sz="4400" i="1">
                            <a:effectLst/>
                            <a:latin typeface="Cambria Math"/>
                          </a:rPr>
                          <m:t>2</m:t>
                        </m:r>
                      </m:sup>
                    </m:sSup>
                    <m:r>
                      <a:rPr lang="en-US" sz="4400" i="1">
                        <a:effectLst/>
                        <a:latin typeface="Cambria Math"/>
                      </a:rPr>
                      <m:t>≥0</m:t>
                    </m:r>
                  </m:oMath>
                </a14:m>
                <a:r>
                  <a:rPr lang="en-US" sz="4400" b="1">
                    <a:solidFill>
                      <a:srgbClr val="0000FF"/>
                    </a:solidFill>
                    <a:effectLst/>
                    <a:latin typeface="Times New Roman" panose="02020603050405020304" pitchFamily="18" charset="0"/>
                    <a:ea typeface="Times New Roman"/>
                    <a:cs typeface="Times New Roman" panose="02020603050405020304" pitchFamily="18" charset="0"/>
                  </a:rPr>
                  <a:t> </a:t>
                </a:r>
                <a:endParaRPr lang="en-US" sz="4400">
                  <a:effectLst/>
                  <a:latin typeface="Times New Roman" panose="02020603050405020304" pitchFamily="18" charset="0"/>
                  <a:cs typeface="Times New Roman" panose="02020603050405020304" pitchFamily="18" charset="0"/>
                </a:endParaRPr>
              </a:p>
            </p:txBody>
          </p:sp>
        </mc:Choice>
        <mc:Fallback xmlns="">
          <p:sp>
            <p:nvSpPr>
              <p:cNvPr id="63" name="Rectangle 62"/>
              <p:cNvSpPr>
                <a:spLocks noRot="1" noChangeAspect="1" noMove="1" noResize="1" noEditPoints="1" noAdjustHandles="1" noChangeArrowheads="1" noChangeShapeType="1" noTextEdit="1"/>
              </p:cNvSpPr>
              <p:nvPr/>
            </p:nvSpPr>
            <p:spPr>
              <a:xfrm>
                <a:off x="14425042" y="9664992"/>
                <a:ext cx="4330032" cy="807657"/>
              </a:xfrm>
              <a:prstGeom prst="rect">
                <a:avLst/>
              </a:prstGeom>
              <a:blipFill>
                <a:blip r:embed="rId8"/>
                <a:stretch>
                  <a:fillRect t="-9774" r="-4782" b="-353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8448378" y="9693578"/>
                <a:ext cx="6658618" cy="820674"/>
              </a:xfrm>
              <a:prstGeom prst="rect">
                <a:avLst/>
              </a:prstGeom>
            </p:spPr>
            <p:txBody>
              <a:bodyPr wrap="none">
                <a:spAutoFit/>
              </a:bodyPr>
              <a:lstStyle/>
              <a:p>
                <a:pPr marL="457200">
                  <a:lnSpc>
                    <a:spcPct val="115000"/>
                  </a:lnSpc>
                  <a:tabLst>
                    <a:tab pos="3599815" algn="l"/>
                    <a:tab pos="5039995" algn="l"/>
                  </a:tabLst>
                </a:pPr>
                <a14:m>
                  <m:oMath xmlns:m="http://schemas.openxmlformats.org/officeDocument/2006/math">
                    <m:r>
                      <a:rPr lang="en-US" sz="4400" i="1" smtClean="0">
                        <a:latin typeface="Cambria Math"/>
                        <a:cs typeface="Cambria Math"/>
                      </a:rPr>
                      <m:t>⇔</m:t>
                    </m:r>
                    <m:sSup>
                      <m:sSupPr>
                        <m:ctrlPr>
                          <a:rPr lang="en-US" sz="4400" i="1">
                            <a:effectLst/>
                            <a:latin typeface="Cambria Math" panose="02040503050406030204" pitchFamily="18" charset="0"/>
                          </a:rPr>
                        </m:ctrlPr>
                      </m:sSupPr>
                      <m:e>
                        <m:r>
                          <a:rPr lang="en-US" sz="4400" b="0" i="1" smtClean="0">
                            <a:effectLst/>
                            <a:latin typeface="Cambria Math"/>
                          </a:rPr>
                          <m:t>𝑎</m:t>
                        </m:r>
                      </m:e>
                      <m:sup>
                        <m:r>
                          <a:rPr lang="en-US" sz="4400" i="1">
                            <a:effectLst/>
                            <a:latin typeface="Cambria Math"/>
                          </a:rPr>
                          <m:t>2</m:t>
                        </m:r>
                      </m:sup>
                    </m:sSup>
                    <m:r>
                      <a:rPr lang="en-US" sz="4400" i="1">
                        <a:effectLst/>
                        <a:latin typeface="Cambria Math"/>
                      </a:rPr>
                      <m:t>+</m:t>
                    </m:r>
                    <m:sSup>
                      <m:sSupPr>
                        <m:ctrlPr>
                          <a:rPr lang="en-US" sz="4400" i="1">
                            <a:effectLst/>
                            <a:latin typeface="Cambria Math" panose="02040503050406030204" pitchFamily="18" charset="0"/>
                          </a:rPr>
                        </m:ctrlPr>
                      </m:sSupPr>
                      <m:e>
                        <m:r>
                          <a:rPr lang="en-US" sz="4400" b="0" i="1" smtClean="0">
                            <a:effectLst/>
                            <a:latin typeface="Cambria Math"/>
                          </a:rPr>
                          <m:t>𝑏</m:t>
                        </m:r>
                      </m:e>
                      <m:sup>
                        <m:r>
                          <a:rPr lang="en-US" sz="4400" i="1">
                            <a:effectLst/>
                            <a:latin typeface="Cambria Math"/>
                          </a:rPr>
                          <m:t>2</m:t>
                        </m:r>
                      </m:sup>
                    </m:sSup>
                    <m:r>
                      <a:rPr lang="en-US" sz="4400" i="1">
                        <a:effectLst/>
                        <a:latin typeface="Cambria Math"/>
                      </a:rPr>
                      <m:t>+2</m:t>
                    </m:r>
                    <m:r>
                      <a:rPr lang="en-US" sz="4400" b="0" i="1" smtClean="0">
                        <a:effectLst/>
                        <a:latin typeface="Cambria Math"/>
                      </a:rPr>
                      <m:t>𝑎𝑏</m:t>
                    </m:r>
                    <m:r>
                      <a:rPr lang="en-US" sz="4400" i="1">
                        <a:effectLst/>
                        <a:latin typeface="Cambria Math"/>
                      </a:rPr>
                      <m:t>≥2</m:t>
                    </m:r>
                    <m:r>
                      <a:rPr lang="en-US" sz="4400" b="0" i="1" smtClean="0">
                        <a:effectLst/>
                        <a:latin typeface="Cambria Math"/>
                      </a:rPr>
                      <m:t>𝑎𝑏</m:t>
                    </m:r>
                  </m:oMath>
                </a14:m>
                <a:r>
                  <a:rPr lang="en-US" sz="4400" b="1">
                    <a:solidFill>
                      <a:srgbClr val="0000FF"/>
                    </a:solidFill>
                    <a:effectLst/>
                    <a:latin typeface="Times New Roman" panose="02020603050405020304" pitchFamily="18" charset="0"/>
                    <a:ea typeface="Times New Roman"/>
                    <a:cs typeface="Times New Roman" panose="02020603050405020304" pitchFamily="18" charset="0"/>
                  </a:rPr>
                  <a:t> </a:t>
                </a:r>
                <a:endParaRPr lang="en-US" sz="4400">
                  <a:effectLst/>
                  <a:latin typeface="Times New Roman" panose="02020603050405020304" pitchFamily="18" charset="0"/>
                  <a:cs typeface="Times New Roman" panose="02020603050405020304" pitchFamily="18" charset="0"/>
                </a:endParaRPr>
              </a:p>
            </p:txBody>
          </p:sp>
        </mc:Choice>
        <mc:Fallback xmlns="">
          <p:sp>
            <p:nvSpPr>
              <p:cNvPr id="64" name="Rectangle 63"/>
              <p:cNvSpPr>
                <a:spLocks noRot="1" noChangeAspect="1" noMove="1" noResize="1" noEditPoints="1" noAdjustHandles="1" noChangeArrowheads="1" noChangeShapeType="1" noTextEdit="1"/>
              </p:cNvSpPr>
              <p:nvPr/>
            </p:nvSpPr>
            <p:spPr>
              <a:xfrm>
                <a:off x="8448378" y="9693578"/>
                <a:ext cx="6658618" cy="820674"/>
              </a:xfrm>
              <a:prstGeom prst="rect">
                <a:avLst/>
              </a:prstGeom>
              <a:blipFill>
                <a:blip r:embed="rId9"/>
                <a:stretch>
                  <a:fillRect t="-9630" r="-2930"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4775970" y="9708561"/>
                <a:ext cx="4053994" cy="897682"/>
              </a:xfrm>
              <a:prstGeom prst="rect">
                <a:avLst/>
              </a:prstGeom>
            </p:spPr>
            <p:txBody>
              <a:bodyPr wrap="none">
                <a:spAutoFit/>
              </a:bodyPr>
              <a:lstStyle/>
              <a:p>
                <a:pPr indent="264160">
                  <a:spcAft>
                    <a:spcPts val="1000"/>
                  </a:spcAft>
                </a:pPr>
                <a14:m>
                  <m:oMathPara xmlns:m="http://schemas.openxmlformats.org/officeDocument/2006/math">
                    <m:oMathParaPr>
                      <m:jc m:val="left"/>
                    </m:oMathParaPr>
                    <m:oMath xmlns:m="http://schemas.openxmlformats.org/officeDocument/2006/math">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r>
                                <a:rPr lang="en-US" sz="4400" b="0" i="1" smtClean="0">
                                  <a:effectLst/>
                                  <a:latin typeface="Cambria Math"/>
                                  <a:ea typeface="Calibri"/>
                                  <a:cs typeface="Times New Roman"/>
                                </a:rPr>
                                <m:t>𝑎</m:t>
                              </m:r>
                              <m:r>
                                <a:rPr lang="vi-VN" sz="4400" i="1">
                                  <a:effectLst/>
                                  <a:latin typeface="Cambria Math"/>
                                  <a:ea typeface="Calibri"/>
                                  <a:cs typeface="Times New Roman"/>
                                </a:rPr>
                                <m:t>+</m:t>
                              </m:r>
                              <m:r>
                                <a:rPr lang="en-US" sz="4400" b="0" i="1" smtClean="0">
                                  <a:effectLst/>
                                  <a:latin typeface="Cambria Math"/>
                                  <a:ea typeface="Calibri"/>
                                  <a:cs typeface="Times New Roman"/>
                                </a:rPr>
                                <m:t>𝑏</m:t>
                              </m:r>
                            </m:e>
                          </m:d>
                        </m:e>
                        <m:sup>
                          <m:r>
                            <a:rPr lang="vi-VN" sz="4400" i="1">
                              <a:effectLst/>
                              <a:latin typeface="Cambria Math"/>
                              <a:ea typeface="Calibri"/>
                              <a:cs typeface="Times New Roman"/>
                            </a:rPr>
                            <m:t>2</m:t>
                          </m:r>
                        </m:sup>
                      </m:sSup>
                      <m:r>
                        <a:rPr lang="vi-VN" sz="4400" i="1">
                          <a:effectLst/>
                          <a:latin typeface="Cambria Math"/>
                          <a:ea typeface="Calibri"/>
                          <a:cs typeface="Times New Roman"/>
                        </a:rPr>
                        <m:t>≥2</m:t>
                      </m:r>
                      <m:r>
                        <a:rPr lang="en-US" sz="4400" b="0" i="1" smtClean="0">
                          <a:effectLst/>
                          <a:latin typeface="Cambria Math"/>
                          <a:ea typeface="Calibri"/>
                          <a:cs typeface="Times New Roman"/>
                        </a:rPr>
                        <m:t>𝑎𝑏</m:t>
                      </m:r>
                    </m:oMath>
                  </m:oMathPara>
                </a14:m>
                <a:endParaRPr lang="en-US" sz="4400">
                  <a:effectLst/>
                  <a:latin typeface="Times New Roman" panose="02020603050405020304" pitchFamily="18" charset="0"/>
                  <a:ea typeface="Calibri"/>
                  <a:cs typeface="Times New Roman" panose="02020603050405020304" pitchFamily="18" charset="0"/>
                </a:endParaRPr>
              </a:p>
            </p:txBody>
          </p:sp>
        </mc:Choice>
        <mc:Fallback xmlns="">
          <p:sp>
            <p:nvSpPr>
              <p:cNvPr id="65" name="Rectangle 64"/>
              <p:cNvSpPr>
                <a:spLocks noRot="1" noChangeAspect="1" noMove="1" noResize="1" noEditPoints="1" noAdjustHandles="1" noChangeArrowheads="1" noChangeShapeType="1" noTextEdit="1"/>
              </p:cNvSpPr>
              <p:nvPr/>
            </p:nvSpPr>
            <p:spPr>
              <a:xfrm>
                <a:off x="4775970" y="9708561"/>
                <a:ext cx="4053994" cy="89768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5054491" y="6212832"/>
                <a:ext cx="3840603"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𝑎</m:t>
                          </m:r>
                        </m:e>
                        <m:sup>
                          <m:r>
                            <a:rPr lang="en-US" sz="4400" i="1">
                              <a:latin typeface="Cambria Math"/>
                              <a:ea typeface="Calibri"/>
                              <a:cs typeface="Times New Roman"/>
                            </a:rPr>
                            <m:t>2</m:t>
                          </m:r>
                        </m:sup>
                      </m:sSup>
                      <m:r>
                        <a:rPr lang="en-US" sz="4400" i="1">
                          <a:latin typeface="Cambria Math"/>
                          <a:ea typeface="Calibri"/>
                          <a:cs typeface="Times New Roman"/>
                        </a:rPr>
                        <m:t>+</m:t>
                      </m:r>
                      <m:sSup>
                        <m:sSupPr>
                          <m:ctrlPr>
                            <a:rPr lang="en-US" sz="4400" i="1">
                              <a:latin typeface="Cambria Math" panose="02040503050406030204" pitchFamily="18" charset="0"/>
                              <a:ea typeface="Calibri"/>
                              <a:cs typeface="Times New Roman"/>
                            </a:rPr>
                          </m:ctrlPr>
                        </m:sSupPr>
                        <m:e>
                          <m:r>
                            <a:rPr lang="en-US" sz="4400" i="1">
                              <a:latin typeface="Cambria Math"/>
                              <a:ea typeface="Calibri"/>
                              <a:cs typeface="Times New Roman"/>
                            </a:rPr>
                            <m:t>𝑏</m:t>
                          </m:r>
                        </m:e>
                        <m:sup>
                          <m:r>
                            <a:rPr lang="en-US" sz="4400" i="1">
                              <a:latin typeface="Cambria Math"/>
                              <a:ea typeface="Calibri"/>
                              <a:cs typeface="Times New Roman"/>
                            </a:rPr>
                            <m:t>2</m:t>
                          </m:r>
                        </m:sup>
                      </m:sSup>
                      <m:r>
                        <a:rPr lang="en-US" sz="4400" i="1">
                          <a:latin typeface="Cambria Math"/>
                          <a:ea typeface="Calibri"/>
                          <a:cs typeface="Times New Roman"/>
                        </a:rPr>
                        <m:t>≥2</m:t>
                      </m:r>
                      <m:r>
                        <a:rPr lang="en-US" sz="4400" i="1">
                          <a:latin typeface="Cambria Math"/>
                          <a:ea typeface="Calibri"/>
                          <a:cs typeface="Times New Roman"/>
                        </a:rPr>
                        <m:t>𝑎𝑏</m:t>
                      </m:r>
                    </m:oMath>
                  </m:oMathPara>
                </a14:m>
                <a:endParaRPr lang="en-US" sz="4400">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054491" y="6212832"/>
                <a:ext cx="3840603" cy="76944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847337" y="6241407"/>
                <a:ext cx="5559407"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sSup>
                        <m:sSupPr>
                          <m:ctrlPr>
                            <a:rPr lang="en-US" sz="4400" i="1" smtClean="0">
                              <a:effectLst/>
                              <a:latin typeface="Cambria Math" panose="02040503050406030204" pitchFamily="18" charset="0"/>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rPr>
                        <m:t>−</m:t>
                      </m:r>
                      <m:r>
                        <a:rPr lang="en-US" sz="4400" i="1">
                          <a:effectLst/>
                          <a:latin typeface="Cambria Math"/>
                          <a:ea typeface="Calibri"/>
                          <a:cs typeface="Times New Roman"/>
                        </a:rPr>
                        <m:t>2</m:t>
                      </m:r>
                      <m:r>
                        <a:rPr lang="en-US" sz="4400" i="1">
                          <a:effectLst/>
                          <a:latin typeface="Cambria Math"/>
                          <a:ea typeface="Calibri"/>
                          <a:cs typeface="Times New Roman"/>
                        </a:rPr>
                        <m:t>𝑎𝑏</m:t>
                      </m:r>
                      <m:r>
                        <a:rPr lang="en-US" sz="4400" i="1">
                          <a:effectLst/>
                          <a:latin typeface="Cambria Math"/>
                          <a:ea typeface="Calibri"/>
                          <a:cs typeface="Times New Roman"/>
                        </a:rPr>
                        <m:t>+</m:t>
                      </m:r>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rPr>
                        <m:t>≥</m:t>
                      </m:r>
                      <m:r>
                        <a:rPr lang="en-US" sz="4400" i="1">
                          <a:effectLst/>
                          <a:latin typeface="Cambria Math"/>
                          <a:ea typeface="Calibri"/>
                          <a:cs typeface="Times New Roman"/>
                        </a:rPr>
                        <m:t>0</m:t>
                      </m:r>
                    </m:oMath>
                  </m:oMathPara>
                </a14:m>
                <a:endParaRPr lang="en-US" sz="4400">
                  <a:latin typeface="Times New Roman" panose="02020603050405020304" pitchFamily="18"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8847337" y="6241407"/>
                <a:ext cx="5559407" cy="76944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4175929" y="6216408"/>
                <a:ext cx="3993529"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rPr>
                          </m:ctrlPr>
                        </m:sSupPr>
                        <m:e>
                          <m:r>
                            <a:rPr lang="en-US" sz="4400" i="1">
                              <a:latin typeface="Cambria Math"/>
                              <a:ea typeface="Calibri"/>
                              <a:cs typeface="Cambria Math"/>
                            </a:rPr>
                            <m:t>⇔</m:t>
                          </m:r>
                          <m:d>
                            <m:dPr>
                              <m:ctrlPr>
                                <a:rPr lang="en-US" sz="4400" i="1">
                                  <a:effectLst/>
                                  <a:latin typeface="Cambria Math" panose="02040503050406030204" pitchFamily="18" charset="0"/>
                                </a:rPr>
                              </m:ctrlPr>
                            </m:dPr>
                            <m:e>
                              <m:r>
                                <a:rPr lang="en-US" sz="4400" i="1">
                                  <a:effectLst/>
                                  <a:latin typeface="Cambria Math"/>
                                  <a:ea typeface="Calibri"/>
                                  <a:cs typeface="Times New Roman"/>
                                </a:rPr>
                                <m:t>𝑎</m:t>
                              </m:r>
                              <m:r>
                                <a:rPr lang="en-US" sz="4400" i="1">
                                  <a:effectLst/>
                                  <a:latin typeface="Cambria Math"/>
                                  <a:ea typeface="Calibri"/>
                                </a:rPr>
                                <m:t>−</m:t>
                              </m:r>
                              <m:r>
                                <a:rPr lang="en-US" sz="4400" i="1">
                                  <a:effectLst/>
                                  <a:latin typeface="Cambria Math"/>
                                  <a:ea typeface="Calibri"/>
                                  <a:cs typeface="Times New Roman"/>
                                </a:rPr>
                                <m:t>𝑏</m:t>
                              </m:r>
                            </m:e>
                          </m:d>
                        </m:e>
                        <m:sup>
                          <m:r>
                            <a:rPr lang="en-US" sz="4400" i="1">
                              <a:effectLst/>
                              <a:latin typeface="Cambria Math"/>
                              <a:ea typeface="Calibri"/>
                              <a:cs typeface="Times New Roman"/>
                            </a:rPr>
                            <m:t>2</m:t>
                          </m:r>
                        </m:sup>
                      </m:sSup>
                      <m:r>
                        <a:rPr lang="en-US" sz="4400" i="1">
                          <a:effectLst/>
                          <a:latin typeface="Cambria Math"/>
                          <a:ea typeface="Calibri"/>
                        </a:rPr>
                        <m:t>≥</m:t>
                      </m:r>
                      <m:r>
                        <a:rPr lang="en-US" sz="4400" i="1">
                          <a:effectLst/>
                          <a:latin typeface="Cambria Math"/>
                          <a:ea typeface="Calibri"/>
                          <a:cs typeface="Times New Roman"/>
                        </a:rPr>
                        <m:t>0</m:t>
                      </m:r>
                    </m:oMath>
                  </m:oMathPara>
                </a14:m>
                <a:endParaRPr lang="en-US" sz="4400">
                  <a:latin typeface="Times New Roman" panose="02020603050405020304" pitchFamily="18" charset="0"/>
                  <a:cs typeface="Times New Roman" panose="020206030504050203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14175929" y="6216408"/>
                <a:ext cx="3993529" cy="769441"/>
              </a:xfrm>
              <a:prstGeom prst="rect">
                <a:avLst/>
              </a:prstGeom>
              <a:blipFill>
                <a:blip r:embed="rId13"/>
                <a:stretch>
                  <a:fillRect/>
                </a:stretch>
              </a:blipFill>
            </p:spPr>
            <p:txBody>
              <a:bodyPr/>
              <a:lstStyle/>
              <a:p>
                <a:r>
                  <a:rPr lang="en-US">
                    <a:noFill/>
                  </a:rPr>
                  <a:t> </a:t>
                </a:r>
              </a:p>
            </p:txBody>
          </p:sp>
        </mc:Fallback>
      </mc:AlternateContent>
      <p:sp>
        <p:nvSpPr>
          <p:cNvPr id="3" name="TextBox 2"/>
          <p:cNvSpPr txBox="1"/>
          <p:nvPr/>
        </p:nvSpPr>
        <p:spPr>
          <a:xfrm>
            <a:off x="2543722" y="6165186"/>
            <a:ext cx="2481770" cy="769441"/>
          </a:xfrm>
          <a:prstGeom prst="rect">
            <a:avLst/>
          </a:prstGeom>
          <a:noFill/>
        </p:spPr>
        <p:txBody>
          <a:bodyPr wrap="none" rtlCol="0">
            <a:spAutoFit/>
          </a:bodyPr>
          <a:lstStyle/>
          <a:p>
            <a:r>
              <a:rPr lang="en-US" sz="4400" b="1">
                <a:solidFill>
                  <a:srgbClr val="FF0000"/>
                </a:solidFill>
                <a:latin typeface="Times New Roman" panose="02020603050405020304" pitchFamily="18" charset="0"/>
                <a:cs typeface="Times New Roman" pitchFamily="18" charset="0"/>
              </a:rPr>
              <a:t>Hướng 1:</a:t>
            </a:r>
          </a:p>
        </p:txBody>
      </p:sp>
      <p:sp>
        <p:nvSpPr>
          <p:cNvPr id="35" name="TextBox 34"/>
          <p:cNvSpPr txBox="1"/>
          <p:nvPr/>
        </p:nvSpPr>
        <p:spPr>
          <a:xfrm>
            <a:off x="2471714" y="7389322"/>
            <a:ext cx="2481770" cy="769441"/>
          </a:xfrm>
          <a:prstGeom prst="rect">
            <a:avLst/>
          </a:prstGeom>
          <a:noFill/>
        </p:spPr>
        <p:txBody>
          <a:bodyPr wrap="none" rtlCol="0">
            <a:spAutoFit/>
          </a:bodyPr>
          <a:lstStyle/>
          <a:p>
            <a:r>
              <a:rPr lang="en-US" sz="4400" b="1">
                <a:solidFill>
                  <a:srgbClr val="FF0000"/>
                </a:solidFill>
                <a:latin typeface="Times New Roman" panose="02020603050405020304" pitchFamily="18" charset="0"/>
                <a:cs typeface="Times New Roman" pitchFamily="18" charset="0"/>
              </a:rPr>
              <a:t>Hướng 2:</a:t>
            </a:r>
          </a:p>
        </p:txBody>
      </p:sp>
      <p:sp>
        <p:nvSpPr>
          <p:cNvPr id="36" name="TextBox 35"/>
          <p:cNvSpPr txBox="1"/>
          <p:nvPr/>
        </p:nvSpPr>
        <p:spPr>
          <a:xfrm>
            <a:off x="18690664" y="9708561"/>
            <a:ext cx="2847254" cy="769441"/>
          </a:xfrm>
          <a:prstGeom prst="rect">
            <a:avLst/>
          </a:prstGeom>
          <a:noFill/>
        </p:spPr>
        <p:txBody>
          <a:bodyPr wrap="none" rtlCol="0">
            <a:spAutoFit/>
          </a:bodyPr>
          <a:lstStyle/>
          <a:p>
            <a:r>
              <a:rPr lang="en-US" sz="4400">
                <a:latin typeface="Times New Roman" panose="02020603050405020304" pitchFamily="18" charset="0"/>
                <a:cs typeface="Times New Roman" pitchFamily="18" charset="0"/>
              </a:rPr>
              <a:t>(luôn đúng)</a:t>
            </a:r>
          </a:p>
        </p:txBody>
      </p:sp>
      <p:sp>
        <p:nvSpPr>
          <p:cNvPr id="53" name="Rectangle 52">
            <a:extLst>
              <a:ext uri="{FF2B5EF4-FFF2-40B4-BE49-F238E27FC236}">
                <a16:creationId xmlns:a16="http://schemas.microsoft.com/office/drawing/2014/main" id="{5D6BD99B-53BA-4902-9F9D-04A87F852F8A}"/>
              </a:ext>
            </a:extLst>
          </p:cNvPr>
          <p:cNvSpPr/>
          <p:nvPr/>
        </p:nvSpPr>
        <p:spPr>
          <a:xfrm>
            <a:off x="815530" y="378074"/>
            <a:ext cx="16188516" cy="769441"/>
          </a:xfrm>
          <a:prstGeom prst="rect">
            <a:avLst/>
          </a:prstGeom>
        </p:spPr>
        <p:txBody>
          <a:bodyPr wrap="square">
            <a:spAutoFit/>
          </a:bodyPr>
          <a:lstStyle/>
          <a:p>
            <a:r>
              <a:rPr lang="en-US" sz="4400" b="1" i="1" dirty="0" err="1">
                <a:solidFill>
                  <a:srgbClr val="0000FF"/>
                </a:solidFill>
                <a:latin typeface="Times New Roman"/>
                <a:ea typeface="Calibri"/>
              </a:rPr>
              <a:t>Dạng</a:t>
            </a:r>
            <a:r>
              <a:rPr lang="en-US" sz="4400" b="1" i="1" dirty="0">
                <a:solidFill>
                  <a:srgbClr val="0000FF"/>
                </a:solidFill>
                <a:latin typeface="Times New Roman"/>
                <a:ea typeface="Calibri"/>
              </a:rPr>
              <a:t> 1: </a:t>
            </a:r>
            <a:r>
              <a:rPr lang="vi-VN" sz="4400" b="1" dirty="0">
                <a:latin typeface="Times New Roman"/>
                <a:ea typeface="Calibri"/>
              </a:rPr>
              <a:t>Chứng minh bất đẳng thức bằng định nghĩa và tính chất</a:t>
            </a:r>
            <a:endParaRPr lang="en-US" dirty="0"/>
          </a:p>
        </p:txBody>
      </p:sp>
    </p:spTree>
    <p:extLst>
      <p:ext uri="{BB962C8B-B14F-4D97-AF65-F5344CB8AC3E}">
        <p14:creationId xmlns:p14="http://schemas.microsoft.com/office/powerpoint/2010/main" val="411759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down)">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down)">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down)">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down)">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down)">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wipe(down)">
                                      <p:cBhvr>
                                        <p:cTn id="67" dur="500"/>
                                        <p:tgtEl>
                                          <p:spTgt spid="5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wipe(down)">
                                      <p:cBhvr>
                                        <p:cTn id="72" dur="500"/>
                                        <p:tgtEl>
                                          <p:spTgt spid="5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wipe(down)">
                                      <p:cBhvr>
                                        <p:cTn id="77" dur="500"/>
                                        <p:tgtEl>
                                          <p:spTgt spid="5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wipe(down)">
                                      <p:cBhvr>
                                        <p:cTn id="82" dur="500"/>
                                        <p:tgtEl>
                                          <p:spTgt spid="6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wipe(down)">
                                      <p:cBhvr>
                                        <p:cTn id="87" dur="500"/>
                                        <p:tgtEl>
                                          <p:spTgt spid="6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ipe(down)">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wipe(down)">
                                      <p:cBhvr>
                                        <p:cTn id="97" dur="500"/>
                                        <p:tgtEl>
                                          <p:spTgt spid="6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1" grpId="0"/>
      <p:bldP spid="54" grpId="0"/>
      <p:bldP spid="55" grpId="0"/>
      <p:bldP spid="56" grpId="0"/>
      <p:bldP spid="57" grpId="0"/>
      <p:bldP spid="58" grpId="0"/>
      <p:bldP spid="59" grpId="0"/>
      <p:bldP spid="61" grpId="0"/>
      <p:bldP spid="63" grpId="0"/>
      <p:bldP spid="64" grpId="0"/>
      <p:bldP spid="65" grpId="0"/>
      <p:bldP spid="2" grpId="0"/>
      <p:bldP spid="33" grpId="0"/>
      <p:bldP spid="34" grpId="0"/>
      <p:bldP spid="3" grpId="0"/>
      <p:bldP spid="35" grpId="0"/>
      <p:bldP spid="36"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9024442" y="3775100"/>
            <a:ext cx="2050561" cy="808619"/>
          </a:xfrm>
          <a:prstGeom prst="rect">
            <a:avLst/>
          </a:prstGeom>
        </p:spPr>
        <p:txBody>
          <a:bodyPr wrap="none">
            <a:spAutoFit/>
          </a:bodyPr>
          <a:lstStyle/>
          <a:p>
            <a:pPr algn="ctr">
              <a:lnSpc>
                <a:spcPct val="115000"/>
              </a:lnSpc>
              <a:spcAft>
                <a:spcPts val="600"/>
              </a:spcAft>
            </a:pPr>
            <a:r>
              <a:rPr lang="vi-VN" sz="4400" b="1">
                <a:solidFill>
                  <a:srgbClr val="0000FF"/>
                </a:solidFill>
                <a:latin typeface="Times New Roman" panose="02020603050405020304" pitchFamily="18" charset="0"/>
                <a:ea typeface="Calibri"/>
                <a:cs typeface="Times New Roman" panose="02020603050405020304" pitchFamily="18" charset="0"/>
              </a:rPr>
              <a:t>Lời giải</a:t>
            </a:r>
            <a:endParaRPr lang="en-US" sz="4400">
              <a:solidFill>
                <a:prstClr val="black"/>
              </a:solidFill>
              <a:latin typeface="Times New Roman" panose="02020603050405020304" pitchFamily="18" charset="0"/>
              <a:ea typeface="Calibri"/>
              <a:cs typeface="Times New Roman" panose="02020603050405020304" pitchFamily="18" charset="0"/>
            </a:endParaRPr>
          </a:p>
        </p:txBody>
      </p:sp>
      <p:grpSp>
        <p:nvGrpSpPr>
          <p:cNvPr id="37" name="Group 65"/>
          <p:cNvGrpSpPr/>
          <p:nvPr/>
        </p:nvGrpSpPr>
        <p:grpSpPr>
          <a:xfrm>
            <a:off x="959546" y="1602210"/>
            <a:ext cx="5093813" cy="867916"/>
            <a:chOff x="166396" y="8755081"/>
            <a:chExt cx="5093813" cy="698710"/>
          </a:xfrm>
        </p:grpSpPr>
        <p:sp>
          <p:nvSpPr>
            <p:cNvPr id="38" name="Freeform 20"/>
            <p:cNvSpPr>
              <a:spLocks/>
            </p:cNvSpPr>
            <p:nvPr/>
          </p:nvSpPr>
          <p:spPr bwMode="auto">
            <a:xfrm>
              <a:off x="384523" y="8755081"/>
              <a:ext cx="3382274" cy="698710"/>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grpSp>
          <p:nvGrpSpPr>
            <p:cNvPr id="39" name="Group 38"/>
            <p:cNvGrpSpPr/>
            <p:nvPr/>
          </p:nvGrpSpPr>
          <p:grpSpPr>
            <a:xfrm>
              <a:off x="166396" y="8780577"/>
              <a:ext cx="702538" cy="572229"/>
              <a:chOff x="-145995" y="8633545"/>
              <a:chExt cx="787401" cy="641352"/>
            </a:xfrm>
          </p:grpSpPr>
          <p:sp>
            <p:nvSpPr>
              <p:cNvPr id="41"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2"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3"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4"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5"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6"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7"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8"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49"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50"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51"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52"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grpSp>
        <p:sp>
          <p:nvSpPr>
            <p:cNvPr id="40" name="TextBox 39"/>
            <p:cNvSpPr txBox="1"/>
            <p:nvPr/>
          </p:nvSpPr>
          <p:spPr>
            <a:xfrm>
              <a:off x="1201395" y="8770019"/>
              <a:ext cx="4058814" cy="619433"/>
            </a:xfrm>
            <a:prstGeom prst="rect">
              <a:avLst/>
            </a:prstGeom>
            <a:noFill/>
          </p:spPr>
          <p:txBody>
            <a:bodyPr wrap="square" rtlCol="0">
              <a:spAutoFit/>
            </a:bodyPr>
            <a:lstStyle/>
            <a:p>
              <a:r>
                <a:rPr lang="en-US" sz="4400" b="1">
                  <a:solidFill>
                    <a:prstClr val="white"/>
                  </a:solidFill>
                  <a:latin typeface="Times New Roman" panose="02020603050405020304" pitchFamily="18" charset="0"/>
                  <a:ea typeface="Tahoma" pitchFamily="34" charset="0"/>
                  <a:cs typeface="Times New Roman" panose="02020603050405020304" pitchFamily="18" charset="0"/>
                </a:rPr>
                <a:t>Bài tập 2</a:t>
              </a:r>
              <a:endParaRPr lang="en-US" sz="4400" b="1" dirty="0">
                <a:solidFill>
                  <a:prstClr val="white"/>
                </a:solidFill>
                <a:latin typeface="Times New Roman" panose="02020603050405020304" pitchFamily="18" charset="0"/>
                <a:ea typeface="Tahoma"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 name="Rectangle 1"/>
              <p:cNvSpPr/>
              <p:nvPr/>
            </p:nvSpPr>
            <p:spPr>
              <a:xfrm>
                <a:off x="1994544" y="2852820"/>
                <a:ext cx="19847321" cy="769441"/>
              </a:xfrm>
              <a:prstGeom prst="rect">
                <a:avLst/>
              </a:prstGeom>
            </p:spPr>
            <p:txBody>
              <a:bodyPr wrap="square">
                <a:spAutoFit/>
              </a:bodyPr>
              <a:lstStyle/>
              <a:p>
                <a:r>
                  <a:rPr lang="vi-VN" sz="4400">
                    <a:latin typeface="Times New Roman" panose="02020603050405020304" pitchFamily="18" charset="0"/>
                    <a:ea typeface="Calibri"/>
                    <a:cs typeface="Times New Roman" panose="02020603050405020304" pitchFamily="18" charset="0"/>
                  </a:rPr>
                  <a:t>Cho </a:t>
                </a:r>
                <a14:m>
                  <m:oMath xmlns:m="http://schemas.openxmlformats.org/officeDocument/2006/math">
                    <m:r>
                      <a:rPr lang="vi-VN" sz="4400" i="1">
                        <a:effectLst/>
                        <a:latin typeface="Cambria Math"/>
                        <a:ea typeface="Calibri"/>
                        <a:cs typeface="Times New Roman"/>
                      </a:rPr>
                      <m:t>𝑎</m:t>
                    </m:r>
                    <m:r>
                      <a:rPr lang="vi-VN" sz="4400" i="1">
                        <a:effectLst/>
                        <a:latin typeface="Cambria Math"/>
                        <a:ea typeface="Calibri"/>
                        <a:cs typeface="Times New Roman"/>
                      </a:rPr>
                      <m:t>,</m:t>
                    </m:r>
                    <m:r>
                      <a:rPr lang="vi-VN" sz="4400" i="1">
                        <a:effectLst/>
                        <a:latin typeface="Cambria Math"/>
                        <a:ea typeface="Calibri"/>
                        <a:cs typeface="Times New Roman"/>
                      </a:rPr>
                      <m:t>𝑏</m:t>
                    </m:r>
                    <m:r>
                      <a:rPr lang="vi-VN" sz="4400" i="1">
                        <a:effectLst/>
                        <a:latin typeface="Cambria Math"/>
                        <a:ea typeface="Calibri"/>
                        <a:cs typeface="Times New Roman"/>
                      </a:rPr>
                      <m:t>,</m:t>
                    </m:r>
                    <m:r>
                      <a:rPr lang="vi-VN" sz="4400" i="1">
                        <a:effectLst/>
                        <a:latin typeface="Cambria Math"/>
                        <a:ea typeface="Calibri"/>
                        <a:cs typeface="Times New Roman"/>
                      </a:rPr>
                      <m:t>𝑐</m:t>
                    </m:r>
                  </m:oMath>
                </a14:m>
                <a:r>
                  <a:rPr lang="vi-VN" sz="4400">
                    <a:effectLst/>
                    <a:latin typeface="Times New Roman" panose="02020603050405020304" pitchFamily="18" charset="0"/>
                    <a:ea typeface="Calibri"/>
                    <a:cs typeface="Times New Roman" panose="02020603050405020304" pitchFamily="18" charset="0"/>
                  </a:rPr>
                  <a:t> là các số thực, chứng minh </a:t>
                </a:r>
                <a14:m>
                  <m:oMath xmlns:m="http://schemas.openxmlformats.org/officeDocument/2006/math">
                    <m:sSup>
                      <m:sSupPr>
                        <m:ctrlPr>
                          <a:rPr lang="en-US" sz="4400" i="1">
                            <a:effectLst/>
                            <a:latin typeface="Cambria Math" panose="02040503050406030204" pitchFamily="18" charset="0"/>
                          </a:rPr>
                        </m:ctrlPr>
                      </m:sSupPr>
                      <m:e>
                        <m:r>
                          <a:rPr lang="vi-VN" sz="4400" i="1">
                            <a:effectLst/>
                            <a:latin typeface="Cambria Math"/>
                            <a:ea typeface="Calibri"/>
                            <a:cs typeface="Times New Roman"/>
                          </a:rPr>
                          <m:t>𝑎</m:t>
                        </m:r>
                      </m:e>
                      <m:sup>
                        <m:r>
                          <a:rPr lang="vi-VN" sz="4400" i="1">
                            <a:effectLst/>
                            <a:latin typeface="Cambria Math"/>
                            <a:ea typeface="Calibri"/>
                            <a:cs typeface="Times New Roman"/>
                          </a:rPr>
                          <m:t>2</m:t>
                        </m:r>
                      </m:sup>
                    </m:sSup>
                    <m:r>
                      <a:rPr lang="vi-VN" sz="4400" i="1">
                        <a:effectLst/>
                        <a:latin typeface="Cambria Math"/>
                        <a:ea typeface="Calibri"/>
                        <a:cs typeface="Times New Roman"/>
                      </a:rPr>
                      <m:t>+</m:t>
                    </m:r>
                    <m:sSup>
                      <m:sSupPr>
                        <m:ctrlPr>
                          <a:rPr lang="en-US" sz="4400" i="1">
                            <a:effectLst/>
                            <a:latin typeface="Cambria Math" panose="02040503050406030204" pitchFamily="18" charset="0"/>
                          </a:rPr>
                        </m:ctrlPr>
                      </m:sSupPr>
                      <m:e>
                        <m:r>
                          <a:rPr lang="vi-VN" sz="4400" i="1">
                            <a:effectLst/>
                            <a:latin typeface="Cambria Math"/>
                            <a:ea typeface="Calibri"/>
                            <a:cs typeface="Times New Roman"/>
                          </a:rPr>
                          <m:t>𝑏</m:t>
                        </m:r>
                      </m:e>
                      <m:sup>
                        <m:r>
                          <a:rPr lang="vi-VN" sz="4400" i="1">
                            <a:effectLst/>
                            <a:latin typeface="Cambria Math"/>
                            <a:ea typeface="Calibri"/>
                            <a:cs typeface="Times New Roman"/>
                          </a:rPr>
                          <m:t>2</m:t>
                        </m:r>
                      </m:sup>
                    </m:sSup>
                    <m:r>
                      <a:rPr lang="vi-VN" sz="4400" i="1">
                        <a:effectLst/>
                        <a:latin typeface="Cambria Math"/>
                        <a:ea typeface="Calibri"/>
                        <a:cs typeface="Times New Roman"/>
                      </a:rPr>
                      <m:t>+</m:t>
                    </m:r>
                    <m:sSup>
                      <m:sSupPr>
                        <m:ctrlPr>
                          <a:rPr lang="en-US" sz="4400" i="1">
                            <a:effectLst/>
                            <a:latin typeface="Cambria Math" panose="02040503050406030204" pitchFamily="18" charset="0"/>
                          </a:rPr>
                        </m:ctrlPr>
                      </m:sSupPr>
                      <m:e>
                        <m:r>
                          <a:rPr lang="vi-VN" sz="4400" i="1">
                            <a:effectLst/>
                            <a:latin typeface="Cambria Math"/>
                            <a:ea typeface="Calibri"/>
                            <a:cs typeface="Times New Roman"/>
                          </a:rPr>
                          <m:t>𝑐</m:t>
                        </m:r>
                      </m:e>
                      <m:sup>
                        <m:r>
                          <a:rPr lang="vi-VN" sz="4400" i="1">
                            <a:effectLst/>
                            <a:latin typeface="Cambria Math"/>
                            <a:ea typeface="Calibri"/>
                            <a:cs typeface="Times New Roman"/>
                          </a:rPr>
                          <m:t>2</m:t>
                        </m:r>
                      </m:sup>
                    </m:sSup>
                    <m:r>
                      <a:rPr lang="vi-VN" sz="4400" i="1">
                        <a:effectLst/>
                        <a:latin typeface="Cambria Math"/>
                        <a:ea typeface="Calibri"/>
                      </a:rPr>
                      <m:t>≥</m:t>
                    </m:r>
                    <m:r>
                      <a:rPr lang="vi-VN" sz="4400" i="1">
                        <a:effectLst/>
                        <a:latin typeface="Cambria Math"/>
                        <a:ea typeface="Calibri"/>
                        <a:cs typeface="Times New Roman"/>
                      </a:rPr>
                      <m:t>𝑎𝑏</m:t>
                    </m:r>
                    <m:r>
                      <a:rPr lang="vi-VN" sz="4400" i="1">
                        <a:effectLst/>
                        <a:latin typeface="Cambria Math"/>
                        <a:ea typeface="Calibri"/>
                        <a:cs typeface="Times New Roman"/>
                      </a:rPr>
                      <m:t>+</m:t>
                    </m:r>
                    <m:r>
                      <a:rPr lang="vi-VN" sz="4400" i="1">
                        <a:effectLst/>
                        <a:latin typeface="Cambria Math"/>
                        <a:ea typeface="Calibri"/>
                        <a:cs typeface="Times New Roman"/>
                      </a:rPr>
                      <m:t>𝑏𝑐</m:t>
                    </m:r>
                    <m:r>
                      <a:rPr lang="vi-VN" sz="4400" i="1">
                        <a:effectLst/>
                        <a:latin typeface="Cambria Math"/>
                        <a:ea typeface="Calibri"/>
                        <a:cs typeface="Times New Roman"/>
                      </a:rPr>
                      <m:t>+</m:t>
                    </m:r>
                    <m:r>
                      <a:rPr lang="vi-VN" sz="4400" i="1">
                        <a:effectLst/>
                        <a:latin typeface="Cambria Math"/>
                        <a:ea typeface="Calibri"/>
                        <a:cs typeface="Times New Roman"/>
                      </a:rPr>
                      <m:t>𝑐𝑎</m:t>
                    </m:r>
                  </m:oMath>
                </a14:m>
                <a:r>
                  <a:rPr lang="vi-VN" sz="4400">
                    <a:effectLst/>
                    <a:latin typeface="Times New Roman" panose="02020603050405020304" pitchFamily="18" charset="0"/>
                    <a:ea typeface="Calibri"/>
                    <a:cs typeface="Times New Roman" panose="02020603050405020304" pitchFamily="18" charset="0"/>
                  </a:rPr>
                  <a:t>.</a:t>
                </a:r>
                <a:endParaRPr lang="en-US" sz="440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94544" y="2852820"/>
                <a:ext cx="19847321" cy="769441"/>
              </a:xfrm>
              <a:prstGeom prst="rect">
                <a:avLst/>
              </a:prstGeom>
              <a:blipFill>
                <a:blip r:embed="rId2"/>
                <a:stretch>
                  <a:fillRect l="-1229" t="-15873" b="-38095"/>
                </a:stretch>
              </a:blipFill>
            </p:spPr>
            <p:txBody>
              <a:bodyPr/>
              <a:lstStyle/>
              <a:p>
                <a:r>
                  <a:rPr lang="en-US">
                    <a:noFill/>
                  </a:rPr>
                  <a:t> </a:t>
                </a:r>
              </a:p>
            </p:txBody>
          </p:sp>
        </mc:Fallback>
      </mc:AlternateContent>
      <p:sp>
        <p:nvSpPr>
          <p:cNvPr id="3" name="Rectangle 2"/>
          <p:cNvSpPr/>
          <p:nvPr/>
        </p:nvSpPr>
        <p:spPr>
          <a:xfrm>
            <a:off x="11904762" y="5681115"/>
            <a:ext cx="5136021" cy="808619"/>
          </a:xfrm>
          <a:prstGeom prst="rect">
            <a:avLst/>
          </a:prstGeom>
        </p:spPr>
        <p:txBody>
          <a:bodyPr wrap="none">
            <a:spAutoFit/>
          </a:bodyPr>
          <a:lstStyle/>
          <a:p>
            <a:pPr marL="221615" indent="-90170">
              <a:lnSpc>
                <a:spcPct val="115000"/>
              </a:lnSpc>
              <a:spcBef>
                <a:spcPts val="200"/>
              </a:spcBef>
              <a:spcAft>
                <a:spcPts val="1000"/>
              </a:spcAft>
              <a:tabLst>
                <a:tab pos="180340" algn="l"/>
                <a:tab pos="221615" algn="l"/>
                <a:tab pos="288290" algn="l"/>
                <a:tab pos="467995" algn="l"/>
                <a:tab pos="540385" algn="l"/>
                <a:tab pos="648335" algn="l"/>
                <a:tab pos="1260475" algn="l"/>
                <a:tab pos="3780790" algn="l"/>
              </a:tabLst>
            </a:pPr>
            <a:r>
              <a:rPr lang="vi-VN" sz="4400">
                <a:latin typeface="Times New Roman" panose="02020603050405020304" pitchFamily="18" charset="0"/>
                <a:ea typeface="Calibri"/>
                <a:cs typeface="Times New Roman" panose="02020603050405020304" pitchFamily="18" charset="0"/>
              </a:rPr>
              <a:t>Dựa vào </a:t>
            </a:r>
            <a:r>
              <a:rPr lang="vi-VN" sz="4400" b="1">
                <a:solidFill>
                  <a:srgbClr val="FF0000"/>
                </a:solidFill>
                <a:latin typeface="Times New Roman" panose="02020603050405020304" pitchFamily="18" charset="0"/>
                <a:ea typeface="Calibri"/>
                <a:cs typeface="Times New Roman" panose="02020603050405020304" pitchFamily="18" charset="0"/>
              </a:rPr>
              <a:t>Bài 1</a:t>
            </a:r>
            <a:r>
              <a:rPr lang="vi-VN" sz="4400">
                <a:latin typeface="Times New Roman" panose="02020603050405020304" pitchFamily="18" charset="0"/>
                <a:ea typeface="Calibri"/>
                <a:cs typeface="Times New Roman" panose="02020603050405020304" pitchFamily="18" charset="0"/>
              </a:rPr>
              <a:t>, ta có:</a:t>
            </a:r>
            <a:endParaRPr lang="en-US" sz="4400">
              <a:effectLst/>
              <a:latin typeface="Times New Roman" panose="02020603050405020304" pitchFamily="18" charset="0"/>
              <a:ea typeface="Calibri"/>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6850241" y="5757670"/>
                <a:ext cx="5112568" cy="2353465"/>
              </a:xfrm>
              <a:prstGeom prst="rect">
                <a:avLst/>
              </a:prstGeom>
            </p:spPr>
            <p:txBody>
              <a:bodyPr wrap="square">
                <a:spAutoFit/>
              </a:bodyPr>
              <a:lstStyle/>
              <a:p>
                <a:pPr>
                  <a:spcAft>
                    <a:spcPts val="0"/>
                  </a:spcAft>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ea typeface="Calibri"/>
                              <a:cs typeface="Times New Roman"/>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cs typeface="Times New Roman"/>
                        </a:rPr>
                        <m:t>≥2</m:t>
                      </m:r>
                      <m:r>
                        <a:rPr lang="en-US" sz="4400" i="1">
                          <a:effectLst/>
                          <a:latin typeface="Cambria Math"/>
                          <a:ea typeface="Calibri"/>
                          <a:cs typeface="Times New Roman"/>
                        </a:rPr>
                        <m:t>𝑎𝑏</m:t>
                      </m:r>
                    </m:oMath>
                  </m:oMathPara>
                </a14:m>
                <a:endParaRPr lang="en-US" sz="4400">
                  <a:effectLst/>
                  <a:latin typeface="Times New Roman" panose="02020603050405020304" pitchFamily="18" charset="0"/>
                  <a:ea typeface="Calibri"/>
                  <a:cs typeface="Times New Roman" panose="02020603050405020304" pitchFamily="18" charset="0"/>
                </a:endParaRPr>
              </a:p>
              <a:p>
                <a:pPr marL="221615" indent="-90170">
                  <a:lnSpc>
                    <a:spcPct val="115000"/>
                  </a:lnSpc>
                  <a:spcBef>
                    <a:spcPts val="200"/>
                  </a:spcBef>
                  <a:spcAft>
                    <a:spcPts val="1000"/>
                  </a:spcAft>
                  <a:tabLst>
                    <a:tab pos="180340" algn="l"/>
                    <a:tab pos="221615" algn="l"/>
                    <a:tab pos="288290" algn="l"/>
                    <a:tab pos="467995" algn="l"/>
                    <a:tab pos="540385" algn="l"/>
                    <a:tab pos="648335" algn="l"/>
                    <a:tab pos="1260475" algn="l"/>
                    <a:tab pos="3780790" algn="l"/>
                  </a:tabLst>
                </a:pPr>
                <a14:m>
                  <m:oMathPara xmlns:m="http://schemas.openxmlformats.org/officeDocument/2006/math">
                    <m:oMathParaPr>
                      <m:jc m:val="centerGroup"/>
                    </m:oMathParaPr>
                    <m:oMath xmlns:m="http://schemas.openxmlformats.org/officeDocument/2006/math">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𝑐</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cs typeface="Times New Roman"/>
                        </a:rPr>
                        <m:t>≥2</m:t>
                      </m:r>
                      <m:r>
                        <a:rPr lang="en-US" sz="4400" i="1">
                          <a:effectLst/>
                          <a:latin typeface="Cambria Math"/>
                          <a:ea typeface="Calibri"/>
                          <a:cs typeface="Times New Roman"/>
                        </a:rPr>
                        <m:t>𝑎𝑐</m:t>
                      </m:r>
                    </m:oMath>
                  </m:oMathPara>
                </a14:m>
                <a:endParaRPr lang="en-US" sz="4400">
                  <a:effectLst/>
                  <a:latin typeface="Times New Roman" panose="02020603050405020304" pitchFamily="18" charset="0"/>
                  <a:ea typeface="Calibri"/>
                  <a:cs typeface="Times New Roman" panose="02020603050405020304" pitchFamily="18" charset="0"/>
                </a:endParaRPr>
              </a:p>
              <a:p>
                <a:pPr>
                  <a:spcAft>
                    <a:spcPts val="0"/>
                  </a:spcAft>
                </a:pPr>
                <a14:m>
                  <m:oMathPara xmlns:m="http://schemas.openxmlformats.org/officeDocument/2006/math">
                    <m:oMathParaPr>
                      <m:jc m:val="centerGroup"/>
                    </m:oMathParaPr>
                    <m:oMath xmlns:m="http://schemas.openxmlformats.org/officeDocument/2006/math">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𝑐</m:t>
                          </m:r>
                        </m:e>
                        <m:sup>
                          <m:r>
                            <a:rPr lang="en-US" sz="4400" i="1">
                              <a:effectLst/>
                              <a:latin typeface="Cambria Math"/>
                              <a:ea typeface="Calibri"/>
                              <a:cs typeface="Times New Roman"/>
                            </a:rPr>
                            <m:t>2</m:t>
                          </m:r>
                        </m:sup>
                      </m:sSup>
                      <m:r>
                        <a:rPr lang="en-US" sz="4400" i="1">
                          <a:effectLst/>
                          <a:latin typeface="Cambria Math"/>
                          <a:ea typeface="Calibri"/>
                          <a:cs typeface="Times New Roman"/>
                        </a:rPr>
                        <m:t>≥2</m:t>
                      </m:r>
                      <m:r>
                        <a:rPr lang="en-US" sz="4400" i="1">
                          <a:effectLst/>
                          <a:latin typeface="Cambria Math"/>
                          <a:ea typeface="Calibri"/>
                          <a:cs typeface="Times New Roman"/>
                        </a:rPr>
                        <m:t>𝑏𝑐</m:t>
                      </m:r>
                    </m:oMath>
                  </m:oMathPara>
                </a14:m>
                <a:endParaRPr lang="en-US" sz="4400">
                  <a:effectLst/>
                  <a:latin typeface="Times New Roman" panose="02020603050405020304" pitchFamily="18" charset="0"/>
                  <a:ea typeface="Calibri"/>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850241" y="5757670"/>
                <a:ext cx="5112568" cy="23534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4848707" y="8406831"/>
                <a:ext cx="9441431"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r>
                        <a:rPr lang="en-US" sz="4400" i="1">
                          <a:effectLst/>
                          <a:latin typeface="Cambria Math"/>
                          <a:ea typeface="Calibri"/>
                          <a:cs typeface="Times New Roman"/>
                        </a:rPr>
                        <m:t>2</m:t>
                      </m:r>
                      <m:d>
                        <m:dPr>
                          <m:ctrlPr>
                            <a:rPr lang="en-US" sz="4400" i="1">
                              <a:effectLst/>
                              <a:latin typeface="Cambria Math" panose="02040503050406030204" pitchFamily="18" charset="0"/>
                            </a:rPr>
                          </m:ctrlPr>
                        </m:dPr>
                        <m:e>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𝑐</m:t>
                              </m:r>
                            </m:e>
                            <m:sup>
                              <m:r>
                                <a:rPr lang="en-US" sz="4400" i="1">
                                  <a:effectLst/>
                                  <a:latin typeface="Cambria Math"/>
                                  <a:ea typeface="Calibri"/>
                                  <a:cs typeface="Times New Roman"/>
                                </a:rPr>
                                <m:t>2</m:t>
                              </m:r>
                            </m:sup>
                          </m:sSup>
                        </m:e>
                      </m:d>
                      <m:r>
                        <a:rPr lang="en-US" sz="4400" i="1">
                          <a:effectLst/>
                          <a:latin typeface="Cambria Math"/>
                          <a:ea typeface="Calibri"/>
                        </a:rPr>
                        <m:t>≥</m:t>
                      </m:r>
                      <m:r>
                        <a:rPr lang="en-US" sz="4400" i="1">
                          <a:effectLst/>
                          <a:latin typeface="Cambria Math"/>
                          <a:ea typeface="Calibri"/>
                          <a:cs typeface="Times New Roman"/>
                        </a:rPr>
                        <m:t>2</m:t>
                      </m:r>
                      <m:d>
                        <m:dPr>
                          <m:ctrlPr>
                            <a:rPr lang="en-US" sz="4400" i="1">
                              <a:effectLst/>
                              <a:latin typeface="Cambria Math" panose="02040503050406030204" pitchFamily="18" charset="0"/>
                            </a:rPr>
                          </m:ctrlPr>
                        </m:dPr>
                        <m:e>
                          <m:r>
                            <a:rPr lang="en-US" sz="4400" i="1">
                              <a:effectLst/>
                              <a:latin typeface="Cambria Math"/>
                              <a:ea typeface="Calibri"/>
                              <a:cs typeface="Times New Roman"/>
                            </a:rPr>
                            <m:t>𝑎𝑏</m:t>
                          </m:r>
                          <m:r>
                            <a:rPr lang="en-US" sz="4400" i="1">
                              <a:effectLst/>
                              <a:latin typeface="Cambria Math"/>
                              <a:ea typeface="Calibri"/>
                              <a:cs typeface="Times New Roman"/>
                            </a:rPr>
                            <m:t>+</m:t>
                          </m:r>
                          <m:r>
                            <a:rPr lang="en-US" sz="4400" i="1">
                              <a:effectLst/>
                              <a:latin typeface="Cambria Math"/>
                              <a:ea typeface="Calibri"/>
                              <a:cs typeface="Times New Roman"/>
                            </a:rPr>
                            <m:t>𝑏𝑐</m:t>
                          </m:r>
                          <m:r>
                            <a:rPr lang="en-US" sz="4400" i="1">
                              <a:effectLst/>
                              <a:latin typeface="Cambria Math"/>
                              <a:ea typeface="Calibri"/>
                              <a:cs typeface="Times New Roman"/>
                            </a:rPr>
                            <m:t>+</m:t>
                          </m:r>
                          <m:r>
                            <a:rPr lang="en-US" sz="4400" i="1">
                              <a:effectLst/>
                              <a:latin typeface="Cambria Math"/>
                              <a:ea typeface="Calibri"/>
                              <a:cs typeface="Times New Roman"/>
                            </a:rPr>
                            <m:t>𝑐𝑎</m:t>
                          </m:r>
                        </m:e>
                      </m:d>
                    </m:oMath>
                  </m:oMathPara>
                </a14:m>
                <a:endParaRPr lang="en-US" sz="440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4848707" y="8406831"/>
                <a:ext cx="9441431" cy="7694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5091505" y="9482755"/>
                <a:ext cx="9178025" cy="999248"/>
              </a:xfrm>
              <a:prstGeom prst="rect">
                <a:avLst/>
              </a:prstGeom>
            </p:spPr>
            <p:txBody>
              <a:bodyPr wrap="none">
                <a:spAutoFit/>
              </a:bodyPr>
              <a:lstStyle/>
              <a:p>
                <a:pPr marL="221615" indent="-90170">
                  <a:lnSpc>
                    <a:spcPct val="115000"/>
                  </a:lnSpc>
                  <a:spcBef>
                    <a:spcPts val="200"/>
                  </a:spcBef>
                  <a:spcAft>
                    <a:spcPts val="1000"/>
                  </a:spcAft>
                  <a:tabLst>
                    <a:tab pos="180340" algn="l"/>
                    <a:tab pos="221615" algn="l"/>
                    <a:tab pos="288290" algn="l"/>
                    <a:tab pos="467995" algn="l"/>
                    <a:tab pos="540385" algn="l"/>
                    <a:tab pos="648335" algn="l"/>
                    <a:tab pos="1260475" algn="l"/>
                    <a:tab pos="3780790" algn="l"/>
                  </a:tabLst>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d>
                        <m:dPr>
                          <m:ctrlPr>
                            <a:rPr lang="en-US" sz="4400" i="1">
                              <a:effectLst/>
                              <a:latin typeface="Cambria Math" panose="02040503050406030204" pitchFamily="18" charset="0"/>
                              <a:ea typeface="Calibri"/>
                              <a:cs typeface="Times New Roman"/>
                            </a:rPr>
                          </m:ctrlPr>
                        </m:dPr>
                        <m:e>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𝑐</m:t>
                              </m:r>
                            </m:e>
                            <m:sup>
                              <m:r>
                                <a:rPr lang="en-US" sz="4400" i="1">
                                  <a:effectLst/>
                                  <a:latin typeface="Cambria Math"/>
                                  <a:ea typeface="Calibri"/>
                                  <a:cs typeface="Times New Roman"/>
                                </a:rPr>
                                <m:t>2</m:t>
                              </m:r>
                            </m:sup>
                          </m:sSup>
                        </m:e>
                      </m:d>
                      <m:r>
                        <a:rPr lang="en-US" sz="4400" i="1">
                          <a:effectLst/>
                          <a:latin typeface="Cambria Math"/>
                          <a:ea typeface="Calibri"/>
                          <a:cs typeface="Times New Roman"/>
                        </a:rPr>
                        <m:t>≥</m:t>
                      </m:r>
                      <m:d>
                        <m:dPr>
                          <m:ctrlPr>
                            <a:rPr lang="en-US" sz="4400" i="1">
                              <a:effectLst/>
                              <a:latin typeface="Cambria Math" panose="02040503050406030204" pitchFamily="18" charset="0"/>
                              <a:ea typeface="Calibri"/>
                              <a:cs typeface="Times New Roman"/>
                            </a:rPr>
                          </m:ctrlPr>
                        </m:dPr>
                        <m:e>
                          <m:r>
                            <a:rPr lang="en-US" sz="4400" i="1">
                              <a:effectLst/>
                              <a:latin typeface="Cambria Math"/>
                              <a:ea typeface="Calibri"/>
                              <a:cs typeface="Times New Roman"/>
                            </a:rPr>
                            <m:t>𝑎𝑏</m:t>
                          </m:r>
                          <m:r>
                            <a:rPr lang="en-US" sz="4400" i="1">
                              <a:effectLst/>
                              <a:latin typeface="Cambria Math"/>
                              <a:ea typeface="Calibri"/>
                              <a:cs typeface="Times New Roman"/>
                            </a:rPr>
                            <m:t>+</m:t>
                          </m:r>
                          <m:r>
                            <a:rPr lang="en-US" sz="4400" i="1">
                              <a:effectLst/>
                              <a:latin typeface="Cambria Math"/>
                              <a:ea typeface="Calibri"/>
                              <a:cs typeface="Times New Roman"/>
                            </a:rPr>
                            <m:t>𝑏𝑐</m:t>
                          </m:r>
                          <m:r>
                            <a:rPr lang="en-US" sz="4400" i="1">
                              <a:effectLst/>
                              <a:latin typeface="Cambria Math"/>
                              <a:ea typeface="Calibri"/>
                              <a:cs typeface="Times New Roman"/>
                            </a:rPr>
                            <m:t>+</m:t>
                          </m:r>
                          <m:r>
                            <a:rPr lang="en-US" sz="4400" i="1">
                              <a:effectLst/>
                              <a:latin typeface="Cambria Math"/>
                              <a:ea typeface="Calibri"/>
                              <a:cs typeface="Times New Roman"/>
                            </a:rPr>
                            <m:t>𝑐𝑎</m:t>
                          </m:r>
                        </m:e>
                      </m:d>
                    </m:oMath>
                  </m:oMathPara>
                </a14:m>
                <a:endParaRPr lang="en-US" sz="4400">
                  <a:effectLst/>
                  <a:latin typeface="Times New Roman" panose="02020603050405020304" pitchFamily="18" charset="0"/>
                  <a:ea typeface="Calibri"/>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5091505" y="9482755"/>
                <a:ext cx="9178025" cy="999248"/>
              </a:xfrm>
              <a:prstGeom prst="rect">
                <a:avLst/>
              </a:prstGeom>
              <a:blipFill>
                <a:blip r:embed="rId5"/>
                <a:stretch>
                  <a:fillRect/>
                </a:stretch>
              </a:blipFill>
            </p:spPr>
            <p:txBody>
              <a:bodyPr/>
              <a:lstStyle/>
              <a:p>
                <a:r>
                  <a:rPr lang="en-US">
                    <a:noFill/>
                  </a:rPr>
                  <a:t> </a:t>
                </a:r>
              </a:p>
            </p:txBody>
          </p:sp>
        </mc:Fallback>
      </mc:AlternateContent>
      <p:cxnSp>
        <p:nvCxnSpPr>
          <p:cNvPr id="25" name="Straight Connector 24"/>
          <p:cNvCxnSpPr/>
          <p:nvPr/>
        </p:nvCxnSpPr>
        <p:spPr>
          <a:xfrm>
            <a:off x="11900972" y="4985844"/>
            <a:ext cx="0" cy="8317674"/>
          </a:xfrm>
          <a:prstGeom prst="line">
            <a:avLst/>
          </a:prstGeom>
          <a:ln w="76200" cmpd="dbl">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264802" y="4869044"/>
            <a:ext cx="1861407" cy="769441"/>
          </a:xfrm>
          <a:prstGeom prst="rect">
            <a:avLst/>
          </a:prstGeom>
          <a:noFill/>
        </p:spPr>
        <p:txBody>
          <a:bodyPr wrap="none" rtlCol="0">
            <a:spAutoFit/>
          </a:bodyPr>
          <a:lstStyle/>
          <a:p>
            <a:r>
              <a:rPr lang="en-US" sz="4400" b="1">
                <a:solidFill>
                  <a:srgbClr val="FF0000"/>
                </a:solidFill>
                <a:latin typeface="Times New Roman" panose="02020603050405020304" pitchFamily="18" charset="0"/>
                <a:cs typeface="Times New Roman" pitchFamily="18" charset="0"/>
              </a:rPr>
              <a:t>Cách 2</a:t>
            </a:r>
          </a:p>
        </p:txBody>
      </p:sp>
      <p:sp>
        <p:nvSpPr>
          <p:cNvPr id="28" name="TextBox 27"/>
          <p:cNvSpPr txBox="1"/>
          <p:nvPr/>
        </p:nvSpPr>
        <p:spPr>
          <a:xfrm>
            <a:off x="1159713" y="4918416"/>
            <a:ext cx="1861407" cy="769441"/>
          </a:xfrm>
          <a:prstGeom prst="rect">
            <a:avLst/>
          </a:prstGeom>
          <a:noFill/>
        </p:spPr>
        <p:txBody>
          <a:bodyPr wrap="none" rtlCol="0">
            <a:spAutoFit/>
          </a:bodyPr>
          <a:lstStyle/>
          <a:p>
            <a:r>
              <a:rPr lang="en-US" sz="4400" b="1">
                <a:solidFill>
                  <a:srgbClr val="FF0000"/>
                </a:solidFill>
                <a:latin typeface="Times New Roman" panose="02020603050405020304" pitchFamily="18" charset="0"/>
                <a:cs typeface="Times New Roman" pitchFamily="18" charset="0"/>
              </a:rPr>
              <a:t>Cách 1</a:t>
            </a:r>
          </a:p>
        </p:txBody>
      </p:sp>
      <mc:AlternateContent xmlns:mc="http://schemas.openxmlformats.org/markup-compatibility/2006" xmlns:a14="http://schemas.microsoft.com/office/drawing/2010/main">
        <mc:Choice Requires="a14">
          <p:sp>
            <p:nvSpPr>
              <p:cNvPr id="11" name="TextBox 10"/>
              <p:cNvSpPr txBox="1"/>
              <p:nvPr/>
            </p:nvSpPr>
            <p:spPr>
              <a:xfrm>
                <a:off x="1480074" y="6741252"/>
                <a:ext cx="7264553"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4400" i="1">
                              <a:latin typeface="Cambria Math" panose="02040503050406030204" pitchFamily="18" charset="0"/>
                            </a:rPr>
                          </m:ctrlPr>
                        </m:sSupPr>
                        <m:e>
                          <m:r>
                            <a:rPr lang="vi-VN" sz="4400" i="1">
                              <a:latin typeface="Cambria Math"/>
                              <a:ea typeface="Calibri"/>
                              <a:cs typeface="Times New Roman"/>
                            </a:rPr>
                            <m:t>𝑎</m:t>
                          </m:r>
                        </m:e>
                        <m:sup>
                          <m:r>
                            <a:rPr lang="vi-VN" sz="4400" i="1">
                              <a:latin typeface="Cambria Math"/>
                              <a:ea typeface="Calibri"/>
                              <a:cs typeface="Times New Roman"/>
                            </a:rPr>
                            <m:t>2</m:t>
                          </m:r>
                        </m:sup>
                      </m:sSup>
                      <m:r>
                        <a:rPr lang="vi-VN" sz="4400" i="1">
                          <a:latin typeface="Cambria Math"/>
                          <a:ea typeface="Calibri"/>
                          <a:cs typeface="Times New Roman"/>
                        </a:rPr>
                        <m:t>+</m:t>
                      </m:r>
                      <m:sSup>
                        <m:sSupPr>
                          <m:ctrlPr>
                            <a:rPr lang="en-US" sz="4400" i="1">
                              <a:latin typeface="Cambria Math" panose="02040503050406030204" pitchFamily="18" charset="0"/>
                            </a:rPr>
                          </m:ctrlPr>
                        </m:sSupPr>
                        <m:e>
                          <m:r>
                            <a:rPr lang="vi-VN" sz="4400" i="1">
                              <a:latin typeface="Cambria Math"/>
                              <a:ea typeface="Calibri"/>
                              <a:cs typeface="Times New Roman"/>
                            </a:rPr>
                            <m:t>𝑏</m:t>
                          </m:r>
                        </m:e>
                        <m:sup>
                          <m:r>
                            <a:rPr lang="vi-VN" sz="4400" i="1">
                              <a:latin typeface="Cambria Math"/>
                              <a:ea typeface="Calibri"/>
                              <a:cs typeface="Times New Roman"/>
                            </a:rPr>
                            <m:t>2</m:t>
                          </m:r>
                        </m:sup>
                      </m:sSup>
                      <m:r>
                        <a:rPr lang="vi-VN" sz="4400" i="1">
                          <a:latin typeface="Cambria Math"/>
                          <a:ea typeface="Calibri"/>
                          <a:cs typeface="Times New Roman"/>
                        </a:rPr>
                        <m:t>+</m:t>
                      </m:r>
                      <m:sSup>
                        <m:sSupPr>
                          <m:ctrlPr>
                            <a:rPr lang="en-US" sz="4400" i="1">
                              <a:latin typeface="Cambria Math" panose="02040503050406030204" pitchFamily="18" charset="0"/>
                            </a:rPr>
                          </m:ctrlPr>
                        </m:sSupPr>
                        <m:e>
                          <m:r>
                            <a:rPr lang="vi-VN" sz="4400" i="1">
                              <a:latin typeface="Cambria Math"/>
                              <a:ea typeface="Calibri"/>
                              <a:cs typeface="Times New Roman"/>
                            </a:rPr>
                            <m:t>𝑐</m:t>
                          </m:r>
                        </m:e>
                        <m:sup>
                          <m:r>
                            <a:rPr lang="vi-VN" sz="4400" i="1">
                              <a:latin typeface="Cambria Math"/>
                              <a:ea typeface="Calibri"/>
                              <a:cs typeface="Times New Roman"/>
                            </a:rPr>
                            <m:t>2</m:t>
                          </m:r>
                        </m:sup>
                      </m:sSup>
                      <m:r>
                        <a:rPr lang="vi-VN" sz="4400" i="1">
                          <a:latin typeface="Cambria Math"/>
                          <a:ea typeface="Calibri"/>
                        </a:rPr>
                        <m:t>≥</m:t>
                      </m:r>
                      <m:r>
                        <a:rPr lang="vi-VN" sz="4400" i="1">
                          <a:latin typeface="Cambria Math"/>
                          <a:ea typeface="Calibri"/>
                          <a:cs typeface="Times New Roman"/>
                        </a:rPr>
                        <m:t>𝑎𝑏</m:t>
                      </m:r>
                      <m:r>
                        <a:rPr lang="vi-VN" sz="4400" i="1">
                          <a:latin typeface="Cambria Math"/>
                          <a:ea typeface="Calibri"/>
                          <a:cs typeface="Times New Roman"/>
                        </a:rPr>
                        <m:t>+</m:t>
                      </m:r>
                      <m:r>
                        <a:rPr lang="vi-VN" sz="4400" i="1">
                          <a:latin typeface="Cambria Math"/>
                          <a:ea typeface="Calibri"/>
                          <a:cs typeface="Times New Roman"/>
                        </a:rPr>
                        <m:t>𝑏𝑐</m:t>
                      </m:r>
                      <m:r>
                        <a:rPr lang="vi-VN" sz="4400" i="1">
                          <a:latin typeface="Cambria Math"/>
                          <a:ea typeface="Calibri"/>
                          <a:cs typeface="Times New Roman"/>
                        </a:rPr>
                        <m:t>+</m:t>
                      </m:r>
                      <m:r>
                        <a:rPr lang="vi-VN" sz="4400" i="1">
                          <a:latin typeface="Cambria Math"/>
                          <a:ea typeface="Calibri"/>
                          <a:cs typeface="Times New Roman"/>
                        </a:rPr>
                        <m:t>𝑐𝑎</m:t>
                      </m:r>
                    </m:oMath>
                  </m:oMathPara>
                </a14:m>
                <a:endParaRPr lang="en-US" sz="4400">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480074" y="6741252"/>
                <a:ext cx="7264553" cy="76944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1330057" y="7893380"/>
                <a:ext cx="956659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Cambria Math"/>
                        </a:rPr>
                        <m:t>⇔</m:t>
                      </m:r>
                      <m:r>
                        <a:rPr lang="en-US" sz="4400" i="1">
                          <a:effectLst/>
                          <a:latin typeface="Cambria Math"/>
                          <a:ea typeface="Calibri"/>
                          <a:cs typeface="Times New Roman"/>
                        </a:rPr>
                        <m:t>2</m:t>
                      </m:r>
                      <m:d>
                        <m:dPr>
                          <m:ctrlPr>
                            <a:rPr lang="en-US" sz="4400" i="1">
                              <a:effectLst/>
                              <a:latin typeface="Cambria Math" panose="02040503050406030204" pitchFamily="18" charset="0"/>
                            </a:rPr>
                          </m:ctrlPr>
                        </m:dPr>
                        <m:e>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r>
                            <a:rPr lang="en-US" sz="4400" i="1">
                              <a:effectLst/>
                              <a:latin typeface="Cambria Math"/>
                              <a:ea typeface="Calibri"/>
                              <a:cs typeface="Times New Roman"/>
                            </a:rPr>
                            <m:t>+</m:t>
                          </m:r>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𝑐</m:t>
                              </m:r>
                            </m:e>
                            <m:sup>
                              <m:r>
                                <a:rPr lang="en-US" sz="4400" i="1">
                                  <a:effectLst/>
                                  <a:latin typeface="Cambria Math"/>
                                  <a:ea typeface="Calibri"/>
                                  <a:cs typeface="Times New Roman"/>
                                </a:rPr>
                                <m:t>2</m:t>
                              </m:r>
                            </m:sup>
                          </m:sSup>
                        </m:e>
                      </m:d>
                      <m:r>
                        <a:rPr lang="en-US" sz="4400" i="1">
                          <a:effectLst/>
                          <a:latin typeface="Cambria Math"/>
                          <a:ea typeface="Calibri"/>
                        </a:rPr>
                        <m:t>≥</m:t>
                      </m:r>
                      <m:r>
                        <a:rPr lang="en-US" sz="4400" i="1">
                          <a:effectLst/>
                          <a:latin typeface="Cambria Math"/>
                          <a:ea typeface="Calibri"/>
                          <a:cs typeface="Times New Roman"/>
                        </a:rPr>
                        <m:t>2</m:t>
                      </m:r>
                      <m:d>
                        <m:dPr>
                          <m:ctrlPr>
                            <a:rPr lang="en-US" sz="4400" i="1">
                              <a:effectLst/>
                              <a:latin typeface="Cambria Math" panose="02040503050406030204" pitchFamily="18" charset="0"/>
                            </a:rPr>
                          </m:ctrlPr>
                        </m:dPr>
                        <m:e>
                          <m:r>
                            <a:rPr lang="en-US" sz="4400" i="1">
                              <a:effectLst/>
                              <a:latin typeface="Cambria Math"/>
                              <a:ea typeface="Calibri"/>
                              <a:cs typeface="Times New Roman"/>
                            </a:rPr>
                            <m:t>𝑎𝑏</m:t>
                          </m:r>
                          <m:r>
                            <a:rPr lang="en-US" sz="4400" i="1">
                              <a:effectLst/>
                              <a:latin typeface="Cambria Math"/>
                              <a:ea typeface="Calibri"/>
                              <a:cs typeface="Times New Roman"/>
                            </a:rPr>
                            <m:t>+</m:t>
                          </m:r>
                          <m:r>
                            <a:rPr lang="en-US" sz="4400" i="1">
                              <a:effectLst/>
                              <a:latin typeface="Cambria Math"/>
                              <a:ea typeface="Calibri"/>
                              <a:cs typeface="Times New Roman"/>
                            </a:rPr>
                            <m:t>𝑏𝑐</m:t>
                          </m:r>
                          <m:r>
                            <a:rPr lang="en-US" sz="4400" i="1">
                              <a:effectLst/>
                              <a:latin typeface="Cambria Math"/>
                              <a:ea typeface="Calibri"/>
                              <a:cs typeface="Times New Roman"/>
                            </a:rPr>
                            <m:t>+</m:t>
                          </m:r>
                          <m:r>
                            <a:rPr lang="en-US" sz="4400" i="1">
                              <a:effectLst/>
                              <a:latin typeface="Cambria Math"/>
                              <a:ea typeface="Calibri"/>
                              <a:cs typeface="Times New Roman"/>
                            </a:rPr>
                            <m:t>𝑐𝑎</m:t>
                          </m:r>
                        </m:e>
                      </m:d>
                    </m:oMath>
                  </m:oMathPara>
                </a14:m>
                <a:endParaRPr lang="en-US" sz="4400">
                  <a:latin typeface="Times New Roman" panose="02020603050405020304" pitchFamily="18"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1330057" y="7893380"/>
                <a:ext cx="9566593" cy="76944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456128" y="9045508"/>
                <a:ext cx="9152490" cy="769441"/>
              </a:xfrm>
              <a:prstGeom prst="rect">
                <a:avLst/>
              </a:prstGeom>
            </p:spPr>
            <p:txBody>
              <a:bodyPr wrap="square">
                <a:spAutoFit/>
              </a:bodyPr>
              <a:lstStyle/>
              <a:p>
                <a14:m>
                  <m:oMath xmlns:m="http://schemas.openxmlformats.org/officeDocument/2006/math">
                    <m:sSup>
                      <m:sSupPr>
                        <m:ctrlPr>
                          <a:rPr lang="en-US" sz="4400" i="1" smtClean="0">
                            <a:latin typeface="Cambria Math" panose="02040503050406030204" pitchFamily="18" charset="0"/>
                          </a:rPr>
                        </m:ctrlPr>
                      </m:sSupPr>
                      <m:e>
                        <m:r>
                          <a:rPr lang="en-US" sz="4400" i="1">
                            <a:latin typeface="Cambria Math"/>
                            <a:ea typeface="Calibri"/>
                            <a:cs typeface="Cambria Math"/>
                          </a:rPr>
                          <m:t>⇔</m:t>
                        </m:r>
                        <m:d>
                          <m:dPr>
                            <m:ctrlPr>
                              <a:rPr lang="en-US" sz="4400" i="1">
                                <a:latin typeface="Cambria Math" panose="02040503050406030204" pitchFamily="18" charset="0"/>
                              </a:rPr>
                            </m:ctrlPr>
                          </m:dPr>
                          <m:e>
                            <m:r>
                              <a:rPr lang="en-US" sz="4400" i="1">
                                <a:latin typeface="Cambria Math"/>
                                <a:ea typeface="Calibri"/>
                                <a:cs typeface="Times New Roman"/>
                              </a:rPr>
                              <m:t>𝑎</m:t>
                            </m:r>
                            <m:r>
                              <a:rPr lang="en-US" sz="4400" b="0" i="1" smtClean="0">
                                <a:latin typeface="Cambria Math"/>
                                <a:ea typeface="Calibri"/>
                                <a:cs typeface="Times New Roman"/>
                              </a:rPr>
                              <m:t>−</m:t>
                            </m:r>
                            <m:r>
                              <a:rPr lang="en-US" sz="4400" i="1">
                                <a:latin typeface="Cambria Math"/>
                                <a:ea typeface="Calibri"/>
                                <a:cs typeface="Times New Roman"/>
                              </a:rPr>
                              <m:t>𝑏</m:t>
                            </m:r>
                          </m:e>
                        </m:d>
                      </m:e>
                      <m:sup>
                        <m:r>
                          <a:rPr lang="en-US" sz="4400" i="1">
                            <a:latin typeface="Cambria Math"/>
                            <a:ea typeface="Calibri"/>
                            <a:cs typeface="Times New Roman"/>
                          </a:rPr>
                          <m:t>2</m:t>
                        </m:r>
                      </m:sup>
                    </m:sSup>
                    <m:r>
                      <a:rPr lang="en-US" sz="4400" b="0" i="1" smtClean="0">
                        <a:latin typeface="Cambria Math"/>
                        <a:ea typeface="Calibri"/>
                        <a:cs typeface="Times New Roman"/>
                      </a:rPr>
                      <m:t>+</m:t>
                    </m:r>
                    <m:sSup>
                      <m:sSupPr>
                        <m:ctrlPr>
                          <a:rPr lang="en-US" sz="4400" i="1">
                            <a:latin typeface="Cambria Math" panose="02040503050406030204" pitchFamily="18" charset="0"/>
                          </a:rPr>
                        </m:ctrlPr>
                      </m:sSupPr>
                      <m:e>
                        <m:d>
                          <m:dPr>
                            <m:ctrlPr>
                              <a:rPr lang="en-US" sz="4400" i="1">
                                <a:latin typeface="Cambria Math" panose="02040503050406030204" pitchFamily="18" charset="0"/>
                              </a:rPr>
                            </m:ctrlPr>
                          </m:dPr>
                          <m:e>
                            <m:r>
                              <a:rPr lang="en-US" sz="4400" b="0" i="1" smtClean="0">
                                <a:latin typeface="Cambria Math"/>
                              </a:rPr>
                              <m:t>𝑏</m:t>
                            </m:r>
                            <m:r>
                              <a:rPr lang="en-US" sz="4400" i="1">
                                <a:latin typeface="Cambria Math"/>
                                <a:ea typeface="Calibri"/>
                                <a:cs typeface="Times New Roman"/>
                              </a:rPr>
                              <m:t>−</m:t>
                            </m:r>
                            <m:r>
                              <a:rPr lang="en-US" sz="4400" b="0" i="1" smtClean="0">
                                <a:latin typeface="Cambria Math"/>
                                <a:ea typeface="Calibri"/>
                                <a:cs typeface="Times New Roman"/>
                              </a:rPr>
                              <m:t>𝑐</m:t>
                            </m:r>
                          </m:e>
                        </m:d>
                      </m:e>
                      <m:sup>
                        <m:r>
                          <a:rPr lang="en-US" sz="4400" i="1">
                            <a:latin typeface="Cambria Math"/>
                            <a:ea typeface="Calibri"/>
                            <a:cs typeface="Times New Roman"/>
                          </a:rPr>
                          <m:t>2</m:t>
                        </m:r>
                      </m:sup>
                    </m:sSup>
                    <m:r>
                      <a:rPr lang="en-US" sz="4400" b="0" i="1" smtClean="0">
                        <a:latin typeface="Cambria Math"/>
                        <a:ea typeface="Calibri"/>
                        <a:cs typeface="Times New Roman"/>
                      </a:rPr>
                      <m:t>+</m:t>
                    </m:r>
                    <m:sSup>
                      <m:sSupPr>
                        <m:ctrlPr>
                          <a:rPr lang="en-US" sz="4400" i="1">
                            <a:latin typeface="Cambria Math" panose="02040503050406030204" pitchFamily="18" charset="0"/>
                          </a:rPr>
                        </m:ctrlPr>
                      </m:sSupPr>
                      <m:e>
                        <m:d>
                          <m:dPr>
                            <m:ctrlPr>
                              <a:rPr lang="en-US" sz="4400" i="1">
                                <a:latin typeface="Cambria Math" panose="02040503050406030204" pitchFamily="18" charset="0"/>
                              </a:rPr>
                            </m:ctrlPr>
                          </m:dPr>
                          <m:e>
                            <m:r>
                              <a:rPr lang="en-US" sz="4400" i="1">
                                <a:latin typeface="Cambria Math"/>
                                <a:ea typeface="Calibri"/>
                                <a:cs typeface="Times New Roman"/>
                              </a:rPr>
                              <m:t>𝑎</m:t>
                            </m:r>
                            <m:r>
                              <a:rPr lang="en-US" sz="4400" i="1">
                                <a:latin typeface="Cambria Math"/>
                                <a:ea typeface="Calibri"/>
                                <a:cs typeface="Times New Roman"/>
                              </a:rPr>
                              <m:t>−</m:t>
                            </m:r>
                            <m:r>
                              <a:rPr lang="en-US" sz="4400" b="0" i="1" smtClean="0">
                                <a:latin typeface="Cambria Math"/>
                                <a:ea typeface="Calibri"/>
                                <a:cs typeface="Times New Roman"/>
                              </a:rPr>
                              <m:t>𝑐</m:t>
                            </m:r>
                          </m:e>
                        </m:d>
                      </m:e>
                      <m:sup>
                        <m:r>
                          <a:rPr lang="en-US" sz="4400" i="1">
                            <a:latin typeface="Cambria Math"/>
                            <a:ea typeface="Calibri"/>
                            <a:cs typeface="Times New Roman"/>
                          </a:rPr>
                          <m:t>2</m:t>
                        </m:r>
                      </m:sup>
                    </m:sSup>
                    <m:r>
                      <a:rPr lang="en-US" sz="4400" i="1" smtClean="0">
                        <a:effectLst/>
                        <a:latin typeface="Cambria Math"/>
                        <a:ea typeface="Calibri"/>
                      </a:rPr>
                      <m:t>≥</m:t>
                    </m:r>
                  </m:oMath>
                </a14:m>
                <a:r>
                  <a:rPr lang="en-US" sz="4400">
                    <a:latin typeface="Times New Roman" panose="02020603050405020304" pitchFamily="18" charset="0"/>
                    <a:cs typeface="Times New Roman" panose="02020603050405020304" pitchFamily="18" charset="0"/>
                  </a:rPr>
                  <a:t>0</a:t>
                </a:r>
              </a:p>
            </p:txBody>
          </p:sp>
        </mc:Choice>
        <mc:Fallback xmlns="">
          <p:sp>
            <p:nvSpPr>
              <p:cNvPr id="34" name="Rectangle 33"/>
              <p:cNvSpPr>
                <a:spLocks noRot="1" noChangeAspect="1" noMove="1" noResize="1" noEditPoints="1" noAdjustHandles="1" noChangeArrowheads="1" noChangeShapeType="1" noTextEdit="1"/>
              </p:cNvSpPr>
              <p:nvPr/>
            </p:nvSpPr>
            <p:spPr>
              <a:xfrm>
                <a:off x="1456128" y="9045508"/>
                <a:ext cx="9152490" cy="769441"/>
              </a:xfrm>
              <a:prstGeom prst="rect">
                <a:avLst/>
              </a:prstGeom>
              <a:blipFill>
                <a:blip r:embed="rId8"/>
                <a:stretch>
                  <a:fillRect t="-15873" r="-1066" b="-38095"/>
                </a:stretch>
              </a:blipFill>
            </p:spPr>
            <p:txBody>
              <a:bodyPr/>
              <a:lstStyle/>
              <a:p>
                <a:r>
                  <a:rPr lang="en-US">
                    <a:noFill/>
                  </a:rPr>
                  <a:t> </a:t>
                </a:r>
              </a:p>
            </p:txBody>
          </p:sp>
        </mc:Fallback>
      </mc:AlternateContent>
      <p:sp>
        <p:nvSpPr>
          <p:cNvPr id="13" name="TextBox 12"/>
          <p:cNvSpPr txBox="1"/>
          <p:nvPr/>
        </p:nvSpPr>
        <p:spPr>
          <a:xfrm>
            <a:off x="8020102" y="9980816"/>
            <a:ext cx="2847254" cy="769441"/>
          </a:xfrm>
          <a:prstGeom prst="rect">
            <a:avLst/>
          </a:prstGeom>
          <a:noFill/>
        </p:spPr>
        <p:txBody>
          <a:bodyPr wrap="none" rtlCol="0">
            <a:spAutoFit/>
          </a:bodyPr>
          <a:lstStyle/>
          <a:p>
            <a:r>
              <a:rPr lang="en-US" sz="4400">
                <a:latin typeface="Times New Roman" panose="02020603050405020304" pitchFamily="18" charset="0"/>
                <a:cs typeface="Times New Roman" pitchFamily="18" charset="0"/>
              </a:rPr>
              <a:t>(luôn đúng)</a:t>
            </a:r>
          </a:p>
        </p:txBody>
      </p:sp>
      <p:sp>
        <p:nvSpPr>
          <p:cNvPr id="14" name="TextBox 13"/>
          <p:cNvSpPr txBox="1"/>
          <p:nvPr/>
        </p:nvSpPr>
        <p:spPr>
          <a:xfrm>
            <a:off x="1189380" y="5733140"/>
            <a:ext cx="1609736" cy="769441"/>
          </a:xfrm>
          <a:prstGeom prst="rect">
            <a:avLst/>
          </a:prstGeom>
          <a:noFill/>
        </p:spPr>
        <p:txBody>
          <a:bodyPr wrap="none" rtlCol="0">
            <a:spAutoFit/>
          </a:bodyPr>
          <a:lstStyle/>
          <a:p>
            <a:r>
              <a:rPr lang="en-US" sz="4400">
                <a:latin typeface="Times New Roman" panose="02020603050405020304" pitchFamily="18" charset="0"/>
                <a:cs typeface="Times New Roman" pitchFamily="18" charset="0"/>
              </a:rPr>
              <a:t>Ta có:</a:t>
            </a:r>
          </a:p>
        </p:txBody>
      </p:sp>
      <mc:AlternateContent xmlns:mc="http://schemas.openxmlformats.org/markup-compatibility/2006" xmlns:a14="http://schemas.microsoft.com/office/drawing/2010/main">
        <mc:Choice Requires="a14">
          <p:sp>
            <p:nvSpPr>
              <p:cNvPr id="15" name="TextBox 14"/>
              <p:cNvSpPr txBox="1"/>
              <p:nvPr/>
            </p:nvSpPr>
            <p:spPr>
              <a:xfrm>
                <a:off x="1283903" y="11205748"/>
                <a:ext cx="9863662" cy="769441"/>
              </a:xfrm>
              <a:prstGeom prst="rect">
                <a:avLst/>
              </a:prstGeom>
              <a:noFill/>
            </p:spPr>
            <p:txBody>
              <a:bodyPr wrap="none" rtlCol="0">
                <a:spAutoFit/>
              </a:bodyPr>
              <a:lstStyle/>
              <a:p>
                <a:r>
                  <a:rPr lang="en-US" sz="4400">
                    <a:latin typeface="Times New Roman" pitchFamily="18" charset="0"/>
                    <a:cs typeface="Times New Roman" pitchFamily="18" charset="0"/>
                  </a:rPr>
                  <a:t>Vậy </a:t>
                </a:r>
                <a14:m>
                  <m:oMath xmlns:m="http://schemas.openxmlformats.org/officeDocument/2006/math">
                    <m:sSup>
                      <m:sSupPr>
                        <m:ctrlPr>
                          <a:rPr lang="en-US" sz="4400" i="1">
                            <a:latin typeface="Cambria Math" panose="02040503050406030204" pitchFamily="18" charset="0"/>
                          </a:rPr>
                        </m:ctrlPr>
                      </m:sSupPr>
                      <m:e>
                        <m:r>
                          <a:rPr lang="vi-VN" sz="4400" i="1">
                            <a:latin typeface="Cambria Math"/>
                            <a:ea typeface="Calibri"/>
                            <a:cs typeface="Times New Roman"/>
                          </a:rPr>
                          <m:t>𝑎</m:t>
                        </m:r>
                      </m:e>
                      <m:sup>
                        <m:r>
                          <a:rPr lang="vi-VN" sz="4400" i="1">
                            <a:latin typeface="Cambria Math"/>
                            <a:ea typeface="Calibri"/>
                            <a:cs typeface="Times New Roman"/>
                          </a:rPr>
                          <m:t>2</m:t>
                        </m:r>
                      </m:sup>
                    </m:sSup>
                    <m:r>
                      <a:rPr lang="vi-VN" sz="4400" i="1">
                        <a:latin typeface="Cambria Math"/>
                        <a:ea typeface="Calibri"/>
                        <a:cs typeface="Times New Roman"/>
                      </a:rPr>
                      <m:t>+</m:t>
                    </m:r>
                    <m:sSup>
                      <m:sSupPr>
                        <m:ctrlPr>
                          <a:rPr lang="en-US" sz="4400" i="1">
                            <a:latin typeface="Cambria Math" panose="02040503050406030204" pitchFamily="18" charset="0"/>
                          </a:rPr>
                        </m:ctrlPr>
                      </m:sSupPr>
                      <m:e>
                        <m:r>
                          <a:rPr lang="vi-VN" sz="4400" i="1">
                            <a:latin typeface="Cambria Math"/>
                            <a:ea typeface="Calibri"/>
                            <a:cs typeface="Times New Roman"/>
                          </a:rPr>
                          <m:t>𝑏</m:t>
                        </m:r>
                      </m:e>
                      <m:sup>
                        <m:r>
                          <a:rPr lang="vi-VN" sz="4400" i="1">
                            <a:latin typeface="Cambria Math"/>
                            <a:ea typeface="Calibri"/>
                            <a:cs typeface="Times New Roman"/>
                          </a:rPr>
                          <m:t>2</m:t>
                        </m:r>
                      </m:sup>
                    </m:sSup>
                    <m:r>
                      <a:rPr lang="vi-VN" sz="4400" i="1">
                        <a:latin typeface="Cambria Math"/>
                        <a:ea typeface="Calibri"/>
                        <a:cs typeface="Times New Roman"/>
                      </a:rPr>
                      <m:t>+</m:t>
                    </m:r>
                    <m:sSup>
                      <m:sSupPr>
                        <m:ctrlPr>
                          <a:rPr lang="en-US" sz="4400" i="1">
                            <a:latin typeface="Cambria Math" panose="02040503050406030204" pitchFamily="18" charset="0"/>
                          </a:rPr>
                        </m:ctrlPr>
                      </m:sSupPr>
                      <m:e>
                        <m:r>
                          <a:rPr lang="vi-VN" sz="4400" i="1">
                            <a:latin typeface="Cambria Math"/>
                            <a:ea typeface="Calibri"/>
                            <a:cs typeface="Times New Roman"/>
                          </a:rPr>
                          <m:t>𝑐</m:t>
                        </m:r>
                      </m:e>
                      <m:sup>
                        <m:r>
                          <a:rPr lang="vi-VN" sz="4400" i="1">
                            <a:latin typeface="Cambria Math"/>
                            <a:ea typeface="Calibri"/>
                            <a:cs typeface="Times New Roman"/>
                          </a:rPr>
                          <m:t>2</m:t>
                        </m:r>
                      </m:sup>
                    </m:sSup>
                    <m:r>
                      <a:rPr lang="vi-VN" sz="4400" i="1">
                        <a:latin typeface="Cambria Math"/>
                        <a:ea typeface="Calibri"/>
                      </a:rPr>
                      <m:t>≥</m:t>
                    </m:r>
                    <m:r>
                      <a:rPr lang="vi-VN" sz="4400" i="1">
                        <a:latin typeface="Cambria Math"/>
                        <a:ea typeface="Calibri"/>
                        <a:cs typeface="Times New Roman"/>
                      </a:rPr>
                      <m:t>𝑎𝑏</m:t>
                    </m:r>
                    <m:r>
                      <a:rPr lang="vi-VN" sz="4400" i="1">
                        <a:latin typeface="Cambria Math"/>
                        <a:ea typeface="Calibri"/>
                        <a:cs typeface="Times New Roman"/>
                      </a:rPr>
                      <m:t>+</m:t>
                    </m:r>
                    <m:r>
                      <a:rPr lang="vi-VN" sz="4400" i="1">
                        <a:latin typeface="Cambria Math"/>
                        <a:ea typeface="Calibri"/>
                        <a:cs typeface="Times New Roman"/>
                      </a:rPr>
                      <m:t>𝑏𝑐</m:t>
                    </m:r>
                    <m:r>
                      <a:rPr lang="vi-VN" sz="4400" i="1">
                        <a:latin typeface="Cambria Math"/>
                        <a:ea typeface="Calibri"/>
                        <a:cs typeface="Times New Roman"/>
                      </a:rPr>
                      <m:t>+</m:t>
                    </m:r>
                    <m:r>
                      <a:rPr lang="vi-VN" sz="4400" i="1">
                        <a:latin typeface="Cambria Math"/>
                        <a:ea typeface="Calibri"/>
                        <a:cs typeface="Times New Roman"/>
                      </a:rPr>
                      <m:t>𝑐𝑎</m:t>
                    </m:r>
                  </m:oMath>
                </a14:m>
                <a:r>
                  <a:rPr lang="en-US" sz="4400">
                    <a:latin typeface="Times New Roman" pitchFamily="18" charset="0"/>
                    <a:cs typeface="Times New Roman" pitchFamily="18" charset="0"/>
                  </a:rPr>
                  <a:t> đúng.</a:t>
                </a:r>
              </a:p>
            </p:txBody>
          </p:sp>
        </mc:Choice>
        <mc:Fallback xmlns="">
          <p:sp>
            <p:nvSpPr>
              <p:cNvPr id="15" name="TextBox 14"/>
              <p:cNvSpPr txBox="1">
                <a:spLocks noRot="1" noChangeAspect="1" noMove="1" noResize="1" noEditPoints="1" noAdjustHandles="1" noChangeArrowheads="1" noChangeShapeType="1" noTextEdit="1"/>
              </p:cNvSpPr>
              <p:nvPr/>
            </p:nvSpPr>
            <p:spPr>
              <a:xfrm>
                <a:off x="1283903" y="11205748"/>
                <a:ext cx="9863662" cy="769441"/>
              </a:xfrm>
              <a:prstGeom prst="rect">
                <a:avLst/>
              </a:prstGeom>
              <a:blipFill>
                <a:blip r:embed="rId9"/>
                <a:stretch>
                  <a:fillRect l="-2534" t="-15079" b="-38095"/>
                </a:stretch>
              </a:blipFill>
            </p:spPr>
            <p:txBody>
              <a:bodyPr/>
              <a:lstStyle/>
              <a:p>
                <a:r>
                  <a:rPr lang="en-US">
                    <a:noFill/>
                  </a:rPr>
                  <a:t> </a:t>
                </a:r>
              </a:p>
            </p:txBody>
          </p:sp>
        </mc:Fallback>
      </mc:AlternateContent>
      <p:sp>
        <p:nvSpPr>
          <p:cNvPr id="55" name="TextBox 54"/>
          <p:cNvSpPr txBox="1"/>
          <p:nvPr/>
        </p:nvSpPr>
        <p:spPr>
          <a:xfrm>
            <a:off x="20329698" y="10446921"/>
            <a:ext cx="1813317" cy="769441"/>
          </a:xfrm>
          <a:prstGeom prst="rect">
            <a:avLst/>
          </a:prstGeom>
          <a:noFill/>
        </p:spPr>
        <p:txBody>
          <a:bodyPr wrap="none" rtlCol="0">
            <a:spAutoFit/>
          </a:bodyPr>
          <a:lstStyle/>
          <a:p>
            <a:r>
              <a:rPr lang="en-US" sz="4400">
                <a:latin typeface="Times New Roman" panose="02020603050405020304" pitchFamily="18" charset="0"/>
                <a:cs typeface="Times New Roman" pitchFamily="18" charset="0"/>
              </a:rPr>
              <a:t>(đpcm)</a:t>
            </a:r>
          </a:p>
        </p:txBody>
      </p:sp>
      <p:sp>
        <p:nvSpPr>
          <p:cNvPr id="35" name="Rectangle 34">
            <a:extLst>
              <a:ext uri="{FF2B5EF4-FFF2-40B4-BE49-F238E27FC236}">
                <a16:creationId xmlns:a16="http://schemas.microsoft.com/office/drawing/2014/main" id="{B330B737-3225-40CA-9E91-A4CC13DBFBF4}"/>
              </a:ext>
            </a:extLst>
          </p:cNvPr>
          <p:cNvSpPr/>
          <p:nvPr/>
        </p:nvSpPr>
        <p:spPr>
          <a:xfrm>
            <a:off x="671514" y="450082"/>
            <a:ext cx="16188516" cy="769441"/>
          </a:xfrm>
          <a:prstGeom prst="rect">
            <a:avLst/>
          </a:prstGeom>
        </p:spPr>
        <p:txBody>
          <a:bodyPr wrap="square">
            <a:spAutoFit/>
          </a:bodyPr>
          <a:lstStyle/>
          <a:p>
            <a:r>
              <a:rPr lang="en-US" sz="4400" b="1" i="1" dirty="0" err="1">
                <a:solidFill>
                  <a:srgbClr val="0000FF"/>
                </a:solidFill>
                <a:latin typeface="Times New Roman"/>
                <a:ea typeface="Calibri"/>
              </a:rPr>
              <a:t>Dạng</a:t>
            </a:r>
            <a:r>
              <a:rPr lang="en-US" sz="4400" b="1" i="1" dirty="0">
                <a:solidFill>
                  <a:srgbClr val="0000FF"/>
                </a:solidFill>
                <a:latin typeface="Times New Roman"/>
                <a:ea typeface="Calibri"/>
              </a:rPr>
              <a:t> 1: </a:t>
            </a:r>
            <a:r>
              <a:rPr lang="vi-VN" sz="4400" b="1" dirty="0">
                <a:latin typeface="Times New Roman"/>
                <a:ea typeface="Calibri"/>
              </a:rPr>
              <a:t>Chứng minh bất đẳng thức bằng định nghĩa và tính chất</a:t>
            </a:r>
            <a:endParaRPr lang="en-US" dirty="0"/>
          </a:p>
        </p:txBody>
      </p:sp>
    </p:spTree>
    <p:extLst>
      <p:ext uri="{BB962C8B-B14F-4D97-AF65-F5344CB8AC3E}">
        <p14:creationId xmlns:p14="http://schemas.microsoft.com/office/powerpoint/2010/main" val="324232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down)">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down)">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4">
                                            <p:txEl>
                                              <p:pRg st="0" end="0"/>
                                            </p:txEl>
                                          </p:spTgt>
                                        </p:tgtEl>
                                        <p:attrNameLst>
                                          <p:attrName>style.visibility</p:attrName>
                                        </p:attrNameLst>
                                      </p:cBhvr>
                                      <p:to>
                                        <p:strVal val="visible"/>
                                      </p:to>
                                    </p:set>
                                    <p:animEffect transition="in" filter="wipe(down)">
                                      <p:cBhvr>
                                        <p:cTn id="77" dur="500"/>
                                        <p:tgtEl>
                                          <p:spTgt spid="4">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
                                            <p:txEl>
                                              <p:pRg st="1" end="1"/>
                                            </p:txEl>
                                          </p:spTgt>
                                        </p:tgtEl>
                                        <p:attrNameLst>
                                          <p:attrName>style.visibility</p:attrName>
                                        </p:attrNameLst>
                                      </p:cBhvr>
                                      <p:to>
                                        <p:strVal val="visible"/>
                                      </p:to>
                                    </p:set>
                                    <p:animEffect transition="in" filter="wipe(down)">
                                      <p:cBhvr>
                                        <p:cTn id="82" dur="500"/>
                                        <p:tgtEl>
                                          <p:spTgt spid="4">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4">
                                            <p:txEl>
                                              <p:pRg st="2" end="2"/>
                                            </p:txEl>
                                          </p:spTgt>
                                        </p:tgtEl>
                                        <p:attrNameLst>
                                          <p:attrName>style.visibility</p:attrName>
                                        </p:attrNameLst>
                                      </p:cBhvr>
                                      <p:to>
                                        <p:strVal val="visible"/>
                                      </p:to>
                                    </p:set>
                                    <p:animEffect transition="in" filter="wipe(down)">
                                      <p:cBhvr>
                                        <p:cTn id="87" dur="500"/>
                                        <p:tgtEl>
                                          <p:spTgt spid="4">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00"/>
                                        <p:tgtEl>
                                          <p:spTgt spid="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wipe(down)">
                                      <p:cBhvr>
                                        <p:cTn id="97" dur="500"/>
                                        <p:tgtEl>
                                          <p:spTgt spid="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down)">
                                      <p:cBhvr>
                                        <p:cTn id="10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P spid="3" grpId="0"/>
      <p:bldP spid="5" grpId="0"/>
      <p:bldP spid="6" grpId="0"/>
      <p:bldP spid="9" grpId="0"/>
      <p:bldP spid="28" grpId="0"/>
      <p:bldP spid="11" grpId="0"/>
      <p:bldP spid="33" grpId="0"/>
      <p:bldP spid="34" grpId="0"/>
      <p:bldP spid="13" grpId="0"/>
      <p:bldP spid="14" grpId="0"/>
      <p:bldP spid="15" grpId="0"/>
      <p:bldP spid="55"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3561" y="1314178"/>
            <a:ext cx="14049362" cy="769441"/>
          </a:xfrm>
          <a:prstGeom prst="rect">
            <a:avLst/>
          </a:prstGeom>
        </p:spPr>
        <p:txBody>
          <a:bodyPr wrap="square">
            <a:spAutoFit/>
          </a:bodyPr>
          <a:lstStyle/>
          <a:p>
            <a:pPr>
              <a:spcAft>
                <a:spcPts val="1000"/>
              </a:spcAft>
            </a:pPr>
            <a:r>
              <a:rPr lang="en-US" sz="4400" b="1" i="1" dirty="0" err="1">
                <a:solidFill>
                  <a:srgbClr val="0000FF"/>
                </a:solidFill>
                <a:latin typeface="Times New Roman"/>
                <a:ea typeface="Calibri"/>
              </a:rPr>
              <a:t>Dạng</a:t>
            </a:r>
            <a:r>
              <a:rPr lang="en-US" sz="4400" b="1" i="1" dirty="0">
                <a:solidFill>
                  <a:srgbClr val="0000FF"/>
                </a:solidFill>
                <a:latin typeface="Times New Roman"/>
                <a:ea typeface="Calibri"/>
              </a:rPr>
              <a:t> 2: </a:t>
            </a:r>
            <a:r>
              <a:rPr lang="vi-VN" sz="4400" b="1" dirty="0">
                <a:latin typeface="Times New Roman"/>
                <a:ea typeface="Calibri"/>
                <a:cs typeface="Times New Roman"/>
              </a:rPr>
              <a:t>Tìm GTLN-GTNN </a:t>
            </a:r>
            <a:r>
              <a:rPr lang="en-US" sz="4400" b="1" dirty="0" err="1">
                <a:latin typeface="Times New Roman"/>
                <a:ea typeface="Calibri"/>
                <a:cs typeface="Times New Roman"/>
              </a:rPr>
              <a:t>của</a:t>
            </a:r>
            <a:r>
              <a:rPr lang="en-US" sz="4400" b="1" dirty="0">
                <a:latin typeface="Times New Roman"/>
                <a:ea typeface="Calibri"/>
                <a:cs typeface="Times New Roman"/>
              </a:rPr>
              <a:t> </a:t>
            </a:r>
            <a:r>
              <a:rPr lang="en-US" sz="4400" b="1" dirty="0" err="1">
                <a:latin typeface="Times New Roman"/>
                <a:ea typeface="Calibri"/>
                <a:cs typeface="Times New Roman"/>
              </a:rPr>
              <a:t>một</a:t>
            </a:r>
            <a:r>
              <a:rPr lang="en-US" sz="4400" b="1" dirty="0">
                <a:latin typeface="Times New Roman"/>
                <a:ea typeface="Calibri"/>
                <a:cs typeface="Times New Roman"/>
              </a:rPr>
              <a:t> </a:t>
            </a:r>
            <a:r>
              <a:rPr lang="en-US" sz="4400" b="1" dirty="0" err="1">
                <a:latin typeface="Times New Roman"/>
                <a:ea typeface="Calibri"/>
                <a:cs typeface="Times New Roman"/>
              </a:rPr>
              <a:t>biểu</a:t>
            </a:r>
            <a:r>
              <a:rPr lang="en-US" sz="4400" b="1" dirty="0">
                <a:latin typeface="Times New Roman"/>
                <a:ea typeface="Calibri"/>
                <a:cs typeface="Times New Roman"/>
              </a:rPr>
              <a:t> </a:t>
            </a:r>
            <a:r>
              <a:rPr lang="en-US" sz="4400" b="1" dirty="0" err="1">
                <a:latin typeface="Times New Roman"/>
                <a:ea typeface="Calibri"/>
                <a:cs typeface="Times New Roman"/>
              </a:rPr>
              <a:t>thức</a:t>
            </a:r>
            <a:r>
              <a:rPr lang="en-US" sz="4400" b="1" dirty="0">
                <a:latin typeface="Times New Roman"/>
                <a:ea typeface="Calibri"/>
                <a:cs typeface="Times New Roman"/>
              </a:rPr>
              <a:t>.</a:t>
            </a:r>
            <a:endParaRPr lang="en-US" sz="4800" dirty="0">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11" name="Rectangle 10"/>
              <p:cNvSpPr/>
              <p:nvPr/>
            </p:nvSpPr>
            <p:spPr>
              <a:xfrm>
                <a:off x="1607618" y="2178274"/>
                <a:ext cx="18378589" cy="4445384"/>
              </a:xfrm>
              <a:prstGeom prst="rect">
                <a:avLst/>
              </a:prstGeom>
            </p:spPr>
            <p:txBody>
              <a:bodyPr wrap="square">
                <a:spAutoFit/>
              </a:bodyPr>
              <a:lstStyle/>
              <a:p>
                <a:pPr>
                  <a:lnSpc>
                    <a:spcPct val="115000"/>
                  </a:lnSpc>
                </a:pPr>
                <a:r>
                  <a:rPr lang="en-US" sz="4400" b="1" dirty="0" err="1">
                    <a:latin typeface="Times New Roman"/>
                    <a:ea typeface="Calibri"/>
                    <a:cs typeface="Times New Roman"/>
                  </a:rPr>
                  <a:t>Định</a:t>
                </a:r>
                <a:r>
                  <a:rPr lang="en-US" sz="4400" b="1" dirty="0">
                    <a:latin typeface="Times New Roman"/>
                    <a:ea typeface="Calibri"/>
                    <a:cs typeface="Times New Roman"/>
                  </a:rPr>
                  <a:t> </a:t>
                </a:r>
                <a:r>
                  <a:rPr lang="en-US" sz="4400" b="1" dirty="0" err="1">
                    <a:latin typeface="Times New Roman"/>
                    <a:ea typeface="Calibri"/>
                    <a:cs typeface="Times New Roman"/>
                  </a:rPr>
                  <a:t>nghĩa</a:t>
                </a:r>
                <a:r>
                  <a:rPr lang="vi-VN" sz="4400" b="1" dirty="0">
                    <a:latin typeface="Times New Roman"/>
                    <a:ea typeface="Calibri"/>
                    <a:cs typeface="Times New Roman"/>
                  </a:rPr>
                  <a:t>:</a:t>
                </a:r>
                <a:r>
                  <a:rPr lang="en-US" sz="4800" dirty="0">
                    <a:latin typeface="Times New Roman"/>
                    <a:ea typeface="Calibri"/>
                    <a:cs typeface="Times New Roman"/>
                  </a:rPr>
                  <a:t> </a:t>
                </a:r>
                <a:r>
                  <a:rPr lang="vi-VN" sz="4400" dirty="0">
                    <a:latin typeface="+mj-lt"/>
                    <a:ea typeface="Calibri"/>
                    <a:cs typeface="Times New Roman"/>
                  </a:rPr>
                  <a:t>Xét </a:t>
                </a:r>
                <a14:m>
                  <m:oMath xmlns:m="http://schemas.openxmlformats.org/officeDocument/2006/math">
                    <m:r>
                      <a:rPr lang="vi-VN" sz="4800" i="1">
                        <a:effectLst/>
                        <a:latin typeface="Cambria Math"/>
                        <a:ea typeface="Calibri"/>
                        <a:cs typeface="Times New Roman"/>
                      </a:rPr>
                      <m:t>𝑦</m:t>
                    </m:r>
                    <m:r>
                      <a:rPr lang="vi-VN" sz="4800" i="1">
                        <a:effectLst/>
                        <a:latin typeface="Cambria Math"/>
                        <a:ea typeface="Calibri"/>
                        <a:cs typeface="Times New Roman"/>
                      </a:rPr>
                      <m:t>=</m:t>
                    </m:r>
                    <m:r>
                      <a:rPr lang="vi-VN" sz="4800" i="1">
                        <a:effectLst/>
                        <a:latin typeface="Cambria Math"/>
                        <a:ea typeface="Calibri"/>
                        <a:cs typeface="Times New Roman"/>
                      </a:rPr>
                      <m:t>𝑓</m:t>
                    </m:r>
                    <m:d>
                      <m:dPr>
                        <m:ctrlPr>
                          <a:rPr lang="en-US" sz="4800" i="1">
                            <a:effectLst/>
                            <a:latin typeface="Cambria Math" panose="02040503050406030204" pitchFamily="18" charset="0"/>
                            <a:ea typeface="Calibri"/>
                            <a:cs typeface="Times New Roman"/>
                          </a:rPr>
                        </m:ctrlPr>
                      </m:dPr>
                      <m:e>
                        <m:r>
                          <a:rPr lang="vi-VN" sz="4800" i="1">
                            <a:effectLst/>
                            <a:latin typeface="Cambria Math"/>
                            <a:ea typeface="Calibri"/>
                            <a:cs typeface="Times New Roman"/>
                          </a:rPr>
                          <m:t>𝑥</m:t>
                        </m:r>
                      </m:e>
                    </m:d>
                  </m:oMath>
                </a14:m>
                <a:r>
                  <a:rPr lang="vi-VN" sz="4400" dirty="0">
                    <a:effectLst/>
                    <a:latin typeface="+mj-lt"/>
                    <a:ea typeface="Calibri"/>
                    <a:cs typeface="Times New Roman"/>
                  </a:rPr>
                  <a:t> có tập xác định </a:t>
                </a:r>
                <a14:m>
                  <m:oMath xmlns:m="http://schemas.openxmlformats.org/officeDocument/2006/math">
                    <m:r>
                      <a:rPr lang="vi-VN" sz="4800" i="1">
                        <a:effectLst/>
                        <a:latin typeface="Cambria Math"/>
                        <a:ea typeface="Calibri"/>
                        <a:cs typeface="Times New Roman"/>
                      </a:rPr>
                      <m:t>𝐷</m:t>
                    </m:r>
                  </m:oMath>
                </a14:m>
                <a:r>
                  <a:rPr lang="vi-VN" sz="4400" dirty="0">
                    <a:effectLst/>
                    <a:latin typeface="+mj-lt"/>
                    <a:ea typeface="Calibri"/>
                    <a:cs typeface="Times New Roman"/>
                  </a:rPr>
                  <a:t>.</a:t>
                </a:r>
                <a:endParaRPr lang="en-US" sz="4400" dirty="0">
                  <a:effectLst/>
                  <a:latin typeface="+mj-lt"/>
                  <a:ea typeface="Calibri"/>
                  <a:cs typeface="Times New Roman"/>
                </a:endParaRPr>
              </a:p>
              <a:p>
                <a:pPr marL="342900" lvl="0" indent="-342900">
                  <a:lnSpc>
                    <a:spcPct val="115000"/>
                  </a:lnSpc>
                  <a:spcAft>
                    <a:spcPts val="1000"/>
                  </a:spcAft>
                  <a:buFont typeface="Symbol"/>
                  <a:buChar char=""/>
                </a:pPr>
                <a14:m>
                  <m:oMath xmlns:m="http://schemas.openxmlformats.org/officeDocument/2006/math">
                    <m:r>
                      <a:rPr lang="en-US" i="1">
                        <a:effectLst/>
                        <a:latin typeface="Cambria Math"/>
                      </a:rPr>
                      <m:t>𝑀</m:t>
                    </m:r>
                  </m:oMath>
                </a14:m>
                <a:r>
                  <a:rPr lang="vi-VN" sz="4400" dirty="0">
                    <a:effectLst/>
                    <a:latin typeface="+mj-lt"/>
                    <a:ea typeface="Calibri"/>
                    <a:cs typeface="Times New Roman"/>
                  </a:rPr>
                  <a:t> là GTLN của </a:t>
                </a:r>
                <a14:m>
                  <m:oMath xmlns:m="http://schemas.openxmlformats.org/officeDocument/2006/math">
                    <m:r>
                      <a:rPr lang="en-US" i="1">
                        <a:effectLst/>
                        <a:latin typeface="Cambria Math"/>
                      </a:rPr>
                      <m:t>𝑓</m:t>
                    </m:r>
                    <m:d>
                      <m:dPr>
                        <m:ctrlPr>
                          <a:rPr lang="en-US" i="1">
                            <a:effectLst/>
                            <a:latin typeface="Cambria Math" panose="02040503050406030204" pitchFamily="18" charset="0"/>
                          </a:rPr>
                        </m:ctrlPr>
                      </m:dPr>
                      <m:e>
                        <m:r>
                          <a:rPr lang="en-US" i="1">
                            <a:effectLst/>
                            <a:latin typeface="Cambria Math"/>
                          </a:rPr>
                          <m:t>𝑥</m:t>
                        </m:r>
                      </m:e>
                    </m:d>
                  </m:oMath>
                </a14:m>
                <a:r>
                  <a:rPr lang="vi-VN" sz="4400" dirty="0">
                    <a:effectLst/>
                    <a:latin typeface="+mj-lt"/>
                    <a:ea typeface="Calibri"/>
                    <a:cs typeface="Times New Roman"/>
                  </a:rPr>
                  <a:t> trên </a:t>
                </a:r>
                <a14:m>
                  <m:oMath xmlns:m="http://schemas.openxmlformats.org/officeDocument/2006/math">
                    <m:r>
                      <a:rPr lang="fr-FR" i="1">
                        <a:effectLst/>
                        <a:latin typeface="Cambria Math"/>
                        <a:cs typeface="Cambria Math"/>
                      </a:rPr>
                      <m:t>⇔</m:t>
                    </m:r>
                    <m:d>
                      <m:dPr>
                        <m:begChr m:val="{"/>
                        <m:endChr m:val=""/>
                        <m:ctrlPr>
                          <a:rPr lang="en-US" i="1">
                            <a:effectLst/>
                            <a:latin typeface="Cambria Math" panose="02040503050406030204" pitchFamily="18" charset="0"/>
                          </a:rPr>
                        </m:ctrlPr>
                      </m:dPr>
                      <m:e>
                        <m:eqArr>
                          <m:eqArrPr>
                            <m:ctrlPr>
                              <a:rPr lang="en-US" i="1">
                                <a:effectLst/>
                                <a:latin typeface="Cambria Math" panose="02040503050406030204" pitchFamily="18" charset="0"/>
                              </a:rPr>
                            </m:ctrlPr>
                          </m:eqArrPr>
                          <m:e>
                            <m:r>
                              <a:rPr lang="en-US" i="1">
                                <a:effectLst/>
                                <a:latin typeface="Cambria Math"/>
                              </a:rPr>
                              <m:t>𝑓</m:t>
                            </m:r>
                            <m:d>
                              <m:dPr>
                                <m:ctrlPr>
                                  <a:rPr lang="en-US" i="1">
                                    <a:effectLst/>
                                    <a:latin typeface="Cambria Math" panose="02040503050406030204" pitchFamily="18" charset="0"/>
                                  </a:rPr>
                                </m:ctrlPr>
                              </m:dPr>
                              <m:e>
                                <m:r>
                                  <a:rPr lang="en-US" i="1">
                                    <a:effectLst/>
                                    <a:latin typeface="Cambria Math"/>
                                  </a:rPr>
                                  <m:t>𝑥</m:t>
                                </m:r>
                              </m:e>
                            </m:d>
                            <m:r>
                              <a:rPr lang="fr-FR" i="1">
                                <a:effectLst/>
                                <a:latin typeface="Cambria Math"/>
                              </a:rPr>
                              <m:t>≤</m:t>
                            </m:r>
                            <m:r>
                              <a:rPr lang="en-US" i="1">
                                <a:effectLst/>
                                <a:latin typeface="Cambria Math"/>
                              </a:rPr>
                              <m:t>𝑀</m:t>
                            </m:r>
                            <m:r>
                              <a:rPr lang="fr-FR" i="1">
                                <a:effectLst/>
                                <a:latin typeface="Cambria Math"/>
                              </a:rPr>
                              <m:t>,</m:t>
                            </m:r>
                            <m:r>
                              <a:rPr lang="fr-FR" i="1">
                                <a:effectLst/>
                                <a:latin typeface="Cambria Math"/>
                                <a:cs typeface="Cambria Math"/>
                              </a:rPr>
                              <m:t>∀</m:t>
                            </m:r>
                            <m:r>
                              <a:rPr lang="en-US" i="1">
                                <a:effectLst/>
                                <a:latin typeface="Cambria Math"/>
                              </a:rPr>
                              <m:t>𝑥</m:t>
                            </m:r>
                            <m:r>
                              <a:rPr lang="fr-FR" i="1">
                                <a:effectLst/>
                                <a:latin typeface="Cambria Math"/>
                                <a:cs typeface="Cambria Math"/>
                              </a:rPr>
                              <m:t>∈</m:t>
                            </m:r>
                            <m:r>
                              <a:rPr lang="en-US" i="1">
                                <a:effectLst/>
                                <a:latin typeface="Cambria Math"/>
                              </a:rPr>
                              <m:t>𝐷</m:t>
                            </m:r>
                          </m:e>
                          <m:e>
                            <m:r>
                              <a:rPr lang="fr-FR" i="1">
                                <a:effectLst/>
                                <a:latin typeface="Cambria Math"/>
                                <a:cs typeface="Cambria Math"/>
                              </a:rPr>
                              <m:t>∃</m:t>
                            </m:r>
                            <m:sSub>
                              <m:sSubPr>
                                <m:ctrlPr>
                                  <a:rPr lang="en-US" i="1">
                                    <a:effectLst/>
                                    <a:latin typeface="Cambria Math" panose="02040503050406030204" pitchFamily="18" charset="0"/>
                                  </a:rPr>
                                </m:ctrlPr>
                              </m:sSubPr>
                              <m:e>
                                <m:r>
                                  <a:rPr lang="en-US" i="1">
                                    <a:effectLst/>
                                    <a:latin typeface="Cambria Math"/>
                                  </a:rPr>
                                  <m:t>𝑥</m:t>
                                </m:r>
                              </m:e>
                              <m:sub>
                                <m:r>
                                  <a:rPr lang="fr-FR" i="1">
                                    <a:effectLst/>
                                    <a:latin typeface="Cambria Math"/>
                                  </a:rPr>
                                  <m:t>0</m:t>
                                </m:r>
                              </m:sub>
                            </m:sSub>
                            <m:r>
                              <a:rPr lang="fr-FR" i="1">
                                <a:effectLst/>
                                <a:latin typeface="Cambria Math"/>
                                <a:cs typeface="Cambria Math"/>
                              </a:rPr>
                              <m:t>∈</m:t>
                            </m:r>
                            <m:r>
                              <a:rPr lang="en-US" i="1">
                                <a:effectLst/>
                                <a:latin typeface="Cambria Math"/>
                              </a:rPr>
                              <m:t>𝐷</m:t>
                            </m:r>
                            <m:r>
                              <a:rPr lang="fr-FR" i="1">
                                <a:effectLst/>
                                <a:latin typeface="Cambria Math"/>
                              </a:rPr>
                              <m:t>,</m:t>
                            </m:r>
                            <m:r>
                              <a:rPr lang="en-US" i="1">
                                <a:effectLst/>
                                <a:latin typeface="Cambria Math"/>
                              </a:rPr>
                              <m:t>𝑓</m:t>
                            </m:r>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i="1">
                                        <a:effectLst/>
                                        <a:latin typeface="Cambria Math"/>
                                      </a:rPr>
                                      <m:t>𝑥</m:t>
                                    </m:r>
                                  </m:e>
                                  <m:sub>
                                    <m:r>
                                      <a:rPr lang="fr-FR" i="1">
                                        <a:effectLst/>
                                        <a:latin typeface="Cambria Math"/>
                                      </a:rPr>
                                      <m:t>0</m:t>
                                    </m:r>
                                  </m:sub>
                                </m:sSub>
                              </m:e>
                            </m:d>
                            <m:r>
                              <a:rPr lang="fr-FR" i="1">
                                <a:effectLst/>
                                <a:latin typeface="Cambria Math"/>
                              </a:rPr>
                              <m:t>=</m:t>
                            </m:r>
                            <m:r>
                              <a:rPr lang="en-US" i="1">
                                <a:effectLst/>
                                <a:latin typeface="Cambria Math"/>
                              </a:rPr>
                              <m:t>𝑀</m:t>
                            </m:r>
                          </m:e>
                        </m:eqArr>
                      </m:e>
                    </m:d>
                  </m:oMath>
                </a14:m>
                <a:endParaRPr lang="en-US" dirty="0">
                  <a:effectLst/>
                  <a:latin typeface="+mj-lt"/>
                </a:endParaRPr>
              </a:p>
              <a:p>
                <a:pPr marL="342900" lvl="0" indent="-342900">
                  <a:lnSpc>
                    <a:spcPct val="115000"/>
                  </a:lnSpc>
                  <a:spcAft>
                    <a:spcPts val="1000"/>
                  </a:spcAft>
                  <a:buFont typeface="Symbol"/>
                  <a:buChar char=""/>
                </a:pPr>
                <a14:m>
                  <m:oMath xmlns:m="http://schemas.openxmlformats.org/officeDocument/2006/math">
                    <m:r>
                      <a:rPr lang="en-US" i="1">
                        <a:effectLst/>
                        <a:latin typeface="Cambria Math"/>
                      </a:rPr>
                      <m:t>𝑚</m:t>
                    </m:r>
                  </m:oMath>
                </a14:m>
                <a:r>
                  <a:rPr lang="en-US" sz="4400" dirty="0">
                    <a:effectLst/>
                    <a:latin typeface="+mj-lt"/>
                    <a:ea typeface="Calibri"/>
                    <a:cs typeface="Times New Roman"/>
                  </a:rPr>
                  <a:t> </a:t>
                </a:r>
                <a:r>
                  <a:rPr lang="vi-VN" sz="4400" dirty="0">
                    <a:effectLst/>
                    <a:latin typeface="+mj-lt"/>
                    <a:ea typeface="Calibri"/>
                    <a:cs typeface="Times New Roman"/>
                  </a:rPr>
                  <a:t>là GTNN của </a:t>
                </a:r>
                <a14:m>
                  <m:oMath xmlns:m="http://schemas.openxmlformats.org/officeDocument/2006/math">
                    <m:r>
                      <a:rPr lang="en-US" i="1">
                        <a:effectLst/>
                        <a:latin typeface="Cambria Math"/>
                      </a:rPr>
                      <m:t>𝑓</m:t>
                    </m:r>
                    <m:d>
                      <m:dPr>
                        <m:ctrlPr>
                          <a:rPr lang="en-US" i="1">
                            <a:effectLst/>
                            <a:latin typeface="Cambria Math" panose="02040503050406030204" pitchFamily="18" charset="0"/>
                          </a:rPr>
                        </m:ctrlPr>
                      </m:dPr>
                      <m:e>
                        <m:r>
                          <a:rPr lang="en-US" i="1">
                            <a:effectLst/>
                            <a:latin typeface="Cambria Math"/>
                          </a:rPr>
                          <m:t>𝑥</m:t>
                        </m:r>
                      </m:e>
                    </m:d>
                  </m:oMath>
                </a14:m>
                <a:r>
                  <a:rPr lang="vi-VN" sz="4400" dirty="0">
                    <a:effectLst/>
                    <a:latin typeface="+mj-lt"/>
                    <a:ea typeface="Calibri"/>
                    <a:cs typeface="Times New Roman"/>
                  </a:rPr>
                  <a:t> trên </a:t>
                </a:r>
                <a14:m>
                  <m:oMath xmlns:m="http://schemas.openxmlformats.org/officeDocument/2006/math">
                    <m:r>
                      <a:rPr lang="en-US" i="1">
                        <a:effectLst/>
                        <a:latin typeface="Cambria Math"/>
                      </a:rPr>
                      <m:t>𝐷</m:t>
                    </m:r>
                    <m:r>
                      <a:rPr lang="fr-FR" i="1">
                        <a:effectLst/>
                        <a:latin typeface="Cambria Math"/>
                        <a:cs typeface="Cambria Math"/>
                      </a:rPr>
                      <m:t>⇔</m:t>
                    </m:r>
                    <m:d>
                      <m:dPr>
                        <m:begChr m:val="{"/>
                        <m:endChr m:val=""/>
                        <m:ctrlPr>
                          <a:rPr lang="en-US" i="1">
                            <a:effectLst/>
                            <a:latin typeface="Cambria Math" panose="02040503050406030204" pitchFamily="18" charset="0"/>
                          </a:rPr>
                        </m:ctrlPr>
                      </m:dPr>
                      <m:e>
                        <m:eqArr>
                          <m:eqArrPr>
                            <m:ctrlPr>
                              <a:rPr lang="en-US" i="1">
                                <a:effectLst/>
                                <a:latin typeface="Cambria Math" panose="02040503050406030204" pitchFamily="18" charset="0"/>
                              </a:rPr>
                            </m:ctrlPr>
                          </m:eqArrPr>
                          <m:e>
                            <m:r>
                              <a:rPr lang="fr-FR" i="1">
                                <a:effectLst/>
                                <a:latin typeface="Cambria Math"/>
                              </a:rPr>
                              <m:t>&amp;</m:t>
                            </m:r>
                            <m:r>
                              <a:rPr lang="en-US" i="1">
                                <a:effectLst/>
                                <a:latin typeface="Cambria Math"/>
                              </a:rPr>
                              <m:t>𝑓</m:t>
                            </m:r>
                            <m:d>
                              <m:dPr>
                                <m:ctrlPr>
                                  <a:rPr lang="en-US" i="1">
                                    <a:effectLst/>
                                    <a:latin typeface="Cambria Math" panose="02040503050406030204" pitchFamily="18" charset="0"/>
                                  </a:rPr>
                                </m:ctrlPr>
                              </m:dPr>
                              <m:e>
                                <m:r>
                                  <a:rPr lang="en-US" i="1">
                                    <a:effectLst/>
                                    <a:latin typeface="Cambria Math"/>
                                  </a:rPr>
                                  <m:t>𝑥</m:t>
                                </m:r>
                              </m:e>
                            </m:d>
                            <m:r>
                              <a:rPr lang="fr-FR" i="1">
                                <a:effectLst/>
                                <a:latin typeface="Cambria Math"/>
                              </a:rPr>
                              <m:t>≥</m:t>
                            </m:r>
                            <m:r>
                              <a:rPr lang="en-US" i="1">
                                <a:effectLst/>
                                <a:latin typeface="Cambria Math"/>
                              </a:rPr>
                              <m:t>𝑚</m:t>
                            </m:r>
                            <m:r>
                              <a:rPr lang="fr-FR" i="1">
                                <a:effectLst/>
                                <a:latin typeface="Cambria Math"/>
                              </a:rPr>
                              <m:t>,</m:t>
                            </m:r>
                            <m:r>
                              <a:rPr lang="fr-FR" i="1">
                                <a:effectLst/>
                                <a:latin typeface="Cambria Math"/>
                                <a:cs typeface="Cambria Math"/>
                              </a:rPr>
                              <m:t>∀</m:t>
                            </m:r>
                            <m:r>
                              <a:rPr lang="en-US" i="1">
                                <a:effectLst/>
                                <a:latin typeface="Cambria Math"/>
                              </a:rPr>
                              <m:t>𝑥</m:t>
                            </m:r>
                            <m:r>
                              <a:rPr lang="fr-FR" i="1">
                                <a:effectLst/>
                                <a:latin typeface="Cambria Math"/>
                                <a:cs typeface="Cambria Math"/>
                              </a:rPr>
                              <m:t>∈</m:t>
                            </m:r>
                            <m:r>
                              <a:rPr lang="en-US" i="1">
                                <a:effectLst/>
                                <a:latin typeface="Cambria Math"/>
                              </a:rPr>
                              <m:t>𝐷</m:t>
                            </m:r>
                          </m:e>
                          <m:e>
                            <m:r>
                              <a:rPr lang="fr-FR" i="1">
                                <a:effectLst/>
                                <a:latin typeface="Cambria Math"/>
                              </a:rPr>
                              <m:t>&amp;</m:t>
                            </m:r>
                            <m:r>
                              <a:rPr lang="fr-FR" i="1">
                                <a:effectLst/>
                                <a:latin typeface="Cambria Math"/>
                                <a:cs typeface="Cambria Math"/>
                              </a:rPr>
                              <m:t>∃</m:t>
                            </m:r>
                            <m:sSub>
                              <m:sSubPr>
                                <m:ctrlPr>
                                  <a:rPr lang="en-US" i="1">
                                    <a:effectLst/>
                                    <a:latin typeface="Cambria Math" panose="02040503050406030204" pitchFamily="18" charset="0"/>
                                  </a:rPr>
                                </m:ctrlPr>
                              </m:sSubPr>
                              <m:e>
                                <m:r>
                                  <a:rPr lang="en-US" i="1">
                                    <a:effectLst/>
                                    <a:latin typeface="Cambria Math"/>
                                  </a:rPr>
                                  <m:t>𝑥</m:t>
                                </m:r>
                              </m:e>
                              <m:sub>
                                <m:r>
                                  <a:rPr lang="fr-FR" i="1">
                                    <a:effectLst/>
                                    <a:latin typeface="Cambria Math"/>
                                  </a:rPr>
                                  <m:t>0</m:t>
                                </m:r>
                              </m:sub>
                            </m:sSub>
                            <m:r>
                              <a:rPr lang="fr-FR" i="1">
                                <a:effectLst/>
                                <a:latin typeface="Cambria Math"/>
                                <a:cs typeface="Cambria Math"/>
                              </a:rPr>
                              <m:t>∈</m:t>
                            </m:r>
                            <m:r>
                              <a:rPr lang="en-US" i="1">
                                <a:effectLst/>
                                <a:latin typeface="Cambria Math"/>
                              </a:rPr>
                              <m:t>𝐷</m:t>
                            </m:r>
                            <m:r>
                              <a:rPr lang="fr-FR" i="1">
                                <a:effectLst/>
                                <a:latin typeface="Cambria Math"/>
                              </a:rPr>
                              <m:t>,</m:t>
                            </m:r>
                            <m:r>
                              <a:rPr lang="en-US" i="1">
                                <a:effectLst/>
                                <a:latin typeface="Cambria Math"/>
                              </a:rPr>
                              <m:t>𝑓</m:t>
                            </m:r>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i="1">
                                        <a:effectLst/>
                                        <a:latin typeface="Cambria Math"/>
                                      </a:rPr>
                                      <m:t>𝑥</m:t>
                                    </m:r>
                                  </m:e>
                                  <m:sub>
                                    <m:r>
                                      <a:rPr lang="fr-FR" i="1">
                                        <a:effectLst/>
                                        <a:latin typeface="Cambria Math"/>
                                      </a:rPr>
                                      <m:t>0</m:t>
                                    </m:r>
                                  </m:sub>
                                </m:sSub>
                              </m:e>
                            </m:d>
                            <m:r>
                              <a:rPr lang="fr-FR" i="1">
                                <a:effectLst/>
                                <a:latin typeface="Cambria Math"/>
                              </a:rPr>
                              <m:t>=</m:t>
                            </m:r>
                            <m:r>
                              <a:rPr lang="en-US" i="1">
                                <a:effectLst/>
                                <a:latin typeface="Cambria Math"/>
                              </a:rPr>
                              <m:t>𝑚</m:t>
                            </m:r>
                          </m:e>
                        </m:eqArr>
                      </m:e>
                    </m:d>
                  </m:oMath>
                </a14:m>
                <a:r>
                  <a:rPr lang="en-US" sz="4400" dirty="0">
                    <a:effectLst/>
                    <a:highlight>
                      <a:srgbClr val="FFFF00"/>
                    </a:highlight>
                    <a:latin typeface="+mj-lt"/>
                    <a:ea typeface="Calibri"/>
                    <a:cs typeface="Times New Roman"/>
                  </a:rPr>
                  <a:t> </a:t>
                </a:r>
                <a:endParaRPr lang="en-US" dirty="0">
                  <a:effectLst/>
                  <a:latin typeface="+mj-lt"/>
                </a:endParaRPr>
              </a:p>
            </p:txBody>
          </p:sp>
        </mc:Choice>
        <mc:Fallback xmlns="">
          <p:sp>
            <p:nvSpPr>
              <p:cNvPr id="11" name="Rectangle 10"/>
              <p:cNvSpPr>
                <a:spLocks noRot="1" noChangeAspect="1" noMove="1" noResize="1" noEditPoints="1" noAdjustHandles="1" noChangeArrowheads="1" noChangeShapeType="1" noTextEdit="1"/>
              </p:cNvSpPr>
              <p:nvPr/>
            </p:nvSpPr>
            <p:spPr>
              <a:xfrm>
                <a:off x="1607618" y="2178274"/>
                <a:ext cx="18378589" cy="4445384"/>
              </a:xfrm>
              <a:prstGeom prst="rect">
                <a:avLst/>
              </a:prstGeom>
              <a:blipFill>
                <a:blip r:embed="rId2"/>
                <a:stretch>
                  <a:fillRect l="-1360" t="-2055"/>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D6B6B2C-32F9-4FD0-8D02-2B76456CB3BA}"/>
              </a:ext>
            </a:extLst>
          </p:cNvPr>
          <p:cNvSpPr txBox="1"/>
          <p:nvPr/>
        </p:nvSpPr>
        <p:spPr>
          <a:xfrm>
            <a:off x="887538" y="450082"/>
            <a:ext cx="6488521" cy="769441"/>
          </a:xfrm>
          <a:prstGeom prst="rect">
            <a:avLst/>
          </a:prstGeom>
          <a:noFill/>
        </p:spPr>
        <p:txBody>
          <a:bodyPr wrap="square" rtlCol="0">
            <a:spAutoFit/>
          </a:bodyPr>
          <a:lstStyle/>
          <a:p>
            <a:pPr>
              <a:spcAft>
                <a:spcPts val="0"/>
              </a:spcAft>
            </a:pPr>
            <a:r>
              <a:rPr lang="fr-FR" sz="4400" b="1" dirty="0">
                <a:solidFill>
                  <a:srgbClr val="C00000"/>
                </a:solidFill>
                <a:latin typeface="Times New Roman"/>
                <a:ea typeface="Calibri"/>
                <a:cs typeface="Times New Roman"/>
              </a:rPr>
              <a:t>4. </a:t>
            </a:r>
            <a:r>
              <a:rPr lang="fr-FR" sz="4400" b="1" dirty="0" err="1">
                <a:solidFill>
                  <a:srgbClr val="C00000"/>
                </a:solidFill>
                <a:latin typeface="Times New Roman"/>
                <a:ea typeface="Calibri"/>
                <a:cs typeface="Times New Roman"/>
              </a:rPr>
              <a:t>Các</a:t>
            </a:r>
            <a:r>
              <a:rPr lang="fr-FR" sz="4400" b="1" dirty="0">
                <a:solidFill>
                  <a:srgbClr val="C00000"/>
                </a:solidFill>
                <a:latin typeface="Times New Roman"/>
                <a:ea typeface="Calibri"/>
                <a:cs typeface="Times New Roman"/>
              </a:rPr>
              <a:t> </a:t>
            </a:r>
            <a:r>
              <a:rPr lang="fr-FR" sz="4400" b="1" dirty="0" err="1">
                <a:solidFill>
                  <a:srgbClr val="C00000"/>
                </a:solidFill>
                <a:latin typeface="Times New Roman"/>
                <a:ea typeface="Calibri"/>
                <a:cs typeface="Times New Roman"/>
              </a:rPr>
              <a:t>dạng</a:t>
            </a:r>
            <a:r>
              <a:rPr lang="fr-FR" sz="4400" b="1" dirty="0">
                <a:solidFill>
                  <a:srgbClr val="C00000"/>
                </a:solidFill>
                <a:latin typeface="Times New Roman"/>
                <a:ea typeface="Calibri"/>
                <a:cs typeface="Times New Roman"/>
              </a:rPr>
              <a:t> </a:t>
            </a:r>
            <a:r>
              <a:rPr lang="fr-FR" sz="4400" b="1" dirty="0" err="1">
                <a:solidFill>
                  <a:srgbClr val="C00000"/>
                </a:solidFill>
                <a:latin typeface="Times New Roman"/>
                <a:ea typeface="Calibri"/>
                <a:cs typeface="Times New Roman"/>
              </a:rPr>
              <a:t>bài</a:t>
            </a:r>
            <a:r>
              <a:rPr lang="fr-FR" sz="4400" b="1" dirty="0">
                <a:solidFill>
                  <a:srgbClr val="C00000"/>
                </a:solidFill>
                <a:latin typeface="Times New Roman"/>
                <a:ea typeface="Calibri"/>
                <a:cs typeface="Times New Roman"/>
              </a:rPr>
              <a:t> </a:t>
            </a:r>
            <a:r>
              <a:rPr lang="fr-FR" sz="4400" b="1" dirty="0" err="1">
                <a:solidFill>
                  <a:srgbClr val="C00000"/>
                </a:solidFill>
                <a:latin typeface="Times New Roman"/>
                <a:ea typeface="Calibri"/>
                <a:cs typeface="Times New Roman"/>
              </a:rPr>
              <a:t>tập</a:t>
            </a:r>
            <a:endParaRPr lang="en-US" sz="4800" dirty="0">
              <a:solidFill>
                <a:srgbClr val="C00000"/>
              </a:solidFill>
              <a:effectLst/>
              <a:latin typeface="Times New Roman"/>
              <a:ea typeface="Calibri"/>
              <a:cs typeface="Times New Roman"/>
            </a:endParaRPr>
          </a:p>
        </p:txBody>
      </p:sp>
      <p:grpSp>
        <p:nvGrpSpPr>
          <p:cNvPr id="7" name="Group 65">
            <a:extLst>
              <a:ext uri="{FF2B5EF4-FFF2-40B4-BE49-F238E27FC236}">
                <a16:creationId xmlns:a16="http://schemas.microsoft.com/office/drawing/2014/main" id="{08EACAE2-F23A-48D1-9240-940CD0B7D922}"/>
              </a:ext>
            </a:extLst>
          </p:cNvPr>
          <p:cNvGrpSpPr/>
          <p:nvPr/>
        </p:nvGrpSpPr>
        <p:grpSpPr>
          <a:xfrm>
            <a:off x="1103562" y="6663060"/>
            <a:ext cx="5184576" cy="952750"/>
            <a:chOff x="166396" y="8770019"/>
            <a:chExt cx="5093813" cy="767005"/>
          </a:xfrm>
        </p:grpSpPr>
        <p:sp>
          <p:nvSpPr>
            <p:cNvPr id="8" name="Freeform 20">
              <a:extLst>
                <a:ext uri="{FF2B5EF4-FFF2-40B4-BE49-F238E27FC236}">
                  <a16:creationId xmlns:a16="http://schemas.microsoft.com/office/drawing/2014/main" id="{895D6C95-0838-44C3-9FFD-015AE499203A}"/>
                </a:ext>
              </a:extLst>
            </p:cNvPr>
            <p:cNvSpPr>
              <a:spLocks/>
            </p:cNvSpPr>
            <p:nvPr/>
          </p:nvSpPr>
          <p:spPr bwMode="auto">
            <a:xfrm>
              <a:off x="384523" y="8817403"/>
              <a:ext cx="3454282" cy="719621"/>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2D885090-BADC-417E-AA83-EF453BD066BA}"/>
                </a:ext>
              </a:extLst>
            </p:cNvPr>
            <p:cNvGrpSpPr/>
            <p:nvPr/>
          </p:nvGrpSpPr>
          <p:grpSpPr>
            <a:xfrm>
              <a:off x="166396" y="8780577"/>
              <a:ext cx="702538" cy="572229"/>
              <a:chOff x="-145995" y="8633545"/>
              <a:chExt cx="787401" cy="641352"/>
            </a:xfrm>
          </p:grpSpPr>
          <p:sp>
            <p:nvSpPr>
              <p:cNvPr id="13" name="Freeform 45">
                <a:extLst>
                  <a:ext uri="{FF2B5EF4-FFF2-40B4-BE49-F238E27FC236}">
                    <a16:creationId xmlns:a16="http://schemas.microsoft.com/office/drawing/2014/main" id="{690AC807-2E87-4A3C-9C60-E5B29B8FAB7A}"/>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14" name="Freeform 46">
                <a:extLst>
                  <a:ext uri="{FF2B5EF4-FFF2-40B4-BE49-F238E27FC236}">
                    <a16:creationId xmlns:a16="http://schemas.microsoft.com/office/drawing/2014/main" id="{E49C854A-B9B8-4A2B-8485-C3E96F89FAC7}"/>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15" name="Freeform 47">
                <a:extLst>
                  <a:ext uri="{FF2B5EF4-FFF2-40B4-BE49-F238E27FC236}">
                    <a16:creationId xmlns:a16="http://schemas.microsoft.com/office/drawing/2014/main" id="{9FC51CE2-A069-4B19-B498-0F0C3210F53F}"/>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16" name="Freeform 48">
                <a:extLst>
                  <a:ext uri="{FF2B5EF4-FFF2-40B4-BE49-F238E27FC236}">
                    <a16:creationId xmlns:a16="http://schemas.microsoft.com/office/drawing/2014/main" id="{2322F9AE-3A6D-458E-9284-396D90493B97}"/>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17" name="Freeform 49">
                <a:extLst>
                  <a:ext uri="{FF2B5EF4-FFF2-40B4-BE49-F238E27FC236}">
                    <a16:creationId xmlns:a16="http://schemas.microsoft.com/office/drawing/2014/main" id="{FE9CAA2C-8ABF-4B08-A997-5E92DB1DA34B}"/>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18" name="Freeform 50">
                <a:extLst>
                  <a:ext uri="{FF2B5EF4-FFF2-40B4-BE49-F238E27FC236}">
                    <a16:creationId xmlns:a16="http://schemas.microsoft.com/office/drawing/2014/main" id="{4DD2CFA2-65B4-4B0B-9195-D6B0E877A5B3}"/>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19" name="Freeform 51">
                <a:extLst>
                  <a:ext uri="{FF2B5EF4-FFF2-40B4-BE49-F238E27FC236}">
                    <a16:creationId xmlns:a16="http://schemas.microsoft.com/office/drawing/2014/main" id="{F4292B30-7034-426E-BB36-DC6FB2B5148F}"/>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20" name="Freeform 52">
                <a:extLst>
                  <a:ext uri="{FF2B5EF4-FFF2-40B4-BE49-F238E27FC236}">
                    <a16:creationId xmlns:a16="http://schemas.microsoft.com/office/drawing/2014/main" id="{8F51553A-944D-471D-A533-4ABDA0DA0BC4}"/>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21" name="Rectangle 53">
                <a:extLst>
                  <a:ext uri="{FF2B5EF4-FFF2-40B4-BE49-F238E27FC236}">
                    <a16:creationId xmlns:a16="http://schemas.microsoft.com/office/drawing/2014/main" id="{026861AD-8323-4079-B630-2767E8C501AA}"/>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22" name="Rectangle 54">
                <a:extLst>
                  <a:ext uri="{FF2B5EF4-FFF2-40B4-BE49-F238E27FC236}">
                    <a16:creationId xmlns:a16="http://schemas.microsoft.com/office/drawing/2014/main" id="{B22F688C-205A-4C0E-ADE9-7CB4554B4D14}"/>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23" name="Freeform 55">
                <a:extLst>
                  <a:ext uri="{FF2B5EF4-FFF2-40B4-BE49-F238E27FC236}">
                    <a16:creationId xmlns:a16="http://schemas.microsoft.com/office/drawing/2014/main" id="{A5BD5448-787D-48BE-AF15-572A6CEDC5D2}"/>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sp>
            <p:nvSpPr>
              <p:cNvPr id="24" name="Freeform 56">
                <a:extLst>
                  <a:ext uri="{FF2B5EF4-FFF2-40B4-BE49-F238E27FC236}">
                    <a16:creationId xmlns:a16="http://schemas.microsoft.com/office/drawing/2014/main" id="{340CB5A6-F2E6-4B89-A70B-44C38A534F3E}"/>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solidFill>
                    <a:prstClr val="black"/>
                  </a:solidFill>
                  <a:latin typeface="Times New Roman" panose="02020603050405020304" pitchFamily="18" charset="0"/>
                  <a:ea typeface="Tahoma" pitchFamily="34" charset="0"/>
                  <a:cs typeface="Times New Roman" panose="02020603050405020304" pitchFamily="18" charset="0"/>
                </a:endParaRPr>
              </a:p>
            </p:txBody>
          </p:sp>
        </p:grpSp>
        <p:sp>
          <p:nvSpPr>
            <p:cNvPr id="12" name="TextBox 11">
              <a:extLst>
                <a:ext uri="{FF2B5EF4-FFF2-40B4-BE49-F238E27FC236}">
                  <a16:creationId xmlns:a16="http://schemas.microsoft.com/office/drawing/2014/main" id="{5BA1F839-A144-475E-8E36-C84CA74B2D3A}"/>
                </a:ext>
              </a:extLst>
            </p:cNvPr>
            <p:cNvSpPr txBox="1"/>
            <p:nvPr/>
          </p:nvSpPr>
          <p:spPr>
            <a:xfrm>
              <a:off x="1201395" y="8770019"/>
              <a:ext cx="4058814" cy="619433"/>
            </a:xfrm>
            <a:prstGeom prst="rect">
              <a:avLst/>
            </a:prstGeom>
            <a:noFill/>
          </p:spPr>
          <p:txBody>
            <a:bodyPr wrap="square" rtlCol="0">
              <a:spAutoFit/>
            </a:bodyPr>
            <a:lstStyle/>
            <a:p>
              <a:r>
                <a:rPr lang="en-US" sz="4400" b="1" dirty="0" err="1">
                  <a:solidFill>
                    <a:prstClr val="white"/>
                  </a:solidFill>
                  <a:latin typeface="Times New Roman" panose="02020603050405020304" pitchFamily="18" charset="0"/>
                  <a:ea typeface="Tahoma" pitchFamily="34" charset="0"/>
                  <a:cs typeface="Times New Roman" panose="02020603050405020304" pitchFamily="18" charset="0"/>
                </a:rPr>
                <a:t>Bài</a:t>
              </a:r>
              <a:r>
                <a:rPr lang="en-US" sz="4400" b="1" dirty="0">
                  <a:solidFill>
                    <a:prstClr val="white"/>
                  </a:solidFill>
                  <a:latin typeface="Times New Roman" panose="02020603050405020304" pitchFamily="18" charset="0"/>
                  <a:ea typeface="Tahoma" pitchFamily="34" charset="0"/>
                  <a:cs typeface="Times New Roman" panose="02020603050405020304" pitchFamily="18" charset="0"/>
                </a:rPr>
                <a:t> </a:t>
              </a:r>
              <a:r>
                <a:rPr lang="en-US" sz="4400" b="1" dirty="0" err="1">
                  <a:solidFill>
                    <a:prstClr val="white"/>
                  </a:solidFill>
                  <a:latin typeface="Times New Roman" panose="02020603050405020304" pitchFamily="18" charset="0"/>
                  <a:ea typeface="Tahoma" pitchFamily="34" charset="0"/>
                  <a:cs typeface="Times New Roman" panose="02020603050405020304" pitchFamily="18" charset="0"/>
                </a:rPr>
                <a:t>tập</a:t>
              </a:r>
              <a:r>
                <a:rPr lang="en-US" sz="4400" b="1" dirty="0">
                  <a:solidFill>
                    <a:prstClr val="white"/>
                  </a:solidFill>
                  <a:latin typeface="Times New Roman" panose="02020603050405020304" pitchFamily="18" charset="0"/>
                  <a:ea typeface="Tahoma" pitchFamily="34" charset="0"/>
                  <a:cs typeface="Times New Roman" panose="02020603050405020304" pitchFamily="18" charset="0"/>
                </a:rPr>
                <a:t> 3</a:t>
              </a:r>
            </a:p>
          </p:txBody>
        </p:sp>
      </p:gr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4803A933-045F-4802-A214-82D341AE845E}"/>
                  </a:ext>
                </a:extLst>
              </p:cNvPr>
              <p:cNvSpPr/>
              <p:nvPr/>
            </p:nvSpPr>
            <p:spPr>
              <a:xfrm>
                <a:off x="7524434" y="7751098"/>
                <a:ext cx="6756592" cy="1267270"/>
              </a:xfrm>
              <a:prstGeom prst="rect">
                <a:avLst/>
              </a:prstGeom>
            </p:spPr>
            <p:txBody>
              <a:bodyPr wrap="square">
                <a:spAutoFit/>
              </a:bodyPr>
              <a:lstStyle/>
              <a:p>
                <a:pPr indent="38735" algn="just">
                  <a:lnSpc>
                    <a:spcPct val="115000"/>
                  </a:lnSpc>
                  <a:spcAft>
                    <a:spcPts val="1000"/>
                  </a:spcAft>
                  <a:tabLst>
                    <a:tab pos="629920" algn="l"/>
                  </a:tabLst>
                </a:pPr>
                <a:r>
                  <a:rPr lang="en-US" sz="4400" dirty="0">
                    <a:latin typeface="Times New Roman" panose="02020603050405020304" pitchFamily="18" charset="0"/>
                    <a:ea typeface="Calibri"/>
                    <a:cs typeface="Times New Roman" panose="02020603050405020304" pitchFamily="18" charset="0"/>
                  </a:rPr>
                  <a:t> </a:t>
                </a:r>
                <a14:m>
                  <m:oMath xmlns:m="http://schemas.openxmlformats.org/officeDocument/2006/math">
                    <m:r>
                      <a:rPr lang="en-US" sz="4400" i="1">
                        <a:effectLst/>
                        <a:latin typeface="Cambria Math"/>
                        <a:ea typeface="Calibri"/>
                        <a:cs typeface="Times New Roman"/>
                      </a:rPr>
                      <m:t>𝑃</m:t>
                    </m:r>
                    <m:r>
                      <a:rPr lang="en-US" sz="4400" i="1">
                        <a:effectLst/>
                        <a:latin typeface="Cambria Math"/>
                        <a:ea typeface="Calibri"/>
                        <a:cs typeface="Times New Roman"/>
                      </a:rPr>
                      <m:t>=</m:t>
                    </m:r>
                    <m:f>
                      <m:fPr>
                        <m:ctrlPr>
                          <a:rPr lang="en-US" sz="4400" i="1">
                            <a:effectLst/>
                            <a:latin typeface="Cambria Math" panose="02040503050406030204" pitchFamily="18" charset="0"/>
                            <a:ea typeface="Calibri"/>
                            <a:cs typeface="Times New Roman"/>
                          </a:rPr>
                        </m:ctrlPr>
                      </m:fPr>
                      <m:num>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num>
                      <m:den>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den>
                    </m:f>
                    <m:r>
                      <a:rPr lang="en-US" sz="4400" i="1">
                        <a:effectLst/>
                        <a:latin typeface="Cambria Math"/>
                        <a:ea typeface="Calibri"/>
                        <a:cs typeface="Times New Roman"/>
                      </a:rPr>
                      <m:t>+</m:t>
                    </m:r>
                    <m:f>
                      <m:fPr>
                        <m:ctrlPr>
                          <a:rPr lang="en-US" sz="4400" i="1">
                            <a:effectLst/>
                            <a:latin typeface="Cambria Math" panose="02040503050406030204" pitchFamily="18" charset="0"/>
                            <a:ea typeface="Calibri"/>
                            <a:cs typeface="Times New Roman"/>
                          </a:rPr>
                        </m:ctrlPr>
                      </m:fPr>
                      <m:num>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𝑏</m:t>
                            </m:r>
                          </m:e>
                          <m:sup>
                            <m:r>
                              <a:rPr lang="en-US" sz="4400" i="1">
                                <a:effectLst/>
                                <a:latin typeface="Cambria Math"/>
                                <a:ea typeface="Calibri"/>
                                <a:cs typeface="Times New Roman"/>
                              </a:rPr>
                              <m:t>2</m:t>
                            </m:r>
                          </m:sup>
                        </m:sSup>
                      </m:num>
                      <m:den>
                        <m:sSup>
                          <m:sSupPr>
                            <m:ctrlPr>
                              <a:rPr lang="en-US" sz="4400" i="1">
                                <a:effectLst/>
                                <a:latin typeface="Cambria Math" panose="02040503050406030204" pitchFamily="18" charset="0"/>
                                <a:ea typeface="Calibri"/>
                                <a:cs typeface="Times New Roman"/>
                              </a:rPr>
                            </m:ctrlPr>
                          </m:sSupPr>
                          <m:e>
                            <m:r>
                              <a:rPr lang="en-US" sz="4400" i="1">
                                <a:effectLst/>
                                <a:latin typeface="Cambria Math"/>
                                <a:ea typeface="Calibri"/>
                                <a:cs typeface="Times New Roman"/>
                              </a:rPr>
                              <m:t>𝑎</m:t>
                            </m:r>
                          </m:e>
                          <m:sup>
                            <m:r>
                              <a:rPr lang="en-US" sz="4400" i="1">
                                <a:effectLst/>
                                <a:latin typeface="Cambria Math"/>
                                <a:ea typeface="Calibri"/>
                                <a:cs typeface="Times New Roman"/>
                              </a:rPr>
                              <m:t>2</m:t>
                            </m:r>
                          </m:sup>
                        </m:sSup>
                      </m:den>
                    </m:f>
                    <m:r>
                      <a:rPr lang="en-US" sz="4400" i="1">
                        <a:effectLst/>
                        <a:latin typeface="Cambria Math"/>
                        <a:ea typeface="Calibri"/>
                        <a:cs typeface="Times New Roman"/>
                      </a:rPr>
                      <m:t>−</m:t>
                    </m:r>
                    <m:f>
                      <m:fPr>
                        <m:ctrlPr>
                          <a:rPr lang="en-US" sz="4400" i="1">
                            <a:effectLst/>
                            <a:latin typeface="Cambria Math" panose="02040503050406030204" pitchFamily="18" charset="0"/>
                            <a:ea typeface="Calibri"/>
                            <a:cs typeface="Times New Roman"/>
                          </a:rPr>
                        </m:ctrlPr>
                      </m:fPr>
                      <m:num>
                        <m:r>
                          <a:rPr lang="en-US" sz="4400" i="1">
                            <a:effectLst/>
                            <a:latin typeface="Cambria Math"/>
                            <a:ea typeface="Calibri"/>
                            <a:cs typeface="Times New Roman"/>
                          </a:rPr>
                          <m:t>2</m:t>
                        </m:r>
                        <m:r>
                          <a:rPr lang="en-US" sz="4400" i="1">
                            <a:effectLst/>
                            <a:latin typeface="Cambria Math"/>
                            <a:ea typeface="Calibri"/>
                            <a:cs typeface="Times New Roman"/>
                          </a:rPr>
                          <m:t>𝑎</m:t>
                        </m:r>
                      </m:num>
                      <m:den>
                        <m:r>
                          <a:rPr lang="en-US" sz="4400" i="1">
                            <a:effectLst/>
                            <a:latin typeface="Cambria Math"/>
                            <a:ea typeface="Calibri"/>
                            <a:cs typeface="Times New Roman"/>
                          </a:rPr>
                          <m:t>𝑏</m:t>
                        </m:r>
                      </m:den>
                    </m:f>
                    <m:r>
                      <a:rPr lang="en-US" sz="4400" i="1">
                        <a:effectLst/>
                        <a:latin typeface="Cambria Math"/>
                        <a:ea typeface="Calibri"/>
                        <a:cs typeface="Times New Roman"/>
                      </a:rPr>
                      <m:t>−</m:t>
                    </m:r>
                    <m:f>
                      <m:fPr>
                        <m:ctrlPr>
                          <a:rPr lang="en-US" sz="4400" i="1">
                            <a:effectLst/>
                            <a:latin typeface="Cambria Math" panose="02040503050406030204" pitchFamily="18" charset="0"/>
                            <a:ea typeface="Calibri"/>
                            <a:cs typeface="Times New Roman"/>
                          </a:rPr>
                        </m:ctrlPr>
                      </m:fPr>
                      <m:num>
                        <m:r>
                          <a:rPr lang="en-US" sz="4400" i="1">
                            <a:effectLst/>
                            <a:latin typeface="Cambria Math"/>
                            <a:ea typeface="Calibri"/>
                            <a:cs typeface="Times New Roman"/>
                          </a:rPr>
                          <m:t>2</m:t>
                        </m:r>
                        <m:r>
                          <a:rPr lang="en-US" sz="4400" i="1">
                            <a:effectLst/>
                            <a:latin typeface="Cambria Math"/>
                            <a:ea typeface="Calibri"/>
                            <a:cs typeface="Times New Roman"/>
                          </a:rPr>
                          <m:t>𝑏</m:t>
                        </m:r>
                      </m:num>
                      <m:den>
                        <m:r>
                          <a:rPr lang="en-US" sz="4400" i="1">
                            <a:effectLst/>
                            <a:latin typeface="Cambria Math"/>
                            <a:ea typeface="Calibri"/>
                            <a:cs typeface="Times New Roman"/>
                          </a:rPr>
                          <m:t>𝑎</m:t>
                        </m:r>
                      </m:den>
                    </m:f>
                    <m:r>
                      <a:rPr lang="en-US" sz="4400" i="1">
                        <a:effectLst/>
                        <a:latin typeface="Cambria Math"/>
                        <a:ea typeface="Calibri"/>
                        <a:cs typeface="Times New Roman"/>
                      </a:rPr>
                      <m:t>−1</m:t>
                    </m:r>
                  </m:oMath>
                </a14:m>
                <a:r>
                  <a:rPr lang="en-US" sz="4400" dirty="0">
                    <a:effectLst/>
                    <a:latin typeface="Times New Roman" panose="02020603050405020304" pitchFamily="18" charset="0"/>
                    <a:ea typeface="Calibri"/>
                    <a:cs typeface="Times New Roman" panose="02020603050405020304" pitchFamily="18" charset="0"/>
                  </a:rPr>
                  <a:t>.</a:t>
                </a:r>
              </a:p>
            </p:txBody>
          </p:sp>
        </mc:Choice>
        <mc:Fallback xmlns="">
          <p:sp>
            <p:nvSpPr>
              <p:cNvPr id="25" name="Rectangle 24">
                <a:extLst>
                  <a:ext uri="{FF2B5EF4-FFF2-40B4-BE49-F238E27FC236}">
                    <a16:creationId xmlns:a16="http://schemas.microsoft.com/office/drawing/2014/main" id="{4803A933-045F-4802-A214-82D341AE845E}"/>
                  </a:ext>
                </a:extLst>
              </p:cNvPr>
              <p:cNvSpPr>
                <a:spLocks noRot="1" noChangeAspect="1" noMove="1" noResize="1" noEditPoints="1" noAdjustHandles="1" noChangeArrowheads="1" noChangeShapeType="1" noTextEdit="1"/>
              </p:cNvSpPr>
              <p:nvPr/>
            </p:nvSpPr>
            <p:spPr>
              <a:xfrm>
                <a:off x="7524434" y="7751098"/>
                <a:ext cx="6756592" cy="1267270"/>
              </a:xfrm>
              <a:prstGeom prst="rect">
                <a:avLst/>
              </a:prstGeom>
              <a:blipFill>
                <a:blip r:embed="rId3"/>
                <a:stretch>
                  <a:fillRect l="-3066" r="-90" b="-10628"/>
                </a:stretch>
              </a:blipFill>
            </p:spPr>
            <p:txBody>
              <a:bodyPr/>
              <a:lstStyle/>
              <a:p>
                <a:r>
                  <a:rPr lang="en-US">
                    <a:noFill/>
                  </a:rPr>
                  <a:t> </a:t>
                </a:r>
              </a:p>
            </p:txBody>
          </p:sp>
        </mc:Fallback>
      </mc:AlternateContent>
      <p:sp>
        <p:nvSpPr>
          <p:cNvPr id="26" name="Rectangle 25">
            <a:extLst>
              <a:ext uri="{FF2B5EF4-FFF2-40B4-BE49-F238E27FC236}">
                <a16:creationId xmlns:a16="http://schemas.microsoft.com/office/drawing/2014/main" id="{5845CA53-268B-4823-B6FD-1E306A033B67}"/>
              </a:ext>
            </a:extLst>
          </p:cNvPr>
          <p:cNvSpPr/>
          <p:nvPr/>
        </p:nvSpPr>
        <p:spPr>
          <a:xfrm>
            <a:off x="1160562" y="8879376"/>
            <a:ext cx="2050561" cy="808619"/>
          </a:xfrm>
          <a:prstGeom prst="rect">
            <a:avLst/>
          </a:prstGeom>
        </p:spPr>
        <p:txBody>
          <a:bodyPr wrap="none">
            <a:spAutoFit/>
          </a:bodyPr>
          <a:lstStyle/>
          <a:p>
            <a:pPr algn="ctr">
              <a:lnSpc>
                <a:spcPct val="115000"/>
              </a:lnSpc>
              <a:spcAft>
                <a:spcPts val="600"/>
              </a:spcAft>
            </a:pPr>
            <a:r>
              <a:rPr lang="en-US" sz="4400" b="1" dirty="0" err="1">
                <a:solidFill>
                  <a:srgbClr val="0000FF"/>
                </a:solidFill>
                <a:latin typeface="Times New Roman" panose="02020603050405020304" pitchFamily="18" charset="0"/>
                <a:ea typeface="Calibri"/>
                <a:cs typeface="Times New Roman" panose="02020603050405020304" pitchFamily="18" charset="0"/>
              </a:rPr>
              <a:t>Lời</a:t>
            </a:r>
            <a:r>
              <a:rPr lang="en-US" sz="4400" b="1" dirty="0">
                <a:solidFill>
                  <a:srgbClr val="0000FF"/>
                </a:solidFill>
                <a:latin typeface="Times New Roman" panose="02020603050405020304" pitchFamily="18" charset="0"/>
                <a:ea typeface="Calibri"/>
                <a:cs typeface="Times New Roman" panose="02020603050405020304" pitchFamily="18" charset="0"/>
              </a:rPr>
              <a:t> </a:t>
            </a:r>
            <a:r>
              <a:rPr lang="en-US" sz="4400" b="1" dirty="0" err="1">
                <a:solidFill>
                  <a:srgbClr val="0000FF"/>
                </a:solidFill>
                <a:latin typeface="Times New Roman" panose="02020603050405020304" pitchFamily="18" charset="0"/>
                <a:ea typeface="Calibri"/>
                <a:cs typeface="Times New Roman" panose="02020603050405020304" pitchFamily="18" charset="0"/>
              </a:rPr>
              <a:t>giải</a:t>
            </a:r>
            <a:endParaRPr lang="en-US" sz="4400" dirty="0">
              <a:effectLst/>
              <a:latin typeface="Times New Roman" panose="02020603050405020304" pitchFamily="18" charset="0"/>
              <a:ea typeface="Calibri"/>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75245D21-59E9-49CD-812A-69CC99E59051}"/>
                  </a:ext>
                </a:extLst>
              </p:cNvPr>
              <p:cNvSpPr/>
              <p:nvPr/>
            </p:nvSpPr>
            <p:spPr>
              <a:xfrm>
                <a:off x="-48566" y="9623306"/>
                <a:ext cx="6852452" cy="1451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1">
                          <a:latin typeface="Cambria Math"/>
                          <a:ea typeface="Calibri"/>
                          <a:cs typeface="Times New Roman"/>
                        </a:rPr>
                        <m:t>𝑃</m:t>
                      </m:r>
                      <m:r>
                        <a:rPr lang="fr-FR" sz="4400" i="1">
                          <a:effectLst/>
                          <a:latin typeface="Cambria Math"/>
                          <a:ea typeface="Calibri"/>
                          <a:cs typeface="Times New Roman"/>
                        </a:rPr>
                        <m:t>=</m:t>
                      </m:r>
                      <m:f>
                        <m:fPr>
                          <m:ctrlPr>
                            <a:rPr lang="en-US" sz="4400" i="1">
                              <a:effectLst/>
                              <a:latin typeface="Cambria Math" panose="02040503050406030204" pitchFamily="18" charset="0"/>
                            </a:rPr>
                          </m:ctrlPr>
                        </m:fPr>
                        <m:num>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𝑎</m:t>
                              </m:r>
                            </m:e>
                            <m:sup>
                              <m:r>
                                <a:rPr lang="fr-FR" sz="4400" i="1">
                                  <a:effectLst/>
                                  <a:latin typeface="Cambria Math"/>
                                  <a:ea typeface="Calibri"/>
                                  <a:cs typeface="Times New Roman"/>
                                </a:rPr>
                                <m:t>2</m:t>
                              </m:r>
                            </m:sup>
                          </m:sSup>
                        </m:num>
                        <m:den>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𝑏</m:t>
                              </m:r>
                            </m:e>
                            <m:sup>
                              <m:r>
                                <a:rPr lang="fr-FR" sz="4400" i="1">
                                  <a:effectLst/>
                                  <a:latin typeface="Cambria Math"/>
                                  <a:ea typeface="Calibri"/>
                                  <a:cs typeface="Times New Roman"/>
                                </a:rPr>
                                <m:t>2</m:t>
                              </m:r>
                            </m:sup>
                          </m:sSup>
                        </m:den>
                      </m:f>
                      <m:r>
                        <a:rPr lang="fr-FR" sz="4400" i="1">
                          <a:effectLst/>
                          <a:latin typeface="Cambria Math"/>
                          <a:ea typeface="Calibri"/>
                          <a:cs typeface="Times New Roman"/>
                        </a:rPr>
                        <m:t>+</m:t>
                      </m:r>
                      <m:f>
                        <m:fPr>
                          <m:ctrlPr>
                            <a:rPr lang="en-US" sz="4400" i="1">
                              <a:effectLst/>
                              <a:latin typeface="Cambria Math" panose="02040503050406030204" pitchFamily="18" charset="0"/>
                            </a:rPr>
                          </m:ctrlPr>
                        </m:fPr>
                        <m:num>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𝑏</m:t>
                              </m:r>
                            </m:e>
                            <m:sup>
                              <m:r>
                                <a:rPr lang="fr-FR" sz="4400" i="1">
                                  <a:effectLst/>
                                  <a:latin typeface="Cambria Math"/>
                                  <a:ea typeface="Calibri"/>
                                  <a:cs typeface="Times New Roman"/>
                                </a:rPr>
                                <m:t>2</m:t>
                              </m:r>
                            </m:sup>
                          </m:sSup>
                        </m:num>
                        <m:den>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𝑎</m:t>
                              </m:r>
                            </m:e>
                            <m:sup>
                              <m:r>
                                <a:rPr lang="fr-FR" sz="4400" i="1">
                                  <a:effectLst/>
                                  <a:latin typeface="Cambria Math"/>
                                  <a:ea typeface="Calibri"/>
                                  <a:cs typeface="Times New Roman"/>
                                </a:rPr>
                                <m:t>2</m:t>
                              </m:r>
                            </m:sup>
                          </m:sSup>
                        </m:den>
                      </m:f>
                      <m:r>
                        <a:rPr lang="fr-FR" sz="4400" i="1">
                          <a:effectLst/>
                          <a:latin typeface="Cambria Math"/>
                          <a:ea typeface="Calibri"/>
                        </a:rPr>
                        <m:t>−</m:t>
                      </m:r>
                      <m:f>
                        <m:fPr>
                          <m:ctrlPr>
                            <a:rPr lang="en-US" sz="4400" i="1">
                              <a:effectLst/>
                              <a:latin typeface="Cambria Math" panose="02040503050406030204" pitchFamily="18" charset="0"/>
                            </a:rPr>
                          </m:ctrlPr>
                        </m:fPr>
                        <m:num>
                          <m:r>
                            <a:rPr lang="fr-FR" sz="4400" i="1">
                              <a:effectLst/>
                              <a:latin typeface="Cambria Math"/>
                              <a:ea typeface="Calibri"/>
                              <a:cs typeface="Times New Roman"/>
                            </a:rPr>
                            <m:t>2</m:t>
                          </m:r>
                          <m:r>
                            <a:rPr lang="en-US" sz="4400" i="1">
                              <a:effectLst/>
                              <a:latin typeface="Cambria Math"/>
                              <a:ea typeface="Calibri"/>
                              <a:cs typeface="Times New Roman"/>
                            </a:rPr>
                            <m:t>𝑎</m:t>
                          </m:r>
                        </m:num>
                        <m:den>
                          <m:r>
                            <a:rPr lang="en-US" sz="4400" i="1">
                              <a:effectLst/>
                              <a:latin typeface="Cambria Math"/>
                              <a:ea typeface="Calibri"/>
                              <a:cs typeface="Times New Roman"/>
                            </a:rPr>
                            <m:t>𝑏</m:t>
                          </m:r>
                        </m:den>
                      </m:f>
                      <m:r>
                        <a:rPr lang="fr-FR" sz="4400" i="1">
                          <a:effectLst/>
                          <a:latin typeface="Cambria Math"/>
                          <a:ea typeface="Calibri"/>
                        </a:rPr>
                        <m:t>−</m:t>
                      </m:r>
                      <m:f>
                        <m:fPr>
                          <m:ctrlPr>
                            <a:rPr lang="en-US" sz="4400" i="1">
                              <a:effectLst/>
                              <a:latin typeface="Cambria Math" panose="02040503050406030204" pitchFamily="18" charset="0"/>
                            </a:rPr>
                          </m:ctrlPr>
                        </m:fPr>
                        <m:num>
                          <m:r>
                            <a:rPr lang="fr-FR" sz="4400" i="1">
                              <a:effectLst/>
                              <a:latin typeface="Cambria Math"/>
                              <a:ea typeface="Calibri"/>
                              <a:cs typeface="Times New Roman"/>
                            </a:rPr>
                            <m:t>2</m:t>
                          </m:r>
                          <m:r>
                            <a:rPr lang="en-US" sz="4400" i="1">
                              <a:effectLst/>
                              <a:latin typeface="Cambria Math"/>
                              <a:ea typeface="Calibri"/>
                              <a:cs typeface="Times New Roman"/>
                            </a:rPr>
                            <m:t>𝑏</m:t>
                          </m:r>
                        </m:num>
                        <m:den>
                          <m:r>
                            <a:rPr lang="en-US" sz="4400" i="1">
                              <a:effectLst/>
                              <a:latin typeface="Cambria Math"/>
                              <a:ea typeface="Calibri"/>
                              <a:cs typeface="Times New Roman"/>
                            </a:rPr>
                            <m:t>𝑎</m:t>
                          </m:r>
                        </m:den>
                      </m:f>
                      <m:r>
                        <a:rPr lang="fr-FR" sz="4400" i="1">
                          <a:effectLst/>
                          <a:latin typeface="Cambria Math"/>
                          <a:ea typeface="Calibri"/>
                        </a:rPr>
                        <m:t>−</m:t>
                      </m:r>
                      <m:r>
                        <a:rPr lang="fr-FR" sz="4400" i="1">
                          <a:effectLst/>
                          <a:latin typeface="Cambria Math"/>
                          <a:ea typeface="Calibri"/>
                          <a:cs typeface="Times New Roman"/>
                        </a:rPr>
                        <m:t>1</m:t>
                      </m:r>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27" name="Rectangle 26">
                <a:extLst>
                  <a:ext uri="{FF2B5EF4-FFF2-40B4-BE49-F238E27FC236}">
                    <a16:creationId xmlns:a16="http://schemas.microsoft.com/office/drawing/2014/main" id="{75245D21-59E9-49CD-812A-69CC99E59051}"/>
                  </a:ext>
                </a:extLst>
              </p:cNvPr>
              <p:cNvSpPr>
                <a:spLocks noRot="1" noChangeAspect="1" noMove="1" noResize="1" noEditPoints="1" noAdjustHandles="1" noChangeArrowheads="1" noChangeShapeType="1" noTextEdit="1"/>
              </p:cNvSpPr>
              <p:nvPr/>
            </p:nvSpPr>
            <p:spPr>
              <a:xfrm>
                <a:off x="-48566" y="9623306"/>
                <a:ext cx="6852452" cy="145103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5602A35D-24A9-43D1-B7B9-4EC968B50378}"/>
                  </a:ext>
                </a:extLst>
              </p:cNvPr>
              <p:cNvSpPr/>
              <p:nvPr/>
            </p:nvSpPr>
            <p:spPr>
              <a:xfrm>
                <a:off x="6576170" y="9647339"/>
                <a:ext cx="9621865" cy="1627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4400" i="1">
                          <a:latin typeface="Cambria Math"/>
                          <a:ea typeface="Calibri"/>
                          <a:cs typeface="Times New Roman"/>
                        </a:rPr>
                        <m:t>=</m:t>
                      </m:r>
                      <m:d>
                        <m:dPr>
                          <m:ctrlPr>
                            <a:rPr lang="en-US" sz="4400" i="1">
                              <a:effectLst/>
                              <a:latin typeface="Cambria Math" panose="02040503050406030204" pitchFamily="18" charset="0"/>
                            </a:rPr>
                          </m:ctrlPr>
                        </m:dPr>
                        <m:e>
                          <m:f>
                            <m:fPr>
                              <m:ctrlPr>
                                <a:rPr lang="en-US" sz="4400" i="1">
                                  <a:effectLst/>
                                  <a:latin typeface="Cambria Math" panose="02040503050406030204" pitchFamily="18" charset="0"/>
                                </a:rPr>
                              </m:ctrlPr>
                            </m:fPr>
                            <m:num>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𝑎</m:t>
                                  </m:r>
                                </m:e>
                                <m:sup>
                                  <m:r>
                                    <a:rPr lang="fr-FR" sz="4400" i="1">
                                      <a:effectLst/>
                                      <a:latin typeface="Cambria Math"/>
                                      <a:ea typeface="Calibri"/>
                                      <a:cs typeface="Times New Roman"/>
                                    </a:rPr>
                                    <m:t>2</m:t>
                                  </m:r>
                                </m:sup>
                              </m:sSup>
                            </m:num>
                            <m:den>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𝑏</m:t>
                                  </m:r>
                                </m:e>
                                <m:sup>
                                  <m:r>
                                    <a:rPr lang="fr-FR" sz="4400" i="1">
                                      <a:effectLst/>
                                      <a:latin typeface="Cambria Math"/>
                                      <a:ea typeface="Calibri"/>
                                      <a:cs typeface="Times New Roman"/>
                                    </a:rPr>
                                    <m:t>2</m:t>
                                  </m:r>
                                </m:sup>
                              </m:sSup>
                            </m:den>
                          </m:f>
                          <m:r>
                            <a:rPr lang="fr-FR" sz="4400" i="1">
                              <a:effectLst/>
                              <a:latin typeface="Cambria Math"/>
                              <a:ea typeface="Calibri"/>
                            </a:rPr>
                            <m:t>−</m:t>
                          </m:r>
                          <m:f>
                            <m:fPr>
                              <m:ctrlPr>
                                <a:rPr lang="en-US" sz="4400" i="1">
                                  <a:effectLst/>
                                  <a:latin typeface="Cambria Math" panose="02040503050406030204" pitchFamily="18" charset="0"/>
                                </a:rPr>
                              </m:ctrlPr>
                            </m:fPr>
                            <m:num>
                              <m:r>
                                <a:rPr lang="fr-FR" sz="4400" i="1">
                                  <a:effectLst/>
                                  <a:latin typeface="Cambria Math"/>
                                  <a:ea typeface="Calibri"/>
                                  <a:cs typeface="Times New Roman"/>
                                </a:rPr>
                                <m:t>2</m:t>
                              </m:r>
                              <m:r>
                                <a:rPr lang="en-US" sz="4400" i="1">
                                  <a:effectLst/>
                                  <a:latin typeface="Cambria Math"/>
                                  <a:ea typeface="Calibri"/>
                                  <a:cs typeface="Times New Roman"/>
                                </a:rPr>
                                <m:t>𝑎</m:t>
                              </m:r>
                            </m:num>
                            <m:den>
                              <m:r>
                                <a:rPr lang="en-US" sz="4400" i="1">
                                  <a:effectLst/>
                                  <a:latin typeface="Cambria Math"/>
                                  <a:ea typeface="Calibri"/>
                                  <a:cs typeface="Times New Roman"/>
                                </a:rPr>
                                <m:t>𝑏</m:t>
                              </m:r>
                            </m:den>
                          </m:f>
                          <m:r>
                            <a:rPr lang="fr-FR" sz="4400" i="1">
                              <a:effectLst/>
                              <a:latin typeface="Cambria Math"/>
                              <a:ea typeface="Calibri"/>
                              <a:cs typeface="Times New Roman"/>
                            </a:rPr>
                            <m:t>+1</m:t>
                          </m:r>
                        </m:e>
                      </m:d>
                      <m:r>
                        <a:rPr lang="fr-FR" sz="4400" i="1">
                          <a:effectLst/>
                          <a:latin typeface="Cambria Math"/>
                          <a:ea typeface="Calibri"/>
                          <a:cs typeface="Times New Roman"/>
                        </a:rPr>
                        <m:t>+</m:t>
                      </m:r>
                      <m:d>
                        <m:dPr>
                          <m:ctrlPr>
                            <a:rPr lang="en-US" sz="4400" i="1">
                              <a:effectLst/>
                              <a:latin typeface="Cambria Math" panose="02040503050406030204" pitchFamily="18" charset="0"/>
                            </a:rPr>
                          </m:ctrlPr>
                        </m:dPr>
                        <m:e>
                          <m:f>
                            <m:fPr>
                              <m:ctrlPr>
                                <a:rPr lang="en-US" sz="4400" i="1">
                                  <a:effectLst/>
                                  <a:latin typeface="Cambria Math" panose="02040503050406030204" pitchFamily="18" charset="0"/>
                                </a:rPr>
                              </m:ctrlPr>
                            </m:fPr>
                            <m:num>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𝑏</m:t>
                                  </m:r>
                                </m:e>
                                <m:sup>
                                  <m:r>
                                    <a:rPr lang="fr-FR" sz="4400" i="1">
                                      <a:effectLst/>
                                      <a:latin typeface="Cambria Math"/>
                                      <a:ea typeface="Calibri"/>
                                      <a:cs typeface="Times New Roman"/>
                                    </a:rPr>
                                    <m:t>2</m:t>
                                  </m:r>
                                </m:sup>
                              </m:sSup>
                            </m:num>
                            <m:den>
                              <m:sSup>
                                <m:sSupPr>
                                  <m:ctrlPr>
                                    <a:rPr lang="en-US" sz="4400" i="1">
                                      <a:effectLst/>
                                      <a:latin typeface="Cambria Math" panose="02040503050406030204" pitchFamily="18" charset="0"/>
                                    </a:rPr>
                                  </m:ctrlPr>
                                </m:sSupPr>
                                <m:e>
                                  <m:r>
                                    <a:rPr lang="en-US" sz="4400" i="1">
                                      <a:effectLst/>
                                      <a:latin typeface="Cambria Math"/>
                                      <a:ea typeface="Calibri"/>
                                      <a:cs typeface="Times New Roman"/>
                                    </a:rPr>
                                    <m:t>𝑎</m:t>
                                  </m:r>
                                </m:e>
                                <m:sup>
                                  <m:r>
                                    <a:rPr lang="fr-FR" sz="4400" i="1">
                                      <a:effectLst/>
                                      <a:latin typeface="Cambria Math"/>
                                      <a:ea typeface="Calibri"/>
                                      <a:cs typeface="Times New Roman"/>
                                    </a:rPr>
                                    <m:t>2</m:t>
                                  </m:r>
                                </m:sup>
                              </m:sSup>
                            </m:den>
                          </m:f>
                          <m:r>
                            <a:rPr lang="fr-FR" sz="4400" i="1">
                              <a:effectLst/>
                              <a:latin typeface="Cambria Math"/>
                              <a:ea typeface="Calibri"/>
                            </a:rPr>
                            <m:t>−</m:t>
                          </m:r>
                          <m:f>
                            <m:fPr>
                              <m:ctrlPr>
                                <a:rPr lang="en-US" sz="4400" i="1">
                                  <a:effectLst/>
                                  <a:latin typeface="Cambria Math" panose="02040503050406030204" pitchFamily="18" charset="0"/>
                                </a:rPr>
                              </m:ctrlPr>
                            </m:fPr>
                            <m:num>
                              <m:r>
                                <a:rPr lang="fr-FR" sz="4400" i="1">
                                  <a:effectLst/>
                                  <a:latin typeface="Cambria Math"/>
                                  <a:ea typeface="Calibri"/>
                                  <a:cs typeface="Times New Roman"/>
                                </a:rPr>
                                <m:t>2</m:t>
                              </m:r>
                              <m:r>
                                <a:rPr lang="en-US" sz="4400" i="1">
                                  <a:effectLst/>
                                  <a:latin typeface="Cambria Math"/>
                                  <a:ea typeface="Calibri"/>
                                  <a:cs typeface="Times New Roman"/>
                                </a:rPr>
                                <m:t>𝑏</m:t>
                              </m:r>
                            </m:num>
                            <m:den>
                              <m:r>
                                <a:rPr lang="en-US" sz="4400" i="1">
                                  <a:effectLst/>
                                  <a:latin typeface="Cambria Math"/>
                                  <a:ea typeface="Calibri"/>
                                  <a:cs typeface="Times New Roman"/>
                                </a:rPr>
                                <m:t>𝑎</m:t>
                              </m:r>
                            </m:den>
                          </m:f>
                          <m:r>
                            <a:rPr lang="fr-FR" sz="4400" i="1">
                              <a:effectLst/>
                              <a:latin typeface="Cambria Math"/>
                              <a:ea typeface="Calibri"/>
                              <a:cs typeface="Times New Roman"/>
                            </a:rPr>
                            <m:t>+1</m:t>
                          </m:r>
                        </m:e>
                      </m:d>
                      <m:r>
                        <a:rPr lang="fr-FR" sz="4400" i="1">
                          <a:effectLst/>
                          <a:latin typeface="Cambria Math"/>
                          <a:ea typeface="Calibri"/>
                        </a:rPr>
                        <m:t>−</m:t>
                      </m:r>
                      <m:r>
                        <a:rPr lang="fr-FR" sz="4400" i="1">
                          <a:effectLst/>
                          <a:latin typeface="Cambria Math"/>
                          <a:ea typeface="Calibri"/>
                          <a:cs typeface="Times New Roman"/>
                        </a:rPr>
                        <m:t>3</m:t>
                      </m:r>
                    </m:oMath>
                  </m:oMathPara>
                </a14:m>
                <a:endParaRPr lang="en-US" sz="4400" dirty="0">
                  <a:latin typeface="Times New Roman" panose="02020603050405020304" pitchFamily="18" charset="0"/>
                  <a:cs typeface="Times New Roman" panose="02020603050405020304" pitchFamily="18" charset="0"/>
                </a:endParaRPr>
              </a:p>
            </p:txBody>
          </p:sp>
        </mc:Choice>
        <mc:Fallback xmlns="">
          <p:sp>
            <p:nvSpPr>
              <p:cNvPr id="28" name="Rectangle 27">
                <a:extLst>
                  <a:ext uri="{FF2B5EF4-FFF2-40B4-BE49-F238E27FC236}">
                    <a16:creationId xmlns:a16="http://schemas.microsoft.com/office/drawing/2014/main" id="{5602A35D-24A9-43D1-B7B9-4EC968B50378}"/>
                  </a:ext>
                </a:extLst>
              </p:cNvPr>
              <p:cNvSpPr>
                <a:spLocks noRot="1" noChangeAspect="1" noMove="1" noResize="1" noEditPoints="1" noAdjustHandles="1" noChangeArrowheads="1" noChangeShapeType="1" noTextEdit="1"/>
              </p:cNvSpPr>
              <p:nvPr/>
            </p:nvSpPr>
            <p:spPr>
              <a:xfrm>
                <a:off x="6576170" y="9647339"/>
                <a:ext cx="9621865" cy="162730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9F828BDC-10CB-423F-894A-85DB5F411957}"/>
                  </a:ext>
                </a:extLst>
              </p:cNvPr>
              <p:cNvSpPr/>
              <p:nvPr/>
            </p:nvSpPr>
            <p:spPr>
              <a:xfrm>
                <a:off x="15937210" y="9174781"/>
                <a:ext cx="7074885" cy="2123915"/>
              </a:xfrm>
              <a:prstGeom prst="rect">
                <a:avLst/>
              </a:prstGeom>
            </p:spPr>
            <p:txBody>
              <a:bodyPr wrap="none">
                <a:spAutoFit/>
              </a:bodyPr>
              <a:lstStyle/>
              <a:p>
                <a:pPr marL="160655">
                  <a:lnSpc>
                    <a:spcPct val="115000"/>
                  </a:lnSpc>
                  <a:spcAft>
                    <a:spcPts val="1000"/>
                  </a:spcAft>
                  <a:tabLst>
                    <a:tab pos="165100" algn="l"/>
                  </a:tabLst>
                </a:pPr>
                <a14:m>
                  <m:oMathPara xmlns:m="http://schemas.openxmlformats.org/officeDocument/2006/math">
                    <m:oMathParaPr>
                      <m:jc m:val="centerGroup"/>
                    </m:oMathParaPr>
                    <m:oMath xmlns:m="http://schemas.openxmlformats.org/officeDocument/2006/math">
                      <m:r>
                        <a:rPr lang="fr-FR" sz="4400" i="1">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f>
                                <m:fPr>
                                  <m:ctrlPr>
                                    <a:rPr lang="en-US" sz="4400" i="1">
                                      <a:effectLst/>
                                      <a:latin typeface="Cambria Math" panose="02040503050406030204" pitchFamily="18" charset="0"/>
                                      <a:ea typeface="Calibri"/>
                                      <a:cs typeface="Times New Roman"/>
                                    </a:rPr>
                                  </m:ctrlPr>
                                </m:fPr>
                                <m:num>
                                  <m:r>
                                    <a:rPr lang="en-US" sz="4400" i="1">
                                      <a:effectLst/>
                                      <a:latin typeface="Cambria Math"/>
                                      <a:ea typeface="Calibri"/>
                                      <a:cs typeface="Times New Roman"/>
                                    </a:rPr>
                                    <m:t>𝑎</m:t>
                                  </m:r>
                                </m:num>
                                <m:den>
                                  <m:r>
                                    <a:rPr lang="en-US" sz="4400" i="1">
                                      <a:effectLst/>
                                      <a:latin typeface="Cambria Math"/>
                                      <a:ea typeface="Calibri"/>
                                      <a:cs typeface="Times New Roman"/>
                                    </a:rPr>
                                    <m:t>𝑏</m:t>
                                  </m:r>
                                </m:den>
                              </m:f>
                              <m:r>
                                <a:rPr lang="fr-FR" sz="4400" i="1">
                                  <a:effectLst/>
                                  <a:latin typeface="Cambria Math"/>
                                  <a:ea typeface="Calibri"/>
                                  <a:cs typeface="Times New Roman"/>
                                </a:rPr>
                                <m:t>−1</m:t>
                              </m:r>
                            </m:e>
                          </m:d>
                        </m:e>
                        <m:sup>
                          <m:r>
                            <a:rPr lang="fr-FR" sz="4400" i="1">
                              <a:effectLst/>
                              <a:latin typeface="Cambria Math"/>
                              <a:ea typeface="Calibri"/>
                              <a:cs typeface="Times New Roman"/>
                            </a:rPr>
                            <m:t>2</m:t>
                          </m:r>
                        </m:sup>
                      </m:sSup>
                      <m:r>
                        <a:rPr lang="fr-FR" sz="4400" i="1">
                          <a:effectLst/>
                          <a:latin typeface="Cambria Math"/>
                          <a:ea typeface="Calibri"/>
                          <a:cs typeface="Times New Roman"/>
                        </a:rPr>
                        <m:t>+</m:t>
                      </m:r>
                      <m:sSup>
                        <m:sSupPr>
                          <m:ctrlPr>
                            <a:rPr lang="en-US" sz="4400" i="1">
                              <a:effectLst/>
                              <a:latin typeface="Cambria Math" panose="02040503050406030204" pitchFamily="18" charset="0"/>
                              <a:ea typeface="Calibri"/>
                              <a:cs typeface="Times New Roman"/>
                            </a:rPr>
                          </m:ctrlPr>
                        </m:sSupPr>
                        <m:e>
                          <m:d>
                            <m:dPr>
                              <m:ctrlPr>
                                <a:rPr lang="en-US" sz="4400" i="1">
                                  <a:effectLst/>
                                  <a:latin typeface="Cambria Math" panose="02040503050406030204" pitchFamily="18" charset="0"/>
                                  <a:ea typeface="Calibri"/>
                                  <a:cs typeface="Times New Roman"/>
                                </a:rPr>
                              </m:ctrlPr>
                            </m:dPr>
                            <m:e>
                              <m:f>
                                <m:fPr>
                                  <m:ctrlPr>
                                    <a:rPr lang="en-US" sz="4400" i="1">
                                      <a:effectLst/>
                                      <a:latin typeface="Cambria Math" panose="02040503050406030204" pitchFamily="18" charset="0"/>
                                      <a:ea typeface="Calibri"/>
                                      <a:cs typeface="Times New Roman"/>
                                    </a:rPr>
                                  </m:ctrlPr>
                                </m:fPr>
                                <m:num>
                                  <m:r>
                                    <a:rPr lang="en-US" sz="4400" i="1">
                                      <a:effectLst/>
                                      <a:latin typeface="Cambria Math"/>
                                      <a:ea typeface="Calibri"/>
                                      <a:cs typeface="Times New Roman"/>
                                    </a:rPr>
                                    <m:t>𝑏</m:t>
                                  </m:r>
                                </m:num>
                                <m:den>
                                  <m:r>
                                    <a:rPr lang="en-US" sz="4400" i="1">
                                      <a:effectLst/>
                                      <a:latin typeface="Cambria Math"/>
                                      <a:ea typeface="Calibri"/>
                                      <a:cs typeface="Times New Roman"/>
                                    </a:rPr>
                                    <m:t>𝑎</m:t>
                                  </m:r>
                                </m:den>
                              </m:f>
                              <m:r>
                                <a:rPr lang="fr-FR" sz="4400" i="1">
                                  <a:effectLst/>
                                  <a:latin typeface="Cambria Math"/>
                                  <a:ea typeface="Calibri"/>
                                  <a:cs typeface="Times New Roman"/>
                                </a:rPr>
                                <m:t>−1</m:t>
                              </m:r>
                            </m:e>
                          </m:d>
                        </m:e>
                        <m:sup>
                          <m:r>
                            <a:rPr lang="fr-FR" sz="4400" i="1">
                              <a:effectLst/>
                              <a:latin typeface="Cambria Math"/>
                              <a:ea typeface="Calibri"/>
                              <a:cs typeface="Times New Roman"/>
                            </a:rPr>
                            <m:t>2</m:t>
                          </m:r>
                        </m:sup>
                      </m:sSup>
                      <m:r>
                        <a:rPr lang="fr-FR" sz="4400" i="1">
                          <a:effectLst/>
                          <a:latin typeface="Cambria Math"/>
                          <a:ea typeface="Calibri"/>
                          <a:cs typeface="Times New Roman"/>
                        </a:rPr>
                        <m:t>−3</m:t>
                      </m:r>
                    </m:oMath>
                  </m:oMathPara>
                </a14:m>
                <a:endParaRPr lang="en-US" sz="4400" dirty="0">
                  <a:effectLst/>
                  <a:latin typeface="Times New Roman" panose="02020603050405020304" pitchFamily="18" charset="0"/>
                  <a:ea typeface="Calibri"/>
                  <a:cs typeface="Times New Roman" panose="02020603050405020304" pitchFamily="18" charset="0"/>
                </a:endParaRPr>
              </a:p>
            </p:txBody>
          </p:sp>
        </mc:Choice>
        <mc:Fallback xmlns="">
          <p:sp>
            <p:nvSpPr>
              <p:cNvPr id="29" name="Rectangle 28">
                <a:extLst>
                  <a:ext uri="{FF2B5EF4-FFF2-40B4-BE49-F238E27FC236}">
                    <a16:creationId xmlns:a16="http://schemas.microsoft.com/office/drawing/2014/main" id="{9F828BDC-10CB-423F-894A-85DB5F411957}"/>
                  </a:ext>
                </a:extLst>
              </p:cNvPr>
              <p:cNvSpPr>
                <a:spLocks noRot="1" noChangeAspect="1" noMove="1" noResize="1" noEditPoints="1" noAdjustHandles="1" noChangeArrowheads="1" noChangeShapeType="1" noTextEdit="1"/>
              </p:cNvSpPr>
              <p:nvPr/>
            </p:nvSpPr>
            <p:spPr>
              <a:xfrm>
                <a:off x="15937210" y="9174781"/>
                <a:ext cx="7074885" cy="212391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D3A89CBE-62BD-4171-8A3E-7752C65BBD1C}"/>
                  </a:ext>
                </a:extLst>
              </p:cNvPr>
              <p:cNvSpPr/>
              <p:nvPr/>
            </p:nvSpPr>
            <p:spPr>
              <a:xfrm>
                <a:off x="968693" y="10891242"/>
                <a:ext cx="13240045" cy="2578270"/>
              </a:xfrm>
              <a:prstGeom prst="rect">
                <a:avLst/>
              </a:prstGeom>
            </p:spPr>
            <p:txBody>
              <a:bodyPr wrap="square">
                <a:spAutoFit/>
              </a:bodyPr>
              <a:lstStyle/>
              <a:p>
                <a:pPr marL="160655">
                  <a:lnSpc>
                    <a:spcPct val="115000"/>
                  </a:lnSpc>
                  <a:spcAft>
                    <a:spcPts val="1000"/>
                  </a:spcAft>
                  <a:tabLst>
                    <a:tab pos="165100" algn="l"/>
                  </a:tabLst>
                </a:pPr>
                <a:r>
                  <a:rPr lang="fr-FR" sz="4400" dirty="0">
                    <a:latin typeface="Times New Roman" panose="02020603050405020304" pitchFamily="18" charset="0"/>
                    <a:ea typeface="Calibri"/>
                    <a:cs typeface="Times New Roman" panose="02020603050405020304" pitchFamily="18" charset="0"/>
                  </a:rPr>
                  <a:t> </a:t>
                </a:r>
                <a:r>
                  <a:rPr lang="fr-FR" sz="4400" dirty="0" err="1">
                    <a:latin typeface="Times New Roman" panose="02020603050405020304" pitchFamily="18" charset="0"/>
                    <a:ea typeface="Calibri"/>
                    <a:cs typeface="Times New Roman" panose="02020603050405020304" pitchFamily="18" charset="0"/>
                  </a:rPr>
                  <a:t>Đẳng</a:t>
                </a:r>
                <a:r>
                  <a:rPr lang="fr-FR" sz="4400" dirty="0">
                    <a:latin typeface="Times New Roman" panose="02020603050405020304" pitchFamily="18" charset="0"/>
                    <a:ea typeface="Calibri"/>
                    <a:cs typeface="Times New Roman" panose="02020603050405020304" pitchFamily="18" charset="0"/>
                  </a:rPr>
                  <a:t> </a:t>
                </a:r>
                <a:r>
                  <a:rPr lang="fr-FR" sz="4400" dirty="0" err="1">
                    <a:latin typeface="Times New Roman" panose="02020603050405020304" pitchFamily="18" charset="0"/>
                    <a:ea typeface="Calibri"/>
                    <a:cs typeface="Times New Roman" panose="02020603050405020304" pitchFamily="18" charset="0"/>
                  </a:rPr>
                  <a:t>thức</a:t>
                </a:r>
                <a:r>
                  <a:rPr lang="fr-FR" sz="4400" dirty="0">
                    <a:latin typeface="Times New Roman" panose="02020603050405020304" pitchFamily="18" charset="0"/>
                    <a:ea typeface="Calibri"/>
                    <a:cs typeface="Times New Roman" panose="02020603050405020304" pitchFamily="18" charset="0"/>
                  </a:rPr>
                  <a:t> </a:t>
                </a:r>
                <a:r>
                  <a:rPr lang="fr-FR" sz="4400" dirty="0" err="1">
                    <a:latin typeface="Times New Roman" panose="02020603050405020304" pitchFamily="18" charset="0"/>
                    <a:ea typeface="Calibri"/>
                    <a:cs typeface="Times New Roman" panose="02020603050405020304" pitchFamily="18" charset="0"/>
                  </a:rPr>
                  <a:t>xảy</a:t>
                </a:r>
                <a:r>
                  <a:rPr lang="fr-FR" sz="4400" dirty="0">
                    <a:latin typeface="Times New Roman" panose="02020603050405020304" pitchFamily="18" charset="0"/>
                    <a:ea typeface="Calibri"/>
                    <a:cs typeface="Times New Roman" panose="02020603050405020304" pitchFamily="18" charset="0"/>
                  </a:rPr>
                  <a:t> ra khi </a:t>
                </a:r>
                <a:r>
                  <a:rPr lang="fr-FR" sz="4400" dirty="0" err="1">
                    <a:latin typeface="Times New Roman" panose="02020603050405020304" pitchFamily="18" charset="0"/>
                    <a:ea typeface="Calibri"/>
                    <a:cs typeface="Times New Roman" panose="02020603050405020304" pitchFamily="18" charset="0"/>
                  </a:rPr>
                  <a:t>và</a:t>
                </a:r>
                <a:r>
                  <a:rPr lang="fr-FR" sz="4400" dirty="0">
                    <a:latin typeface="Times New Roman" panose="02020603050405020304" pitchFamily="18" charset="0"/>
                    <a:ea typeface="Calibri"/>
                    <a:cs typeface="Times New Roman" panose="02020603050405020304" pitchFamily="18" charset="0"/>
                  </a:rPr>
                  <a:t> </a:t>
                </a:r>
                <a:r>
                  <a:rPr lang="fr-FR" sz="4400" dirty="0" err="1">
                    <a:latin typeface="Times New Roman" panose="02020603050405020304" pitchFamily="18" charset="0"/>
                    <a:ea typeface="Calibri"/>
                    <a:cs typeface="Times New Roman" panose="02020603050405020304" pitchFamily="18" charset="0"/>
                  </a:rPr>
                  <a:t>chỉ</a:t>
                </a:r>
                <a:r>
                  <a:rPr lang="fr-FR" sz="4400" dirty="0">
                    <a:latin typeface="Times New Roman" panose="02020603050405020304" pitchFamily="18" charset="0"/>
                    <a:ea typeface="Calibri"/>
                    <a:cs typeface="Times New Roman" panose="02020603050405020304" pitchFamily="18" charset="0"/>
                  </a:rPr>
                  <a:t> khi </a:t>
                </a:r>
                <a14:m>
                  <m:oMath xmlns:m="http://schemas.openxmlformats.org/officeDocument/2006/math">
                    <m:d>
                      <m:dPr>
                        <m:begChr m:val="{"/>
                        <m:endChr m:val=""/>
                        <m:ctrlPr>
                          <a:rPr lang="en-US" sz="4400" i="1">
                            <a:effectLst/>
                            <a:latin typeface="Cambria Math" panose="02040503050406030204" pitchFamily="18" charset="0"/>
                            <a:ea typeface="Calibri"/>
                            <a:cs typeface="Times New Roman"/>
                          </a:rPr>
                        </m:ctrlPr>
                      </m:dPr>
                      <m:e>
                        <m:eqArr>
                          <m:eqArrPr>
                            <m:ctrlPr>
                              <a:rPr lang="en-US" sz="4400" i="1">
                                <a:effectLst/>
                                <a:latin typeface="Cambria Math" panose="02040503050406030204" pitchFamily="18" charset="0"/>
                                <a:ea typeface="Calibri"/>
                                <a:cs typeface="Times New Roman"/>
                              </a:rPr>
                            </m:ctrlPr>
                          </m:eqArrPr>
                          <m:e>
                            <m:r>
                              <a:rPr lang="fr-FR" sz="4400" i="1">
                                <a:effectLst/>
                                <a:latin typeface="Cambria Math"/>
                                <a:ea typeface="Calibri"/>
                                <a:cs typeface="Times New Roman"/>
                              </a:rPr>
                              <m:t>&amp;</m:t>
                            </m:r>
                            <m:f>
                              <m:fPr>
                                <m:ctrlPr>
                                  <a:rPr lang="en-US" sz="4400" i="1">
                                    <a:effectLst/>
                                    <a:latin typeface="Cambria Math" panose="02040503050406030204" pitchFamily="18" charset="0"/>
                                    <a:ea typeface="Calibri"/>
                                    <a:cs typeface="Times New Roman"/>
                                  </a:rPr>
                                </m:ctrlPr>
                              </m:fPr>
                              <m:num>
                                <m:r>
                                  <a:rPr lang="en-US" sz="4400" i="1">
                                    <a:effectLst/>
                                    <a:latin typeface="Cambria Math"/>
                                    <a:ea typeface="Calibri"/>
                                    <a:cs typeface="Times New Roman"/>
                                  </a:rPr>
                                  <m:t>𝑎</m:t>
                                </m:r>
                              </m:num>
                              <m:den>
                                <m:r>
                                  <a:rPr lang="en-US" sz="4400" i="1">
                                    <a:effectLst/>
                                    <a:latin typeface="Cambria Math"/>
                                    <a:ea typeface="Calibri"/>
                                    <a:cs typeface="Times New Roman"/>
                                  </a:rPr>
                                  <m:t>𝑏</m:t>
                                </m:r>
                              </m:den>
                            </m:f>
                            <m:r>
                              <a:rPr lang="fr-FR" sz="4400" i="1">
                                <a:effectLst/>
                                <a:latin typeface="Cambria Math"/>
                                <a:ea typeface="Calibri"/>
                                <a:cs typeface="Times New Roman"/>
                              </a:rPr>
                              <m:t>=1</m:t>
                            </m:r>
                          </m:e>
                          <m:e>
                            <m:r>
                              <a:rPr lang="fr-FR" sz="4400" i="1">
                                <a:effectLst/>
                                <a:latin typeface="Cambria Math"/>
                                <a:ea typeface="Calibri"/>
                                <a:cs typeface="Times New Roman"/>
                              </a:rPr>
                              <m:t>&amp;</m:t>
                            </m:r>
                            <m:f>
                              <m:fPr>
                                <m:ctrlPr>
                                  <a:rPr lang="en-US" sz="4400" i="1">
                                    <a:effectLst/>
                                    <a:latin typeface="Cambria Math" panose="02040503050406030204" pitchFamily="18" charset="0"/>
                                    <a:ea typeface="Calibri"/>
                                    <a:cs typeface="Times New Roman"/>
                                  </a:rPr>
                                </m:ctrlPr>
                              </m:fPr>
                              <m:num>
                                <m:r>
                                  <a:rPr lang="en-US" sz="4400" i="1">
                                    <a:effectLst/>
                                    <a:latin typeface="Cambria Math"/>
                                    <a:ea typeface="Calibri"/>
                                    <a:cs typeface="Times New Roman"/>
                                  </a:rPr>
                                  <m:t>𝑏</m:t>
                                </m:r>
                              </m:num>
                              <m:den>
                                <m:r>
                                  <a:rPr lang="en-US" sz="4400" i="1">
                                    <a:effectLst/>
                                    <a:latin typeface="Cambria Math"/>
                                    <a:ea typeface="Calibri"/>
                                    <a:cs typeface="Times New Roman"/>
                                  </a:rPr>
                                  <m:t>𝑎</m:t>
                                </m:r>
                              </m:den>
                            </m:f>
                            <m:r>
                              <a:rPr lang="fr-FR" sz="4400" i="1">
                                <a:effectLst/>
                                <a:latin typeface="Cambria Math"/>
                                <a:ea typeface="Calibri"/>
                                <a:cs typeface="Times New Roman"/>
                              </a:rPr>
                              <m:t>=1</m:t>
                            </m:r>
                          </m:e>
                        </m:eqArr>
                      </m:e>
                    </m:d>
                    <m:r>
                      <a:rPr lang="fr-FR" sz="4400" i="1">
                        <a:effectLst/>
                        <a:latin typeface="Cambria Math"/>
                        <a:ea typeface="Calibri"/>
                        <a:cs typeface="Cambria Math"/>
                      </a:rPr>
                      <m:t>⇔</m:t>
                    </m:r>
                    <m:r>
                      <a:rPr lang="en-US" sz="4400" i="1">
                        <a:effectLst/>
                        <a:latin typeface="Cambria Math"/>
                        <a:ea typeface="Calibri"/>
                        <a:cs typeface="Times New Roman"/>
                      </a:rPr>
                      <m:t>𝑎</m:t>
                    </m:r>
                    <m:r>
                      <a:rPr lang="fr-FR" sz="4400" i="1">
                        <a:effectLst/>
                        <a:latin typeface="Cambria Math"/>
                        <a:ea typeface="Calibri"/>
                        <a:cs typeface="Times New Roman"/>
                      </a:rPr>
                      <m:t>=</m:t>
                    </m:r>
                    <m:r>
                      <a:rPr lang="en-US" sz="4400" i="1">
                        <a:effectLst/>
                        <a:latin typeface="Cambria Math"/>
                        <a:ea typeface="Calibri"/>
                        <a:cs typeface="Times New Roman"/>
                      </a:rPr>
                      <m:t>𝑏</m:t>
                    </m:r>
                    <m:r>
                      <a:rPr lang="fr-FR" sz="4400" i="1">
                        <a:effectLst/>
                        <a:latin typeface="Cambria Math"/>
                        <a:ea typeface="Calibri"/>
                        <a:cs typeface="Times New Roman"/>
                      </a:rPr>
                      <m:t>≠0</m:t>
                    </m:r>
                  </m:oMath>
                </a14:m>
                <a:r>
                  <a:rPr lang="fr-FR" sz="4400" dirty="0">
                    <a:effectLst/>
                    <a:latin typeface="Times New Roman" panose="02020603050405020304" pitchFamily="18" charset="0"/>
                    <a:ea typeface="Calibri"/>
                    <a:cs typeface="Times New Roman" panose="02020603050405020304" pitchFamily="18" charset="0"/>
                  </a:rPr>
                  <a:t>.</a:t>
                </a:r>
                <a:endParaRPr lang="en-US" sz="4400" dirty="0">
                  <a:effectLst/>
                  <a:latin typeface="Times New Roman" panose="02020603050405020304" pitchFamily="18" charset="0"/>
                  <a:ea typeface="Calibri"/>
                  <a:cs typeface="Times New Roman" panose="02020603050405020304" pitchFamily="18" charset="0"/>
                </a:endParaRPr>
              </a:p>
            </p:txBody>
          </p:sp>
        </mc:Choice>
        <mc:Fallback xmlns="">
          <p:sp>
            <p:nvSpPr>
              <p:cNvPr id="30" name="Rectangle 29">
                <a:extLst>
                  <a:ext uri="{FF2B5EF4-FFF2-40B4-BE49-F238E27FC236}">
                    <a16:creationId xmlns:a16="http://schemas.microsoft.com/office/drawing/2014/main" id="{D3A89CBE-62BD-4171-8A3E-7752C65BBD1C}"/>
                  </a:ext>
                </a:extLst>
              </p:cNvPr>
              <p:cNvSpPr>
                <a:spLocks noRot="1" noChangeAspect="1" noMove="1" noResize="1" noEditPoints="1" noAdjustHandles="1" noChangeArrowheads="1" noChangeShapeType="1" noTextEdit="1"/>
              </p:cNvSpPr>
              <p:nvPr/>
            </p:nvSpPr>
            <p:spPr>
              <a:xfrm>
                <a:off x="968693" y="10891242"/>
                <a:ext cx="13240045" cy="2578270"/>
              </a:xfrm>
              <a:prstGeom prst="rect">
                <a:avLst/>
              </a:prstGeom>
              <a:blipFill>
                <a:blip r:embed="rId7"/>
                <a:stretch>
                  <a:fillRect l="-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F4CCDE3-F090-44CC-9178-586CAABDE0AA}"/>
                  </a:ext>
                </a:extLst>
              </p:cNvPr>
              <p:cNvSpPr txBox="1"/>
              <p:nvPr/>
            </p:nvSpPr>
            <p:spPr>
              <a:xfrm>
                <a:off x="5064002" y="6721925"/>
                <a:ext cx="18007310" cy="808619"/>
              </a:xfrm>
              <a:prstGeom prst="rect">
                <a:avLst/>
              </a:prstGeom>
              <a:noFill/>
            </p:spPr>
            <p:txBody>
              <a:bodyPr wrap="square" rtlCol="0">
                <a:spAutoFit/>
              </a:bodyPr>
              <a:lstStyle/>
              <a:p>
                <a:pPr lvl="0" indent="38735" algn="just">
                  <a:lnSpc>
                    <a:spcPct val="115000"/>
                  </a:lnSpc>
                  <a:spcAft>
                    <a:spcPts val="1000"/>
                  </a:spcAft>
                  <a:tabLst>
                    <a:tab pos="629920" algn="l"/>
                  </a:tabLst>
                </a:pPr>
                <a:r>
                  <a:rPr lang="en-US" sz="4400" dirty="0">
                    <a:solidFill>
                      <a:prstClr val="black"/>
                    </a:solidFill>
                    <a:latin typeface="Times New Roman" panose="02020603050405020304" pitchFamily="18" charset="0"/>
                    <a:ea typeface="Calibri"/>
                    <a:cs typeface="Times New Roman" panose="02020603050405020304" pitchFamily="18" charset="0"/>
                  </a:rPr>
                  <a:t>Cho </a:t>
                </a:r>
                <a:r>
                  <a:rPr lang="en-US" sz="4400" dirty="0" err="1">
                    <a:solidFill>
                      <a:prstClr val="black"/>
                    </a:solidFill>
                    <a:latin typeface="Times New Roman" panose="02020603050405020304" pitchFamily="18" charset="0"/>
                    <a:ea typeface="Calibri"/>
                    <a:cs typeface="Times New Roman" panose="02020603050405020304" pitchFamily="18" charset="0"/>
                  </a:rPr>
                  <a:t>các</a:t>
                </a:r>
                <a:r>
                  <a:rPr lang="en-US" sz="4400" dirty="0">
                    <a:solidFill>
                      <a:prstClr val="black"/>
                    </a:solidFill>
                    <a:latin typeface="Times New Roman" panose="02020603050405020304" pitchFamily="18" charset="0"/>
                    <a:ea typeface="Calibri"/>
                    <a:cs typeface="Times New Roman" panose="02020603050405020304" pitchFamily="18" charset="0"/>
                  </a:rPr>
                  <a:t> </a:t>
                </a:r>
                <a:r>
                  <a:rPr lang="en-US" sz="4400" dirty="0" err="1">
                    <a:solidFill>
                      <a:prstClr val="black"/>
                    </a:solidFill>
                    <a:latin typeface="Times New Roman" panose="02020603050405020304" pitchFamily="18" charset="0"/>
                    <a:ea typeface="Calibri"/>
                    <a:cs typeface="Times New Roman" panose="02020603050405020304" pitchFamily="18" charset="0"/>
                  </a:rPr>
                  <a:t>số</a:t>
                </a:r>
                <a:r>
                  <a:rPr lang="en-US" sz="4400" dirty="0">
                    <a:solidFill>
                      <a:prstClr val="black"/>
                    </a:solidFill>
                    <a:latin typeface="Times New Roman" panose="02020603050405020304" pitchFamily="18" charset="0"/>
                    <a:ea typeface="Calibri"/>
                    <a:cs typeface="Times New Roman" panose="02020603050405020304" pitchFamily="18" charset="0"/>
                  </a:rPr>
                  <a:t> </a:t>
                </a:r>
                <a:r>
                  <a:rPr lang="en-US" sz="4400" dirty="0" err="1">
                    <a:solidFill>
                      <a:prstClr val="black"/>
                    </a:solidFill>
                    <a:latin typeface="Times New Roman" panose="02020603050405020304" pitchFamily="18" charset="0"/>
                    <a:ea typeface="Calibri"/>
                    <a:cs typeface="Times New Roman" panose="02020603050405020304" pitchFamily="18" charset="0"/>
                  </a:rPr>
                  <a:t>thực</a:t>
                </a:r>
                <a:r>
                  <a:rPr lang="en-US" sz="4400" dirty="0">
                    <a:solidFill>
                      <a:prstClr val="black"/>
                    </a:solidFill>
                    <a:latin typeface="Times New Roman" panose="02020603050405020304" pitchFamily="18" charset="0"/>
                    <a:ea typeface="Calibri"/>
                    <a:cs typeface="Times New Roman" panose="02020603050405020304" pitchFamily="18" charset="0"/>
                  </a:rPr>
                  <a:t> </a:t>
                </a:r>
                <a14:m>
                  <m:oMath xmlns:m="http://schemas.openxmlformats.org/officeDocument/2006/math">
                    <m:r>
                      <a:rPr lang="en-US" sz="4400" i="1">
                        <a:solidFill>
                          <a:prstClr val="black"/>
                        </a:solidFill>
                        <a:latin typeface="Cambria Math"/>
                        <a:ea typeface="Calibri"/>
                        <a:cs typeface="Times New Roman"/>
                      </a:rPr>
                      <m:t>𝑎</m:t>
                    </m:r>
                  </m:oMath>
                </a14:m>
                <a:r>
                  <a:rPr lang="en-US" sz="4400" dirty="0">
                    <a:solidFill>
                      <a:prstClr val="black"/>
                    </a:solidFill>
                    <a:latin typeface="Times New Roman" panose="02020603050405020304" pitchFamily="18" charset="0"/>
                    <a:ea typeface="Calibri"/>
                    <a:cs typeface="Times New Roman" panose="02020603050405020304" pitchFamily="18" charset="0"/>
                  </a:rPr>
                  <a:t>, </a:t>
                </a:r>
                <a14:m>
                  <m:oMath xmlns:m="http://schemas.openxmlformats.org/officeDocument/2006/math">
                    <m:r>
                      <a:rPr lang="en-US" sz="4400" i="1">
                        <a:solidFill>
                          <a:prstClr val="black"/>
                        </a:solidFill>
                        <a:latin typeface="Cambria Math"/>
                        <a:ea typeface="Calibri"/>
                        <a:cs typeface="Times New Roman"/>
                      </a:rPr>
                      <m:t>𝑏</m:t>
                    </m:r>
                  </m:oMath>
                </a14:m>
                <a:r>
                  <a:rPr lang="en-US" sz="4400" dirty="0">
                    <a:solidFill>
                      <a:prstClr val="black"/>
                    </a:solidFill>
                    <a:latin typeface="Times New Roman" panose="02020603050405020304" pitchFamily="18" charset="0"/>
                    <a:ea typeface="Calibri"/>
                    <a:cs typeface="Times New Roman" panose="02020603050405020304" pitchFamily="18" charset="0"/>
                  </a:rPr>
                  <a:t> </a:t>
                </a:r>
                <a:r>
                  <a:rPr lang="en-US" sz="4400" dirty="0" err="1">
                    <a:solidFill>
                      <a:prstClr val="black"/>
                    </a:solidFill>
                    <a:latin typeface="Times New Roman" panose="02020603050405020304" pitchFamily="18" charset="0"/>
                    <a:ea typeface="Calibri"/>
                    <a:cs typeface="Times New Roman" panose="02020603050405020304" pitchFamily="18" charset="0"/>
                  </a:rPr>
                  <a:t>thỏa</a:t>
                </a:r>
                <a:r>
                  <a:rPr lang="en-US" sz="4400" dirty="0">
                    <a:solidFill>
                      <a:prstClr val="black"/>
                    </a:solidFill>
                    <a:latin typeface="Times New Roman" panose="02020603050405020304" pitchFamily="18" charset="0"/>
                    <a:ea typeface="Calibri"/>
                    <a:cs typeface="Times New Roman" panose="02020603050405020304" pitchFamily="18" charset="0"/>
                  </a:rPr>
                  <a:t> </a:t>
                </a:r>
                <a:r>
                  <a:rPr lang="en-US" sz="4400" dirty="0" err="1">
                    <a:solidFill>
                      <a:prstClr val="black"/>
                    </a:solidFill>
                    <a:latin typeface="Times New Roman" panose="02020603050405020304" pitchFamily="18" charset="0"/>
                    <a:ea typeface="Calibri"/>
                    <a:cs typeface="Times New Roman" panose="02020603050405020304" pitchFamily="18" charset="0"/>
                  </a:rPr>
                  <a:t>mãn</a:t>
                </a:r>
                <a:r>
                  <a:rPr lang="en-US" sz="4400" dirty="0">
                    <a:solidFill>
                      <a:prstClr val="black"/>
                    </a:solidFill>
                    <a:latin typeface="Times New Roman" panose="02020603050405020304" pitchFamily="18" charset="0"/>
                    <a:ea typeface="Calibri"/>
                    <a:cs typeface="Times New Roman" panose="02020603050405020304" pitchFamily="18" charset="0"/>
                  </a:rPr>
                  <a:t> </a:t>
                </a:r>
                <a14:m>
                  <m:oMath xmlns:m="http://schemas.openxmlformats.org/officeDocument/2006/math">
                    <m:r>
                      <a:rPr lang="en-US" sz="4400" i="1">
                        <a:solidFill>
                          <a:prstClr val="black"/>
                        </a:solidFill>
                        <a:latin typeface="Cambria Math"/>
                        <a:ea typeface="Calibri"/>
                        <a:cs typeface="Times New Roman"/>
                      </a:rPr>
                      <m:t>𝑎𝑏</m:t>
                    </m:r>
                    <m:r>
                      <a:rPr lang="en-US" sz="4400" i="1">
                        <a:solidFill>
                          <a:prstClr val="black"/>
                        </a:solidFill>
                        <a:latin typeface="Cambria Math"/>
                        <a:ea typeface="Calibri"/>
                        <a:cs typeface="Times New Roman"/>
                      </a:rPr>
                      <m:t>&gt;0</m:t>
                    </m:r>
                  </m:oMath>
                </a14:m>
                <a:r>
                  <a:rPr lang="en-US" sz="4400" dirty="0">
                    <a:solidFill>
                      <a:prstClr val="black"/>
                    </a:solidFill>
                    <a:latin typeface="Times New Roman" panose="02020603050405020304" pitchFamily="18" charset="0"/>
                    <a:ea typeface="Calibri"/>
                    <a:cs typeface="Times New Roman" panose="02020603050405020304" pitchFamily="18" charset="0"/>
                  </a:rPr>
                  <a:t>. </a:t>
                </a:r>
                <a:r>
                  <a:rPr lang="en-US" sz="4400" dirty="0" err="1">
                    <a:solidFill>
                      <a:prstClr val="black"/>
                    </a:solidFill>
                    <a:latin typeface="Times New Roman" panose="02020603050405020304" pitchFamily="18" charset="0"/>
                    <a:ea typeface="Calibri"/>
                    <a:cs typeface="Times New Roman" panose="02020603050405020304" pitchFamily="18" charset="0"/>
                  </a:rPr>
                  <a:t>Tìm</a:t>
                </a:r>
                <a:r>
                  <a:rPr lang="en-US" sz="4400" dirty="0">
                    <a:solidFill>
                      <a:prstClr val="black"/>
                    </a:solidFill>
                    <a:latin typeface="Times New Roman" panose="02020603050405020304" pitchFamily="18" charset="0"/>
                    <a:ea typeface="Calibri"/>
                    <a:cs typeface="Times New Roman" panose="02020603050405020304" pitchFamily="18" charset="0"/>
                  </a:rPr>
                  <a:t> </a:t>
                </a:r>
                <a:r>
                  <a:rPr lang="en-US" sz="4400" dirty="0" err="1">
                    <a:solidFill>
                      <a:prstClr val="black"/>
                    </a:solidFill>
                    <a:latin typeface="Times New Roman" panose="02020603050405020304" pitchFamily="18" charset="0"/>
                    <a:ea typeface="Calibri"/>
                    <a:cs typeface="Times New Roman" panose="02020603050405020304" pitchFamily="18" charset="0"/>
                  </a:rPr>
                  <a:t>giá</a:t>
                </a:r>
                <a:r>
                  <a:rPr lang="en-US" sz="4400" dirty="0">
                    <a:solidFill>
                      <a:prstClr val="black"/>
                    </a:solidFill>
                    <a:latin typeface="Times New Roman" panose="02020603050405020304" pitchFamily="18" charset="0"/>
                    <a:ea typeface="Calibri"/>
                    <a:cs typeface="Times New Roman" panose="02020603050405020304" pitchFamily="18" charset="0"/>
                  </a:rPr>
                  <a:t> </a:t>
                </a:r>
                <a:r>
                  <a:rPr lang="en-US" sz="4400" dirty="0" err="1">
                    <a:solidFill>
                      <a:prstClr val="black"/>
                    </a:solidFill>
                    <a:latin typeface="Times New Roman" panose="02020603050405020304" pitchFamily="18" charset="0"/>
                    <a:ea typeface="Calibri"/>
                    <a:cs typeface="Times New Roman" panose="02020603050405020304" pitchFamily="18" charset="0"/>
                  </a:rPr>
                  <a:t>trị</a:t>
                </a:r>
                <a:r>
                  <a:rPr lang="en-US" sz="4400" dirty="0">
                    <a:solidFill>
                      <a:prstClr val="black"/>
                    </a:solidFill>
                    <a:latin typeface="Times New Roman" panose="02020603050405020304" pitchFamily="18" charset="0"/>
                    <a:ea typeface="Calibri"/>
                    <a:cs typeface="Times New Roman" panose="02020603050405020304" pitchFamily="18" charset="0"/>
                  </a:rPr>
                  <a:t> </a:t>
                </a:r>
                <a:r>
                  <a:rPr lang="en-US" sz="4400" dirty="0" err="1">
                    <a:solidFill>
                      <a:prstClr val="black"/>
                    </a:solidFill>
                    <a:latin typeface="Times New Roman" panose="02020603050405020304" pitchFamily="18" charset="0"/>
                    <a:ea typeface="Calibri"/>
                    <a:cs typeface="Times New Roman" panose="02020603050405020304" pitchFamily="18" charset="0"/>
                  </a:rPr>
                  <a:t>nhỏ</a:t>
                </a:r>
                <a:r>
                  <a:rPr lang="en-US" sz="4400" dirty="0">
                    <a:solidFill>
                      <a:prstClr val="black"/>
                    </a:solidFill>
                    <a:latin typeface="Times New Roman" panose="02020603050405020304" pitchFamily="18" charset="0"/>
                    <a:ea typeface="Calibri"/>
                    <a:cs typeface="Times New Roman" panose="02020603050405020304" pitchFamily="18" charset="0"/>
                  </a:rPr>
                  <a:t> </a:t>
                </a:r>
                <a:r>
                  <a:rPr lang="en-US" sz="4400" dirty="0" err="1">
                    <a:solidFill>
                      <a:prstClr val="black"/>
                    </a:solidFill>
                    <a:latin typeface="Times New Roman" panose="02020603050405020304" pitchFamily="18" charset="0"/>
                    <a:ea typeface="Calibri"/>
                    <a:cs typeface="Times New Roman" panose="02020603050405020304" pitchFamily="18" charset="0"/>
                  </a:rPr>
                  <a:t>nhất</a:t>
                </a:r>
                <a:r>
                  <a:rPr lang="en-US" sz="4400" dirty="0">
                    <a:solidFill>
                      <a:prstClr val="black"/>
                    </a:solidFill>
                    <a:latin typeface="Times New Roman" panose="02020603050405020304" pitchFamily="18" charset="0"/>
                    <a:ea typeface="Calibri"/>
                    <a:cs typeface="Times New Roman" panose="02020603050405020304" pitchFamily="18" charset="0"/>
                  </a:rPr>
                  <a:t> </a:t>
                </a:r>
                <a:r>
                  <a:rPr lang="en-US" sz="4400" dirty="0" err="1">
                    <a:solidFill>
                      <a:prstClr val="black"/>
                    </a:solidFill>
                    <a:latin typeface="Times New Roman" panose="02020603050405020304" pitchFamily="18" charset="0"/>
                    <a:ea typeface="Calibri"/>
                    <a:cs typeface="Times New Roman" panose="02020603050405020304" pitchFamily="18" charset="0"/>
                  </a:rPr>
                  <a:t>của</a:t>
                </a:r>
                <a:r>
                  <a:rPr lang="en-US" sz="4400" dirty="0">
                    <a:solidFill>
                      <a:prstClr val="black"/>
                    </a:solidFill>
                    <a:latin typeface="Times New Roman" panose="02020603050405020304" pitchFamily="18" charset="0"/>
                    <a:ea typeface="Calibri"/>
                    <a:cs typeface="Times New Roman" panose="02020603050405020304" pitchFamily="18" charset="0"/>
                  </a:rPr>
                  <a:t> </a:t>
                </a:r>
                <a:r>
                  <a:rPr lang="en-US" sz="4400" dirty="0" err="1">
                    <a:solidFill>
                      <a:prstClr val="black"/>
                    </a:solidFill>
                    <a:latin typeface="Times New Roman" panose="02020603050405020304" pitchFamily="18" charset="0"/>
                    <a:ea typeface="Calibri"/>
                    <a:cs typeface="Times New Roman" panose="02020603050405020304" pitchFamily="18" charset="0"/>
                  </a:rPr>
                  <a:t>biểu</a:t>
                </a:r>
                <a:r>
                  <a:rPr lang="en-US" sz="4400" dirty="0">
                    <a:solidFill>
                      <a:prstClr val="black"/>
                    </a:solidFill>
                    <a:latin typeface="Times New Roman" panose="02020603050405020304" pitchFamily="18" charset="0"/>
                    <a:ea typeface="Calibri"/>
                    <a:cs typeface="Times New Roman" panose="02020603050405020304" pitchFamily="18" charset="0"/>
                  </a:rPr>
                  <a:t> </a:t>
                </a:r>
                <a:r>
                  <a:rPr lang="en-US" sz="4400" dirty="0" err="1">
                    <a:solidFill>
                      <a:prstClr val="black"/>
                    </a:solidFill>
                    <a:latin typeface="Times New Roman" panose="02020603050405020304" pitchFamily="18" charset="0"/>
                    <a:ea typeface="Calibri"/>
                    <a:cs typeface="Times New Roman" panose="02020603050405020304" pitchFamily="18" charset="0"/>
                  </a:rPr>
                  <a:t>thức</a:t>
                </a:r>
                <a:r>
                  <a:rPr lang="en-US" sz="4400" dirty="0">
                    <a:solidFill>
                      <a:prstClr val="black"/>
                    </a:solidFill>
                    <a:latin typeface="Times New Roman" panose="02020603050405020304" pitchFamily="18" charset="0"/>
                    <a:ea typeface="Calibri"/>
                    <a:cs typeface="Times New Roman" panose="02020603050405020304" pitchFamily="18" charset="0"/>
                  </a:rPr>
                  <a:t> </a:t>
                </a:r>
              </a:p>
            </p:txBody>
          </p:sp>
        </mc:Choice>
        <mc:Fallback xmlns="">
          <p:sp>
            <p:nvSpPr>
              <p:cNvPr id="31" name="TextBox 30">
                <a:extLst>
                  <a:ext uri="{FF2B5EF4-FFF2-40B4-BE49-F238E27FC236}">
                    <a16:creationId xmlns:a16="http://schemas.microsoft.com/office/drawing/2014/main" id="{CF4CCDE3-F090-44CC-9178-586CAABDE0AA}"/>
                  </a:ext>
                </a:extLst>
              </p:cNvPr>
              <p:cNvSpPr txBox="1">
                <a:spLocks noRot="1" noChangeAspect="1" noMove="1" noResize="1" noEditPoints="1" noAdjustHandles="1" noChangeArrowheads="1" noChangeShapeType="1" noTextEdit="1"/>
              </p:cNvSpPr>
              <p:nvPr/>
            </p:nvSpPr>
            <p:spPr>
              <a:xfrm>
                <a:off x="5064002" y="6721925"/>
                <a:ext cx="18007310" cy="808619"/>
              </a:xfrm>
              <a:prstGeom prst="rect">
                <a:avLst/>
              </a:prstGeom>
              <a:blipFill>
                <a:blip r:embed="rId8"/>
                <a:stretch>
                  <a:fillRect l="-1185" t="-10606"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BDD95AF2-9987-40D8-9F95-9B9FCF009792}"/>
                  </a:ext>
                </a:extLst>
              </p:cNvPr>
              <p:cNvSpPr/>
              <p:nvPr/>
            </p:nvSpPr>
            <p:spPr>
              <a:xfrm>
                <a:off x="14200227" y="12070866"/>
                <a:ext cx="7929671" cy="808619"/>
              </a:xfrm>
              <a:prstGeom prst="rect">
                <a:avLst/>
              </a:prstGeom>
            </p:spPr>
            <p:txBody>
              <a:bodyPr wrap="none">
                <a:spAutoFit/>
              </a:bodyPr>
              <a:lstStyle/>
              <a:p>
                <a:pPr indent="38735" algn="just">
                  <a:lnSpc>
                    <a:spcPct val="115000"/>
                  </a:lnSpc>
                  <a:spcAft>
                    <a:spcPts val="1000"/>
                  </a:spcAft>
                  <a:tabLst>
                    <a:tab pos="3599815" algn="l"/>
                    <a:tab pos="5039995" algn="l"/>
                  </a:tabLst>
                </a:pPr>
                <a:r>
                  <a:rPr lang="en-US" sz="4400" dirty="0" err="1">
                    <a:latin typeface="Times New Roman" panose="02020603050405020304" pitchFamily="18" charset="0"/>
                    <a:ea typeface="Calibri"/>
                    <a:cs typeface="Times New Roman" panose="02020603050405020304" pitchFamily="18" charset="0"/>
                  </a:rPr>
                  <a:t>Vậy</a:t>
                </a:r>
                <a:r>
                  <a:rPr lang="en-US" sz="4400" dirty="0">
                    <a:latin typeface="Times New Roman" panose="02020603050405020304" pitchFamily="18" charset="0"/>
                    <a:ea typeface="Calibri"/>
                    <a:cs typeface="Times New Roman" panose="02020603050405020304" pitchFamily="18" charset="0"/>
                  </a:rPr>
                  <a:t> </a:t>
                </a:r>
                <a14:m>
                  <m:oMath xmlns:m="http://schemas.openxmlformats.org/officeDocument/2006/math">
                    <m:func>
                      <m:funcPr>
                        <m:ctrlPr>
                          <a:rPr lang="en-US" sz="4400" i="1">
                            <a:effectLst/>
                            <a:latin typeface="Cambria Math" panose="02040503050406030204" pitchFamily="18" charset="0"/>
                            <a:ea typeface="Calibri"/>
                            <a:cs typeface="Times New Roman"/>
                          </a:rPr>
                        </m:ctrlPr>
                      </m:funcPr>
                      <m:fName>
                        <m:r>
                          <a:rPr lang="en-US" sz="4400" i="1">
                            <a:effectLst/>
                            <a:latin typeface="Cambria Math"/>
                            <a:ea typeface="Calibri"/>
                            <a:cs typeface="Times New Roman"/>
                          </a:rPr>
                          <m:t>𝑚𝑖𝑛</m:t>
                        </m:r>
                      </m:fName>
                      <m:e>
                        <m:r>
                          <a:rPr lang="en-US" sz="4400" i="1">
                            <a:effectLst/>
                            <a:latin typeface="Cambria Math"/>
                            <a:ea typeface="Calibri"/>
                            <a:cs typeface="Times New Roman"/>
                          </a:rPr>
                          <m:t>𝑃</m:t>
                        </m:r>
                      </m:e>
                    </m:func>
                    <m:r>
                      <a:rPr lang="en-US" sz="4400" i="1">
                        <a:effectLst/>
                        <a:latin typeface="Cambria Math"/>
                        <a:ea typeface="Calibri"/>
                        <a:cs typeface="Times New Roman"/>
                      </a:rPr>
                      <m:t>=−3</m:t>
                    </m:r>
                  </m:oMath>
                </a14:m>
                <a:r>
                  <a:rPr lang="en-US" sz="4400" dirty="0">
                    <a:effectLst/>
                    <a:latin typeface="Times New Roman" panose="02020603050405020304" pitchFamily="18" charset="0"/>
                    <a:ea typeface="Calibri"/>
                    <a:cs typeface="Times New Roman" panose="02020603050405020304" pitchFamily="18" charset="0"/>
                  </a:rPr>
                  <a:t>  </a:t>
                </a:r>
                <a:r>
                  <a:rPr lang="en-US" sz="4400" dirty="0" err="1">
                    <a:effectLst/>
                    <a:latin typeface="Times New Roman" panose="02020603050405020304" pitchFamily="18" charset="0"/>
                    <a:ea typeface="Calibri"/>
                    <a:cs typeface="Times New Roman" panose="02020603050405020304" pitchFamily="18" charset="0"/>
                  </a:rPr>
                  <a:t>khi</a:t>
                </a:r>
                <a:r>
                  <a:rPr lang="en-US" sz="4400" dirty="0">
                    <a:effectLst/>
                    <a:latin typeface="Times New Roman" panose="02020603050405020304" pitchFamily="18" charset="0"/>
                    <a:ea typeface="Calibri"/>
                    <a:cs typeface="Times New Roman" panose="02020603050405020304" pitchFamily="18" charset="0"/>
                  </a:rPr>
                  <a:t> </a:t>
                </a:r>
                <a14:m>
                  <m:oMath xmlns:m="http://schemas.openxmlformats.org/officeDocument/2006/math">
                    <m:r>
                      <a:rPr lang="en-US" sz="4400" i="1">
                        <a:effectLst/>
                        <a:latin typeface="Cambria Math"/>
                        <a:ea typeface="Calibri"/>
                        <a:cs typeface="Times New Roman"/>
                      </a:rPr>
                      <m:t>𝑎</m:t>
                    </m:r>
                    <m:r>
                      <a:rPr lang="en-US" sz="4400" i="1">
                        <a:effectLst/>
                        <a:latin typeface="Cambria Math"/>
                        <a:ea typeface="Calibri"/>
                        <a:cs typeface="Times New Roman"/>
                      </a:rPr>
                      <m:t>=</m:t>
                    </m:r>
                    <m:r>
                      <a:rPr lang="en-US" sz="4400" i="1">
                        <a:effectLst/>
                        <a:latin typeface="Cambria Math"/>
                        <a:ea typeface="Calibri"/>
                        <a:cs typeface="Times New Roman"/>
                      </a:rPr>
                      <m:t>𝑏</m:t>
                    </m:r>
                    <m:r>
                      <a:rPr lang="en-US" sz="4400" i="1">
                        <a:effectLst/>
                        <a:latin typeface="Cambria Math"/>
                        <a:ea typeface="Calibri"/>
                        <a:cs typeface="Times New Roman"/>
                      </a:rPr>
                      <m:t>≠0</m:t>
                    </m:r>
                  </m:oMath>
                </a14:m>
                <a:r>
                  <a:rPr lang="en-US" sz="4400" dirty="0">
                    <a:effectLst/>
                    <a:latin typeface="Times New Roman" panose="02020603050405020304" pitchFamily="18" charset="0"/>
                    <a:ea typeface="Calibri"/>
                    <a:cs typeface="Times New Roman" panose="02020603050405020304" pitchFamily="18" charset="0"/>
                  </a:rPr>
                  <a:t>.</a:t>
                </a:r>
              </a:p>
            </p:txBody>
          </p:sp>
        </mc:Choice>
        <mc:Fallback xmlns="">
          <p:sp>
            <p:nvSpPr>
              <p:cNvPr id="32" name="Rectangle 31">
                <a:extLst>
                  <a:ext uri="{FF2B5EF4-FFF2-40B4-BE49-F238E27FC236}">
                    <a16:creationId xmlns:a16="http://schemas.microsoft.com/office/drawing/2014/main" id="{BDD95AF2-9987-40D8-9F95-9B9FCF009792}"/>
                  </a:ext>
                </a:extLst>
              </p:cNvPr>
              <p:cNvSpPr>
                <a:spLocks noRot="1" noChangeAspect="1" noMove="1" noResize="1" noEditPoints="1" noAdjustHandles="1" noChangeArrowheads="1" noChangeShapeType="1" noTextEdit="1"/>
              </p:cNvSpPr>
              <p:nvPr/>
            </p:nvSpPr>
            <p:spPr>
              <a:xfrm>
                <a:off x="14200227" y="12070866"/>
                <a:ext cx="7929671" cy="808619"/>
              </a:xfrm>
              <a:prstGeom prst="rect">
                <a:avLst/>
              </a:prstGeom>
              <a:blipFill>
                <a:blip r:embed="rId9"/>
                <a:stretch>
                  <a:fillRect l="-2613" t="-9774" r="-2075" b="-353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CC54C38-CEE0-4B10-A011-A3B847C13886}"/>
                  </a:ext>
                </a:extLst>
              </p:cNvPr>
              <p:cNvSpPr txBox="1"/>
              <p:nvPr/>
            </p:nvSpPr>
            <p:spPr>
              <a:xfrm>
                <a:off x="22822771" y="9964104"/>
                <a:ext cx="1639808" cy="769441"/>
              </a:xfrm>
              <a:prstGeom prst="rect">
                <a:avLst/>
              </a:prstGeom>
              <a:noFill/>
            </p:spPr>
            <p:txBody>
              <a:bodyPr wrap="none" rtlCol="0">
                <a:spAutoFit/>
              </a:bodyPr>
              <a:lstStyle/>
              <a:p>
                <a14:m>
                  <m:oMath xmlns:m="http://schemas.openxmlformats.org/officeDocument/2006/math">
                    <m:r>
                      <a:rPr lang="fr-FR" sz="4400" i="1">
                        <a:latin typeface="Cambria Math"/>
                        <a:ea typeface="Calibri"/>
                        <a:cs typeface="Times New Roman"/>
                      </a:rPr>
                      <m:t>≥−3</m:t>
                    </m:r>
                  </m:oMath>
                </a14:m>
                <a:r>
                  <a:rPr lang="fr-FR" sz="4400" dirty="0">
                    <a:latin typeface="Times New Roman" panose="02020603050405020304" pitchFamily="18" charset="0"/>
                    <a:ea typeface="Calibri"/>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id="{DCC54C38-CEE0-4B10-A011-A3B847C13886}"/>
                  </a:ext>
                </a:extLst>
              </p:cNvPr>
              <p:cNvSpPr txBox="1">
                <a:spLocks noRot="1" noChangeAspect="1" noMove="1" noResize="1" noEditPoints="1" noAdjustHandles="1" noChangeArrowheads="1" noChangeShapeType="1" noTextEdit="1"/>
              </p:cNvSpPr>
              <p:nvPr/>
            </p:nvSpPr>
            <p:spPr>
              <a:xfrm>
                <a:off x="22822771" y="9964104"/>
                <a:ext cx="1639808" cy="769441"/>
              </a:xfrm>
              <a:prstGeom prst="rect">
                <a:avLst/>
              </a:prstGeom>
              <a:blipFill>
                <a:blip r:embed="rId10"/>
                <a:stretch>
                  <a:fillRect t="-15873" r="-13755" b="-38095"/>
                </a:stretch>
              </a:blipFill>
            </p:spPr>
            <p:txBody>
              <a:bodyPr/>
              <a:lstStyle/>
              <a:p>
                <a:r>
                  <a:rPr lang="en-US">
                    <a:noFill/>
                  </a:rPr>
                  <a:t> </a:t>
                </a:r>
              </a:p>
            </p:txBody>
          </p:sp>
        </mc:Fallback>
      </mc:AlternateContent>
    </p:spTree>
    <p:extLst>
      <p:ext uri="{BB962C8B-B14F-4D97-AF65-F5344CB8AC3E}">
        <p14:creationId xmlns:p14="http://schemas.microsoft.com/office/powerpoint/2010/main" val="399574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down)">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ipe(down)">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2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inVertic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arn(inVertical)">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arn(inVertical)">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circle(in)">
                                      <p:cBhvr>
                                        <p:cTn id="67" dur="20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barn(inVertical)">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barn(inVertical)">
                                      <p:cBhvr>
                                        <p:cTn id="7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5" grpId="0"/>
      <p:bldP spid="26" grpId="0"/>
      <p:bldP spid="27" grpId="0"/>
      <p:bldP spid="28" grpId="0"/>
      <p:bldP spid="29" grpId="0"/>
      <p:bldP spid="30" grpId="0"/>
      <p:bldP spid="31" grpId="0"/>
      <p:bldP spid="32" grpId="0"/>
      <p:bldP spid="33" grpId="0"/>
    </p:bldLst>
  </p:timing>
</p:sld>
</file>

<file path=ppt/theme/theme1.xml><?xml version="1.0" encoding="utf-8"?>
<a:theme xmlns:a="http://schemas.openxmlformats.org/drawingml/2006/main" name="Custom Desig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16091</TotalTime>
  <Words>3909</Words>
  <Application>Microsoft Office PowerPoint</Application>
  <PresentationFormat>Custom</PresentationFormat>
  <Paragraphs>280</Paragraphs>
  <Slides>19</Slides>
  <Notes>8</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19</vt:i4>
      </vt:variant>
    </vt:vector>
  </HeadingPairs>
  <TitlesOfParts>
    <vt:vector size="31" baseType="lpstr">
      <vt:lpstr>Arial</vt:lpstr>
      <vt:lpstr>AvantGarde-Demi</vt:lpstr>
      <vt:lpstr>Calibri</vt:lpstr>
      <vt:lpstr>Calibri Light</vt:lpstr>
      <vt:lpstr>Cambria Math</vt:lpstr>
      <vt:lpstr>Symbol</vt:lpstr>
      <vt:lpstr>Tahoma</vt:lpstr>
      <vt:lpstr>Times New Roman</vt:lpstr>
      <vt:lpstr>Custom Design</vt:lpstr>
      <vt:lpstr>Office Theme</vt:lpstr>
      <vt:lpstr>Document</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word2</cp:lastModifiedBy>
  <cp:revision>838</cp:revision>
  <dcterms:created xsi:type="dcterms:W3CDTF">2013-08-07T06:38:09Z</dcterms:created>
  <dcterms:modified xsi:type="dcterms:W3CDTF">2021-11-30T01:35:57Z</dcterms:modified>
</cp:coreProperties>
</file>