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om.vn/imgres?imgurl=http://r-img.com/books/vnb/125/uyliam-sechxpia-tac-gia-tac-pham-van-hoc-nuoc-ngoai-trong-nha-truong.jpg&amp;imgrefurl=http://reader.vn/uyliam-sechxpia-tac-gia-tac-pham-van-hoc-nuoc-ngoai-trong-nha-truong-36715-3&amp;usg=__gzLRRwB6tgSUp6kVd0k9yhHcrWc=&amp;h=214&amp;w=160&amp;sz=19&amp;hl=vi&amp;start=46&amp;zoom=1&amp;tbnid=NVp72rnlUzWlUM:&amp;tbnh=106&amp;tbnw=79&amp;ei=3pesTrL1FY-viQfq09XUDw&amp;prev=/search%3Fq%3Dtac%2Bpham%2Bcua%2Bsech-xpia%26start%3D40%26um%3D1%26hl%3Dvi%26sa%3DN%26tbm%3Disch&amp;um=1&amp;itbs=1" TargetMode="External"/><Relationship Id="rId7" Type="http://schemas.openxmlformats.org/officeDocument/2006/relationships/hyperlink" Target="http://www.google.com.vn/imgres?imgurl=http://www.nhanvan.vn/images/200x300/Otenlo.jpg&amp;imgrefurl=http://www.nhanvan.vn/index.php%3Fp%3Ddetail%26sach%3D5261%26nhanvan%3D816f48059c4739922d63a33668c52304&amp;usg=__85hM0QZQhk5_7hCxlsMl6YTj_9g=&amp;h=300&amp;w=200&amp;sz=13&amp;hl=vi&amp;start=52&amp;zoom=1&amp;tbnid=iCJin3bkII-91M:&amp;tbnh=116&amp;tbnw=77&amp;ei=PpqsTtOEIa-PiAeAhtzaDw&amp;prev=/search%3Fq%3DHamlet%2Bcua%2Bsech-xpia%26start%3D40%26um%3D1%26hl%3Dvi%26sa%3DN%26tbm%3Disch&amp;um=1&amp;itbs=1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http://www.google.com.vn/imgres?imgurl=http://www.nxbkimdong.com.vn/images_news/nguoilaibuonthanhvonido.jpg&amp;imgrefurl=http://www.nxbkimdong.com.vn/%3Fpage%3Dcat%26CatId%3D90&amp;usg=__dVtfSow1ccPddi4Quvt4S-Z350o=&amp;h=176&amp;w=100&amp;sz=9&amp;hl=vi&amp;start=17&amp;zoom=1&amp;tbnid=MA-PslWMaXaCRM:&amp;tbnh=100&amp;tbnw=57&amp;ei=V5isTr_FGo2ziQfZo5DMDw&amp;prev=/search%3Fq%3Dsang%2Btac%2Bcua%2Bsech-xpia%26um%3D1%26hl%3Dvi%26sa%3DN%26tbm%3Disch&amp;um=1&amp;itbs=1" TargetMode="External"/><Relationship Id="rId5" Type="http://schemas.openxmlformats.org/officeDocument/2006/relationships/hyperlink" Target="http://www.google.com.vn/imgres?imgurl=http://www.giadinhbook.com.vn/app_images/product/2011/6/9/0-0-0-5969-440.jpg&amp;imgrefurl=http://www.giadinhbook.com.vn/tuyen-tap-danh-tac-the-gioi-ro-me-o-va-giu-li-et.htm&amp;usg=__78aTym7NoupoPucKIsv8ZvXrmJM=&amp;h=542&amp;w=440&amp;sz=79&amp;hl=vi&amp;start=13&amp;zoom=1&amp;tbnid=KfiTq2VZGnzEdM:&amp;tbnh=132&amp;tbnw=107&amp;ei=V5isTr_FGo2ziQfZo5DMDw&amp;prev=/search%3Fq%3Dsang%2Btac%2Bcua%2Bsech-xpia%26um%3D1%26hl%3Dvi%26sa%3DN%26tbm%3Disch&amp;um=1&amp;itbs=1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://www.google.com.vn/imgres?imgurl=http://images-vinabook.com/product/07/p18893/_si_fill_300_p18893.jpg&amp;imgrefurl=http://www.vinabook.com/hamlet-100-kiet-tac-san-khau-the-gioi-m11i18893.html&amp;usg=__K1dnO7bAH_AYSUQ3mUXT8vQQ2jk=&amp;h=300&amp;w=300&amp;sz=16&amp;hl=vi&amp;start=7&amp;zoom=1&amp;tbnid=dCJVaMUOOXPcNM:&amp;tbnh=116&amp;tbnw=116&amp;ei=4pmsTvDQOMWUiQemjpHaDw&amp;prev=/search%3Fq%3DHamlet%2Bcua%2Bsech-xpia%26um%3D1%26hl%3Dvi%26sa%3DN%26tbm%3Disch&amp;um=1&amp;itbs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Chuyá»n TÃ¬nh Romeo VÃ  Juliet 2014 - Romeo And Juliet">
            <a:extLst>
              <a:ext uri="{FF2B5EF4-FFF2-40B4-BE49-F238E27FC236}">
                <a16:creationId xmlns:a16="http://schemas.microsoft.com/office/drawing/2014/main" id="{60393990-FB67-4A47-9E6E-6CE6C7B2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503" y="1088228"/>
            <a:ext cx="3319556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F5D461-0D08-48C6-86BF-D1EBE567C010}"/>
              </a:ext>
            </a:extLst>
          </p:cNvPr>
          <p:cNvSpPr txBox="1"/>
          <p:nvPr/>
        </p:nvSpPr>
        <p:spPr>
          <a:xfrm>
            <a:off x="5685717" y="888768"/>
            <a:ext cx="5222449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Tình</a:t>
            </a:r>
            <a:r>
              <a:rPr lang="en-US" sz="44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yêu</a:t>
            </a:r>
            <a:r>
              <a:rPr lang="en-US" sz="44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và</a:t>
            </a:r>
            <a:r>
              <a:rPr lang="en-US" sz="44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thù</a:t>
            </a:r>
            <a:r>
              <a:rPr lang="en-US" sz="44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hận</a:t>
            </a:r>
            <a:endParaRPr lang="en-US" sz="44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3A003-4425-4E29-9085-954F03E827FF}"/>
              </a:ext>
            </a:extLst>
          </p:cNvPr>
          <p:cNvSpPr txBox="1"/>
          <p:nvPr/>
        </p:nvSpPr>
        <p:spPr>
          <a:xfrm>
            <a:off x="6806152" y="1979942"/>
            <a:ext cx="38744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CB9C29-5F3B-4E7D-9CB5-C5244FC3EFA2}"/>
              </a:ext>
            </a:extLst>
          </p:cNvPr>
          <p:cNvSpPr txBox="1"/>
          <p:nvPr/>
        </p:nvSpPr>
        <p:spPr>
          <a:xfrm>
            <a:off x="8949447" y="2578674"/>
            <a:ext cx="2285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 SẾCH-XPIA</a:t>
            </a:r>
          </a:p>
        </p:txBody>
      </p:sp>
      <p:pic>
        <p:nvPicPr>
          <p:cNvPr id="14" name="Picture 13" descr="images (29)">
            <a:extLst>
              <a:ext uri="{FF2B5EF4-FFF2-40B4-BE49-F238E27FC236}">
                <a16:creationId xmlns:a16="http://schemas.microsoft.com/office/drawing/2014/main" id="{596B4B83-4D60-4083-A238-1510AA5DB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29" y="392443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C0C1B0AA-9AE1-4099-8D08-554D8343A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66" y="183356"/>
            <a:ext cx="754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CC"/>
                </a:solidFill>
                <a:cs typeface="Arial" panose="020B0604020202020204" pitchFamily="34" charset="0"/>
              </a:rPr>
              <a:t>2. </a:t>
            </a:r>
            <a:r>
              <a:rPr lang="en-US" altLang="en-US" sz="2400" b="1" dirty="0" err="1">
                <a:solidFill>
                  <a:srgbClr val="0000CC"/>
                </a:solidFill>
                <a:cs typeface="Arial" panose="020B0604020202020204" pitchFamily="34" charset="0"/>
              </a:rPr>
              <a:t>Tình</a:t>
            </a:r>
            <a:r>
              <a:rPr lang="en-US" altLang="en-US" sz="2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Arial" panose="020B0604020202020204" pitchFamily="34" charset="0"/>
              </a:rPr>
              <a:t>yêu</a:t>
            </a:r>
            <a:r>
              <a:rPr lang="en-US" altLang="en-US" sz="2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2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Arial" panose="020B0604020202020204" pitchFamily="34" charset="0"/>
              </a:rPr>
              <a:t>nền</a:t>
            </a:r>
            <a:r>
              <a:rPr lang="en-US" altLang="en-US" sz="2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Arial" panose="020B0604020202020204" pitchFamily="34" charset="0"/>
              </a:rPr>
              <a:t>thù</a:t>
            </a:r>
            <a:r>
              <a:rPr lang="en-US" altLang="en-US" sz="2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Arial" panose="020B0604020202020204" pitchFamily="34" charset="0"/>
              </a:rPr>
              <a:t>hận</a:t>
            </a:r>
            <a:endParaRPr lang="vi-VN" altLang="en-US" sz="2400" b="1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cs typeface="Arial" panose="020B0604020202020204" pitchFamily="34" charset="0"/>
              </a:rPr>
              <a:t>* </a:t>
            </a:r>
            <a:r>
              <a:rPr lang="vi-VN" altLang="en-US" sz="2400" b="1" dirty="0">
                <a:cs typeface="Arial" panose="020B0604020202020204" pitchFamily="34" charset="0"/>
              </a:rPr>
              <a:t>Bối cảnh gặp gỡ</a:t>
            </a:r>
            <a:r>
              <a:rPr lang="en-US" altLang="en-US" sz="2400" b="1" dirty="0">
                <a:cs typeface="Arial" panose="020B0604020202020204" pitchFamily="34" charset="0"/>
              </a:rPr>
              <a:t> :</a:t>
            </a:r>
            <a:endParaRPr lang="vi-VN" altLang="en-US" sz="2400" b="1" dirty="0"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230E6-42B6-4E9D-B849-5C4D06862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28" y="1199019"/>
            <a:ext cx="2438400" cy="1447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 Khu vườn </a:t>
            </a:r>
          </a:p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Đêm khuya</a:t>
            </a:r>
          </a:p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Trăng sáng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67C1F7-39DD-462D-B114-58EC0A627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114798"/>
            <a:ext cx="2514600" cy="1676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Thiên nhiên</a:t>
            </a:r>
          </a:p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 thơ mộng</a:t>
            </a:r>
            <a:r>
              <a:rPr lang="en-US" altLang="en-US" sz="2400" dirty="0">
                <a:cs typeface="Arial" panose="020B0604020202020204" pitchFamily="34" charset="0"/>
              </a:rPr>
              <a:t>,</a:t>
            </a:r>
            <a:endParaRPr lang="vi-VN" altLang="en-US" sz="2400" dirty="0"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400" dirty="0">
                <a:cs typeface="Arial" panose="020B0604020202020204" pitchFamily="34" charset="0"/>
              </a:rPr>
              <a:t>h</a:t>
            </a:r>
            <a:r>
              <a:rPr lang="vi-VN" altLang="en-US" sz="2400" dirty="0">
                <a:cs typeface="Arial" panose="020B0604020202020204" pitchFamily="34" charset="0"/>
              </a:rPr>
              <a:t>iền hòa</a:t>
            </a:r>
            <a:r>
              <a:rPr lang="en-US" altLang="en-US" sz="2400" dirty="0">
                <a:cs typeface="Arial" panose="020B0604020202020204" pitchFamily="34" charset="0"/>
              </a:rPr>
              <a:t>,</a:t>
            </a:r>
            <a:endParaRPr lang="vi-VN" altLang="en-US" sz="2400" dirty="0"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400" dirty="0">
                <a:cs typeface="Arial" panose="020B0604020202020204" pitchFamily="34" charset="0"/>
              </a:rPr>
              <a:t>đ</a:t>
            </a:r>
            <a:r>
              <a:rPr lang="vi-VN" altLang="en-US" sz="2400" dirty="0">
                <a:cs typeface="Arial" panose="020B0604020202020204" pitchFamily="34" charset="0"/>
              </a:rPr>
              <a:t>ồng cảm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2FC822EC-FDF0-467D-858A-BFCCA8EBF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990" y="1690308"/>
            <a:ext cx="61041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D0E950-BE79-4CBF-93F1-527A7D543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333" y="1114797"/>
            <a:ext cx="2590800" cy="153202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Không gian của</a:t>
            </a:r>
          </a:p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 đôi tình nhân</a:t>
            </a:r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38A1BA58-4E92-4B5E-BF09-51A4FED3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205" y="1770518"/>
            <a:ext cx="61041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B31BFD47-5E03-49B0-B60F-D74ADA978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4062" y="6113045"/>
            <a:ext cx="61041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21388649-76B1-4FFD-9DCC-E0A1CB1DF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973" y="6074945"/>
            <a:ext cx="570432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C16E003E-40E3-48D4-8A43-59BB50777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205" y="4627145"/>
            <a:ext cx="61041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79584ABE-019E-4C25-A717-D39288444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009" y="4627145"/>
            <a:ext cx="61041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6F61468D-51FF-4966-B275-8A34E6FA1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511" y="3198832"/>
            <a:ext cx="61041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78432A-26DD-4EF4-8DE2-092FE0172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28" y="2971800"/>
            <a:ext cx="2438400" cy="914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Bức tường rào </a:t>
            </a:r>
          </a:p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nhà Giu</a:t>
            </a:r>
            <a:r>
              <a:rPr lang="en-US" altLang="en-US" sz="2400" dirty="0">
                <a:cs typeface="Arial" panose="020B0604020202020204" pitchFamily="34" charset="0"/>
              </a:rPr>
              <a:t>-</a:t>
            </a:r>
            <a:r>
              <a:rPr lang="vi-VN" altLang="en-US" sz="2400" dirty="0">
                <a:cs typeface="Arial" panose="020B0604020202020204" pitchFamily="34" charset="0"/>
              </a:rPr>
              <a:t>li</a:t>
            </a:r>
            <a:r>
              <a:rPr lang="en-US" altLang="en-US" sz="2400" dirty="0">
                <a:cs typeface="Arial" panose="020B0604020202020204" pitchFamily="34" charset="0"/>
              </a:rPr>
              <a:t>-</a:t>
            </a:r>
            <a:r>
              <a:rPr lang="vi-VN" altLang="en-US" sz="2400" dirty="0">
                <a:cs typeface="Arial" panose="020B0604020202020204" pitchFamily="34" charset="0"/>
              </a:rPr>
              <a:t>ét</a:t>
            </a:r>
          </a:p>
        </p:txBody>
      </p:sp>
      <p:sp>
        <p:nvSpPr>
          <p:cNvPr id="21" name="AutoShape 11">
            <a:extLst>
              <a:ext uri="{FF2B5EF4-FFF2-40B4-BE49-F238E27FC236}">
                <a16:creationId xmlns:a16="http://schemas.microsoft.com/office/drawing/2014/main" id="{333801E0-0C0F-4F92-808B-1090A4027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984" y="3248397"/>
            <a:ext cx="61041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FA1DBE-558A-48D3-8C3E-6B05DDBD3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2918778"/>
            <a:ext cx="2438400" cy="914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Thế lực hận thù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16577F-7243-4D81-8314-831198DA8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28" y="4196886"/>
            <a:ext cx="2438400" cy="1219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Cửa sổ </a:t>
            </a:r>
          </a:p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căn phòng </a:t>
            </a:r>
          </a:p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 Giu</a:t>
            </a:r>
            <a:r>
              <a:rPr lang="en-US" altLang="en-US" sz="2400" dirty="0">
                <a:cs typeface="Arial" panose="020B0604020202020204" pitchFamily="34" charset="0"/>
              </a:rPr>
              <a:t>-</a:t>
            </a:r>
            <a:r>
              <a:rPr lang="vi-VN" altLang="en-US" sz="2400" dirty="0">
                <a:cs typeface="Arial" panose="020B0604020202020204" pitchFamily="34" charset="0"/>
              </a:rPr>
              <a:t>li</a:t>
            </a:r>
            <a:r>
              <a:rPr lang="en-US" altLang="en-US" sz="2400" dirty="0">
                <a:cs typeface="Arial" panose="020B0604020202020204" pitchFamily="34" charset="0"/>
              </a:rPr>
              <a:t>-</a:t>
            </a:r>
            <a:r>
              <a:rPr lang="vi-VN" altLang="en-US" sz="2400" dirty="0">
                <a:cs typeface="Arial" panose="020B0604020202020204" pitchFamily="34" charset="0"/>
              </a:rPr>
              <a:t>ét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302238-B25F-4E85-A7F9-605CB0A9F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4196886"/>
            <a:ext cx="2438400" cy="1219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Sự ràng buộc</a:t>
            </a:r>
          </a:p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 của lễ giáo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6A6A50-A3A4-471F-B150-BDCA12CBA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84" y="5808245"/>
            <a:ext cx="2471744" cy="914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Không gian</a:t>
            </a:r>
          </a:p>
          <a:p>
            <a:pPr algn="ctr" eaLnBrk="1" hangingPunct="1"/>
            <a:r>
              <a:rPr lang="en-US" altLang="en-US" sz="2400" dirty="0">
                <a:cs typeface="Arial" panose="020B0604020202020204" pitchFamily="34" charset="0"/>
              </a:rPr>
              <a:t>v</a:t>
            </a:r>
            <a:r>
              <a:rPr lang="vi-VN" altLang="en-US" sz="2400" dirty="0">
                <a:cs typeface="Arial" panose="020B0604020202020204" pitchFamily="34" charset="0"/>
              </a:rPr>
              <a:t>ắng lặng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258A38-2381-4366-BE99-D6ED17F4F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732045"/>
            <a:ext cx="2362200" cy="990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Ẩn chứa </a:t>
            </a:r>
          </a:p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nguy hiểm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C28AA1-827B-4923-8408-4DE80167D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533" y="2971799"/>
            <a:ext cx="2514600" cy="375084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Không gian </a:t>
            </a:r>
          </a:p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của sự thù địch</a:t>
            </a:r>
            <a:r>
              <a:rPr lang="en-US" altLang="en-US" sz="2400" dirty="0">
                <a:cs typeface="Arial" panose="020B0604020202020204" pitchFamily="34" charset="0"/>
              </a:rPr>
              <a:t>,</a:t>
            </a:r>
            <a:endParaRPr lang="vi-VN" altLang="en-US" sz="2400" dirty="0"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400" dirty="0">
                <a:cs typeface="Arial" panose="020B0604020202020204" pitchFamily="34" charset="0"/>
              </a:rPr>
              <a:t>h</a:t>
            </a:r>
            <a:r>
              <a:rPr lang="vi-VN" altLang="en-US" sz="2400" dirty="0">
                <a:cs typeface="Arial" panose="020B0604020202020204" pitchFamily="34" charset="0"/>
              </a:rPr>
              <a:t>àm chứa </a:t>
            </a:r>
          </a:p>
          <a:p>
            <a:pPr algn="ctr" eaLnBrk="1" hangingPunct="1"/>
            <a:r>
              <a:rPr lang="vi-VN" altLang="en-US" sz="2400" dirty="0">
                <a:cs typeface="Arial" panose="020B0604020202020204" pitchFamily="34" charset="0"/>
              </a:rPr>
              <a:t>yếu tố bi kịch</a:t>
            </a:r>
          </a:p>
        </p:txBody>
      </p:sp>
    </p:spTree>
    <p:extLst>
      <p:ext uri="{BB962C8B-B14F-4D97-AF65-F5344CB8AC3E}">
        <p14:creationId xmlns:p14="http://schemas.microsoft.com/office/powerpoint/2010/main" val="25555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1FD28C-0BD5-4A67-B936-6841BFED7AD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77072" y="301659"/>
            <a:ext cx="8352149" cy="50056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endParaRPr lang="en-US" altLang="en-US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kh­ước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biét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buFontTx/>
              <a:buNone/>
            </a:pPr>
            <a:endParaRPr lang="en-US" altLang="en-US" b="1" i="1" dirty="0">
              <a:latin typeface=".VnTime" panose="020B7200000000000000" pitchFamily="34" charset="0"/>
            </a:endParaRPr>
          </a:p>
        </p:txBody>
      </p:sp>
      <p:pic>
        <p:nvPicPr>
          <p:cNvPr id="6" name="Picture 5" descr="r15">
            <a:extLst>
              <a:ext uri="{FF2B5EF4-FFF2-40B4-BE49-F238E27FC236}">
                <a16:creationId xmlns:a16="http://schemas.microsoft.com/office/drawing/2014/main" id="{12EAA672-DFB8-4F4C-A7F2-71168FBB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598" y="224739"/>
            <a:ext cx="3217682" cy="500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F94450-7C7E-4D85-8047-5E00A0772E4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82804" y="685800"/>
            <a:ext cx="6947555" cy="47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endParaRPr lang="en-US" altLang="en-US" b="1" i="1" dirty="0">
              <a:latin typeface=".VnTime" panose="020B7200000000000000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 (3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-ta-</a:t>
            </a:r>
            <a:r>
              <a:rPr lang="en-US" alt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ghiu</a:t>
            </a:r>
            <a:r>
              <a:rPr lang="en-US" alt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buFontTx/>
              <a:buNone/>
            </a:pPr>
            <a:endParaRPr lang="en-US" altLang="en-US" b="1" i="1" dirty="0">
              <a:latin typeface=".VnTime" panose="020B7200000000000000" pitchFamily="34" charset="0"/>
            </a:endParaRPr>
          </a:p>
        </p:txBody>
      </p:sp>
      <p:pic>
        <p:nvPicPr>
          <p:cNvPr id="5" name="Picture 4" descr="r40">
            <a:extLst>
              <a:ext uri="{FF2B5EF4-FFF2-40B4-BE49-F238E27FC236}">
                <a16:creationId xmlns:a16="http://schemas.microsoft.com/office/drawing/2014/main" id="{CEDA1A40-20E0-426D-8413-FFF32FE2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3" y="3329233"/>
            <a:ext cx="4468305" cy="345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14A7D1-74F0-497E-B916-C6E810B96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89" y="3329233"/>
            <a:ext cx="3336697" cy="345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0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8AC70D-00BC-479B-B755-1F82F312C52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5926" y="461913"/>
            <a:ext cx="8824274" cy="5241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endParaRPr lang="en-US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Nỗi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ám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hận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thù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giữa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dòng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họ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Giu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-li-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ét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Giu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-li-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ét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chỉ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lo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lo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cả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ng­ười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yêu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Thái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Rô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mê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-ô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hận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thù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giữa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dòng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họ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cũng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rất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quyết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liệt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Chàng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sẵn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sàng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bỏ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dòng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họ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yêu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Rô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mê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-ô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lo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chiếm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yêu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Giu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-li-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ét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: “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Ánh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mắt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nguy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hiểm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chục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l­ưỡi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kiếm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họ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”.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=&gt; </a:t>
            </a:r>
            <a:r>
              <a:rPr lang="en-US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Hận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thù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dòng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họ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chỉ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nền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còn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tình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yêu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sáng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v­ượt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hận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thù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ấy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endParaRPr lang="en-US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i="1" dirty="0">
              <a:solidFill>
                <a:srgbClr val="0033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78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87F571-F1E2-4BBB-9D99-43C8004C8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21" y="70701"/>
            <a:ext cx="4891726" cy="4572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3. 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Tâm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trạng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Rô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mê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-ô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400" b="1" dirty="0">
              <a:cs typeface="Arial" panose="020B0604020202020204" pitchFamily="34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17997640-8C2B-4705-8F0D-43E35EDD0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11" y="707010"/>
            <a:ext cx="4175682" cy="40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</a:rPr>
              <a:t>* Khi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độc</a:t>
            </a:r>
            <a:r>
              <a:rPr lang="en-US" altLang="en-US" sz="2000" b="1" dirty="0">
                <a:solidFill>
                  <a:schemeClr val="accent2"/>
                </a:solidFill>
              </a:rPr>
              <a:t> </a:t>
            </a:r>
            <a:r>
              <a:rPr lang="en-US" altLang="en-US" sz="2000" b="1" dirty="0" err="1">
                <a:solidFill>
                  <a:schemeClr val="accent2"/>
                </a:solidFill>
              </a:rPr>
              <a:t>thoại</a:t>
            </a:r>
            <a:r>
              <a:rPr lang="en-US" altLang="en-US" sz="2000" b="1" dirty="0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9214733A-8C00-4BB9-BB78-9CB31BFF6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93" y="1296186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 </a:t>
            </a:r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Rô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</a:t>
            </a:r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mê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-ô so </a:t>
            </a:r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sánh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FABC80-4A01-4CCA-9198-9A02952C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95" y="1693061"/>
            <a:ext cx="624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Giu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-li-et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như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: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+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Vầng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dương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tươi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đẹp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+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Hơn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cả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Hằng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Nga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294E76-2792-4E43-969D-6B6C0064F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95" y="2839853"/>
            <a:ext cx="66087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Vari" pitchFamily="2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Đôi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mắt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như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: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Vari" pitchFamily="2" charset="0"/>
              <a:cs typeface="Arial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+ Hai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ngôi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đẹp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nhất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Làn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ánh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tưng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bừng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972D12-9963-4D09-9E79-EFDCE3917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95" y="4038744"/>
            <a:ext cx="6608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Đôi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gò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má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: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Đẹp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rực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rỡ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ánh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ban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ngày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68CD8F-19EF-40FD-9F63-1880D37C0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57" y="5271301"/>
            <a:ext cx="6477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dirty="0">
                <a:latin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Wingdings" pitchFamily="2" charset="2"/>
              </a:rPr>
              <a:t>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Với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Rô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-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mê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-ô,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Giu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-li-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ét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là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hiện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thân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của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cái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đẹp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chói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lòa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đầy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ánh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sáng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VNI-Vari" pitchFamily="2" charset="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151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6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316DA6-EA10-43E1-9CB5-7E8D931B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66" y="165370"/>
            <a:ext cx="5565843" cy="4572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3. 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Tâm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trạng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Rô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mê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-ô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400" b="1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400" b="1" dirty="0"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026B97-FB36-47E3-81FD-E7BF37C05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66" y="874695"/>
            <a:ext cx="6477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accent2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- </a:t>
            </a:r>
            <a:r>
              <a:rPr lang="en-US" sz="2800" b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Dùng</a:t>
            </a:r>
            <a:r>
              <a:rPr lang="en-US" sz="2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nhiều</a:t>
            </a:r>
            <a:r>
              <a:rPr lang="en-US" sz="2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thán</a:t>
            </a:r>
            <a:r>
              <a:rPr lang="en-US" sz="2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từ</a:t>
            </a:r>
            <a:r>
              <a:rPr lang="en-US" sz="2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 “</a:t>
            </a:r>
            <a:r>
              <a:rPr lang="en-US" sz="2800" b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Ôi</a:t>
            </a:r>
            <a:r>
              <a:rPr lang="en-US" sz="28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!”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Arial" charset="0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  <a:sym typeface="Wingdings" pitchFamily="2" charset="2"/>
              </a:rPr>
              <a:t>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Cảm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giác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choáng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ngợp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, say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đắm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trước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vẻ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đẹp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tuyệt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vời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Giu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-li-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ét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  <a:sym typeface="Wingdings" pitchFamily="2" charset="2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342AD-1F59-4BFE-BB02-8D363A16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15" y="2801752"/>
            <a:ext cx="64770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- </a:t>
            </a:r>
            <a:r>
              <a:rPr lang="en-US" sz="28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Ước</a:t>
            </a:r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gì</a:t>
            </a:r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ta </a:t>
            </a:r>
            <a:r>
              <a:rPr lang="en-US" sz="28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là</a:t>
            </a:r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chiếc</a:t>
            </a:r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bao </a:t>
            </a:r>
            <a:r>
              <a:rPr lang="en-US" sz="28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tay</a:t>
            </a:r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…</a:t>
            </a:r>
            <a:r>
              <a:rPr lang="en-US" sz="28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mơn</a:t>
            </a:r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trớn</a:t>
            </a:r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gò</a:t>
            </a:r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má</a:t>
            </a:r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ấy</a:t>
            </a:r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!</a:t>
            </a:r>
            <a:endParaRPr lang="en-US" sz="28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Arial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  <a:sym typeface="Wingdings" pitchFamily="2" charset="2"/>
              </a:rPr>
              <a:t>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Tình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yêu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cuồng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nhiệt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làm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nảy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sinh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khao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khát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chinh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phục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gần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gũi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ở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Rô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-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mê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-ô.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0235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187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4A5DAA-AD4C-42AD-B163-98AB04939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04" y="136187"/>
            <a:ext cx="4865451" cy="4572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 sz="24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en-US" sz="24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en-US" sz="24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3. Tâm trạng của Rô-mê-ô</a:t>
            </a:r>
            <a:endParaRPr lang="en-US" altLang="en-US" sz="2400" b="1">
              <a:cs typeface="Arial" panose="020B0604020202020204" pitchFamily="34" charset="0"/>
            </a:endParaRPr>
          </a:p>
          <a:p>
            <a:pPr eaLnBrk="1" hangingPunct="1"/>
            <a:endParaRPr lang="en-US" altLang="en-US" sz="2400" b="1">
              <a:cs typeface="Arial" panose="020B0604020202020204" pitchFamily="34" charset="0"/>
            </a:endParaRPr>
          </a:p>
          <a:p>
            <a:pPr eaLnBrk="1" hangingPunct="1"/>
            <a:endParaRPr lang="en-US" altLang="en-US" sz="2400" b="1">
              <a:cs typeface="Arial" panose="020B0604020202020204" pitchFamily="34" charset="0"/>
            </a:endParaRPr>
          </a:p>
          <a:p>
            <a:pPr eaLnBrk="1" hangingPunct="1"/>
            <a:endParaRPr lang="en-US" altLang="en-US" sz="2400" b="1"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5946E-AB7D-4A9B-A75B-8B62C054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04" y="1003300"/>
            <a:ext cx="6553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Khi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DE3D40-6FEF-484A-98B1-9A42F7DD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84" y="3494038"/>
            <a:ext cx="9022658" cy="113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è"/>
              <a:defRPr/>
            </a:pP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Sức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mạnh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tình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yêu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vượt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lên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trên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mọi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nỗi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sợ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hãi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vì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“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cái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gì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tình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yêu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có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thể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làm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là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tình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yêu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dám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làm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”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  <a:sym typeface="Wingdings" pitchFamily="2" charset="2"/>
              </a:rPr>
              <a:t>.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0EDB919-7145-4539-BE8A-B4346684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4" y="4873896"/>
            <a:ext cx="10867417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E811A3-6CA0-46D1-969B-EFC8CDE74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80" y="136689"/>
            <a:ext cx="4806885" cy="4572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4. 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Tâm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trạng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Giu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-li-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ét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3B0A7-11B1-4CEE-BC62-24FDD0AF6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870" y="899809"/>
            <a:ext cx="609356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Khi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VNI-Times" pitchFamily="2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VNI-Times" pitchFamily="2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VNI-Times" pitchFamily="2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VNI-Times" pitchFamily="2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rung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mãnh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-li-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ét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giấu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ngượng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 typeface="VNI-Times" pitchFamily="2" charset="0"/>
              <a:buNone/>
            </a:pPr>
            <a:endParaRPr lang="en-US" altLang="en-US" sz="2800" b="1" dirty="0">
              <a:latin typeface="VNI-Times" pitchFamily="2" charset="0"/>
              <a:sym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64C23-E712-4DEC-BB8E-E5A7FB1F8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75" y="20961"/>
            <a:ext cx="5486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6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64C23-E712-4DEC-BB8E-E5A7FB1F8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1757"/>
          <a:stretch/>
        </p:blipFill>
        <p:spPr bwMode="auto">
          <a:xfrm>
            <a:off x="395273" y="723900"/>
            <a:ext cx="4276956" cy="57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3" r="2" b="2"/>
          <a:stretch/>
        </p:blipFill>
        <p:spPr>
          <a:xfrm>
            <a:off x="5122538" y="557189"/>
            <a:ext cx="7097742" cy="57436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7C3871-6F42-4B2E-AFF7-8E972FA15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58" y="2362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28600" indent="-2286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b="1" dirty="0">
                <a:latin typeface="VNI-Times" pitchFamily="2" charset="0"/>
              </a:rPr>
              <a:t>* </a:t>
            </a:r>
            <a:r>
              <a:rPr lang="en-US" sz="2400" b="1" dirty="0" err="1">
                <a:latin typeface="Arial" charset="0"/>
              </a:rPr>
              <a:t>Khi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nói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với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Rô</a:t>
            </a:r>
            <a:r>
              <a:rPr lang="en-US" sz="2400" b="1" dirty="0">
                <a:latin typeface="Arial" charset="0"/>
              </a:rPr>
              <a:t>-</a:t>
            </a:r>
            <a:r>
              <a:rPr lang="en-US" sz="2400" b="1" dirty="0" err="1">
                <a:latin typeface="Arial" charset="0"/>
              </a:rPr>
              <a:t>mê</a:t>
            </a:r>
            <a:r>
              <a:rPr lang="en-US" sz="2400" b="1" dirty="0">
                <a:latin typeface="Arial" charset="0"/>
              </a:rPr>
              <a:t>-ô :</a:t>
            </a:r>
            <a:endParaRPr lang="en-US" sz="2400" b="1" dirty="0">
              <a:latin typeface="VNI-Times" pitchFamily="2" charset="0"/>
            </a:endParaRPr>
          </a:p>
          <a:p>
            <a:pPr marL="228600" indent="-2286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dirty="0">
                <a:latin typeface="VNI-Times" pitchFamily="2" charset="0"/>
              </a:rPr>
              <a:t>- </a:t>
            </a:r>
            <a:r>
              <a:rPr lang="en-US" sz="2400" dirty="0" err="1">
                <a:latin typeface="Arial" charset="0"/>
              </a:rPr>
              <a:t>Vừa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ngạc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nhiên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vừa</a:t>
            </a:r>
            <a:r>
              <a:rPr lang="en-US" sz="2400" dirty="0">
                <a:latin typeface="Arial" charset="0"/>
              </a:rPr>
              <a:t> lo </a:t>
            </a:r>
            <a:r>
              <a:rPr lang="en-US" sz="2400" dirty="0" err="1">
                <a:latin typeface="Arial" charset="0"/>
              </a:rPr>
              <a:t>lắng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vì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sự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xuất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hiện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của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Rô</a:t>
            </a:r>
            <a:r>
              <a:rPr lang="en-US" sz="2400" dirty="0">
                <a:latin typeface="Arial" charset="0"/>
              </a:rPr>
              <a:t>-</a:t>
            </a:r>
            <a:r>
              <a:rPr lang="en-US" sz="2400" dirty="0" err="1">
                <a:latin typeface="Arial" charset="0"/>
              </a:rPr>
              <a:t>mê</a:t>
            </a:r>
            <a:r>
              <a:rPr lang="en-US" sz="2400" dirty="0">
                <a:latin typeface="Arial" charset="0"/>
              </a:rPr>
              <a:t>-ô</a:t>
            </a:r>
            <a:r>
              <a:rPr lang="en-US" sz="2400" dirty="0">
                <a:latin typeface="VNI-Times" pitchFamily="2" charset="0"/>
              </a:rPr>
              <a:t>.</a:t>
            </a:r>
          </a:p>
          <a:p>
            <a:pPr marL="228600" indent="-2286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VNI-Times" pitchFamily="2" charset="0"/>
              </a:rPr>
              <a:t> - </a:t>
            </a:r>
            <a:r>
              <a:rPr lang="en-US" sz="2400" dirty="0" err="1">
                <a:latin typeface="Arial" charset="0"/>
              </a:rPr>
              <a:t>Thật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sự</a:t>
            </a:r>
            <a:r>
              <a:rPr lang="en-US" sz="2400" dirty="0">
                <a:latin typeface="Arial" charset="0"/>
              </a:rPr>
              <a:t> lo </a:t>
            </a:r>
            <a:r>
              <a:rPr lang="en-US" sz="2400" dirty="0" err="1">
                <a:latin typeface="Arial" charset="0"/>
              </a:rPr>
              <a:t>sợ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cho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tính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mạng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của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chàng</a:t>
            </a:r>
            <a:r>
              <a:rPr lang="en-US" sz="2400" dirty="0">
                <a:latin typeface="VNI-Times" pitchFamily="2" charset="0"/>
              </a:rPr>
              <a:t>.</a:t>
            </a:r>
          </a:p>
          <a:p>
            <a:pPr marL="228600" indent="-2286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VNI-Times" pitchFamily="2" charset="0"/>
              </a:rPr>
              <a:t> - </a:t>
            </a:r>
            <a:r>
              <a:rPr lang="en-US" sz="2400" dirty="0" err="1">
                <a:latin typeface="Arial" charset="0"/>
              </a:rPr>
              <a:t>Kín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đáo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chấp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nhận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tình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yêu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của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Rô</a:t>
            </a:r>
            <a:r>
              <a:rPr lang="en-US" sz="2400" dirty="0">
                <a:latin typeface="Arial" charset="0"/>
              </a:rPr>
              <a:t>-</a:t>
            </a:r>
            <a:r>
              <a:rPr lang="en-US" sz="2400" dirty="0" err="1">
                <a:latin typeface="Arial" charset="0"/>
              </a:rPr>
              <a:t>mê</a:t>
            </a:r>
            <a:r>
              <a:rPr lang="en-US" sz="2400" dirty="0">
                <a:latin typeface="Arial" charset="0"/>
              </a:rPr>
              <a:t>-ô</a:t>
            </a:r>
            <a:r>
              <a:rPr lang="en-US" sz="2400" dirty="0">
                <a:latin typeface="VNI-Times" pitchFamily="2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è"/>
              <a:defRPr/>
            </a:pPr>
            <a:r>
              <a:rPr lang="en-US" sz="2400" b="1" dirty="0" err="1">
                <a:latin typeface="Arial" charset="0"/>
                <a:sym typeface="Wingdings" pitchFamily="2" charset="2"/>
              </a:rPr>
              <a:t>Giu</a:t>
            </a:r>
            <a:r>
              <a:rPr lang="en-US" sz="2400" b="1" dirty="0">
                <a:latin typeface="Arial" charset="0"/>
                <a:sym typeface="Wingdings" pitchFamily="2" charset="2"/>
              </a:rPr>
              <a:t>-li-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ét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là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thiếu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nữ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chân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thành</a:t>
            </a:r>
            <a:r>
              <a:rPr lang="en-US" sz="2400" b="1" dirty="0">
                <a:latin typeface="Arial" charset="0"/>
                <a:sym typeface="Wingdings" pitchFamily="2" charset="2"/>
              </a:rPr>
              <a:t>,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trong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sáng</a:t>
            </a:r>
            <a:r>
              <a:rPr lang="en-US" sz="2400" b="1" dirty="0">
                <a:latin typeface="Arial" charset="0"/>
                <a:sym typeface="Wingdings" pitchFamily="2" charset="2"/>
              </a:rPr>
              <a:t>,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đón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nhận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tình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yêu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bất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chấp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sự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hận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thù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của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hai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dòng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họ</a:t>
            </a:r>
            <a:r>
              <a:rPr lang="en-US" sz="2400" b="1" dirty="0">
                <a:latin typeface="Arial" charset="0"/>
                <a:sym typeface="Wingdings" pitchFamily="2" charset="2"/>
              </a:rPr>
              <a:t>.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Đó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là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khát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vọng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được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sống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thật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với</a:t>
            </a:r>
            <a:r>
              <a:rPr lang="en-US" sz="2400" b="1" dirty="0">
                <a:latin typeface="Arial" charset="0"/>
                <a:sym typeface="Wingdings" pitchFamily="2" charset="2"/>
              </a:rPr>
              <a:t> con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người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của</a:t>
            </a:r>
            <a:r>
              <a:rPr lang="en-US" sz="2400" b="1" dirty="0"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charset="0"/>
                <a:sym typeface="Wingdings" pitchFamily="2" charset="2"/>
              </a:rPr>
              <a:t>mình</a:t>
            </a:r>
            <a:r>
              <a:rPr lang="en-US" sz="2400" b="1" dirty="0">
                <a:latin typeface="Arial" charset="0"/>
                <a:sym typeface="Wingdings" pitchFamily="2" charset="2"/>
              </a:rPr>
              <a:t>.</a:t>
            </a:r>
            <a:endParaRPr lang="en-US" sz="2400" b="1" dirty="0">
              <a:latin typeface="VNI-Times" pitchFamily="2" charset="0"/>
              <a:sym typeface="Wingdings" pitchFamily="2" charset="2"/>
            </a:endParaRPr>
          </a:p>
          <a:p>
            <a:pPr marL="228600" indent="-2286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400" b="1" dirty="0">
              <a:latin typeface="VNI-Times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E8E3DA-083E-4C52-8D36-9B25F182D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898" y="723900"/>
            <a:ext cx="4806885" cy="4572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4. 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Tâm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trạng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Giu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-li-</a:t>
            </a:r>
            <a:r>
              <a:rPr lang="en-US" altLang="en-US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ét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3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F996C2-FFB8-48BE-855C-06256AD75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67" y="360255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III. TỔNG KẾT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59B345-D4EE-480F-8798-81DC6992B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51" y="1041185"/>
            <a:ext cx="1792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Nghệ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thuật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65AD61-BEC8-469B-A6E5-1B63B027E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56" y="1349062"/>
            <a:ext cx="87630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Miêu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tả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tế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diễn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biến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tâm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lí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nhân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vật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r>
              <a:rPr lang="en-US" sz="2400" dirty="0">
                <a:latin typeface="Arial" charset="0"/>
              </a:rPr>
              <a:t> </a:t>
            </a:r>
          </a:p>
          <a:p>
            <a:pPr eaLnBrk="0" hangingPunct="0">
              <a:defRPr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Ngôn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ngữ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độc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thoại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đối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thoại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thể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sự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phát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triển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tâm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lí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nhân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vật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…</a:t>
            </a:r>
            <a:endParaRPr lang="en-US" sz="2400" dirty="0">
              <a:latin typeface="Arial" charset="0"/>
            </a:endParaRPr>
          </a:p>
          <a:p>
            <a:pPr marL="122238" indent="-122238" algn="ctr" eaLnBrk="0" hangingPunct="0"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1166D3-72B6-4E02-9B3C-DE851BF24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13" y="2606019"/>
            <a:ext cx="1706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Nội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dung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003A27-25FA-41AF-B484-A8971F2CC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56" y="2961422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indent="60325" algn="just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Đoạn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trích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khẳng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vẻ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đẹp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tình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tình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đời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theo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lý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tưởng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chủ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nghĩa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nhân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văn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thông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qua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sự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chiến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thắng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tình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yêu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chân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chính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mãnh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liệt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đối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hận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thù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dòng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tộc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4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402F65-7697-4A98-9B66-283AA5FC83B1}"/>
              </a:ext>
            </a:extLst>
          </p:cNvPr>
          <p:cNvSpPr txBox="1"/>
          <p:nvPr/>
        </p:nvSpPr>
        <p:spPr>
          <a:xfrm>
            <a:off x="256881" y="263107"/>
            <a:ext cx="37777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I. TÌM HIỂU CHUNG</a:t>
            </a:r>
          </a:p>
        </p:txBody>
      </p:sp>
      <p:pic>
        <p:nvPicPr>
          <p:cNvPr id="9" name="Picture 8" descr="2dlTid436501-02">
            <a:extLst>
              <a:ext uri="{FF2B5EF4-FFF2-40B4-BE49-F238E27FC236}">
                <a16:creationId xmlns:a16="http://schemas.microsoft.com/office/drawing/2014/main" id="{7297981F-8AAF-49BB-AB04-7BD52DCA0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119" y="159077"/>
            <a:ext cx="3810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786B44-1707-41F7-A308-EC72C8345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519" y="5632516"/>
            <a:ext cx="3505200" cy="609600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600" b="1" dirty="0"/>
              <a:t>William Shakespeare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8F5E0-7670-4C3B-853F-B924BCAC0E68}"/>
              </a:ext>
            </a:extLst>
          </p:cNvPr>
          <p:cNvSpPr txBox="1"/>
          <p:nvPr/>
        </p:nvSpPr>
        <p:spPr>
          <a:xfrm>
            <a:off x="432456" y="1049434"/>
            <a:ext cx="1713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i="1" dirty="0">
                <a:solidFill>
                  <a:srgbClr val="1C0DE3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i="1" dirty="0" err="1">
                <a:solidFill>
                  <a:srgbClr val="1C0DE3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b="1" i="1" dirty="0">
                <a:solidFill>
                  <a:srgbClr val="1C0DE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1C0DE3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400" b="1" i="1" dirty="0">
                <a:solidFill>
                  <a:srgbClr val="1C0DE3"/>
                </a:solidFill>
                <a:latin typeface="Times New Roman" panose="02020603050405020304" pitchFamily="18" charset="0"/>
              </a:rPr>
              <a:t> </a:t>
            </a:r>
            <a:endParaRPr lang="en-US" sz="2400" dirty="0">
              <a:solidFill>
                <a:srgbClr val="1C0DE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88B7B-0298-44B6-AC05-F37116DD7A43}"/>
              </a:ext>
            </a:extLst>
          </p:cNvPr>
          <p:cNvSpPr txBox="1"/>
          <p:nvPr/>
        </p:nvSpPr>
        <p:spPr>
          <a:xfrm>
            <a:off x="256881" y="1774206"/>
            <a:ext cx="7114880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kịch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thiên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</a:rPr>
              <a:t> “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khổng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lồ</a:t>
            </a:r>
            <a:r>
              <a:rPr lang="en-US" altLang="en-US" sz="2400" b="1" dirty="0">
                <a:latin typeface="Times New Roman" panose="02020603050405020304" pitchFamily="18" charset="0"/>
              </a:rPr>
              <a:t>”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Anh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kì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Phục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hưng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Châu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Âu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buFontTx/>
              <a:buChar char="-"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trấn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Xtơ-rét-phớt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Ê-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vơn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Nam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Anh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9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5" r="-1" b="-1"/>
          <a:stretch/>
        </p:blipFill>
        <p:spPr>
          <a:xfrm>
            <a:off x="4682573" y="10"/>
            <a:ext cx="7537707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DCA5EA-C9F1-43F7-8CD9-E7D77919E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099" y="806357"/>
            <a:ext cx="6734553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kespearehouse-436387-1368301629_500x0">
            <a:extLst>
              <a:ext uri="{FF2B5EF4-FFF2-40B4-BE49-F238E27FC236}">
                <a16:creationId xmlns:a16="http://schemas.microsoft.com/office/drawing/2014/main" id="{0C9C8E65-65F2-4DCD-A979-CC92AEDFDAA9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4"/>
          <a:stretch/>
        </p:blipFill>
        <p:spPr bwMode="auto">
          <a:xfrm>
            <a:off x="160254" y="-28280"/>
            <a:ext cx="9323109" cy="597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730C03DA-400F-421F-BF00-76B2E7426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060" y="5948192"/>
            <a:ext cx="603659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/>
              <a:t>Ngôi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Shakespear</a:t>
            </a:r>
            <a:r>
              <a:rPr lang="en-US" altLang="en-US" sz="2800" dirty="0"/>
              <a:t> ra </a:t>
            </a:r>
            <a:r>
              <a:rPr lang="en-US" altLang="en-US" sz="2800" dirty="0" err="1"/>
              <a:t>đời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1770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90F3BF-730F-49BD-B79C-7E2B92BEABDC}"/>
              </a:ext>
            </a:extLst>
          </p:cNvPr>
          <p:cNvSpPr txBox="1"/>
          <p:nvPr/>
        </p:nvSpPr>
        <p:spPr>
          <a:xfrm>
            <a:off x="226243" y="221020"/>
            <a:ext cx="93555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2400" dirty="0">
                <a:latin typeface="Times New Roman" panose="02020603050405020304" pitchFamily="18" charset="0"/>
              </a:rPr>
              <a:t> : 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+ 37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vở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kịch</a:t>
            </a:r>
            <a:r>
              <a:rPr lang="en-US" altLang="en-US" sz="2400" dirty="0">
                <a:latin typeface="Times New Roman" panose="02020603050405020304" pitchFamily="18" charset="0"/>
              </a:rPr>
              <a:t> 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kịch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lịch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sử</a:t>
            </a:r>
            <a:r>
              <a:rPr lang="en-US" altLang="en-US" sz="2400" dirty="0">
                <a:latin typeface="Times New Roman" panose="02020603050405020304" pitchFamily="18" charset="0"/>
              </a:rPr>
              <a:t>, bi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kịch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kịch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+ 154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xon-nê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2400" dirty="0">
                <a:latin typeface="Times New Roman" panose="02020603050405020304" pitchFamily="18" charset="0"/>
              </a:rPr>
              <a:t> ca.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400" dirty="0">
                <a:latin typeface="Times New Roman" panose="02020603050405020304" pitchFamily="18" charset="0"/>
              </a:rPr>
              <a:t> dung 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</a:rPr>
              <a:t> tri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khát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vọng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</a:rPr>
              <a:t> do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ái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bao la,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niềm</a:t>
            </a:r>
            <a:r>
              <a:rPr lang="en-US" altLang="en-US" sz="2400" dirty="0">
                <a:latin typeface="Times New Roman" panose="02020603050405020304" pitchFamily="18" charset="0"/>
              </a:rPr>
              <a:t> tin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diệt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thiện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vươn</a:t>
            </a: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dậy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khẳng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Nghệ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thuật</a:t>
            </a:r>
            <a:r>
              <a:rPr lang="en-US" altLang="en-US" sz="2400" dirty="0">
                <a:latin typeface="Times New Roman" panose="02020603050405020304" pitchFamily="18" charset="0"/>
              </a:rPr>
              <a:t> 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Tài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dẫn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kịch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điển</a:t>
            </a:r>
            <a:r>
              <a:rPr lang="en-US" altLang="en-US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nghệ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thuật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ngôn</a:t>
            </a:r>
            <a:r>
              <a:rPr lang="en-US" altLang="en-US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ANd9GcQwbap5P7UT6smOMpLwqcCByd0UjMkbyhKCIGb0QuqqF4Hzr83JbghTNw">
            <a:hlinkClick r:id="rId3"/>
            <a:extLst>
              <a:ext uri="{FF2B5EF4-FFF2-40B4-BE49-F238E27FC236}">
                <a16:creationId xmlns:a16="http://schemas.microsoft.com/office/drawing/2014/main" id="{7297C9CD-C428-45B9-B290-E76244B9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5" y="4694300"/>
            <a:ext cx="1295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Nd9GcRuiy1R5cwZ5LQ587b5FkOkkrXMezyoqN6fq6v0MWPnZuiBXB3g3E7kcFU">
            <a:hlinkClick r:id="rId5"/>
            <a:extLst>
              <a:ext uri="{FF2B5EF4-FFF2-40B4-BE49-F238E27FC236}">
                <a16:creationId xmlns:a16="http://schemas.microsoft.com/office/drawing/2014/main" id="{ECBA5006-00D4-46EB-AB38-0D0C804A2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233" y="4694300"/>
            <a:ext cx="1447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Nd9GcRkgff3ZPSsrFphmLoD5MktVcW_-XgON6dkVVBiP8KiBuu6akQc4ESUxA">
            <a:hlinkClick r:id="rId7"/>
            <a:extLst>
              <a:ext uri="{FF2B5EF4-FFF2-40B4-BE49-F238E27FC236}">
                <a16:creationId xmlns:a16="http://schemas.microsoft.com/office/drawing/2014/main" id="{519D12C6-A149-4E4A-822C-F3BE59E97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99" y="4694300"/>
            <a:ext cx="1295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Nd9GcSrW9LVrSXtH34rv1HCVb2M08xhXg8D5z-sBI26PZa5Gu9uu8EPHjS1ng">
            <a:hlinkClick r:id="rId9"/>
            <a:extLst>
              <a:ext uri="{FF2B5EF4-FFF2-40B4-BE49-F238E27FC236}">
                <a16:creationId xmlns:a16="http://schemas.microsoft.com/office/drawing/2014/main" id="{C570DB4C-601B-423F-889F-56C1AFD9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93" y="4694300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Nd9GcR4Agc4msIKWNu9Rs5pQYgP3r1Y6ztzUhEO9x4lZKkjHyKJQPU4_6yfXQ">
            <a:hlinkClick r:id="rId11"/>
            <a:extLst>
              <a:ext uri="{FF2B5EF4-FFF2-40B4-BE49-F238E27FC236}">
                <a16:creationId xmlns:a16="http://schemas.microsoft.com/office/drawing/2014/main" id="{A12BA1FA-17B5-4698-8B16-45EEA3A5D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36" y="4760536"/>
            <a:ext cx="1295400" cy="199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3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2" r="-1" b="-1"/>
          <a:stretch/>
        </p:blipFill>
        <p:spPr>
          <a:xfrm>
            <a:off x="-65967" y="10"/>
            <a:ext cx="8450297" cy="685799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67A72903-FE4A-464D-B2E5-67A21EA51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365125"/>
            <a:ext cx="5251316" cy="16276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altLang="en-US" sz="4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Vở</a:t>
            </a:r>
            <a:r>
              <a:rPr lang="en-US" alt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bi </a:t>
            </a:r>
            <a:r>
              <a:rPr lang="en-US" altLang="en-US" sz="4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kịch</a:t>
            </a:r>
            <a:r>
              <a:rPr lang="en-US" alt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4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Rô</a:t>
            </a:r>
            <a:r>
              <a:rPr lang="en-US" altLang="en-US" sz="4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altLang="en-US" sz="44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mê</a:t>
            </a:r>
            <a:r>
              <a:rPr lang="en-US" altLang="en-US" sz="4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-ô </a:t>
            </a:r>
            <a:r>
              <a:rPr lang="en-US" altLang="en-US" sz="44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và</a:t>
            </a:r>
            <a:r>
              <a:rPr lang="en-US" altLang="en-US" sz="4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4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Giu</a:t>
            </a:r>
            <a:r>
              <a:rPr lang="en-US" altLang="en-US" sz="4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-li-et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1EBE48C-5B29-499F-AB41-0B959FBB9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19785"/>
            <a:ext cx="4619621" cy="39571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1594 -1595.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Sếch-xpia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(SGK).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 descr="untitled">
            <a:extLst>
              <a:ext uri="{FF2B5EF4-FFF2-40B4-BE49-F238E27FC236}">
                <a16:creationId xmlns:a16="http://schemas.microsoft.com/office/drawing/2014/main" id="{22B44D98-A207-4483-AEEF-4053952C6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9" r="4789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1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88D2D0-AF82-4565-A161-69F688D5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9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table">
            <a:extLst>
              <a:ext uri="{FF2B5EF4-FFF2-40B4-BE49-F238E27FC236}">
                <a16:creationId xmlns:a16="http://schemas.microsoft.com/office/drawing/2014/main" id="{8FCC14AB-6125-4F10-9264-DA81872EB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86" y="967394"/>
            <a:ext cx="11907795" cy="5832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048D83-E9D1-49AC-885B-9474D631AF2B}"/>
              </a:ext>
            </a:extLst>
          </p:cNvPr>
          <p:cNvSpPr txBox="1"/>
          <p:nvPr/>
        </p:nvSpPr>
        <p:spPr>
          <a:xfrm>
            <a:off x="1613863" y="185718"/>
            <a:ext cx="6196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NHÂN VẬT TRONG TÁC PHẨM</a:t>
            </a:r>
          </a:p>
        </p:txBody>
      </p:sp>
    </p:spTree>
    <p:extLst>
      <p:ext uri="{BB962C8B-B14F-4D97-AF65-F5344CB8AC3E}">
        <p14:creationId xmlns:p14="http://schemas.microsoft.com/office/powerpoint/2010/main" val="31487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652F03DF-5E13-476B-9C49-4509DE2DD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39" y="99530"/>
            <a:ext cx="7772400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- HIỂU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- 6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97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42E0589D-3586-4094-B15E-3AB092A4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01240D2E-A8A0-437D-A513-31918B9DF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611" y="0"/>
            <a:ext cx="6019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solidFill>
                  <a:srgbClr val="CC0000"/>
                </a:solidFill>
                <a:cs typeface="Arial" panose="020B0604020202020204" pitchFamily="34" charset="0"/>
              </a:rPr>
              <a:t>II</a:t>
            </a:r>
            <a:r>
              <a:rPr lang="en-US" altLang="en-US" sz="2000" b="1" dirty="0">
                <a:solidFill>
                  <a:srgbClr val="CC0000"/>
                </a:solidFill>
                <a:cs typeface="Arial" panose="020B0604020202020204" pitchFamily="34" charset="0"/>
              </a:rPr>
              <a:t>. ĐỌC - HIỂU ĐOẠN TRÍCH</a:t>
            </a:r>
            <a:endParaRPr lang="vi-VN" altLang="en-US" sz="2000" b="1" dirty="0">
              <a:solidFill>
                <a:srgbClr val="CC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solidFill>
                  <a:srgbClr val="0000CC"/>
                </a:solidFill>
                <a:cs typeface="Arial" panose="020B0604020202020204" pitchFamily="34" charset="0"/>
              </a:rPr>
              <a:t>1. Hình thức c</a:t>
            </a:r>
            <a:r>
              <a:rPr lang="en-US" altLang="en-US" sz="2000" b="1" dirty="0" err="1">
                <a:solidFill>
                  <a:srgbClr val="0000CC"/>
                </a:solidFill>
                <a:cs typeface="Arial" panose="020B0604020202020204" pitchFamily="34" charset="0"/>
              </a:rPr>
              <a:t>ác</a:t>
            </a:r>
            <a:r>
              <a:rPr lang="vi-VN" altLang="en-US" sz="2000" b="1" dirty="0">
                <a:solidFill>
                  <a:srgbClr val="0000CC"/>
                </a:solidFill>
                <a:cs typeface="Arial" panose="020B0604020202020204" pitchFamily="34" charset="0"/>
              </a:rPr>
              <a:t> lời thoại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85FCA-6335-45DD-B80F-A0D40AB4B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58" y="854075"/>
            <a:ext cx="2819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b="1">
                <a:solidFill>
                  <a:srgbClr val="FF0000"/>
                </a:solidFill>
                <a:cs typeface="Arial" panose="020B0604020202020204" pitchFamily="34" charset="0"/>
              </a:rPr>
              <a:t>RÔ-MÊ-Ô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28A0ED-3F82-40BD-BABF-BD0272B2D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2569" y="797197"/>
            <a:ext cx="25146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b="1">
                <a:solidFill>
                  <a:srgbClr val="FF0000"/>
                </a:solidFill>
                <a:cs typeface="Arial" panose="020B0604020202020204" pitchFamily="34" charset="0"/>
              </a:rPr>
              <a:t>GIU</a:t>
            </a: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vi-VN" altLang="en-US" b="1">
                <a:solidFill>
                  <a:srgbClr val="FF0000"/>
                </a:solidFill>
                <a:cs typeface="Arial" panose="020B0604020202020204" pitchFamily="34" charset="0"/>
              </a:rPr>
              <a:t>LI-ÉT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FF33CD-9D4F-41E4-83D8-261FC05C6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758" y="1879469"/>
            <a:ext cx="2895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b="1" dirty="0">
                <a:cs typeface="Arial" panose="020B0604020202020204" pitchFamily="34" charset="0"/>
              </a:rPr>
              <a:t>8 LỜI THOẠI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177D3-41FE-4CA2-B06D-A80F5E8EE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4144" y="1841369"/>
            <a:ext cx="2590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b="1">
                <a:cs typeface="Arial" panose="020B0604020202020204" pitchFamily="34" charset="0"/>
              </a:rPr>
              <a:t>8 LỜI THOẠI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7986A3-1228-4D08-8800-CB8CA1A48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511" y="3095363"/>
            <a:ext cx="3048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b="1">
                <a:cs typeface="Arial" panose="020B0604020202020204" pitchFamily="34" charset="0"/>
              </a:rPr>
              <a:t>16 LỜI THOẠI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2577A4-2114-4214-9286-DD92AE63A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603" y="4468731"/>
            <a:ext cx="3429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b="1" dirty="0">
                <a:cs typeface="Arial" panose="020B0604020202020204" pitchFamily="34" charset="0"/>
              </a:rPr>
              <a:t>10 ĐỐI THOẠI</a:t>
            </a:r>
          </a:p>
          <a:p>
            <a:pPr algn="ctr" eaLnBrk="1" hangingPunct="1"/>
            <a:r>
              <a:rPr lang="vi-VN" altLang="en-US" b="1" dirty="0">
                <a:cs typeface="Arial" panose="020B0604020202020204" pitchFamily="34" charset="0"/>
              </a:rPr>
              <a:t>TÌNH YÊU VƯỢT LÊN THÙ HẬN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AF816-2918-4F05-8C43-E9598A4EB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504" y="5840331"/>
            <a:ext cx="7239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b="1" dirty="0">
                <a:cs typeface="Arial" panose="020B0604020202020204" pitchFamily="34" charset="0"/>
              </a:rPr>
              <a:t>CẢM XÚC YÊU ĐƯƠNG CHÂN THÀNH</a:t>
            </a:r>
            <a:r>
              <a:rPr lang="en-US" altLang="en-US" b="1" dirty="0">
                <a:cs typeface="Arial" panose="020B0604020202020204" pitchFamily="34" charset="0"/>
              </a:rPr>
              <a:t>,</a:t>
            </a:r>
            <a:r>
              <a:rPr lang="vi-VN" altLang="en-US" b="1" dirty="0">
                <a:cs typeface="Arial" panose="020B0604020202020204" pitchFamily="34" charset="0"/>
              </a:rPr>
              <a:t> SAY ĐẮM</a:t>
            </a: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076AE210-FA63-47C1-AAA3-926516A0EB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1395" y="2565269"/>
            <a:ext cx="0" cy="5300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076AE210-FA63-47C1-AAA3-926516A0E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8910" y="2565269"/>
            <a:ext cx="0" cy="5681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0F09326E-F355-45E2-A715-35CF57011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3821" y="1463675"/>
            <a:ext cx="5848" cy="4312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1361F480-26F9-46C3-A30A-7E6DC231C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9544" y="1422269"/>
            <a:ext cx="5848" cy="4312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A011F9-A735-495F-AE93-0327A6E9E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066" y="4442461"/>
            <a:ext cx="3124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vi-VN" altLang="en-US" b="1" dirty="0">
                <a:cs typeface="Arial" panose="020B0604020202020204" pitchFamily="34" charset="0"/>
              </a:rPr>
              <a:t>6 ĐỘC THOẠI</a:t>
            </a:r>
          </a:p>
          <a:p>
            <a:pPr algn="ctr" eaLnBrk="1" hangingPunct="1"/>
            <a:r>
              <a:rPr lang="vi-VN" altLang="en-US" b="1" dirty="0">
                <a:cs typeface="Arial" panose="020B0604020202020204" pitchFamily="34" charset="0"/>
              </a:rPr>
              <a:t>TÂM TRẠNG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vi-VN" altLang="en-US" b="1" dirty="0">
                <a:cs typeface="Arial" panose="020B0604020202020204" pitchFamily="34" charset="0"/>
              </a:rPr>
              <a:t>- NỖI LÒNG</a:t>
            </a:r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3681F9D2-D56F-4E7A-9952-8AE97C7283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1812" y="4009762"/>
            <a:ext cx="703652" cy="4461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id="{73304006-C1F1-4DEF-8940-65581D0DB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5463" y="4009762"/>
            <a:ext cx="933855" cy="4461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1DD9E020-38BF-4E5E-AA79-67E187FCB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453" y="5383131"/>
            <a:ext cx="1026010" cy="4809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18">
            <a:extLst>
              <a:ext uri="{FF2B5EF4-FFF2-40B4-BE49-F238E27FC236}">
                <a16:creationId xmlns:a16="http://schemas.microsoft.com/office/drawing/2014/main" id="{43E56E8E-45C2-45E6-B668-2ED6151E7C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5463" y="5406323"/>
            <a:ext cx="789353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129</TotalTime>
  <Words>1257</Words>
  <Application>Microsoft Office PowerPoint</Application>
  <PresentationFormat>Widescreen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.VnTime</vt:lpstr>
      <vt:lpstr>A3.OpenSansBold-San</vt:lpstr>
      <vt:lpstr>A3.OpenSans-San</vt:lpstr>
      <vt:lpstr>Arial</vt:lpstr>
      <vt:lpstr>Calibri</vt:lpstr>
      <vt:lpstr>Calibri Light</vt:lpstr>
      <vt:lpstr>Symbol</vt:lpstr>
      <vt:lpstr>Times New Roman</vt:lpstr>
      <vt:lpstr>VNI-Times</vt:lpstr>
      <vt:lpstr>VNI-Vari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Hue</dc:creator>
  <cp:lastModifiedBy>Nguyen Thi Hue</cp:lastModifiedBy>
  <cp:revision>4</cp:revision>
  <dcterms:created xsi:type="dcterms:W3CDTF">2021-11-04T14:47:53Z</dcterms:created>
  <dcterms:modified xsi:type="dcterms:W3CDTF">2021-11-06T14:04:56Z</dcterms:modified>
</cp:coreProperties>
</file>