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4" r:id="rId3"/>
  </p:sldMasterIdLst>
  <p:notesMasterIdLst>
    <p:notesMasterId r:id="rId31"/>
  </p:notesMasterIdLst>
  <p:sldIdLst>
    <p:sldId id="257" r:id="rId4"/>
    <p:sldId id="352" r:id="rId5"/>
    <p:sldId id="353" r:id="rId6"/>
    <p:sldId id="354" r:id="rId7"/>
    <p:sldId id="355" r:id="rId8"/>
    <p:sldId id="358" r:id="rId9"/>
    <p:sldId id="262" r:id="rId10"/>
    <p:sldId id="270" r:id="rId11"/>
    <p:sldId id="335" r:id="rId12"/>
    <p:sldId id="339" r:id="rId13"/>
    <p:sldId id="336" r:id="rId14"/>
    <p:sldId id="337" r:id="rId15"/>
    <p:sldId id="338" r:id="rId16"/>
    <p:sldId id="340" r:id="rId17"/>
    <p:sldId id="267" r:id="rId18"/>
    <p:sldId id="341" r:id="rId19"/>
    <p:sldId id="289" r:id="rId20"/>
    <p:sldId id="342" r:id="rId21"/>
    <p:sldId id="343" r:id="rId22"/>
    <p:sldId id="344" r:id="rId23"/>
    <p:sldId id="345" r:id="rId24"/>
    <p:sldId id="348" r:id="rId25"/>
    <p:sldId id="346" r:id="rId26"/>
    <p:sldId id="347" r:id="rId27"/>
    <p:sldId id="349" r:id="rId28"/>
    <p:sldId id="311" r:id="rId29"/>
    <p:sldId id="351" r:id="rId3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6F8608E8-A906-4829-814E-6236E612B647}">
          <p14:sldIdLst>
            <p14:sldId id="257"/>
            <p14:sldId id="352"/>
            <p14:sldId id="353"/>
            <p14:sldId id="354"/>
            <p14:sldId id="355"/>
            <p14:sldId id="358"/>
            <p14:sldId id="262"/>
            <p14:sldId id="270"/>
            <p14:sldId id="335"/>
            <p14:sldId id="339"/>
            <p14:sldId id="336"/>
            <p14:sldId id="337"/>
            <p14:sldId id="338"/>
            <p14:sldId id="340"/>
            <p14:sldId id="267"/>
            <p14:sldId id="341"/>
            <p14:sldId id="289"/>
            <p14:sldId id="342"/>
            <p14:sldId id="343"/>
            <p14:sldId id="344"/>
            <p14:sldId id="345"/>
            <p14:sldId id="348"/>
            <p14:sldId id="346"/>
            <p14:sldId id="347"/>
            <p14:sldId id="349"/>
            <p14:sldId id="311"/>
            <p14:sldId id="351"/>
          </p14:sldIdLst>
        </p14:section>
        <p14:section name="Untitled Section" id="{0394A9FF-EC21-4C22-8F9B-92D52D4DFC0A}">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00FF00"/>
    <a:srgbClr val="235F6F"/>
    <a:srgbClr val="FF0066"/>
    <a:srgbClr val="31859C"/>
    <a:srgbClr val="2F7F95"/>
    <a:srgbClr val="276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2" autoAdjust="0"/>
  </p:normalViewPr>
  <p:slideViewPr>
    <p:cSldViewPr>
      <p:cViewPr varScale="1">
        <p:scale>
          <a:sx n="88" d="100"/>
          <a:sy n="88" d="100"/>
        </p:scale>
        <p:origin x="852" y="66"/>
      </p:cViewPr>
      <p:guideLst>
        <p:guide orient="horz" pos="1620"/>
        <p:guide pos="2880"/>
      </p:guideLst>
    </p:cSldViewPr>
  </p:slideViewPr>
  <p:outlineViewPr>
    <p:cViewPr>
      <p:scale>
        <a:sx n="33" d="100"/>
        <a:sy n="33" d="100"/>
      </p:scale>
      <p:origin x="0" y="4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A54A-9834-4537-BA7A-0C9F6C828078}" type="datetimeFigureOut">
              <a:rPr lang="en-US" smtClean="0"/>
              <a:t>14/11/2021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A90A8-BF5A-4A73-87AD-E5E89236E653}" type="slidenum">
              <a:rPr lang="en-US" smtClean="0"/>
              <a:t>‹#›</a:t>
            </a:fld>
            <a:endParaRPr lang="en-US"/>
          </a:p>
        </p:txBody>
      </p:sp>
    </p:spTree>
    <p:extLst>
      <p:ext uri="{BB962C8B-B14F-4D97-AF65-F5344CB8AC3E}">
        <p14:creationId xmlns:p14="http://schemas.microsoft.com/office/powerpoint/2010/main" val="372977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A90A8-BF5A-4A73-87AD-E5E89236E653}" type="slidenum">
              <a:rPr lang="en-US" smtClean="0"/>
              <a:t>18</a:t>
            </a:fld>
            <a:endParaRPr lang="en-US"/>
          </a:p>
        </p:txBody>
      </p:sp>
    </p:spTree>
    <p:extLst>
      <p:ext uri="{BB962C8B-B14F-4D97-AF65-F5344CB8AC3E}">
        <p14:creationId xmlns:p14="http://schemas.microsoft.com/office/powerpoint/2010/main" val="222060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8"/>
            <a:ext cx="7772400" cy="613891"/>
          </a:xfrm>
        </p:spPr>
        <p:txBody>
          <a:bodyPr/>
          <a:lstStyle>
            <a:lvl1pPr>
              <a:defRPr baseline="0">
                <a:solidFill>
                  <a:schemeClr val="bg1"/>
                </a:solidFill>
              </a:defRPr>
            </a:lvl1pPr>
          </a:lstStyle>
          <a:p>
            <a:r>
              <a:rPr lang="fr-CA" dirty="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a:xfrm>
            <a:off x="457200" y="4733082"/>
            <a:ext cx="2133600" cy="274637"/>
          </a:xfrm>
        </p:spPr>
        <p:txBody>
          <a:bodyPr/>
          <a:lstStyle>
            <a:lvl1pPr>
              <a:defRPr>
                <a:solidFill>
                  <a:schemeClr val="bg1"/>
                </a:solidFill>
              </a:defRPr>
            </a:lvl1pPr>
          </a:lstStyle>
          <a:p>
            <a:pPr>
              <a:defRPr/>
            </a:pPr>
            <a:fld id="{02FDD92A-7063-4EAF-A621-EE427D67788C}" type="datetimeFigureOut">
              <a:rPr lang="en-US" smtClean="0"/>
              <a:t>14/11/2021</a:t>
            </a:fld>
            <a:endParaRPr lang="en-US"/>
          </a:p>
        </p:txBody>
      </p:sp>
      <p:sp>
        <p:nvSpPr>
          <p:cNvPr id="5" name="Footer Placeholder 4"/>
          <p:cNvSpPr>
            <a:spLocks noGrp="1"/>
          </p:cNvSpPr>
          <p:nvPr>
            <p:ph type="ftr" sz="quarter" idx="11"/>
          </p:nvPr>
        </p:nvSpPr>
        <p:spPr>
          <a:xfrm>
            <a:off x="3124200" y="4733082"/>
            <a:ext cx="2895600" cy="274637"/>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6553200" y="4733082"/>
            <a:ext cx="2133600" cy="274637"/>
          </a:xfrm>
        </p:spPr>
        <p:txBody>
          <a:bodyPr/>
          <a:lstStyle>
            <a:lvl1pPr>
              <a:defRPr>
                <a:solidFill>
                  <a:schemeClr val="bg1"/>
                </a:solidFill>
              </a:defRPr>
            </a:lvl1pPr>
          </a:lstStyle>
          <a:p>
            <a:pPr>
              <a:defRPr/>
            </a:pPr>
            <a:fld id="{A56A599E-94AB-43BC-B268-16036F087C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310019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A2136C4-7BE7-45AC-B56F-BACA66E3ED1D}" type="datetimeFigureOut">
              <a:rPr lang="en-US" smtClean="0"/>
              <a:pPr/>
              <a:t>14/11/2021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1304780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18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244320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857250"/>
            <a:ext cx="3429000" cy="1543050"/>
          </a:xfrm>
        </p:spPr>
        <p:txBody>
          <a:bodyPr vert="horz" anchor="b"/>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59637-5D14-4532-84F0-E4A2CD1CA547}" type="slidenum">
              <a:rPr lang="en-US" smtClean="0"/>
              <a:pPr/>
              <a:t>‹#›</a:t>
            </a:fld>
            <a:endParaRPr lang="en-US"/>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2400"/>
            </a:lvl1pPr>
            <a:extLst/>
          </a:lstStyle>
          <a:p>
            <a:r>
              <a:rPr kumimoji="0" lang="en-US"/>
              <a:t>Click icon to add picture</a:t>
            </a:r>
            <a:endParaRPr kumimoji="0" lang="en-US" dirty="0"/>
          </a:p>
        </p:txBody>
      </p:sp>
    </p:spTree>
    <p:extLst>
      <p:ext uri="{BB962C8B-B14F-4D97-AF65-F5344CB8AC3E}">
        <p14:creationId xmlns:p14="http://schemas.microsoft.com/office/powerpoint/2010/main" val="196964058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3909249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p>
            <a:fld id="{DA2136C4-7BE7-45AC-B56F-BACA66E3ED1D}" type="datetimeFigureOut">
              <a:rPr lang="en-US" smtClean="0"/>
              <a:pPr/>
              <a:t>14/11/2021</a:t>
            </a:fld>
            <a:endParaRPr lang="en-US"/>
          </a:p>
        </p:txBody>
      </p:sp>
      <p:sp>
        <p:nvSpPr>
          <p:cNvPr id="5" name="Footer Placeholder 4"/>
          <p:cNvSpPr>
            <a:spLocks noGrp="1"/>
          </p:cNvSpPr>
          <p:nvPr>
            <p:ph type="ftr" sz="quarter" idx="11"/>
          </p:nvPr>
        </p:nvSpPr>
        <p:spPr>
          <a:xfrm>
            <a:off x="457200" y="4917186"/>
            <a:ext cx="3657600" cy="171450"/>
          </a:xfrm>
        </p:spPr>
        <p:txBody>
          <a:bodyPr/>
          <a:lstStyle/>
          <a:p>
            <a:endParaRPr lang="en-US"/>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fld id="{BC359637-5D14-4532-84F0-E4A2CD1CA547}" type="slidenum">
              <a:rPr lang="en-US" smtClean="0"/>
              <a:pPr/>
              <a:t>‹#›</a:t>
            </a:fld>
            <a:endParaRPr lang="en-US"/>
          </a:p>
        </p:txBody>
      </p:sp>
    </p:spTree>
    <p:extLst>
      <p:ext uri="{BB962C8B-B14F-4D97-AF65-F5344CB8AC3E}">
        <p14:creationId xmlns:p14="http://schemas.microsoft.com/office/powerpoint/2010/main" val="31746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06375"/>
            <a:ext cx="6419056"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267744" y="1200150"/>
            <a:ext cx="6419056" cy="3394075"/>
          </a:xfrm>
        </p:spPr>
        <p:txBody>
          <a:bodyPr/>
          <a:lstStyle>
            <a:lvl1pPr marL="0" indent="0">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lvl1pPr>
              <a:defRPr/>
            </a:lvl1pPr>
          </a:lstStyle>
          <a:p>
            <a:pPr>
              <a:defRPr/>
            </a:pPr>
            <a:fld id="{4D5F02F4-D84C-4DDC-BEE0-3D53B6C0103A}" type="datetimeFigureOut">
              <a:rPr lang="en-US"/>
              <a:t>14/11/2021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03C0C48F-DA93-49C7-A4BA-2370DA489D12}"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03C0C48F-DA93-49C7-A4BA-2370DA489D12}" type="datetimeFigureOut">
              <a:rPr lang="en-US" smtClean="0"/>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68580" tIns="34290" rIns="68580" bIns="34290" anchor="t" compatLnSpc="1"/>
          <a:lstStyle/>
          <a:p>
            <a:endParaRPr kumimoji="0" lang="en-US"/>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3150" b="1"/>
            </a:lvl1pPr>
            <a:extLst/>
          </a:lstStyle>
          <a:p>
            <a:r>
              <a:rPr kumimoji="0" lang="en-US"/>
              <a:t>Click to edit Master title style</a:t>
            </a:r>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fld id="{DA2136C4-7BE7-45AC-B56F-BACA66E3ED1D}" type="datetimeFigureOut">
              <a:rPr lang="en-US" smtClean="0"/>
              <a:pPr/>
              <a:t>14/11/2021</a:t>
            </a:fld>
            <a:endParaRPr lang="en-US"/>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fld id="{BC359637-5D14-4532-84F0-E4A2CD1CA547}" type="slidenum">
              <a:rPr lang="en-US" smtClean="0"/>
              <a:pPr/>
              <a:t>‹#›</a:t>
            </a:fld>
            <a:endParaRPr lang="en-US"/>
          </a:p>
        </p:txBody>
      </p:sp>
    </p:spTree>
    <p:extLst>
      <p:ext uri="{BB962C8B-B14F-4D97-AF65-F5344CB8AC3E}">
        <p14:creationId xmlns:p14="http://schemas.microsoft.com/office/powerpoint/2010/main" val="12073957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81610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3150" b="1" cap="all"/>
            </a:lvl1pPr>
            <a:extLst/>
          </a:lstStyle>
          <a:p>
            <a:r>
              <a:rPr kumimoji="0" lang="en-US"/>
              <a:t>Click to edit Master title style</a:t>
            </a:r>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fld id="{DA2136C4-7BE7-45AC-B56F-BACA66E3ED1D}" type="datetimeFigureOut">
              <a:rPr lang="en-US" smtClean="0"/>
              <a:pPr/>
              <a:t>14/11/2021</a:t>
            </a:fld>
            <a:endParaRPr lang="en-US"/>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4916334"/>
            <a:ext cx="588336" cy="171450"/>
          </a:xfrm>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19505404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520440" cy="3394472"/>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41019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2136C4-7BE7-45AC-B56F-BACA66E3ED1D}" type="datetimeFigureOut">
              <a:rPr lang="en-US" smtClean="0"/>
              <a:pPr/>
              <a:t>14/11/2021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59637-5D14-4532-84F0-E4A2CD1CA547}" type="slidenum">
              <a:rPr lang="en-US" smtClean="0"/>
              <a:pPr/>
              <a:t>‹#›</a:t>
            </a:fld>
            <a:endParaRPr lang="en-US"/>
          </a:p>
        </p:txBody>
      </p:sp>
    </p:spTree>
    <p:extLst>
      <p:ext uri="{BB962C8B-B14F-4D97-AF65-F5344CB8AC3E}">
        <p14:creationId xmlns:p14="http://schemas.microsoft.com/office/powerpoint/2010/main" val="733532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0" contrast="-70000"/>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A65847-C2D8-4006-B2A6-53E6AFCB3C44}" type="datetimeFigureOut">
              <a:rPr lang="en-US"/>
              <a:t>14/11/2021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CB547-BD98-48D3-A116-E92DB10987EE}"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bright="70000" contrast="-70000"/>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8C5DCDC-61CE-48E4-8A64-565E028C28CB}" type="datetimeFigureOut">
              <a:rPr lang="en-US" smtClean="0"/>
              <a:t>14/11/2021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ED9663-ED20-45C3-A444-C9BB90F124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ctr" defTabSz="914400" rtl="0" eaLnBrk="1" latinLnBrk="0" hangingPunct="1">
        <a:spcBef>
          <a:spcPct val="0"/>
        </a:spcBef>
        <a:buNone/>
        <a:defRPr sz="4400" kern="1200">
          <a:solidFill>
            <a:srgbClr val="2F7F9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F7F9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F7F9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F7F9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F7F9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F7F9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750">
                <a:solidFill>
                  <a:schemeClr val="tx2"/>
                </a:solidFill>
              </a:defRPr>
            </a:lvl1pPr>
            <a:extLst/>
          </a:lstStyle>
          <a:p>
            <a:fld id="{DA2136C4-7BE7-45AC-B56F-BACA66E3ED1D}" type="datetimeFigureOut">
              <a:rPr lang="en-US" smtClean="0"/>
              <a:pPr/>
              <a:t>14/11/2021</a:t>
            </a:fld>
            <a:endParaRPr lang="en-US"/>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75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825">
                <a:solidFill>
                  <a:schemeClr val="tx2"/>
                </a:solidFill>
              </a:defRPr>
            </a:lvl1pPr>
            <a:extLst/>
          </a:lstStyle>
          <a:p>
            <a:fld id="{BC359637-5D14-4532-84F0-E4A2CD1CA547}" type="slidenum">
              <a:rPr lang="en-US" smtClean="0"/>
              <a:pPr/>
              <a:t>‹#›</a:t>
            </a:fld>
            <a:endParaRPr lang="en-US"/>
          </a:p>
        </p:txBody>
      </p:sp>
    </p:spTree>
    <p:extLst>
      <p:ext uri="{BB962C8B-B14F-4D97-AF65-F5344CB8AC3E}">
        <p14:creationId xmlns:p14="http://schemas.microsoft.com/office/powerpoint/2010/main" val="383936641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1" latinLnBrk="0" hangingPunct="1">
        <a:spcBef>
          <a:spcPct val="0"/>
        </a:spcBef>
        <a:buNone/>
        <a:defRPr kumimoji="0" sz="2850" b="1" i="0" u="none"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05740" indent="-205740" algn="l" rtl="0" eaLnBrk="1" latinLnBrk="0" hangingPunct="1">
        <a:spcBef>
          <a:spcPts val="450"/>
        </a:spcBef>
        <a:buClr>
          <a:schemeClr val="tx2"/>
        </a:buClr>
        <a:buSzPct val="73000"/>
        <a:buFont typeface="Wingdings 2"/>
        <a:buChar char=""/>
        <a:defRPr kumimoji="0" sz="1950" kern="1200" baseline="0">
          <a:solidFill>
            <a:schemeClr val="tx1"/>
          </a:solidFill>
          <a:latin typeface="+mn-lt"/>
          <a:ea typeface="+mn-ea"/>
          <a:cs typeface="+mn-cs"/>
        </a:defRPr>
      </a:lvl1pPr>
      <a:lvl2pPr marL="390906" indent="-171450" algn="l" rtl="0" eaLnBrk="1" latinLnBrk="0" hangingPunct="1">
        <a:spcBef>
          <a:spcPts val="375"/>
        </a:spcBef>
        <a:buClr>
          <a:schemeClr val="accent4"/>
        </a:buClr>
        <a:buSzPct val="80000"/>
        <a:buFont typeface="Wingdings 2"/>
        <a:buChar char=""/>
        <a:defRPr kumimoji="0" sz="1725" kern="1200">
          <a:solidFill>
            <a:schemeClr val="tx1">
              <a:tint val="85000"/>
            </a:schemeClr>
          </a:solidFill>
          <a:latin typeface="+mn-lt"/>
          <a:ea typeface="+mn-ea"/>
          <a:cs typeface="+mn-cs"/>
        </a:defRPr>
      </a:lvl2pPr>
      <a:lvl3pPr marL="569214" indent="-171450" algn="l" rtl="0" eaLnBrk="1" latinLnBrk="0" hangingPunct="1">
        <a:spcBef>
          <a:spcPts val="300"/>
        </a:spcBef>
        <a:buClr>
          <a:schemeClr val="accent4"/>
        </a:buClr>
        <a:buSzPct val="60000"/>
        <a:buFont typeface="Wingdings"/>
        <a:buChar char=""/>
        <a:defRPr kumimoji="0" sz="1500" kern="1200">
          <a:solidFill>
            <a:schemeClr val="tx1"/>
          </a:solidFill>
          <a:latin typeface="+mn-lt"/>
          <a:ea typeface="+mn-ea"/>
          <a:cs typeface="+mn-cs"/>
        </a:defRPr>
      </a:lvl3pPr>
      <a:lvl4pPr marL="754380" indent="-171450" algn="l" rtl="0" eaLnBrk="1" latinLnBrk="0" hangingPunct="1">
        <a:spcBef>
          <a:spcPct val="20000"/>
        </a:spcBef>
        <a:buClr>
          <a:schemeClr val="accent4"/>
        </a:buClr>
        <a:buSzPct val="80000"/>
        <a:buFont typeface="Wingdings 2"/>
        <a:buChar char=""/>
        <a:defRPr kumimoji="0" sz="1500" kern="1200">
          <a:solidFill>
            <a:schemeClr val="tx1">
              <a:tint val="85000"/>
            </a:schemeClr>
          </a:solidFill>
          <a:latin typeface="+mn-lt"/>
          <a:ea typeface="+mn-ea"/>
          <a:cs typeface="+mn-cs"/>
        </a:defRPr>
      </a:lvl4pPr>
      <a:lvl5pPr marL="960120" indent="-171450" algn="l" rtl="0" eaLnBrk="1" latinLnBrk="0" hangingPunct="1">
        <a:spcBef>
          <a:spcPts val="300"/>
        </a:spcBef>
        <a:buClr>
          <a:schemeClr val="accent4"/>
        </a:buClr>
        <a:buSzPct val="70000"/>
        <a:buFont typeface="Wingdings"/>
        <a:buChar char=""/>
        <a:defRPr kumimoji="0" sz="1350"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138" y="342900"/>
            <a:ext cx="1485900" cy="4286250"/>
          </a:xfrm>
        </p:spPr>
        <p:txBody>
          <a:bodyPr/>
          <a:lstStyle/>
          <a:p>
            <a:pPr algn="ctr"/>
            <a:r>
              <a:rPr lang="en-US" sz="3000" dirty="0">
                <a:solidFill>
                  <a:srgbClr val="00B050"/>
                </a:solidFill>
                <a:latin typeface="Times New Roman" pitchFamily="18" charset="0"/>
                <a:cs typeface="Times New Roman" pitchFamily="18" charset="0"/>
              </a:rPr>
              <a:t>NGỮ VĂN 11</a:t>
            </a:r>
            <a:r>
              <a:rPr lang="en-US" dirty="0">
                <a:solidFill>
                  <a:srgbClr val="00B050"/>
                </a:solidFill>
                <a:latin typeface="Times New Roman" pitchFamily="18" charset="0"/>
                <a:cs typeface="Times New Roman" pitchFamily="18" charset="0"/>
              </a:rPr>
              <a:t/>
            </a:r>
            <a:br>
              <a:rPr lang="en-US" dirty="0">
                <a:solidFill>
                  <a:srgbClr val="00B050"/>
                </a:solidFill>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3300" dirty="0">
                <a:solidFill>
                  <a:srgbClr val="0070C0"/>
                </a:solidFill>
                <a:latin typeface="Times New Roman" pitchFamily="18" charset="0"/>
                <a:cs typeface="Times New Roman" pitchFamily="18" charset="0"/>
              </a:rPr>
              <a:t>CHÍ</a:t>
            </a:r>
            <a:r>
              <a:rPr lang="en-US" dirty="0">
                <a:solidFill>
                  <a:srgbClr val="0070C0"/>
                </a:solidFill>
                <a:latin typeface="Times New Roman" pitchFamily="18" charset="0"/>
                <a:cs typeface="Times New Roman" pitchFamily="18" charset="0"/>
              </a:rPr>
              <a:t/>
            </a:r>
            <a:br>
              <a:rPr lang="en-US" dirty="0">
                <a:solidFill>
                  <a:srgbClr val="0070C0"/>
                </a:solidFill>
                <a:latin typeface="Times New Roman" pitchFamily="18" charset="0"/>
                <a:cs typeface="Times New Roman" pitchFamily="18" charset="0"/>
              </a:rPr>
            </a:br>
            <a:r>
              <a:rPr lang="en-US" sz="3600" dirty="0">
                <a:solidFill>
                  <a:srgbClr val="0070C0"/>
                </a:solidFill>
                <a:latin typeface="Times New Roman" pitchFamily="18" charset="0"/>
                <a:cs typeface="Times New Roman" pitchFamily="18" charset="0"/>
              </a:rPr>
              <a:t>PHÈO</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1350" dirty="0">
                <a:solidFill>
                  <a:srgbClr val="C00000"/>
                </a:solidFill>
                <a:latin typeface="Times New Roman" pitchFamily="18" charset="0"/>
                <a:cs typeface="Times New Roman" pitchFamily="18" charset="0"/>
              </a:rPr>
              <a:t>NAM CAO</a:t>
            </a:r>
            <a:r>
              <a:rPr lang="en-US" sz="1350" dirty="0"/>
              <a:t/>
            </a:r>
            <a:br>
              <a:rPr lang="en-US" sz="1350" dirty="0"/>
            </a:br>
            <a:endParaRPr lang="en-US" sz="1350" dirty="0"/>
          </a:p>
        </p:txBody>
      </p:sp>
      <p:sp>
        <p:nvSpPr>
          <p:cNvPr id="3" name="Subtitle 2"/>
          <p:cNvSpPr>
            <a:spLocks noGrp="1"/>
          </p:cNvSpPr>
          <p:nvPr>
            <p:ph type="subTitle" idx="1"/>
          </p:nvPr>
        </p:nvSpPr>
        <p:spPr/>
        <p:txBody>
          <a:bodyPr/>
          <a:lstStyle/>
          <a:p>
            <a:endParaRPr lang="en-US" dirty="0"/>
          </a:p>
        </p:txBody>
      </p:sp>
      <p:pic>
        <p:nvPicPr>
          <p:cNvPr id="2050" name="Picture 2" descr="E:\images1199881_chipheo.jpg"/>
          <p:cNvPicPr>
            <a:picLocks noChangeAspect="1" noChangeArrowheads="1"/>
          </p:cNvPicPr>
          <p:nvPr/>
        </p:nvPicPr>
        <p:blipFill>
          <a:blip r:embed="rId2" cstate="print"/>
          <a:srcRect/>
          <a:stretch>
            <a:fillRect/>
          </a:stretch>
        </p:blipFill>
        <p:spPr bwMode="auto">
          <a:xfrm>
            <a:off x="3943351" y="457200"/>
            <a:ext cx="3068240" cy="4171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143000" y="-12753"/>
            <a:ext cx="5439310" cy="323165"/>
          </a:xfrm>
          <a:prstGeom prst="rect">
            <a:avLst/>
          </a:prstGeom>
          <a:noFill/>
          <a:ln w="9525">
            <a:noFill/>
            <a:miter lim="800000"/>
            <a:headEnd/>
            <a:tailEnd/>
          </a:ln>
          <a:effectLst/>
        </p:spPr>
        <p:txBody>
          <a:bodyPr wrap="none" anchor="ctr">
            <a:spAutoFit/>
          </a:bodyPr>
          <a:lstStyle/>
          <a:p>
            <a:pPr defTabSz="685800" fontAlgn="auto">
              <a:spcBef>
                <a:spcPts val="0"/>
              </a:spcBef>
              <a:spcAft>
                <a:spcPts val="0"/>
              </a:spcAft>
            </a:pP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Sơ</a:t>
            </a: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đồ</a:t>
            </a: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kết</a:t>
            </a: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cấu</a:t>
            </a: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nội</a:t>
            </a:r>
            <a:r>
              <a:rPr lang="en-US" sz="1500" b="1" dirty="0">
                <a:solidFill>
                  <a:prstClr val="black"/>
                </a:solidFill>
                <a:latin typeface="Times New Roman" pitchFamily="18" charset="0"/>
                <a:cs typeface="+mn-cs"/>
              </a:rPr>
              <a:t> dung </a:t>
            </a:r>
            <a:r>
              <a:rPr lang="en-US" sz="1500" b="1" dirty="0" err="1">
                <a:solidFill>
                  <a:prstClr val="black"/>
                </a:solidFill>
                <a:latin typeface="Times New Roman" pitchFamily="18" charset="0"/>
                <a:cs typeface="+mn-cs"/>
              </a:rPr>
              <a:t>truyện</a:t>
            </a:r>
            <a:r>
              <a:rPr lang="en-US" sz="1500" b="1" dirty="0">
                <a:solidFill>
                  <a:prstClr val="black"/>
                </a:solidFill>
                <a:latin typeface="Times New Roman" pitchFamily="18" charset="0"/>
                <a:cs typeface="+mn-cs"/>
              </a:rPr>
              <a:t> </a:t>
            </a:r>
            <a:r>
              <a:rPr lang="en-US" sz="1500" b="1" dirty="0" err="1">
                <a:solidFill>
                  <a:prstClr val="black"/>
                </a:solidFill>
                <a:latin typeface="Times New Roman" pitchFamily="18" charset="0"/>
                <a:cs typeface="+mn-cs"/>
              </a:rPr>
              <a:t>ngắn</a:t>
            </a:r>
            <a:r>
              <a:rPr lang="en-US" sz="1500" b="1" dirty="0">
                <a:solidFill>
                  <a:prstClr val="black"/>
                </a:solidFill>
                <a:latin typeface="Times New Roman" pitchFamily="18" charset="0"/>
                <a:cs typeface="+mn-cs"/>
              </a:rPr>
              <a:t> </a:t>
            </a:r>
            <a:r>
              <a:rPr lang="en-US" sz="1500" b="1" i="1" dirty="0" err="1">
                <a:solidFill>
                  <a:prstClr val="black"/>
                </a:solidFill>
                <a:latin typeface="Times New Roman" pitchFamily="18" charset="0"/>
                <a:cs typeface="+mn-cs"/>
              </a:rPr>
              <a:t>Chí</a:t>
            </a:r>
            <a:r>
              <a:rPr lang="en-US" sz="1500" b="1" i="1" dirty="0">
                <a:solidFill>
                  <a:prstClr val="black"/>
                </a:solidFill>
                <a:latin typeface="Times New Roman" pitchFamily="18" charset="0"/>
                <a:cs typeface="+mn-cs"/>
              </a:rPr>
              <a:t> </a:t>
            </a:r>
            <a:r>
              <a:rPr lang="en-US" sz="1500" b="1" i="1" dirty="0" err="1">
                <a:solidFill>
                  <a:prstClr val="black"/>
                </a:solidFill>
                <a:latin typeface="Times New Roman" pitchFamily="18" charset="0"/>
                <a:cs typeface="+mn-cs"/>
              </a:rPr>
              <a:t>Phèo</a:t>
            </a:r>
            <a:r>
              <a:rPr lang="en-US" sz="1500" dirty="0">
                <a:solidFill>
                  <a:prstClr val="black"/>
                </a:solidFill>
                <a:latin typeface="Times New Roman" pitchFamily="18" charset="0"/>
                <a:cs typeface="+mn-cs"/>
              </a:rPr>
              <a:t> </a:t>
            </a:r>
          </a:p>
        </p:txBody>
      </p:sp>
      <p:sp>
        <p:nvSpPr>
          <p:cNvPr id="56323" name="Text Box 3"/>
          <p:cNvSpPr txBox="1">
            <a:spLocks noChangeArrowheads="1"/>
          </p:cNvSpPr>
          <p:nvPr/>
        </p:nvSpPr>
        <p:spPr bwMode="auto">
          <a:xfrm>
            <a:off x="1279922" y="425053"/>
            <a:ext cx="1371600" cy="651272"/>
          </a:xfrm>
          <a:prstGeom prst="rect">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r>
              <a:rPr lang="en-US" sz="1350" b="1" dirty="0" err="1">
                <a:solidFill>
                  <a:prstClr val="black"/>
                </a:solidFill>
                <a:latin typeface="Times New Roman" pitchFamily="18" charset="0"/>
                <a:cs typeface="+mn-cs"/>
              </a:rPr>
              <a:t>Chí</a:t>
            </a:r>
            <a:r>
              <a:rPr lang="en-US" sz="1350" b="1" dirty="0">
                <a:solidFill>
                  <a:prstClr val="black"/>
                </a:solidFill>
                <a:latin typeface="Times New Roman" pitchFamily="18" charset="0"/>
                <a:cs typeface="+mn-cs"/>
              </a:rPr>
              <a:t> </a:t>
            </a:r>
            <a:r>
              <a:rPr lang="en-US" sz="1350" b="1" dirty="0" err="1">
                <a:solidFill>
                  <a:prstClr val="black"/>
                </a:solidFill>
                <a:latin typeface="Times New Roman" pitchFamily="18" charset="0"/>
                <a:cs typeface="+mn-cs"/>
              </a:rPr>
              <a:t>Phèo</a:t>
            </a:r>
            <a:r>
              <a:rPr lang="en-US" sz="1350" b="1" dirty="0">
                <a:solidFill>
                  <a:prstClr val="black"/>
                </a:solidFill>
                <a:latin typeface="Times New Roman" pitchFamily="18" charset="0"/>
                <a:cs typeface="+mn-cs"/>
              </a:rPr>
              <a:t> - </a:t>
            </a:r>
          </a:p>
          <a:p>
            <a:pPr defTabSz="685800" fontAlgn="auto">
              <a:spcBef>
                <a:spcPts val="0"/>
              </a:spcBef>
              <a:spcAft>
                <a:spcPts val="0"/>
              </a:spcAft>
            </a:pPr>
            <a:r>
              <a:rPr lang="en-US" sz="1350" b="1" dirty="0" err="1">
                <a:solidFill>
                  <a:prstClr val="black"/>
                </a:solidFill>
                <a:latin typeface="Times New Roman" pitchFamily="18" charset="0"/>
                <a:cs typeface="+mn-cs"/>
              </a:rPr>
              <a:t>hiền</a:t>
            </a:r>
            <a:r>
              <a:rPr lang="en-US" sz="1350" b="1" dirty="0">
                <a:solidFill>
                  <a:prstClr val="black"/>
                </a:solidFill>
                <a:latin typeface="Times New Roman" pitchFamily="18" charset="0"/>
                <a:cs typeface="+mn-cs"/>
              </a:rPr>
              <a:t> </a:t>
            </a:r>
            <a:r>
              <a:rPr lang="en-US" sz="1350" b="1" dirty="0" err="1">
                <a:solidFill>
                  <a:prstClr val="black"/>
                </a:solidFill>
                <a:latin typeface="Times New Roman" pitchFamily="18" charset="0"/>
                <a:cs typeface="+mn-cs"/>
              </a:rPr>
              <a:t>lành</a:t>
            </a:r>
            <a:r>
              <a:rPr lang="en-US" sz="1350" b="1" dirty="0">
                <a:solidFill>
                  <a:prstClr val="black"/>
                </a:solidFill>
                <a:latin typeface="Times New Roman" pitchFamily="18" charset="0"/>
                <a:cs typeface="+mn-cs"/>
              </a:rPr>
              <a:t>, </a:t>
            </a:r>
            <a:r>
              <a:rPr lang="en-US" sz="1350" b="1" dirty="0" err="1">
                <a:solidFill>
                  <a:prstClr val="black"/>
                </a:solidFill>
                <a:latin typeface="Times New Roman" pitchFamily="18" charset="0"/>
                <a:cs typeface="+mn-cs"/>
              </a:rPr>
              <a:t>chất</a:t>
            </a:r>
            <a:r>
              <a:rPr lang="en-US" sz="1350" b="1" dirty="0">
                <a:solidFill>
                  <a:prstClr val="black"/>
                </a:solidFill>
                <a:latin typeface="Times New Roman" pitchFamily="18" charset="0"/>
                <a:cs typeface="+mn-cs"/>
              </a:rPr>
              <a:t> </a:t>
            </a:r>
            <a:r>
              <a:rPr lang="en-US" sz="1350" b="1" dirty="0" err="1">
                <a:solidFill>
                  <a:prstClr val="black"/>
                </a:solidFill>
                <a:latin typeface="Times New Roman" pitchFamily="18" charset="0"/>
                <a:cs typeface="+mn-cs"/>
              </a:rPr>
              <a:t>phác</a:t>
            </a:r>
            <a:endParaRPr lang="en-US" sz="1350" b="1" dirty="0">
              <a:solidFill>
                <a:prstClr val="black"/>
              </a:solidFill>
              <a:latin typeface="Times New Roman" pitchFamily="18" charset="0"/>
              <a:cs typeface="+mn-cs"/>
            </a:endParaRPr>
          </a:p>
        </p:txBody>
      </p:sp>
      <p:sp>
        <p:nvSpPr>
          <p:cNvPr id="56324" name="Line 4"/>
          <p:cNvSpPr>
            <a:spLocks noChangeShapeType="1"/>
          </p:cNvSpPr>
          <p:nvPr/>
        </p:nvSpPr>
        <p:spPr bwMode="auto">
          <a:xfrm>
            <a:off x="2651522" y="750094"/>
            <a:ext cx="1508522" cy="0"/>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25" name="AutoShape 5"/>
          <p:cNvSpPr>
            <a:spLocks noChangeArrowheads="1"/>
          </p:cNvSpPr>
          <p:nvPr/>
        </p:nvSpPr>
        <p:spPr bwMode="auto">
          <a:xfrm>
            <a:off x="4160044" y="285751"/>
            <a:ext cx="960835" cy="869156"/>
          </a:xfrm>
          <a:prstGeom prst="octagon">
            <a:avLst>
              <a:gd name="adj" fmla="val 29287"/>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26" name="Text Box 6"/>
          <p:cNvSpPr txBox="1">
            <a:spLocks noChangeArrowheads="1"/>
          </p:cNvSpPr>
          <p:nvPr/>
        </p:nvSpPr>
        <p:spPr bwMode="auto">
          <a:xfrm>
            <a:off x="6629400" y="457200"/>
            <a:ext cx="1371600" cy="685800"/>
          </a:xfrm>
          <a:prstGeom prst="rect">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r>
              <a:rPr lang="en-US" sz="1350" b="1">
                <a:solidFill>
                  <a:prstClr val="black"/>
                </a:solidFill>
                <a:latin typeface="Times New Roman" pitchFamily="18" charset="0"/>
                <a:cs typeface="+mn-cs"/>
              </a:rPr>
              <a:t>Chí Phèo - con quỷ dữ, hung bạo</a:t>
            </a:r>
          </a:p>
        </p:txBody>
      </p:sp>
      <p:sp>
        <p:nvSpPr>
          <p:cNvPr id="56327" name="Line 7"/>
          <p:cNvSpPr>
            <a:spLocks noChangeShapeType="1"/>
          </p:cNvSpPr>
          <p:nvPr/>
        </p:nvSpPr>
        <p:spPr bwMode="auto">
          <a:xfrm>
            <a:off x="5120878" y="733425"/>
            <a:ext cx="1508522" cy="0"/>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28" name="Oval 8"/>
          <p:cNvSpPr>
            <a:spLocks noChangeArrowheads="1"/>
          </p:cNvSpPr>
          <p:nvPr/>
        </p:nvSpPr>
        <p:spPr bwMode="auto">
          <a:xfrm>
            <a:off x="6629400" y="2163367"/>
            <a:ext cx="1371600" cy="1087040"/>
          </a:xfrm>
          <a:prstGeom prst="ellipse">
            <a:avLst/>
          </a:prstGeom>
          <a:solidFill>
            <a:srgbClr val="FFFFFF"/>
          </a:solidFill>
          <a:ln w="9525">
            <a:solidFill>
              <a:srgbClr val="000000"/>
            </a:solidFill>
            <a:round/>
            <a:headEnd/>
            <a:tailEn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29" name="Text Box 9"/>
          <p:cNvSpPr txBox="1">
            <a:spLocks noChangeArrowheads="1"/>
          </p:cNvSpPr>
          <p:nvPr/>
        </p:nvSpPr>
        <p:spPr bwMode="auto">
          <a:xfrm>
            <a:off x="6629400" y="4319587"/>
            <a:ext cx="1371600" cy="652463"/>
          </a:xfrm>
          <a:prstGeom prst="rect">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r>
              <a:rPr lang="en-US" sz="1350" b="1">
                <a:solidFill>
                  <a:prstClr val="black"/>
                </a:solidFill>
                <a:latin typeface="Times New Roman" pitchFamily="18" charset="0"/>
                <a:cs typeface="+mn-cs"/>
              </a:rPr>
              <a:t>Chí Phèo – khao khát hoàn lương</a:t>
            </a:r>
          </a:p>
        </p:txBody>
      </p:sp>
      <p:sp>
        <p:nvSpPr>
          <p:cNvPr id="56330" name="AutoShape 10"/>
          <p:cNvSpPr>
            <a:spLocks noChangeArrowheads="1"/>
          </p:cNvSpPr>
          <p:nvPr/>
        </p:nvSpPr>
        <p:spPr bwMode="auto">
          <a:xfrm>
            <a:off x="3886200" y="4198144"/>
            <a:ext cx="2057400" cy="760810"/>
          </a:xfrm>
          <a:prstGeom prst="triangle">
            <a:avLst>
              <a:gd name="adj" fmla="val 50000"/>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1" name="Text Box 11"/>
          <p:cNvSpPr txBox="1">
            <a:spLocks noChangeArrowheads="1"/>
          </p:cNvSpPr>
          <p:nvPr/>
        </p:nvSpPr>
        <p:spPr bwMode="auto">
          <a:xfrm>
            <a:off x="1279922" y="4319587"/>
            <a:ext cx="1371600" cy="652463"/>
          </a:xfrm>
          <a:prstGeom prst="rect">
            <a:avLst/>
          </a:prstGeom>
          <a:solidFill>
            <a:srgbClr val="FFFFFF"/>
          </a:solidFill>
          <a:ln w="9525">
            <a:solidFill>
              <a:srgbClr val="000000"/>
            </a:solidFill>
            <a:miter lim="800000"/>
            <a:headEnd/>
            <a:tailEnd/>
          </a:ln>
        </p:spPr>
        <p:txBody>
          <a:bodyPr/>
          <a:lstStyle/>
          <a:p>
            <a:pPr defTabSz="685800" fontAlgn="auto">
              <a:spcBef>
                <a:spcPts val="0"/>
              </a:spcBef>
              <a:spcAft>
                <a:spcPts val="0"/>
              </a:spcAft>
            </a:pPr>
            <a:r>
              <a:rPr lang="en-US" sz="1350" b="1">
                <a:solidFill>
                  <a:prstClr val="black"/>
                </a:solidFill>
                <a:latin typeface="Times New Roman" pitchFamily="18" charset="0"/>
                <a:cs typeface="+mn-cs"/>
              </a:rPr>
              <a:t>Chí Phèo bế tắc, giết bá Kiến rồi tự sát</a:t>
            </a:r>
          </a:p>
        </p:txBody>
      </p:sp>
      <p:sp>
        <p:nvSpPr>
          <p:cNvPr id="56332" name="Oval 12"/>
          <p:cNvSpPr>
            <a:spLocks noChangeArrowheads="1"/>
          </p:cNvSpPr>
          <p:nvPr/>
        </p:nvSpPr>
        <p:spPr bwMode="auto">
          <a:xfrm>
            <a:off x="1143000" y="3032523"/>
            <a:ext cx="1645444" cy="869156"/>
          </a:xfrm>
          <a:prstGeom prst="ellipse">
            <a:avLst/>
          </a:prstGeom>
          <a:solidFill>
            <a:srgbClr val="FFFFFF"/>
          </a:solidFill>
          <a:ln w="9525">
            <a:solidFill>
              <a:srgbClr val="000000"/>
            </a:solidFill>
            <a:round/>
            <a:headEnd/>
            <a:tailEn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3" name="Line 13"/>
          <p:cNvSpPr>
            <a:spLocks noChangeShapeType="1"/>
          </p:cNvSpPr>
          <p:nvPr/>
        </p:nvSpPr>
        <p:spPr bwMode="auto">
          <a:xfrm flipH="1">
            <a:off x="7143750" y="1200150"/>
            <a:ext cx="0" cy="963216"/>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4" name="Line 14"/>
          <p:cNvSpPr>
            <a:spLocks noChangeShapeType="1"/>
          </p:cNvSpPr>
          <p:nvPr/>
        </p:nvSpPr>
        <p:spPr bwMode="auto">
          <a:xfrm>
            <a:off x="7143750" y="3257550"/>
            <a:ext cx="0" cy="1085850"/>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5" name="Line 15"/>
          <p:cNvSpPr>
            <a:spLocks noChangeShapeType="1"/>
          </p:cNvSpPr>
          <p:nvPr/>
        </p:nvSpPr>
        <p:spPr bwMode="auto">
          <a:xfrm flipV="1">
            <a:off x="1965722" y="3901678"/>
            <a:ext cx="0" cy="404813"/>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6" name="Line 16"/>
          <p:cNvSpPr>
            <a:spLocks noChangeShapeType="1"/>
          </p:cNvSpPr>
          <p:nvPr/>
        </p:nvSpPr>
        <p:spPr bwMode="auto">
          <a:xfrm flipV="1">
            <a:off x="1965722" y="2380060"/>
            <a:ext cx="0" cy="652463"/>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37" name="Text Box 17"/>
          <p:cNvSpPr txBox="1">
            <a:spLocks noChangeArrowheads="1"/>
          </p:cNvSpPr>
          <p:nvPr/>
        </p:nvSpPr>
        <p:spPr bwMode="auto">
          <a:xfrm>
            <a:off x="4229100" y="616744"/>
            <a:ext cx="1028700" cy="323165"/>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500" b="1">
                <a:solidFill>
                  <a:prstClr val="black"/>
                </a:solidFill>
                <a:latin typeface="Times New Roman" pitchFamily="18" charset="0"/>
                <a:cs typeface="+mn-cs"/>
              </a:rPr>
              <a:t>Bá Kiến</a:t>
            </a:r>
          </a:p>
        </p:txBody>
      </p:sp>
      <p:sp>
        <p:nvSpPr>
          <p:cNvPr id="56338" name="Text Box 18"/>
          <p:cNvSpPr txBox="1">
            <a:spLocks noChangeArrowheads="1"/>
          </p:cNvSpPr>
          <p:nvPr/>
        </p:nvSpPr>
        <p:spPr bwMode="auto">
          <a:xfrm>
            <a:off x="5200650" y="444103"/>
            <a:ext cx="1257300" cy="611706"/>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350">
                <a:solidFill>
                  <a:prstClr val="black"/>
                </a:solidFill>
                <a:latin typeface="Times New Roman" pitchFamily="18" charset="0"/>
                <a:cs typeface="+mn-cs"/>
              </a:rPr>
              <a:t>     Vu oan</a:t>
            </a:r>
          </a:p>
          <a:p>
            <a:pPr defTabSz="685800" fontAlgn="auto">
              <a:spcBef>
                <a:spcPct val="50000"/>
              </a:spcBef>
              <a:spcAft>
                <a:spcPts val="0"/>
              </a:spcAft>
            </a:pPr>
            <a:r>
              <a:rPr lang="en-US" sz="1350">
                <a:solidFill>
                  <a:prstClr val="black"/>
                </a:solidFill>
                <a:latin typeface="Times New Roman" pitchFamily="18" charset="0"/>
                <a:cs typeface="+mn-cs"/>
              </a:rPr>
              <a:t>Chí Phèo đi tù</a:t>
            </a:r>
          </a:p>
        </p:txBody>
      </p:sp>
      <p:sp>
        <p:nvSpPr>
          <p:cNvPr id="56339" name="Text Box 19"/>
          <p:cNvSpPr txBox="1">
            <a:spLocks noChangeArrowheads="1"/>
          </p:cNvSpPr>
          <p:nvPr/>
        </p:nvSpPr>
        <p:spPr bwMode="auto">
          <a:xfrm>
            <a:off x="6858000" y="2514600"/>
            <a:ext cx="1143000" cy="369332"/>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b="1">
                <a:solidFill>
                  <a:prstClr val="black"/>
                </a:solidFill>
                <a:latin typeface="Times New Roman" pitchFamily="18" charset="0"/>
                <a:cs typeface="+mn-cs"/>
              </a:rPr>
              <a:t>Thị Nở</a:t>
            </a:r>
          </a:p>
        </p:txBody>
      </p:sp>
      <p:sp>
        <p:nvSpPr>
          <p:cNvPr id="56340" name="Text Box 20"/>
          <p:cNvSpPr txBox="1">
            <a:spLocks noChangeArrowheads="1"/>
          </p:cNvSpPr>
          <p:nvPr/>
        </p:nvSpPr>
        <p:spPr bwMode="auto">
          <a:xfrm>
            <a:off x="7372350" y="3486151"/>
            <a:ext cx="628650" cy="507831"/>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350" dirty="0" err="1">
                <a:solidFill>
                  <a:prstClr val="white"/>
                </a:solidFill>
                <a:latin typeface="Times New Roman" pitchFamily="18" charset="0"/>
                <a:cs typeface="+mn-cs"/>
              </a:rPr>
              <a:t>Chăm</a:t>
            </a:r>
            <a:r>
              <a:rPr lang="en-US" sz="1350" dirty="0">
                <a:solidFill>
                  <a:prstClr val="white"/>
                </a:solidFill>
                <a:latin typeface="Times New Roman" pitchFamily="18" charset="0"/>
                <a:cs typeface="+mn-cs"/>
              </a:rPr>
              <a:t> </a:t>
            </a:r>
            <a:r>
              <a:rPr lang="en-US" sz="1350" dirty="0" err="1">
                <a:solidFill>
                  <a:prstClr val="white"/>
                </a:solidFill>
                <a:latin typeface="Times New Roman" pitchFamily="18" charset="0"/>
                <a:cs typeface="+mn-cs"/>
              </a:rPr>
              <a:t>sóc</a:t>
            </a:r>
            <a:endParaRPr lang="en-US" sz="1350" dirty="0">
              <a:solidFill>
                <a:prstClr val="white"/>
              </a:solidFill>
              <a:latin typeface="Times New Roman" pitchFamily="18" charset="0"/>
              <a:cs typeface="+mn-cs"/>
            </a:endParaRPr>
          </a:p>
        </p:txBody>
      </p:sp>
      <p:sp>
        <p:nvSpPr>
          <p:cNvPr id="56341" name="Text Box 21"/>
          <p:cNvSpPr txBox="1">
            <a:spLocks noChangeArrowheads="1"/>
          </p:cNvSpPr>
          <p:nvPr/>
        </p:nvSpPr>
        <p:spPr bwMode="auto">
          <a:xfrm>
            <a:off x="6229350" y="3486150"/>
            <a:ext cx="800100" cy="507831"/>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350" dirty="0" err="1">
                <a:solidFill>
                  <a:prstClr val="black"/>
                </a:solidFill>
                <a:latin typeface="Times New Roman" pitchFamily="18" charset="0"/>
                <a:cs typeface="+mn-cs"/>
              </a:rPr>
              <a:t>Yêu</a:t>
            </a:r>
            <a:r>
              <a:rPr lang="en-US" sz="1350" dirty="0">
                <a:solidFill>
                  <a:prstClr val="black"/>
                </a:solidFill>
                <a:latin typeface="Times New Roman" pitchFamily="18" charset="0"/>
                <a:cs typeface="+mn-cs"/>
              </a:rPr>
              <a:t> </a:t>
            </a:r>
            <a:r>
              <a:rPr lang="en-US" sz="1350" dirty="0" err="1">
                <a:solidFill>
                  <a:prstClr val="black"/>
                </a:solidFill>
                <a:latin typeface="Times New Roman" pitchFamily="18" charset="0"/>
                <a:cs typeface="+mn-cs"/>
              </a:rPr>
              <a:t>thương</a:t>
            </a:r>
            <a:endParaRPr lang="en-US" sz="1350" dirty="0">
              <a:solidFill>
                <a:prstClr val="black"/>
              </a:solidFill>
              <a:latin typeface="Times New Roman" pitchFamily="18" charset="0"/>
              <a:cs typeface="+mn-cs"/>
            </a:endParaRPr>
          </a:p>
        </p:txBody>
      </p:sp>
      <p:sp>
        <p:nvSpPr>
          <p:cNvPr id="56342" name="Text Box 22"/>
          <p:cNvSpPr txBox="1">
            <a:spLocks noChangeArrowheads="1"/>
          </p:cNvSpPr>
          <p:nvPr/>
        </p:nvSpPr>
        <p:spPr bwMode="auto">
          <a:xfrm>
            <a:off x="4286250" y="4674394"/>
            <a:ext cx="1371600" cy="323165"/>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500" b="1">
                <a:solidFill>
                  <a:prstClr val="black"/>
                </a:solidFill>
                <a:latin typeface="Times New Roman" pitchFamily="18" charset="0"/>
                <a:cs typeface="+mn-cs"/>
              </a:rPr>
              <a:t>Bà cô thị Nở</a:t>
            </a:r>
          </a:p>
        </p:txBody>
      </p:sp>
      <p:sp>
        <p:nvSpPr>
          <p:cNvPr id="56343" name="Text Box 23"/>
          <p:cNvSpPr txBox="1">
            <a:spLocks noChangeArrowheads="1"/>
          </p:cNvSpPr>
          <p:nvPr/>
        </p:nvSpPr>
        <p:spPr bwMode="auto">
          <a:xfrm>
            <a:off x="1371600" y="3257550"/>
            <a:ext cx="1314450" cy="553998"/>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500" b="1">
                <a:solidFill>
                  <a:prstClr val="black"/>
                </a:solidFill>
                <a:latin typeface="Times New Roman" pitchFamily="18" charset="0"/>
                <a:cs typeface="+mn-cs"/>
              </a:rPr>
              <a:t>Thị Nở nhìn xuống bụng</a:t>
            </a:r>
          </a:p>
        </p:txBody>
      </p:sp>
      <p:sp>
        <p:nvSpPr>
          <p:cNvPr id="56344" name="Line 24"/>
          <p:cNvSpPr>
            <a:spLocks noChangeShapeType="1"/>
          </p:cNvSpPr>
          <p:nvPr/>
        </p:nvSpPr>
        <p:spPr bwMode="auto">
          <a:xfrm flipV="1">
            <a:off x="1943100" y="1085850"/>
            <a:ext cx="0" cy="457200"/>
          </a:xfrm>
          <a:prstGeom prst="line">
            <a:avLst/>
          </a:prstGeom>
          <a:noFill/>
          <a:ln w="9525">
            <a:solidFill>
              <a:srgbClr val="000000"/>
            </a:solidFill>
            <a:round/>
            <a:headEnd/>
            <a:tailEnd type="triangle" w="med" len="med"/>
          </a:ln>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45" name="Line 25"/>
          <p:cNvSpPr>
            <a:spLocks noChangeShapeType="1"/>
          </p:cNvSpPr>
          <p:nvPr/>
        </p:nvSpPr>
        <p:spPr bwMode="auto">
          <a:xfrm flipH="1">
            <a:off x="5600700" y="4686300"/>
            <a:ext cx="971550" cy="0"/>
          </a:xfrm>
          <a:prstGeom prst="line">
            <a:avLst/>
          </a:prstGeom>
          <a:noFill/>
          <a:ln w="9525">
            <a:solidFill>
              <a:schemeClr val="tx1"/>
            </a:solidFill>
            <a:round/>
            <a:headEnd/>
            <a:tailEnd type="triangle" w="med" len="med"/>
          </a:ln>
          <a:effectLst/>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46" name="Line 26"/>
          <p:cNvSpPr>
            <a:spLocks noChangeShapeType="1"/>
          </p:cNvSpPr>
          <p:nvPr/>
        </p:nvSpPr>
        <p:spPr bwMode="auto">
          <a:xfrm flipH="1">
            <a:off x="2628900" y="4686300"/>
            <a:ext cx="1543050" cy="0"/>
          </a:xfrm>
          <a:prstGeom prst="line">
            <a:avLst/>
          </a:prstGeom>
          <a:noFill/>
          <a:ln w="9525">
            <a:solidFill>
              <a:schemeClr val="tx1"/>
            </a:solidFill>
            <a:round/>
            <a:headEnd/>
            <a:tailEnd type="triangle" w="med" len="med"/>
          </a:ln>
          <a:effectLst/>
        </p:spPr>
        <p:txBody>
          <a:bodyPr/>
          <a:lstStyle/>
          <a:p>
            <a:pPr defTabSz="685800" fontAlgn="auto">
              <a:spcBef>
                <a:spcPts val="0"/>
              </a:spcBef>
              <a:spcAft>
                <a:spcPts val="0"/>
              </a:spcAft>
            </a:pPr>
            <a:endParaRPr lang="en-US" sz="1350">
              <a:solidFill>
                <a:prstClr val="black"/>
              </a:solidFill>
              <a:latin typeface="Trebuchet MS"/>
              <a:cs typeface="+mn-cs"/>
            </a:endParaRPr>
          </a:p>
        </p:txBody>
      </p:sp>
      <p:grpSp>
        <p:nvGrpSpPr>
          <p:cNvPr id="2" name="Group 27"/>
          <p:cNvGrpSpPr>
            <a:grpSpLocks/>
          </p:cNvGrpSpPr>
          <p:nvPr/>
        </p:nvGrpSpPr>
        <p:grpSpPr bwMode="auto">
          <a:xfrm>
            <a:off x="1257300" y="1543050"/>
            <a:ext cx="1428750" cy="837010"/>
            <a:chOff x="96" y="1296"/>
            <a:chExt cx="1200" cy="703"/>
          </a:xfrm>
        </p:grpSpPr>
        <p:sp>
          <p:nvSpPr>
            <p:cNvPr id="56348" name="Text Box 28"/>
            <p:cNvSpPr txBox="1">
              <a:spLocks noChangeArrowheads="1"/>
            </p:cNvSpPr>
            <p:nvPr/>
          </p:nvSpPr>
          <p:spPr bwMode="auto">
            <a:xfrm>
              <a:off x="115" y="1634"/>
              <a:ext cx="1152" cy="365"/>
            </a:xfrm>
            <a:prstGeom prst="rect">
              <a:avLst/>
            </a:prstGeom>
            <a:solidFill>
              <a:srgbClr val="FFFFFF"/>
            </a:solidFill>
            <a:ln w="28575">
              <a:solidFill>
                <a:srgbClr val="000000"/>
              </a:solidFill>
              <a:miter lim="800000"/>
              <a:headEnd/>
              <a:tailEnd/>
            </a:ln>
          </p:spPr>
          <p:txBody>
            <a:bodyPr/>
            <a:lstStyle/>
            <a:p>
              <a:pPr defTabSz="685800" fontAlgn="auto">
                <a:spcBef>
                  <a:spcPts val="450"/>
                </a:spcBef>
                <a:spcAft>
                  <a:spcPts val="450"/>
                </a:spcAft>
              </a:pPr>
              <a:r>
                <a:rPr lang="en-US" sz="1350" b="1" i="1">
                  <a:solidFill>
                    <a:srgbClr val="000000"/>
                  </a:solidFill>
                  <a:latin typeface="Times New Roman" pitchFamily="18" charset="0"/>
                  <a:cs typeface="+mn-cs"/>
                </a:rPr>
                <a:t>Lò gạch cũ</a:t>
              </a:r>
            </a:p>
            <a:p>
              <a:pPr defTabSz="685800" fontAlgn="auto">
                <a:spcBef>
                  <a:spcPts val="0"/>
                </a:spcBef>
                <a:spcAft>
                  <a:spcPts val="0"/>
                </a:spcAft>
              </a:pPr>
              <a:endParaRPr lang="en-US" sz="1350" b="1">
                <a:solidFill>
                  <a:prstClr val="black"/>
                </a:solidFill>
                <a:latin typeface="Times New Roman" pitchFamily="18" charset="0"/>
                <a:cs typeface="+mn-cs"/>
              </a:endParaRPr>
            </a:p>
          </p:txBody>
        </p:sp>
        <p:sp>
          <p:nvSpPr>
            <p:cNvPr id="56349" name="Line 29"/>
            <p:cNvSpPr>
              <a:spLocks noChangeShapeType="1"/>
            </p:cNvSpPr>
            <p:nvPr/>
          </p:nvSpPr>
          <p:spPr bwMode="auto">
            <a:xfrm flipV="1">
              <a:off x="96" y="1296"/>
              <a:ext cx="576" cy="336"/>
            </a:xfrm>
            <a:prstGeom prst="line">
              <a:avLst/>
            </a:prstGeom>
            <a:noFill/>
            <a:ln w="19050">
              <a:solidFill>
                <a:schemeClr val="tx1"/>
              </a:solidFill>
              <a:round/>
              <a:headEnd/>
              <a:tailEnd/>
            </a:ln>
            <a:effectLst/>
          </p:spPr>
          <p:txBody>
            <a:bodyPr/>
            <a:lstStyle/>
            <a:p>
              <a:pPr defTabSz="685800" fontAlgn="auto">
                <a:spcBef>
                  <a:spcPts val="0"/>
                </a:spcBef>
                <a:spcAft>
                  <a:spcPts val="0"/>
                </a:spcAft>
              </a:pPr>
              <a:endParaRPr lang="en-US" sz="1350">
                <a:solidFill>
                  <a:prstClr val="black"/>
                </a:solidFill>
                <a:latin typeface="Trebuchet MS"/>
                <a:cs typeface="+mn-cs"/>
              </a:endParaRPr>
            </a:p>
          </p:txBody>
        </p:sp>
        <p:sp>
          <p:nvSpPr>
            <p:cNvPr id="56350" name="Line 30"/>
            <p:cNvSpPr>
              <a:spLocks noChangeShapeType="1"/>
            </p:cNvSpPr>
            <p:nvPr/>
          </p:nvSpPr>
          <p:spPr bwMode="auto">
            <a:xfrm>
              <a:off x="672" y="1296"/>
              <a:ext cx="624" cy="336"/>
            </a:xfrm>
            <a:prstGeom prst="line">
              <a:avLst/>
            </a:prstGeom>
            <a:noFill/>
            <a:ln w="19050">
              <a:solidFill>
                <a:schemeClr val="tx1"/>
              </a:solidFill>
              <a:round/>
              <a:headEnd/>
              <a:tailEnd/>
            </a:ln>
            <a:effectLst/>
          </p:spPr>
          <p:txBody>
            <a:bodyPr/>
            <a:lstStyle/>
            <a:p>
              <a:pPr defTabSz="685800" fontAlgn="auto">
                <a:spcBef>
                  <a:spcPts val="0"/>
                </a:spcBef>
                <a:spcAft>
                  <a:spcPts val="0"/>
                </a:spcAft>
              </a:pPr>
              <a:endParaRPr lang="en-US" sz="1350">
                <a:solidFill>
                  <a:prstClr val="black"/>
                </a:solidFill>
                <a:latin typeface="Trebuchet MS"/>
                <a:cs typeface="+mn-cs"/>
              </a:endParaRPr>
            </a:p>
          </p:txBody>
        </p:sp>
      </p:grpSp>
      <p:sp>
        <p:nvSpPr>
          <p:cNvPr id="56351" name="Text Box 31"/>
          <p:cNvSpPr txBox="1">
            <a:spLocks noChangeArrowheads="1"/>
          </p:cNvSpPr>
          <p:nvPr/>
        </p:nvSpPr>
        <p:spPr bwMode="auto">
          <a:xfrm>
            <a:off x="2914650" y="4400550"/>
            <a:ext cx="1028700" cy="611706"/>
          </a:xfrm>
          <a:prstGeom prst="rect">
            <a:avLst/>
          </a:prstGeom>
          <a:noFill/>
          <a:ln w="9525">
            <a:noFill/>
            <a:miter lim="800000"/>
            <a:headEnd/>
            <a:tailEnd/>
          </a:ln>
          <a:effectLst/>
        </p:spPr>
        <p:txBody>
          <a:bodyPr>
            <a:spAutoFit/>
          </a:bodyPr>
          <a:lstStyle/>
          <a:p>
            <a:pPr defTabSz="685800" fontAlgn="auto">
              <a:spcBef>
                <a:spcPct val="50000"/>
              </a:spcBef>
              <a:spcAft>
                <a:spcPts val="0"/>
              </a:spcAft>
            </a:pPr>
            <a:r>
              <a:rPr lang="en-US" sz="1350">
                <a:solidFill>
                  <a:prstClr val="black"/>
                </a:solidFill>
                <a:latin typeface="Times New Roman" pitchFamily="18" charset="0"/>
                <a:cs typeface="+mn-cs"/>
              </a:rPr>
              <a:t>Ngăn cản </a:t>
            </a:r>
          </a:p>
          <a:p>
            <a:pPr defTabSz="685800" fontAlgn="auto">
              <a:spcBef>
                <a:spcPct val="50000"/>
              </a:spcBef>
              <a:spcAft>
                <a:spcPts val="0"/>
              </a:spcAft>
            </a:pPr>
            <a:r>
              <a:rPr lang="en-US" sz="1350">
                <a:solidFill>
                  <a:prstClr val="black"/>
                </a:solidFill>
                <a:latin typeface="Times New Roman" pitchFamily="18" charset="0"/>
                <a:cs typeface="+mn-cs"/>
              </a:rPr>
              <a:t>CP với 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44"/>
                                        </p:tgtEl>
                                        <p:attrNameLst>
                                          <p:attrName>style.visibility</p:attrName>
                                        </p:attrNameLst>
                                      </p:cBhvr>
                                      <p:to>
                                        <p:strVal val="visible"/>
                                      </p:to>
                                    </p:set>
                                    <p:animEffect transition="in" filter="box(in)">
                                      <p:cBhvr>
                                        <p:cTn id="12" dur="500"/>
                                        <p:tgtEl>
                                          <p:spTgt spid="5634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6323"/>
                                        </p:tgtEl>
                                        <p:attrNameLst>
                                          <p:attrName>style.visibility</p:attrName>
                                        </p:attrNameLst>
                                      </p:cBhvr>
                                      <p:to>
                                        <p:strVal val="visible"/>
                                      </p:to>
                                    </p:set>
                                    <p:animEffect transition="in" filter="box(in)">
                                      <p:cBhvr>
                                        <p:cTn id="15" dur="500"/>
                                        <p:tgtEl>
                                          <p:spTgt spid="563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325"/>
                                        </p:tgtEl>
                                        <p:attrNameLst>
                                          <p:attrName>style.visibility</p:attrName>
                                        </p:attrNameLst>
                                      </p:cBhvr>
                                      <p:to>
                                        <p:strVal val="visible"/>
                                      </p:to>
                                    </p:set>
                                    <p:animEffect transition="in" filter="blinds(horizontal)">
                                      <p:cBhvr>
                                        <p:cTn id="20" dur="500"/>
                                        <p:tgtEl>
                                          <p:spTgt spid="563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6337"/>
                                        </p:tgtEl>
                                        <p:attrNameLst>
                                          <p:attrName>style.visibility</p:attrName>
                                        </p:attrNameLst>
                                      </p:cBhvr>
                                      <p:to>
                                        <p:strVal val="visible"/>
                                      </p:to>
                                    </p:set>
                                    <p:animEffect transition="in" filter="blinds(horizontal)">
                                      <p:cBhvr>
                                        <p:cTn id="23" dur="500"/>
                                        <p:tgtEl>
                                          <p:spTgt spid="5633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6324"/>
                                        </p:tgtEl>
                                        <p:attrNameLst>
                                          <p:attrName>style.visibility</p:attrName>
                                        </p:attrNameLst>
                                      </p:cBhvr>
                                      <p:to>
                                        <p:strVal val="visible"/>
                                      </p:to>
                                    </p:set>
                                    <p:animEffect transition="in" filter="blinds(horizontal)">
                                      <p:cBhvr>
                                        <p:cTn id="26" dur="500"/>
                                        <p:tgtEl>
                                          <p:spTgt spid="5632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6327"/>
                                        </p:tgtEl>
                                        <p:attrNameLst>
                                          <p:attrName>style.visibility</p:attrName>
                                        </p:attrNameLst>
                                      </p:cBhvr>
                                      <p:to>
                                        <p:strVal val="visible"/>
                                      </p:to>
                                    </p:set>
                                    <p:animEffect transition="in" filter="checkerboard(across)">
                                      <p:cBhvr>
                                        <p:cTn id="31" dur="500"/>
                                        <p:tgtEl>
                                          <p:spTgt spid="5632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6338"/>
                                        </p:tgtEl>
                                        <p:attrNameLst>
                                          <p:attrName>style.visibility</p:attrName>
                                        </p:attrNameLst>
                                      </p:cBhvr>
                                      <p:to>
                                        <p:strVal val="visible"/>
                                      </p:to>
                                    </p:set>
                                    <p:animEffect transition="in" filter="checkerboard(across)">
                                      <p:cBhvr>
                                        <p:cTn id="34" dur="500"/>
                                        <p:tgtEl>
                                          <p:spTgt spid="5633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56326"/>
                                        </p:tgtEl>
                                        <p:attrNameLst>
                                          <p:attrName>style.visibility</p:attrName>
                                        </p:attrNameLst>
                                      </p:cBhvr>
                                      <p:to>
                                        <p:strVal val="visible"/>
                                      </p:to>
                                    </p:set>
                                    <p:animEffect transition="in" filter="checkerboard(across)">
                                      <p:cBhvr>
                                        <p:cTn id="37" dur="500"/>
                                        <p:tgtEl>
                                          <p:spTgt spid="563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6333"/>
                                        </p:tgtEl>
                                        <p:attrNameLst>
                                          <p:attrName>style.visibility</p:attrName>
                                        </p:attrNameLst>
                                      </p:cBhvr>
                                      <p:to>
                                        <p:strVal val="visible"/>
                                      </p:to>
                                    </p:set>
                                    <p:animEffect transition="in" filter="checkerboard(across)">
                                      <p:cBhvr>
                                        <p:cTn id="42" dur="500"/>
                                        <p:tgtEl>
                                          <p:spTgt spid="56333"/>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56328"/>
                                        </p:tgtEl>
                                        <p:attrNameLst>
                                          <p:attrName>style.visibility</p:attrName>
                                        </p:attrNameLst>
                                      </p:cBhvr>
                                      <p:to>
                                        <p:strVal val="visible"/>
                                      </p:to>
                                    </p:set>
                                    <p:animEffect transition="in" filter="checkerboard(across)">
                                      <p:cBhvr>
                                        <p:cTn id="45" dur="500"/>
                                        <p:tgtEl>
                                          <p:spTgt spid="5632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6339"/>
                                        </p:tgtEl>
                                        <p:attrNameLst>
                                          <p:attrName>style.visibility</p:attrName>
                                        </p:attrNameLst>
                                      </p:cBhvr>
                                      <p:to>
                                        <p:strVal val="visible"/>
                                      </p:to>
                                    </p:set>
                                    <p:animEffect transition="in" filter="checkerboard(across)">
                                      <p:cBhvr>
                                        <p:cTn id="48" dur="500"/>
                                        <p:tgtEl>
                                          <p:spTgt spid="563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56341"/>
                                        </p:tgtEl>
                                        <p:attrNameLst>
                                          <p:attrName>style.visibility</p:attrName>
                                        </p:attrNameLst>
                                      </p:cBhvr>
                                      <p:to>
                                        <p:strVal val="visible"/>
                                      </p:to>
                                    </p:set>
                                    <p:animEffect transition="in" filter="slide(fromBottom)">
                                      <p:cBhvr>
                                        <p:cTn id="53" dur="500"/>
                                        <p:tgtEl>
                                          <p:spTgt spid="5634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56340"/>
                                        </p:tgtEl>
                                        <p:attrNameLst>
                                          <p:attrName>style.visibility</p:attrName>
                                        </p:attrNameLst>
                                      </p:cBhvr>
                                      <p:to>
                                        <p:strVal val="visible"/>
                                      </p:to>
                                    </p:set>
                                    <p:animEffect transition="in" filter="slide(fromBottom)">
                                      <p:cBhvr>
                                        <p:cTn id="56" dur="500"/>
                                        <p:tgtEl>
                                          <p:spTgt spid="5634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6334"/>
                                        </p:tgtEl>
                                        <p:attrNameLst>
                                          <p:attrName>style.visibility</p:attrName>
                                        </p:attrNameLst>
                                      </p:cBhvr>
                                      <p:to>
                                        <p:strVal val="visible"/>
                                      </p:to>
                                    </p:set>
                                    <p:animEffect transition="in" filter="slide(fromBottom)">
                                      <p:cBhvr>
                                        <p:cTn id="59" dur="500"/>
                                        <p:tgtEl>
                                          <p:spTgt spid="56334"/>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56329"/>
                                        </p:tgtEl>
                                        <p:attrNameLst>
                                          <p:attrName>style.visibility</p:attrName>
                                        </p:attrNameLst>
                                      </p:cBhvr>
                                      <p:to>
                                        <p:strVal val="visible"/>
                                      </p:to>
                                    </p:set>
                                    <p:animEffect transition="in" filter="slide(fromBottom)">
                                      <p:cBhvr>
                                        <p:cTn id="62" dur="500"/>
                                        <p:tgtEl>
                                          <p:spTgt spid="56329"/>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56345"/>
                                        </p:tgtEl>
                                        <p:attrNameLst>
                                          <p:attrName>style.visibility</p:attrName>
                                        </p:attrNameLst>
                                      </p:cBhvr>
                                      <p:to>
                                        <p:strVal val="visible"/>
                                      </p:to>
                                    </p:set>
                                    <p:animEffect transition="in" filter="wedge">
                                      <p:cBhvr>
                                        <p:cTn id="67" dur="500"/>
                                        <p:tgtEl>
                                          <p:spTgt spid="56345"/>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56330"/>
                                        </p:tgtEl>
                                        <p:attrNameLst>
                                          <p:attrName>style.visibility</p:attrName>
                                        </p:attrNameLst>
                                      </p:cBhvr>
                                      <p:to>
                                        <p:strVal val="visible"/>
                                      </p:to>
                                    </p:set>
                                    <p:animEffect transition="in" filter="wedge">
                                      <p:cBhvr>
                                        <p:cTn id="70" dur="500"/>
                                        <p:tgtEl>
                                          <p:spTgt spid="56330"/>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56342"/>
                                        </p:tgtEl>
                                        <p:attrNameLst>
                                          <p:attrName>style.visibility</p:attrName>
                                        </p:attrNameLst>
                                      </p:cBhvr>
                                      <p:to>
                                        <p:strVal val="visible"/>
                                      </p:to>
                                    </p:set>
                                    <p:animEffect transition="in" filter="wedge">
                                      <p:cBhvr>
                                        <p:cTn id="73" dur="500"/>
                                        <p:tgtEl>
                                          <p:spTgt spid="56342"/>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56351"/>
                                        </p:tgtEl>
                                        <p:attrNameLst>
                                          <p:attrName>style.visibility</p:attrName>
                                        </p:attrNameLst>
                                      </p:cBhvr>
                                      <p:to>
                                        <p:strVal val="visible"/>
                                      </p:to>
                                    </p:set>
                                    <p:animEffect transition="in" filter="slide(fromBottom)">
                                      <p:cBhvr>
                                        <p:cTn id="78" dur="500"/>
                                        <p:tgtEl>
                                          <p:spTgt spid="56351"/>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56346"/>
                                        </p:tgtEl>
                                        <p:attrNameLst>
                                          <p:attrName>style.visibility</p:attrName>
                                        </p:attrNameLst>
                                      </p:cBhvr>
                                      <p:to>
                                        <p:strVal val="visible"/>
                                      </p:to>
                                    </p:set>
                                    <p:animEffect transition="in" filter="slide(fromBottom)">
                                      <p:cBhvr>
                                        <p:cTn id="81" dur="500"/>
                                        <p:tgtEl>
                                          <p:spTgt spid="56346"/>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56331"/>
                                        </p:tgtEl>
                                        <p:attrNameLst>
                                          <p:attrName>style.visibility</p:attrName>
                                        </p:attrNameLst>
                                      </p:cBhvr>
                                      <p:to>
                                        <p:strVal val="visible"/>
                                      </p:to>
                                    </p:set>
                                    <p:animEffect transition="in" filter="slide(fromBottom)">
                                      <p:cBhvr>
                                        <p:cTn id="84" dur="500"/>
                                        <p:tgtEl>
                                          <p:spTgt spid="56331"/>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56343"/>
                                        </p:tgtEl>
                                        <p:attrNameLst>
                                          <p:attrName>style.visibility</p:attrName>
                                        </p:attrNameLst>
                                      </p:cBhvr>
                                      <p:to>
                                        <p:strVal val="visible"/>
                                      </p:to>
                                    </p:set>
                                    <p:animEffect transition="in" filter="box(in)">
                                      <p:cBhvr>
                                        <p:cTn id="89" dur="500"/>
                                        <p:tgtEl>
                                          <p:spTgt spid="56343"/>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6335"/>
                                        </p:tgtEl>
                                        <p:attrNameLst>
                                          <p:attrName>style.visibility</p:attrName>
                                        </p:attrNameLst>
                                      </p:cBhvr>
                                      <p:to>
                                        <p:strVal val="visible"/>
                                      </p:to>
                                    </p:set>
                                    <p:animEffect transition="in" filter="box(in)">
                                      <p:cBhvr>
                                        <p:cTn id="92" dur="500"/>
                                        <p:tgtEl>
                                          <p:spTgt spid="56335"/>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6332"/>
                                        </p:tgtEl>
                                        <p:attrNameLst>
                                          <p:attrName>style.visibility</p:attrName>
                                        </p:attrNameLst>
                                      </p:cBhvr>
                                      <p:to>
                                        <p:strVal val="visible"/>
                                      </p:to>
                                    </p:set>
                                    <p:animEffect transition="in" filter="box(in)">
                                      <p:cBhvr>
                                        <p:cTn id="95" dur="500"/>
                                        <p:tgtEl>
                                          <p:spTgt spid="5633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6336"/>
                                        </p:tgtEl>
                                        <p:attrNameLst>
                                          <p:attrName>style.visibility</p:attrName>
                                        </p:attrNameLst>
                                      </p:cBhvr>
                                      <p:to>
                                        <p:strVal val="visible"/>
                                      </p:to>
                                    </p:set>
                                    <p:animEffect transition="in" filter="blinds(horizontal)">
                                      <p:cBhvr>
                                        <p:cTn id="100" dur="500"/>
                                        <p:tgtEl>
                                          <p:spTgt spid="56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5" grpId="0" animBg="1"/>
      <p:bldP spid="56326" grpId="0" animBg="1"/>
      <p:bldP spid="56327" grpId="0" animBg="1"/>
      <p:bldP spid="56328" grpId="0" animBg="1"/>
      <p:bldP spid="56329" grpId="0" animBg="1"/>
      <p:bldP spid="56330" grpId="0" animBg="1"/>
      <p:bldP spid="56331" grpId="0" animBg="1"/>
      <p:bldP spid="56332" grpId="0" animBg="1"/>
      <p:bldP spid="56333" grpId="0" animBg="1"/>
      <p:bldP spid="56334" grpId="0" animBg="1"/>
      <p:bldP spid="56335" grpId="0" animBg="1"/>
      <p:bldP spid="56336" grpId="0" animBg="1"/>
      <p:bldP spid="56337" grpId="0"/>
      <p:bldP spid="56338" grpId="0"/>
      <p:bldP spid="56339" grpId="0"/>
      <p:bldP spid="56340" grpId="0"/>
      <p:bldP spid="56341" grpId="0"/>
      <p:bldP spid="56342" grpId="0"/>
      <p:bldP spid="56343" grpId="0"/>
      <p:bldP spid="56344" grpId="0" animBg="1"/>
      <p:bldP spid="56345" grpId="0" animBg="1"/>
      <p:bldP spid="56346" grpId="0" animBg="1"/>
      <p:bldP spid="563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II. </a:t>
            </a:r>
            <a:r>
              <a:rPr lang="en-US" sz="2000" b="1" u="sng" dirty="0">
                <a:solidFill>
                  <a:srgbClr val="9BBB59">
                    <a:lumMod val="50000"/>
                  </a:srgbClr>
                </a:solidFill>
                <a:latin typeface="Times New Roman" panose="02020603050405020304" pitchFamily="18" charset="0"/>
                <a:cs typeface="Times New Roman" panose="02020603050405020304" pitchFamily="18" charset="0"/>
              </a:rPr>
              <a:t>ĐỌC –HIỂU VĂN BẢN</a:t>
            </a: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0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5483056F-7AE4-47A2-AC5D-2E87DE740CED}"/>
              </a:ext>
            </a:extLst>
          </p:cNvPr>
          <p:cNvSpPr txBox="1"/>
          <p:nvPr/>
        </p:nvSpPr>
        <p:spPr>
          <a:xfrm>
            <a:off x="533400" y="666750"/>
            <a:ext cx="3505200" cy="461665"/>
          </a:xfrm>
          <a:prstGeom prst="rect">
            <a:avLst/>
          </a:prstGeom>
          <a:noFill/>
        </p:spPr>
        <p:txBody>
          <a:bodyPr wrap="square" rtlCol="0">
            <a:spAutoFit/>
          </a:bodyPr>
          <a:lstStyle/>
          <a:p>
            <a:r>
              <a:rPr lang="en-US" sz="2400" b="1" dirty="0">
                <a:solidFill>
                  <a:srgbClr val="FF0000"/>
                </a:solidFill>
              </a:rPr>
              <a:t>1. </a:t>
            </a:r>
            <a:r>
              <a:rPr lang="en-US" sz="2400" b="1" dirty="0" err="1">
                <a:solidFill>
                  <a:srgbClr val="FF0000"/>
                </a:solidFill>
              </a:rPr>
              <a:t>Hình</a:t>
            </a:r>
            <a:r>
              <a:rPr lang="en-US" sz="2400" b="1" dirty="0">
                <a:solidFill>
                  <a:srgbClr val="FF0000"/>
                </a:solidFill>
              </a:rPr>
              <a:t> </a:t>
            </a:r>
            <a:r>
              <a:rPr lang="en-US" sz="2400" b="1" dirty="0" err="1">
                <a:solidFill>
                  <a:srgbClr val="FF0000"/>
                </a:solidFill>
              </a:rPr>
              <a:t>ảnh</a:t>
            </a:r>
            <a:r>
              <a:rPr lang="en-US" sz="2400" b="1" dirty="0">
                <a:solidFill>
                  <a:srgbClr val="FF0000"/>
                </a:solidFill>
              </a:rPr>
              <a:t> </a:t>
            </a:r>
            <a:r>
              <a:rPr lang="en-US" sz="2400" b="1" dirty="0" err="1">
                <a:solidFill>
                  <a:srgbClr val="FF0000"/>
                </a:solidFill>
              </a:rPr>
              <a:t>làng</a:t>
            </a:r>
            <a:r>
              <a:rPr lang="en-US" sz="2400" b="1" dirty="0">
                <a:solidFill>
                  <a:srgbClr val="FF0000"/>
                </a:solidFill>
              </a:rPr>
              <a:t> </a:t>
            </a:r>
            <a:r>
              <a:rPr lang="en-US" sz="2400" b="1" dirty="0" err="1">
                <a:solidFill>
                  <a:srgbClr val="FF0000"/>
                </a:solidFill>
              </a:rPr>
              <a:t>Vũ</a:t>
            </a:r>
            <a:r>
              <a:rPr lang="en-US" sz="2400" b="1" dirty="0">
                <a:solidFill>
                  <a:srgbClr val="FF0000"/>
                </a:solidFill>
              </a:rPr>
              <a:t> </a:t>
            </a:r>
            <a:r>
              <a:rPr lang="en-US" sz="2400" b="1" dirty="0" err="1">
                <a:solidFill>
                  <a:srgbClr val="FF0000"/>
                </a:solidFill>
              </a:rPr>
              <a:t>Đại</a:t>
            </a:r>
            <a:endParaRPr lang="en-US" sz="2400" b="1" dirty="0">
              <a:solidFill>
                <a:srgbClr val="FF0000"/>
              </a:solidFill>
            </a:endParaRPr>
          </a:p>
        </p:txBody>
      </p:sp>
      <p:sp>
        <p:nvSpPr>
          <p:cNvPr id="3" name="TextBox 2">
            <a:extLst>
              <a:ext uri="{FF2B5EF4-FFF2-40B4-BE49-F238E27FC236}">
                <a16:creationId xmlns:a16="http://schemas.microsoft.com/office/drawing/2014/main" xmlns="" id="{77254398-2605-4843-8660-E6CDAEB35602}"/>
              </a:ext>
            </a:extLst>
          </p:cNvPr>
          <p:cNvSpPr txBox="1"/>
          <p:nvPr/>
        </p:nvSpPr>
        <p:spPr>
          <a:xfrm>
            <a:off x="228600" y="1230451"/>
            <a:ext cx="5638800" cy="3477875"/>
          </a:xfrm>
          <a:prstGeom prst="rect">
            <a:avLst/>
          </a:prstGeom>
          <a:noFill/>
        </p:spPr>
        <p:txBody>
          <a:bodyPr wrap="square" rtlCol="0">
            <a:spAutoFit/>
          </a:bodyPr>
          <a:lstStyle/>
          <a:p>
            <a:pPr marL="285750" indent="-285750">
              <a:buFontTx/>
              <a:buChar char="-"/>
            </a:pP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endParaRPr lang="en-US" sz="2200" dirty="0">
              <a:latin typeface="Times New Roman" panose="02020603050405020304" pitchFamily="18" charset="0"/>
              <a:cs typeface="Times New Roman" panose="02020603050405020304" pitchFamily="18" charset="0"/>
            </a:endParaRPr>
          </a:p>
          <a:p>
            <a:pPr marL="285750" indent="-285750">
              <a:buFontTx/>
              <a:buChar char="-"/>
            </a:pP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phủ</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a:t>
            </a:r>
          </a:p>
          <a:p>
            <a:pPr marL="285750" indent="-285750">
              <a:buFontTx/>
              <a:buChar char="-"/>
            </a:pP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ngặt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+Cao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tổng</a:t>
            </a:r>
            <a:r>
              <a:rPr lang="en-US" sz="2200" dirty="0">
                <a:latin typeface="Times New Roman" panose="02020603050405020304" pitchFamily="18" charset="0"/>
                <a:cs typeface="Times New Roman" panose="02020603050405020304" pitchFamily="18" charset="0"/>
              </a:rPr>
              <a:t> li”</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hào</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Phèo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Thọ</a:t>
            </a:r>
            <a:r>
              <a:rPr lang="vi-VN" sz="2200" dirty="0">
                <a:latin typeface="Times New Roman" panose="02020603050405020304" pitchFamily="18" charset="0"/>
                <a:cs typeface="Times New Roman" panose="02020603050405020304" pitchFamily="18" charset="0"/>
              </a:rPr>
              <a:t>, Binh Chức</a:t>
            </a:r>
            <a:r>
              <a:rPr lang="en-US" sz="2200" dirty="0">
                <a:latin typeface="Times New Roman" panose="02020603050405020304" pitchFamily="18" charset="0"/>
                <a:cs typeface="Times New Roman" panose="02020603050405020304" pitchFamily="18" charset="0"/>
              </a:rPr>
              <a:t>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025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171450"/>
            <a:ext cx="6858000" cy="5181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3350"/>
            <a:ext cx="1981200" cy="45720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xmlns="" id="{A9969227-4630-48A0-BC34-74D182D6BA00}"/>
              </a:ext>
            </a:extLst>
          </p:cNvPr>
          <p:cNvSpPr txBox="1"/>
          <p:nvPr/>
        </p:nvSpPr>
        <p:spPr>
          <a:xfrm>
            <a:off x="304800" y="514350"/>
            <a:ext cx="5867400" cy="1569660"/>
          </a:xfrm>
          <a:prstGeom prst="rect">
            <a:avLst/>
          </a:prstGeom>
          <a:noFill/>
        </p:spPr>
        <p:txBody>
          <a:bodyPr wrap="square">
            <a:spAutoFit/>
          </a:bodyPr>
          <a:lstStyle/>
          <a:p>
            <a:pPr marL="342900" indent="-342900" algn="just">
              <a:buFontTx/>
              <a:buChar char="-"/>
            </a:pPr>
            <a:r>
              <a:rPr lang="vi-VN" sz="2400" dirty="0">
                <a:latin typeface="Calibri" pitchFamily="34" charset="0"/>
              </a:rPr>
              <a:t>N</a:t>
            </a:r>
            <a:r>
              <a:rPr lang="en-US" sz="2400" dirty="0">
                <a:latin typeface="Calibri" pitchFamily="34" charset="0"/>
              </a:rPr>
              <a:t>am </a:t>
            </a:r>
            <a:r>
              <a:rPr lang="vi-VN" sz="2400" dirty="0">
                <a:latin typeface="Calibri" pitchFamily="34" charset="0"/>
              </a:rPr>
              <a:t>C</a:t>
            </a:r>
            <a:r>
              <a:rPr lang="en-US" sz="2400" dirty="0" err="1">
                <a:latin typeface="Calibri" pitchFamily="34" charset="0"/>
              </a:rPr>
              <a:t>ao</a:t>
            </a:r>
            <a:r>
              <a:rPr lang="vi-VN" sz="2400" dirty="0">
                <a:latin typeface="Calibri" pitchFamily="34" charset="0"/>
              </a:rPr>
              <a:t> đã dựng nên một làng V</a:t>
            </a:r>
            <a:r>
              <a:rPr lang="en-US" sz="2400" dirty="0">
                <a:latin typeface="Calibri" pitchFamily="34" charset="0"/>
              </a:rPr>
              <a:t>ũ </a:t>
            </a:r>
            <a:r>
              <a:rPr lang="vi-VN" sz="2400" dirty="0">
                <a:latin typeface="Calibri" pitchFamily="34" charset="0"/>
              </a:rPr>
              <a:t>Đ</a:t>
            </a:r>
            <a:r>
              <a:rPr lang="en-US" sz="2400" dirty="0" err="1">
                <a:latin typeface="Calibri" pitchFamily="34" charset="0"/>
              </a:rPr>
              <a:t>ại</a:t>
            </a:r>
            <a:r>
              <a:rPr lang="vi-VN" sz="2400" dirty="0">
                <a:latin typeface="Calibri" pitchFamily="34" charset="0"/>
              </a:rPr>
              <a:t> sống động, hết sức ngột ngạt, đen tối.</a:t>
            </a:r>
            <a:endParaRPr lang="en-US" sz="2400" dirty="0"/>
          </a:p>
          <a:p>
            <a:pPr marL="342900" indent="-342900" algn="just">
              <a:buFontTx/>
              <a:buChar char="-"/>
            </a:pPr>
            <a:r>
              <a:rPr lang="en-US" sz="2400" dirty="0">
                <a:latin typeface="Calibri" pitchFamily="34" charset="0"/>
              </a:rPr>
              <a:t>L</a:t>
            </a:r>
            <a:r>
              <a:rPr lang="vi-VN" sz="2400" dirty="0">
                <a:latin typeface="Calibri" pitchFamily="34" charset="0"/>
              </a:rPr>
              <a:t>àm nổi bật mối xung đột giai cấp âm thầm mà quyết liệt ở nông thôn.</a:t>
            </a:r>
            <a:endParaRPr lang="en-US" sz="2400" dirty="0">
              <a:latin typeface="Calibri" pitchFamily="34" charset="0"/>
            </a:endParaRPr>
          </a:p>
        </p:txBody>
      </p:sp>
      <p:sp>
        <p:nvSpPr>
          <p:cNvPr id="3" name="TextBox 2">
            <a:extLst>
              <a:ext uri="{FF2B5EF4-FFF2-40B4-BE49-F238E27FC236}">
                <a16:creationId xmlns:a16="http://schemas.microsoft.com/office/drawing/2014/main" xmlns="" id="{451194C4-5B34-440B-B91E-CFF30D38B43C}"/>
              </a:ext>
            </a:extLst>
          </p:cNvPr>
          <p:cNvSpPr txBox="1"/>
          <p:nvPr/>
        </p:nvSpPr>
        <p:spPr>
          <a:xfrm>
            <a:off x="0" y="2190750"/>
            <a:ext cx="6477000" cy="1200329"/>
          </a:xfrm>
          <a:prstGeom prst="rect">
            <a:avLst/>
          </a:prstGeom>
          <a:noFill/>
        </p:spPr>
        <p:txBody>
          <a:bodyPr wrap="square" rtlCol="0">
            <a:spAutoFit/>
          </a:bodyPr>
          <a:lstStyle/>
          <a:p>
            <a:r>
              <a:rPr lang="en-US" sz="2400" dirty="0">
                <a:solidFill>
                  <a:srgbClr val="FF0000"/>
                </a:solidFill>
                <a:sym typeface="Wingdings" panose="05000000000000000000" pitchFamily="2" charset="2"/>
              </a:rPr>
              <a:t></a:t>
            </a:r>
            <a:r>
              <a:rPr lang="en-US" sz="2400" dirty="0">
                <a:solidFill>
                  <a:srgbClr val="FF0000"/>
                </a:solidFill>
                <a:latin typeface="Calibri" pitchFamily="34" charset="0"/>
                <a:sym typeface="Wingdings" pitchFamily="2" charset="2"/>
              </a:rPr>
              <a:t> </a:t>
            </a:r>
            <a:r>
              <a:rPr lang="vi-VN" sz="2400" dirty="0">
                <a:solidFill>
                  <a:srgbClr val="FF0000"/>
                </a:solidFill>
                <a:latin typeface="Calibri" pitchFamily="34" charset="0"/>
              </a:rPr>
              <a:t>Đấy chính là hình ảnh thu nhỏ của nông thôn V</a:t>
            </a:r>
            <a:r>
              <a:rPr lang="en-US" sz="2400" dirty="0" err="1">
                <a:solidFill>
                  <a:srgbClr val="FF0000"/>
                </a:solidFill>
                <a:latin typeface="Calibri" pitchFamily="34" charset="0"/>
              </a:rPr>
              <a:t>iệt</a:t>
            </a:r>
            <a:r>
              <a:rPr lang="en-US" sz="2400" dirty="0">
                <a:solidFill>
                  <a:srgbClr val="FF0000"/>
                </a:solidFill>
                <a:latin typeface="Calibri" pitchFamily="34" charset="0"/>
              </a:rPr>
              <a:t> </a:t>
            </a:r>
            <a:r>
              <a:rPr lang="vi-VN" sz="2400" dirty="0">
                <a:solidFill>
                  <a:srgbClr val="FF0000"/>
                </a:solidFill>
                <a:latin typeface="Calibri" pitchFamily="34" charset="0"/>
              </a:rPr>
              <a:t>N</a:t>
            </a:r>
            <a:r>
              <a:rPr lang="en-US" sz="2400" dirty="0">
                <a:solidFill>
                  <a:srgbClr val="FF0000"/>
                </a:solidFill>
                <a:latin typeface="Calibri" pitchFamily="34" charset="0"/>
              </a:rPr>
              <a:t>am</a:t>
            </a:r>
            <a:r>
              <a:rPr lang="vi-VN" sz="2400" dirty="0">
                <a:solidFill>
                  <a:srgbClr val="FF0000"/>
                </a:solidFill>
                <a:latin typeface="Calibri" pitchFamily="34" charset="0"/>
              </a:rPr>
              <a:t> trước CMT8</a:t>
            </a:r>
            <a:endParaRPr lang="en-US" sz="2400" dirty="0">
              <a:solidFill>
                <a:srgbClr val="FF0000"/>
              </a:solidFill>
            </a:endParaRPr>
          </a:p>
          <a:p>
            <a:endParaRPr lang="en-US" sz="2400" dirty="0">
              <a:solidFill>
                <a:srgbClr val="FF0000"/>
              </a:solidFill>
            </a:endParaRPr>
          </a:p>
        </p:txBody>
      </p:sp>
    </p:spTree>
    <p:extLst>
      <p:ext uri="{BB962C8B-B14F-4D97-AF65-F5344CB8AC3E}">
        <p14:creationId xmlns:p14="http://schemas.microsoft.com/office/powerpoint/2010/main" val="39229060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1" u="sng" dirty="0">
                <a:solidFill>
                  <a:srgbClr val="9BBB59">
                    <a:lumMod val="50000"/>
                  </a:srgbClr>
                </a:solidFill>
                <a:latin typeface="Times New Roman" panose="02020603050405020304" pitchFamily="18" charset="0"/>
                <a:cs typeface="Times New Roman" panose="02020603050405020304" pitchFamily="18" charset="0"/>
              </a:rPr>
              <a:t>2.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Hình</a:t>
            </a:r>
            <a:r>
              <a:rPr lang="en-US" sz="2800" b="1" u="sng" dirty="0">
                <a:solidFill>
                  <a:srgbClr val="9BBB59">
                    <a:lumMod val="50000"/>
                  </a:srgbClr>
                </a:solidFill>
                <a:latin typeface="Times New Roman" panose="02020603050405020304" pitchFamily="18" charset="0"/>
                <a:cs typeface="Times New Roman" panose="02020603050405020304" pitchFamily="18" charset="0"/>
              </a:rPr>
              <a:t>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tượng</a:t>
            </a:r>
            <a:r>
              <a:rPr lang="en-US" sz="2800" b="1" u="sng" dirty="0">
                <a:solidFill>
                  <a:srgbClr val="9BBB59">
                    <a:lumMod val="50000"/>
                  </a:srgbClr>
                </a:solidFill>
                <a:latin typeface="Times New Roman" panose="02020603050405020304" pitchFamily="18" charset="0"/>
                <a:cs typeface="Times New Roman" panose="02020603050405020304" pitchFamily="18" charset="0"/>
              </a:rPr>
              <a:t>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nhân</a:t>
            </a:r>
            <a:r>
              <a:rPr lang="en-US" sz="2800" b="1" u="sng" dirty="0">
                <a:solidFill>
                  <a:srgbClr val="9BBB59">
                    <a:lumMod val="50000"/>
                  </a:srgbClr>
                </a:solidFill>
                <a:latin typeface="Times New Roman" panose="02020603050405020304" pitchFamily="18" charset="0"/>
                <a:cs typeface="Times New Roman" panose="02020603050405020304" pitchFamily="18" charset="0"/>
              </a:rPr>
              <a:t>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vật</a:t>
            </a:r>
            <a:r>
              <a:rPr lang="en-US" sz="2800" b="1" u="sng" dirty="0">
                <a:solidFill>
                  <a:srgbClr val="9BBB59">
                    <a:lumMod val="50000"/>
                  </a:srgbClr>
                </a:solidFill>
                <a:latin typeface="Times New Roman" panose="02020603050405020304" pitchFamily="18" charset="0"/>
                <a:cs typeface="Times New Roman" panose="02020603050405020304" pitchFamily="18" charset="0"/>
              </a:rPr>
              <a:t>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Chí</a:t>
            </a:r>
            <a:r>
              <a:rPr lang="en-US" sz="2800" b="1" u="sng" dirty="0">
                <a:solidFill>
                  <a:srgbClr val="9BBB59">
                    <a:lumMod val="50000"/>
                  </a:srgbClr>
                </a:solidFill>
                <a:latin typeface="Times New Roman" panose="02020603050405020304" pitchFamily="18" charset="0"/>
                <a:cs typeface="Times New Roman" panose="02020603050405020304" pitchFamily="18" charset="0"/>
              </a:rPr>
              <a:t> </a:t>
            </a:r>
            <a:r>
              <a:rPr lang="en-US" sz="2800" b="1" u="sng" dirty="0" err="1">
                <a:solidFill>
                  <a:srgbClr val="9BBB59">
                    <a:lumMod val="50000"/>
                  </a:srgbClr>
                </a:solidFill>
                <a:latin typeface="Times New Roman" panose="02020603050405020304" pitchFamily="18" charset="0"/>
                <a:cs typeface="Times New Roman" panose="02020603050405020304" pitchFamily="18" charset="0"/>
              </a:rPr>
              <a:t>Phèo</a:t>
            </a:r>
            <a:endParaRPr lang="en-US" sz="2800" b="1" u="sng"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b="1" u="sng"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b="1" u="sng"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7FF551CC-0AF2-4042-8C27-726BABFE0092}"/>
              </a:ext>
            </a:extLst>
          </p:cNvPr>
          <p:cNvSpPr txBox="1"/>
          <p:nvPr/>
        </p:nvSpPr>
        <p:spPr>
          <a:xfrm>
            <a:off x="533400" y="1011019"/>
            <a:ext cx="2743200"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đáo</a:t>
            </a:r>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73DE3CE7-8AA5-4078-B6C9-BC5EE877E079}"/>
                  </a:ext>
                </a:extLst>
              </p:cNvPr>
              <p:cNvSpPr txBox="1"/>
              <p:nvPr/>
            </p:nvSpPr>
            <p:spPr>
              <a:xfrm>
                <a:off x="304800" y="1428750"/>
                <a:ext cx="5562600" cy="1200329"/>
              </a:xfrm>
              <a:prstGeom prst="rect">
                <a:avLst/>
              </a:prstGeom>
              <a:noFill/>
            </p:spPr>
            <p:txBody>
              <a:bodyPr wrap="square" rtlCol="0">
                <a:spAutoFit/>
              </a:bodyPr>
              <a:lstStyle/>
              <a:p>
                <a:r>
                  <a:rPr lang="en-US" i="1" dirty="0">
                    <a:solidFill>
                      <a:srgbClr val="0070C0"/>
                    </a:solidFill>
                    <a:latin typeface="Times New Roman" panose="02020603050405020304" pitchFamily="18" charset="0"/>
                    <a:cs typeface="Times New Roman" pitchFamily="18" charset="0"/>
                  </a:rPr>
                  <a:t>-“H</a:t>
                </a:r>
                <a:r>
                  <a:rPr lang="vi-VN" i="1" dirty="0">
                    <a:solidFill>
                      <a:srgbClr val="0070C0"/>
                    </a:solidFill>
                    <a:latin typeface="Times New Roman" panose="02020603050405020304" pitchFamily="18" charset="0"/>
                    <a:cs typeface="Times New Roman" pitchFamily="18" charset="0"/>
                  </a:rPr>
                  <a:t>ắn vừa đi vừa chửi</a:t>
                </a:r>
                <a:r>
                  <a:rPr lang="en-US" i="1" dirty="0">
                    <a:solidFill>
                      <a:srgbClr val="0070C0"/>
                    </a:solidFill>
                    <a:latin typeface="Times New Roman" panose="02020603050405020304" pitchFamily="18" charset="0"/>
                    <a:cs typeface="Times New Roman" pitchFamily="18" charset="0"/>
                  </a:rPr>
                  <a:t>: </a:t>
                </a:r>
                <a14:m>
                  <m:oMath xmlns:m="http://schemas.openxmlformats.org/officeDocument/2006/math">
                    <m:r>
                      <a:rPr lang="en-US" i="1" smtClean="0">
                        <a:solidFill>
                          <a:prstClr val="black"/>
                        </a:solidFill>
                        <a:latin typeface="Cambria Math"/>
                        <a:ea typeface="Cambria Math"/>
                        <a:sym typeface="Wingdings" pitchFamily="2" charset="2"/>
                      </a:rPr>
                      <m:t>→</m:t>
                    </m:r>
                  </m:oMath>
                </a14:m>
                <a:r>
                  <a:rPr lang="en-US" dirty="0">
                    <a:solidFill>
                      <a:schemeClr val="tx1"/>
                    </a:solidFill>
                    <a:latin typeface="Times New Roman" panose="02020603050405020304" pitchFamily="18" charset="0"/>
                    <a:cs typeface="Times New Roman" panose="02020603050405020304" pitchFamily="18" charset="0"/>
                    <a:sym typeface="Wingdings" pitchFamily="2" charset="2"/>
                  </a:rPr>
                  <a:t> T</a:t>
                </a:r>
                <a:r>
                  <a:rPr lang="vi-VN" dirty="0">
                    <a:solidFill>
                      <a:schemeClr val="tx1"/>
                    </a:solidFill>
                    <a:latin typeface="Times New Roman" panose="02020603050405020304" pitchFamily="18" charset="0"/>
                    <a:cs typeface="Times New Roman" panose="02020603050405020304" pitchFamily="18" charset="0"/>
                  </a:rPr>
                  <a:t>iếng chửi vật vã, đau đớn của một thân phận con người ít nhiều nhận thức được bi kịch của chính mình.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3DE3CE7-8AA5-4078-B6C9-BC5EE877E079}"/>
                  </a:ext>
                </a:extLst>
              </p:cNvPr>
              <p:cNvSpPr txBox="1">
                <a:spLocks noRot="1" noChangeAspect="1" noMove="1" noResize="1" noEditPoints="1" noAdjustHandles="1" noChangeArrowheads="1" noChangeShapeType="1" noTextEdit="1"/>
              </p:cNvSpPr>
              <p:nvPr/>
            </p:nvSpPr>
            <p:spPr>
              <a:xfrm>
                <a:off x="304800" y="1428750"/>
                <a:ext cx="5562600" cy="1200329"/>
              </a:xfrm>
              <a:prstGeom prst="rect">
                <a:avLst/>
              </a:prstGeom>
              <a:blipFill>
                <a:blip r:embed="rId4"/>
                <a:stretch>
                  <a:fillRect l="-876" t="-2538" r="-32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72A8F1FA-E682-4CBA-952C-FCAFA3747436}"/>
              </a:ext>
            </a:extLst>
          </p:cNvPr>
          <p:cNvSpPr txBox="1"/>
          <p:nvPr/>
        </p:nvSpPr>
        <p:spPr>
          <a:xfrm>
            <a:off x="304800" y="2258020"/>
            <a:ext cx="5708258" cy="923330"/>
          </a:xfrm>
          <a:prstGeom prst="rect">
            <a:avLst/>
          </a:prstGeom>
          <a:noFill/>
        </p:spPr>
        <p:txBody>
          <a:bodyPr wrap="square" rtlCol="0">
            <a:spAutoFit/>
          </a:bodyPr>
          <a:lstStyle/>
          <a:p>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Đối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tượng</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chửi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trời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đời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tất</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cả</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người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làng</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Vũ</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Đại,những</a:t>
            </a:r>
            <a:r>
              <a:rPr lang="en-US" i="1" dirty="0">
                <a:solidFill>
                  <a:srgbClr val="0070C0"/>
                </a:solidFill>
                <a:latin typeface="Times New Roman" panose="02020603050405020304" pitchFamily="18" charset="0"/>
                <a:cs typeface="Times New Roman" pitchFamily="18" charset="0"/>
              </a:rPr>
              <a:t> ai </a:t>
            </a:r>
            <a:r>
              <a:rPr lang="en-US" i="1" dirty="0" err="1">
                <a:solidFill>
                  <a:srgbClr val="0070C0"/>
                </a:solidFill>
                <a:latin typeface="Times New Roman" panose="02020603050405020304" pitchFamily="18" charset="0"/>
                <a:cs typeface="Times New Roman" pitchFamily="18" charset="0"/>
              </a:rPr>
              <a:t>không</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chửi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nhau</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với</a:t>
            </a:r>
            <a:r>
              <a:rPr lang="en-US" i="1" dirty="0">
                <a:solidFill>
                  <a:srgbClr val="0070C0"/>
                </a:solidFill>
                <a:latin typeface="Times New Roman" panose="02020603050405020304" pitchFamily="18" charset="0"/>
                <a:cs typeface="Times New Roman" pitchFamily="18" charset="0"/>
              </a:rPr>
              <a:t> </a:t>
            </a:r>
            <a:r>
              <a:rPr lang="en-US" i="1" dirty="0" err="1">
                <a:solidFill>
                  <a:srgbClr val="0070C0"/>
                </a:solidFill>
                <a:latin typeface="Times New Roman" panose="02020603050405020304" pitchFamily="18" charset="0"/>
                <a:cs typeface="Times New Roman" pitchFamily="18" charset="0"/>
              </a:rPr>
              <a:t>hắn</a:t>
            </a:r>
            <a:r>
              <a:rPr lang="en-US" i="1" dirty="0">
                <a:solidFill>
                  <a:srgbClr val="0070C0"/>
                </a:solidFill>
                <a:latin typeface="Times New Roman" panose="02020603050405020304" pitchFamily="18" charset="0"/>
                <a:cs typeface="Times New Roman" pitchFamily="18" charset="0"/>
              </a:rPr>
              <a:t>…</a:t>
            </a:r>
            <a:r>
              <a:rPr lang="en-US" i="1" dirty="0">
                <a:solidFill>
                  <a:srgbClr val="0070C0"/>
                </a:solidFill>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Nhiều</a:t>
            </a:r>
            <a:r>
              <a:rPr lang="en-US" i="1" dirty="0">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rộng</a:t>
            </a:r>
            <a:r>
              <a:rPr lang="en-US" i="1" dirty="0">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và</a:t>
            </a:r>
            <a:r>
              <a:rPr lang="en-US" i="1" dirty="0">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cụ</a:t>
            </a:r>
            <a:r>
              <a:rPr lang="en-US" i="1" dirty="0">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thể</a:t>
            </a:r>
            <a:r>
              <a:rPr lang="en-US" i="1" dirty="0">
                <a:latin typeface="Times New Roman" panose="02020603050405020304" pitchFamily="18" charset="0"/>
                <a:cs typeface="Times New Roman" pitchFamily="18" charset="0"/>
                <a:sym typeface="Wingdings" panose="05000000000000000000" pitchFamily="2" charset="2"/>
              </a:rPr>
              <a:t> </a:t>
            </a:r>
            <a:r>
              <a:rPr lang="en-US" i="1" dirty="0" err="1">
                <a:latin typeface="Times New Roman" panose="02020603050405020304" pitchFamily="18" charset="0"/>
                <a:cs typeface="Times New Roman" pitchFamily="18" charset="0"/>
                <a:sym typeface="Wingdings" panose="05000000000000000000" pitchFamily="2" charset="2"/>
              </a:rPr>
              <a:t>dần</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522CCB8-2A2E-4BE2-833D-4D375D21AAED}"/>
              </a:ext>
            </a:extLst>
          </p:cNvPr>
          <p:cNvSpPr txBox="1"/>
          <p:nvPr/>
        </p:nvSpPr>
        <p:spPr>
          <a:xfrm>
            <a:off x="228600" y="3257550"/>
            <a:ext cx="56388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chửi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hắn</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91F1B526-FD1D-4AF2-811F-EDE630FEF8ED}"/>
                  </a:ext>
                </a:extLst>
              </p:cNvPr>
              <p:cNvSpPr txBox="1"/>
              <p:nvPr/>
            </p:nvSpPr>
            <p:spPr>
              <a:xfrm>
                <a:off x="152400" y="3943350"/>
                <a:ext cx="5715000" cy="400110"/>
              </a:xfrm>
              <a:prstGeom prst="rect">
                <a:avLst/>
              </a:prstGeom>
              <a:noFill/>
            </p:spPr>
            <p:txBody>
              <a:bodyPr wrap="square" rtlCol="0">
                <a:spAutoFit/>
              </a:bodyPr>
              <a:lstStyle/>
              <a:p>
                <a14:m>
                  <m:oMath xmlns:m="http://schemas.openxmlformats.org/officeDocument/2006/math">
                    <m:r>
                      <a:rPr lang="en-US" sz="2000" b="1" i="1" smtClean="0">
                        <a:solidFill>
                          <a:srgbClr val="C00000"/>
                        </a:solidFill>
                        <a:latin typeface="Cambria Math" panose="02040503050406030204" pitchFamily="18" charset="0"/>
                        <a:sym typeface="Wingdings" pitchFamily="2" charset="2"/>
                      </a:rPr>
                      <m:t>⇒</m:t>
                    </m:r>
                  </m:oMath>
                </a14:m>
                <a:r>
                  <a:rPr lang="en-US" sz="2000" b="1" dirty="0" err="1">
                    <a:solidFill>
                      <a:srgbClr val="C00000"/>
                    </a:solidFill>
                    <a:sym typeface="Wingdings" pitchFamily="2" charset="2"/>
                  </a:rPr>
                  <a:t>Hắn</a:t>
                </a:r>
                <a:r>
                  <a:rPr lang="vi-VN" sz="2000" b="1" dirty="0">
                    <a:solidFill>
                      <a:srgbClr val="C00000"/>
                    </a:solidFill>
                  </a:rPr>
                  <a:t> đã bị đánh bật ra khỏi cái xã hội loài người</a:t>
                </a:r>
                <a:endParaRPr lang="en-US" sz="2000" b="1" dirty="0">
                  <a:solidFill>
                    <a:srgbClr val="C00000"/>
                  </a:solidFill>
                </a:endParaRPr>
              </a:p>
            </p:txBody>
          </p:sp>
        </mc:Choice>
        <mc:Fallback xmlns="">
          <p:sp>
            <p:nvSpPr>
              <p:cNvPr id="8" name="TextBox 7">
                <a:extLst>
                  <a:ext uri="{FF2B5EF4-FFF2-40B4-BE49-F238E27FC236}">
                    <a16:creationId xmlns:a16="http://schemas.microsoft.com/office/drawing/2014/main" id="{91F1B526-FD1D-4AF2-811F-EDE630FEF8ED}"/>
                  </a:ext>
                </a:extLst>
              </p:cNvPr>
              <p:cNvSpPr txBox="1">
                <a:spLocks noRot="1" noChangeAspect="1" noMove="1" noResize="1" noEditPoints="1" noAdjustHandles="1" noChangeArrowheads="1" noChangeShapeType="1" noTextEdit="1"/>
              </p:cNvSpPr>
              <p:nvPr/>
            </p:nvSpPr>
            <p:spPr>
              <a:xfrm>
                <a:off x="152400" y="3943350"/>
                <a:ext cx="5715000" cy="400110"/>
              </a:xfrm>
              <a:prstGeom prst="rect">
                <a:avLst/>
              </a:prstGeom>
              <a:blipFill>
                <a:blip r:embed="rId5"/>
                <a:stretch>
                  <a:fillRect t="-9091" b="-25758"/>
                </a:stretch>
              </a:blipFill>
            </p:spPr>
            <p:txBody>
              <a:bodyPr/>
              <a:lstStyle/>
              <a:p>
                <a:r>
                  <a:rPr lang="en-US">
                    <a:noFill/>
                  </a:rPr>
                  <a:t> </a:t>
                </a:r>
              </a:p>
            </p:txBody>
          </p:sp>
        </mc:Fallback>
      </mc:AlternateContent>
    </p:spTree>
    <p:extLst>
      <p:ext uri="{BB962C8B-B14F-4D97-AF65-F5344CB8AC3E}">
        <p14:creationId xmlns:p14="http://schemas.microsoft.com/office/powerpoint/2010/main" val="21562045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67750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400" b="1" u="sng" dirty="0">
                <a:solidFill>
                  <a:srgbClr val="FF0000"/>
                </a:solidFill>
                <a:latin typeface="Times New Roman" panose="02020603050405020304" pitchFamily="18" charset="0"/>
                <a:cs typeface="Times New Roman" panose="02020603050405020304" pitchFamily="18" charset="0"/>
              </a:rPr>
              <a:t>b. </a:t>
            </a:r>
            <a:r>
              <a:rPr lang="en-US" sz="2400" b="1" u="sng" dirty="0" err="1">
                <a:solidFill>
                  <a:srgbClr val="FF0000"/>
                </a:solidFill>
                <a:latin typeface="Times New Roman" panose="02020603050405020304" pitchFamily="18" charset="0"/>
                <a:cs typeface="Times New Roman" panose="02020603050405020304" pitchFamily="18" charset="0"/>
              </a:rPr>
              <a:t>Trước</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khi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vào</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tù</a:t>
            </a:r>
            <a:endParaRPr kumimoji="0" 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85750"/>
            <a:ext cx="18288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947FB9D0-F8A4-4F43-95FE-25A91A3BCE93}"/>
              </a:ext>
            </a:extLst>
          </p:cNvPr>
          <p:cNvSpPr txBox="1"/>
          <p:nvPr/>
        </p:nvSpPr>
        <p:spPr>
          <a:xfrm>
            <a:off x="457200" y="1123950"/>
            <a:ext cx="5257800" cy="1938992"/>
          </a:xfrm>
          <a:prstGeom prst="rect">
            <a:avLst/>
          </a:prstGeom>
          <a:noFill/>
        </p:spPr>
        <p:txBody>
          <a:bodyPr wrap="square" rtlCol="0">
            <a:spAutoFit/>
          </a:bodyPr>
          <a:lstStyle/>
          <a:p>
            <a:pPr algn="just"/>
            <a:r>
              <a:rPr lang="en-US" sz="2000" dirty="0">
                <a:solidFill>
                  <a:schemeClr val="tx1"/>
                </a:solidFill>
                <a:latin typeface="Calibri" panose="020F0502020204030204" pitchFamily="34" charset="0"/>
              </a:rPr>
              <a:t>- </a:t>
            </a:r>
            <a:r>
              <a:rPr lang="vi-VN" sz="2000" dirty="0">
                <a:solidFill>
                  <a:schemeClr val="tx1"/>
                </a:solidFill>
                <a:latin typeface="Calibri" panose="020F0502020204030204" pitchFamily="34" charset="0"/>
              </a:rPr>
              <a:t>Chí Phèo là một con người bất hạnh:</a:t>
            </a:r>
            <a:endParaRPr lang="en-US" sz="2000" dirty="0">
              <a:solidFill>
                <a:schemeClr val="tx1"/>
              </a:solidFill>
              <a:latin typeface="Calibri" panose="020F0502020204030204" pitchFamily="34" charset="0"/>
            </a:endParaRPr>
          </a:p>
          <a:p>
            <a:pPr algn="just"/>
            <a:r>
              <a:rPr lang="en-US" sz="2000" dirty="0"/>
              <a:t>   </a:t>
            </a:r>
            <a:r>
              <a:rPr lang="en-US" sz="2000" dirty="0">
                <a:solidFill>
                  <a:schemeClr val="tx1"/>
                </a:solidFill>
                <a:latin typeface="Calibri" panose="020F0502020204030204" pitchFamily="34" charset="0"/>
              </a:rPr>
              <a:t>+ </a:t>
            </a:r>
            <a:r>
              <a:rPr lang="en-US" sz="2000" dirty="0" err="1">
                <a:solidFill>
                  <a:schemeClr val="tx1"/>
                </a:solidFill>
                <a:latin typeface="Calibri" panose="020F0502020204030204" pitchFamily="34" charset="0"/>
              </a:rPr>
              <a:t>Bị</a:t>
            </a:r>
            <a:r>
              <a:rPr lang="en-US" sz="2000" dirty="0">
                <a:solidFill>
                  <a:schemeClr val="tx1"/>
                </a:solidFill>
                <a:latin typeface="Calibri" panose="020F0502020204030204" pitchFamily="34" charset="0"/>
              </a:rPr>
              <a:t> </a:t>
            </a:r>
            <a:r>
              <a:rPr lang="vi-VN" sz="2000" dirty="0">
                <a:solidFill>
                  <a:schemeClr val="tx1"/>
                </a:solidFill>
                <a:latin typeface="Calibri" panose="020F0502020204030204" pitchFamily="34" charset="0"/>
              </a:rPr>
              <a:t>bỏ rơi, không rõ cha mẹ</a:t>
            </a:r>
            <a:r>
              <a:rPr lang="en-US" sz="2000" dirty="0">
                <a:solidFill>
                  <a:schemeClr val="tx1"/>
                </a:solidFill>
                <a:latin typeface="Calibri" panose="020F0502020204030204" pitchFamily="34" charset="0"/>
              </a:rPr>
              <a:t>.</a:t>
            </a:r>
          </a:p>
          <a:p>
            <a:pPr algn="just"/>
            <a:r>
              <a:rPr lang="en-US" sz="2000" dirty="0">
                <a:solidFill>
                  <a:schemeClr val="tx1"/>
                </a:solidFill>
                <a:latin typeface="Calibri" panose="020F0502020204030204" pitchFamily="34" charset="0"/>
              </a:rPr>
              <a:t>   + K</a:t>
            </a:r>
            <a:r>
              <a:rPr lang="vi-VN" sz="2000" dirty="0">
                <a:solidFill>
                  <a:schemeClr val="tx1"/>
                </a:solidFill>
                <a:latin typeface="Calibri" panose="020F0502020204030204" pitchFamily="34" charset="0"/>
              </a:rPr>
              <a:t>hông biết quê hương</a:t>
            </a:r>
            <a:r>
              <a:rPr lang="en-US" sz="2000" dirty="0">
                <a:solidFill>
                  <a:schemeClr val="tx1"/>
                </a:solidFill>
                <a:latin typeface="Calibri" panose="020F0502020204030204" pitchFamily="34" charset="0"/>
              </a:rPr>
              <a:t>.</a:t>
            </a:r>
          </a:p>
          <a:p>
            <a:pPr algn="just"/>
            <a:r>
              <a:rPr lang="en-US" sz="2000" dirty="0">
                <a:solidFill>
                  <a:schemeClr val="tx1"/>
                </a:solidFill>
                <a:latin typeface="Calibri" panose="020F0502020204030204" pitchFamily="34" charset="0"/>
              </a:rPr>
              <a:t>   + Đ</a:t>
            </a:r>
            <a:r>
              <a:rPr lang="vi-VN" sz="2000" dirty="0">
                <a:solidFill>
                  <a:schemeClr val="tx1"/>
                </a:solidFill>
                <a:latin typeface="Calibri" panose="020F0502020204030204" pitchFamily="34" charset="0"/>
              </a:rPr>
              <a:t>ược người ta nhặt về từ chiếc lò gạch cũ, người làng chuyền tay nhau nuôi.</a:t>
            </a:r>
            <a:endParaRPr lang="en-US" sz="2000" dirty="0">
              <a:solidFill>
                <a:schemeClr val="tx1"/>
              </a:solidFill>
              <a:latin typeface="Calibri" panose="020F0502020204030204" pitchFamily="34" charset="0"/>
            </a:endParaRPr>
          </a:p>
          <a:p>
            <a:endParaRPr lang="en-US" sz="2000" dirty="0"/>
          </a:p>
        </p:txBody>
      </p:sp>
      <p:sp>
        <p:nvSpPr>
          <p:cNvPr id="3" name="TextBox 2">
            <a:extLst>
              <a:ext uri="{FF2B5EF4-FFF2-40B4-BE49-F238E27FC236}">
                <a16:creationId xmlns:a16="http://schemas.microsoft.com/office/drawing/2014/main" xmlns="" id="{2EEB28FD-1606-4D58-8375-D8D1AF5CC7A9}"/>
              </a:ext>
            </a:extLst>
          </p:cNvPr>
          <p:cNvSpPr txBox="1"/>
          <p:nvPr/>
        </p:nvSpPr>
        <p:spPr>
          <a:xfrm>
            <a:off x="457200" y="2724150"/>
            <a:ext cx="6324600" cy="1323439"/>
          </a:xfrm>
          <a:prstGeom prst="rect">
            <a:avLst/>
          </a:prstGeom>
          <a:noFill/>
        </p:spPr>
        <p:txBody>
          <a:bodyPr wrap="square" rtlCol="0">
            <a:spAutoFit/>
          </a:bodyPr>
          <a:lstStyle/>
          <a:p>
            <a:pPr algn="l"/>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một</a:t>
            </a:r>
            <a:r>
              <a:rPr lang="en-US" sz="2000" dirty="0">
                <a:solidFill>
                  <a:schemeClr val="tx1"/>
                </a:solidFill>
              </a:rPr>
              <a:t> con </a:t>
            </a:r>
            <a:r>
              <a:rPr lang="en-US" sz="2000" dirty="0" err="1">
                <a:solidFill>
                  <a:schemeClr val="tx1"/>
                </a:solidFill>
              </a:rPr>
              <a:t>người</a:t>
            </a:r>
            <a:r>
              <a:rPr lang="en-US" sz="2000" dirty="0">
                <a:solidFill>
                  <a:schemeClr val="tx1"/>
                </a:solidFill>
              </a:rPr>
              <a:t> </a:t>
            </a:r>
            <a:r>
              <a:rPr lang="en-US" sz="2000" dirty="0" err="1">
                <a:solidFill>
                  <a:schemeClr val="tx1"/>
                </a:solidFill>
              </a:rPr>
              <a:t>lương</a:t>
            </a:r>
            <a:r>
              <a:rPr lang="en-US" sz="2000" dirty="0">
                <a:solidFill>
                  <a:schemeClr val="tx1"/>
                </a:solidFill>
              </a:rPr>
              <a:t> </a:t>
            </a:r>
            <a:r>
              <a:rPr lang="en-US" sz="2000" dirty="0" err="1">
                <a:solidFill>
                  <a:schemeClr val="tx1"/>
                </a:solidFill>
              </a:rPr>
              <a:t>thiện</a:t>
            </a:r>
            <a:r>
              <a:rPr lang="en-US" sz="2000" dirty="0">
                <a:solidFill>
                  <a:schemeClr val="tx1"/>
                </a:solidFill>
              </a:rPr>
              <a:t>:</a:t>
            </a:r>
          </a:p>
          <a:p>
            <a:pPr algn="l"/>
            <a:r>
              <a:rPr lang="en-US" sz="2000" dirty="0">
                <a:solidFill>
                  <a:schemeClr val="tx1"/>
                </a:solidFill>
              </a:rPr>
              <a:t>   + </a:t>
            </a:r>
            <a:r>
              <a:rPr lang="vi-VN" sz="2000" dirty="0">
                <a:solidFill>
                  <a:schemeClr val="tx1"/>
                </a:solidFill>
                <a:latin typeface="Calibri" pitchFamily="34" charset="0"/>
              </a:rPr>
              <a:t>Sống bằng sức lao động</a:t>
            </a:r>
            <a:r>
              <a:rPr lang="vi-VN" sz="2000" dirty="0">
                <a:solidFill>
                  <a:schemeClr val="tx1"/>
                </a:solidFill>
              </a:rPr>
              <a:t>.</a:t>
            </a:r>
            <a:endParaRPr lang="en-US" sz="2000" dirty="0">
              <a:solidFill>
                <a:schemeClr val="tx1"/>
              </a:solidFill>
            </a:endParaRPr>
          </a:p>
          <a:p>
            <a:pPr algn="l"/>
            <a:r>
              <a:rPr lang="en-US" sz="2000" dirty="0">
                <a:solidFill>
                  <a:schemeClr val="tx1"/>
                </a:solidFill>
              </a:rPr>
              <a:t>   + </a:t>
            </a:r>
            <a:r>
              <a:rPr lang="vi-VN" sz="2000" dirty="0">
                <a:solidFill>
                  <a:schemeClr val="tx1"/>
                </a:solidFill>
                <a:latin typeface="Calibri" pitchFamily="34" charset="0"/>
              </a:rPr>
              <a:t>Có mơ ước, suy nghĩ bình dị về mái ấm gia đình</a:t>
            </a:r>
            <a:r>
              <a:rPr lang="vi-VN" sz="2000" dirty="0">
                <a:solidFill>
                  <a:schemeClr val="tx1"/>
                </a:solidFill>
              </a:rPr>
              <a:t>.</a:t>
            </a:r>
            <a:endParaRPr lang="en-US" sz="2000" dirty="0">
              <a:solidFill>
                <a:schemeClr val="tx1"/>
              </a:solidFill>
            </a:endParaRPr>
          </a:p>
          <a:p>
            <a:endParaRPr lang="en-US" sz="2000" dirty="0"/>
          </a:p>
        </p:txBody>
      </p:sp>
      <p:sp>
        <p:nvSpPr>
          <p:cNvPr id="5" name="TextBox 4">
            <a:extLst>
              <a:ext uri="{FF2B5EF4-FFF2-40B4-BE49-F238E27FC236}">
                <a16:creationId xmlns:a16="http://schemas.microsoft.com/office/drawing/2014/main" xmlns="" id="{7A5EDD8E-1988-415C-B418-C9F3D946DFFD}"/>
              </a:ext>
            </a:extLst>
          </p:cNvPr>
          <p:cNvSpPr txBox="1"/>
          <p:nvPr/>
        </p:nvSpPr>
        <p:spPr>
          <a:xfrm>
            <a:off x="533400" y="3714750"/>
            <a:ext cx="4741041" cy="369332"/>
          </a:xfrm>
          <a:prstGeom prst="rect">
            <a:avLst/>
          </a:prstGeom>
          <a:noFill/>
        </p:spPr>
        <p:txBody>
          <a:bodyPr wrap="none" rtlCol="0">
            <a:spAutoFit/>
          </a:bodyPr>
          <a:lstStyle/>
          <a:p>
            <a:r>
              <a:rPr lang="en-US" sz="1800" dirty="0">
                <a:solidFill>
                  <a:schemeClr val="tx1"/>
                </a:solidFill>
              </a:rPr>
              <a:t>- </a:t>
            </a:r>
            <a:r>
              <a:rPr lang="vi-VN" sz="1800" dirty="0">
                <a:solidFill>
                  <a:schemeClr val="tx1"/>
                </a:solidFill>
              </a:rPr>
              <a:t>Một con người đầy ý thức về danh dự</a:t>
            </a:r>
            <a:r>
              <a:rPr lang="en-US" sz="1800" dirty="0">
                <a:solidFill>
                  <a:schemeClr val="tx1"/>
                </a:solidFill>
              </a:rPr>
              <a:t>, </a:t>
            </a:r>
            <a:r>
              <a:rPr lang="en-US" sz="1800" dirty="0" err="1">
                <a:solidFill>
                  <a:schemeClr val="tx1"/>
                </a:solidFill>
              </a:rPr>
              <a:t>tự</a:t>
            </a:r>
            <a:r>
              <a:rPr lang="en-US" sz="1800" dirty="0">
                <a:solidFill>
                  <a:schemeClr val="tx1"/>
                </a:solidFill>
              </a:rPr>
              <a:t> </a:t>
            </a:r>
            <a:r>
              <a:rPr lang="en-US" sz="1800" dirty="0" err="1">
                <a:solidFill>
                  <a:schemeClr val="tx1"/>
                </a:solidFill>
              </a:rPr>
              <a:t>trọng</a:t>
            </a:r>
            <a:endParaRPr lang="en-US" dirty="0"/>
          </a:p>
        </p:txBody>
      </p:sp>
    </p:spTree>
    <p:extLst>
      <p:ext uri="{BB962C8B-B14F-4D97-AF65-F5344CB8AC3E}">
        <p14:creationId xmlns:p14="http://schemas.microsoft.com/office/powerpoint/2010/main" val="29950043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52400" y="1962150"/>
            <a:ext cx="1447800" cy="1066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a:ln w="10541" cmpd="sng">
                  <a:solidFill>
                    <a:schemeClr val="accent6">
                      <a:lumMod val="50000"/>
                    </a:schemeClr>
                  </a:solidFill>
                  <a:prstDash val="solid"/>
                </a:ln>
                <a:solidFill>
                  <a:srgbClr val="FF0000"/>
                </a:solidFill>
              </a:rPr>
              <a:t>Kết</a:t>
            </a:r>
            <a:r>
              <a:rPr lang="en-US" sz="2000" b="1" dirty="0">
                <a:ln w="10541" cmpd="sng">
                  <a:solidFill>
                    <a:schemeClr val="accent6">
                      <a:lumMod val="50000"/>
                    </a:schemeClr>
                  </a:solidFill>
                  <a:prstDash val="solid"/>
                </a:ln>
                <a:solidFill>
                  <a:srgbClr val="FF0000"/>
                </a:solidFill>
              </a:rPr>
              <a:t> </a:t>
            </a:r>
            <a:r>
              <a:rPr lang="en-US" sz="2000" b="1" dirty="0" err="1">
                <a:ln w="10541" cmpd="sng">
                  <a:solidFill>
                    <a:schemeClr val="accent6">
                      <a:lumMod val="50000"/>
                    </a:schemeClr>
                  </a:solidFill>
                  <a:prstDash val="solid"/>
                </a:ln>
                <a:solidFill>
                  <a:srgbClr val="FF0000"/>
                </a:solidFill>
              </a:rPr>
              <a:t>luận</a:t>
            </a:r>
            <a:endParaRPr lang="en-US" sz="2000" b="1" dirty="0">
              <a:ln w="10541" cmpd="sng">
                <a:solidFill>
                  <a:schemeClr val="accent6">
                    <a:lumMod val="50000"/>
                  </a:schemeClr>
                </a:solidFill>
                <a:prstDash val="solid"/>
              </a:ln>
              <a:solidFill>
                <a:srgbClr val="FF0000"/>
              </a:solidFill>
            </a:endParaRPr>
          </a:p>
        </p:txBody>
      </p:sp>
      <p:sp>
        <p:nvSpPr>
          <p:cNvPr id="5" name="TextBox 4"/>
          <p:cNvSpPr txBox="1"/>
          <p:nvPr/>
        </p:nvSpPr>
        <p:spPr>
          <a:xfrm>
            <a:off x="1676400" y="971550"/>
            <a:ext cx="64008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3600" dirty="0">
                <a:solidFill>
                  <a:schemeClr val="accent6">
                    <a:lumMod val="75000"/>
                  </a:schemeClr>
                </a:solidFill>
                <a:latin typeface="Calibri" panose="020F0502020204030204" pitchFamily="34" charset="0"/>
              </a:rPr>
              <a:t>Chí Phèo </a:t>
            </a:r>
            <a:r>
              <a:rPr lang="en-US" sz="3600" dirty="0" err="1">
                <a:solidFill>
                  <a:schemeClr val="accent6">
                    <a:lumMod val="75000"/>
                  </a:schemeClr>
                </a:solidFill>
                <a:latin typeface="Calibri" panose="020F0502020204030204" pitchFamily="34" charset="0"/>
              </a:rPr>
              <a:t>vốn</a:t>
            </a:r>
            <a:r>
              <a:rPr lang="en-US" sz="3600" dirty="0">
                <a:solidFill>
                  <a:schemeClr val="accent6">
                    <a:lumMod val="75000"/>
                  </a:schemeClr>
                </a:solidFill>
                <a:latin typeface="Calibri" panose="020F0502020204030204" pitchFamily="34" charset="0"/>
              </a:rPr>
              <a:t> </a:t>
            </a:r>
            <a:r>
              <a:rPr lang="vi-VN" sz="3600" dirty="0">
                <a:solidFill>
                  <a:schemeClr val="accent6">
                    <a:lumMod val="75000"/>
                  </a:schemeClr>
                </a:solidFill>
                <a:latin typeface="Calibri" panose="020F0502020204030204" pitchFamily="34" charset="0"/>
              </a:rPr>
              <a:t>là một con người hiền lành, có quyền sống một cuộc sống đời thường, bình dị như những người lao động khác. </a:t>
            </a:r>
            <a:endParaRPr lang="en-US" sz="3600" dirty="0">
              <a:solidFill>
                <a:schemeClr val="accent6">
                  <a:lumMod val="75000"/>
                </a:schemeClr>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34729" y="-123825"/>
            <a:ext cx="6013058" cy="539115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endParaRPr lang="en-US" sz="2400" dirty="0">
              <a:solidFill>
                <a:schemeClr val="tx1"/>
              </a:solidFill>
              <a:latin typeface="Calibri" panose="020F0502020204030204" pitchFamily="34"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a:extLst>
              <a:ext uri="{FF2B5EF4-FFF2-40B4-BE49-F238E27FC236}">
                <a16:creationId xmlns:a16="http://schemas.microsoft.com/office/drawing/2014/main" xmlns="" id="{EF72BF0D-3FF9-4829-9A65-0556F0BDCBBA}"/>
              </a:ext>
            </a:extLst>
          </p:cNvPr>
          <p:cNvSpPr txBox="1"/>
          <p:nvPr/>
        </p:nvSpPr>
        <p:spPr>
          <a:xfrm>
            <a:off x="457200" y="-19050"/>
            <a:ext cx="2514600" cy="400110"/>
          </a:xfrm>
          <a:prstGeom prst="rect">
            <a:avLst/>
          </a:prstGeom>
          <a:noFill/>
        </p:spPr>
        <p:txBody>
          <a:bodyPr wrap="square" rtlCol="0">
            <a:spAutoFit/>
          </a:bodyPr>
          <a:lstStyle/>
          <a:p>
            <a:r>
              <a:rPr lang="en-US" sz="2000" b="1" u="sng" dirty="0">
                <a:solidFill>
                  <a:srgbClr val="FF0000"/>
                </a:solidFill>
                <a:latin typeface="Times New Roman" panose="02020603050405020304" pitchFamily="18" charset="0"/>
                <a:cs typeface="Times New Roman" panose="02020603050405020304" pitchFamily="18" charset="0"/>
              </a:rPr>
              <a:t>c. </a:t>
            </a:r>
            <a:r>
              <a:rPr lang="en-US" sz="2000" b="1" u="sng" dirty="0" err="1">
                <a:solidFill>
                  <a:srgbClr val="FF0000"/>
                </a:solidFill>
                <a:latin typeface="Times New Roman" panose="02020603050405020304" pitchFamily="18" charset="0"/>
                <a:cs typeface="Times New Roman" panose="02020603050405020304" pitchFamily="18" charset="0"/>
              </a:rPr>
              <a:t>Qúa</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trình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tha</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hóa</a:t>
            </a:r>
            <a:r>
              <a:rPr lang="en-US" sz="2000" b="1" u="sng"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FC373659-F178-49F5-8977-9E8CBE0009CD}"/>
              </a:ext>
            </a:extLst>
          </p:cNvPr>
          <p:cNvSpPr txBox="1"/>
          <p:nvPr/>
        </p:nvSpPr>
        <p:spPr>
          <a:xfrm>
            <a:off x="609600" y="971550"/>
            <a:ext cx="2209800" cy="10668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CBDDEE62-A945-4D54-962F-42F7C8EC5DCD}"/>
              </a:ext>
            </a:extLst>
          </p:cNvPr>
          <p:cNvSpPr txBox="1"/>
          <p:nvPr/>
        </p:nvSpPr>
        <p:spPr>
          <a:xfrm>
            <a:off x="0" y="514350"/>
            <a:ext cx="5105400" cy="646331"/>
          </a:xfrm>
          <a:prstGeom prst="rect">
            <a:avLst/>
          </a:prstGeom>
          <a:noFill/>
        </p:spPr>
        <p:txBody>
          <a:bodyPr wrap="square" rtlCol="0">
            <a:spAutoFit/>
          </a:bodyPr>
          <a:lstStyle/>
          <a:p>
            <a:r>
              <a:rPr lang="en-US" dirty="0">
                <a:solidFill>
                  <a:schemeClr val="tx1"/>
                </a:solidFill>
                <a:latin typeface="Calibri" panose="020F0502020204030204" pitchFamily="34" charset="0"/>
              </a:rPr>
              <a:t>    </a:t>
            </a:r>
            <a:r>
              <a:rPr lang="en-US" dirty="0">
                <a:solidFill>
                  <a:srgbClr val="FF0000"/>
                </a:solidFill>
                <a:latin typeface="Calibri" panose="020F0502020204030204" pitchFamily="34" charset="0"/>
              </a:rPr>
              <a:t>Khi </a:t>
            </a:r>
            <a:r>
              <a:rPr lang="en-US" dirty="0" err="1">
                <a:solidFill>
                  <a:srgbClr val="FF0000"/>
                </a:solidFill>
                <a:latin typeface="Calibri" panose="020F0502020204030204" pitchFamily="34" charset="0"/>
              </a:rPr>
              <a:t>đi</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tù</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về</a:t>
            </a:r>
            <a:r>
              <a:rPr lang="en-US" dirty="0">
                <a:solidFill>
                  <a:srgbClr val="FF0000"/>
                </a:solidFill>
                <a:latin typeface="Calibri" panose="020F0502020204030204" pitchFamily="34" charset="0"/>
              </a:rPr>
              <a:t>, CP </a:t>
            </a:r>
            <a:r>
              <a:rPr lang="en-US" dirty="0" err="1">
                <a:solidFill>
                  <a:srgbClr val="FF0000"/>
                </a:solidFill>
                <a:latin typeface="Calibri" panose="020F0502020204030204" pitchFamily="34" charset="0"/>
              </a:rPr>
              <a:t>trở</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thành</a:t>
            </a:r>
            <a:r>
              <a:rPr lang="en-US" dirty="0">
                <a:solidFill>
                  <a:srgbClr val="FF0000"/>
                </a:solidFill>
                <a:latin typeface="Calibri" panose="020F0502020204030204" pitchFamily="34" charset="0"/>
              </a:rPr>
              <a:t> con </a:t>
            </a:r>
            <a:r>
              <a:rPr lang="en-US" dirty="0" err="1">
                <a:solidFill>
                  <a:srgbClr val="FF0000"/>
                </a:solidFill>
                <a:latin typeface="Calibri" panose="020F0502020204030204" pitchFamily="34" charset="0"/>
              </a:rPr>
              <a:t>quỷ</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của</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làng</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Vũ</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Đại</a:t>
            </a:r>
            <a:endParaRPr lang="en-US" dirty="0">
              <a:solidFill>
                <a:srgbClr val="FF0000"/>
              </a:solidFill>
              <a:latin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xmlns="" id="{04F948BF-5402-4BC0-8B5C-76E228FA9FA9}"/>
              </a:ext>
            </a:extLst>
          </p:cNvPr>
          <p:cNvSpPr txBox="1"/>
          <p:nvPr/>
        </p:nvSpPr>
        <p:spPr>
          <a:xfrm>
            <a:off x="228600" y="971550"/>
            <a:ext cx="3429000" cy="646331"/>
          </a:xfrm>
          <a:prstGeom prst="rect">
            <a:avLst/>
          </a:prstGeom>
          <a:noFill/>
        </p:spPr>
        <p:txBody>
          <a:bodyPr wrap="square" rtlCol="0">
            <a:spAutoFit/>
          </a:bodyPr>
          <a:lstStyle/>
          <a:p>
            <a:r>
              <a:rPr lang="en-US" dirty="0"/>
              <a:t>-</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Bị</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tàn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phá</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về</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nhân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hình</a:t>
            </a:r>
            <a:r>
              <a:rPr lang="en-US" dirty="0">
                <a:solidFill>
                  <a:schemeClr val="tx1"/>
                </a:solidFill>
                <a:latin typeface="Calibri" panose="020F0502020204030204" pitchFamily="34" charset="0"/>
              </a:rPr>
              <a:t>:</a:t>
            </a:r>
          </a:p>
          <a:p>
            <a:endParaRPr lang="en-US" dirty="0"/>
          </a:p>
        </p:txBody>
      </p:sp>
      <p:sp>
        <p:nvSpPr>
          <p:cNvPr id="8" name="TextBox 7">
            <a:extLst>
              <a:ext uri="{FF2B5EF4-FFF2-40B4-BE49-F238E27FC236}">
                <a16:creationId xmlns:a16="http://schemas.microsoft.com/office/drawing/2014/main" xmlns="" id="{F47A300B-3778-4C84-A001-BDAB2E4D726D}"/>
              </a:ext>
            </a:extLst>
          </p:cNvPr>
          <p:cNvSpPr txBox="1"/>
          <p:nvPr/>
        </p:nvSpPr>
        <p:spPr>
          <a:xfrm>
            <a:off x="609600" y="1276350"/>
            <a:ext cx="3581400" cy="1754326"/>
          </a:xfrm>
          <a:prstGeom prst="rect">
            <a:avLst/>
          </a:prstGeom>
          <a:noFill/>
        </p:spPr>
        <p:txBody>
          <a:bodyPr wrap="square" rtlCol="0">
            <a:spAutoFit/>
          </a:bodyPr>
          <a:lstStyle/>
          <a:p>
            <a:pPr algn="l"/>
            <a:r>
              <a:rPr lang="en-US" i="1" dirty="0">
                <a:solidFill>
                  <a:srgbClr val="0070C0"/>
                </a:solidFill>
                <a:latin typeface="Times New Roman" panose="02020603050405020304" pitchFamily="18" charset="0"/>
                <a:cs typeface="Times New Roman" panose="02020603050405020304" pitchFamily="18" charset="0"/>
              </a:rPr>
              <a:t>+</a:t>
            </a:r>
            <a:r>
              <a:rPr lang="en-US" i="1" dirty="0">
                <a:solidFill>
                  <a:schemeClr val="tx1"/>
                </a:solidFill>
                <a:latin typeface="Times New Roman" panose="02020603050405020304" pitchFamily="18" charset="0"/>
                <a:cs typeface="Times New Roman" panose="02020603050405020304" pitchFamily="18" charset="0"/>
              </a:rPr>
              <a:t> </a:t>
            </a:r>
            <a:r>
              <a:rPr lang="en-US" i="1" dirty="0">
                <a:solidFill>
                  <a:srgbClr val="0070C0"/>
                </a:solidFill>
                <a:latin typeface="Times New Roman" panose="02020603050405020304" pitchFamily="18" charset="0"/>
                <a:cs typeface="Times New Roman" panose="02020603050405020304" pitchFamily="18" charset="0"/>
              </a:rPr>
              <a:t>“</a:t>
            </a:r>
            <a:r>
              <a:rPr lang="en-US" i="1" dirty="0" err="1">
                <a:solidFill>
                  <a:srgbClr val="0070C0"/>
                </a:solidFill>
                <a:latin typeface="Times New Roman" panose="02020603050405020304" pitchFamily="18" charset="0"/>
                <a:cs typeface="Times New Roman" panose="02020603050405020304" pitchFamily="18" charset="0"/>
              </a:rPr>
              <a:t>trông</a:t>
            </a:r>
            <a:r>
              <a:rPr lang="vi-VN" i="1" dirty="0">
                <a:solidFill>
                  <a:srgbClr val="0070C0"/>
                </a:solidFill>
                <a:latin typeface="Times New Roman" panose="02020603050405020304" pitchFamily="18" charset="0"/>
                <a:cs typeface="Times New Roman" panose="02020603050405020304" pitchFamily="18" charset="0"/>
              </a:rPr>
              <a:t> đặc </a:t>
            </a:r>
            <a:r>
              <a:rPr lang="en-US" i="1" dirty="0" err="1">
                <a:solidFill>
                  <a:srgbClr val="0070C0"/>
                </a:solidFill>
                <a:latin typeface="Times New Roman" panose="02020603050405020304" pitchFamily="18" charset="0"/>
                <a:cs typeface="Times New Roman" panose="02020603050405020304" pitchFamily="18" charset="0"/>
              </a:rPr>
              <a:t>như</a:t>
            </a:r>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thằng</a:t>
            </a:r>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săng đá</a:t>
            </a:r>
            <a:r>
              <a:rPr lang="en-US" i="1" dirty="0">
                <a:solidFill>
                  <a:srgbClr val="0070C0"/>
                </a:solidFill>
                <a:latin typeface="Times New Roman" panose="02020603050405020304" pitchFamily="18" charset="0"/>
                <a:cs typeface="Times New Roman" panose="02020603050405020304" pitchFamily="18" charset="0"/>
              </a:rPr>
              <a:t>”</a:t>
            </a:r>
          </a:p>
          <a:p>
            <a:pPr algn="l"/>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phanh ngực xăm trổ</a:t>
            </a:r>
            <a:r>
              <a:rPr lang="en-US" i="1" dirty="0">
                <a:solidFill>
                  <a:srgbClr val="0070C0"/>
                </a:solidFill>
                <a:latin typeface="Times New Roman" panose="02020603050405020304" pitchFamily="18" charset="0"/>
                <a:cs typeface="Times New Roman" panose="02020603050405020304" pitchFamily="18" charset="0"/>
              </a:rPr>
              <a:t>”</a:t>
            </a:r>
          </a:p>
          <a:p>
            <a:pPr algn="l"/>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con mắt gườm gườm</a:t>
            </a:r>
            <a:r>
              <a:rPr lang="en-US" i="1" dirty="0">
                <a:solidFill>
                  <a:srgbClr val="0070C0"/>
                </a:solidFill>
                <a:latin typeface="Times New Roman" panose="02020603050405020304" pitchFamily="18" charset="0"/>
                <a:cs typeface="Times New Roman" panose="02020603050405020304" pitchFamily="18" charset="0"/>
              </a:rPr>
              <a:t>”</a:t>
            </a:r>
          </a:p>
          <a:p>
            <a:pPr algn="l"/>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mặt đen</a:t>
            </a:r>
            <a:r>
              <a:rPr lang="en-US" i="1" dirty="0">
                <a:solidFill>
                  <a:srgbClr val="0070C0"/>
                </a:solidFill>
                <a:latin typeface="Times New Roman" panose="02020603050405020304" pitchFamily="18" charset="0"/>
                <a:cs typeface="Times New Roman" panose="02020603050405020304" pitchFamily="18" charset="0"/>
              </a:rPr>
              <a:t>”,</a:t>
            </a:r>
            <a:r>
              <a:rPr lang="vi-VN" i="1" dirty="0">
                <a:solidFill>
                  <a:srgbClr val="0070C0"/>
                </a:solidFill>
                <a:latin typeface="Times New Roman" panose="02020603050405020304" pitchFamily="18" charset="0"/>
                <a:cs typeface="Times New Roman" panose="02020603050405020304" pitchFamily="18" charset="0"/>
              </a:rPr>
              <a:t> </a:t>
            </a:r>
            <a:r>
              <a:rPr lang="en-US" i="1" dirty="0">
                <a:solidFill>
                  <a:srgbClr val="0070C0"/>
                </a:solidFill>
                <a:latin typeface="Times New Roman" panose="02020603050405020304" pitchFamily="18" charset="0"/>
                <a:cs typeface="Times New Roman" panose="02020603050405020304" pitchFamily="18" charset="0"/>
              </a:rPr>
              <a:t>“</a:t>
            </a:r>
            <a:r>
              <a:rPr lang="vi-VN" i="1" dirty="0">
                <a:solidFill>
                  <a:srgbClr val="0070C0"/>
                </a:solidFill>
                <a:latin typeface="Times New Roman" panose="02020603050405020304" pitchFamily="18" charset="0"/>
                <a:cs typeface="Times New Roman" panose="02020603050405020304" pitchFamily="18" charset="0"/>
              </a:rPr>
              <a:t>cơng cơng</a:t>
            </a:r>
            <a:r>
              <a:rPr lang="en-US" i="1" dirty="0">
                <a:solidFill>
                  <a:srgbClr val="0070C0"/>
                </a:solidFill>
                <a:latin typeface="Times New Roman" panose="02020603050405020304" pitchFamily="18" charset="0"/>
                <a:cs typeface="Times New Roman" panose="02020603050405020304" pitchFamily="18" charset="0"/>
              </a:rPr>
              <a:t>”</a:t>
            </a:r>
          </a:p>
          <a:p>
            <a:pPr algn="l"/>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đầu trọc lốc</a:t>
            </a:r>
            <a:r>
              <a:rPr lang="en-US" i="1" dirty="0">
                <a:solidFill>
                  <a:srgbClr val="0070C0"/>
                </a:solidFill>
                <a:latin typeface="Times New Roman" panose="02020603050405020304" pitchFamily="18" charset="0"/>
                <a:cs typeface="Times New Roman" panose="02020603050405020304" pitchFamily="18" charset="0"/>
              </a:rPr>
              <a:t>” </a:t>
            </a:r>
            <a:r>
              <a:rPr lang="vi-VN" i="1" dirty="0">
                <a:solidFill>
                  <a:srgbClr val="0070C0"/>
                </a:solidFill>
                <a:latin typeface="Times New Roman" panose="02020603050405020304" pitchFamily="18" charset="0"/>
                <a:cs typeface="Times New Roman" panose="02020603050405020304" pitchFamily="18" charset="0"/>
              </a:rPr>
              <a:t>…</a:t>
            </a:r>
            <a:endParaRPr lang="en-US" i="1" dirty="0">
              <a:solidFill>
                <a:srgbClr val="0070C0"/>
              </a:solidFill>
              <a:latin typeface="Times New Roman" panose="02020603050405020304" pitchFamily="18"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xmlns="" id="{7F84B43E-3AF8-4370-8F32-E3F751E093E3}"/>
              </a:ext>
            </a:extLst>
          </p:cNvPr>
          <p:cNvSpPr txBox="1"/>
          <p:nvPr/>
        </p:nvSpPr>
        <p:spPr>
          <a:xfrm>
            <a:off x="238703" y="2571750"/>
            <a:ext cx="4631355"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Trông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gớm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chết</a:t>
            </a:r>
            <a:endParaRPr lang="en-US" i="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10" name="Star: 5 Points 9">
            <a:extLst>
              <a:ext uri="{FF2B5EF4-FFF2-40B4-BE49-F238E27FC236}">
                <a16:creationId xmlns:a16="http://schemas.microsoft.com/office/drawing/2014/main" xmlns="" id="{8E041F5B-7155-4E29-BCCC-23ACDA0883E9}"/>
              </a:ext>
            </a:extLst>
          </p:cNvPr>
          <p:cNvSpPr/>
          <p:nvPr/>
        </p:nvSpPr>
        <p:spPr>
          <a:xfrm>
            <a:off x="76200" y="561753"/>
            <a:ext cx="162503" cy="2573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8EC489E-D8B3-4C08-AB3B-BCECE9CB2945}"/>
              </a:ext>
            </a:extLst>
          </p:cNvPr>
          <p:cNvSpPr txBox="1"/>
          <p:nvPr/>
        </p:nvSpPr>
        <p:spPr>
          <a:xfrm>
            <a:off x="76200" y="2952750"/>
            <a:ext cx="2590800" cy="646331"/>
          </a:xfrm>
          <a:prstGeom prst="rect">
            <a:avLst/>
          </a:prstGeom>
          <a:noFill/>
        </p:spPr>
        <p:txBody>
          <a:bodyPr wrap="square" rtlCol="0">
            <a:spAutoFit/>
          </a:bodyPr>
          <a:lstStyle/>
          <a:p>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Bị</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hủy</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diệt</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về</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nhân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tính</a:t>
            </a:r>
            <a:r>
              <a:rPr lang="en-US" dirty="0">
                <a:solidFill>
                  <a:schemeClr val="tx1"/>
                </a:solidFill>
                <a:latin typeface="Calibri" panose="020F0502020204030204" pitchFamily="34" charset="0"/>
              </a:rPr>
              <a:t>:</a:t>
            </a:r>
          </a:p>
          <a:p>
            <a:endParaRPr lang="en-US" dirty="0"/>
          </a:p>
        </p:txBody>
      </p:sp>
      <p:sp>
        <p:nvSpPr>
          <p:cNvPr id="12" name="TextBox 11">
            <a:extLst>
              <a:ext uri="{FF2B5EF4-FFF2-40B4-BE49-F238E27FC236}">
                <a16:creationId xmlns:a16="http://schemas.microsoft.com/office/drawing/2014/main" xmlns="" id="{6D9B8A6D-7FCD-4599-9052-0A0696BE7DF6}"/>
              </a:ext>
            </a:extLst>
          </p:cNvPr>
          <p:cNvSpPr txBox="1"/>
          <p:nvPr/>
        </p:nvSpPr>
        <p:spPr>
          <a:xfrm>
            <a:off x="381000" y="3181350"/>
            <a:ext cx="5334000" cy="1200329"/>
          </a:xfrm>
          <a:prstGeom prst="rect">
            <a:avLst/>
          </a:prstGeom>
          <a:noFill/>
        </p:spPr>
        <p:txBody>
          <a:bodyPr wrap="square" rtlCol="0">
            <a:spAutoFit/>
          </a:bodyPr>
          <a:lstStyle/>
          <a:p>
            <a:pPr algn="just"/>
            <a:r>
              <a:rPr lang="en-US" i="1" dirty="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CP </a:t>
            </a:r>
            <a:r>
              <a:rPr lang="en-US" dirty="0" err="1">
                <a:solidFill>
                  <a:srgbClr val="0070C0"/>
                </a:solidFill>
                <a:latin typeface="Times New Roman" panose="02020603050405020304" pitchFamily="18" charset="0"/>
                <a:cs typeface="Times New Roman" panose="02020603050405020304" pitchFamily="18" charset="0"/>
              </a:rPr>
              <a:t>triền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miên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trong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cơn</a:t>
            </a:r>
            <a:r>
              <a:rPr lang="en-US" dirty="0">
                <a:solidFill>
                  <a:srgbClr val="0070C0"/>
                </a:solidFill>
                <a:latin typeface="Times New Roman" panose="02020603050405020304" pitchFamily="18" charset="0"/>
                <a:cs typeface="Times New Roman" panose="02020603050405020304" pitchFamily="18" charset="0"/>
              </a:rPr>
              <a:t> say, </a:t>
            </a:r>
            <a:r>
              <a:rPr lang="en-US" dirty="0" err="1">
                <a:solidFill>
                  <a:srgbClr val="0070C0"/>
                </a:solidFill>
                <a:latin typeface="Times New Roman" panose="02020603050405020304" pitchFamily="18" charset="0"/>
                <a:cs typeface="Times New Roman" panose="02020603050405020304" pitchFamily="18" charset="0"/>
              </a:rPr>
              <a:t>cứ</a:t>
            </a:r>
            <a:r>
              <a:rPr lang="en-US" dirty="0">
                <a:solidFill>
                  <a:srgbClr val="0070C0"/>
                </a:solidFill>
                <a:latin typeface="Times New Roman" panose="02020603050405020304" pitchFamily="18" charset="0"/>
                <a:cs typeface="Times New Roman" panose="02020603050405020304" pitchFamily="18" charset="0"/>
              </a:rPr>
              <a:t> say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hắn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chửi</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Sống</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bằng</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nghề</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rạch</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mặt</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ăn</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vạ</a:t>
            </a:r>
            <a:endParaRPr lang="en-US" i="1" dirty="0">
              <a:solidFill>
                <a:srgbClr val="0070C0"/>
              </a:solidFill>
              <a:latin typeface="Times New Roman" panose="02020603050405020304" pitchFamily="18" charset="0"/>
              <a:cs typeface="Times New Roman" panose="02020603050405020304" pitchFamily="18" charset="0"/>
            </a:endParaRPr>
          </a:p>
          <a:p>
            <a:pPr algn="just"/>
            <a:r>
              <a:rPr lang="en-US" i="1" dirty="0">
                <a:solidFill>
                  <a:srgbClr val="0070C0"/>
                </a:solidFill>
                <a:latin typeface="Times New Roman" panose="02020603050405020304" pitchFamily="18" charset="0"/>
                <a:cs typeface="Times New Roman" panose="02020603050405020304" pitchFamily="18" charset="0"/>
              </a:rPr>
              <a:t>+</a:t>
            </a:r>
            <a:r>
              <a:rPr lang="en-US" i="1" dirty="0" err="1">
                <a:solidFill>
                  <a:srgbClr val="0070C0"/>
                </a:solidFill>
                <a:latin typeface="Times New Roman" panose="02020603050405020304" pitchFamily="18" charset="0"/>
                <a:cs typeface="Times New Roman" panose="02020603050405020304" pitchFamily="18" charset="0"/>
              </a:rPr>
              <a:t>Trở</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thành</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tay</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sai</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đắc</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lực</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cho</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Bá</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Kiến</a:t>
            </a:r>
            <a:endParaRPr lang="en-US" i="1" dirty="0">
              <a:solidFill>
                <a:srgbClr val="0070C0"/>
              </a:solidFill>
              <a:latin typeface="Times New Roman" panose="02020603050405020304" pitchFamily="18"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xmlns="" id="{3A20C29C-2541-4B1D-9DE2-D8BF2A149B53}"/>
              </a:ext>
            </a:extLst>
          </p:cNvPr>
          <p:cNvSpPr txBox="1"/>
          <p:nvPr/>
        </p:nvSpPr>
        <p:spPr>
          <a:xfrm>
            <a:off x="-1" y="4095750"/>
            <a:ext cx="5978329" cy="1015663"/>
          </a:xfrm>
          <a:prstGeom prst="rect">
            <a:avLst/>
          </a:prstGeom>
          <a:solidFill>
            <a:srgbClr val="00FF00"/>
          </a:solidFill>
        </p:spPr>
        <p:txBody>
          <a:bodyPr wrap="square" rtlCol="0">
            <a:spAutoFit/>
          </a:bodyPr>
          <a:lstStyle/>
          <a:p>
            <a:pPr algn="ctr"/>
            <a:r>
              <a:rPr lang="vi-VN" sz="2000" dirty="0">
                <a:solidFill>
                  <a:schemeClr val="bg1"/>
                </a:solidFill>
                <a:latin typeface="Calibri" pitchFamily="34" charset="0"/>
              </a:rPr>
              <a:t>Nam Cao tố cáo xã hội </a:t>
            </a:r>
            <a:r>
              <a:rPr lang="en-US" sz="2000" dirty="0" err="1">
                <a:solidFill>
                  <a:schemeClr val="bg1"/>
                </a:solidFill>
                <a:latin typeface="Calibri" pitchFamily="34" charset="0"/>
              </a:rPr>
              <a:t>đương</a:t>
            </a:r>
            <a:r>
              <a:rPr lang="en-US" sz="2000" dirty="0">
                <a:solidFill>
                  <a:schemeClr val="bg1"/>
                </a:solidFill>
                <a:latin typeface="Calibri" pitchFamily="34" charset="0"/>
              </a:rPr>
              <a:t> </a:t>
            </a:r>
            <a:r>
              <a:rPr lang="en-US" sz="2000" dirty="0" err="1">
                <a:solidFill>
                  <a:schemeClr val="bg1"/>
                </a:solidFill>
                <a:latin typeface="Calibri" pitchFamily="34" charset="0"/>
              </a:rPr>
              <a:t>thời</a:t>
            </a:r>
            <a:r>
              <a:rPr lang="vi-VN" sz="2000" dirty="0">
                <a:solidFill>
                  <a:schemeClr val="bg1"/>
                </a:solidFill>
                <a:latin typeface="Calibri" pitchFamily="34" charset="0"/>
              </a:rPr>
              <a:t>: tàn phá thể xác, hủy hoại tâm hồn người lương thiện</a:t>
            </a:r>
            <a:r>
              <a:rPr lang="en-US" sz="2000" dirty="0">
                <a:solidFill>
                  <a:schemeClr val="bg1"/>
                </a:solidFill>
                <a:latin typeface="Calibri" pitchFamily="34" charset="0"/>
              </a:rPr>
              <a:t>.</a:t>
            </a:r>
          </a:p>
          <a:p>
            <a:pPr algn="ctr"/>
            <a:endParaRPr lang="en-US" sz="2000" dirty="0">
              <a:solidFill>
                <a:schemeClr val="bg1"/>
              </a:solidFill>
            </a:endParaRPr>
          </a:p>
        </p:txBody>
      </p:sp>
    </p:spTree>
    <p:extLst>
      <p:ext uri="{BB962C8B-B14F-4D97-AF65-F5344CB8AC3E}">
        <p14:creationId xmlns:p14="http://schemas.microsoft.com/office/powerpoint/2010/main" val="4741833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1" grpId="0"/>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85800" y="438149"/>
            <a:ext cx="3733800" cy="3446585"/>
          </a:xfrm>
          <a:prstGeom prst="roundRect">
            <a:avLst>
              <a:gd name="adj" fmla="val 4167"/>
            </a:avLst>
          </a:prstGeom>
          <a:solidFill>
            <a:srgbClr val="FFFFFF"/>
          </a:solidFill>
          <a:ln w="9525">
            <a:solidFill>
              <a:srgbClr val="000000"/>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8150"/>
            <a:ext cx="3538333" cy="3446584"/>
          </a:xfrm>
          <a:prstGeom prst="roundRect">
            <a:avLst>
              <a:gd name="adj" fmla="val 4167"/>
            </a:avLst>
          </a:prstGeom>
          <a:solidFill>
            <a:srgbClr val="FFFFFF"/>
          </a:solidFill>
          <a:ln w="9525">
            <a:solidFill>
              <a:schemeClr val="tx1"/>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4171950"/>
            <a:ext cx="30480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err="1"/>
              <a:t>Trước</a:t>
            </a:r>
            <a:r>
              <a:rPr lang="en-US" sz="3200" dirty="0"/>
              <a:t> </a:t>
            </a:r>
            <a:r>
              <a:rPr lang="en-US" sz="3200" dirty="0" err="1"/>
              <a:t>khi</a:t>
            </a:r>
            <a:r>
              <a:rPr lang="en-US" sz="3200" dirty="0"/>
              <a:t> </a:t>
            </a:r>
            <a:r>
              <a:rPr lang="en-US" sz="3200" dirty="0" err="1"/>
              <a:t>vào</a:t>
            </a:r>
            <a:r>
              <a:rPr lang="en-US" sz="3200" dirty="0"/>
              <a:t> </a:t>
            </a:r>
            <a:r>
              <a:rPr lang="en-US" sz="3200" dirty="0" err="1"/>
              <a:t>tù</a:t>
            </a:r>
            <a:endParaRPr lang="en-US" sz="3200" dirty="0"/>
          </a:p>
        </p:txBody>
      </p:sp>
      <p:sp>
        <p:nvSpPr>
          <p:cNvPr id="6" name="TextBox 5"/>
          <p:cNvSpPr txBox="1"/>
          <p:nvPr/>
        </p:nvSpPr>
        <p:spPr>
          <a:xfrm>
            <a:off x="5562600" y="4171950"/>
            <a:ext cx="2438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err="1"/>
              <a:t>Sau</a:t>
            </a:r>
            <a:r>
              <a:rPr lang="en-US" sz="3200" dirty="0"/>
              <a:t> </a:t>
            </a:r>
            <a:r>
              <a:rPr lang="en-US" sz="3200" dirty="0" err="1"/>
              <a:t>khi</a:t>
            </a:r>
            <a:r>
              <a:rPr lang="en-US" sz="3200" dirty="0"/>
              <a:t> </a:t>
            </a:r>
            <a:r>
              <a:rPr lang="en-US" sz="3200" dirty="0" err="1"/>
              <a:t>ra</a:t>
            </a:r>
            <a:r>
              <a:rPr lang="en-US" sz="3200" dirty="0"/>
              <a:t> </a:t>
            </a:r>
            <a:r>
              <a:rPr lang="en-US" sz="3200" dirty="0" err="1"/>
              <a:t>tù</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61654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85750"/>
            <a:ext cx="23622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9AEFCF8D-164A-4922-BE5F-2BD636BFA40C}"/>
              </a:ext>
            </a:extLst>
          </p:cNvPr>
          <p:cNvSpPr txBox="1"/>
          <p:nvPr/>
        </p:nvSpPr>
        <p:spPr>
          <a:xfrm>
            <a:off x="381000" y="296826"/>
            <a:ext cx="3429000" cy="400110"/>
          </a:xfrm>
          <a:prstGeom prst="rect">
            <a:avLst/>
          </a:prstGeom>
          <a:noFill/>
        </p:spPr>
        <p:txBody>
          <a:bodyPr wrap="square" rtlCol="0">
            <a:spAutoFit/>
          </a:bodyPr>
          <a:lstStyle/>
          <a:p>
            <a:r>
              <a:rPr lang="en-US" sz="2000" b="1" u="sng" dirty="0">
                <a:solidFill>
                  <a:srgbClr val="FF0000"/>
                </a:solidFill>
              </a:rPr>
              <a:t>d. </a:t>
            </a:r>
            <a:r>
              <a:rPr lang="en-US" sz="2000" b="1" u="sng" dirty="0" err="1">
                <a:solidFill>
                  <a:srgbClr val="FF0000"/>
                </a:solidFill>
              </a:rPr>
              <a:t>Quá</a:t>
            </a:r>
            <a:r>
              <a:rPr lang="en-US" sz="2000" b="1" u="sng" dirty="0">
                <a:solidFill>
                  <a:srgbClr val="FF0000"/>
                </a:solidFill>
              </a:rPr>
              <a:t> </a:t>
            </a:r>
            <a:r>
              <a:rPr lang="en-US" sz="2000" b="1" u="sng" dirty="0" err="1">
                <a:solidFill>
                  <a:srgbClr val="FF0000"/>
                </a:solidFill>
              </a:rPr>
              <a:t>trình</a:t>
            </a:r>
            <a:r>
              <a:rPr lang="en-US" sz="2000" b="1" u="sng" dirty="0">
                <a:solidFill>
                  <a:srgbClr val="FF0000"/>
                </a:solidFill>
              </a:rPr>
              <a:t> </a:t>
            </a:r>
            <a:r>
              <a:rPr lang="en-US" sz="2000" b="1" u="sng" dirty="0" err="1">
                <a:solidFill>
                  <a:srgbClr val="FF0000"/>
                </a:solidFill>
              </a:rPr>
              <a:t>thức</a:t>
            </a:r>
            <a:r>
              <a:rPr lang="en-US" sz="2000" b="1" u="sng" dirty="0">
                <a:solidFill>
                  <a:srgbClr val="FF0000"/>
                </a:solidFill>
              </a:rPr>
              <a:t> </a:t>
            </a:r>
            <a:r>
              <a:rPr lang="en-US" sz="2000" b="1" u="sng" dirty="0" err="1">
                <a:solidFill>
                  <a:srgbClr val="FF0000"/>
                </a:solidFill>
              </a:rPr>
              <a:t>tỉnh</a:t>
            </a:r>
            <a:endParaRPr lang="en-US" sz="2000" b="1" u="sng" dirty="0">
              <a:solidFill>
                <a:srgbClr val="FF0000"/>
              </a:solidFill>
            </a:endParaRPr>
          </a:p>
        </p:txBody>
      </p:sp>
      <p:sp>
        <p:nvSpPr>
          <p:cNvPr id="3" name="TextBox 2">
            <a:extLst>
              <a:ext uri="{FF2B5EF4-FFF2-40B4-BE49-F238E27FC236}">
                <a16:creationId xmlns:a16="http://schemas.microsoft.com/office/drawing/2014/main" xmlns="" id="{C48DA94D-CBF6-4A79-B0B7-D1EED25A9C97}"/>
              </a:ext>
            </a:extLst>
          </p:cNvPr>
          <p:cNvSpPr txBox="1"/>
          <p:nvPr/>
        </p:nvSpPr>
        <p:spPr>
          <a:xfrm>
            <a:off x="381000" y="678418"/>
            <a:ext cx="4495800" cy="400110"/>
          </a:xfrm>
          <a:prstGeom prst="rect">
            <a:avLst/>
          </a:prstGeom>
          <a:noFill/>
        </p:spPr>
        <p:txBody>
          <a:bodyPr wrap="square" rtlCol="0">
            <a:spAutoFit/>
          </a:bodyPr>
          <a:lstStyle/>
          <a:p>
            <a:r>
              <a:rPr lang="en-US" sz="2000" dirty="0"/>
              <a:t>- </a:t>
            </a:r>
            <a:r>
              <a:rPr lang="en-US" sz="2000" dirty="0" err="1"/>
              <a:t>Nguyên</a:t>
            </a:r>
            <a:r>
              <a:rPr lang="en-US" sz="2000" dirty="0"/>
              <a:t> </a:t>
            </a:r>
            <a:r>
              <a:rPr lang="en-US" sz="2000" dirty="0" err="1"/>
              <a:t>nhân</a:t>
            </a:r>
            <a:r>
              <a:rPr lang="en-US" sz="2000" dirty="0"/>
              <a:t>: </a:t>
            </a:r>
            <a:r>
              <a:rPr lang="en-US" sz="2000" dirty="0" err="1"/>
              <a:t>cuộc</a:t>
            </a:r>
            <a:r>
              <a:rPr lang="en-US" sz="2000" dirty="0"/>
              <a:t> </a:t>
            </a:r>
            <a:r>
              <a:rPr lang="en-US" sz="2000" dirty="0" err="1"/>
              <a:t>gặp</a:t>
            </a:r>
            <a:r>
              <a:rPr lang="en-US" sz="2000" dirty="0"/>
              <a:t> </a:t>
            </a:r>
            <a:r>
              <a:rPr lang="en-US" sz="2000" dirty="0" err="1"/>
              <a:t>gỡ</a:t>
            </a:r>
            <a:r>
              <a:rPr lang="en-US" sz="2000" dirty="0"/>
              <a:t> </a:t>
            </a:r>
            <a:r>
              <a:rPr lang="en-US" sz="2000" dirty="0" err="1"/>
              <a:t>với</a:t>
            </a:r>
            <a:r>
              <a:rPr lang="en-US" sz="2000" dirty="0"/>
              <a:t> </a:t>
            </a:r>
            <a:r>
              <a:rPr lang="en-US" sz="2000" dirty="0" err="1"/>
              <a:t>thị</a:t>
            </a:r>
            <a:r>
              <a:rPr lang="en-US" sz="2000" dirty="0"/>
              <a:t> </a:t>
            </a:r>
            <a:r>
              <a:rPr lang="en-US" sz="2000" dirty="0" err="1"/>
              <a:t>Nở</a:t>
            </a:r>
            <a:endParaRPr lang="en-US" sz="2000" dirty="0"/>
          </a:p>
        </p:txBody>
      </p:sp>
      <p:sp>
        <p:nvSpPr>
          <p:cNvPr id="5" name="TextBox 4">
            <a:extLst>
              <a:ext uri="{FF2B5EF4-FFF2-40B4-BE49-F238E27FC236}">
                <a16:creationId xmlns:a16="http://schemas.microsoft.com/office/drawing/2014/main" xmlns="" id="{4AEE5AFE-72A7-4174-A99E-0E4D19A02047}"/>
              </a:ext>
            </a:extLst>
          </p:cNvPr>
          <p:cNvSpPr txBox="1"/>
          <p:nvPr/>
        </p:nvSpPr>
        <p:spPr>
          <a:xfrm>
            <a:off x="457200" y="1047750"/>
            <a:ext cx="2514600" cy="400110"/>
          </a:xfrm>
          <a:prstGeom prst="rect">
            <a:avLst/>
          </a:prstGeom>
          <a:noFill/>
        </p:spPr>
        <p:txBody>
          <a:bodyPr wrap="square" rtlCol="0">
            <a:spAutoFit/>
          </a:bodyPr>
          <a:lstStyle/>
          <a:p>
            <a:r>
              <a:rPr lang="en-US" sz="2000" dirty="0"/>
              <a:t>- </a:t>
            </a:r>
            <a:r>
              <a:rPr lang="en-US" sz="2000" dirty="0" err="1"/>
              <a:t>Tâm</a:t>
            </a:r>
            <a:r>
              <a:rPr lang="en-US" sz="2000" dirty="0"/>
              <a:t> </a:t>
            </a:r>
            <a:r>
              <a:rPr lang="en-US" sz="2000" dirty="0" err="1"/>
              <a:t>trạng</a:t>
            </a:r>
            <a:r>
              <a:rPr lang="en-US" sz="2000" dirty="0"/>
              <a:t>:</a:t>
            </a:r>
          </a:p>
        </p:txBody>
      </p:sp>
      <p:sp>
        <p:nvSpPr>
          <p:cNvPr id="6" name="TextBox 5">
            <a:extLst>
              <a:ext uri="{FF2B5EF4-FFF2-40B4-BE49-F238E27FC236}">
                <a16:creationId xmlns:a16="http://schemas.microsoft.com/office/drawing/2014/main" xmlns="" id="{7012780A-1DBB-432D-8410-4651C5DD140B}"/>
              </a:ext>
            </a:extLst>
          </p:cNvPr>
          <p:cNvSpPr txBox="1"/>
          <p:nvPr/>
        </p:nvSpPr>
        <p:spPr>
          <a:xfrm>
            <a:off x="1752600" y="1047750"/>
            <a:ext cx="3505200" cy="400110"/>
          </a:xfrm>
          <a:prstGeom prst="rect">
            <a:avLst/>
          </a:prstGeom>
          <a:noFill/>
        </p:spPr>
        <p:txBody>
          <a:bodyPr wrap="square" rtlCol="0">
            <a:spAutoFit/>
          </a:bodyPr>
          <a:lstStyle/>
          <a:p>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rượu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ngộ</a:t>
            </a:r>
            <a:endParaRPr lang="en-US" sz="2000" dirty="0"/>
          </a:p>
        </p:txBody>
      </p:sp>
      <p:sp>
        <p:nvSpPr>
          <p:cNvPr id="7" name="TextBox 6">
            <a:extLst>
              <a:ext uri="{FF2B5EF4-FFF2-40B4-BE49-F238E27FC236}">
                <a16:creationId xmlns:a16="http://schemas.microsoft.com/office/drawing/2014/main" xmlns="" id="{4ABE1570-FE16-4B17-B285-4730DA9C639F}"/>
              </a:ext>
            </a:extLst>
          </p:cNvPr>
          <p:cNvSpPr txBox="1"/>
          <p:nvPr/>
        </p:nvSpPr>
        <p:spPr>
          <a:xfrm>
            <a:off x="609600" y="1352550"/>
            <a:ext cx="52578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endParaRPr lang="en-US" sz="2000" dirty="0"/>
          </a:p>
        </p:txBody>
      </p:sp>
      <p:sp>
        <p:nvSpPr>
          <p:cNvPr id="9" name="TextBox 8">
            <a:extLst>
              <a:ext uri="{FF2B5EF4-FFF2-40B4-BE49-F238E27FC236}">
                <a16:creationId xmlns:a16="http://schemas.microsoft.com/office/drawing/2014/main" xmlns="" id="{10B1D8EC-182A-480E-9171-B294AB3DFC40}"/>
              </a:ext>
            </a:extLst>
          </p:cNvPr>
          <p:cNvSpPr txBox="1"/>
          <p:nvPr/>
        </p:nvSpPr>
        <p:spPr>
          <a:xfrm>
            <a:off x="609600" y="1962150"/>
            <a:ext cx="2971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khứ</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+Ý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được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+Lo </a:t>
            </a:r>
            <a:r>
              <a:rPr lang="en-US" sz="2000" dirty="0" err="1">
                <a:latin typeface="Times New Roman" panose="02020603050405020304" pitchFamily="18" charset="0"/>
                <a:cs typeface="Times New Roman" panose="02020603050405020304" pitchFamily="18" charset="0"/>
              </a:rPr>
              <a:t>sợ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a:t>
            </a:r>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71C3DA55-CEDD-4CD7-82CF-FB39B4433F06}"/>
              </a:ext>
            </a:extLst>
          </p:cNvPr>
          <p:cNvSpPr txBox="1"/>
          <p:nvPr/>
        </p:nvSpPr>
        <p:spPr>
          <a:xfrm>
            <a:off x="228600" y="3028950"/>
            <a:ext cx="5943600" cy="1200329"/>
          </a:xfrm>
          <a:prstGeom prst="rect">
            <a:avLst/>
          </a:prstGeom>
          <a:noFill/>
        </p:spPr>
        <p:txBody>
          <a:bodyPr wrap="square" rtlCol="0">
            <a:spAutoFit/>
          </a:bodyPr>
          <a:lstStyle/>
          <a:p>
            <a:pPr algn="l"/>
            <a:r>
              <a:rPr lang="en-US" dirty="0">
                <a:solidFill>
                  <a:srgbClr val="FF0000"/>
                </a:solidFill>
                <a:sym typeface="Wingdings" panose="05000000000000000000" pitchFamily="2" charset="2"/>
              </a:rPr>
              <a:t></a:t>
            </a:r>
            <a:r>
              <a:rPr lang="en-US" dirty="0">
                <a:solidFill>
                  <a:schemeClr val="tx1"/>
                </a:solidFill>
              </a:rPr>
              <a:t> </a:t>
            </a:r>
            <a:r>
              <a:rPr lang="vi-VN" dirty="0">
                <a:solidFill>
                  <a:schemeClr val="tx1"/>
                </a:solidFill>
                <a:latin typeface="Calibri" panose="020F0502020204030204" pitchFamily="34" charset="0"/>
              </a:rPr>
              <a:t>Tâm hồn Chí Phèo đã được hồi sinh:</a:t>
            </a:r>
            <a:r>
              <a:rPr lang="en-US" dirty="0">
                <a:solidFill>
                  <a:schemeClr val="tx1"/>
                </a:solidFill>
                <a:latin typeface="Calibri" panose="020F0502020204030204" pitchFamily="34" charset="0"/>
              </a:rPr>
              <a:t> </a:t>
            </a:r>
            <a:r>
              <a:rPr lang="vi-VN" dirty="0">
                <a:solidFill>
                  <a:schemeClr val="tx1"/>
                </a:solidFill>
                <a:latin typeface="Calibri" panose="020F0502020204030204" pitchFamily="34" charset="0"/>
              </a:rPr>
              <a:t>ý thức đầy đủ, sâu sắc về cuộc đời mình.</a:t>
            </a:r>
            <a:endParaRPr lang="en-US" dirty="0">
              <a:solidFill>
                <a:schemeClr val="tx1"/>
              </a:solidFill>
              <a:latin typeface="Calibri" panose="020F0502020204030204" pitchFamily="34" charset="0"/>
            </a:endParaRPr>
          </a:p>
          <a:p>
            <a:pPr algn="l"/>
            <a:r>
              <a:rPr lang="en-US" dirty="0">
                <a:solidFill>
                  <a:srgbClr val="FF0000"/>
                </a:solidFill>
                <a:latin typeface="Calibri" panose="020F0502020204030204" pitchFamily="34" charset="0"/>
                <a:sym typeface="Wingdings" panose="05000000000000000000" pitchFamily="2" charset="2"/>
              </a:rPr>
              <a:t></a:t>
            </a:r>
            <a:r>
              <a:rPr lang="en-US" dirty="0" err="1">
                <a:solidFill>
                  <a:schemeClr val="tx1"/>
                </a:solidFill>
                <a:latin typeface="Calibri" panose="020F0502020204030204" pitchFamily="34" charset="0"/>
              </a:rPr>
              <a:t>Đoạn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văn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miêu</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tả</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diễn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biến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tâm</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lí</a:t>
            </a:r>
            <a:r>
              <a:rPr lang="en-US" dirty="0"/>
              <a:t> </a:t>
            </a:r>
            <a:r>
              <a:rPr lang="en-US" dirty="0" err="1">
                <a:solidFill>
                  <a:schemeClr val="tx1"/>
                </a:solidFill>
                <a:latin typeface="Calibri" panose="020F0502020204030204" pitchFamily="34" charset="0"/>
              </a:rPr>
              <a:t>nhân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vật</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tự</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nhiên</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tinh</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tế</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hợp</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lí</a:t>
            </a:r>
            <a:r>
              <a:rPr lang="en-US" dirty="0">
                <a:solidFill>
                  <a:schemeClr val="tx1"/>
                </a:solidFill>
                <a:latin typeface="Calibri" panose="020F0502020204030204" pitchFamily="34" charset="0"/>
              </a:rPr>
              <a:t>.</a:t>
            </a:r>
            <a:r>
              <a:rPr lang="vi-VN" dirty="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8272780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49F908B9-9BA6-4248-AEE6-0F01DEB67FAA}"/>
              </a:ext>
            </a:extLst>
          </p:cNvPr>
          <p:cNvSpPr txBox="1"/>
          <p:nvPr/>
        </p:nvSpPr>
        <p:spPr>
          <a:xfrm>
            <a:off x="457200" y="514350"/>
            <a:ext cx="5410200" cy="646331"/>
          </a:xfrm>
          <a:prstGeom prst="rect">
            <a:avLst/>
          </a:prstGeom>
          <a:noFill/>
        </p:spPr>
        <p:txBody>
          <a:bodyPr wrap="square" rtlCol="0">
            <a:spAutoFit/>
          </a:bodyPr>
          <a:lstStyle/>
          <a:p>
            <a:r>
              <a:rPr lang="en-US" sz="1800" dirty="0">
                <a:solidFill>
                  <a:srgbClr val="FF0000"/>
                </a:solidFill>
              </a:rPr>
              <a:t>-</a:t>
            </a:r>
            <a:r>
              <a:rPr lang="en-US" sz="1800" dirty="0" err="1">
                <a:solidFill>
                  <a:srgbClr val="FF0000"/>
                </a:solidFill>
              </a:rPr>
              <a:t>Diễn</a:t>
            </a:r>
            <a:r>
              <a:rPr lang="en-US" sz="1800" dirty="0">
                <a:solidFill>
                  <a:srgbClr val="FF0000"/>
                </a:solidFill>
              </a:rPr>
              <a:t> </a:t>
            </a:r>
            <a:r>
              <a:rPr lang="en-US" sz="1800" dirty="0" err="1">
                <a:solidFill>
                  <a:srgbClr val="FF0000"/>
                </a:solidFill>
              </a:rPr>
              <a:t>biến</a:t>
            </a:r>
            <a:r>
              <a:rPr lang="en-US" sz="1800" dirty="0">
                <a:solidFill>
                  <a:srgbClr val="FF0000"/>
                </a:solidFill>
              </a:rPr>
              <a:t> </a:t>
            </a:r>
            <a:r>
              <a:rPr lang="en-US" sz="1800" dirty="0" err="1">
                <a:solidFill>
                  <a:srgbClr val="FF0000"/>
                </a:solidFill>
              </a:rPr>
              <a:t>tâm</a:t>
            </a:r>
            <a:r>
              <a:rPr lang="en-US" sz="1800" dirty="0">
                <a:solidFill>
                  <a:srgbClr val="FF0000"/>
                </a:solidFill>
              </a:rPr>
              <a:t> </a:t>
            </a:r>
            <a:r>
              <a:rPr lang="en-US" sz="1800" dirty="0" err="1">
                <a:solidFill>
                  <a:srgbClr val="FF0000"/>
                </a:solidFill>
              </a:rPr>
              <a:t>trạng</a:t>
            </a:r>
            <a:r>
              <a:rPr lang="en-US" sz="1800" dirty="0">
                <a:solidFill>
                  <a:srgbClr val="FF0000"/>
                </a:solidFill>
              </a:rPr>
              <a:t> </a:t>
            </a:r>
            <a:r>
              <a:rPr lang="en-US" sz="1800" dirty="0" err="1">
                <a:solidFill>
                  <a:srgbClr val="FF0000"/>
                </a:solidFill>
              </a:rPr>
              <a:t>của</a:t>
            </a:r>
            <a:r>
              <a:rPr lang="en-US" sz="1800" dirty="0">
                <a:solidFill>
                  <a:srgbClr val="FF0000"/>
                </a:solidFill>
              </a:rPr>
              <a:t> CP </a:t>
            </a:r>
            <a:r>
              <a:rPr lang="en-US" sz="1800" dirty="0" err="1">
                <a:solidFill>
                  <a:srgbClr val="FF0000"/>
                </a:solidFill>
              </a:rPr>
              <a:t>khi</a:t>
            </a:r>
            <a:r>
              <a:rPr lang="en-US" sz="1800" dirty="0">
                <a:solidFill>
                  <a:srgbClr val="FF0000"/>
                </a:solidFill>
              </a:rPr>
              <a:t> </a:t>
            </a:r>
            <a:r>
              <a:rPr lang="en-US" sz="1800" dirty="0" err="1">
                <a:solidFill>
                  <a:srgbClr val="FF0000"/>
                </a:solidFill>
              </a:rPr>
              <a:t>nhận</a:t>
            </a:r>
            <a:r>
              <a:rPr lang="en-US" sz="1800" dirty="0">
                <a:solidFill>
                  <a:srgbClr val="FF0000"/>
                </a:solidFill>
              </a:rPr>
              <a:t> </a:t>
            </a:r>
            <a:r>
              <a:rPr lang="en-US" sz="1800" dirty="0" err="1">
                <a:solidFill>
                  <a:srgbClr val="FF0000"/>
                </a:solidFill>
              </a:rPr>
              <a:t>bát</a:t>
            </a:r>
            <a:r>
              <a:rPr lang="en-US" sz="1800" dirty="0">
                <a:solidFill>
                  <a:srgbClr val="FF0000"/>
                </a:solidFill>
              </a:rPr>
              <a:t> </a:t>
            </a:r>
            <a:r>
              <a:rPr lang="en-US" sz="1800" dirty="0" err="1">
                <a:solidFill>
                  <a:srgbClr val="FF0000"/>
                </a:solidFill>
              </a:rPr>
              <a:t>cháo</a:t>
            </a:r>
            <a:r>
              <a:rPr lang="en-US" sz="1800" dirty="0">
                <a:solidFill>
                  <a:srgbClr val="FF0000"/>
                </a:solidFill>
              </a:rPr>
              <a:t> </a:t>
            </a:r>
            <a:r>
              <a:rPr lang="en-US" sz="1800" dirty="0" err="1">
                <a:solidFill>
                  <a:srgbClr val="FF0000"/>
                </a:solidFill>
              </a:rPr>
              <a:t>hành</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thị</a:t>
            </a:r>
            <a:r>
              <a:rPr lang="en-US" sz="1800" dirty="0">
                <a:solidFill>
                  <a:srgbClr val="FF0000"/>
                </a:solidFill>
              </a:rPr>
              <a:t> </a:t>
            </a:r>
            <a:r>
              <a:rPr lang="en-US" sz="1800" dirty="0" err="1">
                <a:solidFill>
                  <a:srgbClr val="FF0000"/>
                </a:solidFill>
              </a:rPr>
              <a:t>Nở</a:t>
            </a:r>
            <a:r>
              <a:rPr lang="en-US" sz="1800" dirty="0">
                <a:solidFill>
                  <a:srgbClr val="FF0000"/>
                </a:solidFill>
              </a:rPr>
              <a:t>:</a:t>
            </a:r>
            <a:endParaRPr lang="en-US" dirty="0"/>
          </a:p>
        </p:txBody>
      </p:sp>
      <p:sp>
        <p:nvSpPr>
          <p:cNvPr id="3" name="TextBox 2">
            <a:extLst>
              <a:ext uri="{FF2B5EF4-FFF2-40B4-BE49-F238E27FC236}">
                <a16:creationId xmlns:a16="http://schemas.microsoft.com/office/drawing/2014/main" xmlns="" id="{9C8180F7-1717-429F-9D40-62DBB4F171D7}"/>
              </a:ext>
            </a:extLst>
          </p:cNvPr>
          <p:cNvSpPr txBox="1"/>
          <p:nvPr/>
        </p:nvSpPr>
        <p:spPr>
          <a:xfrm>
            <a:off x="381000" y="1200150"/>
            <a:ext cx="4724400" cy="2585323"/>
          </a:xfrm>
          <a:prstGeom prst="rect">
            <a:avLst/>
          </a:prstGeom>
          <a:noFill/>
        </p:spPr>
        <p:txBody>
          <a:bodyPr wrap="square" rtlCol="0">
            <a:spAutoFit/>
          </a:bodyPr>
          <a:lstStyle/>
          <a:p>
            <a:pPr algn="l"/>
            <a:r>
              <a:rPr lang="en-US" dirty="0"/>
              <a:t>-</a:t>
            </a:r>
            <a:r>
              <a:rPr lang="en-US" dirty="0" err="1"/>
              <a:t>Từ</a:t>
            </a:r>
            <a:r>
              <a:rPr lang="en-US" dirty="0"/>
              <a:t> </a:t>
            </a:r>
            <a:r>
              <a:rPr lang="en-US" dirty="0" err="1"/>
              <a:t>ngạc</a:t>
            </a:r>
            <a:r>
              <a:rPr lang="en-US" dirty="0"/>
              <a:t> </a:t>
            </a:r>
            <a:r>
              <a:rPr lang="en-US" dirty="0" err="1"/>
              <a:t>nhiên</a:t>
            </a:r>
            <a:r>
              <a:rPr lang="en-US" dirty="0"/>
              <a:t>, </a:t>
            </a:r>
            <a:r>
              <a:rPr lang="en-US" dirty="0" err="1"/>
              <a:t>xúc</a:t>
            </a:r>
            <a:r>
              <a:rPr lang="en-US" dirty="0"/>
              <a:t> </a:t>
            </a:r>
            <a:r>
              <a:rPr lang="en-US" dirty="0" err="1"/>
              <a:t>động</a:t>
            </a:r>
            <a:r>
              <a:rPr lang="en-US" dirty="0"/>
              <a:t> </a:t>
            </a:r>
            <a:r>
              <a:rPr lang="en-US" dirty="0" err="1"/>
              <a:t>tới</a:t>
            </a:r>
            <a:r>
              <a:rPr lang="en-US" dirty="0"/>
              <a:t> </a:t>
            </a:r>
            <a:r>
              <a:rPr lang="en-US" dirty="0" err="1"/>
              <a:t>khát</a:t>
            </a:r>
            <a:r>
              <a:rPr lang="en-US" dirty="0"/>
              <a:t> khao </a:t>
            </a:r>
            <a:r>
              <a:rPr lang="en-US" dirty="0" err="1"/>
              <a:t>lương</a:t>
            </a:r>
            <a:r>
              <a:rPr lang="en-US" dirty="0"/>
              <a:t> </a:t>
            </a:r>
            <a:r>
              <a:rPr lang="en-US" dirty="0" err="1"/>
              <a:t>thiện</a:t>
            </a:r>
            <a:r>
              <a:rPr lang="en-US" dirty="0"/>
              <a:t> </a:t>
            </a:r>
            <a:r>
              <a:rPr lang="en-US" dirty="0" err="1"/>
              <a:t>và</a:t>
            </a:r>
            <a:r>
              <a:rPr lang="en-US" dirty="0"/>
              <a:t> </a:t>
            </a:r>
            <a:r>
              <a:rPr lang="en-US" dirty="0" err="1"/>
              <a:t>mong</a:t>
            </a:r>
            <a:r>
              <a:rPr lang="en-US" dirty="0"/>
              <a:t> </a:t>
            </a:r>
            <a:r>
              <a:rPr lang="en-US" dirty="0" err="1"/>
              <a:t>ước</a:t>
            </a:r>
            <a:r>
              <a:rPr lang="en-US" dirty="0"/>
              <a:t> </a:t>
            </a:r>
            <a:r>
              <a:rPr lang="en-US" dirty="0" err="1"/>
              <a:t>hạnh</a:t>
            </a:r>
            <a:r>
              <a:rPr lang="en-US" dirty="0"/>
              <a:t> </a:t>
            </a:r>
            <a:r>
              <a:rPr lang="en-US" dirty="0" err="1"/>
              <a:t>phúc</a:t>
            </a:r>
            <a:r>
              <a:rPr lang="en-US" dirty="0"/>
              <a:t>.</a:t>
            </a:r>
          </a:p>
          <a:p>
            <a:pPr algn="l"/>
            <a:r>
              <a:rPr lang="en-US" dirty="0"/>
              <a:t>- </a:t>
            </a:r>
            <a:r>
              <a:rPr lang="en-US" dirty="0" err="1"/>
              <a:t>Ngạc</a:t>
            </a:r>
            <a:r>
              <a:rPr lang="en-US" dirty="0"/>
              <a:t> </a:t>
            </a:r>
            <a:r>
              <a:rPr lang="en-US" dirty="0" err="1"/>
              <a:t>nhiên</a:t>
            </a:r>
            <a:r>
              <a:rPr lang="en-US" dirty="0"/>
              <a:t>-&gt; </a:t>
            </a:r>
            <a:r>
              <a:rPr lang="en-US" dirty="0" err="1"/>
              <a:t>xúc</a:t>
            </a:r>
            <a:r>
              <a:rPr lang="en-US" dirty="0"/>
              <a:t> </a:t>
            </a:r>
            <a:r>
              <a:rPr lang="en-US" dirty="0" err="1"/>
              <a:t>động</a:t>
            </a:r>
            <a:r>
              <a:rPr lang="en-US" dirty="0"/>
              <a:t>-&gt; </a:t>
            </a:r>
            <a:r>
              <a:rPr lang="en-US" dirty="0" err="1"/>
              <a:t>bâng</a:t>
            </a:r>
            <a:r>
              <a:rPr lang="en-US" dirty="0"/>
              <a:t> </a:t>
            </a:r>
            <a:r>
              <a:rPr lang="en-US" dirty="0" err="1"/>
              <a:t>khuâng</a:t>
            </a:r>
            <a:r>
              <a:rPr lang="en-US" dirty="0"/>
              <a:t>-&gt;, </a:t>
            </a:r>
            <a:r>
              <a:rPr lang="en-US" dirty="0" err="1"/>
              <a:t>vừa</a:t>
            </a:r>
            <a:r>
              <a:rPr lang="en-US" dirty="0"/>
              <a:t> </a:t>
            </a:r>
            <a:r>
              <a:rPr lang="en-US" dirty="0" err="1"/>
              <a:t>vui</a:t>
            </a:r>
            <a:r>
              <a:rPr lang="en-US" dirty="0"/>
              <a:t>, </a:t>
            </a:r>
            <a:r>
              <a:rPr lang="en-US" dirty="0" err="1"/>
              <a:t>vừa</a:t>
            </a:r>
            <a:r>
              <a:rPr lang="en-US" dirty="0"/>
              <a:t> </a:t>
            </a:r>
            <a:r>
              <a:rPr lang="en-US" dirty="0" err="1"/>
              <a:t>buồn</a:t>
            </a:r>
            <a:r>
              <a:rPr lang="en-US" dirty="0"/>
              <a:t>, </a:t>
            </a:r>
            <a:r>
              <a:rPr lang="en-US" dirty="0" err="1"/>
              <a:t>vưa</a:t>
            </a:r>
            <a:r>
              <a:rPr lang="en-US" dirty="0"/>
              <a:t> </a:t>
            </a:r>
            <a:r>
              <a:rPr lang="en-US" dirty="0" err="1"/>
              <a:t>như</a:t>
            </a:r>
            <a:r>
              <a:rPr lang="en-US" dirty="0"/>
              <a:t> </a:t>
            </a:r>
            <a:r>
              <a:rPr lang="en-US" dirty="0" err="1"/>
              <a:t>là</a:t>
            </a:r>
            <a:r>
              <a:rPr lang="en-US" dirty="0"/>
              <a:t> </a:t>
            </a:r>
            <a:r>
              <a:rPr lang="en-US" dirty="0" err="1"/>
              <a:t>ăn</a:t>
            </a:r>
            <a:r>
              <a:rPr lang="en-US" dirty="0"/>
              <a:t> </a:t>
            </a:r>
            <a:r>
              <a:rPr lang="en-US" dirty="0" err="1"/>
              <a:t>năn</a:t>
            </a:r>
            <a:r>
              <a:rPr lang="en-US" dirty="0"/>
              <a:t>.</a:t>
            </a:r>
          </a:p>
          <a:p>
            <a:pPr algn="l"/>
            <a:r>
              <a:rPr lang="en-US" dirty="0"/>
              <a:t>- </a:t>
            </a:r>
            <a:r>
              <a:rPr lang="en-US" dirty="0" err="1"/>
              <a:t>Thấy</a:t>
            </a:r>
            <a:r>
              <a:rPr lang="en-US" dirty="0"/>
              <a:t> </a:t>
            </a:r>
            <a:r>
              <a:rPr lang="en-US" dirty="0" err="1"/>
              <a:t>lòng</a:t>
            </a:r>
            <a:r>
              <a:rPr lang="en-US" dirty="0"/>
              <a:t> </a:t>
            </a:r>
            <a:r>
              <a:rPr lang="en-US" dirty="0" err="1"/>
              <a:t>thành</a:t>
            </a:r>
            <a:r>
              <a:rPr lang="en-US" dirty="0"/>
              <a:t> </a:t>
            </a:r>
            <a:r>
              <a:rPr lang="en-US" dirty="0" err="1"/>
              <a:t>trẻ</a:t>
            </a:r>
            <a:r>
              <a:rPr lang="en-US" dirty="0"/>
              <a:t> con, </a:t>
            </a:r>
            <a:r>
              <a:rPr lang="en-US" dirty="0" err="1"/>
              <a:t>muốn</a:t>
            </a:r>
            <a:r>
              <a:rPr lang="en-US" dirty="0"/>
              <a:t> </a:t>
            </a:r>
            <a:r>
              <a:rPr lang="en-US" dirty="0" err="1"/>
              <a:t>làm</a:t>
            </a:r>
            <a:r>
              <a:rPr lang="en-US" dirty="0"/>
              <a:t> </a:t>
            </a:r>
            <a:r>
              <a:rPr lang="en-US" dirty="0" err="1"/>
              <a:t>nũng</a:t>
            </a:r>
            <a:r>
              <a:rPr lang="en-US" dirty="0"/>
              <a:t> </a:t>
            </a:r>
            <a:r>
              <a:rPr lang="en-US" dirty="0" err="1"/>
              <a:t>với</a:t>
            </a:r>
            <a:r>
              <a:rPr lang="en-US" dirty="0"/>
              <a:t> </a:t>
            </a:r>
            <a:r>
              <a:rPr lang="en-US" dirty="0" err="1"/>
              <a:t>thị</a:t>
            </a:r>
            <a:r>
              <a:rPr lang="en-US" dirty="0"/>
              <a:t> </a:t>
            </a:r>
            <a:r>
              <a:rPr lang="en-US" dirty="0" err="1"/>
              <a:t>Nở</a:t>
            </a:r>
            <a:r>
              <a:rPr lang="en-US" dirty="0"/>
              <a:t>.</a:t>
            </a:r>
          </a:p>
          <a:p>
            <a:pPr algn="l"/>
            <a:r>
              <a:rPr lang="en-US" dirty="0"/>
              <a:t>- </a:t>
            </a:r>
            <a:r>
              <a:rPr lang="en-US" dirty="0" err="1"/>
              <a:t>Thèm</a:t>
            </a:r>
            <a:r>
              <a:rPr lang="en-US" dirty="0"/>
              <a:t> </a:t>
            </a:r>
            <a:r>
              <a:rPr lang="en-US" dirty="0" err="1"/>
              <a:t>lương</a:t>
            </a:r>
            <a:r>
              <a:rPr lang="en-US" dirty="0"/>
              <a:t> </a:t>
            </a:r>
            <a:r>
              <a:rPr lang="en-US" dirty="0" err="1"/>
              <a:t>thiện</a:t>
            </a:r>
            <a:r>
              <a:rPr lang="en-US" dirty="0"/>
              <a:t>, </a:t>
            </a:r>
            <a:r>
              <a:rPr lang="en-US" dirty="0" err="1"/>
              <a:t>muốn</a:t>
            </a:r>
            <a:r>
              <a:rPr lang="en-US" dirty="0"/>
              <a:t> </a:t>
            </a:r>
            <a:r>
              <a:rPr lang="en-US" dirty="0" err="1"/>
              <a:t>làm</a:t>
            </a:r>
            <a:r>
              <a:rPr lang="en-US" dirty="0"/>
              <a:t> </a:t>
            </a:r>
            <a:r>
              <a:rPr lang="en-US" dirty="0" err="1"/>
              <a:t>hòa</a:t>
            </a:r>
            <a:r>
              <a:rPr lang="en-US" dirty="0"/>
              <a:t> </a:t>
            </a:r>
            <a:r>
              <a:rPr lang="en-US" dirty="0" err="1"/>
              <a:t>với</a:t>
            </a:r>
            <a:r>
              <a:rPr lang="en-US" dirty="0"/>
              <a:t> </a:t>
            </a:r>
            <a:r>
              <a:rPr lang="en-US" dirty="0" err="1"/>
              <a:t>mọi</a:t>
            </a:r>
            <a:r>
              <a:rPr lang="en-US" dirty="0"/>
              <a:t> </a:t>
            </a:r>
            <a:r>
              <a:rPr lang="en-US" dirty="0" err="1"/>
              <a:t>người</a:t>
            </a:r>
            <a:endParaRPr lang="en-US" dirty="0"/>
          </a:p>
          <a:p>
            <a:endParaRPr lang="en-US" dirty="0"/>
          </a:p>
        </p:txBody>
      </p:sp>
      <p:sp>
        <p:nvSpPr>
          <p:cNvPr id="5" name="TextBox 4">
            <a:extLst>
              <a:ext uri="{FF2B5EF4-FFF2-40B4-BE49-F238E27FC236}">
                <a16:creationId xmlns:a16="http://schemas.microsoft.com/office/drawing/2014/main" xmlns="" id="{2C8CB9DC-7410-471F-AC25-198F15D868EB}"/>
              </a:ext>
            </a:extLst>
          </p:cNvPr>
          <p:cNvSpPr txBox="1"/>
          <p:nvPr/>
        </p:nvSpPr>
        <p:spPr>
          <a:xfrm>
            <a:off x="381000" y="3562350"/>
            <a:ext cx="5334000" cy="1200329"/>
          </a:xfrm>
          <a:prstGeom prst="rect">
            <a:avLst/>
          </a:prstGeom>
          <a:noFill/>
        </p:spPr>
        <p:txBody>
          <a:bodyPr wrap="square" rtlCol="0">
            <a:spAutoFit/>
          </a:bodyPr>
          <a:lstStyle/>
          <a:p>
            <a:r>
              <a:rPr lang="en-US" dirty="0">
                <a:solidFill>
                  <a:srgbClr val="FF0000"/>
                </a:solidFill>
                <a:sym typeface="Wingdings" panose="05000000000000000000" pitchFamily="2" charset="2"/>
              </a:rPr>
              <a:t></a:t>
            </a:r>
            <a:r>
              <a:rPr lang="en-US" dirty="0">
                <a:solidFill>
                  <a:srgbClr val="FF0000"/>
                </a:solidFill>
              </a:rPr>
              <a:t> </a:t>
            </a:r>
            <a:r>
              <a:rPr lang="en-US" dirty="0" err="1"/>
              <a:t>Thị</a:t>
            </a:r>
            <a:r>
              <a:rPr lang="en-US" dirty="0"/>
              <a:t> </a:t>
            </a:r>
            <a:r>
              <a:rPr lang="en-US" dirty="0" err="1"/>
              <a:t>Nở</a:t>
            </a:r>
            <a:r>
              <a:rPr lang="en-US" dirty="0"/>
              <a:t> </a:t>
            </a:r>
            <a:r>
              <a:rPr lang="en-US" dirty="0" err="1"/>
              <a:t>đã</a:t>
            </a:r>
            <a:r>
              <a:rPr lang="en-US" dirty="0"/>
              <a:t> </a:t>
            </a:r>
            <a:r>
              <a:rPr lang="en-US" dirty="0" err="1"/>
              <a:t>mở</a:t>
            </a:r>
            <a:r>
              <a:rPr lang="en-US" dirty="0"/>
              <a:t> ra </a:t>
            </a:r>
            <a:r>
              <a:rPr lang="en-US" dirty="0" err="1"/>
              <a:t>cho</a:t>
            </a:r>
            <a:r>
              <a:rPr lang="en-US" dirty="0"/>
              <a:t> CP bao </a:t>
            </a:r>
            <a:r>
              <a:rPr lang="en-US" dirty="0" err="1"/>
              <a:t>khát</a:t>
            </a:r>
            <a:r>
              <a:rPr lang="en-US" dirty="0"/>
              <a:t> khao, hi </a:t>
            </a:r>
            <a:r>
              <a:rPr lang="en-US" dirty="0" err="1"/>
              <a:t>vọn</a:t>
            </a:r>
            <a:r>
              <a:rPr lang="vi-VN" dirty="0"/>
              <a:t>g về  một cuộc sống hoàn lương.</a:t>
            </a:r>
            <a:r>
              <a:rPr lang="en-US" dirty="0"/>
              <a:t> </a:t>
            </a:r>
            <a:r>
              <a:rPr lang="en-US" dirty="0" err="1"/>
              <a:t>Ngòi</a:t>
            </a:r>
            <a:r>
              <a:rPr lang="en-US" dirty="0"/>
              <a:t> </a:t>
            </a:r>
            <a:r>
              <a:rPr lang="en-US" dirty="0" err="1"/>
              <a:t>bút</a:t>
            </a:r>
            <a:r>
              <a:rPr lang="en-US" dirty="0"/>
              <a:t> </a:t>
            </a:r>
            <a:r>
              <a:rPr lang="en-US" dirty="0" err="1"/>
              <a:t>nhân</a:t>
            </a:r>
            <a:r>
              <a:rPr lang="en-US" dirty="0"/>
              <a:t> </a:t>
            </a:r>
            <a:r>
              <a:rPr lang="en-US" dirty="0" err="1"/>
              <a:t>đạo</a:t>
            </a:r>
            <a:r>
              <a:rPr lang="en-US" dirty="0"/>
              <a:t> </a:t>
            </a:r>
            <a:r>
              <a:rPr lang="en-US" dirty="0" err="1"/>
              <a:t>sâu</a:t>
            </a:r>
            <a:r>
              <a:rPr lang="en-US" dirty="0"/>
              <a:t> </a:t>
            </a:r>
            <a:r>
              <a:rPr lang="en-US" dirty="0" err="1"/>
              <a:t>sắc</a:t>
            </a:r>
            <a:r>
              <a:rPr lang="en-US" dirty="0"/>
              <a:t>, </a:t>
            </a:r>
            <a:r>
              <a:rPr lang="en-US" dirty="0" err="1"/>
              <a:t>mới</a:t>
            </a:r>
            <a:r>
              <a:rPr lang="en-US" dirty="0"/>
              <a:t> </a:t>
            </a:r>
            <a:r>
              <a:rPr lang="en-US" dirty="0" err="1"/>
              <a:t>mẻ</a:t>
            </a:r>
            <a:r>
              <a:rPr lang="en-US" dirty="0"/>
              <a:t> </a:t>
            </a:r>
            <a:r>
              <a:rPr lang="en-US" dirty="0" err="1"/>
              <a:t>của</a:t>
            </a:r>
            <a:r>
              <a:rPr lang="en-US" dirty="0"/>
              <a:t> </a:t>
            </a:r>
            <a:r>
              <a:rPr lang="en-US" dirty="0" err="1"/>
              <a:t>nhà</a:t>
            </a:r>
            <a:r>
              <a:rPr lang="en-US" dirty="0"/>
              <a:t> </a:t>
            </a:r>
            <a:r>
              <a:rPr lang="en-US" dirty="0" err="1"/>
              <a:t>văn</a:t>
            </a:r>
            <a:r>
              <a:rPr lang="en-US" dirty="0"/>
              <a:t> Nam Cao.</a:t>
            </a:r>
          </a:p>
          <a:p>
            <a:endParaRPr lang="en-US" dirty="0"/>
          </a:p>
        </p:txBody>
      </p:sp>
    </p:spTree>
    <p:extLst>
      <p:ext uri="{BB962C8B-B14F-4D97-AF65-F5344CB8AC3E}">
        <p14:creationId xmlns:p14="http://schemas.microsoft.com/office/powerpoint/2010/main" val="3007816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212464"/>
            <a:ext cx="6477000"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85750"/>
            <a:ext cx="23622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38C27DC6-05F8-4967-9910-95F133B4835A}"/>
              </a:ext>
            </a:extLst>
          </p:cNvPr>
          <p:cNvSpPr txBox="1"/>
          <p:nvPr/>
        </p:nvSpPr>
        <p:spPr>
          <a:xfrm>
            <a:off x="533400" y="285750"/>
            <a:ext cx="3276600" cy="923330"/>
          </a:xfrm>
          <a:prstGeom prst="rect">
            <a:avLst/>
          </a:prstGeom>
          <a:noFill/>
        </p:spPr>
        <p:txBody>
          <a:bodyPr wrap="square" rtlCol="0">
            <a:spAutoFit/>
          </a:bodyPr>
          <a:lstStyle/>
          <a:p>
            <a:r>
              <a:rPr lang="nl-NL" altLang="en-US" b="1" dirty="0">
                <a:solidFill>
                  <a:srgbClr val="FF0000"/>
                </a:solidFill>
                <a:latin typeface="Times New Roman" panose="02020603050405020304" pitchFamily="18" charset="0"/>
                <a:cs typeface="Times New Roman" panose="02020603050405020304" pitchFamily="18" charset="0"/>
              </a:rPr>
              <a:t>PHẦN MỘT: TÁC GIẢ</a:t>
            </a:r>
            <a:r>
              <a:rPr lang="nl-NL" altLang="en-US" b="1" dirty="0">
                <a:solidFill>
                  <a:schemeClr val="tx2"/>
                </a:solidFill>
                <a:latin typeface="Times New Roman" panose="02020603050405020304" pitchFamily="18" charset="0"/>
                <a:cs typeface="Times New Roman" panose="02020603050405020304" pitchFamily="18" charset="0"/>
              </a:rPr>
              <a:t/>
            </a:r>
            <a:br>
              <a:rPr lang="nl-NL" altLang="en-US" b="1" dirty="0">
                <a:solidFill>
                  <a:schemeClr val="tx2"/>
                </a:solidFill>
                <a:latin typeface="Times New Roman" panose="02020603050405020304" pitchFamily="18" charset="0"/>
                <a:cs typeface="Times New Roman" panose="02020603050405020304" pitchFamily="18" charset="0"/>
              </a:rPr>
            </a:br>
            <a:endParaRPr lang="en-US" altLang="en-US" b="1" dirty="0">
              <a:solidFill>
                <a:schemeClr val="tx2"/>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4F9C4D6B-F02E-4B2B-9CD3-66B624CC6B2B}"/>
              </a:ext>
            </a:extLst>
          </p:cNvPr>
          <p:cNvSpPr txBox="1"/>
          <p:nvPr/>
        </p:nvSpPr>
        <p:spPr>
          <a:xfrm>
            <a:off x="380999" y="590550"/>
            <a:ext cx="4429125" cy="307777"/>
          </a:xfrm>
          <a:prstGeom prst="rect">
            <a:avLst/>
          </a:prstGeom>
          <a:noFill/>
        </p:spPr>
        <p:txBody>
          <a:bodyPr wrap="square" rtlCol="0">
            <a:spAutoFit/>
          </a:bodyPr>
          <a:lstStyle/>
          <a:p>
            <a:r>
              <a:rPr lang="vi-VN" altLang="en-US" sz="1400" b="1" dirty="0" smtClean="0">
                <a:solidFill>
                  <a:schemeClr val="tx2"/>
                </a:solidFill>
                <a:latin typeface="Times New Roman" panose="02020603050405020304" pitchFamily="18" charset="0"/>
                <a:cs typeface="Times New Roman" panose="02020603050405020304" pitchFamily="18" charset="0"/>
              </a:rPr>
              <a:t>I</a:t>
            </a:r>
            <a:r>
              <a:rPr lang="vi-VN" altLang="en-US" sz="1400" b="1" dirty="0">
                <a:solidFill>
                  <a:schemeClr val="tx2"/>
                </a:solidFill>
                <a:latin typeface="Times New Roman" panose="02020603050405020304" pitchFamily="18" charset="0"/>
                <a:cs typeface="Times New Roman" panose="02020603050405020304" pitchFamily="18" charset="0"/>
              </a:rPr>
              <a:t>.</a:t>
            </a:r>
            <a:r>
              <a:rPr lang="nl-NL" altLang="en-US" sz="1400" b="1" dirty="0">
                <a:solidFill>
                  <a:schemeClr val="tx2"/>
                </a:solidFill>
                <a:latin typeface="Times New Roman" panose="02020603050405020304" pitchFamily="18" charset="0"/>
                <a:cs typeface="Times New Roman" panose="02020603050405020304" pitchFamily="18" charset="0"/>
              </a:rPr>
              <a:t> VÀI NÉT VỀ TIỂU SỬ VÀ CON NGƯỜI</a:t>
            </a:r>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D3AA3B9-1508-4991-BB68-5529543EED1F}"/>
              </a:ext>
            </a:extLst>
          </p:cNvPr>
          <p:cNvSpPr txBox="1"/>
          <p:nvPr/>
        </p:nvSpPr>
        <p:spPr>
          <a:xfrm>
            <a:off x="76200" y="819150"/>
            <a:ext cx="2057400" cy="923330"/>
          </a:xfrm>
          <a:prstGeom prst="rect">
            <a:avLst/>
          </a:prstGeom>
          <a:noFill/>
        </p:spPr>
        <p:txBody>
          <a:bodyPr wrap="square" rtlCol="0">
            <a:spAutoFit/>
          </a:bodyPr>
          <a:lstStyle/>
          <a:p>
            <a:r>
              <a:rPr lang="nl-NL" altLang="en-US" b="1" dirty="0">
                <a:latin typeface="Times New Roman" panose="02020603050405020304" pitchFamily="18" charset="0"/>
                <a:cs typeface="Times New Roman" panose="02020603050405020304" pitchFamily="18" charset="0"/>
              </a:rPr>
              <a:t>1. Tiểu sử</a:t>
            </a:r>
            <a:r>
              <a:rPr lang="nl-NL" altLang="en-US" b="1" dirty="0">
                <a:solidFill>
                  <a:schemeClr val="tx2"/>
                </a:solidFill>
                <a:latin typeface="Times New Roman" panose="02020603050405020304" pitchFamily="18" charset="0"/>
                <a:cs typeface="Times New Roman" panose="02020603050405020304" pitchFamily="18" charset="0"/>
              </a:rPr>
              <a:t/>
            </a:r>
            <a:br>
              <a:rPr lang="nl-NL" altLang="en-US" b="1" dirty="0">
                <a:solidFill>
                  <a:schemeClr val="tx2"/>
                </a:solidFill>
                <a:latin typeface="Times New Roman" panose="02020603050405020304" pitchFamily="18" charset="0"/>
                <a:cs typeface="Times New Roman" panose="02020603050405020304" pitchFamily="18" charset="0"/>
              </a:rPr>
            </a:br>
            <a:endParaRPr lang="en-US" altLang="en-US" b="1" dirty="0">
              <a:solidFill>
                <a:schemeClr val="tx2"/>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3B725F9-10D3-4C07-87F4-1D7F33E1DEA2}"/>
              </a:ext>
            </a:extLst>
          </p:cNvPr>
          <p:cNvSpPr txBox="1"/>
          <p:nvPr/>
        </p:nvSpPr>
        <p:spPr>
          <a:xfrm>
            <a:off x="0" y="1123950"/>
            <a:ext cx="6477000" cy="1477328"/>
          </a:xfrm>
          <a:prstGeom prst="rect">
            <a:avLst/>
          </a:prstGeom>
          <a:noFill/>
        </p:spPr>
        <p:txBody>
          <a:bodyPr wrap="square" rtlCol="0">
            <a:spAutoFit/>
          </a:bodyPr>
          <a:lstStyle/>
          <a:p>
            <a:endParaRPr lang="nl-NL" altLang="en-US" b="1" dirty="0" smtClean="0"/>
          </a:p>
          <a:p>
            <a:r>
              <a:rPr lang="nl-NL" altLang="en-US" b="1" dirty="0" smtClean="0"/>
              <a:t>- </a:t>
            </a:r>
            <a:r>
              <a:rPr lang="nl-NL" altLang="en-US" dirty="0" smtClean="0"/>
              <a:t> </a:t>
            </a:r>
            <a:r>
              <a:rPr lang="nl-NL" altLang="en-US" dirty="0"/>
              <a:t>Tên thật là Trần Hữu Tri ( 1917- 1951), sinh ra trong một gia đình nông </a:t>
            </a:r>
            <a:r>
              <a:rPr lang="nl-NL" altLang="en-US" dirty="0" smtClean="0"/>
              <a:t>dân</a:t>
            </a:r>
            <a:r>
              <a:rPr lang="nl-NL" altLang="en-US" dirty="0"/>
              <a:t> </a:t>
            </a:r>
            <a:r>
              <a:rPr lang="nl-NL" altLang="en-US" dirty="0" smtClean="0"/>
              <a:t>ở làng Đại Hoàng, tổng Cao Đà, phủ Lí Nhân, tỉnh Hà Nam</a:t>
            </a:r>
            <a:r>
              <a:rPr lang="nl-NL" altLang="en-US" dirty="0"/>
              <a:t/>
            </a:r>
            <a:br>
              <a:rPr lang="nl-NL" altLang="en-US" dirty="0"/>
            </a:br>
            <a:endParaRPr lang="en-US" altLang="en-US" dirty="0"/>
          </a:p>
          <a:p>
            <a:endParaRPr lang="en-US" dirty="0"/>
          </a:p>
        </p:txBody>
      </p:sp>
      <p:sp>
        <p:nvSpPr>
          <p:cNvPr id="7" name="TextBox 6">
            <a:extLst>
              <a:ext uri="{FF2B5EF4-FFF2-40B4-BE49-F238E27FC236}">
                <a16:creationId xmlns:a16="http://schemas.microsoft.com/office/drawing/2014/main" xmlns="" id="{59B9745F-2A1C-4952-8AE3-24D3C33CA4D2}"/>
              </a:ext>
            </a:extLst>
          </p:cNvPr>
          <p:cNvSpPr txBox="1"/>
          <p:nvPr/>
        </p:nvSpPr>
        <p:spPr>
          <a:xfrm>
            <a:off x="0" y="1962150"/>
            <a:ext cx="6781800" cy="1200329"/>
          </a:xfrm>
          <a:prstGeom prst="rect">
            <a:avLst/>
          </a:prstGeom>
          <a:noFill/>
        </p:spPr>
        <p:txBody>
          <a:bodyPr wrap="square" rtlCol="0">
            <a:spAutoFit/>
          </a:bodyPr>
          <a:lstStyle/>
          <a:p>
            <a:r>
              <a:rPr lang="nl-NL" altLang="en-US" dirty="0"/>
              <a:t>- Sau khi học xong bậc thành chung, ông vào Sài Gòn làm báo, thất nghiệp, về Hà Nội dạy học, rồi về quê.</a:t>
            </a:r>
            <a:br>
              <a:rPr lang="nl-NL" altLang="en-US" dirty="0"/>
            </a:br>
            <a:endParaRPr lang="en-US" altLang="en-US" dirty="0"/>
          </a:p>
          <a:p>
            <a:endParaRPr lang="en-US" dirty="0"/>
          </a:p>
        </p:txBody>
      </p:sp>
      <p:sp>
        <p:nvSpPr>
          <p:cNvPr id="8" name="TextBox 7">
            <a:extLst>
              <a:ext uri="{FF2B5EF4-FFF2-40B4-BE49-F238E27FC236}">
                <a16:creationId xmlns:a16="http://schemas.microsoft.com/office/drawing/2014/main" xmlns="" id="{294ECB40-FB3D-49C6-B464-E01EE6171AC6}"/>
              </a:ext>
            </a:extLst>
          </p:cNvPr>
          <p:cNvSpPr txBox="1"/>
          <p:nvPr/>
        </p:nvSpPr>
        <p:spPr>
          <a:xfrm>
            <a:off x="0" y="2495550"/>
            <a:ext cx="6317858" cy="646331"/>
          </a:xfrm>
          <a:prstGeom prst="rect">
            <a:avLst/>
          </a:prstGeom>
          <a:noFill/>
        </p:spPr>
        <p:txBody>
          <a:bodyPr wrap="square" rtlCol="0">
            <a:spAutoFit/>
          </a:bodyPr>
          <a:lstStyle/>
          <a:p>
            <a:r>
              <a:rPr lang="nl-NL" altLang="en-US" dirty="0"/>
              <a:t>- 1943 tham gia Hội văn hóa cứu quốc, tham gia CMT8  (1945), rồi tham gia kháng chiến chống Pháp</a:t>
            </a:r>
            <a:r>
              <a:rPr lang="vi-VN" altLang="en-US" dirty="0"/>
              <a:t>, </a:t>
            </a:r>
            <a:r>
              <a:rPr lang="nl-NL" altLang="en-US" dirty="0"/>
              <a:t> </a:t>
            </a:r>
            <a:r>
              <a:rPr lang="vi-VN" altLang="en-US" dirty="0"/>
              <a:t>h</a:t>
            </a:r>
            <a:r>
              <a:rPr lang="nl-NL" altLang="en-US" dirty="0"/>
              <a:t>y sinh 1951.</a:t>
            </a:r>
            <a:endParaRPr lang="en-US" dirty="0"/>
          </a:p>
        </p:txBody>
      </p:sp>
      <p:sp>
        <p:nvSpPr>
          <p:cNvPr id="9" name="TextBox 8">
            <a:extLst>
              <a:ext uri="{FF2B5EF4-FFF2-40B4-BE49-F238E27FC236}">
                <a16:creationId xmlns:a16="http://schemas.microsoft.com/office/drawing/2014/main" xmlns="" id="{AAD99ECE-3BB4-4BED-AFEF-752C89815A1E}"/>
              </a:ext>
            </a:extLst>
          </p:cNvPr>
          <p:cNvSpPr txBox="1"/>
          <p:nvPr/>
        </p:nvSpPr>
        <p:spPr>
          <a:xfrm>
            <a:off x="0" y="3105150"/>
            <a:ext cx="6477000" cy="1920526"/>
          </a:xfrm>
          <a:prstGeom prst="rect">
            <a:avLst/>
          </a:prstGeom>
          <a:noFill/>
        </p:spPr>
        <p:txBody>
          <a:bodyPr wrap="square" rtlCol="0">
            <a:spAutoFit/>
          </a:bodyPr>
          <a:lstStyle/>
          <a:p>
            <a:pPr eaLnBrk="1" hangingPunct="1">
              <a:lnSpc>
                <a:spcPct val="80000"/>
              </a:lnSpc>
              <a:buFontTx/>
              <a:buNone/>
            </a:pPr>
            <a:r>
              <a:rPr lang="nl-NL" altLang="en-US" sz="1800" b="1" dirty="0"/>
              <a:t>2.  Con người</a:t>
            </a:r>
            <a:endParaRPr lang="nl-NL" altLang="en-US" sz="1800" dirty="0"/>
          </a:p>
          <a:p>
            <a:pPr eaLnBrk="1" hangingPunct="1">
              <a:lnSpc>
                <a:spcPct val="80000"/>
              </a:lnSpc>
              <a:buFontTx/>
              <a:buNone/>
            </a:pPr>
            <a:r>
              <a:rPr lang="nl-NL" altLang="en-US" sz="1800" dirty="0"/>
              <a:t>   - Thường mang tâm trạng u uất, bất hòa với  xã hội thực dân phong kiến. Bề ngoài có vẻ lạnh lùng ít nói, luôn tự đấu tranh nội tâm để hướng tới những điều tốt đẹp.</a:t>
            </a:r>
          </a:p>
          <a:p>
            <a:pPr eaLnBrk="1" hangingPunct="1">
              <a:lnSpc>
                <a:spcPct val="80000"/>
              </a:lnSpc>
              <a:buFontTx/>
              <a:buNone/>
            </a:pPr>
            <a:r>
              <a:rPr lang="nl-NL" altLang="en-US" sz="1800" dirty="0"/>
              <a:t>   - Có tấm lòng đôn hậu, yêu thương con người, nhất là những người bé nhỏ, nghèo khổ ; sống gắn bó sâu nặng với bà con ruột thịt ở quê hương.</a:t>
            </a:r>
            <a:endParaRPr lang="en-US" altLang="en-US" sz="1800" dirty="0"/>
          </a:p>
          <a:p>
            <a:endParaRPr lang="en-US" dirty="0"/>
          </a:p>
        </p:txBody>
      </p:sp>
    </p:spTree>
    <p:extLst>
      <p:ext uri="{BB962C8B-B14F-4D97-AF65-F5344CB8AC3E}">
        <p14:creationId xmlns:p14="http://schemas.microsoft.com/office/powerpoint/2010/main" val="3565235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63178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658" y="285750"/>
            <a:ext cx="22927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0104A16A-4628-4434-902B-81D3343FFDCA}"/>
              </a:ext>
            </a:extLst>
          </p:cNvPr>
          <p:cNvSpPr txBox="1"/>
          <p:nvPr/>
        </p:nvSpPr>
        <p:spPr>
          <a:xfrm>
            <a:off x="381000" y="514350"/>
            <a:ext cx="3200400" cy="461665"/>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 Ý nghĩa bát cháo hành: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9CF97AE-4684-42CC-BC04-F65A61D8C12A}"/>
              </a:ext>
            </a:extLst>
          </p:cNvPr>
          <p:cNvSpPr txBox="1"/>
          <p:nvPr/>
        </p:nvSpPr>
        <p:spPr>
          <a:xfrm>
            <a:off x="457200" y="886420"/>
            <a:ext cx="5943600" cy="923330"/>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a:t>
            </a:r>
            <a:r>
              <a:rPr lang="en-US" sz="1800" b="1" dirty="0">
                <a:solidFill>
                  <a:schemeClr val="tx1"/>
                </a:solidFill>
                <a:latin typeface="Times New Roman" panose="02020603050405020304" pitchFamily="18" charset="0"/>
                <a:cs typeface="Times New Roman" panose="02020603050405020304" pitchFamily="18" charset="0"/>
              </a:rPr>
              <a:t> </a:t>
            </a:r>
            <a:r>
              <a:rPr lang="vi-VN" sz="1800" b="1" dirty="0">
                <a:solidFill>
                  <a:schemeClr val="tx1"/>
                </a:solidFill>
                <a:latin typeface="Times New Roman" panose="02020603050405020304" pitchFamily="18" charset="0"/>
                <a:cs typeface="Times New Roman" panose="02020603050405020304" pitchFamily="18" charset="0"/>
              </a:rPr>
              <a:t>Với Thị Nở</a:t>
            </a:r>
            <a:r>
              <a:rPr lang="en-US" sz="1800" b="1" dirty="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bát cháo của tình thương, Thị tự nguyện mang cho Chí Phèo với tình yêu thương mộc mạc của mình</a:t>
            </a:r>
            <a:r>
              <a:rPr lang="en-US" sz="1800" dirty="0">
                <a:solidFill>
                  <a:schemeClr val="tx1"/>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DB71334-CBB2-4706-AB28-FA28BBFB94E7}"/>
              </a:ext>
            </a:extLst>
          </p:cNvPr>
          <p:cNvSpPr txBox="1"/>
          <p:nvPr/>
        </p:nvSpPr>
        <p:spPr>
          <a:xfrm>
            <a:off x="533400" y="1496020"/>
            <a:ext cx="5867400" cy="923330"/>
          </a:xfrm>
          <a:prstGeom prst="rect">
            <a:avLst/>
          </a:prstGeom>
          <a:noFill/>
        </p:spPr>
        <p:txBody>
          <a:bodyPr wrap="square" rtlCol="0">
            <a:spAutoFit/>
          </a:bodyPr>
          <a:lstStyle/>
          <a:p>
            <a:pPr algn="l"/>
            <a:r>
              <a:rPr lang="vi-VN" b="1" dirty="0">
                <a:latin typeface="Times New Roman" panose="02020603050405020304" pitchFamily="18" charset="0"/>
                <a:cs typeface="Times New Roman" panose="02020603050405020304" pitchFamily="18" charset="0"/>
              </a:rPr>
              <a:t>+</a:t>
            </a:r>
            <a:r>
              <a:rPr lang="vi-VN" b="1" dirty="0">
                <a:solidFill>
                  <a:schemeClr val="tx1"/>
                </a:solidFill>
                <a:latin typeface="Times New Roman" panose="02020603050405020304" pitchFamily="18" charset="0"/>
                <a:cs typeface="Times New Roman" panose="02020603050405020304" pitchFamily="18" charset="0"/>
              </a:rPr>
              <a:t> Với Chí Phèo, đó không phải là bát cháo bình thường:</a:t>
            </a:r>
            <a:r>
              <a:rPr lang="vi-VN" dirty="0">
                <a:solidFill>
                  <a:schemeClr val="tx1"/>
                </a:solidFill>
                <a:latin typeface="Times New Roman" panose="02020603050405020304" pitchFamily="18" charset="0"/>
                <a:cs typeface="Times New Roman" panose="02020603050405020304" pitchFamily="18" charset="0"/>
              </a:rPr>
              <a:t> Đây là lần đầu tiên hắn được người đàn bà cho một cách chân thành, tự nguyện, thương cảm</a:t>
            </a:r>
          </a:p>
        </p:txBody>
      </p:sp>
      <p:sp>
        <p:nvSpPr>
          <p:cNvPr id="7" name="TextBox 6">
            <a:extLst>
              <a:ext uri="{FF2B5EF4-FFF2-40B4-BE49-F238E27FC236}">
                <a16:creationId xmlns:a16="http://schemas.microsoft.com/office/drawing/2014/main" xmlns="" id="{D5520B65-50A6-4DCB-829A-ACFAF5DE58A8}"/>
              </a:ext>
            </a:extLst>
          </p:cNvPr>
          <p:cNvSpPr txBox="1"/>
          <p:nvPr/>
        </p:nvSpPr>
        <p:spPr>
          <a:xfrm>
            <a:off x="228600" y="2419350"/>
            <a:ext cx="6317858" cy="1200329"/>
          </a:xfrm>
          <a:prstGeom prst="rect">
            <a:avLst/>
          </a:prstGeom>
          <a:noFill/>
        </p:spPr>
        <p:txBody>
          <a:bodyPr wrap="square" rtlCol="0">
            <a:spAutoFit/>
          </a:bodyPr>
          <a:lstStyle/>
          <a:p>
            <a:r>
              <a:rPr lang="vi-VN"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dirty="0">
                <a:solidFill>
                  <a:schemeClr val="tx1"/>
                </a:solidFill>
                <a:latin typeface="Times New Roman" panose="02020603050405020304" pitchFamily="18" charset="0"/>
                <a:cs typeface="Times New Roman" panose="02020603050405020304" pitchFamily="18" charset="0"/>
              </a:rPr>
              <a:t> Bát cháo của tình người, của sự yêu thương, của hi vọng làm người, của sự hồi sinh bản chất lương thiện, hiền lành vốn có đầy mãnh liệt trong Chí.</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96884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0"/>
            <a:ext cx="5867400" cy="4781550"/>
          </a:xfrm>
          <a:prstGeom prst="round2DiagRect">
            <a:avLst>
              <a:gd name="adj1" fmla="val 15208"/>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xmlns="" id="{31553C10-E191-40E2-968A-4FEC86A420D4}"/>
              </a:ext>
            </a:extLst>
          </p:cNvPr>
          <p:cNvSpPr txBox="1"/>
          <p:nvPr/>
        </p:nvSpPr>
        <p:spPr>
          <a:xfrm>
            <a:off x="457200" y="57150"/>
            <a:ext cx="4572000" cy="369332"/>
          </a:xfrm>
          <a:prstGeom prst="rect">
            <a:avLst/>
          </a:prstGeom>
          <a:noFill/>
        </p:spPr>
        <p:txBody>
          <a:bodyPr wrap="square">
            <a:spAutoFit/>
          </a:bodyPr>
          <a:lstStyle/>
          <a:p>
            <a:r>
              <a:rPr lang="vi-VN" b="1" u="sng" dirty="0">
                <a:solidFill>
                  <a:srgbClr val="FF0000"/>
                </a:solidFill>
                <a:latin typeface="Times New Roman" panose="02020603050405020304" pitchFamily="18" charset="0"/>
                <a:cs typeface="Times New Roman" panose="02020603050405020304" pitchFamily="18" charset="0"/>
              </a:rPr>
              <a:t>e</a:t>
            </a:r>
            <a:r>
              <a:rPr lang="en-US" sz="1800" b="1" u="sng" dirty="0">
                <a:solidFill>
                  <a:srgbClr val="FF0000"/>
                </a:solidFill>
                <a:latin typeface="Times New Roman" panose="02020603050405020304" pitchFamily="18" charset="0"/>
                <a:cs typeface="Times New Roman" panose="02020603050405020304" pitchFamily="18" charset="0"/>
              </a:rPr>
              <a:t>. </a:t>
            </a:r>
            <a:r>
              <a:rPr lang="vi-VN" sz="1800" b="1" u="sng" dirty="0">
                <a:solidFill>
                  <a:srgbClr val="FF0000"/>
                </a:solidFill>
                <a:latin typeface="Times New Roman" panose="02020603050405020304" pitchFamily="18" charset="0"/>
                <a:cs typeface="Times New Roman" panose="02020603050405020304" pitchFamily="18" charset="0"/>
              </a:rPr>
              <a:t>Bi kịch bị từ chối quyên làm người</a:t>
            </a:r>
            <a:r>
              <a:rPr lang="en-US" sz="1800" b="1" u="sng"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190A838C-AB89-4456-9BD8-B3A90FC56019}"/>
              </a:ext>
            </a:extLst>
          </p:cNvPr>
          <p:cNvSpPr txBox="1"/>
          <p:nvPr/>
        </p:nvSpPr>
        <p:spPr>
          <a:xfrm>
            <a:off x="76200" y="819150"/>
            <a:ext cx="5334000" cy="2308324"/>
          </a:xfrm>
          <a:prstGeom prst="rect">
            <a:avLst/>
          </a:prstGeom>
          <a:noFill/>
        </p:spPr>
        <p:txBody>
          <a:bodyPr wrap="square" rtlCol="0">
            <a:spAutoFit/>
          </a:bodyPr>
          <a:lstStyle/>
          <a:p>
            <a:pPr algn="l"/>
            <a:r>
              <a:rPr lang="vi-VN" dirty="0">
                <a:latin typeface="+mj-lt"/>
              </a:rPr>
              <a:t>+</a:t>
            </a:r>
            <a:r>
              <a:rPr lang="en-US" dirty="0">
                <a:solidFill>
                  <a:schemeClr val="tx1"/>
                </a:solidFill>
                <a:latin typeface="+mj-lt"/>
              </a:rPr>
              <a:t> N</a:t>
            </a:r>
            <a:r>
              <a:rPr lang="vi-VN" dirty="0">
                <a:solidFill>
                  <a:schemeClr val="tx1"/>
                </a:solidFill>
                <a:latin typeface="Calibri" panose="020F0502020204030204" pitchFamily="34" charset="0"/>
              </a:rPr>
              <a:t>gạc nhiên, không hiểu, thích chí trước sự giận dữ của Thị Nở</a:t>
            </a:r>
            <a:r>
              <a:rPr lang="en-US" dirty="0">
                <a:solidFill>
                  <a:schemeClr val="tx1"/>
                </a:solidFill>
                <a:latin typeface="Calibri" panose="020F0502020204030204" pitchFamily="34" charset="0"/>
              </a:rPr>
              <a:t>.</a:t>
            </a:r>
            <a:endParaRPr lang="vi-VN" dirty="0">
              <a:solidFill>
                <a:schemeClr val="tx1"/>
              </a:solidFill>
              <a:latin typeface="Calibri" panose="020F0502020204030204" pitchFamily="34" charset="0"/>
            </a:endParaRPr>
          </a:p>
          <a:p>
            <a:pPr algn="l"/>
            <a:r>
              <a:rPr lang="vi-VN" dirty="0"/>
              <a:t>+ </a:t>
            </a:r>
            <a:r>
              <a:rPr lang="en-US" dirty="0">
                <a:solidFill>
                  <a:schemeClr val="tx1"/>
                </a:solidFill>
                <a:latin typeface="+mj-lt"/>
              </a:rPr>
              <a:t>Đ</a:t>
            </a:r>
            <a:r>
              <a:rPr lang="vi-VN" dirty="0">
                <a:solidFill>
                  <a:schemeClr val="tx1"/>
                </a:solidFill>
                <a:latin typeface="Calibri" panose="020F0502020204030204" pitchFamily="34" charset="0"/>
              </a:rPr>
              <a:t>ến khi hiểu rõ sự thật, Chí </a:t>
            </a:r>
            <a:r>
              <a:rPr lang="vi-VN" i="1" dirty="0">
                <a:solidFill>
                  <a:srgbClr val="0070C0"/>
                </a:solidFill>
                <a:latin typeface="+mj-lt"/>
              </a:rPr>
              <a:t>“ngẩn người”, </a:t>
            </a:r>
            <a:r>
              <a:rPr lang="vi-VN" dirty="0">
                <a:solidFill>
                  <a:schemeClr val="tx1"/>
                </a:solidFill>
                <a:latin typeface="Calibri" panose="020F0502020204030204" pitchFamily="34" charset="0"/>
              </a:rPr>
              <a:t>rồi </a:t>
            </a:r>
            <a:r>
              <a:rPr lang="vi-VN" i="1" dirty="0">
                <a:solidFill>
                  <a:srgbClr val="0070C0"/>
                </a:solidFill>
                <a:latin typeface="+mj-lt"/>
              </a:rPr>
              <a:t>“sửng sốt”.</a:t>
            </a:r>
            <a:endParaRPr lang="en-US" i="1" dirty="0">
              <a:solidFill>
                <a:srgbClr val="0070C0"/>
              </a:solidFill>
              <a:latin typeface="+mj-lt"/>
            </a:endParaRPr>
          </a:p>
          <a:p>
            <a:pPr algn="l"/>
            <a:r>
              <a:rPr lang="vi-VN" dirty="0">
                <a:solidFill>
                  <a:schemeClr val="tx1"/>
                </a:solidFill>
                <a:latin typeface="Calibri" panose="020F0502020204030204" pitchFamily="34" charset="0"/>
              </a:rPr>
              <a:t>+ Chí Phèo </a:t>
            </a:r>
            <a:r>
              <a:rPr lang="vi-VN" i="1" dirty="0">
                <a:solidFill>
                  <a:srgbClr val="0070C0"/>
                </a:solidFill>
                <a:latin typeface="+mj-lt"/>
              </a:rPr>
              <a:t>“đuổi theo nắm tay” </a:t>
            </a:r>
            <a:r>
              <a:rPr lang="vi-VN" dirty="0">
                <a:solidFill>
                  <a:schemeClr val="tx1"/>
                </a:solidFill>
                <a:latin typeface="Calibri" panose="020F0502020204030204" pitchFamily="34" charset="0"/>
              </a:rPr>
              <a:t>Thị Nở… rồi hắn </a:t>
            </a:r>
            <a:r>
              <a:rPr lang="vi-VN" i="1" dirty="0">
                <a:solidFill>
                  <a:srgbClr val="0070C0"/>
                </a:solidFill>
                <a:latin typeface="+mj-lt"/>
              </a:rPr>
              <a:t>“ôm mặt khóc rưng rức”</a:t>
            </a:r>
            <a:r>
              <a:rPr lang="en-US" i="1" dirty="0">
                <a:solidFill>
                  <a:srgbClr val="0070C0"/>
                </a:solidFill>
                <a:latin typeface="+mj-lt"/>
              </a:rPr>
              <a:t>.</a:t>
            </a:r>
            <a:endParaRPr lang="vi-VN" i="1" dirty="0">
              <a:solidFill>
                <a:srgbClr val="0070C0"/>
              </a:solidFill>
              <a:latin typeface="+mj-lt"/>
            </a:endParaRPr>
          </a:p>
          <a:p>
            <a:pPr algn="l"/>
            <a:r>
              <a:rPr lang="vi-VN" dirty="0">
                <a:solidFill>
                  <a:schemeClr val="tx1"/>
                </a:solidFill>
              </a:rPr>
              <a:t>→</a:t>
            </a:r>
            <a:r>
              <a:rPr lang="vi-VN" dirty="0">
                <a:solidFill>
                  <a:schemeClr val="tx1"/>
                </a:solidFill>
                <a:latin typeface="Calibri" panose="020F0502020204030204" pitchFamily="34" charset="0"/>
              </a:rPr>
              <a:t> Bị Thị Nở cự tuyệt, Chí Phèo hoàn toàn rơi vào tuyệt vọng</a:t>
            </a:r>
            <a:r>
              <a:rPr lang="en-US" dirty="0">
                <a:solidFill>
                  <a:schemeClr val="tx1"/>
                </a:solidFill>
                <a:latin typeface="Calibri" panose="020F0502020204030204" pitchFamily="34" charset="0"/>
              </a:rPr>
              <a:t>.</a:t>
            </a:r>
            <a:endParaRPr lang="en-US" dirty="0">
              <a:solidFill>
                <a:schemeClr val="tx1"/>
              </a:solidFill>
              <a:latin typeface="+mj-lt"/>
            </a:endParaRPr>
          </a:p>
        </p:txBody>
      </p:sp>
      <p:sp>
        <p:nvSpPr>
          <p:cNvPr id="6" name="TextBox 5">
            <a:extLst>
              <a:ext uri="{FF2B5EF4-FFF2-40B4-BE49-F238E27FC236}">
                <a16:creationId xmlns:a16="http://schemas.microsoft.com/office/drawing/2014/main" xmlns="" id="{6B0328C3-7AB7-4D2E-A9D6-DC45DEC24CE6}"/>
              </a:ext>
            </a:extLst>
          </p:cNvPr>
          <p:cNvSpPr txBox="1"/>
          <p:nvPr/>
        </p:nvSpPr>
        <p:spPr>
          <a:xfrm>
            <a:off x="76200" y="526018"/>
            <a:ext cx="1600200" cy="369332"/>
          </a:xfrm>
          <a:prstGeom prst="rect">
            <a:avLst/>
          </a:prstGeom>
          <a:solidFill>
            <a:srgbClr val="007E39"/>
          </a:solidFill>
        </p:spPr>
        <p:txBody>
          <a:bodyPr wrap="square" rtlCol="0">
            <a:spAutoFit/>
          </a:bodyPr>
          <a:lstStyle/>
          <a:p>
            <a:r>
              <a:rPr lang="vi-VN" dirty="0">
                <a:solidFill>
                  <a:schemeClr val="bg1"/>
                </a:solidFill>
              </a:rPr>
              <a:t>-Tâm trạng:</a:t>
            </a:r>
            <a:endParaRPr lang="en-US" dirty="0">
              <a:solidFill>
                <a:schemeClr val="bg1"/>
              </a:solidFill>
            </a:endParaRPr>
          </a:p>
        </p:txBody>
      </p:sp>
      <p:sp>
        <p:nvSpPr>
          <p:cNvPr id="7" name="TextBox 6">
            <a:extLst>
              <a:ext uri="{FF2B5EF4-FFF2-40B4-BE49-F238E27FC236}">
                <a16:creationId xmlns:a16="http://schemas.microsoft.com/office/drawing/2014/main" xmlns="" id="{1971BD0A-0FFD-4C7F-A9E1-60C59AA7604E}"/>
              </a:ext>
            </a:extLst>
          </p:cNvPr>
          <p:cNvSpPr txBox="1"/>
          <p:nvPr/>
        </p:nvSpPr>
        <p:spPr>
          <a:xfrm>
            <a:off x="0" y="3068419"/>
            <a:ext cx="2743200" cy="646331"/>
          </a:xfrm>
          <a:prstGeom prst="rect">
            <a:avLst/>
          </a:prstGeom>
          <a:solidFill>
            <a:srgbClr val="007E39"/>
          </a:solidFill>
        </p:spPr>
        <p:txBody>
          <a:bodyPr wrap="square" rtlCol="0">
            <a:spAutoFit/>
          </a:bodyPr>
          <a:lstStyle/>
          <a:p>
            <a:r>
              <a:rPr lang="en-US" sz="1800" dirty="0">
                <a:solidFill>
                  <a:schemeClr val="bg1"/>
                </a:solidFill>
                <a:effectLst>
                  <a:outerShdw blurRad="38100" dist="38100" dir="2700000" algn="tl">
                    <a:srgbClr val="000000">
                      <a:alpha val="43137"/>
                    </a:srgbClr>
                  </a:outerShdw>
                </a:effectLst>
              </a:rPr>
              <a:t>- </a:t>
            </a:r>
            <a:r>
              <a:rPr lang="vi-VN" sz="1800" dirty="0">
                <a:solidFill>
                  <a:schemeClr val="bg1"/>
                </a:solidFill>
                <a:effectLst>
                  <a:outerShdw blurRad="38100" dist="38100" dir="2700000" algn="tl">
                    <a:srgbClr val="000000">
                      <a:alpha val="43137"/>
                    </a:srgbClr>
                  </a:outerShdw>
                </a:effectLst>
                <a:latin typeface="Calibri" panose="020F0502020204030204" pitchFamily="34" charset="0"/>
              </a:rPr>
              <a:t>Hành động giết </a:t>
            </a:r>
            <a:r>
              <a:rPr lang="en-US" sz="1800" dirty="0">
                <a:solidFill>
                  <a:schemeClr val="bg1"/>
                </a:solidFill>
                <a:effectLst>
                  <a:outerShdw blurRad="38100" dist="38100" dir="2700000" algn="tl">
                    <a:srgbClr val="000000">
                      <a:alpha val="43137"/>
                    </a:srgbClr>
                  </a:outerShdw>
                </a:effectLst>
                <a:latin typeface="Calibri" panose="020F0502020204030204" pitchFamily="34" charset="0"/>
              </a:rPr>
              <a:t>B</a:t>
            </a:r>
            <a:r>
              <a:rPr lang="vi-VN" sz="1800" dirty="0">
                <a:solidFill>
                  <a:schemeClr val="bg1"/>
                </a:solidFill>
                <a:effectLst>
                  <a:outerShdw blurRad="38100" dist="38100" dir="2700000" algn="tl">
                    <a:srgbClr val="000000">
                      <a:alpha val="43137"/>
                    </a:srgbClr>
                  </a:outerShdw>
                </a:effectLst>
                <a:latin typeface="Calibri" panose="020F0502020204030204" pitchFamily="34" charset="0"/>
              </a:rPr>
              <a:t>á Kiến:</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ndParaRPr>
          </a:p>
          <a:p>
            <a:endParaRPr lang="en-US" dirty="0">
              <a:solidFill>
                <a:schemeClr val="bg1"/>
              </a:solidFill>
            </a:endParaRPr>
          </a:p>
        </p:txBody>
      </p:sp>
    </p:spTree>
    <p:extLst>
      <p:ext uri="{BB962C8B-B14F-4D97-AF65-F5344CB8AC3E}">
        <p14:creationId xmlns:p14="http://schemas.microsoft.com/office/powerpoint/2010/main" val="972787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0"/>
            <a:ext cx="6477000" cy="4781550"/>
          </a:xfrm>
          <a:prstGeom prst="round2DiagRect">
            <a:avLst>
              <a:gd name="adj1" fmla="val 15208"/>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32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32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7150"/>
            <a:ext cx="2286000" cy="46482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xmlns="" id="{31553C10-E191-40E2-968A-4FEC86A420D4}"/>
              </a:ext>
            </a:extLst>
          </p:cNvPr>
          <p:cNvSpPr txBox="1"/>
          <p:nvPr/>
        </p:nvSpPr>
        <p:spPr>
          <a:xfrm>
            <a:off x="457200" y="57150"/>
            <a:ext cx="4572000" cy="400110"/>
          </a:xfrm>
          <a:prstGeom prst="rect">
            <a:avLst/>
          </a:prstGeom>
          <a:noFill/>
        </p:spPr>
        <p:txBody>
          <a:bodyPr wrap="square">
            <a:spAutoFit/>
          </a:bodyPr>
          <a:lstStyle/>
          <a:p>
            <a:r>
              <a:rPr lang="vi-VN" sz="2000" b="1" u="sng" dirty="0">
                <a:solidFill>
                  <a:srgbClr val="FF0000"/>
                </a:solidFill>
                <a:latin typeface="Times New Roman" panose="02020603050405020304" pitchFamily="18" charset="0"/>
                <a:cs typeface="Times New Roman" panose="02020603050405020304" pitchFamily="18" charset="0"/>
              </a:rPr>
              <a:t>e</a:t>
            </a:r>
            <a:r>
              <a:rPr lang="en-US" sz="2000" b="1" u="sng" dirty="0">
                <a:solidFill>
                  <a:srgbClr val="FF0000"/>
                </a:solidFill>
                <a:latin typeface="Times New Roman" panose="02020603050405020304" pitchFamily="18" charset="0"/>
                <a:cs typeface="Times New Roman" panose="02020603050405020304" pitchFamily="18" charset="0"/>
              </a:rPr>
              <a:t>. </a:t>
            </a:r>
            <a:r>
              <a:rPr lang="vi-VN" sz="2000" b="1" u="sng" dirty="0">
                <a:solidFill>
                  <a:srgbClr val="FF0000"/>
                </a:solidFill>
                <a:latin typeface="Times New Roman" panose="02020603050405020304" pitchFamily="18" charset="0"/>
                <a:cs typeface="Times New Roman" panose="02020603050405020304" pitchFamily="18" charset="0"/>
              </a:rPr>
              <a:t>Bi kịch bị từ chối quyên làm người</a:t>
            </a:r>
            <a:r>
              <a:rPr lang="en-US" sz="2000" b="1" u="sng"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1971BD0A-0FFD-4C7F-A9E1-60C59AA7604E}"/>
              </a:ext>
            </a:extLst>
          </p:cNvPr>
          <p:cNvSpPr txBox="1"/>
          <p:nvPr/>
        </p:nvSpPr>
        <p:spPr>
          <a:xfrm>
            <a:off x="76200" y="477619"/>
            <a:ext cx="3048000" cy="707886"/>
          </a:xfrm>
          <a:prstGeom prst="rect">
            <a:avLst/>
          </a:prstGeom>
          <a:solidFill>
            <a:srgbClr val="007E39"/>
          </a:solid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động giết </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 Kiến:</a:t>
            </a:r>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A5AF791-9D35-402C-B200-7166CFB21950}"/>
              </a:ext>
            </a:extLst>
          </p:cNvPr>
          <p:cNvSpPr txBox="1"/>
          <p:nvPr/>
        </p:nvSpPr>
        <p:spPr>
          <a:xfrm>
            <a:off x="76200" y="1123950"/>
            <a:ext cx="5181600" cy="1015663"/>
          </a:xfrm>
          <a:prstGeom prst="rect">
            <a:avLst/>
          </a:prstGeom>
          <a:noFill/>
        </p:spPr>
        <p:txBody>
          <a:bodyPr wrap="square" rtlCol="0">
            <a:spAutoFit/>
          </a:bodyPr>
          <a:lstStyle/>
          <a:p>
            <a:r>
              <a:rPr lang="vi-VN" sz="2000" dirty="0">
                <a:solidFill>
                  <a:schemeClr val="tx1"/>
                </a:solidFill>
                <a:latin typeface="Times New Roman" panose="02020603050405020304" pitchFamily="18" charset="0"/>
                <a:cs typeface="Times New Roman" panose="02020603050405020304" pitchFamily="18" charset="0"/>
              </a:rPr>
              <a:t>+ Chí Phèo đến nhà bá Kiến trong tâm trạng tuyệt vọng của một con người đã thức tỉnh, đau xót, phẫn uất.</a:t>
            </a: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BFCB39A-D068-43E8-8E4E-F807D5646339}"/>
              </a:ext>
            </a:extLst>
          </p:cNvPr>
          <p:cNvSpPr txBox="1"/>
          <p:nvPr/>
        </p:nvSpPr>
        <p:spPr>
          <a:xfrm>
            <a:off x="76200" y="2007334"/>
            <a:ext cx="5791200" cy="1631216"/>
          </a:xfrm>
          <a:prstGeom prst="rect">
            <a:avLst/>
          </a:prstGeom>
          <a:noFill/>
        </p:spPr>
        <p:txBody>
          <a:bodyPr wrap="square" rtlCol="0">
            <a:spAutoFit/>
          </a:bodyPr>
          <a:lstStyle/>
          <a:p>
            <a:pPr algn="just"/>
            <a:r>
              <a:rPr lang="vi-VN" sz="2000" dirty="0">
                <a:solidFill>
                  <a:schemeClr val="tx1"/>
                </a:solidFill>
                <a:latin typeface="Times New Roman" panose="02020603050405020304" pitchFamily="18" charset="0"/>
                <a:cs typeface="Times New Roman" panose="02020603050405020304" pitchFamily="18" charset="0"/>
              </a:rPr>
              <a:t>+ Chí Phèo say nhưng vẫn lại rất tỉnh trong ý thức của mình:</a:t>
            </a:r>
          </a:p>
          <a:p>
            <a:pPr algn="just"/>
            <a:r>
              <a:rPr lang="vi-VN" sz="2000" dirty="0">
                <a:solidFill>
                  <a:schemeClr val="tx1"/>
                </a:solidFill>
                <a:latin typeface="Times New Roman" panose="02020603050405020304" pitchFamily="18" charset="0"/>
                <a:cs typeface="Times New Roman" panose="02020603050405020304" pitchFamily="18" charset="0"/>
              </a:rPr>
              <a:t>+ Hiểu rõ nguyên nhân mình không thể lương thiện</a:t>
            </a:r>
          </a:p>
          <a:p>
            <a:pPr algn="just"/>
            <a:r>
              <a:rPr lang="vi-VN" sz="2000" dirty="0">
                <a:solidFill>
                  <a:schemeClr val="tx1"/>
                </a:solidFill>
                <a:latin typeface="Times New Roman" panose="02020603050405020304" pitchFamily="18" charset="0"/>
                <a:cs typeface="Times New Roman" panose="02020603050405020304" pitchFamily="18" charset="0"/>
              </a:rPr>
              <a:t>+ Hiểu con đường cùng của mình</a:t>
            </a:r>
          </a:p>
          <a:p>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711EB8E-6E02-4461-8E0E-FB53186C500C}"/>
              </a:ext>
            </a:extLst>
          </p:cNvPr>
          <p:cNvSpPr txBox="1"/>
          <p:nvPr/>
        </p:nvSpPr>
        <p:spPr>
          <a:xfrm>
            <a:off x="76200" y="3308687"/>
            <a:ext cx="6400800" cy="1015663"/>
          </a:xfrm>
          <a:prstGeom prst="rect">
            <a:avLst/>
          </a:prstGeom>
          <a:noFill/>
        </p:spPr>
        <p:txBody>
          <a:bodyPr wrap="square" rtlCol="0">
            <a:spAutoFit/>
          </a:bodyPr>
          <a:lstStyle/>
          <a:p>
            <a:pPr algn="just"/>
            <a:r>
              <a:rPr lang="vi-VN" sz="2000" dirty="0">
                <a:solidFill>
                  <a:schemeClr val="tx1"/>
                </a:solidFill>
                <a:latin typeface="Times New Roman" panose="02020603050405020304" pitchFamily="18" charset="0"/>
                <a:cs typeface="Times New Roman" panose="02020603050405020304" pitchFamily="18" charset="0"/>
              </a:rPr>
              <a:t>+ Hình ảnh “hơi cháo hành” cứ trở đi trở lại trong tiềm thức của Chí.</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07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33BCCD34-22E9-46A3-A7FB-E57E6DAED8FF}"/>
              </a:ext>
            </a:extLst>
          </p:cNvPr>
          <p:cNvSpPr txBox="1"/>
          <p:nvPr/>
        </p:nvSpPr>
        <p:spPr>
          <a:xfrm>
            <a:off x="304800" y="1177826"/>
            <a:ext cx="5410200" cy="2308324"/>
          </a:xfrm>
          <a:prstGeom prst="rect">
            <a:avLst/>
          </a:prstGeom>
          <a:noFill/>
        </p:spPr>
        <p:txBody>
          <a:bodyPr wrap="square" rtlCol="0">
            <a:spAutoFit/>
          </a:bodyPr>
          <a:lstStyle/>
          <a:p>
            <a:r>
              <a:rPr lang="vi-VN" b="1" dirty="0">
                <a:solidFill>
                  <a:schemeClr val="tx1"/>
                </a:solidFill>
                <a:latin typeface="Calibri" panose="020F0502020204030204" pitchFamily="34" charset="0"/>
              </a:rPr>
              <a:t>Đây là hành động lấy máu rửa thù của người nông dân bị áp bức.</a:t>
            </a:r>
            <a:endParaRPr lang="en-US" b="1" dirty="0">
              <a:solidFill>
                <a:schemeClr val="tx1"/>
              </a:solidFill>
              <a:latin typeface="Calibri" panose="020F0502020204030204" pitchFamily="34" charset="0"/>
            </a:endParaRPr>
          </a:p>
          <a:p>
            <a:pPr algn="just"/>
            <a:r>
              <a:rPr lang="vi-VN" dirty="0">
                <a:solidFill>
                  <a:schemeClr val="tx1"/>
                </a:solidFill>
                <a:latin typeface="Calibri" panose="020F0502020204030204" pitchFamily="34" charset="0"/>
              </a:rPr>
              <a:t>+ Một mặt, nó phản ánh mâu thuẫn gay gắt không thể dung hòa giữa nông dân và địa chủ, mâu thuẫn ấy chỉ giải quyết được bằng máu</a:t>
            </a:r>
            <a:r>
              <a:rPr lang="en-US" dirty="0">
                <a:solidFill>
                  <a:schemeClr val="tx1"/>
                </a:solidFill>
                <a:latin typeface="Calibri" panose="020F0502020204030204" pitchFamily="34" charset="0"/>
              </a:rPr>
              <a:t>.</a:t>
            </a:r>
          </a:p>
          <a:p>
            <a:pPr algn="just"/>
            <a:r>
              <a:rPr lang="vi-VN" dirty="0">
                <a:solidFill>
                  <a:schemeClr val="tx1"/>
                </a:solidFill>
                <a:latin typeface="Calibri" panose="020F0502020204030204" pitchFamily="34" charset="0"/>
              </a:rPr>
              <a:t>+ Mặt khác cũng phản ánh cảm quan hiện thực của Nam Cao</a:t>
            </a:r>
            <a:r>
              <a:rPr lang="en-US" dirty="0">
                <a:solidFill>
                  <a:schemeClr val="tx1"/>
                </a:solidFill>
                <a:latin typeface="Calibri" panose="020F0502020204030204" pitchFamily="34" charset="0"/>
              </a:rPr>
              <a:t>.</a:t>
            </a:r>
          </a:p>
          <a:p>
            <a:endParaRPr lang="en-US" dirty="0"/>
          </a:p>
        </p:txBody>
      </p:sp>
      <p:sp>
        <p:nvSpPr>
          <p:cNvPr id="3" name="TextBox 2">
            <a:extLst>
              <a:ext uri="{FF2B5EF4-FFF2-40B4-BE49-F238E27FC236}">
                <a16:creationId xmlns:a16="http://schemas.microsoft.com/office/drawing/2014/main" xmlns="" id="{573AEC96-05E5-49E8-871D-54DD50A0A68E}"/>
              </a:ext>
            </a:extLst>
          </p:cNvPr>
          <p:cNvSpPr txBox="1"/>
          <p:nvPr/>
        </p:nvSpPr>
        <p:spPr>
          <a:xfrm>
            <a:off x="457200" y="742950"/>
            <a:ext cx="1143000" cy="369332"/>
          </a:xfrm>
          <a:prstGeom prst="rect">
            <a:avLst/>
          </a:prstGeom>
          <a:solidFill>
            <a:srgbClr val="FF0000"/>
          </a:solidFill>
        </p:spPr>
        <p:txBody>
          <a:bodyPr wrap="square" rtlCol="0">
            <a:spAutoFit/>
          </a:bodyPr>
          <a:lstStyle/>
          <a:p>
            <a:r>
              <a:rPr lang="vi-VN" dirty="0">
                <a:solidFill>
                  <a:schemeClr val="bg1"/>
                </a:solidFill>
              </a:rPr>
              <a:t>Kết luận:</a:t>
            </a:r>
            <a:endParaRPr lang="en-US" dirty="0">
              <a:solidFill>
                <a:schemeClr val="bg1"/>
              </a:solidFill>
            </a:endParaRPr>
          </a:p>
        </p:txBody>
      </p:sp>
    </p:spTree>
    <p:extLst>
      <p:ext uri="{BB962C8B-B14F-4D97-AF65-F5344CB8AC3E}">
        <p14:creationId xmlns:p14="http://schemas.microsoft.com/office/powerpoint/2010/main" val="260195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57150"/>
            <a:ext cx="63940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85750"/>
            <a:ext cx="22098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F1627D41-BE1A-496D-B147-B594F6BC4B59}"/>
              </a:ext>
            </a:extLst>
          </p:cNvPr>
          <p:cNvSpPr txBox="1"/>
          <p:nvPr/>
        </p:nvSpPr>
        <p:spPr>
          <a:xfrm>
            <a:off x="381000" y="361950"/>
            <a:ext cx="5029200" cy="369332"/>
          </a:xfrm>
          <a:prstGeom prst="rect">
            <a:avLst/>
          </a:prstGeom>
          <a:noFill/>
        </p:spPr>
        <p:txBody>
          <a:bodyPr wrap="square" rtlCol="0">
            <a:spAutoFit/>
          </a:bodyPr>
          <a:lstStyle/>
          <a:p>
            <a:r>
              <a:rPr lang="vi-VN" dirty="0">
                <a:solidFill>
                  <a:srgbClr val="FF0000"/>
                </a:solidFill>
              </a:rPr>
              <a:t>- Hành động tự kết liễu cuộc đời mình của Chí Phèo:</a:t>
            </a:r>
            <a:endParaRPr lang="en-US" dirty="0">
              <a:solidFill>
                <a:srgbClr val="FF0000"/>
              </a:solidFill>
            </a:endParaRPr>
          </a:p>
        </p:txBody>
      </p:sp>
      <p:sp>
        <p:nvSpPr>
          <p:cNvPr id="3" name="TextBox 2">
            <a:extLst>
              <a:ext uri="{FF2B5EF4-FFF2-40B4-BE49-F238E27FC236}">
                <a16:creationId xmlns:a16="http://schemas.microsoft.com/office/drawing/2014/main" xmlns="" id="{E44A00F1-5893-429D-8903-B7AD0C022BF5}"/>
              </a:ext>
            </a:extLst>
          </p:cNvPr>
          <p:cNvSpPr txBox="1"/>
          <p:nvPr/>
        </p:nvSpPr>
        <p:spPr>
          <a:xfrm>
            <a:off x="457200" y="895350"/>
            <a:ext cx="5867400" cy="1754326"/>
          </a:xfrm>
          <a:prstGeom prst="rect">
            <a:avLst/>
          </a:prstGeom>
          <a:noFill/>
        </p:spPr>
        <p:txBody>
          <a:bodyPr wrap="square" rtlCol="0">
            <a:spAutoFit/>
          </a:bodyPr>
          <a:lstStyle/>
          <a:p>
            <a:pPr algn="just"/>
            <a:r>
              <a:rPr lang="vi-VN" dirty="0">
                <a:latin typeface="+mj-lt"/>
              </a:rPr>
              <a:t>+</a:t>
            </a:r>
            <a:r>
              <a:rPr lang="en-US" dirty="0">
                <a:latin typeface="+mj-lt"/>
              </a:rPr>
              <a:t>C</a:t>
            </a:r>
            <a:r>
              <a:rPr lang="vi-VN" dirty="0">
                <a:latin typeface="Calibri" panose="020F0502020204030204" pitchFamily="34" charset="0"/>
              </a:rPr>
              <a:t>ái chết thê thảm, thể hiện sự ăn năn, hối hận</a:t>
            </a:r>
            <a:r>
              <a:rPr lang="en-US" dirty="0">
                <a:latin typeface="Calibri" panose="020F0502020204030204" pitchFamily="34" charset="0"/>
              </a:rPr>
              <a:t>.</a:t>
            </a:r>
          </a:p>
          <a:p>
            <a:pPr algn="just"/>
            <a:r>
              <a:rPr lang="vi-VN" dirty="0">
                <a:latin typeface="Calibri" panose="020F0502020204030204" pitchFamily="34" charset="0"/>
              </a:rPr>
              <a:t>+ </a:t>
            </a:r>
            <a:r>
              <a:rPr lang="en-US" dirty="0">
                <a:latin typeface="Calibri" panose="020F0502020204030204" pitchFamily="34" charset="0"/>
              </a:rPr>
              <a:t>C</a:t>
            </a:r>
            <a:r>
              <a:rPr lang="vi-VN" dirty="0">
                <a:latin typeface="Calibri" panose="020F0502020204030204" pitchFamily="34" charset="0"/>
              </a:rPr>
              <a:t>hứng tỏ khát khao trở về với cuộc sống lương thiện</a:t>
            </a:r>
            <a:r>
              <a:rPr lang="en-US" dirty="0">
                <a:latin typeface="Calibri" panose="020F0502020204030204" pitchFamily="34" charset="0"/>
              </a:rPr>
              <a:t>.</a:t>
            </a:r>
          </a:p>
          <a:p>
            <a:pPr algn="just"/>
            <a:r>
              <a:rPr lang="vi-VN" dirty="0">
                <a:latin typeface="Calibri" panose="020F0502020204030204" pitchFamily="34" charset="0"/>
              </a:rPr>
              <a:t>+ </a:t>
            </a:r>
            <a:r>
              <a:rPr lang="en-US" dirty="0">
                <a:latin typeface="Calibri" panose="020F0502020204030204" pitchFamily="34" charset="0"/>
              </a:rPr>
              <a:t>M</a:t>
            </a:r>
            <a:r>
              <a:rPr lang="vi-VN" dirty="0">
                <a:latin typeface="Calibri" panose="020F0502020204030204" pitchFamily="34" charset="0"/>
              </a:rPr>
              <a:t>inh chứng cho sức mạnh dù là tự phát, liều lĩnh của người nông dân bị đẩy vào đường cùng vẫn lớn lao như thế nào. </a:t>
            </a:r>
            <a:endParaRPr lang="en-US" dirty="0">
              <a:latin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xmlns="" id="{7F7C8674-7CF3-4089-AC15-C3C1D5F0B611}"/>
              </a:ext>
            </a:extLst>
          </p:cNvPr>
          <p:cNvSpPr txBox="1"/>
          <p:nvPr/>
        </p:nvSpPr>
        <p:spPr>
          <a:xfrm>
            <a:off x="304800" y="2343150"/>
            <a:ext cx="6172200" cy="923330"/>
          </a:xfrm>
          <a:prstGeom prst="rect">
            <a:avLst/>
          </a:prstGeom>
          <a:noFill/>
        </p:spPr>
        <p:txBody>
          <a:bodyPr wrap="square" rtlCol="0">
            <a:spAutoFit/>
          </a:bodyPr>
          <a:lstStyle/>
          <a:p>
            <a:pPr lvl="0" algn="just"/>
            <a:r>
              <a:rPr lang="vi-VN" dirty="0">
                <a:solidFill>
                  <a:srgbClr val="FF0000"/>
                </a:solidFill>
                <a:latin typeface="Calibri" panose="020F0502020204030204" pitchFamily="34" charset="0"/>
                <a:sym typeface="Wingdings" panose="05000000000000000000" pitchFamily="2" charset="2"/>
              </a:rPr>
              <a:t></a:t>
            </a:r>
            <a:r>
              <a:rPr lang="en-US" dirty="0">
                <a:solidFill>
                  <a:srgbClr val="FF0000"/>
                </a:solidFill>
                <a:latin typeface="Calibri" panose="020F0502020204030204" pitchFamily="34" charset="0"/>
              </a:rPr>
              <a:t>T</a:t>
            </a:r>
            <a:r>
              <a:rPr lang="vi-VN" dirty="0">
                <a:solidFill>
                  <a:srgbClr val="FF0000"/>
                </a:solidFill>
                <a:latin typeface="Calibri" panose="020F0502020204030204" pitchFamily="34" charset="0"/>
              </a:rPr>
              <a:t>ố cáo cả một xã hội thực dân nửa phong kiến</a:t>
            </a:r>
            <a:r>
              <a:rPr lang="en-US" dirty="0">
                <a:solidFill>
                  <a:srgbClr val="FF0000"/>
                </a:solidFill>
                <a:latin typeface="Calibri" panose="020F0502020204030204" pitchFamily="34" charset="0"/>
              </a:rPr>
              <a:t>.</a:t>
            </a:r>
            <a:r>
              <a:rPr lang="vi-VN" dirty="0">
                <a:solidFill>
                  <a:srgbClr val="FF0000"/>
                </a:solidFill>
                <a:latin typeface="Calibri" panose="020F0502020204030204" pitchFamily="34" charset="0"/>
              </a:rPr>
              <a:t> </a:t>
            </a:r>
            <a:r>
              <a:rPr lang="en-US" dirty="0">
                <a:solidFill>
                  <a:srgbClr val="FF0000"/>
                </a:solidFill>
                <a:latin typeface="Calibri" panose="020F0502020204030204" pitchFamily="34" charset="0"/>
              </a:rPr>
              <a:t>L</a:t>
            </a:r>
            <a:r>
              <a:rPr lang="vi-VN" dirty="0">
                <a:solidFill>
                  <a:srgbClr val="FF0000"/>
                </a:solidFill>
                <a:latin typeface="Calibri" panose="020F0502020204030204" pitchFamily="34" charset="0"/>
              </a:rPr>
              <a:t>òng tin của tác giả vào bản chất lương thiện của</a:t>
            </a:r>
            <a:r>
              <a:rPr lang="en-US" dirty="0">
                <a:solidFill>
                  <a:srgbClr val="FF0000"/>
                </a:solidFill>
                <a:latin typeface="Calibri" panose="020F0502020204030204" pitchFamily="34" charset="0"/>
              </a:rPr>
              <a:t> con</a:t>
            </a:r>
            <a:r>
              <a:rPr lang="vi-VN" dirty="0">
                <a:solidFill>
                  <a:srgbClr val="FF0000"/>
                </a:solidFill>
                <a:latin typeface="Calibri" panose="020F0502020204030204" pitchFamily="34" charset="0"/>
              </a:rPr>
              <a:t> người</a:t>
            </a:r>
            <a:r>
              <a:rPr lang="en-US" dirty="0">
                <a:solidFill>
                  <a:srgbClr val="FF0000"/>
                </a:solidFill>
                <a:latin typeface="Calibri" panose="020F0502020204030204" pitchFamily="34" charset="0"/>
              </a:rPr>
              <a:t>.</a:t>
            </a:r>
          </a:p>
          <a:p>
            <a:endParaRPr lang="en-US" dirty="0"/>
          </a:p>
        </p:txBody>
      </p:sp>
    </p:spTree>
    <p:extLst>
      <p:ext uri="{BB962C8B-B14F-4D97-AF65-F5344CB8AC3E}">
        <p14:creationId xmlns:p14="http://schemas.microsoft.com/office/powerpoint/2010/main" val="38169538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57150"/>
            <a:ext cx="6553200"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85750"/>
            <a:ext cx="22098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F6492D94-96B2-4DC1-90DD-B19E7B3B55FB}"/>
              </a:ext>
            </a:extLst>
          </p:cNvPr>
          <p:cNvSpPr txBox="1"/>
          <p:nvPr/>
        </p:nvSpPr>
        <p:spPr>
          <a:xfrm>
            <a:off x="381000" y="133350"/>
            <a:ext cx="4191000" cy="400110"/>
          </a:xfrm>
          <a:prstGeom prst="rect">
            <a:avLst/>
          </a:prstGeom>
          <a:noFill/>
        </p:spPr>
        <p:txBody>
          <a:bodyPr wrap="square" rtlCol="0">
            <a:spAutoFit/>
          </a:bodyPr>
          <a:lstStyle/>
          <a:p>
            <a:r>
              <a:rPr lang="vi-VN" sz="2000" b="1" dirty="0">
                <a:solidFill>
                  <a:srgbClr val="FF0000"/>
                </a:solidFill>
              </a:rPr>
              <a:t>3. Hình tượng nhân vật Bá Kiến:</a:t>
            </a:r>
            <a:endParaRPr lang="en-US" sz="2000" b="1" dirty="0">
              <a:solidFill>
                <a:srgbClr val="FF0000"/>
              </a:solidFill>
            </a:endParaRPr>
          </a:p>
        </p:txBody>
      </p:sp>
      <p:sp>
        <p:nvSpPr>
          <p:cNvPr id="8" name="TextBox 7">
            <a:extLst>
              <a:ext uri="{FF2B5EF4-FFF2-40B4-BE49-F238E27FC236}">
                <a16:creationId xmlns:a16="http://schemas.microsoft.com/office/drawing/2014/main" xmlns="" id="{0F9F4251-F651-48F1-8A39-89A07494126A}"/>
              </a:ext>
            </a:extLst>
          </p:cNvPr>
          <p:cNvSpPr txBox="1"/>
          <p:nvPr/>
        </p:nvSpPr>
        <p:spPr>
          <a:xfrm>
            <a:off x="457200" y="1775758"/>
            <a:ext cx="6096000" cy="3170099"/>
          </a:xfrm>
          <a:prstGeom prst="rect">
            <a:avLst/>
          </a:prstGeom>
          <a:noFill/>
        </p:spPr>
        <p:txBody>
          <a:bodyPr wrap="square" rtlCol="0">
            <a:spAutoFit/>
          </a:bodyPr>
          <a:lstStyle/>
          <a:p>
            <a:pPr algn="just"/>
            <a:r>
              <a:rPr lang="vi-VN" sz="2000" dirty="0"/>
              <a:t>+</a:t>
            </a:r>
            <a:r>
              <a:rPr lang="vi-VN" sz="2000" dirty="0">
                <a:solidFill>
                  <a:schemeClr val="tx1"/>
                </a:solidFill>
              </a:rPr>
              <a:t>Nham hiểm ghê người: Trước sự việc Chí rạch mặt ăn vạ (</a:t>
            </a:r>
            <a:r>
              <a:rPr lang="vi-VN" sz="2000" i="1" dirty="0">
                <a:solidFill>
                  <a:schemeClr val="tx1"/>
                </a:solidFill>
              </a:rPr>
              <a:t>Bá Kiến giải tán đám đông, nhận họ hàng, giết gà mua rượu, </a:t>
            </a:r>
            <a:r>
              <a:rPr lang="en-US" sz="2000" i="1" dirty="0">
                <a:solidFill>
                  <a:schemeClr val="tx1"/>
                </a:solidFill>
              </a:rPr>
              <a:t> </a:t>
            </a:r>
            <a:r>
              <a:rPr lang="vi-VN" sz="2000" i="1" dirty="0">
                <a:solidFill>
                  <a:schemeClr val="tx1"/>
                </a:solidFill>
              </a:rPr>
              <a:t>Giở giọng đường mật với Chí Phèo...)</a:t>
            </a:r>
            <a:endParaRPr lang="en-US" sz="2000" i="1" dirty="0">
              <a:solidFill>
                <a:schemeClr val="tx1"/>
              </a:solidFill>
            </a:endParaRPr>
          </a:p>
          <a:p>
            <a:pPr algn="just">
              <a:buFontTx/>
              <a:buNone/>
            </a:pPr>
            <a:r>
              <a:rPr lang="vi-VN" sz="2000" dirty="0"/>
              <a:t>+</a:t>
            </a:r>
            <a:r>
              <a:rPr lang="vi-VN" sz="2000" dirty="0">
                <a:solidFill>
                  <a:schemeClr val="tx1"/>
                </a:solidFill>
              </a:rPr>
              <a:t> Nhân cách bỉ ổi,</a:t>
            </a:r>
            <a:r>
              <a:rPr lang="vi-VN" sz="2000" dirty="0">
                <a:latin typeface="Times New Roman" panose="02020603050405020304" pitchFamily="18" charset="0"/>
              </a:rPr>
              <a:t> </a:t>
            </a:r>
            <a:r>
              <a:rPr lang="en-US" altLang="en-US" sz="2000" dirty="0" err="1">
                <a:latin typeface="Times New Roman" panose="02020603050405020304" pitchFamily="18" charset="0"/>
              </a:rPr>
              <a:t>tham</a:t>
            </a:r>
            <a:r>
              <a:rPr lang="en-US" altLang="en-US" sz="2000" dirty="0">
                <a:latin typeface="Times New Roman" panose="02020603050405020304" pitchFamily="18" charset="0"/>
              </a:rPr>
              <a:t> lam,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một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thủ</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đoạn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nào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để</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bóc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lột</a:t>
            </a:r>
            <a:r>
              <a:rPr lang="en-US" altLang="en-US" sz="2000" dirty="0">
                <a:latin typeface="Times New Roman" panose="02020603050405020304" pitchFamily="18" charset="0"/>
              </a:rPr>
              <a:t> .</a:t>
            </a:r>
          </a:p>
          <a:p>
            <a:pPr algn="just">
              <a:buFontTx/>
              <a:buNone/>
            </a:pPr>
            <a:r>
              <a:rPr lang="vi-VN" altLang="en-US" sz="2000" dirty="0">
                <a:latin typeface="Times New Roman" panose="02020603050405020304" pitchFamily="18" charset="0"/>
              </a:rPr>
              <a: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một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tên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bá</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gian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hùng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nham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hiểm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thủ</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đoạn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độc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ác</a:t>
            </a:r>
            <a:r>
              <a:rPr lang="en-US" altLang="en-US" sz="2000" dirty="0">
                <a:latin typeface="Times New Roman" panose="02020603050405020304" pitchFamily="18" charset="0"/>
              </a:rPr>
              <a:t>:</a:t>
            </a:r>
          </a:p>
          <a:p>
            <a:pPr algn="just">
              <a:buFontTx/>
              <a:buNone/>
            </a:pPr>
            <a:r>
              <a:rPr lang="en-US" altLang="en-US" sz="2000" dirty="0">
                <a:latin typeface="Times New Roman" panose="02020603050405020304" pitchFamily="18" charset="0"/>
              </a:rPr>
              <a:t>+</a:t>
            </a:r>
            <a:r>
              <a:rPr lang="en-US" altLang="en-US" sz="2000" dirty="0" err="1">
                <a:latin typeface="Times New Roman" panose="02020603050405020304" pitchFamily="18" charset="0"/>
              </a:rPr>
              <a:t>Quát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để</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thử</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dây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thần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kinh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người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khác</a:t>
            </a:r>
            <a:r>
              <a:rPr lang="en-US" altLang="en-US" sz="2000" dirty="0">
                <a:latin typeface="Times New Roman" panose="02020603050405020304" pitchFamily="18" charset="0"/>
              </a:rPr>
              <a:t>.</a:t>
            </a:r>
          </a:p>
          <a:p>
            <a:pPr algn="just"/>
            <a:endParaRPr lang="vi-VN" sz="2000" dirty="0">
              <a:solidFill>
                <a:schemeClr val="tx1"/>
              </a:solidFill>
            </a:endParaRPr>
          </a:p>
          <a:p>
            <a:endParaRPr lang="en-US" sz="2000" dirty="0"/>
          </a:p>
        </p:txBody>
      </p:sp>
      <p:sp>
        <p:nvSpPr>
          <p:cNvPr id="10" name="TextBox 9">
            <a:extLst>
              <a:ext uri="{FF2B5EF4-FFF2-40B4-BE49-F238E27FC236}">
                <a16:creationId xmlns:a16="http://schemas.microsoft.com/office/drawing/2014/main" xmlns="" id="{30BAB2FA-E4AA-46A7-96F3-099A2B9398FD}"/>
              </a:ext>
            </a:extLst>
          </p:cNvPr>
          <p:cNvSpPr txBox="1"/>
          <p:nvPr/>
        </p:nvSpPr>
        <p:spPr>
          <a:xfrm>
            <a:off x="457200" y="514350"/>
            <a:ext cx="3429000" cy="1015663"/>
          </a:xfrm>
          <a:prstGeom prst="rect">
            <a:avLst/>
          </a:prstGeom>
          <a:noFill/>
        </p:spPr>
        <p:txBody>
          <a:bodyPr wrap="square" rtlCol="0">
            <a:spAutoFit/>
          </a:bodyPr>
          <a:lstStyle/>
          <a:p>
            <a:r>
              <a:rPr lang="vi-VN" sz="2000" dirty="0"/>
              <a:t>- Đặc điểm:</a:t>
            </a:r>
          </a:p>
          <a:p>
            <a:r>
              <a:rPr lang="vi-VN" sz="2000" dirty="0"/>
              <a:t>  +</a:t>
            </a:r>
            <a:r>
              <a:rPr lang="vi-VN" sz="2000" i="1" dirty="0"/>
              <a:t>Giọng quát rất sang</a:t>
            </a:r>
          </a:p>
          <a:p>
            <a:r>
              <a:rPr lang="vi-VN" sz="2000" i="1" dirty="0"/>
              <a:t>  +Cái cười Tào Tháo </a:t>
            </a:r>
            <a:endParaRPr lang="en-US" sz="2000" i="1" dirty="0"/>
          </a:p>
        </p:txBody>
      </p:sp>
      <p:sp>
        <p:nvSpPr>
          <p:cNvPr id="11" name="TextBox 10">
            <a:extLst>
              <a:ext uri="{FF2B5EF4-FFF2-40B4-BE49-F238E27FC236}">
                <a16:creationId xmlns:a16="http://schemas.microsoft.com/office/drawing/2014/main" xmlns="" id="{4A14F8D2-3069-4C7C-9DA5-56CA92239DE2}"/>
              </a:ext>
            </a:extLst>
          </p:cNvPr>
          <p:cNvSpPr txBox="1"/>
          <p:nvPr/>
        </p:nvSpPr>
        <p:spPr>
          <a:xfrm>
            <a:off x="457200" y="1440418"/>
            <a:ext cx="1524000" cy="400110"/>
          </a:xfrm>
          <a:prstGeom prst="rect">
            <a:avLst/>
          </a:prstGeom>
          <a:noFill/>
        </p:spPr>
        <p:txBody>
          <a:bodyPr wrap="square" rtlCol="0">
            <a:spAutoFit/>
          </a:bodyPr>
          <a:lstStyle/>
          <a:p>
            <a:r>
              <a:rPr lang="vi-VN" sz="2000" dirty="0"/>
              <a:t>- Tính cách:</a:t>
            </a:r>
            <a:endParaRPr lang="en-US" sz="2000" dirty="0"/>
          </a:p>
        </p:txBody>
      </p:sp>
    </p:spTree>
    <p:extLst>
      <p:ext uri="{BB962C8B-B14F-4D97-AF65-F5344CB8AC3E}">
        <p14:creationId xmlns:p14="http://schemas.microsoft.com/office/powerpoint/2010/main" val="29014588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590550"/>
            <a:ext cx="6019800" cy="1447800"/>
          </a:xfrm>
          <a:solidFill>
            <a:srgbClr val="FF0000"/>
          </a:solidFill>
        </p:spPr>
        <p:txBody>
          <a:bodyPr>
            <a:noAutofit/>
          </a:bodyPr>
          <a:lstStyle/>
          <a:p>
            <a:pPr algn="l"/>
            <a:r>
              <a:rPr lang="vi-VN" sz="2000" b="1" dirty="0">
                <a:solidFill>
                  <a:schemeClr val="bg1"/>
                </a:solidFill>
                <a:latin typeface="Calibri" panose="020F0502020204030204" pitchFamily="34" charset="0"/>
              </a:rPr>
              <a:t> </a:t>
            </a:r>
            <a:r>
              <a:rPr lang="en-US" altLang="en-US" sz="2000" b="1" dirty="0" err="1">
                <a:solidFill>
                  <a:schemeClr val="bg1">
                    <a:lumMod val="95000"/>
                  </a:schemeClr>
                </a:solidFill>
                <a:latin typeface="Times New Roman" panose="02020603050405020304" pitchFamily="18" charset="0"/>
              </a:rPr>
              <a:t>Bá</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Kiến</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trở</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thành</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một</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điển</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hình</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nghệ</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thuật</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bất</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hủ</a:t>
            </a:r>
            <a:r>
              <a:rPr lang="en-US" altLang="en-US" sz="2000" b="1" dirty="0">
                <a:solidFill>
                  <a:schemeClr val="bg1">
                    <a:lumMod val="95000"/>
                  </a:schemeClr>
                </a:solidFill>
                <a:latin typeface="Times New Roman" panose="02020603050405020304" pitchFamily="18" charset="0"/>
              </a:rPr>
              <a:t> </a:t>
            </a:r>
            <a:r>
              <a:rPr lang="en-US" altLang="en-US" sz="2000" b="1" dirty="0" err="1">
                <a:solidFill>
                  <a:schemeClr val="bg1">
                    <a:lumMod val="95000"/>
                  </a:schemeClr>
                </a:solidFill>
                <a:latin typeface="Times New Roman" panose="02020603050405020304" pitchFamily="18" charset="0"/>
              </a:rPr>
              <a:t>của</a:t>
            </a:r>
            <a:r>
              <a:rPr lang="en-US" altLang="en-US" sz="2000" b="1" dirty="0">
                <a:solidFill>
                  <a:schemeClr val="bg1">
                    <a:lumMod val="95000"/>
                  </a:schemeClr>
                </a:solidFill>
                <a:latin typeface="Times New Roman" panose="02020603050405020304" pitchFamily="18" charset="0"/>
              </a:rPr>
              <a:t> Nam Cao </a:t>
            </a:r>
            <a:r>
              <a:rPr lang="vi-VN" sz="2000" b="1" dirty="0">
                <a:solidFill>
                  <a:schemeClr val="bg1">
                    <a:lumMod val="95000"/>
                  </a:schemeClr>
                </a:solidFill>
                <a:latin typeface="Calibri" panose="020F0502020204030204" pitchFamily="34" charset="0"/>
              </a:rPr>
              <a:t>Bá Kiến vừa mang bản chất chung của giai </a:t>
            </a:r>
            <a:r>
              <a:rPr lang="vi-VN" sz="2000" b="1" dirty="0">
                <a:solidFill>
                  <a:schemeClr val="bg1"/>
                </a:solidFill>
                <a:latin typeface="Calibri" panose="020F0502020204030204" pitchFamily="34" charset="0"/>
              </a:rPr>
              <a:t>cấp địa chủ cường hào, vừa có những nét riêng biệt, sinh động.</a:t>
            </a:r>
            <a:endParaRPr lang="en-US" sz="2000" b="1" dirty="0">
              <a:solidFill>
                <a:schemeClr val="bg1"/>
              </a:solidFill>
              <a:latin typeface="Calibri" panose="020F0502020204030204" pitchFamily="34" charset="0"/>
            </a:endParaRPr>
          </a:p>
        </p:txBody>
      </p:sp>
      <p:sp>
        <p:nvSpPr>
          <p:cNvPr id="4" name="Right Arrow 3"/>
          <p:cNvSpPr/>
          <p:nvPr/>
        </p:nvSpPr>
        <p:spPr>
          <a:xfrm>
            <a:off x="457200" y="666750"/>
            <a:ext cx="1447800"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ln w="10541" cmpd="sng">
                  <a:solidFill>
                    <a:srgbClr val="C00000"/>
                  </a:solidFill>
                  <a:prstDash val="solid"/>
                </a:ln>
                <a:solidFill>
                  <a:srgbClr val="FF0000"/>
                </a:solidFill>
              </a:rPr>
              <a:t>Kết</a:t>
            </a:r>
            <a:r>
              <a:rPr lang="en-US" b="1" dirty="0">
                <a:ln w="10541" cmpd="sng">
                  <a:solidFill>
                    <a:srgbClr val="C00000"/>
                  </a:solidFill>
                  <a:prstDash val="solid"/>
                </a:ln>
                <a:solidFill>
                  <a:srgbClr val="FF0000"/>
                </a:solidFill>
              </a:rPr>
              <a:t> </a:t>
            </a:r>
            <a:r>
              <a:rPr lang="en-US" b="1" dirty="0" err="1">
                <a:ln w="10541" cmpd="sng">
                  <a:solidFill>
                    <a:srgbClr val="C00000"/>
                  </a:solidFill>
                  <a:prstDash val="solid"/>
                </a:ln>
                <a:solidFill>
                  <a:srgbClr val="FF0000"/>
                </a:solidFill>
              </a:rPr>
              <a:t>luận</a:t>
            </a:r>
            <a:endParaRPr lang="en-US" b="1" dirty="0">
              <a:ln w="10541" cmpd="sng">
                <a:solidFill>
                  <a:srgbClr val="C00000"/>
                </a:solidFill>
                <a:prstDash val="solid"/>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0" y="57150"/>
            <a:ext cx="6553200"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85750"/>
            <a:ext cx="22098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F6492D94-96B2-4DC1-90DD-B19E7B3B55FB}"/>
              </a:ext>
            </a:extLst>
          </p:cNvPr>
          <p:cNvSpPr txBox="1"/>
          <p:nvPr/>
        </p:nvSpPr>
        <p:spPr>
          <a:xfrm>
            <a:off x="381000" y="133350"/>
            <a:ext cx="3429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2000" b="1" dirty="0">
                <a:solidFill>
                  <a:srgbClr val="FF0000"/>
                </a:solidFill>
              </a:rPr>
              <a:t>III. TỔNG KẾT:</a:t>
            </a:r>
            <a:endPar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xmlns="" id="{89DB12EA-3B98-461D-BBFB-6566E78A960A}"/>
              </a:ext>
            </a:extLst>
          </p:cNvPr>
          <p:cNvSpPr txBox="1"/>
          <p:nvPr/>
        </p:nvSpPr>
        <p:spPr>
          <a:xfrm>
            <a:off x="457200" y="514350"/>
            <a:ext cx="6019800" cy="923330"/>
          </a:xfrm>
          <a:prstGeom prst="rect">
            <a:avLst/>
          </a:prstGeom>
          <a:noFill/>
        </p:spPr>
        <p:txBody>
          <a:bodyPr wrap="square" rtlCol="0">
            <a:spAutoFit/>
          </a:bodyPr>
          <a:lstStyle/>
          <a:p>
            <a:r>
              <a:rPr lang="vi-VN" b="1" u="sng" dirty="0">
                <a:solidFill>
                  <a:srgbClr val="FF0000"/>
                </a:solidFill>
              </a:rPr>
              <a:t>1. Nội dung</a:t>
            </a:r>
            <a:r>
              <a:rPr lang="vi-VN" b="1" dirty="0">
                <a:solidFill>
                  <a:srgbClr val="FF0000"/>
                </a:solidFill>
              </a:rPr>
              <a:t>:</a:t>
            </a:r>
            <a:r>
              <a:rPr lang="vi-VN" b="1" dirty="0"/>
              <a:t> </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tác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phẩm</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mang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giá</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trị</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hiện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thực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và</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giá</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trị</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nhân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đạo</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sâu</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sắc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mới</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mẻ</a:t>
            </a:r>
            <a:endParaRPr lang="en-US" dirty="0"/>
          </a:p>
          <a:p>
            <a:endParaRPr lang="en-US" b="1" u="sng" dirty="0">
              <a:solidFill>
                <a:srgbClr val="FF0000"/>
              </a:solidFill>
            </a:endParaRPr>
          </a:p>
        </p:txBody>
      </p:sp>
      <p:sp>
        <p:nvSpPr>
          <p:cNvPr id="7" name="TextBox 6">
            <a:extLst>
              <a:ext uri="{FF2B5EF4-FFF2-40B4-BE49-F238E27FC236}">
                <a16:creationId xmlns:a16="http://schemas.microsoft.com/office/drawing/2014/main" xmlns="" id="{F25A81E0-D72B-46A6-985C-601F78ACDDCF}"/>
              </a:ext>
            </a:extLst>
          </p:cNvPr>
          <p:cNvSpPr txBox="1"/>
          <p:nvPr/>
        </p:nvSpPr>
        <p:spPr>
          <a:xfrm>
            <a:off x="838200" y="1504950"/>
            <a:ext cx="4114800" cy="1295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DF26F59A-6443-4181-B61B-A1661B39A32A}"/>
              </a:ext>
            </a:extLst>
          </p:cNvPr>
          <p:cNvSpPr txBox="1"/>
          <p:nvPr/>
        </p:nvSpPr>
        <p:spPr>
          <a:xfrm>
            <a:off x="457200" y="1200150"/>
            <a:ext cx="6172200" cy="2308324"/>
          </a:xfrm>
          <a:prstGeom prst="rect">
            <a:avLst/>
          </a:prstGeom>
          <a:noFill/>
        </p:spPr>
        <p:txBody>
          <a:bodyPr wrap="square" rtlCol="0">
            <a:spAutoFit/>
          </a:bodyPr>
          <a:lstStyle/>
          <a:p>
            <a:pPr algn="just">
              <a:buFont typeface="Wingdings" panose="05000000000000000000" pitchFamily="2" charset="2"/>
              <a:buNone/>
            </a:pPr>
            <a:r>
              <a:rPr lang="vi-VN" altLang="en-US" b="1" u="sng" dirty="0">
                <a:solidFill>
                  <a:srgbClr val="FF0000"/>
                </a:solidFill>
                <a:latin typeface="Times New Roman" panose="02020603050405020304" pitchFamily="18" charset="0"/>
              </a:rPr>
              <a:t>2. Nghệ thuật:</a:t>
            </a:r>
            <a:endParaRPr lang="en-US" altLang="en-US" sz="1800" b="1" u="sng" dirty="0">
              <a:solidFill>
                <a:srgbClr val="FF0000"/>
              </a:solidFill>
              <a:latin typeface="Times New Roman" panose="02020603050405020304" pitchFamily="18" charset="0"/>
            </a:endParaRPr>
          </a:p>
          <a:p>
            <a:pPr algn="just">
              <a:buFont typeface="Wingdings" panose="05000000000000000000" pitchFamily="2" charset="2"/>
              <a:buNone/>
            </a:pPr>
            <a:r>
              <a:rPr lang="en-US" altLang="en-US" sz="1800" dirty="0">
                <a:solidFill>
                  <a:srgbClr val="0000CC"/>
                </a:solidFill>
                <a:latin typeface="Times New Roman" panose="02020603050405020304" pitchFamily="18" charset="0"/>
              </a:rPr>
              <a:t>     </a:t>
            </a:r>
            <a:r>
              <a:rPr lang="en-US" altLang="en-US" sz="1800" dirty="0">
                <a:latin typeface="Times New Roman" panose="02020603050405020304" pitchFamily="18" charset="0"/>
              </a:rPr>
              <a:t>+</a:t>
            </a:r>
            <a:r>
              <a:rPr lang="en-US" altLang="en-US" sz="1800" dirty="0" err="1">
                <a:latin typeface="Times New Roman" panose="02020603050405020304" pitchFamily="18" charset="0"/>
              </a:rPr>
              <a:t>Xây</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dựng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nhân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vật</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điển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hình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trong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hoàn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cảnh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điển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hình</a:t>
            </a:r>
            <a:endParaRPr lang="en-US" altLang="en-US" sz="1800" dirty="0">
              <a:latin typeface="Times New Roman" panose="02020603050405020304" pitchFamily="18" charset="0"/>
            </a:endParaRPr>
          </a:p>
          <a:p>
            <a:pPr algn="just">
              <a:buFont typeface="Wingdings" panose="05000000000000000000" pitchFamily="2" charset="2"/>
              <a:buNone/>
            </a:pPr>
            <a:r>
              <a:rPr lang="en-US" altLang="en-US" sz="1800" dirty="0">
                <a:latin typeface="Times New Roman" panose="02020603050405020304" pitchFamily="18" charset="0"/>
              </a:rPr>
              <a:t>     + </a:t>
            </a:r>
            <a:r>
              <a:rPr lang="en-US" altLang="en-US" sz="1800" dirty="0" err="1">
                <a:latin typeface="Times New Roman" panose="02020603050405020304" pitchFamily="18" charset="0"/>
              </a:rPr>
              <a:t>Miêu</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tả</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đặc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sắc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diễn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biến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tâm</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lí</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nhân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vật</a:t>
            </a:r>
            <a:r>
              <a:rPr lang="en-US" altLang="en-US" sz="1800" dirty="0">
                <a:latin typeface="Times New Roman" panose="02020603050405020304" pitchFamily="18" charset="0"/>
              </a:rPr>
              <a:t> </a:t>
            </a:r>
          </a:p>
          <a:p>
            <a:pPr algn="just">
              <a:buFont typeface="Wingdings" panose="05000000000000000000" pitchFamily="2" charset="2"/>
              <a:buNone/>
            </a:pPr>
            <a:r>
              <a:rPr lang="en-US" altLang="en-US" sz="1800" dirty="0">
                <a:latin typeface="Times New Roman" panose="02020603050405020304" pitchFamily="18" charset="0"/>
              </a:rPr>
              <a:t>     + </a:t>
            </a:r>
            <a:r>
              <a:rPr lang="en-US" altLang="en-US" sz="1800" dirty="0" err="1">
                <a:latin typeface="Times New Roman" panose="02020603050405020304" pitchFamily="18" charset="0"/>
              </a:rPr>
              <a:t>Cốt</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truyện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hấp</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dẫn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tình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tiết</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đầy</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kịch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tính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kết</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cấu</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mới</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mẻ</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không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theo</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trình</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tự</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thời</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gian</a:t>
            </a:r>
            <a:r>
              <a:rPr lang="en-US" altLang="en-US" sz="1800" dirty="0">
                <a:latin typeface="Times New Roman" panose="02020603050405020304" pitchFamily="18" charset="0"/>
              </a:rPr>
              <a:t>.</a:t>
            </a:r>
          </a:p>
          <a:p>
            <a:pPr algn="just">
              <a:buFont typeface="Wingdings" panose="05000000000000000000" pitchFamily="2" charset="2"/>
              <a:buNone/>
            </a:pPr>
            <a:r>
              <a:rPr lang="en-US" altLang="en-US" sz="1800" dirty="0">
                <a:latin typeface="Times New Roman" panose="02020603050405020304" pitchFamily="18" charset="0"/>
              </a:rPr>
              <a:t>     + </a:t>
            </a:r>
            <a:r>
              <a:rPr lang="en-US" altLang="en-US" sz="1800" dirty="0" err="1">
                <a:latin typeface="Times New Roman" panose="02020603050405020304" pitchFamily="18" charset="0"/>
              </a:rPr>
              <a:t>Kết</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cấu</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vòng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tròn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thể</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hiện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sự</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bế</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tắc</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của</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người</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nông</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dân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giai</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đoạn</a:t>
            </a:r>
            <a:r>
              <a:rPr lang="en-US" altLang="en-US" sz="1800" dirty="0">
                <a:latin typeface="Times New Roman" panose="02020603050405020304" pitchFamily="18" charset="0"/>
              </a:rPr>
              <a:t> </a:t>
            </a:r>
            <a:r>
              <a:rPr lang="en-US" altLang="en-US" sz="1800" dirty="0" err="1">
                <a:latin typeface="Times New Roman" panose="02020603050405020304" pitchFamily="18" charset="0"/>
              </a:rPr>
              <a:t>này</a:t>
            </a:r>
            <a:endParaRPr lang="en-US" altLang="en-US" sz="18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268516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E4B5F097-48D2-42A7-A67D-E96CB434170C}"/>
              </a:ext>
            </a:extLst>
          </p:cNvPr>
          <p:cNvSpPr txBox="1"/>
          <p:nvPr/>
        </p:nvSpPr>
        <p:spPr>
          <a:xfrm>
            <a:off x="381000" y="361950"/>
            <a:ext cx="3886200" cy="369332"/>
          </a:xfrm>
          <a:prstGeom prst="rect">
            <a:avLst/>
          </a:prstGeom>
          <a:noFill/>
        </p:spPr>
        <p:txBody>
          <a:bodyPr wrap="square" rtlCol="0">
            <a:spAutoFit/>
          </a:bodyPr>
          <a:lstStyle/>
          <a:p>
            <a:r>
              <a:rPr lang="nl-NL" altLang="en-US" sz="1800" b="1" dirty="0">
                <a:solidFill>
                  <a:srgbClr val="FF0000"/>
                </a:solidFill>
              </a:rPr>
              <a:t>II.  SỰ NGHIỆP VĂN HỌC</a:t>
            </a:r>
            <a:endParaRPr lang="en-US" dirty="0">
              <a:solidFill>
                <a:srgbClr val="FF0000"/>
              </a:solidFill>
            </a:endParaRPr>
          </a:p>
        </p:txBody>
      </p:sp>
      <p:sp>
        <p:nvSpPr>
          <p:cNvPr id="3" name="TextBox 2">
            <a:extLst>
              <a:ext uri="{FF2B5EF4-FFF2-40B4-BE49-F238E27FC236}">
                <a16:creationId xmlns:a16="http://schemas.microsoft.com/office/drawing/2014/main" xmlns="" id="{96F3D2C0-7ED1-465A-8DB9-BB4405B832E8}"/>
              </a:ext>
            </a:extLst>
          </p:cNvPr>
          <p:cNvSpPr txBox="1"/>
          <p:nvPr/>
        </p:nvSpPr>
        <p:spPr>
          <a:xfrm>
            <a:off x="381000" y="742950"/>
            <a:ext cx="3581400" cy="646331"/>
          </a:xfrm>
          <a:prstGeom prst="rect">
            <a:avLst/>
          </a:prstGeom>
          <a:noFill/>
        </p:spPr>
        <p:txBody>
          <a:bodyPr wrap="square" rtlCol="0">
            <a:spAutoFit/>
          </a:bodyPr>
          <a:lstStyle/>
          <a:p>
            <a:r>
              <a:rPr lang="nl-NL" altLang="en-US" sz="1800" b="1" dirty="0"/>
              <a:t>1.  Quan điểm nghệ thuật</a:t>
            </a:r>
            <a:r>
              <a:rPr lang="nl-NL" altLang="en-US" sz="1800" dirty="0"/>
              <a:t>.</a:t>
            </a:r>
          </a:p>
          <a:p>
            <a:endParaRPr lang="en-US" dirty="0"/>
          </a:p>
        </p:txBody>
      </p:sp>
      <p:sp>
        <p:nvSpPr>
          <p:cNvPr id="5" name="TextBox 4">
            <a:extLst>
              <a:ext uri="{FF2B5EF4-FFF2-40B4-BE49-F238E27FC236}">
                <a16:creationId xmlns:a16="http://schemas.microsoft.com/office/drawing/2014/main" xmlns="" id="{FE892C29-2B27-40CC-BE84-1FF31C9BD4D7}"/>
              </a:ext>
            </a:extLst>
          </p:cNvPr>
          <p:cNvSpPr txBox="1"/>
          <p:nvPr/>
        </p:nvSpPr>
        <p:spPr>
          <a:xfrm>
            <a:off x="304800" y="1123950"/>
            <a:ext cx="5562600" cy="2862322"/>
          </a:xfrm>
          <a:prstGeom prst="rect">
            <a:avLst/>
          </a:prstGeom>
          <a:noFill/>
        </p:spPr>
        <p:txBody>
          <a:bodyPr wrap="square" rtlCol="0">
            <a:spAutoFit/>
          </a:bodyPr>
          <a:lstStyle/>
          <a:p>
            <a:pPr eaLnBrk="1" hangingPunct="1"/>
            <a:r>
              <a:rPr lang="nl-NL" altLang="en-US" dirty="0"/>
              <a:t> </a:t>
            </a:r>
            <a:r>
              <a:rPr lang="nl-NL" altLang="en-US" dirty="0" smtClean="0"/>
              <a:t> </a:t>
            </a:r>
            <a:r>
              <a:rPr lang="nl-NL" altLang="en-US" sz="1800" dirty="0" smtClean="0"/>
              <a:t>Ông </a:t>
            </a:r>
            <a:r>
              <a:rPr lang="nl-NL" altLang="en-US" sz="1800" dirty="0"/>
              <a:t>trình bày quan điểm của mình qua những nhân vật. Quan điểm của ông có các điểm chính</a:t>
            </a:r>
            <a:r>
              <a:rPr lang="nl-NL" altLang="en-US" sz="1800" b="1" dirty="0"/>
              <a:t>:</a:t>
            </a:r>
            <a:endParaRPr lang="en-US" altLang="en-US" sz="1800" dirty="0"/>
          </a:p>
          <a:p>
            <a:pPr eaLnBrk="1" hangingPunct="1"/>
            <a:r>
              <a:rPr lang="nl-NL" altLang="en-US" sz="1800" dirty="0"/>
              <a:t>- Văn chương phải vì con người, phải trung thực, không nên viết những điều giả dối, phù phiếm.</a:t>
            </a:r>
            <a:endParaRPr lang="en-US" altLang="en-US" sz="1800" dirty="0"/>
          </a:p>
          <a:p>
            <a:pPr eaLnBrk="1" hangingPunct="1"/>
            <a:r>
              <a:rPr lang="nl-NL" altLang="en-US" sz="1800" dirty="0"/>
              <a:t>- Tác phẩm VH phải có ý nghĩa xã hội rộng lớn, phải có giá trị nhân đạo sâu sắc.</a:t>
            </a:r>
            <a:endParaRPr lang="en-US" altLang="en-US" sz="1800" dirty="0"/>
          </a:p>
          <a:p>
            <a:pPr eaLnBrk="1" hangingPunct="1"/>
            <a:r>
              <a:rPr lang="nl-NL" altLang="en-US" sz="1800" dirty="0"/>
              <a:t>- Người viết văn phải không ngừng sáng tạo, tìm tòi.</a:t>
            </a:r>
            <a:endParaRPr lang="en-US" altLang="en-US" sz="1800" dirty="0"/>
          </a:p>
          <a:p>
            <a:pPr eaLnBrk="1" hangingPunct="1"/>
            <a:r>
              <a:rPr lang="nl-NL" altLang="en-US" sz="1800" dirty="0"/>
              <a:t>- Nhà văn phải có vốn sống phong phú thì mới viết được tác phẩm có giá trị.</a:t>
            </a:r>
          </a:p>
          <a:p>
            <a:endParaRPr lang="en-US" dirty="0"/>
          </a:p>
        </p:txBody>
      </p:sp>
    </p:spTree>
    <p:extLst>
      <p:ext uri="{BB962C8B-B14F-4D97-AF65-F5344CB8AC3E}">
        <p14:creationId xmlns:p14="http://schemas.microsoft.com/office/powerpoint/2010/main" val="3359624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8382DDB7-C4D2-4CDA-A64D-D54C9D043D1F}"/>
              </a:ext>
            </a:extLst>
          </p:cNvPr>
          <p:cNvSpPr txBox="1"/>
          <p:nvPr/>
        </p:nvSpPr>
        <p:spPr>
          <a:xfrm>
            <a:off x="533400" y="361950"/>
            <a:ext cx="2286000" cy="707886"/>
          </a:xfrm>
          <a:prstGeom prst="rect">
            <a:avLst/>
          </a:prstGeom>
          <a:noFill/>
        </p:spPr>
        <p:txBody>
          <a:bodyPr wrap="square" rtlCol="0">
            <a:spAutoFit/>
          </a:bodyPr>
          <a:lstStyle/>
          <a:p>
            <a:r>
              <a:rPr lang="nl-NL" altLang="en-US" sz="2000" b="1" dirty="0">
                <a:solidFill>
                  <a:srgbClr val="FF3300"/>
                </a:solidFill>
              </a:rPr>
              <a:t>2.  Các đề tài chính</a:t>
            </a:r>
            <a:r>
              <a:rPr lang="nl-NL" altLang="en-US" sz="2000" dirty="0">
                <a:solidFill>
                  <a:srgbClr val="FF3300"/>
                </a:solidFill>
              </a:rPr>
              <a:t>.</a:t>
            </a:r>
            <a:endParaRPr lang="en-US" altLang="en-US" sz="2000" dirty="0">
              <a:solidFill>
                <a:srgbClr val="FF3300"/>
              </a:solidFill>
            </a:endParaRPr>
          </a:p>
          <a:p>
            <a:endParaRPr lang="en-US" sz="2000" dirty="0"/>
          </a:p>
        </p:txBody>
      </p:sp>
      <p:sp>
        <p:nvSpPr>
          <p:cNvPr id="5" name="TextBox 4">
            <a:extLst>
              <a:ext uri="{FF2B5EF4-FFF2-40B4-BE49-F238E27FC236}">
                <a16:creationId xmlns:a16="http://schemas.microsoft.com/office/drawing/2014/main" xmlns="" id="{827B947F-99D0-492C-895B-A7F5CBA87F92}"/>
              </a:ext>
            </a:extLst>
          </p:cNvPr>
          <p:cNvSpPr txBox="1"/>
          <p:nvPr/>
        </p:nvSpPr>
        <p:spPr>
          <a:xfrm>
            <a:off x="609600" y="666750"/>
            <a:ext cx="3352800" cy="707886"/>
          </a:xfrm>
          <a:prstGeom prst="rect">
            <a:avLst/>
          </a:prstGeom>
          <a:noFill/>
        </p:spPr>
        <p:txBody>
          <a:bodyPr wrap="square" rtlCol="0">
            <a:spAutoFit/>
          </a:bodyPr>
          <a:lstStyle/>
          <a:p>
            <a:r>
              <a:rPr lang="vi-VN" altLang="en-US" sz="2000" b="1" i="1" dirty="0">
                <a:solidFill>
                  <a:srgbClr val="FF3300"/>
                </a:solidFill>
              </a:rPr>
              <a:t>a</a:t>
            </a:r>
            <a:r>
              <a:rPr lang="nl-NL" altLang="en-US" sz="2000" b="1" i="1" dirty="0">
                <a:solidFill>
                  <a:srgbClr val="FF3300"/>
                </a:solidFill>
              </a:rPr>
              <a:t>. Đề tài người trí thức.</a:t>
            </a:r>
            <a:endParaRPr lang="en-US" altLang="en-US" sz="2000" dirty="0">
              <a:solidFill>
                <a:srgbClr val="FF3300"/>
              </a:solidFill>
            </a:endParaRPr>
          </a:p>
          <a:p>
            <a:endParaRPr lang="en-US" sz="2000" dirty="0"/>
          </a:p>
        </p:txBody>
      </p:sp>
      <p:sp>
        <p:nvSpPr>
          <p:cNvPr id="6" name="TextBox 5">
            <a:extLst>
              <a:ext uri="{FF2B5EF4-FFF2-40B4-BE49-F238E27FC236}">
                <a16:creationId xmlns:a16="http://schemas.microsoft.com/office/drawing/2014/main" xmlns="" id="{135095AD-72D4-46DA-8528-B6ED11BEC8A2}"/>
              </a:ext>
            </a:extLst>
          </p:cNvPr>
          <p:cNvSpPr txBox="1"/>
          <p:nvPr/>
        </p:nvSpPr>
        <p:spPr>
          <a:xfrm>
            <a:off x="304800" y="1101626"/>
            <a:ext cx="5562600" cy="2554545"/>
          </a:xfrm>
          <a:prstGeom prst="rect">
            <a:avLst/>
          </a:prstGeom>
          <a:noFill/>
        </p:spPr>
        <p:txBody>
          <a:bodyPr wrap="square" rtlCol="0">
            <a:spAutoFit/>
          </a:bodyPr>
          <a:lstStyle/>
          <a:p>
            <a:pPr eaLnBrk="1" hangingPunct="1">
              <a:buFontTx/>
              <a:buChar char="-"/>
            </a:pPr>
            <a:r>
              <a:rPr lang="nl-NL" altLang="en-US" sz="2000" dirty="0"/>
              <a:t> Nội dung:  Miêu tả tấn bi kịch tinh thần của những người trí thức nghèo trong xã hội cũ. Họ có hoài bão, lí tưởng, tài năng nhưng bị gánh nặng cơm áo và hoàn cảnh XH bóp nghẹt, trở thành những người thừa, sống mòn.</a:t>
            </a:r>
            <a:endParaRPr lang="en-US" altLang="en-US" sz="2000" dirty="0"/>
          </a:p>
          <a:p>
            <a:pPr eaLnBrk="1" hangingPunct="1">
              <a:buFontTx/>
              <a:buChar char="-"/>
            </a:pPr>
            <a:r>
              <a:rPr lang="vi-VN" altLang="en-US" sz="2000" dirty="0"/>
              <a:t> </a:t>
            </a:r>
            <a:r>
              <a:rPr lang="nl-NL" altLang="en-US" sz="2000" dirty="0"/>
              <a:t>Các tác phẩm  tiêu biểu: </a:t>
            </a:r>
            <a:r>
              <a:rPr lang="nl-NL" altLang="en-US" sz="2000" i="1" dirty="0"/>
              <a:t>“ Trăng sáng”, “Đời thừa”, “Mua nhà” …</a:t>
            </a:r>
          </a:p>
          <a:p>
            <a:endParaRPr lang="en-US" sz="2000" b="1" dirty="0"/>
          </a:p>
        </p:txBody>
      </p:sp>
    </p:spTree>
    <p:extLst>
      <p:ext uri="{BB962C8B-B14F-4D97-AF65-F5344CB8AC3E}">
        <p14:creationId xmlns:p14="http://schemas.microsoft.com/office/powerpoint/2010/main" val="15380602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7B7EF87F-F086-4AA4-86BB-693B29BFBB2A}"/>
              </a:ext>
            </a:extLst>
          </p:cNvPr>
          <p:cNvSpPr txBox="1"/>
          <p:nvPr/>
        </p:nvSpPr>
        <p:spPr>
          <a:xfrm>
            <a:off x="533400" y="285750"/>
            <a:ext cx="3200400" cy="646331"/>
          </a:xfrm>
          <a:prstGeom prst="rect">
            <a:avLst/>
          </a:prstGeom>
          <a:noFill/>
        </p:spPr>
        <p:txBody>
          <a:bodyPr wrap="square" rtlCol="0">
            <a:spAutoFit/>
          </a:bodyPr>
          <a:lstStyle/>
          <a:p>
            <a:r>
              <a:rPr lang="vi-VN" altLang="en-US" sz="1800" b="1" dirty="0">
                <a:solidFill>
                  <a:srgbClr val="FF0000"/>
                </a:solidFill>
              </a:rPr>
              <a:t>b.</a:t>
            </a:r>
            <a:r>
              <a:rPr lang="nl-NL" altLang="en-US" sz="1800" b="1" dirty="0">
                <a:solidFill>
                  <a:srgbClr val="FF0000"/>
                </a:solidFill>
              </a:rPr>
              <a:t> Đề tài người nông dân.</a:t>
            </a:r>
            <a:endParaRPr lang="en-US" altLang="en-US" sz="1800" dirty="0">
              <a:solidFill>
                <a:srgbClr val="FF0000"/>
              </a:solidFill>
            </a:endParaRPr>
          </a:p>
          <a:p>
            <a:endParaRPr lang="en-US" dirty="0"/>
          </a:p>
        </p:txBody>
      </p:sp>
      <p:sp>
        <p:nvSpPr>
          <p:cNvPr id="3" name="TextBox 2">
            <a:extLst>
              <a:ext uri="{FF2B5EF4-FFF2-40B4-BE49-F238E27FC236}">
                <a16:creationId xmlns:a16="http://schemas.microsoft.com/office/drawing/2014/main" xmlns="" id="{B0052130-0DFA-4A52-A324-5297C8105392}"/>
              </a:ext>
            </a:extLst>
          </p:cNvPr>
          <p:cNvSpPr txBox="1"/>
          <p:nvPr/>
        </p:nvSpPr>
        <p:spPr>
          <a:xfrm>
            <a:off x="304800" y="666750"/>
            <a:ext cx="5555858" cy="2862322"/>
          </a:xfrm>
          <a:prstGeom prst="rect">
            <a:avLst/>
          </a:prstGeom>
          <a:noFill/>
        </p:spPr>
        <p:txBody>
          <a:bodyPr wrap="square" rtlCol="0">
            <a:spAutoFit/>
          </a:bodyPr>
          <a:lstStyle/>
          <a:p>
            <a:pPr eaLnBrk="1" hangingPunct="1">
              <a:buFontTx/>
              <a:buChar char="-"/>
            </a:pPr>
            <a:r>
              <a:rPr lang="vi-VN" altLang="en-US" sz="1800" dirty="0"/>
              <a:t> </a:t>
            </a:r>
            <a:r>
              <a:rPr lang="nl-NL" altLang="en-US" sz="1800" dirty="0"/>
              <a:t>Nội dung chính:</a:t>
            </a:r>
          </a:p>
          <a:p>
            <a:pPr eaLnBrk="1" hangingPunct="1"/>
            <a:r>
              <a:rPr lang="nl-NL" altLang="en-US" sz="1800" dirty="0"/>
              <a:t>  +  Miêu tả bức tranh chân thực về nông thôn Việt Nam nghèo đói, thê thảm những năm trước 1945:</a:t>
            </a:r>
            <a:endParaRPr lang="en-US" altLang="en-US" sz="1800" dirty="0"/>
          </a:p>
          <a:p>
            <a:pPr eaLnBrk="1" hangingPunct="1"/>
            <a:r>
              <a:rPr lang="nl-NL" altLang="en-US" sz="1800" dirty="0"/>
              <a:t>  + Nhà văn đặc biệt chú ý hai  đối tượng : những người thấp cổ bé họng bị chà đạp nhẫn nhục và những người bị đẩy vào tình trạng bần cùng hóa bị tha hóa, lưu manh hóa. </a:t>
            </a:r>
            <a:endParaRPr lang="en-US" altLang="en-US" sz="1800" dirty="0"/>
          </a:p>
          <a:p>
            <a:pPr eaLnBrk="1" hangingPunct="1"/>
            <a:r>
              <a:rPr lang="nl-NL" altLang="en-US" sz="1800" dirty="0"/>
              <a:t>  + Nhà văn đi sâu miêu tả tâm lí để khẳng định bản chất lương thiện của họ.</a:t>
            </a:r>
            <a:endParaRPr lang="en-US" altLang="en-US" sz="1800" dirty="0"/>
          </a:p>
          <a:p>
            <a:pPr eaLnBrk="1" hangingPunct="1"/>
            <a:r>
              <a:rPr lang="nl-NL" altLang="en-US" sz="1800" dirty="0"/>
              <a:t>- Các tác phẩm tiêu biểu: </a:t>
            </a:r>
            <a:r>
              <a:rPr lang="nl-NL" altLang="en-US" sz="1800" i="1" dirty="0"/>
              <a:t>“ Lão Hạc”,” Chí Phèo”, Dì Hảo”</a:t>
            </a:r>
            <a:r>
              <a:rPr lang="vi-VN" altLang="en-US" sz="1800" i="1" dirty="0"/>
              <a:t>...</a:t>
            </a:r>
            <a:endParaRPr lang="en-US" dirty="0"/>
          </a:p>
        </p:txBody>
      </p:sp>
    </p:spTree>
    <p:extLst>
      <p:ext uri="{BB962C8B-B14F-4D97-AF65-F5344CB8AC3E}">
        <p14:creationId xmlns:p14="http://schemas.microsoft.com/office/powerpoint/2010/main" val="780043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63178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14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85750"/>
            <a:ext cx="2438400"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xmlns="" id="{B682DFE8-3CFA-49C7-BC3F-269A562922D3}"/>
              </a:ext>
            </a:extLst>
          </p:cNvPr>
          <p:cNvSpPr txBox="1"/>
          <p:nvPr/>
        </p:nvSpPr>
        <p:spPr>
          <a:xfrm>
            <a:off x="457200" y="361950"/>
            <a:ext cx="3581400" cy="646331"/>
          </a:xfrm>
          <a:prstGeom prst="rect">
            <a:avLst/>
          </a:prstGeom>
          <a:noFill/>
        </p:spPr>
        <p:txBody>
          <a:bodyPr wrap="square" rtlCol="0">
            <a:spAutoFit/>
          </a:bodyPr>
          <a:lstStyle/>
          <a:p>
            <a:r>
              <a:rPr lang="nl-NL" altLang="en-US" sz="1800" b="1" dirty="0">
                <a:solidFill>
                  <a:srgbClr val="FF3300"/>
                </a:solidFill>
              </a:rPr>
              <a:t>3.  Phong cách nghệ thuật.</a:t>
            </a:r>
          </a:p>
          <a:p>
            <a:endParaRPr lang="en-US" dirty="0"/>
          </a:p>
        </p:txBody>
      </p:sp>
      <p:sp>
        <p:nvSpPr>
          <p:cNvPr id="3" name="TextBox 2">
            <a:extLst>
              <a:ext uri="{FF2B5EF4-FFF2-40B4-BE49-F238E27FC236}">
                <a16:creationId xmlns:a16="http://schemas.microsoft.com/office/drawing/2014/main" xmlns="" id="{E6D4A6A5-0557-4700-91C0-C3168879E2DD}"/>
              </a:ext>
            </a:extLst>
          </p:cNvPr>
          <p:cNvSpPr txBox="1"/>
          <p:nvPr/>
        </p:nvSpPr>
        <p:spPr>
          <a:xfrm>
            <a:off x="457200" y="742950"/>
            <a:ext cx="5943600" cy="3416320"/>
          </a:xfrm>
          <a:prstGeom prst="rect">
            <a:avLst/>
          </a:prstGeom>
          <a:noFill/>
        </p:spPr>
        <p:txBody>
          <a:bodyPr wrap="square" rtlCol="0">
            <a:spAutoFit/>
          </a:bodyPr>
          <a:lstStyle/>
          <a:p>
            <a:pPr eaLnBrk="1" hangingPunct="1"/>
            <a:r>
              <a:rPr lang="nl-NL" altLang="en-US" sz="1800" dirty="0"/>
              <a:t>- Đặc biệt quan tâm đến đời sống tinh thần – con người bên trong của nhân vật.</a:t>
            </a:r>
            <a:endParaRPr lang="en-US" altLang="en-US" sz="1800" dirty="0"/>
          </a:p>
          <a:p>
            <a:pPr eaLnBrk="1" hangingPunct="1"/>
            <a:r>
              <a:rPr lang="nl-NL" altLang="en-US" sz="1800" dirty="0"/>
              <a:t>- Có biệt tài phát hiện, miêu tả, phân tích tâm lí nhân vật. Đặc biệt thành công trong việc phân tích những diễn biến tâm lí phức tạp, lưỡng tính.</a:t>
            </a:r>
            <a:endParaRPr lang="en-US" altLang="en-US" sz="1800" dirty="0"/>
          </a:p>
          <a:p>
            <a:pPr eaLnBrk="1" hangingPunct="1"/>
            <a:r>
              <a:rPr lang="nl-NL" altLang="en-US" sz="1800" dirty="0"/>
              <a:t>- Lời văn đối thoại và độc thoại tinh tế, đặc sắc, đa thanh. Kết cấu tâm lí linh hoạt, nhất quán.</a:t>
            </a:r>
            <a:endParaRPr lang="en-US" altLang="en-US" sz="1800" dirty="0"/>
          </a:p>
          <a:p>
            <a:pPr eaLnBrk="1" hangingPunct="1"/>
            <a:r>
              <a:rPr lang="nl-NL" altLang="en-US" sz="1800" dirty="0"/>
              <a:t>- Cốt truyện đơn giản, đề tài gần gũi nhưng đặt ra những vấn đề sâu xa, có ý nghĩa nhân sinh hoặc triết học.</a:t>
            </a:r>
          </a:p>
          <a:p>
            <a:pPr eaLnBrk="1" hangingPunct="1"/>
            <a:r>
              <a:rPr lang="nl-NL" altLang="en-US" sz="1800" dirty="0"/>
              <a:t>- Giọng điệu lời văn: buồn thương chua chát, dửng dưng lạnh lùng mà thương cảm, đằm thắm </a:t>
            </a:r>
            <a:r>
              <a:rPr lang="en-US" altLang="en-US" sz="1800" dirty="0"/>
              <a:t>...</a:t>
            </a:r>
          </a:p>
          <a:p>
            <a:endParaRPr lang="en-US" dirty="0"/>
          </a:p>
        </p:txBody>
      </p:sp>
    </p:spTree>
    <p:extLst>
      <p:ext uri="{BB962C8B-B14F-4D97-AF65-F5344CB8AC3E}">
        <p14:creationId xmlns:p14="http://schemas.microsoft.com/office/powerpoint/2010/main" val="14609859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733550"/>
            <a:ext cx="6096000" cy="2743200"/>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n-US" sz="2800" b="1" dirty="0">
                <a:solidFill>
                  <a:srgbClr val="7030A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 </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 Hoàn cảnh lớn: Đó là giai đoạn</a:t>
            </a:r>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 </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xã hội Việt Nam nửa thực dân</a:t>
            </a:r>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 </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nửa phong kiến</a:t>
            </a:r>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a:t>
            </a:r>
            <a:endPar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endParaRPr>
          </a:p>
          <a:p>
            <a:pPr algn="just"/>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 Hoàn cảnh cảm hứng: Dựa vào những việc thật,</a:t>
            </a:r>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 </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người thật ở làng quê Nam Cao</a:t>
            </a:r>
            <a:r>
              <a:rPr lang="en-US" sz="2800" dirty="0">
                <a:solidFill>
                  <a:srgbClr val="7030A0"/>
                </a:solidFill>
                <a:latin typeface="Calibri" panose="020F0502020204030204" pitchFamily="34" charset="0"/>
                <a:ea typeface="Tahoma" panose="020B0604030504040204" pitchFamily="34" charset="0"/>
                <a:cs typeface="Tahoma" panose="020B0604030504040204" pitchFamily="34" charset="0"/>
              </a:rPr>
              <a:t> </a:t>
            </a:r>
            <a:r>
              <a:rPr lang="vi-VN" sz="2800" dirty="0">
                <a:solidFill>
                  <a:srgbClr val="7030A0"/>
                </a:solidFill>
                <a:latin typeface="Calibri" panose="020F0502020204030204" pitchFamily="34" charset="0"/>
                <a:ea typeface="Tahoma" panose="020B0604030504040204" pitchFamily="34" charset="0"/>
                <a:cs typeface="Tahoma" panose="020B0604030504040204" pitchFamily="34" charset="0"/>
              </a:rPr>
              <a:t>trước Cách mạng tháng Tám.</a:t>
            </a:r>
          </a:p>
        </p:txBody>
      </p:sp>
      <p:pic>
        <p:nvPicPr>
          <p:cNvPr id="4" name="Picture 2" descr="Tập tin:Chi Pheo cover 1957.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0607" y="433444"/>
            <a:ext cx="2857500" cy="4286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AC15D6E-13C0-467F-9192-4A9D9410174A}"/>
              </a:ext>
            </a:extLst>
          </p:cNvPr>
          <p:cNvSpPr txBox="1"/>
          <p:nvPr/>
        </p:nvSpPr>
        <p:spPr>
          <a:xfrm>
            <a:off x="3008107" y="433444"/>
            <a:ext cx="1944893" cy="157106"/>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1552B6B7-4218-4237-B58B-02634C024F50}"/>
              </a:ext>
            </a:extLst>
          </p:cNvPr>
          <p:cNvSpPr txBox="1"/>
          <p:nvPr/>
        </p:nvSpPr>
        <p:spPr>
          <a:xfrm>
            <a:off x="2590800" y="1200150"/>
            <a:ext cx="44196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1.Hoàn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82CAF178-A900-4305-AA56-4545FE74AA7B}"/>
              </a:ext>
            </a:extLst>
          </p:cNvPr>
          <p:cNvSpPr txBox="1"/>
          <p:nvPr/>
        </p:nvSpPr>
        <p:spPr>
          <a:xfrm>
            <a:off x="2819400" y="742950"/>
            <a:ext cx="4419600" cy="461665"/>
          </a:xfrm>
          <a:prstGeom prst="rect">
            <a:avLst/>
          </a:prstGeom>
          <a:noFill/>
        </p:spPr>
        <p:txBody>
          <a:bodyPr wrap="square" rtlCol="0">
            <a:spAutoFit/>
          </a:bodyPr>
          <a:lstStyle/>
          <a:p>
            <a:r>
              <a:rPr lang="en-US" sz="2400" b="1" dirty="0">
                <a:solidFill>
                  <a:schemeClr val="accent3">
                    <a:lumMod val="75000"/>
                  </a:schemeClr>
                </a:solidFill>
                <a:latin typeface="Times New Roman" panose="02020603050405020304" pitchFamily="18" charset="0"/>
                <a:cs typeface="Times New Roman" panose="02020603050405020304" pitchFamily="18" charset="0"/>
              </a:rPr>
              <a:t>I.  TÌM HIỂU CHUNG </a:t>
            </a:r>
          </a:p>
        </p:txBody>
      </p:sp>
      <p:sp>
        <p:nvSpPr>
          <p:cNvPr id="7" name="TextBox 6">
            <a:extLst>
              <a:ext uri="{FF2B5EF4-FFF2-40B4-BE49-F238E27FC236}">
                <a16:creationId xmlns:a16="http://schemas.microsoft.com/office/drawing/2014/main" xmlns="" id="{26DCA928-6C1C-4A5B-BECC-ABB20AD73D66}"/>
              </a:ext>
            </a:extLst>
          </p:cNvPr>
          <p:cNvSpPr txBox="1"/>
          <p:nvPr/>
        </p:nvSpPr>
        <p:spPr>
          <a:xfrm>
            <a:off x="2895600" y="285750"/>
            <a:ext cx="6705600" cy="523220"/>
          </a:xfrm>
          <a:prstGeom prst="rect">
            <a:avLst/>
          </a:prstGeom>
          <a:noFill/>
        </p:spPr>
        <p:txBody>
          <a:bodyPr wrap="square" rtlCol="0">
            <a:spAutoFit/>
          </a:bodyPr>
          <a:lstStyle/>
          <a:p>
            <a:r>
              <a:rPr lang="vi-VN" sz="2800" b="1" dirty="0">
                <a:solidFill>
                  <a:srgbClr val="00B050"/>
                </a:solidFill>
                <a:latin typeface="+mj-lt"/>
              </a:rPr>
              <a:t>PHẦN HAI: TÁC PHẨM</a:t>
            </a:r>
            <a:endParaRPr lang="en-US" sz="2800" b="1" dirty="0">
              <a:solidFill>
                <a:srgbClr val="00B05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2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800" b="1" u="sng" dirty="0" err="1">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Xuất</a:t>
            </a:r>
            <a:r>
              <a:rPr lang="en-US" sz="2800" b="1" u="sng"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u="sng" dirty="0" err="1">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xứ</a:t>
            </a:r>
            <a:r>
              <a:rPr lang="en-US" sz="2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dirty="0">
                <a:solidFill>
                  <a:schemeClr val="accent3">
                    <a:lumMod val="50000"/>
                  </a:schemeClr>
                </a:solidFill>
                <a:latin typeface="Times New Roman" panose="02020603050405020304" pitchFamily="18" charset="0"/>
                <a:cs typeface="Times New Roman" panose="02020603050405020304" pitchFamily="18" charset="0"/>
              </a:rPr>
              <a:t>Tác phẩm được</a:t>
            </a:r>
            <a:r>
              <a:rPr lang="en-US" sz="2800" dirty="0">
                <a:solidFill>
                  <a:schemeClr val="accent3">
                    <a:lumMod val="50000"/>
                  </a:schemeClr>
                </a:solidFill>
                <a:latin typeface="Times New Roman" panose="02020603050405020304" pitchFamily="18" charset="0"/>
                <a:cs typeface="Times New Roman" panose="02020603050405020304" pitchFamily="18" charset="0"/>
              </a:rPr>
              <a:t> </a:t>
            </a:r>
            <a:r>
              <a:rPr lang="vi-VN" sz="2800" dirty="0">
                <a:solidFill>
                  <a:schemeClr val="accent3">
                    <a:lumMod val="50000"/>
                  </a:schemeClr>
                </a:solidFill>
                <a:latin typeface="Times New Roman" panose="02020603050405020304" pitchFamily="18" charset="0"/>
                <a:cs typeface="Times New Roman" panose="02020603050405020304" pitchFamily="18" charset="0"/>
              </a:rPr>
              <a:t>viết năm 1941.</a:t>
            </a:r>
            <a:endParaRPr lang="en-US" sz="2800"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en-US" sz="2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800" b="1" u="sng"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 tài</a:t>
            </a:r>
            <a:r>
              <a:rPr lang="vi-VN" sz="2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dirty="0">
                <a:solidFill>
                  <a:schemeClr val="accent3">
                    <a:lumMod val="50000"/>
                  </a:schemeClr>
                </a:solidFill>
                <a:latin typeface="Times New Roman" panose="02020603050405020304" pitchFamily="18" charset="0"/>
                <a:cs typeface="Times New Roman" panose="02020603050405020304" pitchFamily="18" charset="0"/>
              </a:rPr>
              <a:t>người nông dân nghèo Việt Nam trước Cách mạng tháng Tám.</a:t>
            </a:r>
            <a:endParaRPr lang="en-US" sz="2800"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en-US" sz="2800" b="1" u="sng" dirty="0">
                <a:solidFill>
                  <a:schemeClr val="accent3">
                    <a:lumMod val="50000"/>
                  </a:schemeClr>
                </a:solidFill>
                <a:latin typeface="Times New Roman" panose="02020603050405020304" pitchFamily="18" charset="0"/>
                <a:cs typeface="Times New Roman" panose="02020603050405020304" pitchFamily="18" charset="0"/>
              </a:rPr>
              <a:t>3. </a:t>
            </a:r>
            <a:r>
              <a:rPr lang="en-US" sz="2800" b="1" u="sng" dirty="0" err="1">
                <a:solidFill>
                  <a:schemeClr val="accent3">
                    <a:lumMod val="50000"/>
                  </a:schemeClr>
                </a:solidFill>
                <a:latin typeface="Times New Roman" panose="02020603050405020304" pitchFamily="18" charset="0"/>
                <a:cs typeface="Times New Roman" panose="02020603050405020304" pitchFamily="18" charset="0"/>
              </a:rPr>
              <a:t>Nhan</a:t>
            </a:r>
            <a:r>
              <a:rPr lang="en-US" sz="2800"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u="sng" dirty="0" err="1">
                <a:solidFill>
                  <a:schemeClr val="accent3">
                    <a:lumMod val="50000"/>
                  </a:schemeClr>
                </a:solidFill>
                <a:latin typeface="Times New Roman" panose="02020603050405020304" pitchFamily="18" charset="0"/>
                <a:cs typeface="Times New Roman" panose="02020603050405020304" pitchFamily="18" charset="0"/>
              </a:rPr>
              <a:t>đề</a:t>
            </a:r>
            <a:r>
              <a:rPr lang="en-US" sz="2800" b="1" u="sng" dirty="0">
                <a:solidFill>
                  <a:schemeClr val="accent3">
                    <a:lumMod val="50000"/>
                  </a:schemeClr>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Cái</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lò</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gạch</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cũ</a:t>
            </a:r>
            <a:endParaRPr lang="en-US" sz="2800" b="1" i="1" dirty="0">
              <a:solidFill>
                <a:schemeClr val="accent3">
                  <a:lumMod val="50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Đôi</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lứa</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xứng</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đôi</a:t>
            </a:r>
            <a:endParaRPr lang="en-US" sz="2800" b="1" i="1" dirty="0">
              <a:solidFill>
                <a:schemeClr val="accent3">
                  <a:lumMod val="50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Chí</a:t>
            </a:r>
            <a:r>
              <a:rPr lang="en-US" sz="28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3">
                    <a:lumMod val="50000"/>
                  </a:schemeClr>
                </a:solidFill>
                <a:latin typeface="Times New Roman" panose="02020603050405020304" pitchFamily="18" charset="0"/>
                <a:cs typeface="Times New Roman" panose="02020603050405020304" pitchFamily="18" charset="0"/>
              </a:rPr>
              <a:t>Phèo</a:t>
            </a:r>
            <a:endParaRPr lang="en-US" sz="2800" b="1" i="1" dirty="0">
              <a:solidFill>
                <a:schemeClr val="accent3">
                  <a:lumMod val="50000"/>
                </a:schemeClr>
              </a:solidFill>
              <a:latin typeface="Times New Roman" panose="02020603050405020304" pitchFamily="18" charset="0"/>
              <a:cs typeface="Times New Roman" panose="02020603050405020304" pitchFamily="18" charset="0"/>
            </a:endParaRPr>
          </a:p>
          <a:p>
            <a:pPr algn="just"/>
            <a:endParaRPr lang="en-US" sz="2800" dirty="0">
              <a:solidFill>
                <a:schemeClr val="accent3">
                  <a:lumMod val="50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59142" y="212464"/>
            <a:ext cx="5708258" cy="456908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4. </a:t>
            </a:r>
            <a:r>
              <a:rPr kumimoji="0" lang="en-US" sz="2800" b="1" i="0" u="sng" strike="noStrike" kern="1200" cap="none" spc="0" normalizeH="0" baseline="0" noProof="0" dirty="0" err="1">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Tóm</a:t>
            </a:r>
            <a:r>
              <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2800" b="1" i="0" u="sng" strike="noStrike" kern="1200" cap="none" spc="0" normalizeH="0" baseline="0" noProof="0" dirty="0" err="1">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tắt</a:t>
            </a:r>
            <a:r>
              <a:rPr kumimoji="0" lang="en-US" sz="2800" b="1" i="0" u="sng"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9BBB59">
                  <a:lumMod val="50000"/>
                </a:srgb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sz="2800" b="0"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http://img.tiki.vn/media/catalog/product/cache/1/image/9df78eab33525d08d6e5fb8d27136e95/c/h/chi_phe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58" y="285750"/>
            <a:ext cx="2902342" cy="44196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453199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98">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198</Template>
  <TotalTime>411</TotalTime>
  <Words>2335</Words>
  <Application>Microsoft Office PowerPoint</Application>
  <PresentationFormat>On-screen Show (16:9)</PresentationFormat>
  <Paragraphs>300</Paragraphs>
  <Slides>27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Cambria Math</vt:lpstr>
      <vt:lpstr>Tahoma</vt:lpstr>
      <vt:lpstr>Times New Roman</vt:lpstr>
      <vt:lpstr>Trebuchet MS</vt:lpstr>
      <vt:lpstr>Wingdings</vt:lpstr>
      <vt:lpstr>Wingdings 2</vt:lpstr>
      <vt:lpstr>198</vt:lpstr>
      <vt:lpstr>Custom Design</vt:lpstr>
      <vt:lpstr>Opulent</vt:lpstr>
      <vt:lpstr>NGỮ VĂN 11  CHÍ PHÈO   NAM CAO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HOANMY</dc:creator>
  <cp:lastModifiedBy>DELL</cp:lastModifiedBy>
  <cp:revision>163</cp:revision>
  <dcterms:created xsi:type="dcterms:W3CDTF">2013-10-25T07:18:00Z</dcterms:created>
  <dcterms:modified xsi:type="dcterms:W3CDTF">2021-11-14T08:07:02Z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