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6" r:id="rId11"/>
    <p:sldId id="267" r:id="rId12"/>
    <p:sldId id="268" r:id="rId13"/>
    <p:sldId id="269" r:id="rId14"/>
    <p:sldId id="273" r:id="rId15"/>
    <p:sldId id="275" r:id="rId16"/>
    <p:sldId id="276" r:id="rId17"/>
    <p:sldId id="279" r:id="rId18"/>
    <p:sldId id="281" r:id="rId19"/>
    <p:sldId id="283" r:id="rId20"/>
    <p:sldId id="285" r:id="rId21"/>
    <p:sldId id="287" r:id="rId22"/>
    <p:sldId id="289" r:id="rId23"/>
    <p:sldId id="291" r:id="rId24"/>
    <p:sldId id="293" r:id="rId25"/>
    <p:sldId id="295" r:id="rId26"/>
    <p:sldId id="297" r:id="rId27"/>
    <p:sldId id="299" r:id="rId28"/>
    <p:sldId id="301" r:id="rId29"/>
    <p:sldId id="303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74" d="100"/>
          <a:sy n="74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CF78E-6FCC-43A3-9B6A-F5071DF9A1A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46CF-FF9D-49F5-8357-E039405EC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A3114-40C0-4C6F-A8DC-E667EAA8A147}" type="slidenum">
              <a:rPr lang="en-US" altLang="en-US" b="0"/>
              <a:pPr/>
              <a:t>16</a:t>
            </a:fld>
            <a:endParaRPr lang="en-US" altLang="en-US" b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000" smtClean="0">
                <a:latin typeface="Arial" panose="020B0604020202020204" pitchFamily="34" charset="0"/>
              </a:rPr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305564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65B38-C8C2-41CF-A642-4DADF8C68C1D}" type="slidenum">
              <a:rPr lang="en-US" altLang="en-US" b="0"/>
              <a:pPr/>
              <a:t>18</a:t>
            </a:fld>
            <a:endParaRPr lang="en-US" altLang="en-US" b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000" smtClean="0">
                <a:latin typeface="Arial" panose="020B0604020202020204" pitchFamily="34" charset="0"/>
              </a:rPr>
              <a:t>Copyright © 2006 Doan Van Hung- Khoa Lich Su, Dai hoc QuyNhon</a:t>
            </a:r>
          </a:p>
        </p:txBody>
      </p:sp>
    </p:spTree>
    <p:extLst>
      <p:ext uri="{BB962C8B-B14F-4D97-AF65-F5344CB8AC3E}">
        <p14:creationId xmlns:p14="http://schemas.microsoft.com/office/powerpoint/2010/main" val="72886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CEB55-A7E0-4304-9AD4-6470305F43E1}" type="slidenum">
              <a:rPr lang="en-US" altLang="en-US" b="0"/>
              <a:pPr/>
              <a:t>19</a:t>
            </a:fld>
            <a:endParaRPr lang="en-US" altLang="en-US" b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000" smtClean="0">
                <a:latin typeface="Arial" panose="020B0604020202020204" pitchFamily="34" charset="0"/>
              </a:rPr>
              <a:t>Copyright © 2006 Doan Van Hung- Khoa Lich Su, Dai hoc QuyNhon</a:t>
            </a:r>
          </a:p>
        </p:txBody>
      </p:sp>
    </p:spTree>
    <p:extLst>
      <p:ext uri="{BB962C8B-B14F-4D97-AF65-F5344CB8AC3E}">
        <p14:creationId xmlns:p14="http://schemas.microsoft.com/office/powerpoint/2010/main" val="72781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053856-FF4A-466A-AACB-D1731B48E070}" type="slidenum">
              <a:rPr lang="en-US" altLang="en-US" b="0"/>
              <a:pPr/>
              <a:t>21</a:t>
            </a:fld>
            <a:endParaRPr lang="en-US" altLang="en-US" b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000" smtClean="0">
                <a:latin typeface="Arial" panose="020B0604020202020204" pitchFamily="34" charset="0"/>
              </a:rPr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59703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5966FF-D2DA-4910-8792-2570CA45E9AB}" type="slidenum">
              <a:rPr lang="en-US" altLang="en-US" b="0"/>
              <a:pPr/>
              <a:t>24</a:t>
            </a:fld>
            <a:endParaRPr lang="en-US" altLang="en-US" b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000" smtClean="0">
                <a:latin typeface="Arial" panose="020B0604020202020204" pitchFamily="34" charset="0"/>
              </a:rPr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390198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8E9BFA-5D61-4DA0-8BFE-157C03F2A7CA}" type="slidenum">
              <a:rPr lang="en-US" altLang="en-US" b="0"/>
              <a:pPr/>
              <a:t>25</a:t>
            </a:fld>
            <a:endParaRPr lang="en-US" altLang="en-US" b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Copyright © 2006 Doan Van Hung- Khoa Lich Su, Dai hoc QuyNhon</a:t>
            </a:r>
          </a:p>
        </p:txBody>
      </p:sp>
    </p:spTree>
    <p:extLst>
      <p:ext uri="{BB962C8B-B14F-4D97-AF65-F5344CB8AC3E}">
        <p14:creationId xmlns:p14="http://schemas.microsoft.com/office/powerpoint/2010/main" val="213841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23640-CD0E-4430-AC69-7D118520B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0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3484-3200-4D9B-A32B-E2AAE54E06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54FA-5486-4714-9289-A7E74B38C9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onb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0011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 (BÀI 10-11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ÂU THỜI PHONG KIẾN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38" y="457200"/>
            <a:ext cx="4495800" cy="579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" name="Picture 2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2921"/>
            <a:ext cx="44958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382000" y="6477000"/>
            <a:ext cx="228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32" y="1219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Xuất hiện những tiền đề của kinh tế hàng hóa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427" y="193545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TCN: quá trình chuyên môn hóa diễn ra mạnh mẽ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26" y="2648634"/>
            <a:ext cx="835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Những thợ thủ công giỏi trốn khỏi lãnh địa hoặc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tiền để mua chuộc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=&gt; địa điểm thuận lợi thành lập nên xưởng sản xuất=&gt; thế kỉ XI thành thị ra đời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427" y="533400"/>
            <a:ext cx="667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Nguyên nhân ra đời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04800" y="3962400"/>
            <a:ext cx="788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động của thành thị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00833" y="44891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thủ công và thương 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25885" y="495076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oi_cho_o_duc_500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1"/>
            <a:ext cx="4169077" cy="5105400"/>
          </a:xfrm>
          <a:prstGeom prst="rect">
            <a:avLst/>
          </a:prstGeom>
        </p:spPr>
      </p:pic>
      <p:pic>
        <p:nvPicPr>
          <p:cNvPr id="3" name="Picture 12" descr="canh_sinh_hoat_trong_thanh_thi_phuong_tay_thoi_trung_dai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040" y="762001"/>
            <a:ext cx="4495800" cy="5105400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533400" y="601328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Hội chợ ở Đức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4114801" y="5762451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Cảnh sinh hoạt trong thành thị ở Phương Tây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"/>
          <p:cNvSpPr/>
          <p:nvPr/>
        </p:nvSpPr>
        <p:spPr>
          <a:xfrm>
            <a:off x="2133600" y="838200"/>
            <a:ext cx="5410200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thành thị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23497" y="3581400"/>
            <a:ext cx="2010103" cy="3016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 vỡ kinh tế tự cấp, tự túc=&gt; kinh tế hàng hóa phát triển</a:t>
            </a:r>
          </a:p>
        </p:txBody>
      </p:sp>
      <p:sp>
        <p:nvSpPr>
          <p:cNvPr id="14" name="Rectangle 3"/>
          <p:cNvSpPr/>
          <p:nvPr/>
        </p:nvSpPr>
        <p:spPr>
          <a:xfrm>
            <a:off x="2438400" y="3589940"/>
            <a:ext cx="1933903" cy="30079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trị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Xóa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 chế độ phong kiến=&gt; thống nhất quốc gia dân tộc</a:t>
            </a:r>
          </a:p>
        </p:txBody>
      </p:sp>
      <p:sp>
        <p:nvSpPr>
          <p:cNvPr id="15" name="Rectangle 4"/>
          <p:cNvSpPr/>
          <p:nvPr/>
        </p:nvSpPr>
        <p:spPr>
          <a:xfrm>
            <a:off x="4648200" y="3589940"/>
            <a:ext cx="2057400" cy="30164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Văn hóa: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 do buôn bán trong thành thị, hình thành các trường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đại học lớn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6934200" y="3589940"/>
            <a:ext cx="2057400" cy="3048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Xã hội: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 tầng lớp thị dân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123496" y="5255"/>
            <a:ext cx="818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Vai trò của thành thị</a:t>
            </a:r>
          </a:p>
        </p:txBody>
      </p:sp>
      <p:cxnSp>
        <p:nvCxnSpPr>
          <p:cNvPr id="18" name="Straight Arrow Connector 8"/>
          <p:cNvCxnSpPr>
            <a:cxnSpLocks/>
          </p:cNvCxnSpPr>
          <p:nvPr/>
        </p:nvCxnSpPr>
        <p:spPr>
          <a:xfrm flipH="1">
            <a:off x="1371600" y="2667000"/>
            <a:ext cx="3000703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1"/>
          <p:cNvCxnSpPr>
            <a:cxnSpLocks/>
          </p:cNvCxnSpPr>
          <p:nvPr/>
        </p:nvCxnSpPr>
        <p:spPr>
          <a:xfrm flipH="1">
            <a:off x="3581401" y="2667000"/>
            <a:ext cx="790902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8"/>
          <p:cNvCxnSpPr>
            <a:cxnSpLocks/>
            <a:endCxn id="15" idx="0"/>
          </p:cNvCxnSpPr>
          <p:nvPr/>
        </p:nvCxnSpPr>
        <p:spPr>
          <a:xfrm>
            <a:off x="4372303" y="2667000"/>
            <a:ext cx="1304597" cy="92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6" idx="0"/>
          </p:cNvCxnSpPr>
          <p:nvPr/>
        </p:nvCxnSpPr>
        <p:spPr>
          <a:xfrm>
            <a:off x="4495800" y="2667000"/>
            <a:ext cx="3467100" cy="92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3200" b="1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3505200"/>
          </a:xfrm>
          <a:noFill/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800" b="1" dirty="0" err="1" smtClean="0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nhu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cầu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hương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liệu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bạc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càng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tăng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8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46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3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XV,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buôn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Á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Arập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800" b="1" dirty="0" smtClean="0">
              <a:latin typeface="Times New Roman" panose="02020603050405020304" pitchFamily="18" charset="0"/>
            </a:endParaRPr>
          </a:p>
          <a:p>
            <a:pPr algn="just"/>
            <a:endParaRPr lang="en-US" altLang="en-US" sz="2800" b="1" dirty="0" smtClean="0">
              <a:latin typeface="Times New Roman" panose="02020603050405020304" pitchFamily="18" charset="0"/>
            </a:endParaRPr>
          </a:p>
          <a:p>
            <a:pPr algn="just"/>
            <a:endParaRPr lang="en-US" altLang="en-US" sz="2800" b="1" dirty="0" smtClean="0">
              <a:latin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2"/>
          <p:cNvGrpSpPr>
            <a:grpSpLocks/>
          </p:cNvGrpSpPr>
          <p:nvPr/>
        </p:nvGrpSpPr>
        <p:grpSpPr bwMode="auto">
          <a:xfrm>
            <a:off x="609600" y="228600"/>
            <a:ext cx="8229600" cy="5486400"/>
            <a:chOff x="0" y="0"/>
            <a:chExt cx="5760" cy="4333"/>
          </a:xfrm>
        </p:grpSpPr>
        <p:grpSp>
          <p:nvGrpSpPr>
            <p:cNvPr id="9227" name="Group 53"/>
            <p:cNvGrpSpPr>
              <a:grpSpLocks/>
            </p:cNvGrpSpPr>
            <p:nvPr/>
          </p:nvGrpSpPr>
          <p:grpSpPr bwMode="auto">
            <a:xfrm>
              <a:off x="0" y="0"/>
              <a:ext cx="5760" cy="4333"/>
              <a:chOff x="0" y="0"/>
              <a:chExt cx="5760" cy="4333"/>
            </a:xfrm>
          </p:grpSpPr>
          <p:grpSp>
            <p:nvGrpSpPr>
              <p:cNvPr id="9235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33"/>
                <a:chOff x="0" y="0"/>
                <a:chExt cx="5760" cy="4333"/>
              </a:xfrm>
            </p:grpSpPr>
            <p:pic>
              <p:nvPicPr>
                <p:cNvPr id="9237" name="Picture 2" descr="Ban do TG tro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4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38" name="Freeform 3"/>
                <p:cNvSpPr>
                  <a:spLocks/>
                </p:cNvSpPr>
                <p:nvPr/>
              </p:nvSpPr>
              <p:spPr bwMode="auto">
                <a:xfrm>
                  <a:off x="2524" y="1205"/>
                  <a:ext cx="243" cy="191"/>
                </a:xfrm>
                <a:custGeom>
                  <a:avLst/>
                  <a:gdLst>
                    <a:gd name="T0" fmla="*/ 44 w 243"/>
                    <a:gd name="T1" fmla="*/ 42 h 191"/>
                    <a:gd name="T2" fmla="*/ 68 w 243"/>
                    <a:gd name="T3" fmla="*/ 5 h 191"/>
                    <a:gd name="T4" fmla="*/ 196 w 243"/>
                    <a:gd name="T5" fmla="*/ 0 h 191"/>
                    <a:gd name="T6" fmla="*/ 224 w 243"/>
                    <a:gd name="T7" fmla="*/ 7 h 191"/>
                    <a:gd name="T8" fmla="*/ 224 w 243"/>
                    <a:gd name="T9" fmla="*/ 43 h 191"/>
                    <a:gd name="T10" fmla="*/ 231 w 243"/>
                    <a:gd name="T11" fmla="*/ 70 h 191"/>
                    <a:gd name="T12" fmla="*/ 201 w 243"/>
                    <a:gd name="T13" fmla="*/ 89 h 191"/>
                    <a:gd name="T14" fmla="*/ 176 w 243"/>
                    <a:gd name="T15" fmla="*/ 158 h 191"/>
                    <a:gd name="T16" fmla="*/ 142 w 243"/>
                    <a:gd name="T17" fmla="*/ 191 h 191"/>
                    <a:gd name="T18" fmla="*/ 68 w 243"/>
                    <a:gd name="T19" fmla="*/ 191 h 191"/>
                    <a:gd name="T20" fmla="*/ 40 w 243"/>
                    <a:gd name="T21" fmla="*/ 99 h 191"/>
                    <a:gd name="T22" fmla="*/ 24 w 243"/>
                    <a:gd name="T23" fmla="*/ 43 h 191"/>
                    <a:gd name="T24" fmla="*/ 44 w 243"/>
                    <a:gd name="T25" fmla="*/ 42 h 19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3" h="191">
                      <a:moveTo>
                        <a:pt x="44" y="42"/>
                      </a:moveTo>
                      <a:cubicBezTo>
                        <a:pt x="3" y="29"/>
                        <a:pt x="44" y="6"/>
                        <a:pt x="68" y="5"/>
                      </a:cubicBezTo>
                      <a:cubicBezTo>
                        <a:pt x="111" y="2"/>
                        <a:pt x="153" y="1"/>
                        <a:pt x="196" y="0"/>
                      </a:cubicBezTo>
                      <a:cubicBezTo>
                        <a:pt x="221" y="1"/>
                        <a:pt x="200" y="1"/>
                        <a:pt x="224" y="7"/>
                      </a:cubicBezTo>
                      <a:cubicBezTo>
                        <a:pt x="230" y="8"/>
                        <a:pt x="228" y="38"/>
                        <a:pt x="224" y="43"/>
                      </a:cubicBezTo>
                      <a:cubicBezTo>
                        <a:pt x="215" y="57"/>
                        <a:pt x="243" y="58"/>
                        <a:pt x="231" y="70"/>
                      </a:cubicBezTo>
                      <a:cubicBezTo>
                        <a:pt x="222" y="78"/>
                        <a:pt x="201" y="89"/>
                        <a:pt x="201" y="89"/>
                      </a:cubicBezTo>
                      <a:cubicBezTo>
                        <a:pt x="191" y="117"/>
                        <a:pt x="207" y="139"/>
                        <a:pt x="176" y="158"/>
                      </a:cubicBezTo>
                      <a:cubicBezTo>
                        <a:pt x="171" y="174"/>
                        <a:pt x="142" y="191"/>
                        <a:pt x="142" y="191"/>
                      </a:cubicBezTo>
                      <a:cubicBezTo>
                        <a:pt x="121" y="161"/>
                        <a:pt x="99" y="184"/>
                        <a:pt x="68" y="191"/>
                      </a:cubicBezTo>
                      <a:cubicBezTo>
                        <a:pt x="57" y="160"/>
                        <a:pt x="29" y="131"/>
                        <a:pt x="40" y="99"/>
                      </a:cubicBezTo>
                      <a:cubicBezTo>
                        <a:pt x="38" y="85"/>
                        <a:pt x="37" y="52"/>
                        <a:pt x="24" y="43"/>
                      </a:cubicBezTo>
                      <a:cubicBezTo>
                        <a:pt x="0" y="23"/>
                        <a:pt x="18" y="42"/>
                        <a:pt x="44" y="42"/>
                      </a:cubicBezTo>
                      <a:close/>
                    </a:path>
                  </a:pathLst>
                </a:custGeom>
                <a:solidFill>
                  <a:srgbClr val="FFD28F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Freeform 4"/>
                <p:cNvSpPr>
                  <a:spLocks/>
                </p:cNvSpPr>
                <p:nvPr/>
              </p:nvSpPr>
              <p:spPr bwMode="auto">
                <a:xfrm>
                  <a:off x="2413" y="1236"/>
                  <a:ext cx="194" cy="160"/>
                </a:xfrm>
                <a:custGeom>
                  <a:avLst/>
                  <a:gdLst>
                    <a:gd name="T0" fmla="*/ 123 w 194"/>
                    <a:gd name="T1" fmla="*/ 0 h 160"/>
                    <a:gd name="T2" fmla="*/ 65 w 194"/>
                    <a:gd name="T3" fmla="*/ 120 h 160"/>
                    <a:gd name="T4" fmla="*/ 153 w 194"/>
                    <a:gd name="T5" fmla="*/ 160 h 160"/>
                    <a:gd name="T6" fmla="*/ 147 w 194"/>
                    <a:gd name="T7" fmla="*/ 52 h 160"/>
                    <a:gd name="T8" fmla="*/ 123 w 194"/>
                    <a:gd name="T9" fmla="*/ 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160">
                      <a:moveTo>
                        <a:pt x="123" y="0"/>
                      </a:moveTo>
                      <a:cubicBezTo>
                        <a:pt x="0" y="17"/>
                        <a:pt x="72" y="56"/>
                        <a:pt x="65" y="120"/>
                      </a:cubicBezTo>
                      <a:cubicBezTo>
                        <a:pt x="112" y="137"/>
                        <a:pt x="100" y="150"/>
                        <a:pt x="153" y="160"/>
                      </a:cubicBezTo>
                      <a:cubicBezTo>
                        <a:pt x="194" y="127"/>
                        <a:pt x="125" y="88"/>
                        <a:pt x="147" y="52"/>
                      </a:cubicBezTo>
                      <a:cubicBezTo>
                        <a:pt x="137" y="12"/>
                        <a:pt x="192" y="18"/>
                        <a:pt x="123" y="0"/>
                      </a:cubicBezTo>
                      <a:close/>
                    </a:path>
                  </a:pathLst>
                </a:custGeom>
                <a:solidFill>
                  <a:srgbClr val="FFD28F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36" name="Rectangle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Con đường buôn bán qua Tây Á và Địa Trung Hải</a:t>
                </a:r>
              </a:p>
            </p:txBody>
          </p:sp>
        </p:grpSp>
        <p:grpSp>
          <p:nvGrpSpPr>
            <p:cNvPr id="9228" name="Group 61"/>
            <p:cNvGrpSpPr>
              <a:grpSpLocks/>
            </p:cNvGrpSpPr>
            <p:nvPr/>
          </p:nvGrpSpPr>
          <p:grpSpPr bwMode="auto">
            <a:xfrm>
              <a:off x="90" y="3456"/>
              <a:ext cx="1296" cy="816"/>
              <a:chOff x="90" y="3456"/>
              <a:chExt cx="1296" cy="816"/>
            </a:xfrm>
          </p:grpSpPr>
          <p:sp>
            <p:nvSpPr>
              <p:cNvPr id="9229" name="Rectangle 32"/>
              <p:cNvSpPr>
                <a:spLocks noChangeArrowheads="1"/>
              </p:cNvSpPr>
              <p:nvPr/>
            </p:nvSpPr>
            <p:spPr bwMode="auto">
              <a:xfrm>
                <a:off x="90" y="3456"/>
                <a:ext cx="1296" cy="816"/>
              </a:xfrm>
              <a:prstGeom prst="rect">
                <a:avLst/>
              </a:prstGeom>
              <a:solidFill>
                <a:srgbClr val="D6ECEE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30" name="Rectangle 33"/>
              <p:cNvSpPr>
                <a:spLocks noChangeArrowheads="1"/>
              </p:cNvSpPr>
              <p:nvPr/>
            </p:nvSpPr>
            <p:spPr bwMode="auto">
              <a:xfrm>
                <a:off x="521" y="3522"/>
                <a:ext cx="36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00" u="sng">
                    <a:latin typeface="Times New Roman" panose="02020603050405020304" pitchFamily="18" charset="0"/>
                  </a:rPr>
                  <a:t>Chú giải</a:t>
                </a:r>
              </a:p>
            </p:txBody>
          </p:sp>
          <p:sp>
            <p:nvSpPr>
              <p:cNvPr id="9231" name="Rectangle 44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984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Times New Roman" panose="02020603050405020304" pitchFamily="18" charset="0"/>
                  </a:rPr>
                  <a:t>Thương lộ sang phương Đông</a:t>
                </a:r>
              </a:p>
            </p:txBody>
          </p:sp>
          <p:sp>
            <p:nvSpPr>
              <p:cNvPr id="9232" name="Freeform 45"/>
              <p:cNvSpPr>
                <a:spLocks/>
              </p:cNvSpPr>
              <p:nvPr/>
            </p:nvSpPr>
            <p:spPr bwMode="auto">
              <a:xfrm>
                <a:off x="192" y="3878"/>
                <a:ext cx="1056" cy="58"/>
              </a:xfrm>
              <a:custGeom>
                <a:avLst/>
                <a:gdLst>
                  <a:gd name="T0" fmla="*/ 0 w 1008"/>
                  <a:gd name="T1" fmla="*/ 32 h 58"/>
                  <a:gd name="T2" fmla="*/ 277 w 1008"/>
                  <a:gd name="T3" fmla="*/ 2 h 58"/>
                  <a:gd name="T4" fmla="*/ 453 w 1008"/>
                  <a:gd name="T5" fmla="*/ 20 h 58"/>
                  <a:gd name="T6" fmla="*/ 786 w 1008"/>
                  <a:gd name="T7" fmla="*/ 56 h 58"/>
                  <a:gd name="T8" fmla="*/ 1056 w 1008"/>
                  <a:gd name="T9" fmla="*/ 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8" h="58">
                    <a:moveTo>
                      <a:pt x="0" y="32"/>
                    </a:moveTo>
                    <a:cubicBezTo>
                      <a:pt x="44" y="27"/>
                      <a:pt x="192" y="4"/>
                      <a:pt x="264" y="2"/>
                    </a:cubicBezTo>
                    <a:cubicBezTo>
                      <a:pt x="336" y="0"/>
                      <a:pt x="351" y="11"/>
                      <a:pt x="432" y="20"/>
                    </a:cubicBezTo>
                    <a:cubicBezTo>
                      <a:pt x="513" y="29"/>
                      <a:pt x="654" y="58"/>
                      <a:pt x="750" y="56"/>
                    </a:cubicBezTo>
                    <a:cubicBezTo>
                      <a:pt x="846" y="54"/>
                      <a:pt x="954" y="18"/>
                      <a:pt x="1008" y="8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Rectangle 47"/>
              <p:cNvSpPr>
                <a:spLocks noChangeArrowheads="1"/>
              </p:cNvSpPr>
              <p:nvPr/>
            </p:nvSpPr>
            <p:spPr bwMode="auto">
              <a:xfrm>
                <a:off x="336" y="4044"/>
                <a:ext cx="984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Times New Roman" panose="02020603050405020304" pitchFamily="18" charset="0"/>
                  </a:rPr>
                  <a:t>Thương lộ bị chặn đứng</a:t>
                </a:r>
              </a:p>
            </p:txBody>
          </p:sp>
          <p:sp>
            <p:nvSpPr>
              <p:cNvPr id="9234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4" y="3984"/>
                <a:ext cx="192" cy="19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11667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800000"/>
                    </a:solidFill>
                    <a:latin typeface="Arial Black" panose="020B0A04020102020204" pitchFamily="34" charset="0"/>
                  </a:rPr>
                  <a:t>x</a:t>
                </a:r>
              </a:p>
            </p:txBody>
          </p:sp>
        </p:grpSp>
      </p:grpSp>
      <p:sp>
        <p:nvSpPr>
          <p:cNvPr id="27672" name="Freeform 24"/>
          <p:cNvSpPr>
            <a:spLocks/>
          </p:cNvSpPr>
          <p:nvPr/>
        </p:nvSpPr>
        <p:spPr bwMode="auto">
          <a:xfrm>
            <a:off x="4267200" y="2201863"/>
            <a:ext cx="990600" cy="244475"/>
          </a:xfrm>
          <a:custGeom>
            <a:avLst/>
            <a:gdLst>
              <a:gd name="T0" fmla="*/ 0 w 720"/>
              <a:gd name="T1" fmla="*/ 7938 h 154"/>
              <a:gd name="T2" fmla="*/ 170603 w 720"/>
              <a:gd name="T3" fmla="*/ 7938 h 154"/>
              <a:gd name="T4" fmla="*/ 297180 w 720"/>
              <a:gd name="T5" fmla="*/ 58738 h 154"/>
              <a:gd name="T6" fmla="*/ 407247 w 720"/>
              <a:gd name="T7" fmla="*/ 71438 h 154"/>
              <a:gd name="T8" fmla="*/ 555837 w 720"/>
              <a:gd name="T9" fmla="*/ 192088 h 154"/>
              <a:gd name="T10" fmla="*/ 778722 w 720"/>
              <a:gd name="T11" fmla="*/ 236538 h 154"/>
              <a:gd name="T12" fmla="*/ 990600 w 720"/>
              <a:gd name="T13" fmla="*/ 236538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0" h="154">
                <a:moveTo>
                  <a:pt x="0" y="5"/>
                </a:moveTo>
                <a:cubicBezTo>
                  <a:pt x="21" y="5"/>
                  <a:pt x="88" y="0"/>
                  <a:pt x="124" y="5"/>
                </a:cubicBezTo>
                <a:cubicBezTo>
                  <a:pt x="160" y="10"/>
                  <a:pt x="187" y="30"/>
                  <a:pt x="216" y="37"/>
                </a:cubicBezTo>
                <a:cubicBezTo>
                  <a:pt x="245" y="44"/>
                  <a:pt x="265" y="31"/>
                  <a:pt x="296" y="45"/>
                </a:cubicBezTo>
                <a:cubicBezTo>
                  <a:pt x="327" y="59"/>
                  <a:pt x="359" y="104"/>
                  <a:pt x="404" y="121"/>
                </a:cubicBezTo>
                <a:cubicBezTo>
                  <a:pt x="449" y="138"/>
                  <a:pt x="513" y="144"/>
                  <a:pt x="566" y="149"/>
                </a:cubicBezTo>
                <a:cubicBezTo>
                  <a:pt x="619" y="154"/>
                  <a:pt x="669" y="153"/>
                  <a:pt x="720" y="14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4311650" y="2020888"/>
            <a:ext cx="762000" cy="144462"/>
          </a:xfrm>
          <a:custGeom>
            <a:avLst/>
            <a:gdLst>
              <a:gd name="T0" fmla="*/ 0 w 480"/>
              <a:gd name="T1" fmla="*/ 23812 h 91"/>
              <a:gd name="T2" fmla="*/ 285750 w 480"/>
              <a:gd name="T3" fmla="*/ 4762 h 91"/>
              <a:gd name="T4" fmla="*/ 533400 w 480"/>
              <a:gd name="T5" fmla="*/ 55562 h 91"/>
              <a:gd name="T6" fmla="*/ 762000 w 480"/>
              <a:gd name="T7" fmla="*/ 144462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91">
                <a:moveTo>
                  <a:pt x="0" y="15"/>
                </a:moveTo>
                <a:cubicBezTo>
                  <a:pt x="30" y="13"/>
                  <a:pt x="124" y="0"/>
                  <a:pt x="180" y="3"/>
                </a:cubicBezTo>
                <a:cubicBezTo>
                  <a:pt x="236" y="6"/>
                  <a:pt x="286" y="20"/>
                  <a:pt x="336" y="35"/>
                </a:cubicBezTo>
                <a:cubicBezTo>
                  <a:pt x="386" y="50"/>
                  <a:pt x="450" y="79"/>
                  <a:pt x="480" y="9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Freeform 28"/>
          <p:cNvSpPr>
            <a:spLocks/>
          </p:cNvSpPr>
          <p:nvPr/>
        </p:nvSpPr>
        <p:spPr bwMode="auto">
          <a:xfrm>
            <a:off x="4267200" y="1878013"/>
            <a:ext cx="1885950" cy="420687"/>
          </a:xfrm>
          <a:custGeom>
            <a:avLst/>
            <a:gdLst>
              <a:gd name="T0" fmla="*/ 0 w 1188"/>
              <a:gd name="T1" fmla="*/ 115887 h 265"/>
              <a:gd name="T2" fmla="*/ 609600 w 1188"/>
              <a:gd name="T3" fmla="*/ 39687 h 265"/>
              <a:gd name="T4" fmla="*/ 914400 w 1188"/>
              <a:gd name="T5" fmla="*/ 39687 h 265"/>
              <a:gd name="T6" fmla="*/ 1371600 w 1188"/>
              <a:gd name="T7" fmla="*/ 39687 h 265"/>
              <a:gd name="T8" fmla="*/ 1543050 w 1188"/>
              <a:gd name="T9" fmla="*/ 280987 h 265"/>
              <a:gd name="T10" fmla="*/ 1701800 w 1188"/>
              <a:gd name="T11" fmla="*/ 369887 h 265"/>
              <a:gd name="T12" fmla="*/ 1885950 w 1188"/>
              <a:gd name="T13" fmla="*/ 420687 h 2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8" h="265">
                <a:moveTo>
                  <a:pt x="0" y="73"/>
                </a:moveTo>
                <a:cubicBezTo>
                  <a:pt x="144" y="53"/>
                  <a:pt x="288" y="33"/>
                  <a:pt x="384" y="25"/>
                </a:cubicBezTo>
                <a:cubicBezTo>
                  <a:pt x="480" y="17"/>
                  <a:pt x="496" y="25"/>
                  <a:pt x="576" y="25"/>
                </a:cubicBezTo>
                <a:cubicBezTo>
                  <a:pt x="656" y="25"/>
                  <a:pt x="798" y="0"/>
                  <a:pt x="864" y="25"/>
                </a:cubicBezTo>
                <a:cubicBezTo>
                  <a:pt x="930" y="50"/>
                  <a:pt x="937" y="142"/>
                  <a:pt x="972" y="177"/>
                </a:cubicBezTo>
                <a:cubicBezTo>
                  <a:pt x="1007" y="212"/>
                  <a:pt x="1036" y="218"/>
                  <a:pt x="1072" y="233"/>
                </a:cubicBezTo>
                <a:cubicBezTo>
                  <a:pt x="1108" y="248"/>
                  <a:pt x="1164" y="258"/>
                  <a:pt x="1188" y="26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Rectangle 50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99"/>
                </a:solidFill>
              </a:rPr>
              <a:t>1</a:t>
            </a:r>
          </a:p>
        </p:txBody>
      </p:sp>
      <p:grpSp>
        <p:nvGrpSpPr>
          <p:cNvPr id="27707" name="Group 59"/>
          <p:cNvGrpSpPr>
            <a:grpSpLocks/>
          </p:cNvGrpSpPr>
          <p:nvPr/>
        </p:nvGrpSpPr>
        <p:grpSpPr bwMode="auto">
          <a:xfrm>
            <a:off x="5033963" y="2028825"/>
            <a:ext cx="1366837" cy="595313"/>
            <a:chOff x="3171" y="1278"/>
            <a:chExt cx="861" cy="375"/>
          </a:xfrm>
        </p:grpSpPr>
        <p:sp>
          <p:nvSpPr>
            <p:cNvPr id="9224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273" y="1461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6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9225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171" y="1278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6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9226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3840" y="1344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6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1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0"/>
            <a:ext cx="6010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09600"/>
            <a:ext cx="31781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VNI-Times" pitchFamily="2" charset="0"/>
              </a:rPr>
              <a:t>Hai chieác kính vieãn </a:t>
            </a:r>
          </a:p>
          <a:p>
            <a:pPr eaLnBrk="1" hangingPunct="1"/>
            <a:r>
              <a:rPr lang="en-US" altLang="en-US" sz="2400">
                <a:latin typeface="VNI-Times" pitchFamily="2" charset="0"/>
              </a:rPr>
              <a:t>voïng hieän ôû Vieän baûo </a:t>
            </a:r>
          </a:p>
          <a:p>
            <a:pPr eaLnBrk="1" hangingPunct="1"/>
            <a:r>
              <a:rPr lang="en-US" altLang="en-US" sz="2400">
                <a:latin typeface="VNI-Times" pitchFamily="2" charset="0"/>
              </a:rPr>
              <a:t>taøng khoa hoïc YÙ do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Galileâ laøm naêm 1609</a:t>
            </a:r>
            <a:r>
              <a:rPr lang="en-US" altLang="en-US" sz="2400">
                <a:latin typeface="VNI-Times" pitchFamily="2" charset="0"/>
              </a:rPr>
              <a:t>.</a:t>
            </a:r>
          </a:p>
          <a:p>
            <a:pPr eaLnBrk="1" hangingPunct="1"/>
            <a:r>
              <a:rPr lang="en-US" altLang="en-US" sz="2400">
                <a:latin typeface="VNI-Times" pitchFamily="2" charset="0"/>
              </a:rPr>
              <a:t>OÂng cho raèng traùi ñaát </a:t>
            </a:r>
          </a:p>
          <a:p>
            <a:pPr eaLnBrk="1" hangingPunct="1"/>
            <a:r>
              <a:rPr lang="en-US" altLang="en-US" sz="2400">
                <a:latin typeface="VNI-Times" pitchFamily="2" charset="0"/>
              </a:rPr>
              <a:t>vaø taát caû haønh tinh </a:t>
            </a:r>
          </a:p>
          <a:p>
            <a:pPr eaLnBrk="1" hangingPunct="1"/>
            <a:r>
              <a:rPr lang="en-US" altLang="en-US" sz="2400">
                <a:latin typeface="VNI-Times" pitchFamily="2" charset="0"/>
              </a:rPr>
              <a:t>khaùc ñeàu </a:t>
            </a:r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quay xung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quanh maêt trôøi</a:t>
            </a:r>
            <a:r>
              <a:rPr lang="en-US" altLang="en-US" sz="2400">
                <a:latin typeface="VNI-Times" pitchFamily="2" charset="0"/>
              </a:rPr>
              <a:t>.</a:t>
            </a:r>
          </a:p>
        </p:txBody>
      </p:sp>
      <p:pic>
        <p:nvPicPr>
          <p:cNvPr id="130052" name="Picture 4" descr="qua d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32766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1676400" y="98425"/>
            <a:ext cx="5638800" cy="6759575"/>
            <a:chOff x="672" y="75"/>
            <a:chExt cx="2016" cy="2647"/>
          </a:xfrm>
        </p:grpSpPr>
        <p:pic>
          <p:nvPicPr>
            <p:cNvPr id="15364" name="Picture 3" descr="Carave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75"/>
              <a:ext cx="2006" cy="236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5" name="Text Box 4"/>
            <p:cNvSpPr txBox="1">
              <a:spLocks noChangeArrowheads="1"/>
            </p:cNvSpPr>
            <p:nvPr/>
          </p:nvSpPr>
          <p:spPr bwMode="auto">
            <a:xfrm>
              <a:off x="672" y="2447"/>
              <a:ext cx="201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Tranh vẽ tàu Caraven</a:t>
              </a:r>
            </a:p>
          </p:txBody>
        </p:sp>
      </p:grp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9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64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5105400" cy="5943600"/>
            <a:chOff x="1002" y="2694"/>
            <a:chExt cx="1440" cy="1583"/>
          </a:xfrm>
        </p:grpSpPr>
        <p:pic>
          <p:nvPicPr>
            <p:cNvPr id="17415" name="Picture 3" descr="Thiet bi do goc thien v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r="10400" b="15636"/>
            <a:stretch>
              <a:fillRect/>
            </a:stretch>
          </p:blipFill>
          <p:spPr bwMode="auto">
            <a:xfrm>
              <a:off x="1104" y="2694"/>
              <a:ext cx="120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1002" y="4090"/>
              <a:ext cx="144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Thiết bị đo thiên văn</a:t>
              </a:r>
            </a:p>
          </p:txBody>
        </p:sp>
      </p:grpSp>
      <p:grpSp>
        <p:nvGrpSpPr>
          <p:cNvPr id="109573" name="Group 5"/>
          <p:cNvGrpSpPr>
            <a:grpSpLocks/>
          </p:cNvGrpSpPr>
          <p:nvPr/>
        </p:nvGrpSpPr>
        <p:grpSpPr bwMode="auto">
          <a:xfrm>
            <a:off x="4648200" y="0"/>
            <a:ext cx="4495800" cy="5935663"/>
            <a:chOff x="3504" y="2784"/>
            <a:chExt cx="1248" cy="1470"/>
          </a:xfrm>
        </p:grpSpPr>
        <p:pic>
          <p:nvPicPr>
            <p:cNvPr id="17413" name="Picture 6" descr="La b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3" r="8943" b="12851"/>
            <a:stretch>
              <a:fillRect/>
            </a:stretch>
          </p:blipFill>
          <p:spPr bwMode="auto">
            <a:xfrm>
              <a:off x="3504" y="2784"/>
              <a:ext cx="1248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7"/>
            <p:cNvSpPr txBox="1">
              <a:spLocks noChangeArrowheads="1"/>
            </p:cNvSpPr>
            <p:nvPr/>
          </p:nvSpPr>
          <p:spPr bwMode="auto">
            <a:xfrm>
              <a:off x="3888" y="4080"/>
              <a:ext cx="57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La bàn</a:t>
              </a:r>
            </a:p>
          </p:txBody>
        </p:sp>
      </p:grp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9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63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42900" y="228600"/>
            <a:ext cx="864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XIV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1.Sự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228600" y="25146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 Từ thế kỉ III, đế quốc Rôma  lâm vào tình trạng khủng hoảng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42900" y="1807934"/>
            <a:ext cx="7696200" cy="11752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a.Các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quốc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Giéc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man</a:t>
            </a:r>
            <a:r>
              <a:rPr kumimoji="0" lang="vi-VN" sz="2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/>
            </a:r>
            <a:br>
              <a:rPr kumimoji="0" lang="vi-VN" sz="2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</a:br>
            <a:endParaRPr kumimoji="0" lang="vi-VN" sz="2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342900" y="335280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latin typeface="+mj-lt"/>
              </a:rPr>
              <a:t>- Đến cuối thế kỉ V người Giéc man từ phương Bắc tràn xuống xâm chiếm Rôma. </a:t>
            </a:r>
            <a:endParaRPr lang="vi-VN" sz="2600" dirty="0">
              <a:latin typeface="+mj-lt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344988" y="4517648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latin typeface="+mj-lt"/>
              </a:rPr>
              <a:t>- Năm 476, đế quốc Rôma bị diệt vong,</a:t>
            </a:r>
            <a:r>
              <a:rPr lang="en-US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thời đại phong kiến bắt đầu ở châu Âu.</a:t>
            </a:r>
            <a:endParaRPr lang="vi-VN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457200"/>
          </a:xfrm>
          <a:noFill/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1487,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Đi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-a-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xơ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châu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Phi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TK XV - XVI</a:t>
            </a:r>
          </a:p>
        </p:txBody>
      </p:sp>
    </p:spTree>
    <p:extLst>
      <p:ext uri="{BB962C8B-B14F-4D97-AF65-F5344CB8AC3E}">
        <p14:creationId xmlns:p14="http://schemas.microsoft.com/office/powerpoint/2010/main" val="26327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9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reeform 5"/>
          <p:cNvSpPr>
            <a:spLocks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69850 w 243"/>
              <a:gd name="T1" fmla="*/ 66675 h 191"/>
              <a:gd name="T2" fmla="*/ 107950 w 243"/>
              <a:gd name="T3" fmla="*/ 7937 h 191"/>
              <a:gd name="T4" fmla="*/ 311150 w 243"/>
              <a:gd name="T5" fmla="*/ 0 h 191"/>
              <a:gd name="T6" fmla="*/ 355600 w 243"/>
              <a:gd name="T7" fmla="*/ 11112 h 191"/>
              <a:gd name="T8" fmla="*/ 355600 w 243"/>
              <a:gd name="T9" fmla="*/ 68262 h 191"/>
              <a:gd name="T10" fmla="*/ 366713 w 243"/>
              <a:gd name="T11" fmla="*/ 111125 h 191"/>
              <a:gd name="T12" fmla="*/ 319088 w 243"/>
              <a:gd name="T13" fmla="*/ 141287 h 191"/>
              <a:gd name="T14" fmla="*/ 279400 w 243"/>
              <a:gd name="T15" fmla="*/ 250825 h 191"/>
              <a:gd name="T16" fmla="*/ 225425 w 243"/>
              <a:gd name="T17" fmla="*/ 303212 h 191"/>
              <a:gd name="T18" fmla="*/ 107950 w 243"/>
              <a:gd name="T19" fmla="*/ 303212 h 191"/>
              <a:gd name="T20" fmla="*/ 63500 w 243"/>
              <a:gd name="T21" fmla="*/ 157162 h 191"/>
              <a:gd name="T22" fmla="*/ 38100 w 243"/>
              <a:gd name="T23" fmla="*/ 68262 h 191"/>
              <a:gd name="T24" fmla="*/ 69850 w 243"/>
              <a:gd name="T25" fmla="*/ 66675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Freeform 6"/>
          <p:cNvSpPr>
            <a:spLocks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95263 w 194"/>
              <a:gd name="T1" fmla="*/ 0 h 160"/>
              <a:gd name="T2" fmla="*/ 103188 w 194"/>
              <a:gd name="T3" fmla="*/ 190500 h 160"/>
              <a:gd name="T4" fmla="*/ 242888 w 194"/>
              <a:gd name="T5" fmla="*/ 254000 h 160"/>
              <a:gd name="T6" fmla="*/ 233363 w 194"/>
              <a:gd name="T7" fmla="*/ 82550 h 160"/>
              <a:gd name="T8" fmla="*/ 195263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4295775" y="3524250"/>
            <a:ext cx="552450" cy="1419225"/>
          </a:xfrm>
          <a:custGeom>
            <a:avLst/>
            <a:gdLst>
              <a:gd name="T0" fmla="*/ 0 w 348"/>
              <a:gd name="T1" fmla="*/ 0 h 894"/>
              <a:gd name="T2" fmla="*/ 161925 w 348"/>
              <a:gd name="T3" fmla="*/ 333375 h 894"/>
              <a:gd name="T4" fmla="*/ 219075 w 348"/>
              <a:gd name="T5" fmla="*/ 771525 h 894"/>
              <a:gd name="T6" fmla="*/ 276225 w 348"/>
              <a:gd name="T7" fmla="*/ 1047750 h 894"/>
              <a:gd name="T8" fmla="*/ 304800 w 348"/>
              <a:gd name="T9" fmla="*/ 1238250 h 894"/>
              <a:gd name="T10" fmla="*/ 552450 w 348"/>
              <a:gd name="T11" fmla="*/ 1419225 h 8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657600" y="3657600"/>
            <a:ext cx="609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Vịnh Ghi nê</a:t>
            </a: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3930650" y="4038600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66"/>
                </a:solidFill>
              </a:rPr>
              <a:t>1487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3505200" y="18288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Times New Roman" panose="02020603050405020304" pitchFamily="18" charset="0"/>
              </a:rPr>
              <a:t>BỒ</a:t>
            </a:r>
          </a:p>
          <a:p>
            <a:pPr algn="ctr" eaLnBrk="1" hangingPunct="1"/>
            <a:r>
              <a:rPr lang="en-US" altLang="en-US" sz="900">
                <a:latin typeface="Times New Roman" panose="02020603050405020304" pitchFamily="18" charset="0"/>
              </a:rPr>
              <a:t>       ĐÀO</a:t>
            </a:r>
          </a:p>
          <a:p>
            <a:pPr algn="ctr" eaLnBrk="1" hangingPunct="1"/>
            <a:r>
              <a:rPr lang="en-US" altLang="en-US" sz="900">
                <a:latin typeface="Times New Roman" panose="02020603050405020304" pitchFamily="18" charset="0"/>
              </a:rPr>
              <a:t>            NHA</a:t>
            </a:r>
          </a:p>
        </p:txBody>
      </p:sp>
      <p:grpSp>
        <p:nvGrpSpPr>
          <p:cNvPr id="19465" name="Group 44"/>
          <p:cNvGrpSpPr>
            <a:grpSpLocks/>
          </p:cNvGrpSpPr>
          <p:nvPr/>
        </p:nvGrpSpPr>
        <p:grpSpPr bwMode="auto"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19470" name="Rectangle 45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1" name="Rectangle 46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u="sng"/>
                <a:t>Chú giải</a:t>
              </a:r>
            </a:p>
          </p:txBody>
        </p:sp>
        <p:sp>
          <p:nvSpPr>
            <p:cNvPr id="19472" name="Rectangle 47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của  Bồ Đào Nha</a:t>
              </a:r>
            </a:p>
          </p:txBody>
        </p:sp>
        <p:sp>
          <p:nvSpPr>
            <p:cNvPr id="19473" name="Line 48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49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Rectangle 50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Đi a xơ</a:t>
              </a:r>
            </a:p>
          </p:txBody>
        </p:sp>
        <p:sp>
          <p:nvSpPr>
            <p:cNvPr id="19476" name="Rectangle 51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Vaxcô đơ Gama</a:t>
              </a:r>
            </a:p>
          </p:txBody>
        </p:sp>
        <p:sp>
          <p:nvSpPr>
            <p:cNvPr id="19477" name="Rectangle 52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của  Tây Ban Nha</a:t>
              </a:r>
            </a:p>
          </p:txBody>
        </p:sp>
        <p:grpSp>
          <p:nvGrpSpPr>
            <p:cNvPr id="19478" name="Group 53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19481" name="Line 54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Rectangle 55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Hành trình của F.Ma gien lan</a:t>
                </a:r>
              </a:p>
            </p:txBody>
          </p:sp>
        </p:grpSp>
        <p:sp>
          <p:nvSpPr>
            <p:cNvPr id="19479" name="Line 56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57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C.Côlômbô</a:t>
              </a:r>
            </a:p>
          </p:txBody>
        </p:sp>
      </p:grpSp>
      <p:sp>
        <p:nvSpPr>
          <p:cNvPr id="19466" name="Rectangle 58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99"/>
                </a:solidFill>
              </a:rPr>
              <a:t>3</a:t>
            </a:r>
          </a:p>
        </p:txBody>
      </p:sp>
      <p:grpSp>
        <p:nvGrpSpPr>
          <p:cNvPr id="9277" name="Group 61"/>
          <p:cNvGrpSpPr>
            <a:grpSpLocks/>
          </p:cNvGrpSpPr>
          <p:nvPr/>
        </p:nvGrpSpPr>
        <p:grpSpPr bwMode="auto">
          <a:xfrm>
            <a:off x="6858000" y="415925"/>
            <a:ext cx="2228850" cy="2708275"/>
            <a:chOff x="4272" y="262"/>
            <a:chExt cx="1452" cy="1799"/>
          </a:xfrm>
        </p:grpSpPr>
        <p:pic>
          <p:nvPicPr>
            <p:cNvPr id="19468" name="Picture 59" descr="Di a x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2"/>
              <a:ext cx="1452" cy="1754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9" name="Rectangle 60"/>
            <p:cNvSpPr>
              <a:spLocks noChangeArrowheads="1"/>
            </p:cNvSpPr>
            <p:nvPr/>
          </p:nvSpPr>
          <p:spPr bwMode="auto">
            <a:xfrm>
              <a:off x="4683" y="1821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FFFF00"/>
                  </a:solidFill>
                </a:rPr>
                <a:t>B.Đi a xơ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4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56" grpId="0" animBg="1"/>
      <p:bldP spid="92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029200"/>
          </a:xfrm>
          <a:noFill/>
        </p:spPr>
        <p:txBody>
          <a:bodyPr>
            <a:normAutofit/>
          </a:bodyPr>
          <a:lstStyle/>
          <a:p>
            <a:pPr algn="just" eaLnBrk="1" hangingPunct="1"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8 – 1492 ,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Cô-lôm-bô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châu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Mĩ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tim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châu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Mĩ</a:t>
            </a:r>
            <a:endParaRPr lang="en-US" altLang="en-US" sz="2800" b="1" dirty="0" smtClean="0">
              <a:latin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7 – 1497 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Va-xcô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đơ</a:t>
            </a:r>
            <a:r>
              <a:rPr lang="en-US" altLang="en-US" sz="2800" b="1" dirty="0">
                <a:latin typeface="Times New Roman" panose="02020603050405020304" pitchFamily="18" charset="0"/>
              </a:rPr>
              <a:t> Ga-ma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Ấn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Độ</a:t>
            </a:r>
            <a:endParaRPr lang="en-US" altLang="en-US" sz="2800" b="1" dirty="0" smtClean="0">
              <a:latin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1519 – 1522 , Ma-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gien</a:t>
            </a: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đất</a:t>
            </a:r>
            <a:endParaRPr lang="en-US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TK XV - XVI</a:t>
            </a:r>
          </a:p>
        </p:txBody>
      </p:sp>
    </p:spTree>
    <p:extLst>
      <p:ext uri="{BB962C8B-B14F-4D97-AF65-F5344CB8AC3E}">
        <p14:creationId xmlns:p14="http://schemas.microsoft.com/office/powerpoint/2010/main" val="32836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Hai chuyeán ñi ñaàu tieân</a:t>
            </a:r>
            <a:r>
              <a:rPr lang="en-US" altLang="en-US" sz="2400">
                <a:latin typeface="VNI-Times" pitchFamily="2" charset="0"/>
              </a:rPr>
              <a:t> cuûa Coâ-loâm-boâ ñaõ ñöa oâng ñi voøng quanh</a:t>
            </a:r>
          </a:p>
          <a:p>
            <a:pPr eaLnBrk="1" hangingPunct="1"/>
            <a:r>
              <a:rPr lang="en-US" altLang="en-US" sz="2400">
                <a:latin typeface="VNI-Times" pitchFamily="2" charset="0"/>
              </a:rPr>
              <a:t>caùc hoøn ñaûo cuûa vuøng </a:t>
            </a:r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Ca-ri-be</a:t>
            </a:r>
            <a:r>
              <a:rPr lang="en-US" altLang="en-US" sz="2400">
                <a:latin typeface="VNI-Times" pitchFamily="2" charset="0"/>
              </a:rPr>
              <a:t>â. </a:t>
            </a:r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Chuyeán ñi thöù ba vaø thöù tö</a:t>
            </a:r>
            <a:r>
              <a:rPr lang="en-US" altLang="en-US" sz="2400">
                <a:latin typeface="VNI-Times" pitchFamily="2" charset="0"/>
              </a:rPr>
              <a:t> oâng</a:t>
            </a:r>
          </a:p>
          <a:p>
            <a:pPr eaLnBrk="1" hangingPunct="1"/>
            <a:r>
              <a:rPr lang="en-US" altLang="en-US" sz="2400">
                <a:latin typeface="VNI-Times" pitchFamily="2" charset="0"/>
              </a:rPr>
              <a:t>ñaõ ñaët chaân ñeán moät vuøng ñaát roäng lôùn cuûa </a:t>
            </a:r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Nam Mó vaø Trung Mó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9433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7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6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5"/>
          <p:cNvSpPr>
            <a:spLocks/>
          </p:cNvSpPr>
          <p:nvPr/>
        </p:nvSpPr>
        <p:spPr bwMode="auto">
          <a:xfrm>
            <a:off x="4953000" y="3990975"/>
            <a:ext cx="576263" cy="1038225"/>
          </a:xfrm>
          <a:custGeom>
            <a:avLst/>
            <a:gdLst>
              <a:gd name="T0" fmla="*/ 0 w 363"/>
              <a:gd name="T1" fmla="*/ 1038225 h 654"/>
              <a:gd name="T2" fmla="*/ 214313 w 363"/>
              <a:gd name="T3" fmla="*/ 900113 h 654"/>
              <a:gd name="T4" fmla="*/ 241300 w 363"/>
              <a:gd name="T5" fmla="*/ 796925 h 654"/>
              <a:gd name="T6" fmla="*/ 315913 w 363"/>
              <a:gd name="T7" fmla="*/ 741363 h 654"/>
              <a:gd name="T8" fmla="*/ 387350 w 363"/>
              <a:gd name="T9" fmla="*/ 568325 h 654"/>
              <a:gd name="T10" fmla="*/ 460375 w 363"/>
              <a:gd name="T11" fmla="*/ 479425 h 654"/>
              <a:gd name="T12" fmla="*/ 504825 w 363"/>
              <a:gd name="T13" fmla="*/ 334963 h 654"/>
              <a:gd name="T14" fmla="*/ 546100 w 363"/>
              <a:gd name="T15" fmla="*/ 244475 h 654"/>
              <a:gd name="T16" fmla="*/ 576263 w 363"/>
              <a:gd name="T17" fmla="*/ 0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3" h="654">
                <a:moveTo>
                  <a:pt x="0" y="654"/>
                </a:moveTo>
                <a:cubicBezTo>
                  <a:pt x="22" y="640"/>
                  <a:pt x="110" y="592"/>
                  <a:pt x="135" y="567"/>
                </a:cubicBezTo>
                <a:cubicBezTo>
                  <a:pt x="160" y="542"/>
                  <a:pt x="141" y="519"/>
                  <a:pt x="152" y="502"/>
                </a:cubicBezTo>
                <a:cubicBezTo>
                  <a:pt x="163" y="485"/>
                  <a:pt x="184" y="491"/>
                  <a:pt x="199" y="467"/>
                </a:cubicBezTo>
                <a:cubicBezTo>
                  <a:pt x="214" y="443"/>
                  <a:pt x="229" y="386"/>
                  <a:pt x="244" y="358"/>
                </a:cubicBezTo>
                <a:cubicBezTo>
                  <a:pt x="259" y="330"/>
                  <a:pt x="278" y="326"/>
                  <a:pt x="290" y="302"/>
                </a:cubicBezTo>
                <a:cubicBezTo>
                  <a:pt x="302" y="278"/>
                  <a:pt x="309" y="236"/>
                  <a:pt x="318" y="211"/>
                </a:cubicBezTo>
                <a:cubicBezTo>
                  <a:pt x="327" y="186"/>
                  <a:pt x="337" y="189"/>
                  <a:pt x="344" y="154"/>
                </a:cubicBezTo>
                <a:cubicBezTo>
                  <a:pt x="351" y="119"/>
                  <a:pt x="359" y="32"/>
                  <a:pt x="363" y="0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35613" y="3276600"/>
            <a:ext cx="827087" cy="671513"/>
          </a:xfrm>
          <a:custGeom>
            <a:avLst/>
            <a:gdLst>
              <a:gd name="T0" fmla="*/ 9525 w 521"/>
              <a:gd name="T1" fmla="*/ 671513 h 423"/>
              <a:gd name="T2" fmla="*/ 26987 w 521"/>
              <a:gd name="T3" fmla="*/ 533400 h 423"/>
              <a:gd name="T4" fmla="*/ 168275 w 521"/>
              <a:gd name="T5" fmla="*/ 307975 h 423"/>
              <a:gd name="T6" fmla="*/ 484187 w 521"/>
              <a:gd name="T7" fmla="*/ 152400 h 423"/>
              <a:gd name="T8" fmla="*/ 636587 w 521"/>
              <a:gd name="T9" fmla="*/ 76200 h 423"/>
              <a:gd name="T10" fmla="*/ 827087 w 521"/>
              <a:gd name="T11" fmla="*/ 0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1" h="423">
                <a:moveTo>
                  <a:pt x="6" y="423"/>
                </a:moveTo>
                <a:cubicBezTo>
                  <a:pt x="9" y="409"/>
                  <a:pt x="0" y="374"/>
                  <a:pt x="17" y="336"/>
                </a:cubicBezTo>
                <a:cubicBezTo>
                  <a:pt x="34" y="298"/>
                  <a:pt x="58" y="234"/>
                  <a:pt x="106" y="194"/>
                </a:cubicBezTo>
                <a:cubicBezTo>
                  <a:pt x="154" y="154"/>
                  <a:pt x="256" y="120"/>
                  <a:pt x="305" y="96"/>
                </a:cubicBezTo>
                <a:cubicBezTo>
                  <a:pt x="354" y="72"/>
                  <a:pt x="365" y="64"/>
                  <a:pt x="401" y="48"/>
                </a:cubicBezTo>
                <a:cubicBezTo>
                  <a:pt x="437" y="32"/>
                  <a:pt x="496" y="10"/>
                  <a:pt x="521" y="0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5765800" y="3186113"/>
            <a:ext cx="584200" cy="185737"/>
          </a:xfrm>
          <a:custGeom>
            <a:avLst/>
            <a:gdLst>
              <a:gd name="T0" fmla="*/ 584200 w 368"/>
              <a:gd name="T1" fmla="*/ 1587 h 117"/>
              <a:gd name="T2" fmla="*/ 344488 w 368"/>
              <a:gd name="T3" fmla="*/ 6350 h 117"/>
              <a:gd name="T4" fmla="*/ 279400 w 368"/>
              <a:gd name="T5" fmla="*/ 14287 h 117"/>
              <a:gd name="T6" fmla="*/ 127000 w 368"/>
              <a:gd name="T7" fmla="*/ 90487 h 117"/>
              <a:gd name="T8" fmla="*/ 0 w 368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8" h="117">
                <a:moveTo>
                  <a:pt x="368" y="1"/>
                </a:moveTo>
                <a:cubicBezTo>
                  <a:pt x="344" y="1"/>
                  <a:pt x="249" y="3"/>
                  <a:pt x="217" y="4"/>
                </a:cubicBezTo>
                <a:cubicBezTo>
                  <a:pt x="185" y="5"/>
                  <a:pt x="199" y="0"/>
                  <a:pt x="176" y="9"/>
                </a:cubicBezTo>
                <a:cubicBezTo>
                  <a:pt x="153" y="18"/>
                  <a:pt x="109" y="39"/>
                  <a:pt x="80" y="57"/>
                </a:cubicBezTo>
                <a:cubicBezTo>
                  <a:pt x="51" y="75"/>
                  <a:pt x="17" y="105"/>
                  <a:pt x="0" y="117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3835400" y="2222500"/>
            <a:ext cx="196850" cy="520700"/>
          </a:xfrm>
          <a:custGeom>
            <a:avLst/>
            <a:gdLst>
              <a:gd name="T0" fmla="*/ 196850 w 124"/>
              <a:gd name="T1" fmla="*/ 0 h 328"/>
              <a:gd name="T2" fmla="*/ 120650 w 124"/>
              <a:gd name="T3" fmla="*/ 234950 h 328"/>
              <a:gd name="T4" fmla="*/ 0 w 124"/>
              <a:gd name="T5" fmla="*/ 520700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328">
                <a:moveTo>
                  <a:pt x="124" y="0"/>
                </a:moveTo>
                <a:cubicBezTo>
                  <a:pt x="116" y="25"/>
                  <a:pt x="97" y="93"/>
                  <a:pt x="76" y="148"/>
                </a:cubicBezTo>
                <a:cubicBezTo>
                  <a:pt x="55" y="203"/>
                  <a:pt x="16" y="291"/>
                  <a:pt x="0" y="328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683000" y="2743200"/>
            <a:ext cx="152400" cy="457200"/>
          </a:xfrm>
          <a:custGeom>
            <a:avLst/>
            <a:gdLst>
              <a:gd name="T0" fmla="*/ 152400 w 96"/>
              <a:gd name="T1" fmla="*/ 0 h 288"/>
              <a:gd name="T2" fmla="*/ 76200 w 96"/>
              <a:gd name="T3" fmla="*/ 228600 h 288"/>
              <a:gd name="T4" fmla="*/ 0 w 96"/>
              <a:gd name="T5" fmla="*/ 45720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288">
                <a:moveTo>
                  <a:pt x="96" y="0"/>
                </a:moveTo>
                <a:cubicBezTo>
                  <a:pt x="80" y="48"/>
                  <a:pt x="64" y="96"/>
                  <a:pt x="48" y="144"/>
                </a:cubicBezTo>
                <a:cubicBezTo>
                  <a:pt x="32" y="192"/>
                  <a:pt x="16" y="240"/>
                  <a:pt x="0" y="288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409950" y="3219450"/>
            <a:ext cx="638175" cy="1733550"/>
          </a:xfrm>
          <a:custGeom>
            <a:avLst/>
            <a:gdLst>
              <a:gd name="T0" fmla="*/ 273050 w 402"/>
              <a:gd name="T1" fmla="*/ 0 h 1092"/>
              <a:gd name="T2" fmla="*/ 285750 w 402"/>
              <a:gd name="T3" fmla="*/ 158750 h 1092"/>
              <a:gd name="T4" fmla="*/ 260350 w 402"/>
              <a:gd name="T5" fmla="*/ 285750 h 1092"/>
              <a:gd name="T6" fmla="*/ 222250 w 402"/>
              <a:gd name="T7" fmla="*/ 387350 h 1092"/>
              <a:gd name="T8" fmla="*/ 117475 w 402"/>
              <a:gd name="T9" fmla="*/ 525463 h 1092"/>
              <a:gd name="T10" fmla="*/ 44450 w 402"/>
              <a:gd name="T11" fmla="*/ 669925 h 1092"/>
              <a:gd name="T12" fmla="*/ 15875 w 402"/>
              <a:gd name="T13" fmla="*/ 815975 h 1092"/>
              <a:gd name="T14" fmla="*/ 30163 w 402"/>
              <a:gd name="T15" fmla="*/ 1090613 h 1092"/>
              <a:gd name="T16" fmla="*/ 15875 w 402"/>
              <a:gd name="T17" fmla="*/ 1163638 h 1092"/>
              <a:gd name="T18" fmla="*/ 120650 w 402"/>
              <a:gd name="T19" fmla="*/ 1398588 h 1092"/>
              <a:gd name="T20" fmla="*/ 333375 w 402"/>
              <a:gd name="T21" fmla="*/ 1581150 h 1092"/>
              <a:gd name="T22" fmla="*/ 638175 w 402"/>
              <a:gd name="T23" fmla="*/ 1733550 h 10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2" h="1092">
                <a:moveTo>
                  <a:pt x="172" y="0"/>
                </a:moveTo>
                <a:cubicBezTo>
                  <a:pt x="173" y="17"/>
                  <a:pt x="181" y="70"/>
                  <a:pt x="180" y="100"/>
                </a:cubicBezTo>
                <a:cubicBezTo>
                  <a:pt x="179" y="130"/>
                  <a:pt x="171" y="156"/>
                  <a:pt x="164" y="180"/>
                </a:cubicBezTo>
                <a:cubicBezTo>
                  <a:pt x="157" y="204"/>
                  <a:pt x="155" y="219"/>
                  <a:pt x="140" y="244"/>
                </a:cubicBezTo>
                <a:cubicBezTo>
                  <a:pt x="125" y="269"/>
                  <a:pt x="93" y="302"/>
                  <a:pt x="74" y="331"/>
                </a:cubicBezTo>
                <a:cubicBezTo>
                  <a:pt x="55" y="360"/>
                  <a:pt x="39" y="392"/>
                  <a:pt x="28" y="422"/>
                </a:cubicBezTo>
                <a:cubicBezTo>
                  <a:pt x="17" y="452"/>
                  <a:pt x="11" y="470"/>
                  <a:pt x="10" y="514"/>
                </a:cubicBezTo>
                <a:cubicBezTo>
                  <a:pt x="9" y="558"/>
                  <a:pt x="19" y="651"/>
                  <a:pt x="19" y="687"/>
                </a:cubicBezTo>
                <a:cubicBezTo>
                  <a:pt x="19" y="723"/>
                  <a:pt x="0" y="701"/>
                  <a:pt x="10" y="733"/>
                </a:cubicBezTo>
                <a:cubicBezTo>
                  <a:pt x="20" y="765"/>
                  <a:pt x="43" y="837"/>
                  <a:pt x="76" y="881"/>
                </a:cubicBezTo>
                <a:cubicBezTo>
                  <a:pt x="109" y="925"/>
                  <a:pt x="156" y="961"/>
                  <a:pt x="210" y="996"/>
                </a:cubicBezTo>
                <a:cubicBezTo>
                  <a:pt x="264" y="1031"/>
                  <a:pt x="362" y="1072"/>
                  <a:pt x="402" y="1092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572000" y="4648200"/>
            <a:ext cx="114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Mũi Hảo Vọng</a:t>
            </a:r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038600" y="4813300"/>
            <a:ext cx="685800" cy="158750"/>
          </a:xfrm>
          <a:custGeom>
            <a:avLst/>
            <a:gdLst>
              <a:gd name="T0" fmla="*/ 0 w 432"/>
              <a:gd name="T1" fmla="*/ 139700 h 100"/>
              <a:gd name="T2" fmla="*/ 200025 w 432"/>
              <a:gd name="T3" fmla="*/ 149225 h 100"/>
              <a:gd name="T4" fmla="*/ 295275 w 432"/>
              <a:gd name="T5" fmla="*/ 120650 h 100"/>
              <a:gd name="T6" fmla="*/ 400050 w 432"/>
              <a:gd name="T7" fmla="*/ 15875 h 100"/>
              <a:gd name="T8" fmla="*/ 504825 w 432"/>
              <a:gd name="T9" fmla="*/ 25400 h 100"/>
              <a:gd name="T10" fmla="*/ 685800 w 432"/>
              <a:gd name="T11" fmla="*/ 158750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2" h="100">
                <a:moveTo>
                  <a:pt x="0" y="88"/>
                </a:moveTo>
                <a:cubicBezTo>
                  <a:pt x="21" y="89"/>
                  <a:pt x="95" y="96"/>
                  <a:pt x="126" y="94"/>
                </a:cubicBezTo>
                <a:cubicBezTo>
                  <a:pt x="157" y="92"/>
                  <a:pt x="165" y="90"/>
                  <a:pt x="186" y="76"/>
                </a:cubicBezTo>
                <a:cubicBezTo>
                  <a:pt x="207" y="62"/>
                  <a:pt x="230" y="20"/>
                  <a:pt x="252" y="10"/>
                </a:cubicBezTo>
                <a:cubicBezTo>
                  <a:pt x="274" y="0"/>
                  <a:pt x="288" y="1"/>
                  <a:pt x="318" y="16"/>
                </a:cubicBezTo>
                <a:cubicBezTo>
                  <a:pt x="348" y="31"/>
                  <a:pt x="408" y="83"/>
                  <a:pt x="432" y="100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3289300" y="2635250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8000"/>
                </a:solidFill>
              </a:rPr>
              <a:t>1497</a:t>
            </a:r>
          </a:p>
        </p:txBody>
      </p:sp>
      <p:sp>
        <p:nvSpPr>
          <p:cNvPr id="25612" name="Freeform 88"/>
          <p:cNvSpPr>
            <a:spLocks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69850 w 243"/>
              <a:gd name="T1" fmla="*/ 66675 h 191"/>
              <a:gd name="T2" fmla="*/ 107950 w 243"/>
              <a:gd name="T3" fmla="*/ 7937 h 191"/>
              <a:gd name="T4" fmla="*/ 311150 w 243"/>
              <a:gd name="T5" fmla="*/ 0 h 191"/>
              <a:gd name="T6" fmla="*/ 355600 w 243"/>
              <a:gd name="T7" fmla="*/ 11112 h 191"/>
              <a:gd name="T8" fmla="*/ 355600 w 243"/>
              <a:gd name="T9" fmla="*/ 68262 h 191"/>
              <a:gd name="T10" fmla="*/ 366713 w 243"/>
              <a:gd name="T11" fmla="*/ 111125 h 191"/>
              <a:gd name="T12" fmla="*/ 319088 w 243"/>
              <a:gd name="T13" fmla="*/ 141287 h 191"/>
              <a:gd name="T14" fmla="*/ 279400 w 243"/>
              <a:gd name="T15" fmla="*/ 250825 h 191"/>
              <a:gd name="T16" fmla="*/ 225425 w 243"/>
              <a:gd name="T17" fmla="*/ 303212 h 191"/>
              <a:gd name="T18" fmla="*/ 107950 w 243"/>
              <a:gd name="T19" fmla="*/ 303212 h 191"/>
              <a:gd name="T20" fmla="*/ 63500 w 243"/>
              <a:gd name="T21" fmla="*/ 157162 h 191"/>
              <a:gd name="T22" fmla="*/ 38100 w 243"/>
              <a:gd name="T23" fmla="*/ 68262 h 191"/>
              <a:gd name="T24" fmla="*/ 69850 w 243"/>
              <a:gd name="T25" fmla="*/ 66675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89"/>
          <p:cNvSpPr>
            <a:spLocks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95263 w 194"/>
              <a:gd name="T1" fmla="*/ 0 h 160"/>
              <a:gd name="T2" fmla="*/ 103188 w 194"/>
              <a:gd name="T3" fmla="*/ 190500 h 160"/>
              <a:gd name="T4" fmla="*/ 242888 w 194"/>
              <a:gd name="T5" fmla="*/ 254000 h 160"/>
              <a:gd name="T6" fmla="*/ 233363 w 194"/>
              <a:gd name="T7" fmla="*/ 82550 h 160"/>
              <a:gd name="T8" fmla="*/ 195263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505200" y="18288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Times New Roman" panose="02020603050405020304" pitchFamily="18" charset="0"/>
              </a:rPr>
              <a:t>BỒ</a:t>
            </a:r>
          </a:p>
          <a:p>
            <a:pPr algn="ctr" eaLnBrk="1" hangingPunct="1"/>
            <a:r>
              <a:rPr lang="en-US" altLang="en-US" sz="900">
                <a:latin typeface="Times New Roman" panose="02020603050405020304" pitchFamily="18" charset="0"/>
              </a:rPr>
              <a:t>       ĐÀO</a:t>
            </a:r>
          </a:p>
          <a:p>
            <a:pPr algn="ctr" eaLnBrk="1" hangingPunct="1"/>
            <a:r>
              <a:rPr lang="en-US" altLang="en-US" sz="900">
                <a:latin typeface="Times New Roman" panose="02020603050405020304" pitchFamily="18" charset="0"/>
              </a:rPr>
              <a:t>            NHA</a:t>
            </a:r>
          </a:p>
        </p:txBody>
      </p:sp>
      <p:grpSp>
        <p:nvGrpSpPr>
          <p:cNvPr id="25615" name="Group 90"/>
          <p:cNvGrpSpPr>
            <a:grpSpLocks/>
          </p:cNvGrpSpPr>
          <p:nvPr/>
        </p:nvGrpSpPr>
        <p:grpSpPr bwMode="auto"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25620" name="Rectangle 91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1" name="Rectangle 92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u="sng"/>
                <a:t>Chú giải</a:t>
              </a:r>
            </a:p>
          </p:txBody>
        </p:sp>
        <p:sp>
          <p:nvSpPr>
            <p:cNvPr id="25622" name="Rectangle 93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của  Bồ Đào Nha</a:t>
              </a:r>
            </a:p>
          </p:txBody>
        </p:sp>
        <p:sp>
          <p:nvSpPr>
            <p:cNvPr id="25623" name="Line 94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95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Rectangle 96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Đi a xơ</a:t>
              </a:r>
            </a:p>
          </p:txBody>
        </p:sp>
        <p:sp>
          <p:nvSpPr>
            <p:cNvPr id="25626" name="Rectangle 97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Vaxcô đơ Gama</a:t>
              </a:r>
            </a:p>
          </p:txBody>
        </p:sp>
        <p:sp>
          <p:nvSpPr>
            <p:cNvPr id="25627" name="Rectangle 98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của  Tây Ban Nha</a:t>
              </a:r>
            </a:p>
          </p:txBody>
        </p:sp>
        <p:grpSp>
          <p:nvGrpSpPr>
            <p:cNvPr id="25628" name="Group 99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25631" name="Line 100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Rectangle 101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Hành trình của F.Ma gien lan</a:t>
                </a:r>
              </a:p>
            </p:txBody>
          </p:sp>
        </p:grpSp>
        <p:sp>
          <p:nvSpPr>
            <p:cNvPr id="25629" name="Line 102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Rectangle 103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C.Côlômbô</a:t>
              </a:r>
            </a:p>
          </p:txBody>
        </p:sp>
      </p:grpSp>
      <p:sp>
        <p:nvSpPr>
          <p:cNvPr id="25616" name="Rectangle 106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99"/>
                </a:solidFill>
              </a:rPr>
              <a:t>5</a:t>
            </a:r>
          </a:p>
        </p:txBody>
      </p:sp>
      <p:grpSp>
        <p:nvGrpSpPr>
          <p:cNvPr id="10348" name="Group 108"/>
          <p:cNvGrpSpPr>
            <a:grpSpLocks/>
          </p:cNvGrpSpPr>
          <p:nvPr/>
        </p:nvGrpSpPr>
        <p:grpSpPr bwMode="auto">
          <a:xfrm>
            <a:off x="6981825" y="441325"/>
            <a:ext cx="2133600" cy="2635250"/>
            <a:chOff x="4370" y="260"/>
            <a:chExt cx="1390" cy="1728"/>
          </a:xfrm>
        </p:grpSpPr>
        <p:pic>
          <p:nvPicPr>
            <p:cNvPr id="25618" name="Picture 107"/>
            <p:cNvPicPr>
              <a:picLocks noChangeAspect="1" noChangeArrowheads="1"/>
            </p:cNvPicPr>
            <p:nvPr/>
          </p:nvPicPr>
          <p:blipFill>
            <a:blip r:embed="rId4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60"/>
              <a:ext cx="1371" cy="170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9" name="Rectangle 105"/>
            <p:cNvSpPr>
              <a:spLocks noChangeArrowheads="1"/>
            </p:cNvSpPr>
            <p:nvPr/>
          </p:nvSpPr>
          <p:spPr bwMode="auto">
            <a:xfrm>
              <a:off x="4411" y="1812"/>
              <a:ext cx="134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FFFF00"/>
                  </a:solidFill>
                </a:rPr>
                <a:t>Vaxcô Đơ Gama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7" grpId="0" animBg="1"/>
      <p:bldP spid="102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reeform 6"/>
          <p:cNvSpPr>
            <a:spLocks/>
          </p:cNvSpPr>
          <p:nvPr/>
        </p:nvSpPr>
        <p:spPr bwMode="auto">
          <a:xfrm>
            <a:off x="3689350" y="2222500"/>
            <a:ext cx="501650" cy="488950"/>
          </a:xfrm>
          <a:custGeom>
            <a:avLst/>
            <a:gdLst>
              <a:gd name="T0" fmla="*/ 501650 w 316"/>
              <a:gd name="T1" fmla="*/ 0 h 308"/>
              <a:gd name="T2" fmla="*/ 330200 w 316"/>
              <a:gd name="T3" fmla="*/ 69850 h 308"/>
              <a:gd name="T4" fmla="*/ 209550 w 316"/>
              <a:gd name="T5" fmla="*/ 171450 h 308"/>
              <a:gd name="T6" fmla="*/ 107950 w 316"/>
              <a:gd name="T7" fmla="*/ 374650 h 308"/>
              <a:gd name="T8" fmla="*/ 0 w 316"/>
              <a:gd name="T9" fmla="*/ 488950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" h="308">
                <a:moveTo>
                  <a:pt x="316" y="0"/>
                </a:moveTo>
                <a:cubicBezTo>
                  <a:pt x="299" y="7"/>
                  <a:pt x="239" y="26"/>
                  <a:pt x="208" y="44"/>
                </a:cubicBezTo>
                <a:cubicBezTo>
                  <a:pt x="177" y="62"/>
                  <a:pt x="155" y="76"/>
                  <a:pt x="132" y="108"/>
                </a:cubicBezTo>
                <a:cubicBezTo>
                  <a:pt x="109" y="140"/>
                  <a:pt x="90" y="203"/>
                  <a:pt x="68" y="236"/>
                </a:cubicBezTo>
                <a:cubicBezTo>
                  <a:pt x="46" y="269"/>
                  <a:pt x="14" y="293"/>
                  <a:pt x="0" y="308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3365500" y="2743200"/>
            <a:ext cx="292100" cy="755650"/>
          </a:xfrm>
          <a:custGeom>
            <a:avLst/>
            <a:gdLst>
              <a:gd name="T0" fmla="*/ 292100 w 184"/>
              <a:gd name="T1" fmla="*/ 0 h 476"/>
              <a:gd name="T2" fmla="*/ 95250 w 184"/>
              <a:gd name="T3" fmla="*/ 279400 h 476"/>
              <a:gd name="T4" fmla="*/ 0 w 184"/>
              <a:gd name="T5" fmla="*/ 755650 h 4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" h="476">
                <a:moveTo>
                  <a:pt x="184" y="0"/>
                </a:moveTo>
                <a:cubicBezTo>
                  <a:pt x="163" y="29"/>
                  <a:pt x="91" y="97"/>
                  <a:pt x="60" y="176"/>
                </a:cubicBezTo>
                <a:cubicBezTo>
                  <a:pt x="29" y="255"/>
                  <a:pt x="12" y="414"/>
                  <a:pt x="0" y="476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755900" y="4191000"/>
            <a:ext cx="650875" cy="1524000"/>
          </a:xfrm>
          <a:custGeom>
            <a:avLst/>
            <a:gdLst>
              <a:gd name="T0" fmla="*/ 609600 w 410"/>
              <a:gd name="T1" fmla="*/ 0 h 960"/>
              <a:gd name="T2" fmla="*/ 609600 w 410"/>
              <a:gd name="T3" fmla="*/ 241300 h 960"/>
              <a:gd name="T4" fmla="*/ 361950 w 410"/>
              <a:gd name="T5" fmla="*/ 546100 h 960"/>
              <a:gd name="T6" fmla="*/ 228600 w 410"/>
              <a:gd name="T7" fmla="*/ 882650 h 960"/>
              <a:gd name="T8" fmla="*/ 196850 w 410"/>
              <a:gd name="T9" fmla="*/ 933450 h 960"/>
              <a:gd name="T10" fmla="*/ 165100 w 410"/>
              <a:gd name="T11" fmla="*/ 1009650 h 960"/>
              <a:gd name="T12" fmla="*/ 127000 w 410"/>
              <a:gd name="T13" fmla="*/ 1130300 h 960"/>
              <a:gd name="T14" fmla="*/ 82550 w 410"/>
              <a:gd name="T15" fmla="*/ 1289050 h 960"/>
              <a:gd name="T16" fmla="*/ 0 w 410"/>
              <a:gd name="T17" fmla="*/ 1524000 h 9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0" h="960">
                <a:moveTo>
                  <a:pt x="384" y="0"/>
                </a:moveTo>
                <a:cubicBezTo>
                  <a:pt x="396" y="46"/>
                  <a:pt x="410" y="95"/>
                  <a:pt x="384" y="152"/>
                </a:cubicBezTo>
                <a:cubicBezTo>
                  <a:pt x="358" y="209"/>
                  <a:pt x="268" y="277"/>
                  <a:pt x="228" y="344"/>
                </a:cubicBezTo>
                <a:cubicBezTo>
                  <a:pt x="188" y="411"/>
                  <a:pt x="161" y="515"/>
                  <a:pt x="144" y="556"/>
                </a:cubicBezTo>
                <a:cubicBezTo>
                  <a:pt x="127" y="597"/>
                  <a:pt x="131" y="575"/>
                  <a:pt x="124" y="588"/>
                </a:cubicBezTo>
                <a:cubicBezTo>
                  <a:pt x="117" y="601"/>
                  <a:pt x="111" y="615"/>
                  <a:pt x="104" y="636"/>
                </a:cubicBezTo>
                <a:cubicBezTo>
                  <a:pt x="97" y="657"/>
                  <a:pt x="89" y="683"/>
                  <a:pt x="80" y="712"/>
                </a:cubicBezTo>
                <a:cubicBezTo>
                  <a:pt x="71" y="741"/>
                  <a:pt x="65" y="771"/>
                  <a:pt x="52" y="812"/>
                </a:cubicBezTo>
                <a:cubicBezTo>
                  <a:pt x="39" y="853"/>
                  <a:pt x="11" y="929"/>
                  <a:pt x="0" y="960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006600" y="4489450"/>
            <a:ext cx="654050" cy="1257300"/>
          </a:xfrm>
          <a:custGeom>
            <a:avLst/>
            <a:gdLst>
              <a:gd name="T0" fmla="*/ 0 w 412"/>
              <a:gd name="T1" fmla="*/ 0 h 792"/>
              <a:gd name="T2" fmla="*/ 285750 w 412"/>
              <a:gd name="T3" fmla="*/ 266700 h 792"/>
              <a:gd name="T4" fmla="*/ 361950 w 412"/>
              <a:gd name="T5" fmla="*/ 635000 h 792"/>
              <a:gd name="T6" fmla="*/ 361950 w 412"/>
              <a:gd name="T7" fmla="*/ 857250 h 792"/>
              <a:gd name="T8" fmla="*/ 388938 w 412"/>
              <a:gd name="T9" fmla="*/ 1038225 h 792"/>
              <a:gd name="T10" fmla="*/ 488950 w 412"/>
              <a:gd name="T11" fmla="*/ 1155700 h 792"/>
              <a:gd name="T12" fmla="*/ 527050 w 412"/>
              <a:gd name="T13" fmla="*/ 1206500 h 792"/>
              <a:gd name="T14" fmla="*/ 654050 w 412"/>
              <a:gd name="T15" fmla="*/ 1257300 h 7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2" h="792">
                <a:moveTo>
                  <a:pt x="0" y="0"/>
                </a:moveTo>
                <a:cubicBezTo>
                  <a:pt x="29" y="28"/>
                  <a:pt x="142" y="101"/>
                  <a:pt x="180" y="168"/>
                </a:cubicBezTo>
                <a:cubicBezTo>
                  <a:pt x="218" y="235"/>
                  <a:pt x="220" y="338"/>
                  <a:pt x="228" y="400"/>
                </a:cubicBezTo>
                <a:cubicBezTo>
                  <a:pt x="236" y="462"/>
                  <a:pt x="225" y="498"/>
                  <a:pt x="228" y="540"/>
                </a:cubicBezTo>
                <a:cubicBezTo>
                  <a:pt x="231" y="582"/>
                  <a:pt x="232" y="623"/>
                  <a:pt x="245" y="654"/>
                </a:cubicBezTo>
                <a:cubicBezTo>
                  <a:pt x="258" y="685"/>
                  <a:pt x="293" y="710"/>
                  <a:pt x="308" y="728"/>
                </a:cubicBezTo>
                <a:cubicBezTo>
                  <a:pt x="323" y="746"/>
                  <a:pt x="315" y="749"/>
                  <a:pt x="332" y="760"/>
                </a:cubicBezTo>
                <a:cubicBezTo>
                  <a:pt x="349" y="771"/>
                  <a:pt x="395" y="785"/>
                  <a:pt x="412" y="792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3352800" y="3543300"/>
            <a:ext cx="77788" cy="571500"/>
          </a:xfrm>
          <a:custGeom>
            <a:avLst/>
            <a:gdLst>
              <a:gd name="T0" fmla="*/ 12700 w 49"/>
              <a:gd name="T1" fmla="*/ 0 h 360"/>
              <a:gd name="T2" fmla="*/ 76200 w 49"/>
              <a:gd name="T3" fmla="*/ 266700 h 360"/>
              <a:gd name="T4" fmla="*/ 0 w 49"/>
              <a:gd name="T5" fmla="*/ 571500 h 3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360">
                <a:moveTo>
                  <a:pt x="8" y="0"/>
                </a:moveTo>
                <a:cubicBezTo>
                  <a:pt x="13" y="28"/>
                  <a:pt x="49" y="108"/>
                  <a:pt x="48" y="168"/>
                </a:cubicBezTo>
                <a:cubicBezTo>
                  <a:pt x="47" y="228"/>
                  <a:pt x="20" y="296"/>
                  <a:pt x="0" y="360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743200" y="5715000"/>
            <a:ext cx="5334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99"/>
                </a:solidFill>
                <a:latin typeface="Times New Roman" panose="02020603050405020304" pitchFamily="18" charset="0"/>
              </a:rPr>
              <a:t>11-1519</a:t>
            </a:r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7708900" y="3060700"/>
            <a:ext cx="1358900" cy="596900"/>
          </a:xfrm>
          <a:custGeom>
            <a:avLst/>
            <a:gdLst>
              <a:gd name="T0" fmla="*/ 1358900 w 856"/>
              <a:gd name="T1" fmla="*/ 596900 h 376"/>
              <a:gd name="T2" fmla="*/ 1206500 w 856"/>
              <a:gd name="T3" fmla="*/ 520700 h 376"/>
              <a:gd name="T4" fmla="*/ 825500 w 856"/>
              <a:gd name="T5" fmla="*/ 215900 h 376"/>
              <a:gd name="T6" fmla="*/ 603250 w 856"/>
              <a:gd name="T7" fmla="*/ 107950 h 376"/>
              <a:gd name="T8" fmla="*/ 285750 w 856"/>
              <a:gd name="T9" fmla="*/ 44450 h 376"/>
              <a:gd name="T10" fmla="*/ 0 w 856"/>
              <a:gd name="T11" fmla="*/ 0 h 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6" h="376">
                <a:moveTo>
                  <a:pt x="856" y="376"/>
                </a:moveTo>
                <a:cubicBezTo>
                  <a:pt x="836" y="372"/>
                  <a:pt x="816" y="368"/>
                  <a:pt x="760" y="328"/>
                </a:cubicBezTo>
                <a:cubicBezTo>
                  <a:pt x="704" y="288"/>
                  <a:pt x="583" y="179"/>
                  <a:pt x="520" y="136"/>
                </a:cubicBezTo>
                <a:cubicBezTo>
                  <a:pt x="457" y="93"/>
                  <a:pt x="437" y="86"/>
                  <a:pt x="380" y="68"/>
                </a:cubicBezTo>
                <a:cubicBezTo>
                  <a:pt x="323" y="50"/>
                  <a:pt x="243" y="39"/>
                  <a:pt x="180" y="28"/>
                </a:cubicBezTo>
                <a:cubicBezTo>
                  <a:pt x="117" y="17"/>
                  <a:pt x="37" y="6"/>
                  <a:pt x="0" y="0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4457700" y="3924300"/>
            <a:ext cx="374650" cy="1054100"/>
          </a:xfrm>
          <a:custGeom>
            <a:avLst/>
            <a:gdLst>
              <a:gd name="T0" fmla="*/ 0 w 236"/>
              <a:gd name="T1" fmla="*/ 0 h 664"/>
              <a:gd name="T2" fmla="*/ 50800 w 236"/>
              <a:gd name="T3" fmla="*/ 120650 h 664"/>
              <a:gd name="T4" fmla="*/ 76200 w 236"/>
              <a:gd name="T5" fmla="*/ 520700 h 664"/>
              <a:gd name="T6" fmla="*/ 374650 w 236"/>
              <a:gd name="T7" fmla="*/ 1054100 h 6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6" h="664">
                <a:moveTo>
                  <a:pt x="0" y="0"/>
                </a:moveTo>
                <a:cubicBezTo>
                  <a:pt x="5" y="13"/>
                  <a:pt x="24" y="21"/>
                  <a:pt x="32" y="76"/>
                </a:cubicBezTo>
                <a:cubicBezTo>
                  <a:pt x="40" y="131"/>
                  <a:pt x="14" y="230"/>
                  <a:pt x="48" y="328"/>
                </a:cubicBezTo>
                <a:cubicBezTo>
                  <a:pt x="82" y="426"/>
                  <a:pt x="197" y="594"/>
                  <a:pt x="236" y="664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4921250" y="4978400"/>
            <a:ext cx="1441450" cy="279400"/>
          </a:xfrm>
          <a:custGeom>
            <a:avLst/>
            <a:gdLst>
              <a:gd name="T0" fmla="*/ 0 w 908"/>
              <a:gd name="T1" fmla="*/ 0 h 176"/>
              <a:gd name="T2" fmla="*/ 412750 w 908"/>
              <a:gd name="T3" fmla="*/ 177800 h 176"/>
              <a:gd name="T4" fmla="*/ 641350 w 908"/>
              <a:gd name="T5" fmla="*/ 254000 h 176"/>
              <a:gd name="T6" fmla="*/ 1098550 w 908"/>
              <a:gd name="T7" fmla="*/ 254000 h 176"/>
              <a:gd name="T8" fmla="*/ 1441450 w 908"/>
              <a:gd name="T9" fmla="*/ 101600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8" h="176">
                <a:moveTo>
                  <a:pt x="0" y="0"/>
                </a:moveTo>
                <a:cubicBezTo>
                  <a:pt x="43" y="19"/>
                  <a:pt x="193" y="85"/>
                  <a:pt x="260" y="112"/>
                </a:cubicBezTo>
                <a:cubicBezTo>
                  <a:pt x="327" y="139"/>
                  <a:pt x="332" y="152"/>
                  <a:pt x="404" y="160"/>
                </a:cubicBezTo>
                <a:cubicBezTo>
                  <a:pt x="476" y="168"/>
                  <a:pt x="608" y="176"/>
                  <a:pt x="692" y="160"/>
                </a:cubicBezTo>
                <a:cubicBezTo>
                  <a:pt x="776" y="144"/>
                  <a:pt x="863" y="84"/>
                  <a:pt x="908" y="64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6324600" y="2965450"/>
            <a:ext cx="1322388" cy="2139950"/>
          </a:xfrm>
          <a:custGeom>
            <a:avLst/>
            <a:gdLst>
              <a:gd name="T0" fmla="*/ 0 w 833"/>
              <a:gd name="T1" fmla="*/ 2139950 h 1348"/>
              <a:gd name="T2" fmla="*/ 152400 w 833"/>
              <a:gd name="T3" fmla="*/ 1987550 h 1348"/>
              <a:gd name="T4" fmla="*/ 685800 w 833"/>
              <a:gd name="T5" fmla="*/ 1530350 h 1348"/>
              <a:gd name="T6" fmla="*/ 1219200 w 833"/>
              <a:gd name="T7" fmla="*/ 996950 h 1348"/>
              <a:gd name="T8" fmla="*/ 1308100 w 833"/>
              <a:gd name="T9" fmla="*/ 139700 h 1348"/>
              <a:gd name="T10" fmla="*/ 1308100 w 833"/>
              <a:gd name="T11" fmla="*/ 158750 h 1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3" h="1348">
                <a:moveTo>
                  <a:pt x="0" y="1348"/>
                </a:moveTo>
                <a:cubicBezTo>
                  <a:pt x="12" y="1332"/>
                  <a:pt x="24" y="1316"/>
                  <a:pt x="96" y="1252"/>
                </a:cubicBezTo>
                <a:cubicBezTo>
                  <a:pt x="168" y="1188"/>
                  <a:pt x="320" y="1068"/>
                  <a:pt x="432" y="964"/>
                </a:cubicBezTo>
                <a:cubicBezTo>
                  <a:pt x="544" y="860"/>
                  <a:pt x="703" y="774"/>
                  <a:pt x="768" y="628"/>
                </a:cubicBezTo>
                <a:cubicBezTo>
                  <a:pt x="833" y="482"/>
                  <a:pt x="815" y="176"/>
                  <a:pt x="824" y="88"/>
                </a:cubicBezTo>
                <a:cubicBezTo>
                  <a:pt x="833" y="0"/>
                  <a:pt x="824" y="98"/>
                  <a:pt x="824" y="100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7162800" y="2895600"/>
            <a:ext cx="990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PHILIPPIN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124200" y="4038600"/>
            <a:ext cx="533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BRAXIN</a:t>
            </a:r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0" y="3886200"/>
            <a:ext cx="1962150" cy="590550"/>
          </a:xfrm>
          <a:custGeom>
            <a:avLst/>
            <a:gdLst>
              <a:gd name="T0" fmla="*/ 0 w 1236"/>
              <a:gd name="T1" fmla="*/ 0 h 372"/>
              <a:gd name="T2" fmla="*/ 228600 w 1236"/>
              <a:gd name="T3" fmla="*/ 103188 h 372"/>
              <a:gd name="T4" fmla="*/ 457200 w 1236"/>
              <a:gd name="T5" fmla="*/ 207963 h 372"/>
              <a:gd name="T6" fmla="*/ 1123950 w 1236"/>
              <a:gd name="T7" fmla="*/ 412750 h 372"/>
              <a:gd name="T8" fmla="*/ 1390650 w 1236"/>
              <a:gd name="T9" fmla="*/ 463550 h 372"/>
              <a:gd name="T10" fmla="*/ 1746250 w 1236"/>
              <a:gd name="T11" fmla="*/ 527050 h 372"/>
              <a:gd name="T12" fmla="*/ 1962150 w 1236"/>
              <a:gd name="T13" fmla="*/ 590550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36" h="372">
                <a:moveTo>
                  <a:pt x="0" y="0"/>
                </a:moveTo>
                <a:cubicBezTo>
                  <a:pt x="48" y="22"/>
                  <a:pt x="96" y="44"/>
                  <a:pt x="144" y="65"/>
                </a:cubicBezTo>
                <a:cubicBezTo>
                  <a:pt x="192" y="87"/>
                  <a:pt x="194" y="98"/>
                  <a:pt x="288" y="131"/>
                </a:cubicBezTo>
                <a:cubicBezTo>
                  <a:pt x="382" y="164"/>
                  <a:pt x="610" y="233"/>
                  <a:pt x="708" y="260"/>
                </a:cubicBezTo>
                <a:cubicBezTo>
                  <a:pt x="806" y="287"/>
                  <a:pt x="811" y="280"/>
                  <a:pt x="876" y="292"/>
                </a:cubicBezTo>
                <a:cubicBezTo>
                  <a:pt x="941" y="304"/>
                  <a:pt x="1040" y="319"/>
                  <a:pt x="1100" y="332"/>
                </a:cubicBezTo>
                <a:cubicBezTo>
                  <a:pt x="1160" y="345"/>
                  <a:pt x="1208" y="364"/>
                  <a:pt x="1236" y="372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3741738" y="2279650"/>
            <a:ext cx="696912" cy="1619250"/>
          </a:xfrm>
          <a:custGeom>
            <a:avLst/>
            <a:gdLst>
              <a:gd name="T0" fmla="*/ 442912 w 439"/>
              <a:gd name="T1" fmla="*/ 0 h 1020"/>
              <a:gd name="T2" fmla="*/ 252412 w 439"/>
              <a:gd name="T3" fmla="*/ 266700 h 1020"/>
              <a:gd name="T4" fmla="*/ 93662 w 439"/>
              <a:gd name="T5" fmla="*/ 596900 h 1020"/>
              <a:gd name="T6" fmla="*/ 100012 w 439"/>
              <a:gd name="T7" fmla="*/ 1098550 h 1020"/>
              <a:gd name="T8" fmla="*/ 696912 w 439"/>
              <a:gd name="T9" fmla="*/ 1619250 h 1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9" h="1020">
                <a:moveTo>
                  <a:pt x="279" y="0"/>
                </a:moveTo>
                <a:cubicBezTo>
                  <a:pt x="259" y="27"/>
                  <a:pt x="196" y="105"/>
                  <a:pt x="159" y="168"/>
                </a:cubicBezTo>
                <a:cubicBezTo>
                  <a:pt x="122" y="231"/>
                  <a:pt x="75" y="289"/>
                  <a:pt x="59" y="376"/>
                </a:cubicBezTo>
                <a:cubicBezTo>
                  <a:pt x="43" y="463"/>
                  <a:pt x="0" y="585"/>
                  <a:pt x="63" y="692"/>
                </a:cubicBezTo>
                <a:cubicBezTo>
                  <a:pt x="126" y="799"/>
                  <a:pt x="361" y="952"/>
                  <a:pt x="439" y="1020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13" name="Group 46"/>
          <p:cNvGrpSpPr>
            <a:grpSpLocks/>
          </p:cNvGrpSpPr>
          <p:nvPr/>
        </p:nvGrpSpPr>
        <p:grpSpPr bwMode="auto"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29725" name="Rectangle 27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6" name="Rectangle 28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u="sng"/>
                <a:t>Chú giải</a:t>
              </a:r>
            </a:p>
          </p:txBody>
        </p:sp>
        <p:sp>
          <p:nvSpPr>
            <p:cNvPr id="29727" name="Rectangle 29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của  Bồ Đào Nha</a:t>
              </a:r>
            </a:p>
          </p:txBody>
        </p:sp>
        <p:sp>
          <p:nvSpPr>
            <p:cNvPr id="29728" name="Line 30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31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Rectangle 32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Đi a xơ</a:t>
              </a:r>
            </a:p>
          </p:txBody>
        </p:sp>
        <p:sp>
          <p:nvSpPr>
            <p:cNvPr id="29731" name="Rectangle 33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Vaxcô đơ Gama</a:t>
              </a:r>
            </a:p>
          </p:txBody>
        </p:sp>
        <p:sp>
          <p:nvSpPr>
            <p:cNvPr id="29732" name="Rectangle 34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 eaLnBrk="1" hangingPunct="1"/>
              <a:r>
                <a:rPr lang="en-US" altLang="en-US" sz="1000">
                  <a:solidFill>
                    <a:srgbClr val="990000"/>
                  </a:solidFill>
                </a:rPr>
                <a:t>của  Tây Ban Nha</a:t>
              </a:r>
            </a:p>
          </p:txBody>
        </p:sp>
        <p:grpSp>
          <p:nvGrpSpPr>
            <p:cNvPr id="29733" name="Group 36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29736" name="Line 37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Rectangle 38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Hành trình của F.Ma gien lan</a:t>
                </a:r>
              </a:p>
            </p:txBody>
          </p:sp>
        </p:grpSp>
        <p:sp>
          <p:nvSpPr>
            <p:cNvPr id="29734" name="Line 39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Rectangle 40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/>
                <a:t>Hành trình của C.Côlômbô</a:t>
              </a:r>
            </a:p>
          </p:txBody>
        </p:sp>
      </p:grp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3314700" y="2228850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CC6600"/>
                </a:solidFill>
              </a:rPr>
              <a:t>1519</a:t>
            </a:r>
          </a:p>
        </p:txBody>
      </p:sp>
      <p:sp>
        <p:nvSpPr>
          <p:cNvPr id="29715" name="Freeform 43"/>
          <p:cNvSpPr>
            <a:spLocks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69850 w 243"/>
              <a:gd name="T1" fmla="*/ 66675 h 191"/>
              <a:gd name="T2" fmla="*/ 107950 w 243"/>
              <a:gd name="T3" fmla="*/ 7937 h 191"/>
              <a:gd name="T4" fmla="*/ 311150 w 243"/>
              <a:gd name="T5" fmla="*/ 0 h 191"/>
              <a:gd name="T6" fmla="*/ 355600 w 243"/>
              <a:gd name="T7" fmla="*/ 11112 h 191"/>
              <a:gd name="T8" fmla="*/ 355600 w 243"/>
              <a:gd name="T9" fmla="*/ 68262 h 191"/>
              <a:gd name="T10" fmla="*/ 366713 w 243"/>
              <a:gd name="T11" fmla="*/ 111125 h 191"/>
              <a:gd name="T12" fmla="*/ 319088 w 243"/>
              <a:gd name="T13" fmla="*/ 141287 h 191"/>
              <a:gd name="T14" fmla="*/ 279400 w 243"/>
              <a:gd name="T15" fmla="*/ 250825 h 191"/>
              <a:gd name="T16" fmla="*/ 225425 w 243"/>
              <a:gd name="T17" fmla="*/ 303212 h 191"/>
              <a:gd name="T18" fmla="*/ 107950 w 243"/>
              <a:gd name="T19" fmla="*/ 303212 h 191"/>
              <a:gd name="T20" fmla="*/ 63500 w 243"/>
              <a:gd name="T21" fmla="*/ 157162 h 191"/>
              <a:gd name="T22" fmla="*/ 38100 w 243"/>
              <a:gd name="T23" fmla="*/ 68262 h 191"/>
              <a:gd name="T24" fmla="*/ 69850 w 243"/>
              <a:gd name="T25" fmla="*/ 66675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Freeform 44"/>
          <p:cNvSpPr>
            <a:spLocks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95263 w 194"/>
              <a:gd name="T1" fmla="*/ 0 h 160"/>
              <a:gd name="T2" fmla="*/ 103188 w 194"/>
              <a:gd name="T3" fmla="*/ 190500 h 160"/>
              <a:gd name="T4" fmla="*/ 242888 w 194"/>
              <a:gd name="T5" fmla="*/ 254000 h 160"/>
              <a:gd name="T6" fmla="*/ 233363 w 194"/>
              <a:gd name="T7" fmla="*/ 82550 h 160"/>
              <a:gd name="T8" fmla="*/ 195263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3854450" y="1676400"/>
            <a:ext cx="30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TÂY</a:t>
            </a:r>
          </a:p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        BAN </a:t>
            </a:r>
          </a:p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               NHA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267200" y="5029200"/>
            <a:ext cx="6858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99"/>
                </a:solidFill>
                <a:latin typeface="Times New Roman" panose="02020603050405020304" pitchFamily="18" charset="0"/>
              </a:rPr>
              <a:t>13-2-1522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8020050" y="2819400"/>
            <a:ext cx="762000" cy="2286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99"/>
                </a:solidFill>
                <a:latin typeface="Times New Roman" panose="02020603050405020304" pitchFamily="18" charset="0"/>
              </a:rPr>
              <a:t>06-3-1521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495800" y="441960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Mũi </a:t>
            </a:r>
          </a:p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Hảo Vọng</a:t>
            </a:r>
          </a:p>
        </p:txBody>
      </p:sp>
      <p:grpSp>
        <p:nvGrpSpPr>
          <p:cNvPr id="23602" name="Group 50"/>
          <p:cNvGrpSpPr>
            <a:grpSpLocks/>
          </p:cNvGrpSpPr>
          <p:nvPr/>
        </p:nvGrpSpPr>
        <p:grpSpPr bwMode="auto">
          <a:xfrm>
            <a:off x="7062788" y="423863"/>
            <a:ext cx="2012950" cy="2319337"/>
            <a:chOff x="4449" y="267"/>
            <a:chExt cx="1268" cy="1461"/>
          </a:xfrm>
        </p:grpSpPr>
        <p:pic>
          <p:nvPicPr>
            <p:cNvPr id="29723" name="Picture 47" descr="Magenl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" y="267"/>
              <a:ext cx="1266" cy="1440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4" name="Rectangle 48"/>
            <p:cNvSpPr>
              <a:spLocks noChangeArrowheads="1"/>
            </p:cNvSpPr>
            <p:nvPr/>
          </p:nvSpPr>
          <p:spPr bwMode="auto">
            <a:xfrm>
              <a:off x="4560" y="1552"/>
              <a:ext cx="115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</a:rPr>
                <a:t> Ma gien lan</a:t>
              </a:r>
            </a:p>
          </p:txBody>
        </p:sp>
      </p:grpSp>
      <p:sp>
        <p:nvSpPr>
          <p:cNvPr id="29722" name="Rectangle 49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9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3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71" grpId="0"/>
      <p:bldP spid="23575" grpId="0"/>
      <p:bldP spid="23594" grpId="0" animBg="1"/>
      <p:bldP spid="23597" grpId="0"/>
      <p:bldP spid="23567" grpId="0" animBg="1"/>
      <p:bldP spid="235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C.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ết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quả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tác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động</a:t>
            </a:r>
            <a:endParaRPr lang="en-U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6096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CNTB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ệ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5" descr="3a4200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21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8" name="Picture 6" descr="a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0" name="Picture 14" descr="3a3240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38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18" descr="3a1763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6" name="Picture 20" descr="3a06254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0" name="Picture 24" descr="3a17645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nảy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lang="en-US" alt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1910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luỹ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b="1" dirty="0" err="1" smtClean="0">
                <a:latin typeface="Times New Roman" panose="02020603050405020304" pitchFamily="18" charset="0"/>
              </a:rPr>
              <a:t>Giai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cấp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luỹ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vốn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ban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cướp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bóc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cướp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XVI, ở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Tây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doanh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TBCN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138" y="1371600"/>
            <a:ext cx="9144000" cy="457200"/>
          </a:xfrm>
          <a:prstGeom prst="rect">
            <a:avLst/>
          </a:prstGeom>
        </p:spPr>
        <p:txBody>
          <a:bodyPr>
            <a:normAutofit fontScale="88333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Những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việc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người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Giec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man:</a:t>
            </a:r>
            <a:endParaRPr kumimoji="0" lang="vi-VN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101252" y="2209800"/>
            <a:ext cx="8433148" cy="1196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Thủ tiêu bộ máy nhà nước cũ, lập nhiều  vương quốc mới  như vương quốc Ang lô- Xắc  xông, Phơ răng, Tây Gốt, Đông Gốt...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7366" y="3276600"/>
            <a:ext cx="7907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Chiếm ruộng đất của chủ nô Rô 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cũ rồi chia cho nhau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36743" y="4004101"/>
            <a:ext cx="8665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Giesc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ự xưng vua và phong các tước vị cho  tướng lĩnh ( bá tước, nam tước, ...)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7366" y="514758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+ Từ bỏ tôn giáo nguyên thủy, tiếp thu Kitô giáo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243214" y="446276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 smtClean="0">
                <a:latin typeface="Times New Roman" pitchFamily="18" charset="0"/>
                <a:cs typeface="Times New Roman" pitchFamily="18" charset="0"/>
              </a:rPr>
              <a:t>Sự hình thành</a:t>
            </a:r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10600" cy="62484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CNTB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0" y="2438400"/>
            <a:ext cx="2057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 lại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3429000"/>
            <a:ext cx="20574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Qúy tộc Tăng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819400" y="2514599"/>
            <a:ext cx="18288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Lãnh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334000" y="2514600"/>
            <a:ext cx="16002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 nô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315200" y="2057400"/>
            <a:ext cx="1676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 dân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429520" y="3048000"/>
            <a:ext cx="156208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 lệ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2214546" y="1752600"/>
            <a:ext cx="604854" cy="7619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2057400" y="3048000"/>
            <a:ext cx="762000" cy="78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057400" y="2819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6934200" y="23622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6934200" y="2895600"/>
            <a:ext cx="523875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4648200" y="2819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0" y="1447800"/>
            <a:ext cx="2214546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ý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tộc vũ sĩ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Down Arrow 22"/>
          <p:cNvSpPr/>
          <p:nvPr/>
        </p:nvSpPr>
        <p:spPr>
          <a:xfrm>
            <a:off x="5000628" y="2857496"/>
            <a:ext cx="45719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23"/>
          <p:cNvSpPr/>
          <p:nvPr/>
        </p:nvSpPr>
        <p:spPr>
          <a:xfrm>
            <a:off x="2214546" y="4714884"/>
            <a:ext cx="5643602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0150" y="5046201"/>
            <a:ext cx="5286412" cy="9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xu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ến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Tây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57200" y="381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3966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76200" y="2386548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Lãnh địa phong kiến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khu đất rộng của riêng lãnh chúa. Lãnh địa bao gồm đất của lãnh chúa và đất khẩu phần.Trong khu đất của lãnh chúa có những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lâu đài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dinh thự, nhà thờ và có những nhà kho, chuồng trại...có hào sâu, tường cao bao quanh, tạo thành những pháo đài kiên cố.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7620000" cy="35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70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Lãnh địa phong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op-8-webgame-nuoc-ngoai-hay-nhat-trong-nam-2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35" y="3886200"/>
            <a:ext cx="4691064" cy="2971800"/>
          </a:xfrm>
          <a:prstGeom prst="rect">
            <a:avLst/>
          </a:prstGeom>
        </p:spPr>
      </p:pic>
      <p:pic>
        <p:nvPicPr>
          <p:cNvPr id="6" name="Picture 4" descr="to_chuc_mot_lanh_dia_phong_kien_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306" y="655799"/>
            <a:ext cx="4693693" cy="319361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6200" y="1447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Giữa thế kỉ IX, lãnh địa phong kiến ra đời ở Tây Âu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hat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57166"/>
            <a:ext cx="8572560" cy="6246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2"/>
          <p:cNvSpPr txBox="1"/>
          <p:nvPr/>
        </p:nvSpPr>
        <p:spPr>
          <a:xfrm>
            <a:off x="533400" y="1828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đi tuần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565564" y="914400"/>
            <a:ext cx="914400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nguyên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867400" y="91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 canh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858000" y="156073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 lâu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5334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Chòi canh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772400" y="4648200"/>
            <a:ext cx="12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treo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7772400" y="5943600"/>
            <a:ext cx="12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 đài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981200" y="1219200"/>
            <a:ext cx="47244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trong lãnh địa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7"/>
          <p:cNvCxnSpPr>
            <a:cxnSpLocks/>
          </p:cNvCxnSpPr>
          <p:nvPr/>
        </p:nvCxnSpPr>
        <p:spPr>
          <a:xfrm flipH="1">
            <a:off x="2400300" y="2201917"/>
            <a:ext cx="157523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12"/>
          <p:cNvCxnSpPr>
            <a:cxnSpLocks/>
          </p:cNvCxnSpPr>
          <p:nvPr/>
        </p:nvCxnSpPr>
        <p:spPr>
          <a:xfrm>
            <a:off x="4400550" y="2201917"/>
            <a:ext cx="17145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5"/>
          <p:cNvSpPr/>
          <p:nvPr/>
        </p:nvSpPr>
        <p:spPr>
          <a:xfrm>
            <a:off x="990600" y="3118944"/>
            <a:ext cx="2667000" cy="34342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+ Lãnh chúa: </a:t>
            </a:r>
            <a:endParaRPr lang="en-US" sz="2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cuộc sống sung sướng, xa hoa dựa trên sự bóc lột tô thuế, sức lao động của nô lệ.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5029200" y="3118945"/>
            <a:ext cx="2667000" cy="34342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+ Nông Nô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lực lượng sản xuất chính trong lao động. Họ bị gắn chặt và lệ thuộc vào lãnh chúa.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434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56969" y="-152400"/>
            <a:ext cx="5143387" cy="6096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Đặc trưng của lãnh địa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 bwMode="gray">
          <a:xfrm>
            <a:off x="6119921" y="667556"/>
            <a:ext cx="1339850" cy="10572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reeform 12"/>
          <p:cNvSpPr/>
          <p:nvPr/>
        </p:nvSpPr>
        <p:spPr bwMode="gray">
          <a:xfrm>
            <a:off x="2158136" y="816948"/>
            <a:ext cx="1341437" cy="105886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Nhóm 34"/>
          <p:cNvGrpSpPr/>
          <p:nvPr/>
        </p:nvGrpSpPr>
        <p:grpSpPr>
          <a:xfrm>
            <a:off x="593184" y="1790146"/>
            <a:ext cx="2253724" cy="3016099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Nhóm 35"/>
          <p:cNvGrpSpPr/>
          <p:nvPr/>
        </p:nvGrpSpPr>
        <p:grpSpPr>
          <a:xfrm>
            <a:off x="3531045" y="1186817"/>
            <a:ext cx="2588876" cy="3619428"/>
            <a:chOff x="4413024" y="2403578"/>
            <a:chExt cx="2098787" cy="301174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Nhóm 36"/>
          <p:cNvGrpSpPr/>
          <p:nvPr/>
        </p:nvGrpSpPr>
        <p:grpSpPr>
          <a:xfrm>
            <a:off x="6400800" y="1277086"/>
            <a:ext cx="2590800" cy="3529159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Rectangle 1"/>
          <p:cNvSpPr/>
          <p:nvPr/>
        </p:nvSpPr>
        <p:spPr>
          <a:xfrm flipH="1">
            <a:off x="788902" y="2194288"/>
            <a:ext cx="1801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+ Kĩ thuật canh tác có nhiều tiến bộ.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3547010" y="1449242"/>
            <a:ext cx="25729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+ Lãnh địa là một cơ sở kinh tế khép kín, mang tính chất tự nhiên, tự cấp, tự túc.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ectangle 15"/>
          <p:cNvSpPr/>
          <p:nvPr/>
        </p:nvSpPr>
        <p:spPr>
          <a:xfrm>
            <a:off x="6306208" y="2090172"/>
            <a:ext cx="274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+ Lãnh địa là một đơn vị chính trị độc lập có quân đội, thuế khóa.. riêng.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76200" y="5410200"/>
            <a:ext cx="1676400" cy="914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3189" y="5181600"/>
            <a:ext cx="6548411" cy="120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Đặc trưng của chế độ phong kiến Tây Âu là chế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độ phong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kiến phân quyền.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62000" y="1689943"/>
            <a:ext cx="18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4114800" y="1092053"/>
            <a:ext cx="157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6865429" y="1199953"/>
            <a:ext cx="17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trị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9144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TBCN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0574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1499</Words>
  <Application>Microsoft Office PowerPoint</Application>
  <PresentationFormat>On-screen Show (4:3)</PresentationFormat>
  <Paragraphs>314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cuộc phát kiến địa lí     a. Nguyên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Những cuộc phát kiến TK XV - XVI</vt:lpstr>
      <vt:lpstr>PowerPoint Presentation</vt:lpstr>
      <vt:lpstr>b. Những cuộc phát kiến TK XV - XVI</vt:lpstr>
      <vt:lpstr>PowerPoint Presentation</vt:lpstr>
      <vt:lpstr>PowerPoint Presentation</vt:lpstr>
      <vt:lpstr>PowerPoint Presentation</vt:lpstr>
      <vt:lpstr>C. Kết quả và tác động</vt:lpstr>
      <vt:lpstr>PowerPoint Presentation</vt:lpstr>
      <vt:lpstr>PowerPoint Presentation</vt:lpstr>
      <vt:lpstr>2.Sự nảy sinh chủ nghĩa tư bản ở Tây Âu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Admin</cp:lastModifiedBy>
  <cp:revision>22</cp:revision>
  <dcterms:created xsi:type="dcterms:W3CDTF">2017-12-14T11:03:16Z</dcterms:created>
  <dcterms:modified xsi:type="dcterms:W3CDTF">2021-09-23T07:24:40Z</dcterms:modified>
</cp:coreProperties>
</file>