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308" r:id="rId3"/>
    <p:sldId id="309" r:id="rId4"/>
    <p:sldId id="310" r:id="rId5"/>
    <p:sldId id="289" r:id="rId6"/>
    <p:sldId id="312" r:id="rId7"/>
    <p:sldId id="313" r:id="rId8"/>
    <p:sldId id="316" r:id="rId9"/>
    <p:sldId id="314" r:id="rId10"/>
    <p:sldId id="318" r:id="rId11"/>
    <p:sldId id="320" r:id="rId12"/>
    <p:sldId id="315" r:id="rId13"/>
    <p:sldId id="321" r:id="rId14"/>
    <p:sldId id="322" r:id="rId15"/>
    <p:sldId id="323" r:id="rId16"/>
    <p:sldId id="324" r:id="rId17"/>
    <p:sldId id="325" r:id="rId18"/>
    <p:sldId id="335" r:id="rId19"/>
    <p:sldId id="299" r:id="rId20"/>
    <p:sldId id="301" r:id="rId21"/>
    <p:sldId id="302" r:id="rId22"/>
    <p:sldId id="336" r:id="rId23"/>
    <p:sldId id="346" r:id="rId24"/>
    <p:sldId id="285" r:id="rId25"/>
  </p:sldIdLst>
  <p:sldSz cx="9144000" cy="6858000" type="screen4x3"/>
  <p:notesSz cx="6858000" cy="9144000"/>
  <p:custShowLst>
    <p:custShow name="6" id="0">
      <p:sldLst/>
    </p:custShow>
    <p:custShow name="7" id="1">
      <p:sldLst/>
    </p:custShow>
    <p:custShow name="8" id="2">
      <p:sldLst/>
    </p:custShow>
    <p:custShow name="9" id="3">
      <p:sldLst/>
    </p:custShow>
    <p:custShow name="10" id="4">
      <p:sldLst/>
    </p:custShow>
    <p:custShow name="11" id="5">
      <p:sldLst/>
    </p:custShow>
    <p:custShow name="12" id="6">
      <p:sldLst/>
    </p:custShow>
    <p:custShow name="13" id="7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3333FF"/>
    <a:srgbClr val="FFFFFF"/>
    <a:srgbClr val="FF33CC"/>
    <a:srgbClr val="0066FF"/>
    <a:srgbClr val="CC66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>
        <p:scale>
          <a:sx n="46" d="100"/>
          <a:sy n="46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/>
              <a:t>Click to edit Master text styles</a:t>
            </a:r>
          </a:p>
          <a:p>
            <a:pPr lvl="1"/>
            <a:r>
              <a:rPr lang="en-US" altLang="vi-VN" noProof="0"/>
              <a:t>Second level</a:t>
            </a:r>
          </a:p>
          <a:p>
            <a:pPr lvl="2"/>
            <a:r>
              <a:rPr lang="en-US" altLang="vi-VN" noProof="0"/>
              <a:t>Third level</a:t>
            </a:r>
          </a:p>
          <a:p>
            <a:pPr lvl="3"/>
            <a:r>
              <a:rPr lang="en-US" altLang="vi-VN" noProof="0"/>
              <a:t>Fourth level</a:t>
            </a:r>
          </a:p>
          <a:p>
            <a:pPr lvl="4"/>
            <a:r>
              <a:rPr lang="en-US" altLang="vi-VN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AE055FF-291E-4CF0-937D-2760DA2493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4148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A8C374-C02B-4688-B67B-33D16C8628CD}" type="slidenum">
              <a:rPr lang="en-US" altLang="vi-VN"/>
              <a:pPr/>
              <a:t>8</a:t>
            </a:fld>
            <a:endParaRPr lang="en-US" altLang="vi-V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B8F35-9F7E-4D99-BB72-480FE0B4CD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400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55269-5687-4247-A727-E62F1F9073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839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6F679-E284-4562-A615-72716335C0B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355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148C5-06C5-4B76-AE4B-F2E4DB239A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804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CC76A-D8DE-444B-9BEB-B90D6516BDE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80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AFDDB-CEA4-45CC-8858-E03939BDF7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5801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80FC1-48EF-47E7-85D2-590D7271AE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325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FC36B-AC97-4C49-A052-7EC084D62D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9445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E9911-50E6-4239-BA11-6F50207375D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239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658E6-C5A7-4920-B8CE-370A9158CA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81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A2EDD-723E-4E1F-89FE-F2DA78F12F7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2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5400D-9FFD-4A7C-BC28-E4196F6CAA8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978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Unit 6. an ẽcúion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I/ bểp</a:t>
            </a:r>
          </a:p>
          <a:p>
            <a:pPr lvl="1"/>
            <a:r>
              <a:rPr lang="en-US" altLang="vi-VN" smtClean="0"/>
              <a:t>//ưhile</a:t>
            </a:r>
          </a:p>
          <a:p>
            <a:pPr lvl="2"/>
            <a:r>
              <a:rPr lang="en-US" altLang="vi-VN" smtClean="0"/>
              <a:t>ták1</a:t>
            </a:r>
          </a:p>
          <a:p>
            <a:pPr lvl="3"/>
            <a:r>
              <a:rPr lang="en-US" altLang="vi-VN" smtClean="0"/>
              <a:t>ták4</a:t>
            </a:r>
          </a:p>
          <a:p>
            <a:pPr lvl="4"/>
            <a:r>
              <a:rPr lang="en-US" altLang="vi-VN" smtClean="0"/>
              <a:t>ták5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3502ED2-BB4C-4506-AFA3-B7C3A871243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13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13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13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13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13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24.xml"/><Relationship Id="rId3" Type="http://schemas.openxmlformats.org/officeDocument/2006/relationships/control" Target="../activeX/activeX2.xml"/><Relationship Id="rId7" Type="http://schemas.openxmlformats.org/officeDocument/2006/relationships/image" Target="../media/image13.emf"/><Relationship Id="rId12" Type="http://schemas.openxmlformats.org/officeDocument/2006/relationships/image" Target="../media/image23.gi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slide" Target="slide22.xml"/><Relationship Id="rId5" Type="http://schemas.openxmlformats.org/officeDocument/2006/relationships/image" Target="../media/image1.gif"/><Relationship Id="rId15" Type="http://schemas.openxmlformats.org/officeDocument/2006/relationships/image" Target="../media/image25.wmf"/><Relationship Id="rId10" Type="http://schemas.openxmlformats.org/officeDocument/2006/relationships/slide" Target="slide21.xml"/><Relationship Id="rId4" Type="http://schemas.openxmlformats.org/officeDocument/2006/relationships/slideLayout" Target="../slideLayouts/slideLayout12.xml"/><Relationship Id="rId9" Type="http://schemas.openxmlformats.org/officeDocument/2006/relationships/slide" Target="slide20.xml"/><Relationship Id="rId1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.gif"/><Relationship Id="rId4" Type="http://schemas.openxmlformats.org/officeDocument/2006/relationships/image" Target="../media/image9.wmf"/><Relationship Id="rId9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4.png"/><Relationship Id="rId4" Type="http://schemas.openxmlformats.org/officeDocument/2006/relationships/image" Target="../media/image1.gif"/><Relationship Id="rId9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4.png"/><Relationship Id="rId4" Type="http://schemas.openxmlformats.org/officeDocument/2006/relationships/image" Target="../media/image1.gif"/><Relationship Id="rId9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4.png"/><Relationship Id="rId4" Type="http://schemas.openxmlformats.org/officeDocument/2006/relationships/image" Target="../media/image1.gif"/><Relationship Id="rId9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2.gif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wmf"/><Relationship Id="rId9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image" Target="../media/image9.wmf"/><Relationship Id="rId9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3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13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sp>
        <p:nvSpPr>
          <p:cNvPr id="3076" name="plant"/>
          <p:cNvSpPr>
            <a:spLocks noEditPoints="1" noChangeArrowheads="1"/>
          </p:cNvSpPr>
          <p:nvPr/>
        </p:nvSpPr>
        <p:spPr bwMode="auto">
          <a:xfrm rot="5400000">
            <a:off x="7353300" y="50673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plant"/>
          <p:cNvSpPr>
            <a:spLocks noEditPoints="1" noChangeArrowheads="1"/>
          </p:cNvSpPr>
          <p:nvPr/>
        </p:nvSpPr>
        <p:spPr bwMode="auto">
          <a:xfrm rot="10800000">
            <a:off x="5791200" y="64770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4800"/>
            <a:ext cx="1762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76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51613"/>
            <a:ext cx="3200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135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42"/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7934325" cy="217487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1898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Welcome to our lesson !</a:t>
            </a:r>
          </a:p>
        </p:txBody>
      </p:sp>
      <p:sp>
        <p:nvSpPr>
          <p:cNvPr id="15" name="Hộp Văn bản 14"/>
          <p:cNvSpPr txBox="1"/>
          <p:nvPr/>
        </p:nvSpPr>
        <p:spPr>
          <a:xfrm>
            <a:off x="785813" y="3244334"/>
            <a:ext cx="79343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6 :   </a:t>
            </a:r>
            <a:r>
              <a:rPr lang="vi-VN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AN EXCURSION</a:t>
            </a:r>
          </a:p>
        </p:txBody>
      </p:sp>
      <p:sp>
        <p:nvSpPr>
          <p:cNvPr id="17" name="Hộp Văn bản 16"/>
          <p:cNvSpPr txBox="1"/>
          <p:nvPr/>
        </p:nvSpPr>
        <p:spPr>
          <a:xfrm>
            <a:off x="785813" y="4202668"/>
            <a:ext cx="805338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E:</a:t>
            </a:r>
            <a:r>
              <a:rPr lang="vi-VN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 FOCUS</a:t>
            </a:r>
          </a:p>
        </p:txBody>
      </p:sp>
      <p:sp>
        <p:nvSpPr>
          <p:cNvPr id="3088" name="Hộp Văn bản 18"/>
          <p:cNvSpPr txBox="1">
            <a:spLocks noChangeArrowheads="1"/>
          </p:cNvSpPr>
          <p:nvPr/>
        </p:nvSpPr>
        <p:spPr bwMode="auto">
          <a:xfrm>
            <a:off x="2519363" y="5592763"/>
            <a:ext cx="3881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800" b="1">
                <a:solidFill>
                  <a:srgbClr val="3333FF"/>
                </a:solidFill>
              </a:rPr>
              <a:t>Class:</a:t>
            </a:r>
            <a:r>
              <a:rPr lang="en-US" altLang="vi-VN" b="1">
                <a:solidFill>
                  <a:srgbClr val="3333FF"/>
                </a:solidFill>
              </a:rPr>
              <a:t>   </a:t>
            </a:r>
            <a:r>
              <a:rPr lang="en-US" altLang="vi-VN" sz="2800" b="1">
                <a:solidFill>
                  <a:srgbClr val="FF0000"/>
                </a:solidFill>
              </a:rPr>
              <a:t>10C4</a:t>
            </a:r>
            <a:r>
              <a:rPr lang="en-US" altLang="vi-VN" sz="2800" b="1">
                <a:solidFill>
                  <a:srgbClr val="3333FF"/>
                </a:solidFill>
              </a:rPr>
              <a:t> - </a:t>
            </a:r>
            <a:r>
              <a:rPr lang="en-US" altLang="vi-VN" sz="2800" b="1">
                <a:solidFill>
                  <a:srgbClr val="FF0000"/>
                </a:solidFill>
              </a:rPr>
              <a:t>10C10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13716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UNIT 6</a:t>
            </a: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2895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292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AN EXCURSION</a:t>
            </a:r>
          </a:p>
        </p:txBody>
      </p:sp>
      <p:sp>
        <p:nvSpPr>
          <p:cNvPr id="13320" name="Text Box 25"/>
          <p:cNvSpPr txBox="1">
            <a:spLocks noChangeArrowheads="1"/>
          </p:cNvSpPr>
          <p:nvPr/>
        </p:nvSpPr>
        <p:spPr bwMode="auto">
          <a:xfrm>
            <a:off x="4876800" y="2286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E. LANGUAGE FOCUS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1477169" y="928687"/>
            <a:ext cx="71628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vi-VN" sz="2800" b="1" dirty="0">
                <a:solidFill>
                  <a:srgbClr val="FF33CC"/>
                </a:solidFill>
                <a:latin typeface="Arial" panose="020B0604020202020204" pitchFamily="34" charset="0"/>
              </a:rPr>
              <a:t>2. </a:t>
            </a:r>
            <a:r>
              <a:rPr lang="en-US" altLang="vi-VN" sz="2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The near future</a:t>
            </a:r>
            <a:r>
              <a:rPr lang="en-US" altLang="vi-VN" sz="2800" b="1" dirty="0">
                <a:solidFill>
                  <a:srgbClr val="FF33CC"/>
                </a:solidFill>
                <a:latin typeface="Arial" panose="020B0604020202020204" pitchFamily="34" charset="0"/>
              </a:rPr>
              <a:t>: </a:t>
            </a:r>
            <a:r>
              <a:rPr lang="en-US" altLang="vi-VN" sz="2800" b="1" dirty="0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BE GOING TO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1905000" y="1481205"/>
            <a:ext cx="5257800" cy="838200"/>
          </a:xfrm>
          <a:prstGeom prst="rect">
            <a:avLst/>
          </a:prstGeom>
          <a:solidFill>
            <a:srgbClr val="9FFDF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vi-VN" sz="24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+ </a:t>
            </a:r>
            <a:r>
              <a:rPr lang="en-US" altLang="vi-VN" sz="2400" b="1" dirty="0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altLang="vi-VN" sz="2400" b="1" dirty="0">
                <a:solidFill>
                  <a:srgbClr val="FF0000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vi-VN" sz="2400" b="1" dirty="0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vi-VN" sz="2400" b="1" dirty="0">
                <a:solidFill>
                  <a:srgbClr val="FF0000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vi-VN" sz="2400" b="1" dirty="0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are going to </a:t>
            </a:r>
            <a:r>
              <a:rPr lang="en-US" altLang="vi-VN" sz="2400" b="1" dirty="0">
                <a:solidFill>
                  <a:srgbClr val="FFFFFF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vi-VN" sz="2400" b="1" dirty="0">
                <a:solidFill>
                  <a:srgbClr val="FF0000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altLang="vi-VN" sz="2000" b="1" dirty="0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220815" y="2315069"/>
            <a:ext cx="838235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2000" b="1" dirty="0">
                <a:solidFill>
                  <a:srgbClr val="FFFF00"/>
                </a:solidFill>
                <a:highlight>
                  <a:srgbClr val="008000"/>
                </a:highlight>
                <a:latin typeface="Arial" panose="020B0604020202020204" pitchFamily="34" charset="0"/>
              </a:rPr>
              <a:t>*</a:t>
            </a:r>
            <a:r>
              <a:rPr lang="en-US" altLang="vi-VN" sz="2000" b="1" dirty="0" err="1">
                <a:solidFill>
                  <a:srgbClr val="FFFF00"/>
                </a:solidFill>
                <a:highlight>
                  <a:srgbClr val="008000"/>
                </a:highlight>
                <a:latin typeface="Arial" panose="020B0604020202020204" pitchFamily="34" charset="0"/>
              </a:rPr>
              <a:t>Cách</a:t>
            </a:r>
            <a:r>
              <a:rPr lang="en-US" altLang="vi-VN" sz="2000" b="1" dirty="0">
                <a:solidFill>
                  <a:srgbClr val="FFFF00"/>
                </a:solidFill>
                <a:highlight>
                  <a:srgbClr val="008000"/>
                </a:highlight>
                <a:latin typeface="Arial" panose="020B0604020202020204" pitchFamily="34" charset="0"/>
              </a:rPr>
              <a:t> 1:</a:t>
            </a:r>
            <a:r>
              <a:rPr lang="en-US" altLang="vi-VN" sz="2000" dirty="0">
                <a:solidFill>
                  <a:srgbClr val="FF33CC"/>
                </a:solidFill>
                <a:latin typeface="Arial" panose="020B0604020202020204" pitchFamily="34" charset="0"/>
              </a:rPr>
              <a:t>    </a:t>
            </a:r>
            <a:r>
              <a:rPr lang="en-US" altLang="vi-VN" sz="2400" b="1" dirty="0" err="1">
                <a:highlight>
                  <a:srgbClr val="C0C0C0"/>
                </a:highlight>
                <a:latin typeface="Arial" panose="020B0604020202020204" pitchFamily="34" charset="0"/>
              </a:rPr>
              <a:t>diễn</a:t>
            </a:r>
            <a:r>
              <a:rPr lang="en-US" altLang="vi-VN" sz="2400" b="1" dirty="0"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highlight>
                  <a:srgbClr val="C0C0C0"/>
                </a:highlight>
                <a:latin typeface="Arial" panose="020B0604020202020204" pitchFamily="34" charset="0"/>
              </a:rPr>
              <a:t>tả</a:t>
            </a:r>
            <a:r>
              <a:rPr lang="en-US" altLang="vi-VN" sz="2400" b="1" dirty="0"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1 ý </a:t>
            </a:r>
            <a:r>
              <a:rPr lang="en-US" altLang="vi-VN" sz="2400" b="1" dirty="0" err="1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định</a:t>
            </a:r>
            <a:r>
              <a:rPr lang="en-US" altLang="vi-VN" sz="2400" b="1" dirty="0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>
                <a:highlight>
                  <a:srgbClr val="C0C0C0"/>
                </a:highlight>
                <a:latin typeface="Arial" panose="020B0604020202020204" pitchFamily="34" charset="0"/>
              </a:rPr>
              <a:t>hay</a:t>
            </a:r>
            <a:r>
              <a:rPr lang="en-US" altLang="vi-VN" sz="2400" b="1" dirty="0">
                <a:solidFill>
                  <a:srgbClr val="00B050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1 </a:t>
            </a:r>
            <a:r>
              <a:rPr lang="en-US" altLang="vi-VN" sz="2400" b="1" dirty="0" err="1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quyết</a:t>
            </a:r>
            <a:r>
              <a:rPr lang="en-US" altLang="vi-VN" sz="2400" b="1" dirty="0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định</a:t>
            </a:r>
            <a:r>
              <a:rPr lang="en-US" altLang="vi-VN" sz="2400" b="1" dirty="0">
                <a:solidFill>
                  <a:srgbClr val="FFFF00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>
                <a:solidFill>
                  <a:srgbClr val="FFFFFF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(</a:t>
            </a:r>
            <a:r>
              <a:rPr lang="en-US" altLang="vi-VN" sz="2400" b="1" dirty="0" err="1">
                <a:solidFill>
                  <a:srgbClr val="FFC0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trước</a:t>
            </a:r>
            <a:r>
              <a:rPr lang="en-US" altLang="vi-VN" sz="2400" b="1" dirty="0">
                <a:solidFill>
                  <a:srgbClr val="FFC0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C0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lúc</a:t>
            </a:r>
            <a:r>
              <a:rPr lang="en-US" altLang="vi-VN" sz="2400" b="1" dirty="0">
                <a:solidFill>
                  <a:srgbClr val="FFC0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C0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nói</a:t>
            </a:r>
            <a:r>
              <a:rPr lang="en-US" altLang="vi-VN" sz="2400" b="1" dirty="0">
                <a:solidFill>
                  <a:srgbClr val="FFFFFF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) </a:t>
            </a:r>
            <a:r>
              <a:rPr lang="en-US" altLang="vi-VN" sz="2400" b="1" dirty="0" err="1">
                <a:highlight>
                  <a:srgbClr val="C0C0C0"/>
                </a:highlight>
                <a:latin typeface="Arial" panose="020B0604020202020204" pitchFamily="34" charset="0"/>
              </a:rPr>
              <a:t>về</a:t>
            </a:r>
            <a:r>
              <a:rPr lang="en-US" altLang="vi-VN" sz="2400" b="1" dirty="0">
                <a:solidFill>
                  <a:srgbClr val="FF0000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>
                <a:highlight>
                  <a:srgbClr val="C0C0C0"/>
                </a:highlight>
                <a:latin typeface="Arial" panose="020B0604020202020204" pitchFamily="34" charset="0"/>
              </a:rPr>
              <a:t>1 </a:t>
            </a:r>
            <a:r>
              <a:rPr lang="en-US" altLang="vi-VN" sz="2400" b="1" dirty="0" err="1">
                <a:highlight>
                  <a:srgbClr val="C0C0C0"/>
                </a:highlight>
                <a:latin typeface="Arial" panose="020B0604020202020204" pitchFamily="34" charset="0"/>
              </a:rPr>
              <a:t>việc</a:t>
            </a:r>
            <a:r>
              <a:rPr lang="en-US" altLang="vi-VN" sz="2400" b="1" dirty="0"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sẽ</a:t>
            </a:r>
            <a:r>
              <a:rPr lang="en-US" altLang="vi-VN" sz="2400" b="1" dirty="0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làm</a:t>
            </a:r>
            <a:r>
              <a:rPr lang="en-US" altLang="vi-VN" sz="2400" b="1" dirty="0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trong</a:t>
            </a:r>
            <a:r>
              <a:rPr lang="en-US" altLang="vi-VN" sz="2400" b="1" dirty="0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tương</a:t>
            </a:r>
            <a:r>
              <a:rPr lang="en-US" altLang="vi-VN" sz="2400" b="1" dirty="0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lai</a:t>
            </a:r>
            <a:r>
              <a:rPr lang="en-US" altLang="vi-VN" sz="2400" b="1" dirty="0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gần</a:t>
            </a:r>
            <a:r>
              <a:rPr lang="en-US" altLang="vi-VN" sz="2400" b="1" dirty="0">
                <a:highlight>
                  <a:srgbClr val="C0C0C0"/>
                </a:highligh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759437" y="4179804"/>
            <a:ext cx="6290236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vi-VN" sz="20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</a:rPr>
              <a:t>* </a:t>
            </a:r>
            <a:r>
              <a:rPr lang="en-US" altLang="vi-VN" sz="2000" b="1" dirty="0" err="1">
                <a:solidFill>
                  <a:srgbClr val="FFFFFF"/>
                </a:solidFill>
                <a:highlight>
                  <a:srgbClr val="800000"/>
                </a:highlight>
                <a:latin typeface="Arial" panose="020B0604020202020204" pitchFamily="34" charset="0"/>
              </a:rPr>
              <a:t>Lưu</a:t>
            </a:r>
            <a:r>
              <a:rPr lang="en-US" altLang="vi-VN" sz="2000" b="1" dirty="0">
                <a:solidFill>
                  <a:srgbClr val="FFFFFF"/>
                </a:solidFill>
                <a:highlight>
                  <a:srgbClr val="800000"/>
                </a:highlight>
                <a:latin typeface="Arial" panose="020B0604020202020204" pitchFamily="34" charset="0"/>
              </a:rPr>
              <a:t> ý:</a:t>
            </a:r>
            <a:r>
              <a:rPr lang="en-US" altLang="vi-VN" sz="2000" dirty="0">
                <a:solidFill>
                  <a:srgbClr val="FF33CC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000" b="1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GO</a:t>
            </a:r>
            <a:r>
              <a:rPr lang="en-US" altLang="vi-VN" sz="2000" b="1" dirty="0">
                <a:highlight>
                  <a:srgbClr val="FFFF00"/>
                </a:highlight>
                <a:latin typeface="Arial" panose="020B0604020202020204" pitchFamily="34" charset="0"/>
              </a:rPr>
              <a:t>/ </a:t>
            </a:r>
            <a:r>
              <a:rPr lang="en-US" altLang="vi-VN" sz="2000" b="1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COME</a:t>
            </a:r>
            <a:r>
              <a:rPr lang="en-US" altLang="vi-VN" sz="2000" b="1" dirty="0">
                <a:solidFill>
                  <a:srgbClr val="FF33CC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000" b="1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:</a:t>
            </a:r>
            <a:r>
              <a:rPr lang="en-US" altLang="vi-VN" sz="2000" b="1" dirty="0">
                <a:solidFill>
                  <a:srgbClr val="FF33CC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 </a:t>
            </a:r>
            <a:r>
              <a:rPr lang="en-US" altLang="vi-VN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không</a:t>
            </a:r>
            <a:r>
              <a:rPr lang="en-US" altLang="vi-VN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dùng</a:t>
            </a:r>
            <a:r>
              <a:rPr lang="en-US" altLang="vi-VN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với</a:t>
            </a:r>
            <a:r>
              <a:rPr lang="en-US" altLang="vi-VN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thì</a:t>
            </a:r>
            <a:r>
              <a:rPr lang="en-US" altLang="vi-VN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TLgần</a:t>
            </a:r>
            <a: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.  </a:t>
            </a:r>
          </a:p>
          <a:p>
            <a:pPr eaLnBrk="1" hangingPunct="1">
              <a:defRPr/>
            </a:pPr>
            <a: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		            </a:t>
            </a:r>
            <a:r>
              <a:rPr lang="en-US" altLang="vi-VN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 </a:t>
            </a:r>
            <a:r>
              <a:rPr lang="en-US" altLang="vi-VN" sz="2000" b="1" dirty="0" err="1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thay</a:t>
            </a:r>
            <a:r>
              <a:rPr lang="en-US" altLang="vi-VN" sz="2000" b="1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thế</a:t>
            </a:r>
            <a:r>
              <a:rPr lang="en-US" altLang="vi-VN" sz="2000" b="1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bằng</a:t>
            </a:r>
            <a:r>
              <a:rPr lang="en-US" altLang="vi-VN" sz="2000" b="1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thì</a:t>
            </a:r>
            <a:r>
              <a:rPr lang="en-US" altLang="vi-VN" sz="2000" b="1" dirty="0">
                <a:solidFill>
                  <a:srgbClr val="3333FF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HTTD.</a:t>
            </a: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381000" y="5072296"/>
            <a:ext cx="766218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vi-VN" sz="2000" b="1" dirty="0">
                <a:solidFill>
                  <a:srgbClr val="FFFF00"/>
                </a:solidFill>
                <a:highlight>
                  <a:srgbClr val="008000"/>
                </a:highlight>
                <a:latin typeface="Arial" panose="020B0604020202020204" pitchFamily="34" charset="0"/>
              </a:rPr>
              <a:t>*</a:t>
            </a:r>
            <a:r>
              <a:rPr lang="en-US" altLang="vi-VN" sz="2000" b="1" dirty="0" err="1">
                <a:solidFill>
                  <a:srgbClr val="FFFF00"/>
                </a:solidFill>
                <a:highlight>
                  <a:srgbClr val="008000"/>
                </a:highlight>
                <a:latin typeface="Arial" panose="020B0604020202020204" pitchFamily="34" charset="0"/>
              </a:rPr>
              <a:t>Cách</a:t>
            </a:r>
            <a:r>
              <a:rPr lang="en-US" altLang="vi-VN" sz="2000" b="1" dirty="0">
                <a:solidFill>
                  <a:srgbClr val="FFFF00"/>
                </a:solidFill>
                <a:highlight>
                  <a:srgbClr val="008000"/>
                </a:highlight>
                <a:latin typeface="Arial" panose="020B0604020202020204" pitchFamily="34" charset="0"/>
              </a:rPr>
              <a:t> 2:</a:t>
            </a:r>
            <a:r>
              <a:rPr lang="en-US" altLang="vi-VN" sz="2000" dirty="0">
                <a:solidFill>
                  <a:srgbClr val="FFFF00"/>
                </a:solidFill>
                <a:latin typeface="Arial" panose="020B0604020202020204" pitchFamily="34" charset="0"/>
              </a:rPr>
              <a:t>    </a:t>
            </a:r>
            <a:r>
              <a:rPr lang="en-US" altLang="vi-VN" sz="2400" b="1" dirty="0" err="1">
                <a:highlight>
                  <a:srgbClr val="C0C0C0"/>
                </a:highlight>
                <a:latin typeface="Arial" panose="020B0604020202020204" pitchFamily="34" charset="0"/>
              </a:rPr>
              <a:t>diễn</a:t>
            </a:r>
            <a:r>
              <a:rPr lang="en-US" altLang="vi-VN" sz="2400" b="1" dirty="0"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highlight>
                  <a:srgbClr val="C0C0C0"/>
                </a:highlight>
                <a:latin typeface="Arial" panose="020B0604020202020204" pitchFamily="34" charset="0"/>
              </a:rPr>
              <a:t>tả</a:t>
            </a:r>
            <a:r>
              <a:rPr lang="en-US" altLang="vi-VN" sz="2400" b="1" dirty="0"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1 </a:t>
            </a:r>
            <a:r>
              <a:rPr lang="en-US" altLang="vi-VN" sz="2400" b="1" dirty="0" err="1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dự</a:t>
            </a:r>
            <a:r>
              <a:rPr lang="en-US" altLang="vi-VN" sz="2400" b="1" dirty="0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đoán</a:t>
            </a:r>
            <a:r>
              <a:rPr lang="en-US" altLang="vi-VN" sz="2400" b="1" dirty="0">
                <a:solidFill>
                  <a:srgbClr val="FFFF00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dựa</a:t>
            </a:r>
            <a:r>
              <a:rPr lang="en-US" altLang="vi-VN" sz="2400" b="1" dirty="0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vào</a:t>
            </a:r>
            <a:r>
              <a:rPr lang="en-US" altLang="vi-VN" sz="2400" b="1" dirty="0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tình</a:t>
            </a:r>
            <a:r>
              <a:rPr lang="en-US" altLang="vi-VN" sz="2400" b="1" dirty="0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huống</a:t>
            </a:r>
            <a:r>
              <a:rPr lang="en-US" altLang="vi-VN" sz="2400" b="1" dirty="0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hay </a:t>
            </a:r>
            <a:r>
              <a:rPr lang="en-US" altLang="vi-VN" sz="2400" b="1" dirty="0">
                <a:solidFill>
                  <a:srgbClr val="C00000"/>
                </a:solidFill>
                <a:latin typeface="Arial" panose="020B0604020202020204" pitchFamily="34" charset="0"/>
              </a:rPr>
              <a:t>	         </a:t>
            </a:r>
            <a:r>
              <a:rPr lang="en-US" altLang="vi-VN" sz="2400" b="1" dirty="0" err="1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bằng</a:t>
            </a:r>
            <a:r>
              <a:rPr lang="en-US" altLang="vi-VN" sz="2400" b="1" dirty="0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chứng</a:t>
            </a:r>
            <a:r>
              <a:rPr lang="en-US" altLang="vi-VN" sz="2400" b="1" dirty="0">
                <a:solidFill>
                  <a:srgbClr val="FFFF00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ởhiện</a:t>
            </a:r>
            <a:r>
              <a:rPr lang="en-US" altLang="vi-VN" sz="2400" b="1" dirty="0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tại</a:t>
            </a:r>
            <a:r>
              <a:rPr lang="en-US" altLang="vi-VN" sz="2400" b="1" dirty="0">
                <a:solidFill>
                  <a:srgbClr val="3333FF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22300" y="3163888"/>
            <a:ext cx="73993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2400" b="1"/>
              <a:t>- </a:t>
            </a:r>
            <a:r>
              <a:rPr lang="en-US" altLang="vi-VN" sz="2400" b="1" u="sng"/>
              <a:t>Mai</a:t>
            </a:r>
            <a:r>
              <a:rPr lang="en-US" altLang="vi-VN" sz="2400" b="1"/>
              <a:t> :</a:t>
            </a:r>
            <a:r>
              <a:rPr lang="en-US" altLang="vi-VN" sz="2400"/>
              <a:t>   </a:t>
            </a:r>
            <a:r>
              <a:rPr lang="en-US" altLang="vi-VN" sz="2400" b="1"/>
              <a:t>All dishes are dirty.</a:t>
            </a:r>
          </a:p>
          <a:p>
            <a:pPr eaLnBrk="1" hangingPunct="1"/>
            <a:r>
              <a:rPr lang="en-US" altLang="vi-VN" sz="2400" b="1"/>
              <a:t>- </a:t>
            </a:r>
            <a:r>
              <a:rPr lang="en-US" altLang="vi-VN" sz="2400" b="1" u="sng"/>
              <a:t>Tân</a:t>
            </a:r>
            <a:r>
              <a:rPr lang="en-US" altLang="vi-VN" sz="1600" b="1"/>
              <a:t> </a:t>
            </a:r>
            <a:r>
              <a:rPr lang="en-US" altLang="vi-VN" sz="2400" b="1"/>
              <a:t>:</a:t>
            </a:r>
            <a:r>
              <a:rPr lang="en-US" altLang="vi-VN" sz="2400"/>
              <a:t>  </a:t>
            </a:r>
            <a:r>
              <a:rPr lang="en-US" altLang="vi-VN" sz="2400" b="1"/>
              <a:t>Yes, I know. I</a:t>
            </a:r>
            <a:r>
              <a:rPr lang="en-US" altLang="vi-VN" sz="2400"/>
              <a:t> </a:t>
            </a:r>
            <a:r>
              <a:rPr lang="en-US" altLang="vi-VN" sz="2400" b="1" u="sng">
                <a:solidFill>
                  <a:srgbClr val="FF0000"/>
                </a:solidFill>
              </a:rPr>
              <a:t>am </a:t>
            </a:r>
            <a:r>
              <a:rPr lang="en-US" altLang="vi-VN" sz="2400" b="1">
                <a:solidFill>
                  <a:srgbClr val="FF0000"/>
                </a:solidFill>
              </a:rPr>
              <a:t>g</a:t>
            </a:r>
            <a:r>
              <a:rPr lang="en-US" altLang="vi-VN" sz="2400" b="1" u="sng">
                <a:solidFill>
                  <a:srgbClr val="FF0000"/>
                </a:solidFill>
              </a:rPr>
              <a:t>oin</a:t>
            </a:r>
            <a:r>
              <a:rPr lang="en-US" altLang="vi-VN" sz="2400" b="1">
                <a:solidFill>
                  <a:srgbClr val="FF0000"/>
                </a:solidFill>
              </a:rPr>
              <a:t>g</a:t>
            </a:r>
            <a:r>
              <a:rPr lang="en-US" altLang="vi-VN" sz="2400" b="1" u="sng">
                <a:solidFill>
                  <a:srgbClr val="FF0000"/>
                </a:solidFill>
              </a:rPr>
              <a:t> to wash</a:t>
            </a:r>
            <a:r>
              <a:rPr lang="en-US" altLang="vi-VN" sz="2400"/>
              <a:t> </a:t>
            </a:r>
            <a:r>
              <a:rPr lang="en-US" altLang="vi-VN" sz="2400" b="1"/>
              <a:t>them later.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5929313"/>
            <a:ext cx="8382351" cy="4062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altLang="vi-VN" sz="2400" b="1" dirty="0">
                <a:solidFill>
                  <a:srgbClr val="002060"/>
                </a:solidFill>
                <a:latin typeface="Arial" panose="020B0604020202020204" pitchFamily="34" charset="0"/>
              </a:rPr>
              <a:t>- Look ! There’re a lot of </a:t>
            </a:r>
            <a:r>
              <a:rPr lang="en-US" altLang="vi-VN" sz="2400" b="1" dirty="0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black clouds</a:t>
            </a:r>
            <a:r>
              <a:rPr lang="en-US" altLang="vi-VN" sz="2400" b="1" dirty="0">
                <a:solidFill>
                  <a:srgbClr val="7030A0"/>
                </a:solidFill>
                <a:latin typeface="Arial" panose="020B0604020202020204" pitchFamily="34" charset="0"/>
              </a:rPr>
              <a:t>. </a:t>
            </a:r>
            <a:r>
              <a:rPr lang="en-US" altLang="vi-VN" sz="2400" b="1" dirty="0">
                <a:solidFill>
                  <a:srgbClr val="002060"/>
                </a:solidFill>
                <a:latin typeface="Arial" panose="020B0604020202020204" pitchFamily="34" charset="0"/>
              </a:rPr>
              <a:t>It</a:t>
            </a:r>
            <a:r>
              <a:rPr lang="en-US" altLang="vi-VN" sz="24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is 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  <a:r>
              <a:rPr lang="en-US" altLang="vi-VN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oin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  <a:r>
              <a:rPr lang="en-US" altLang="vi-VN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to rain</a:t>
            </a:r>
            <a:r>
              <a:rPr lang="en-US" altLang="vi-VN" sz="2400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13716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UNIT 6</a:t>
            </a: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2895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292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AN EXCURSION</a:t>
            </a:r>
          </a:p>
        </p:txBody>
      </p:sp>
      <p:sp>
        <p:nvSpPr>
          <p:cNvPr id="14344" name="Text Box 25"/>
          <p:cNvSpPr txBox="1">
            <a:spLocks noChangeArrowheads="1"/>
          </p:cNvSpPr>
          <p:nvPr/>
        </p:nvSpPr>
        <p:spPr bwMode="auto">
          <a:xfrm>
            <a:off x="4876800" y="2286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E. LANGUAGE FOCUS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133600" y="838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FF3300"/>
                </a:solidFill>
                <a:latin typeface=".VnTimeH" pitchFamily="34" charset="0"/>
              </a:rPr>
              <a:t>grammar</a:t>
            </a:r>
            <a:endParaRPr lang="en-US" altLang="vi-VN" sz="2400" b="1" u="sng">
              <a:solidFill>
                <a:srgbClr val="FF3300"/>
              </a:solidFill>
            </a:endParaRP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304800" y="10668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u="sng">
                <a:solidFill>
                  <a:srgbClr val="FF33CC"/>
                </a:solidFill>
              </a:rPr>
              <a:t>3. Practice</a:t>
            </a:r>
          </a:p>
        </p:txBody>
      </p:sp>
      <p:sp>
        <p:nvSpPr>
          <p:cNvPr id="14347" name="Text Box 16"/>
          <p:cNvSpPr txBox="1">
            <a:spLocks noChangeArrowheads="1"/>
          </p:cNvSpPr>
          <p:nvPr/>
        </p:nvSpPr>
        <p:spPr bwMode="auto">
          <a:xfrm>
            <a:off x="304800" y="1600200"/>
            <a:ext cx="88392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3333FF"/>
                </a:solidFill>
                <a:cs typeface="Arial" charset="0"/>
              </a:rPr>
              <a:t>Exercise 1.</a:t>
            </a:r>
            <a:r>
              <a:rPr lang="en-US" altLang="vi-VN" sz="240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altLang="vi-VN" sz="2400">
                <a:cs typeface="Arial" charset="0"/>
              </a:rPr>
              <a:t>Choose the correct option in the brackets.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vi-VN" sz="2400">
                <a:cs typeface="Arial" charset="0"/>
              </a:rPr>
              <a:t>Tell me your plan, Lan. What (are you doing/ will you do) this Saturday evening?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vi-VN" sz="2400">
                <a:cs typeface="Arial" charset="0"/>
              </a:rPr>
              <a:t>2. I fell terrible. I think I (will be/ am going to be ) sick.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vi-VN" sz="2400">
                <a:cs typeface="Arial" charset="0"/>
              </a:rPr>
              <a:t>3. Marry ( will get married/ is getting married) next week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vi-VN" sz="2400">
                <a:cs typeface="Arial" charset="0"/>
              </a:rPr>
              <a:t>4. There’s a good play on TV tonight. ( Will you/ Are you going to ) watch it 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vi-VN" sz="2400">
                <a:cs typeface="Arial" charset="0"/>
              </a:rPr>
              <a:t>5. There are a lot of black clouds in the sky. It (will / Is going to ) rain.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sp>
        <p:nvSpPr>
          <p:cNvPr id="15364" name="plant"/>
          <p:cNvSpPr>
            <a:spLocks noEditPoints="1" noChangeArrowheads="1"/>
          </p:cNvSpPr>
          <p:nvPr/>
        </p:nvSpPr>
        <p:spPr bwMode="auto">
          <a:xfrm rot="5400000">
            <a:off x="7353300" y="50673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plant"/>
          <p:cNvSpPr>
            <a:spLocks noEditPoints="1" noChangeArrowheads="1"/>
          </p:cNvSpPr>
          <p:nvPr/>
        </p:nvSpPr>
        <p:spPr bwMode="auto">
          <a:xfrm rot="10800000">
            <a:off x="5791200" y="64770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76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51613"/>
            <a:ext cx="3200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135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6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3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13716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UNIT 6</a:t>
            </a:r>
          </a:p>
        </p:txBody>
      </p:sp>
      <p:sp>
        <p:nvSpPr>
          <p:cNvPr id="15374" name="WordArt 7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2895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292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AN EXCURSION</a:t>
            </a:r>
          </a:p>
        </p:txBody>
      </p:sp>
      <p:sp>
        <p:nvSpPr>
          <p:cNvPr id="15375" name="Text Box 25"/>
          <p:cNvSpPr txBox="1">
            <a:spLocks noChangeArrowheads="1"/>
          </p:cNvSpPr>
          <p:nvPr/>
        </p:nvSpPr>
        <p:spPr bwMode="auto">
          <a:xfrm>
            <a:off x="4876800" y="2286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E. LANGUAGE FOCUS</a:t>
            </a: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2133600" y="838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FF3300"/>
                </a:solidFill>
                <a:latin typeface=".VnTimeH" pitchFamily="34" charset="0"/>
              </a:rPr>
              <a:t>grammar</a:t>
            </a:r>
            <a:endParaRPr lang="en-US" altLang="vi-VN" sz="2400" b="1" u="sng">
              <a:solidFill>
                <a:srgbClr val="FF3300"/>
              </a:solidFill>
            </a:endParaRPr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>
            <a:off x="381000" y="10668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u="sng">
                <a:solidFill>
                  <a:srgbClr val="FF33CC"/>
                </a:solidFill>
              </a:rPr>
              <a:t>3. Practice</a:t>
            </a:r>
          </a:p>
        </p:txBody>
      </p:sp>
      <p:sp>
        <p:nvSpPr>
          <p:cNvPr id="15378" name="Rectangle 20"/>
          <p:cNvSpPr>
            <a:spLocks noChangeArrowheads="1"/>
          </p:cNvSpPr>
          <p:nvPr/>
        </p:nvSpPr>
        <p:spPr bwMode="auto">
          <a:xfrm>
            <a:off x="338138" y="1527175"/>
            <a:ext cx="750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3333FF"/>
                </a:solidFill>
              </a:rPr>
              <a:t>Exercise 1.</a:t>
            </a:r>
            <a:r>
              <a:rPr lang="en-US" altLang="vi-VN" sz="2400">
                <a:solidFill>
                  <a:srgbClr val="FF3300"/>
                </a:solidFill>
              </a:rPr>
              <a:t> </a:t>
            </a:r>
            <a:r>
              <a:rPr lang="en-US" altLang="vi-VN" sz="2400"/>
              <a:t>Choose the correct option in the brackets.</a:t>
            </a:r>
          </a:p>
        </p:txBody>
      </p:sp>
      <p:sp>
        <p:nvSpPr>
          <p:cNvPr id="15379" name="AutoShape 21"/>
          <p:cNvSpPr>
            <a:spLocks noChangeArrowheads="1"/>
          </p:cNvSpPr>
          <p:nvPr/>
        </p:nvSpPr>
        <p:spPr bwMode="auto">
          <a:xfrm>
            <a:off x="457200" y="2092325"/>
            <a:ext cx="8077200" cy="955675"/>
          </a:xfrm>
          <a:prstGeom prst="wedgeRectCallout">
            <a:avLst>
              <a:gd name="adj1" fmla="val -7958"/>
              <a:gd name="adj2" fmla="val 101995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vi-VN" sz="2800">
                <a:solidFill>
                  <a:srgbClr val="000099"/>
                </a:solidFill>
                <a:cs typeface="Arial" charset="0"/>
              </a:rPr>
              <a:t>Tell me your plan, Lan. What (                       / will you do) this Saturday evening?</a:t>
            </a:r>
          </a:p>
        </p:txBody>
      </p:sp>
      <p:pic>
        <p:nvPicPr>
          <p:cNvPr id="15380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4724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5638800" y="2071688"/>
            <a:ext cx="2514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99"/>
                </a:solidFill>
                <a:cs typeface="Arial" charset="0"/>
              </a:rPr>
              <a:t>are you doing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sp>
        <p:nvSpPr>
          <p:cNvPr id="16388" name="plant"/>
          <p:cNvSpPr>
            <a:spLocks noEditPoints="1" noChangeArrowheads="1"/>
          </p:cNvSpPr>
          <p:nvPr/>
        </p:nvSpPr>
        <p:spPr bwMode="auto">
          <a:xfrm rot="5400000">
            <a:off x="7353300" y="50673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6389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plant"/>
          <p:cNvSpPr>
            <a:spLocks noEditPoints="1" noChangeArrowheads="1"/>
          </p:cNvSpPr>
          <p:nvPr/>
        </p:nvSpPr>
        <p:spPr bwMode="auto">
          <a:xfrm rot="10800000">
            <a:off x="5791200" y="64770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76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51613"/>
            <a:ext cx="3200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135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6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7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13716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UNIT 6</a:t>
            </a:r>
          </a:p>
        </p:txBody>
      </p:sp>
      <p:sp>
        <p:nvSpPr>
          <p:cNvPr id="16398" name="WordArt 7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2895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292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AN EXCURSION</a:t>
            </a:r>
          </a:p>
        </p:txBody>
      </p:sp>
      <p:sp>
        <p:nvSpPr>
          <p:cNvPr id="16399" name="Text Box 25"/>
          <p:cNvSpPr txBox="1">
            <a:spLocks noChangeArrowheads="1"/>
          </p:cNvSpPr>
          <p:nvPr/>
        </p:nvSpPr>
        <p:spPr bwMode="auto">
          <a:xfrm>
            <a:off x="4876800" y="2286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E. LANGUAGE FOCUS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133600" y="838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FF3300"/>
                </a:solidFill>
                <a:latin typeface=".VnTimeH" pitchFamily="34" charset="0"/>
              </a:rPr>
              <a:t>grammar</a:t>
            </a:r>
            <a:endParaRPr lang="en-US" altLang="vi-VN" sz="2400" b="1" u="sng">
              <a:solidFill>
                <a:srgbClr val="FF3300"/>
              </a:solidFill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685800" y="10668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u="sng">
                <a:solidFill>
                  <a:srgbClr val="FF33CC"/>
                </a:solidFill>
              </a:rPr>
              <a:t>3. Practice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614363" y="1527175"/>
            <a:ext cx="750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3333FF"/>
                </a:solidFill>
              </a:rPr>
              <a:t>Exercise 1.</a:t>
            </a:r>
            <a:r>
              <a:rPr lang="en-US" altLang="vi-VN" sz="2400">
                <a:solidFill>
                  <a:srgbClr val="FF3300"/>
                </a:solidFill>
              </a:rPr>
              <a:t> </a:t>
            </a:r>
            <a:r>
              <a:rPr lang="en-US" altLang="vi-VN" sz="2400"/>
              <a:t>Choose the correct option in the brackets.</a:t>
            </a:r>
          </a:p>
        </p:txBody>
      </p:sp>
      <p:sp>
        <p:nvSpPr>
          <p:cNvPr id="16403" name="Rectangle 22"/>
          <p:cNvSpPr>
            <a:spLocks noChangeArrowheads="1"/>
          </p:cNvSpPr>
          <p:nvPr/>
        </p:nvSpPr>
        <p:spPr bwMode="auto">
          <a:xfrm>
            <a:off x="685800" y="2057400"/>
            <a:ext cx="8229600" cy="955675"/>
          </a:xfrm>
          <a:prstGeom prst="rect">
            <a:avLst/>
          </a:prstGeom>
          <a:solidFill>
            <a:srgbClr val="9FFD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>
                <a:cs typeface="Arial" charset="0"/>
              </a:rPr>
              <a:t>2. Marry ( will get married/                               ) next week.</a:t>
            </a:r>
          </a:p>
        </p:txBody>
      </p:sp>
      <p:pic>
        <p:nvPicPr>
          <p:cNvPr id="16404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3203575" cy="30480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5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24288"/>
            <a:ext cx="26670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4953000" y="2071688"/>
            <a:ext cx="304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cs typeface="Arial" charset="0"/>
              </a:rPr>
              <a:t>is getting married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sp>
        <p:nvSpPr>
          <p:cNvPr id="17412" name="plant"/>
          <p:cNvSpPr>
            <a:spLocks noEditPoints="1" noChangeArrowheads="1"/>
          </p:cNvSpPr>
          <p:nvPr/>
        </p:nvSpPr>
        <p:spPr bwMode="auto">
          <a:xfrm rot="5400000">
            <a:off x="7353300" y="50673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7413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plant"/>
          <p:cNvSpPr>
            <a:spLocks noEditPoints="1" noChangeArrowheads="1"/>
          </p:cNvSpPr>
          <p:nvPr/>
        </p:nvSpPr>
        <p:spPr bwMode="auto">
          <a:xfrm rot="10800000">
            <a:off x="5791200" y="64770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76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51613"/>
            <a:ext cx="3200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135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6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21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13716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UNIT 6</a:t>
            </a:r>
          </a:p>
        </p:txBody>
      </p:sp>
      <p:sp>
        <p:nvSpPr>
          <p:cNvPr id="17422" name="WordArt 7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2895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292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AN EXCURSION</a:t>
            </a:r>
          </a:p>
        </p:txBody>
      </p:sp>
      <p:sp>
        <p:nvSpPr>
          <p:cNvPr id="17423" name="Text Box 25"/>
          <p:cNvSpPr txBox="1">
            <a:spLocks noChangeArrowheads="1"/>
          </p:cNvSpPr>
          <p:nvPr/>
        </p:nvSpPr>
        <p:spPr bwMode="auto">
          <a:xfrm>
            <a:off x="4876800" y="2286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E. LANGUAGE FOCUS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133600" y="838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FF3300"/>
                </a:solidFill>
                <a:latin typeface=".VnTimeH" pitchFamily="34" charset="0"/>
              </a:rPr>
              <a:t>grammar</a:t>
            </a:r>
            <a:endParaRPr lang="en-US" altLang="vi-VN" sz="2400" b="1" u="sng">
              <a:solidFill>
                <a:srgbClr val="FF3300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609600" y="10668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u="sng">
                <a:solidFill>
                  <a:srgbClr val="FF33CC"/>
                </a:solidFill>
              </a:rPr>
              <a:t>3. Practice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14363" y="1527175"/>
            <a:ext cx="750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3333FF"/>
                </a:solidFill>
              </a:rPr>
              <a:t>Exercise 1.</a:t>
            </a:r>
            <a:r>
              <a:rPr lang="en-US" altLang="vi-VN" sz="2400">
                <a:solidFill>
                  <a:srgbClr val="FF3300"/>
                </a:solidFill>
              </a:rPr>
              <a:t> </a:t>
            </a:r>
            <a:r>
              <a:rPr lang="en-US" altLang="vi-VN" sz="2400"/>
              <a:t>Choose the correct option in the brackets.</a:t>
            </a:r>
          </a:p>
        </p:txBody>
      </p:sp>
      <p:pic>
        <p:nvPicPr>
          <p:cNvPr id="17427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2438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AutoShape 25"/>
          <p:cNvSpPr>
            <a:spLocks noChangeArrowheads="1"/>
          </p:cNvSpPr>
          <p:nvPr/>
        </p:nvSpPr>
        <p:spPr bwMode="auto">
          <a:xfrm>
            <a:off x="685800" y="2133600"/>
            <a:ext cx="7162800" cy="1169988"/>
          </a:xfrm>
          <a:prstGeom prst="wedgeRectCallout">
            <a:avLst>
              <a:gd name="adj1" fmla="val 37213"/>
              <a:gd name="adj2" fmla="val 163120"/>
            </a:avLst>
          </a:prstGeom>
          <a:solidFill>
            <a:schemeClr val="bg1">
              <a:alpha val="21960"/>
            </a:scheme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>
                <a:cs typeface="Arial" charset="0"/>
              </a:rPr>
              <a:t>3. </a:t>
            </a:r>
            <a:r>
              <a:rPr lang="en-US" altLang="vi-VN" sz="2800">
                <a:cs typeface="Arial" charset="0"/>
              </a:rPr>
              <a:t>There’s a good play on TV tonight.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>
                <a:cs typeface="Arial" charset="0"/>
              </a:rPr>
              <a:t> ( Will you  /                                ) watch it</a:t>
            </a:r>
            <a:r>
              <a:rPr lang="en-US" altLang="vi-VN" sz="2000">
                <a:cs typeface="Arial" charset="0"/>
              </a:rPr>
              <a:t> </a:t>
            </a:r>
            <a:r>
              <a:rPr lang="en-US" altLang="vi-VN" sz="2800">
                <a:cs typeface="Arial" charset="0"/>
              </a:rPr>
              <a:t>?</a:t>
            </a:r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2819400" y="27432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cs typeface="Arial" charset="0"/>
              </a:rPr>
              <a:t>Are you going 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sp>
        <p:nvSpPr>
          <p:cNvPr id="18436" name="plant"/>
          <p:cNvSpPr>
            <a:spLocks noEditPoints="1" noChangeArrowheads="1"/>
          </p:cNvSpPr>
          <p:nvPr/>
        </p:nvSpPr>
        <p:spPr bwMode="auto">
          <a:xfrm rot="5400000">
            <a:off x="7353300" y="50673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8437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plant"/>
          <p:cNvSpPr>
            <a:spLocks noEditPoints="1" noChangeArrowheads="1"/>
          </p:cNvSpPr>
          <p:nvPr/>
        </p:nvSpPr>
        <p:spPr bwMode="auto">
          <a:xfrm rot="10800000">
            <a:off x="5791200" y="64770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76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51613"/>
            <a:ext cx="3200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135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6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5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13716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UNIT 6</a:t>
            </a:r>
          </a:p>
        </p:txBody>
      </p:sp>
      <p:sp>
        <p:nvSpPr>
          <p:cNvPr id="18446" name="WordArt 7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2895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292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AN EXCURSION</a:t>
            </a:r>
          </a:p>
        </p:txBody>
      </p:sp>
      <p:sp>
        <p:nvSpPr>
          <p:cNvPr id="18447" name="Text Box 25"/>
          <p:cNvSpPr txBox="1">
            <a:spLocks noChangeArrowheads="1"/>
          </p:cNvSpPr>
          <p:nvPr/>
        </p:nvSpPr>
        <p:spPr bwMode="auto">
          <a:xfrm>
            <a:off x="4876800" y="2286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E. LANGUAGE FOCUS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133600" y="838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FF3300"/>
                </a:solidFill>
                <a:latin typeface=".VnTimeH" pitchFamily="34" charset="0"/>
              </a:rPr>
              <a:t>grammar</a:t>
            </a:r>
            <a:endParaRPr lang="en-US" altLang="vi-VN" sz="2400" b="1" u="sng">
              <a:solidFill>
                <a:srgbClr val="FF3300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685800" y="10668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u="sng">
                <a:solidFill>
                  <a:srgbClr val="FF33CC"/>
                </a:solidFill>
              </a:rPr>
              <a:t>3. Practice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614363" y="1527175"/>
            <a:ext cx="750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3333FF"/>
                </a:solidFill>
              </a:rPr>
              <a:t>Exercise 1.</a:t>
            </a:r>
            <a:r>
              <a:rPr lang="en-US" altLang="vi-VN" sz="2400">
                <a:solidFill>
                  <a:srgbClr val="FF3300"/>
                </a:solidFill>
              </a:rPr>
              <a:t> </a:t>
            </a:r>
            <a:r>
              <a:rPr lang="en-US" altLang="vi-VN" sz="2400"/>
              <a:t>Choose the correct option in the brackets.</a:t>
            </a:r>
          </a:p>
        </p:txBody>
      </p:sp>
      <p:pic>
        <p:nvPicPr>
          <p:cNvPr id="1845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3276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533400" y="2154238"/>
            <a:ext cx="8326438" cy="1714500"/>
          </a:xfrm>
          <a:prstGeom prst="wedgeRoundRectCallout">
            <a:avLst>
              <a:gd name="adj1" fmla="val -278"/>
              <a:gd name="adj2" fmla="val 156389"/>
              <a:gd name="adj3" fmla="val 16667"/>
            </a:avLst>
          </a:prstGeom>
          <a:solidFill>
            <a:srgbClr val="CC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>
                <a:cs typeface="Arial" charset="0"/>
              </a:rPr>
              <a:t>4. I felt terrible. I think I (will be /                        ) sick.</a:t>
            </a:r>
          </a:p>
          <a:p>
            <a:pPr eaLnBrk="1" hangingPunct="1">
              <a:spcBef>
                <a:spcPct val="50000"/>
              </a:spcBef>
            </a:pPr>
            <a:endParaRPr lang="en-US" altLang="vi-VN" sz="2800">
              <a:cs typeface="Arial" charset="0"/>
            </a:endParaRPr>
          </a:p>
        </p:txBody>
      </p: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5867400" y="22098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cs typeface="Arial" charset="0"/>
              </a:rPr>
              <a:t>am going to be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6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sp>
        <p:nvSpPr>
          <p:cNvPr id="19460" name="plant"/>
          <p:cNvSpPr>
            <a:spLocks noEditPoints="1" noChangeArrowheads="1"/>
          </p:cNvSpPr>
          <p:nvPr/>
        </p:nvSpPr>
        <p:spPr bwMode="auto">
          <a:xfrm rot="5400000">
            <a:off x="7353300" y="50673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9461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plant"/>
          <p:cNvSpPr>
            <a:spLocks noEditPoints="1" noChangeArrowheads="1"/>
          </p:cNvSpPr>
          <p:nvPr/>
        </p:nvSpPr>
        <p:spPr bwMode="auto">
          <a:xfrm rot="10800000">
            <a:off x="5791200" y="64770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76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51613"/>
            <a:ext cx="3200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135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6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9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13716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UNIT 6</a:t>
            </a:r>
          </a:p>
        </p:txBody>
      </p:sp>
      <p:sp>
        <p:nvSpPr>
          <p:cNvPr id="19470" name="WordArt 7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2895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292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AN EXCURSION</a:t>
            </a:r>
          </a:p>
        </p:txBody>
      </p:sp>
      <p:sp>
        <p:nvSpPr>
          <p:cNvPr id="19471" name="Text Box 25"/>
          <p:cNvSpPr txBox="1">
            <a:spLocks noChangeArrowheads="1"/>
          </p:cNvSpPr>
          <p:nvPr/>
        </p:nvSpPr>
        <p:spPr bwMode="auto">
          <a:xfrm>
            <a:off x="4876800" y="2286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E. LANGUAGE FOCUS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133600" y="838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FF3300"/>
                </a:solidFill>
                <a:latin typeface=".VnTimeH" pitchFamily="34" charset="0"/>
              </a:rPr>
              <a:t>grammar</a:t>
            </a:r>
            <a:endParaRPr lang="en-US" altLang="vi-VN" sz="2400" b="1" u="sng">
              <a:solidFill>
                <a:srgbClr val="FF3300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09600" y="9906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u="sng">
                <a:solidFill>
                  <a:srgbClr val="FF33CC"/>
                </a:solidFill>
              </a:rPr>
              <a:t>3. Practice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614363" y="1527175"/>
            <a:ext cx="750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3333FF"/>
                </a:solidFill>
              </a:rPr>
              <a:t>Exercise 1.</a:t>
            </a:r>
            <a:r>
              <a:rPr lang="en-US" altLang="vi-VN" sz="2400">
                <a:solidFill>
                  <a:srgbClr val="FF3300"/>
                </a:solidFill>
              </a:rPr>
              <a:t> </a:t>
            </a:r>
            <a:r>
              <a:rPr lang="en-US" altLang="vi-VN" sz="2400"/>
              <a:t>Choose the correct option in the brackets.</a:t>
            </a:r>
          </a:p>
        </p:txBody>
      </p:sp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96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381000" y="2514600"/>
            <a:ext cx="4495800" cy="1597025"/>
          </a:xfrm>
          <a:prstGeom prst="rect">
            <a:avLst/>
          </a:prstGeom>
          <a:solidFill>
            <a:srgbClr val="EEFEA0">
              <a:alpha val="8313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>
                <a:cs typeface="Arial" charset="0"/>
              </a:rPr>
              <a:t>5. There are a lot of black clouds in the sky.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>
                <a:cs typeface="Arial" charset="0"/>
              </a:rPr>
              <a:t> It (will  /                     ) rain.</a:t>
            </a: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1981200" y="35814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cs typeface="Arial" charset="0"/>
              </a:rPr>
              <a:t>is going 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13716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UNIT 6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2895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292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AN EXCURSION</a:t>
            </a:r>
          </a:p>
        </p:txBody>
      </p:sp>
      <p:sp>
        <p:nvSpPr>
          <p:cNvPr id="20488" name="Text Box 25"/>
          <p:cNvSpPr txBox="1">
            <a:spLocks noChangeArrowheads="1"/>
          </p:cNvSpPr>
          <p:nvPr/>
        </p:nvSpPr>
        <p:spPr bwMode="auto">
          <a:xfrm>
            <a:off x="4876800" y="2286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E. LANGUAGE FOCUS</a:t>
            </a:r>
          </a:p>
        </p:txBody>
      </p:sp>
      <p:sp>
        <p:nvSpPr>
          <p:cNvPr id="20489" name="Text Box 16"/>
          <p:cNvSpPr txBox="1">
            <a:spLocks noChangeArrowheads="1"/>
          </p:cNvSpPr>
          <p:nvPr/>
        </p:nvSpPr>
        <p:spPr bwMode="auto">
          <a:xfrm>
            <a:off x="2133600" y="838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FF3300"/>
                </a:solidFill>
                <a:latin typeface=".VnTimeH" pitchFamily="34" charset="0"/>
              </a:rPr>
              <a:t>grammar</a:t>
            </a:r>
            <a:endParaRPr lang="en-US" altLang="vi-VN" sz="2400" b="1" u="sng">
              <a:solidFill>
                <a:srgbClr val="FF3300"/>
              </a:solidFill>
            </a:endParaRPr>
          </a:p>
        </p:txBody>
      </p:sp>
      <p:sp>
        <p:nvSpPr>
          <p:cNvPr id="20490" name="Rectangle 17"/>
          <p:cNvSpPr>
            <a:spLocks noChangeArrowheads="1"/>
          </p:cNvSpPr>
          <p:nvPr/>
        </p:nvSpPr>
        <p:spPr bwMode="auto">
          <a:xfrm>
            <a:off x="457200" y="10668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u="sng">
                <a:solidFill>
                  <a:srgbClr val="FF33CC"/>
                </a:solidFill>
              </a:rPr>
              <a:t>3. Practice</a:t>
            </a:r>
          </a:p>
        </p:txBody>
      </p:sp>
      <p:sp>
        <p:nvSpPr>
          <p:cNvPr id="20491" name="Rectangle 18"/>
          <p:cNvSpPr>
            <a:spLocks noChangeArrowheads="1"/>
          </p:cNvSpPr>
          <p:nvPr/>
        </p:nvSpPr>
        <p:spPr bwMode="auto">
          <a:xfrm>
            <a:off x="457200" y="15240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3333FF"/>
                </a:solidFill>
              </a:rPr>
              <a:t>Exercise 2.</a:t>
            </a:r>
            <a:r>
              <a:rPr lang="en-US" altLang="vi-VN" sz="2400">
                <a:solidFill>
                  <a:srgbClr val="FF0000"/>
                </a:solidFill>
              </a:rPr>
              <a:t> </a:t>
            </a:r>
            <a:r>
              <a:rPr lang="en-US" altLang="vi-VN" sz="2400"/>
              <a:t>Put the verbs in brackets in the </a:t>
            </a:r>
            <a:r>
              <a:rPr lang="en-US" altLang="vi-VN" sz="2400" b="1"/>
              <a:t>Present progressive</a:t>
            </a:r>
            <a:r>
              <a:rPr lang="en-US" altLang="vi-VN" sz="2400"/>
              <a:t> or</a:t>
            </a:r>
            <a:r>
              <a:rPr lang="en-US" altLang="vi-VN" sz="2400" b="1"/>
              <a:t> </a:t>
            </a:r>
            <a:r>
              <a:rPr lang="en-US" altLang="vi-VN" sz="2400" b="1" i="1"/>
              <a:t>be going to</a:t>
            </a:r>
            <a:r>
              <a:rPr lang="en-US" altLang="vi-VN" sz="2400"/>
              <a:t>.</a:t>
            </a:r>
          </a:p>
        </p:txBody>
      </p:sp>
      <p:sp>
        <p:nvSpPr>
          <p:cNvPr id="20492" name="Text Box 23"/>
          <p:cNvSpPr txBox="1">
            <a:spLocks noChangeArrowheads="1"/>
          </p:cNvSpPr>
          <p:nvPr/>
        </p:nvSpPr>
        <p:spPr bwMode="auto">
          <a:xfrm>
            <a:off x="381000" y="2514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vi-VN" sz="2400" b="1">
                <a:solidFill>
                  <a:srgbClr val="0000FF"/>
                </a:solidFill>
                <a:cs typeface="Arial" charset="0"/>
              </a:rPr>
              <a:t>The Browns  (go)            to the cinema this evening</a:t>
            </a:r>
            <a:r>
              <a:rPr lang="en-US" altLang="vi-VN" sz="2400">
                <a:cs typeface="Arial" charset="0"/>
              </a:rPr>
              <a:t>.</a:t>
            </a:r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2667000" y="2514600"/>
            <a:ext cx="1600200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cs typeface="Arial" charset="0"/>
              </a:rPr>
              <a:t>are going</a:t>
            </a:r>
          </a:p>
        </p:txBody>
      </p:sp>
      <p:sp>
        <p:nvSpPr>
          <p:cNvPr id="20494" name="Rectangle 25"/>
          <p:cNvSpPr>
            <a:spLocks noChangeArrowheads="1"/>
          </p:cNvSpPr>
          <p:nvPr/>
        </p:nvSpPr>
        <p:spPr bwMode="auto">
          <a:xfrm>
            <a:off x="381000" y="3063875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3333FF"/>
                </a:solidFill>
                <a:cs typeface="Arial" charset="0"/>
              </a:rPr>
              <a:t>2 . We ( have)          an English speaking club meeting next week. Would you like to come?</a:t>
            </a:r>
          </a:p>
        </p:txBody>
      </p:sp>
      <p:sp>
        <p:nvSpPr>
          <p:cNvPr id="88090" name="Text Box 26"/>
          <p:cNvSpPr txBox="1">
            <a:spLocks noChangeArrowheads="1"/>
          </p:cNvSpPr>
          <p:nvPr/>
        </p:nvSpPr>
        <p:spPr bwMode="auto">
          <a:xfrm>
            <a:off x="1447800" y="3048000"/>
            <a:ext cx="1752600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cs typeface="Arial" charset="0"/>
              </a:rPr>
              <a:t>are having</a:t>
            </a:r>
          </a:p>
        </p:txBody>
      </p:sp>
      <p:sp>
        <p:nvSpPr>
          <p:cNvPr id="20496" name="Rectangle 27"/>
          <p:cNvSpPr>
            <a:spLocks noChangeArrowheads="1"/>
          </p:cNvSpPr>
          <p:nvPr/>
        </p:nvSpPr>
        <p:spPr bwMode="auto">
          <a:xfrm>
            <a:off x="381000" y="3978275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3333FF"/>
                </a:solidFill>
                <a:cs typeface="Arial" charset="0"/>
              </a:rPr>
              <a:t>3. The cat is just behind the rat. It          ( catch )         the latter.</a:t>
            </a:r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5334000" y="3962400"/>
            <a:ext cx="2667000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cs typeface="Arial" charset="0"/>
              </a:rPr>
              <a:t>is going to catch</a:t>
            </a:r>
          </a:p>
        </p:txBody>
      </p:sp>
      <p:sp>
        <p:nvSpPr>
          <p:cNvPr id="20498" name="Text Box 29"/>
          <p:cNvSpPr txBox="1">
            <a:spLocks noChangeArrowheads="1"/>
          </p:cNvSpPr>
          <p:nvPr/>
        </p:nvSpPr>
        <p:spPr bwMode="auto">
          <a:xfrm>
            <a:off x="304800" y="48768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>
                <a:cs typeface="Arial" charset="0"/>
              </a:rPr>
              <a:t> </a:t>
            </a:r>
            <a:r>
              <a:rPr lang="en-US" altLang="vi-VN" sz="2400" b="1">
                <a:solidFill>
                  <a:srgbClr val="3333FF"/>
                </a:solidFill>
                <a:cs typeface="Arial" charset="0"/>
              </a:rPr>
              <a:t>4</a:t>
            </a:r>
            <a:r>
              <a:rPr lang="en-US" altLang="vi-VN" sz="2400" b="1">
                <a:solidFill>
                  <a:srgbClr val="0000FF"/>
                </a:solidFill>
                <a:cs typeface="Arial" charset="0"/>
              </a:rPr>
              <a:t>.  Where      you ( put )        this new book case?</a:t>
            </a:r>
          </a:p>
        </p:txBody>
      </p: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1905000" y="4876800"/>
            <a:ext cx="2438400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cs typeface="Arial" charset="0"/>
              </a:rPr>
              <a:t>are you putting</a:t>
            </a:r>
          </a:p>
        </p:txBody>
      </p:sp>
      <p:sp>
        <p:nvSpPr>
          <p:cNvPr id="20500" name="Rectangle 31"/>
          <p:cNvSpPr>
            <a:spLocks noChangeArrowheads="1"/>
          </p:cNvSpPr>
          <p:nvPr/>
        </p:nvSpPr>
        <p:spPr bwMode="auto">
          <a:xfrm>
            <a:off x="381000" y="5426075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vi-VN" sz="2400" b="1">
                <a:solidFill>
                  <a:srgbClr val="3333FF"/>
                </a:solidFill>
                <a:cs typeface="Arial" charset="0"/>
              </a:rPr>
              <a:t>5. Smoking is very bad for his health, </a:t>
            </a:r>
          </a:p>
          <a:p>
            <a:pPr marL="342900" indent="-342900" eaLnBrk="1" hangingPunct="1"/>
            <a:r>
              <a:rPr lang="en-US" altLang="vi-VN" sz="2400" b="1">
                <a:solidFill>
                  <a:srgbClr val="3333FF"/>
                </a:solidFill>
                <a:cs typeface="Arial" charset="0"/>
              </a:rPr>
              <a:t>  but he           ( not give )          it up.</a:t>
            </a:r>
          </a:p>
        </p:txBody>
      </p:sp>
      <p:sp>
        <p:nvSpPr>
          <p:cNvPr id="88096" name="Text Box 32"/>
          <p:cNvSpPr txBox="1">
            <a:spLocks noChangeArrowheads="1"/>
          </p:cNvSpPr>
          <p:nvPr/>
        </p:nvSpPr>
        <p:spPr bwMode="auto">
          <a:xfrm>
            <a:off x="1676400" y="5791200"/>
            <a:ext cx="2971800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cs typeface="Arial" charset="0"/>
              </a:rPr>
              <a:t>is not going to give</a:t>
            </a:r>
            <a:r>
              <a:rPr lang="en-US" altLang="vi-VN" sz="2400" i="1"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8" grpId="0" animBg="1"/>
      <p:bldP spid="88090" grpId="0" animBg="1"/>
      <p:bldP spid="88092" grpId="0" animBg="1"/>
      <p:bldP spid="88094" grpId="0" animBg="1"/>
      <p:bldP spid="880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13716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UNIT 6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2895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292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AN EXCURSION</a:t>
            </a:r>
          </a:p>
        </p:txBody>
      </p:sp>
      <p:sp>
        <p:nvSpPr>
          <p:cNvPr id="21512" name="Text Box 25"/>
          <p:cNvSpPr txBox="1">
            <a:spLocks noChangeArrowheads="1"/>
          </p:cNvSpPr>
          <p:nvPr/>
        </p:nvSpPr>
        <p:spPr bwMode="auto">
          <a:xfrm>
            <a:off x="4876800" y="2286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E. LANGUAGE FOCUS</a:t>
            </a:r>
          </a:p>
        </p:txBody>
      </p:sp>
      <p:sp>
        <p:nvSpPr>
          <p:cNvPr id="21513" name="Text Box 16"/>
          <p:cNvSpPr txBox="1">
            <a:spLocks noChangeArrowheads="1"/>
          </p:cNvSpPr>
          <p:nvPr/>
        </p:nvSpPr>
        <p:spPr bwMode="auto">
          <a:xfrm>
            <a:off x="2133600" y="838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FF3300"/>
                </a:solidFill>
                <a:latin typeface=".VnTimeH" pitchFamily="34" charset="0"/>
              </a:rPr>
              <a:t>grammar</a:t>
            </a:r>
            <a:endParaRPr lang="en-US" altLang="vi-VN" sz="2400" b="1" u="sng">
              <a:solidFill>
                <a:srgbClr val="FF3300"/>
              </a:solidFill>
            </a:endParaRPr>
          </a:p>
        </p:txBody>
      </p:sp>
      <p:sp>
        <p:nvSpPr>
          <p:cNvPr id="21514" name="Rectangle 17"/>
          <p:cNvSpPr>
            <a:spLocks noChangeArrowheads="1"/>
          </p:cNvSpPr>
          <p:nvPr/>
        </p:nvSpPr>
        <p:spPr bwMode="auto">
          <a:xfrm>
            <a:off x="304800" y="9144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u="sng">
                <a:solidFill>
                  <a:srgbClr val="FF33CC"/>
                </a:solidFill>
              </a:rPr>
              <a:t>3. Practice</a:t>
            </a:r>
          </a:p>
        </p:txBody>
      </p:sp>
      <p:sp>
        <p:nvSpPr>
          <p:cNvPr id="21515" name="Rectangle 18"/>
          <p:cNvSpPr>
            <a:spLocks noChangeArrowheads="1"/>
          </p:cNvSpPr>
          <p:nvPr/>
        </p:nvSpPr>
        <p:spPr bwMode="auto">
          <a:xfrm>
            <a:off x="304800" y="12954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3333FF"/>
                </a:solidFill>
              </a:rPr>
              <a:t>Exercise 3.</a:t>
            </a:r>
            <a:r>
              <a:rPr lang="en-US" altLang="vi-VN" sz="2400">
                <a:solidFill>
                  <a:srgbClr val="FF0000"/>
                </a:solidFill>
              </a:rPr>
              <a:t> </a:t>
            </a:r>
            <a:r>
              <a:rPr lang="en-US" altLang="vi-VN" sz="2400"/>
              <a:t>Complete the exchanges, using </a:t>
            </a:r>
            <a:r>
              <a:rPr lang="en-US" altLang="vi-VN" sz="2400" b="1"/>
              <a:t>the present progressive</a:t>
            </a:r>
            <a:r>
              <a:rPr lang="en-US" altLang="vi-VN" sz="2400"/>
              <a:t> or </a:t>
            </a:r>
            <a:r>
              <a:rPr lang="en-US" altLang="vi-VN" sz="2400" b="1"/>
              <a:t>be going to.    </a:t>
            </a:r>
            <a:endParaRPr lang="en-US" altLang="vi-VN" sz="2400" b="1">
              <a:solidFill>
                <a:srgbClr val="FF3300"/>
              </a:solidFill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228600" y="2019300"/>
            <a:ext cx="8915400" cy="4108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en-US" altLang="vi-VN" sz="2400">
                <a:solidFill>
                  <a:srgbClr val="3333FF"/>
                </a:solidFill>
                <a:cs typeface="Arial" panose="020B0604020202020204" pitchFamily="34" charset="0"/>
              </a:rPr>
              <a:t>There’s a football match on TV this afternoon.      .............................................</a:t>
            </a:r>
            <a:r>
              <a:rPr lang="en-US" altLang="vi-VN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en-US" altLang="vi-VN" sz="2400">
                <a:solidFill>
                  <a:srgbClr val="3333FF"/>
                </a:solidFill>
                <a:cs typeface="Arial" panose="020B0604020202020204" pitchFamily="34" charset="0"/>
              </a:rPr>
              <a:t>?</a:t>
            </a:r>
          </a:p>
          <a:p>
            <a:pPr eaLnBrk="1" hangingPunct="1">
              <a:defRPr/>
            </a:pPr>
            <a:r>
              <a:rPr lang="en-US" altLang="vi-VN" sz="2400">
                <a:solidFill>
                  <a:srgbClr val="3333FF"/>
                </a:solidFill>
                <a:cs typeface="Arial" panose="020B0604020202020204" pitchFamily="34" charset="0"/>
              </a:rPr>
              <a:t>    No, I’m busy. </a:t>
            </a:r>
            <a:r>
              <a:rPr lang="en-US" altLang="vi-VN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en-US" altLang="vi-VN" sz="2400">
                <a:solidFill>
                  <a:srgbClr val="3333FF"/>
                </a:solidFill>
                <a:cs typeface="Arial" panose="020B0604020202020204" pitchFamily="34" charset="0"/>
              </a:rPr>
              <a:t>…………………………</a:t>
            </a:r>
          </a:p>
          <a:p>
            <a:pPr eaLnBrk="1" hangingPunct="1">
              <a:defRPr/>
            </a:pPr>
            <a:r>
              <a:rPr lang="en-US" altLang="vi-VN" sz="2400">
                <a:solidFill>
                  <a:srgbClr val="3333FF"/>
                </a:solidFill>
                <a:cs typeface="Arial" panose="020B0604020202020204" pitchFamily="34" charset="0"/>
              </a:rPr>
              <a:t>2. Can you come next weekend?</a:t>
            </a:r>
          </a:p>
          <a:p>
            <a:pPr eaLnBrk="1" hangingPunct="1">
              <a:defRPr/>
            </a:pPr>
            <a:r>
              <a:rPr lang="en-US" altLang="vi-VN" sz="2400">
                <a:solidFill>
                  <a:srgbClr val="3333FF"/>
                </a:solidFill>
                <a:cs typeface="Arial" panose="020B0604020202020204" pitchFamily="34" charset="0"/>
              </a:rPr>
              <a:t>    Sorry, we’d love to, but ..................................</a:t>
            </a:r>
            <a:endParaRPr lang="en-US" altLang="vi-VN">
              <a:solidFill>
                <a:srgbClr val="3333FF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vi-VN" sz="2400">
                <a:solidFill>
                  <a:srgbClr val="3333FF"/>
                </a:solidFill>
                <a:cs typeface="Arial" panose="020B0604020202020204" pitchFamily="34" charset="0"/>
              </a:rPr>
              <a:t>3. </a:t>
            </a:r>
            <a:r>
              <a:rPr lang="en-US" altLang="vi-VN" sz="2300">
                <a:solidFill>
                  <a:srgbClr val="3333FF"/>
                </a:solidFill>
                <a:cs typeface="Arial" panose="020B0604020202020204" pitchFamily="34" charset="0"/>
              </a:rPr>
              <a:t>I hear Tim won a lot of money.</a:t>
            </a:r>
            <a:r>
              <a:rPr lang="en-US" altLang="vi-VN" sz="2400">
                <a:solidFill>
                  <a:srgbClr val="3333FF"/>
                </a:solidFill>
                <a:cs typeface="Arial" panose="020B0604020202020204" pitchFamily="34" charset="0"/>
              </a:rPr>
              <a:t> What ...............................?</a:t>
            </a:r>
          </a:p>
          <a:p>
            <a:pPr eaLnBrk="1" hangingPunct="1">
              <a:defRPr/>
            </a:pPr>
            <a:r>
              <a:rPr lang="en-US" altLang="vi-VN" sz="2400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en-US" altLang="vi-VN" sz="2400">
                <a:solidFill>
                  <a:srgbClr val="3333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altLang="vi-VN" sz="2400">
                <a:solidFill>
                  <a:srgbClr val="3333FF"/>
                </a:solidFill>
                <a:cs typeface="Arial" panose="020B0604020202020204" pitchFamily="34" charset="0"/>
              </a:rPr>
              <a:t>He says </a:t>
            </a:r>
            <a:r>
              <a:rPr lang="en-US" altLang="vi-VN"/>
              <a:t> </a:t>
            </a:r>
            <a:r>
              <a:rPr lang="en-US" altLang="vi-VN" sz="2400">
                <a:solidFill>
                  <a:srgbClr val="3333FF"/>
                </a:solidFill>
              </a:rPr>
              <a:t>........................................................</a:t>
            </a:r>
            <a:endParaRPr lang="en-US" altLang="vi-VN" sz="2400">
              <a:solidFill>
                <a:srgbClr val="3333FF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vi-VN" sz="2400">
                <a:solidFill>
                  <a:srgbClr val="3333FF"/>
                </a:solidFill>
                <a:cs typeface="Arial" panose="020B0604020202020204" pitchFamily="34" charset="0"/>
              </a:rPr>
              <a:t>4. Should I leave the umbrella at home ?</a:t>
            </a:r>
          </a:p>
          <a:p>
            <a:pPr eaLnBrk="1" hangingPunct="1">
              <a:defRPr/>
            </a:pPr>
            <a:r>
              <a:rPr lang="en-US" altLang="vi-VN" sz="2400">
                <a:solidFill>
                  <a:srgbClr val="3333FF"/>
                </a:solidFill>
                <a:cs typeface="Arial" panose="020B0604020202020204" pitchFamily="34" charset="0"/>
              </a:rPr>
              <a:t>    It’ cloudy and windy. </a:t>
            </a:r>
            <a:r>
              <a:rPr lang="en-US" altLang="vi-VN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en-US" altLang="vi-VN" sz="2400">
                <a:solidFill>
                  <a:srgbClr val="3333FF"/>
                </a:solidFill>
                <a:cs typeface="Arial" panose="020B0604020202020204" pitchFamily="34" charset="0"/>
              </a:rPr>
              <a:t>……………………… Take it along.</a:t>
            </a:r>
          </a:p>
          <a:p>
            <a:pPr eaLnBrk="1" hangingPunct="1">
              <a:defRPr/>
            </a:pPr>
            <a:r>
              <a:rPr lang="en-US" altLang="vi-VN" sz="2400">
                <a:solidFill>
                  <a:srgbClr val="3333FF"/>
                </a:solidFill>
                <a:cs typeface="Arial" panose="020B0604020202020204" pitchFamily="34" charset="0"/>
              </a:rPr>
              <a:t>5. Do you think the windows are so dirty ?</a:t>
            </a:r>
          </a:p>
          <a:p>
            <a:pPr eaLnBrk="1" hangingPunct="1">
              <a:defRPr/>
            </a:pPr>
            <a:r>
              <a:rPr lang="en-US" altLang="vi-VN" sz="2400">
                <a:solidFill>
                  <a:srgbClr val="3333FF"/>
                </a:solidFill>
                <a:cs typeface="Arial" panose="020B0604020202020204" pitchFamily="34" charset="0"/>
              </a:rPr>
              <a:t>    Oh, yes. …………………………………… later.</a:t>
            </a:r>
          </a:p>
        </p:txBody>
      </p:sp>
      <p:sp>
        <p:nvSpPr>
          <p:cNvPr id="99355" name="Text Box 27"/>
          <p:cNvSpPr txBox="1">
            <a:spLocks noChangeArrowheads="1"/>
          </p:cNvSpPr>
          <p:nvPr/>
        </p:nvSpPr>
        <p:spPr bwMode="auto">
          <a:xfrm>
            <a:off x="381000" y="23622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   Are you going to watch it</a:t>
            </a:r>
          </a:p>
        </p:txBody>
      </p:sp>
      <p:sp>
        <p:nvSpPr>
          <p:cNvPr id="99356" name="Text Box 28"/>
          <p:cNvSpPr txBox="1">
            <a:spLocks noChangeArrowheads="1"/>
          </p:cNvSpPr>
          <p:nvPr/>
        </p:nvSpPr>
        <p:spPr bwMode="auto">
          <a:xfrm>
            <a:off x="2286000" y="27432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 I am doing my homework.</a:t>
            </a: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5257800" y="16764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3300"/>
                </a:solidFill>
              </a:rPr>
              <a:t>---&gt; Do E3 at home.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5" grpId="0"/>
      <p:bldP spid="99356" grpId="0"/>
      <p:bldP spid="993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13716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UNIT 6</a:t>
            </a:r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2895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292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AN EXCURSION</a:t>
            </a:r>
          </a:p>
        </p:txBody>
      </p:sp>
      <p:sp>
        <p:nvSpPr>
          <p:cNvPr id="22536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62200" y="990600"/>
            <a:ext cx="556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3333FF"/>
                </a:solidFill>
                <a:latin typeface=".VnTime" pitchFamily="34" charset="0"/>
              </a:rPr>
              <a:t>THE FORTUNE WHEEL</a:t>
            </a:r>
            <a:endParaRPr lang="en-US" altLang="vi-VN" b="1">
              <a:solidFill>
                <a:srgbClr val="3333FF"/>
              </a:solidFill>
            </a:endParaRPr>
          </a:p>
        </p:txBody>
      </p:sp>
      <p:sp>
        <p:nvSpPr>
          <p:cNvPr id="22537" name="WordArt 23"/>
          <p:cNvSpPr>
            <a:spLocks noChangeArrowheads="1" noChangeShapeType="1" noTextEdit="1"/>
          </p:cNvSpPr>
          <p:nvPr/>
        </p:nvSpPr>
        <p:spPr bwMode="auto">
          <a:xfrm>
            <a:off x="533400" y="18288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STUDENT A</a:t>
            </a:r>
          </a:p>
        </p:txBody>
      </p:sp>
      <p:sp>
        <p:nvSpPr>
          <p:cNvPr id="22538" name="WordArt 24"/>
          <p:cNvSpPr>
            <a:spLocks noChangeArrowheads="1" noChangeShapeType="1" noTextEdit="1"/>
          </p:cNvSpPr>
          <p:nvPr/>
        </p:nvSpPr>
        <p:spPr bwMode="auto">
          <a:xfrm>
            <a:off x="2362200" y="1828800"/>
            <a:ext cx="1143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STUDENT B</a:t>
            </a:r>
          </a:p>
        </p:txBody>
      </p:sp>
      <p:sp>
        <p:nvSpPr>
          <p:cNvPr id="56347" name="Oval 2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81000" y="3429000"/>
            <a:ext cx="457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56348" name="Oval 2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81000" y="3962400"/>
            <a:ext cx="457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56349" name="Oval 2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81000" y="4495800"/>
            <a:ext cx="457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56350" name="Oval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1000" y="5029200"/>
            <a:ext cx="457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56351" name="Oval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1000" y="5562600"/>
            <a:ext cx="457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56352" name="Oval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71600" y="3429000"/>
            <a:ext cx="457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0000CC"/>
                </a:solidFill>
              </a:rPr>
              <a:t>6</a:t>
            </a:r>
          </a:p>
        </p:txBody>
      </p:sp>
      <p:sp>
        <p:nvSpPr>
          <p:cNvPr id="56353" name="Oval 3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71600" y="3962400"/>
            <a:ext cx="457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0000CC"/>
                </a:solidFill>
              </a:rPr>
              <a:t>7</a:t>
            </a:r>
          </a:p>
        </p:txBody>
      </p:sp>
      <p:sp>
        <p:nvSpPr>
          <p:cNvPr id="56354" name="Oval 3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71600" y="5029200"/>
            <a:ext cx="457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0000CC"/>
                </a:solidFill>
              </a:rPr>
              <a:t>9</a:t>
            </a:r>
          </a:p>
        </p:txBody>
      </p:sp>
      <p:sp>
        <p:nvSpPr>
          <p:cNvPr id="56355" name="Oval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71600" y="4495800"/>
            <a:ext cx="457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0000CC"/>
                </a:solidFill>
              </a:rPr>
              <a:t>8</a:t>
            </a:r>
          </a:p>
        </p:txBody>
      </p:sp>
      <p:sp>
        <p:nvSpPr>
          <p:cNvPr id="56356" name="Oval 3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71600" y="5562600"/>
            <a:ext cx="457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0000CC"/>
                </a:solidFill>
              </a:rPr>
              <a:t>10</a:t>
            </a:r>
          </a:p>
        </p:txBody>
      </p:sp>
      <p:sp>
        <p:nvSpPr>
          <p:cNvPr id="22551" name="Text Box 25"/>
          <p:cNvSpPr txBox="1">
            <a:spLocks noChangeArrowheads="1"/>
          </p:cNvSpPr>
          <p:nvPr/>
        </p:nvSpPr>
        <p:spPr bwMode="auto">
          <a:xfrm>
            <a:off x="4876800" y="2286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E. LANGUAGE FOCUS</a:t>
            </a:r>
          </a:p>
        </p:txBody>
      </p:sp>
      <p:pic>
        <p:nvPicPr>
          <p:cNvPr id="22552" name="Picture 3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39624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3" name="Text Box 39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6781800" y="2057400"/>
            <a:ext cx="2133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>
                <a:solidFill>
                  <a:srgbClr val="FF0066"/>
                </a:solidFill>
                <a:cs typeface="Arial" charset="0"/>
              </a:rPr>
              <a:t>Mark</a:t>
            </a:r>
            <a:r>
              <a:rPr lang="en-US" altLang="vi-VN" sz="4400">
                <a:solidFill>
                  <a:srgbClr val="FF0066"/>
                </a:solidFill>
                <a:latin typeface=".VnTifani HeavyH" pitchFamily="34" charset="0"/>
                <a:cs typeface="Arial" charset="0"/>
              </a:rPr>
              <a:t> 10 &amp;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2541" name="TextBox1" r:id="rId2" imgW="1371600" imgH="609600"/>
        </mc:Choice>
        <mc:Fallback>
          <p:control name="TextBox1" r:id="rId2" imgW="1371600" imgH="6096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800" y="2438400"/>
                  <a:ext cx="13716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542" name="TextBox2" r:id="rId3" imgW="1295400" imgH="609600"/>
        </mc:Choice>
        <mc:Fallback>
          <p:control name="TextBox2" r:id="rId3" imgW="1295400" imgH="6096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2438400"/>
                  <a:ext cx="12954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6"/>
                  </p:tgtEl>
                </p:cond>
              </p:nextCondLst>
            </p:seq>
          </p:childTnLst>
        </p:cTn>
      </p:par>
    </p:tnLst>
    <p:bldLst>
      <p:bldP spid="56347" grpId="0" animBg="1"/>
      <p:bldP spid="56348" grpId="0" animBg="1"/>
      <p:bldP spid="56349" grpId="0" animBg="1"/>
      <p:bldP spid="56350" grpId="0" animBg="1"/>
      <p:bldP spid="56351" grpId="0" animBg="1"/>
      <p:bldP spid="56352" grpId="0" animBg="1"/>
      <p:bldP spid="56353" grpId="0" animBg="1"/>
      <p:bldP spid="56354" grpId="0" animBg="1"/>
      <p:bldP spid="56355" grpId="0" animBg="1"/>
      <p:bldP spid="563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1905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19812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1981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21336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203325" y="25511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1800" b="1"/>
              <a:t>1.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4343400" y="2514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80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4495800" y="2590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/>
              <a:t>2.</a:t>
            </a:r>
            <a:r>
              <a:rPr lang="en-US" altLang="vi-VN" sz="1800"/>
              <a:t> 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1066800" y="4572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/>
              <a:t>3.</a:t>
            </a: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4419600" y="4572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/>
              <a:t>4.</a:t>
            </a: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1905000" y="6248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800"/>
          </a:p>
        </p:txBody>
      </p:sp>
      <p:grpSp>
        <p:nvGrpSpPr>
          <p:cNvPr id="4108" name="Group 30"/>
          <p:cNvGrpSpPr>
            <a:grpSpLocks/>
          </p:cNvGrpSpPr>
          <p:nvPr/>
        </p:nvGrpSpPr>
        <p:grpSpPr bwMode="auto">
          <a:xfrm>
            <a:off x="357188" y="228600"/>
            <a:ext cx="2995612" cy="2057400"/>
            <a:chOff x="225" y="144"/>
            <a:chExt cx="1887" cy="1296"/>
          </a:xfrm>
        </p:grpSpPr>
        <p:pic>
          <p:nvPicPr>
            <p:cNvPr id="41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182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192"/>
              <a:ext cx="111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9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76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0" name="Group 28"/>
          <p:cNvGrpSpPr>
            <a:grpSpLocks/>
          </p:cNvGrpSpPr>
          <p:nvPr/>
        </p:nvGrpSpPr>
        <p:grpSpPr bwMode="auto">
          <a:xfrm>
            <a:off x="0" y="5334000"/>
            <a:ext cx="3733800" cy="1447800"/>
            <a:chOff x="0" y="3360"/>
            <a:chExt cx="2352" cy="912"/>
          </a:xfrm>
        </p:grpSpPr>
        <p:pic>
          <p:nvPicPr>
            <p:cNvPr id="4118" name="Picture 19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60"/>
              <a:ext cx="91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40"/>
              <a:ext cx="182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127"/>
              <a:ext cx="201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1" name="plant"/>
          <p:cNvSpPr>
            <a:spLocks noEditPoints="1" noChangeArrowheads="1"/>
          </p:cNvSpPr>
          <p:nvPr/>
        </p:nvSpPr>
        <p:spPr bwMode="auto">
          <a:xfrm rot="5400000">
            <a:off x="7353300" y="50673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4112" name="Group 29"/>
          <p:cNvGrpSpPr>
            <a:grpSpLocks/>
          </p:cNvGrpSpPr>
          <p:nvPr/>
        </p:nvGrpSpPr>
        <p:grpSpPr bwMode="auto">
          <a:xfrm>
            <a:off x="5791200" y="5562600"/>
            <a:ext cx="3200400" cy="990600"/>
            <a:chOff x="3648" y="3504"/>
            <a:chExt cx="2016" cy="624"/>
          </a:xfrm>
        </p:grpSpPr>
        <p:sp>
          <p:nvSpPr>
            <p:cNvPr id="4116" name="plant"/>
            <p:cNvSpPr>
              <a:spLocks noEditPoints="1" noChangeArrowheads="1"/>
            </p:cNvSpPr>
            <p:nvPr/>
          </p:nvSpPr>
          <p:spPr bwMode="auto">
            <a:xfrm rot="10800000">
              <a:off x="3648" y="4080"/>
              <a:ext cx="1920" cy="48"/>
            </a:xfrm>
            <a:custGeom>
              <a:avLst/>
              <a:gdLst>
                <a:gd name="T0" fmla="*/ 0 w 21600"/>
                <a:gd name="T1" fmla="*/ 0 h 21600"/>
                <a:gd name="T2" fmla="*/ 85 w 21600"/>
                <a:gd name="T3" fmla="*/ 0 h 21600"/>
                <a:gd name="T4" fmla="*/ 171 w 21600"/>
                <a:gd name="T5" fmla="*/ 0 h 21600"/>
                <a:gd name="T6" fmla="*/ 171 w 21600"/>
                <a:gd name="T7" fmla="*/ 0 h 21600"/>
                <a:gd name="T8" fmla="*/ 171 w 21600"/>
                <a:gd name="T9" fmla="*/ 0 h 21600"/>
                <a:gd name="T10" fmla="*/ 85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99 w 21600"/>
                <a:gd name="T25" fmla="*/ 9900 h 21600"/>
                <a:gd name="T26" fmla="*/ 14546 w 21600"/>
                <a:gd name="T27" fmla="*/ 135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4117" name="Picture 24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504"/>
              <a:ext cx="76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13" name="Picture 2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WordArt 3"/>
          <p:cNvSpPr>
            <a:spLocks noChangeArrowheads="1" noChangeShapeType="1" noTextEdit="1"/>
          </p:cNvSpPr>
          <p:nvPr/>
        </p:nvSpPr>
        <p:spPr bwMode="auto">
          <a:xfrm>
            <a:off x="3733800" y="152400"/>
            <a:ext cx="2514600" cy="838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1769"/>
              </a:avLst>
            </a:prstTxWarp>
          </a:bodyPr>
          <a:lstStyle/>
          <a:p>
            <a:pPr algn="ctr"/>
            <a:r>
              <a:rPr lang="en-US" sz="2400" kern="1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Warm- up</a:t>
            </a:r>
          </a:p>
        </p:txBody>
      </p:sp>
      <p:sp>
        <p:nvSpPr>
          <p:cNvPr id="4115" name="Rectangle 27"/>
          <p:cNvSpPr>
            <a:spLocks noChangeArrowheads="1"/>
          </p:cNvSpPr>
          <p:nvPr/>
        </p:nvSpPr>
        <p:spPr bwMode="auto">
          <a:xfrm>
            <a:off x="762000" y="1233488"/>
            <a:ext cx="800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vi-VN" sz="3200" b="1" i="1">
                <a:solidFill>
                  <a:srgbClr val="3333FF"/>
                </a:solidFill>
              </a:rPr>
              <a:t>Name the things you see in the pictures.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13716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UNIT 6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2895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292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AN EXCURSION</a:t>
            </a:r>
          </a:p>
        </p:txBody>
      </p: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152400" y="1143000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800" b="1" u="sng">
                <a:solidFill>
                  <a:srgbClr val="FF0066"/>
                </a:solidFill>
                <a:latin typeface=".VnTime" pitchFamily="34" charset="0"/>
              </a:rPr>
              <a:t>Question 1</a:t>
            </a:r>
            <a:r>
              <a:rPr lang="en-US" altLang="vi-VN" sz="2800" b="1">
                <a:solidFill>
                  <a:srgbClr val="0000CC"/>
                </a:solidFill>
                <a:latin typeface=".VnTime" pitchFamily="34" charset="0"/>
              </a:rPr>
              <a:t>: </a:t>
            </a:r>
            <a:r>
              <a:rPr lang="en-US" altLang="vi-VN" sz="2800" b="1" i="1">
                <a:solidFill>
                  <a:srgbClr val="3333FF"/>
                </a:solidFill>
              </a:rPr>
              <a:t>Choose the word whose underlined part is pronounced differently from that of the other words.</a:t>
            </a:r>
          </a:p>
        </p:txBody>
      </p:sp>
      <p:sp>
        <p:nvSpPr>
          <p:cNvPr id="58388" name="Oval 20"/>
          <p:cNvSpPr>
            <a:spLocks noChangeArrowheads="1"/>
          </p:cNvSpPr>
          <p:nvPr/>
        </p:nvSpPr>
        <p:spPr bwMode="auto">
          <a:xfrm>
            <a:off x="7467600" y="5029200"/>
            <a:ext cx="1676400" cy="1676400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/>
          </a:p>
        </p:txBody>
      </p:sp>
      <p:grpSp>
        <p:nvGrpSpPr>
          <p:cNvPr id="58389" name="Group 21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1680" y="672"/>
            <a:chExt cx="768" cy="768"/>
          </a:xfrm>
        </p:grpSpPr>
        <p:sp>
          <p:nvSpPr>
            <p:cNvPr id="23600" name="Oval 22"/>
            <p:cNvSpPr>
              <a:spLocks noChangeArrowheads="1"/>
            </p:cNvSpPr>
            <p:nvPr/>
          </p:nvSpPr>
          <p:spPr bwMode="auto">
            <a:xfrm>
              <a:off x="1680" y="672"/>
              <a:ext cx="768" cy="7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3601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824" y="768"/>
              <a:ext cx="420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9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1</a:t>
              </a:r>
            </a:p>
          </p:txBody>
        </p:sp>
      </p:grpSp>
      <p:grpSp>
        <p:nvGrpSpPr>
          <p:cNvPr id="58392" name="Group 24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3216" y="2976"/>
            <a:chExt cx="768" cy="768"/>
          </a:xfrm>
        </p:grpSpPr>
        <p:sp>
          <p:nvSpPr>
            <p:cNvPr id="23598" name="Oval 25"/>
            <p:cNvSpPr>
              <a:spLocks noChangeArrowheads="1"/>
            </p:cNvSpPr>
            <p:nvPr/>
          </p:nvSpPr>
          <p:spPr bwMode="auto">
            <a:xfrm>
              <a:off x="3216" y="2976"/>
              <a:ext cx="768" cy="76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3599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3360" y="3072"/>
              <a:ext cx="432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2</a:t>
              </a:r>
            </a:p>
          </p:txBody>
        </p:sp>
      </p:grpSp>
      <p:grpSp>
        <p:nvGrpSpPr>
          <p:cNvPr id="58395" name="Group 27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4704" y="624"/>
            <a:chExt cx="768" cy="768"/>
          </a:xfrm>
        </p:grpSpPr>
        <p:sp>
          <p:nvSpPr>
            <p:cNvPr id="23596" name="Oval 28"/>
            <p:cNvSpPr>
              <a:spLocks noChangeArrowheads="1"/>
            </p:cNvSpPr>
            <p:nvPr/>
          </p:nvSpPr>
          <p:spPr bwMode="auto">
            <a:xfrm>
              <a:off x="4704" y="624"/>
              <a:ext cx="768" cy="76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3597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848" y="720"/>
              <a:ext cx="480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3</a:t>
              </a:r>
            </a:p>
          </p:txBody>
        </p:sp>
      </p:grpSp>
      <p:grpSp>
        <p:nvGrpSpPr>
          <p:cNvPr id="58398" name="Group 30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2400" y="2304"/>
            <a:chExt cx="768" cy="768"/>
          </a:xfrm>
        </p:grpSpPr>
        <p:sp>
          <p:nvSpPr>
            <p:cNvPr id="23594" name="Oval 31"/>
            <p:cNvSpPr>
              <a:spLocks noChangeArrowheads="1"/>
            </p:cNvSpPr>
            <p:nvPr/>
          </p:nvSpPr>
          <p:spPr bwMode="auto">
            <a:xfrm>
              <a:off x="2400" y="2304"/>
              <a:ext cx="768" cy="76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3595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2496" y="2400"/>
              <a:ext cx="480" cy="5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4</a:t>
              </a:r>
            </a:p>
          </p:txBody>
        </p:sp>
      </p:grpSp>
      <p:grpSp>
        <p:nvGrpSpPr>
          <p:cNvPr id="58401" name="Group 33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1968" y="1536"/>
            <a:chExt cx="768" cy="768"/>
          </a:xfrm>
        </p:grpSpPr>
        <p:sp>
          <p:nvSpPr>
            <p:cNvPr id="23592" name="Oval 34"/>
            <p:cNvSpPr>
              <a:spLocks noChangeArrowheads="1"/>
            </p:cNvSpPr>
            <p:nvPr/>
          </p:nvSpPr>
          <p:spPr bwMode="auto">
            <a:xfrm>
              <a:off x="1968" y="1536"/>
              <a:ext cx="768" cy="76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359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160" y="1632"/>
              <a:ext cx="423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5</a:t>
              </a:r>
            </a:p>
          </p:txBody>
        </p:sp>
      </p:grpSp>
      <p:grpSp>
        <p:nvGrpSpPr>
          <p:cNvPr id="58404" name="Group 36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2208" y="1968"/>
            <a:chExt cx="768" cy="768"/>
          </a:xfrm>
        </p:grpSpPr>
        <p:sp>
          <p:nvSpPr>
            <p:cNvPr id="23590" name="Oval 37"/>
            <p:cNvSpPr>
              <a:spLocks noChangeArrowheads="1"/>
            </p:cNvSpPr>
            <p:nvPr/>
          </p:nvSpPr>
          <p:spPr bwMode="auto">
            <a:xfrm>
              <a:off x="2208" y="1968"/>
              <a:ext cx="768" cy="76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3591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2352" y="2064"/>
              <a:ext cx="43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6</a:t>
              </a:r>
            </a:p>
          </p:txBody>
        </p:sp>
      </p:grpSp>
      <p:grpSp>
        <p:nvGrpSpPr>
          <p:cNvPr id="58407" name="Group 39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3072" y="1632"/>
            <a:chExt cx="768" cy="768"/>
          </a:xfrm>
        </p:grpSpPr>
        <p:sp>
          <p:nvSpPr>
            <p:cNvPr id="23588" name="Oval 40"/>
            <p:cNvSpPr>
              <a:spLocks noChangeArrowheads="1"/>
            </p:cNvSpPr>
            <p:nvPr/>
          </p:nvSpPr>
          <p:spPr bwMode="auto">
            <a:xfrm>
              <a:off x="3072" y="1632"/>
              <a:ext cx="768" cy="7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3589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3264" y="1776"/>
              <a:ext cx="432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7</a:t>
              </a:r>
            </a:p>
          </p:txBody>
        </p:sp>
      </p:grpSp>
      <p:grpSp>
        <p:nvGrpSpPr>
          <p:cNvPr id="58410" name="Group 42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2400" y="768"/>
            <a:chExt cx="768" cy="768"/>
          </a:xfrm>
        </p:grpSpPr>
        <p:sp>
          <p:nvSpPr>
            <p:cNvPr id="23586" name="Oval 43"/>
            <p:cNvSpPr>
              <a:spLocks noChangeArrowheads="1"/>
            </p:cNvSpPr>
            <p:nvPr/>
          </p:nvSpPr>
          <p:spPr bwMode="auto">
            <a:xfrm>
              <a:off x="2400" y="768"/>
              <a:ext cx="768" cy="76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3587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2592" y="864"/>
              <a:ext cx="43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8</a:t>
              </a:r>
            </a:p>
          </p:txBody>
        </p:sp>
      </p:grpSp>
      <p:grpSp>
        <p:nvGrpSpPr>
          <p:cNvPr id="58413" name="Group 45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4128" y="1968"/>
            <a:chExt cx="768" cy="768"/>
          </a:xfrm>
        </p:grpSpPr>
        <p:sp>
          <p:nvSpPr>
            <p:cNvPr id="23584" name="Oval 46"/>
            <p:cNvSpPr>
              <a:spLocks noChangeArrowheads="1"/>
            </p:cNvSpPr>
            <p:nvPr/>
          </p:nvSpPr>
          <p:spPr bwMode="auto">
            <a:xfrm>
              <a:off x="4128" y="1968"/>
              <a:ext cx="768" cy="76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3585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4272" y="2112"/>
              <a:ext cx="480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9</a:t>
              </a:r>
            </a:p>
          </p:txBody>
        </p:sp>
      </p:grpSp>
      <p:grpSp>
        <p:nvGrpSpPr>
          <p:cNvPr id="58416" name="Group 48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4464" y="1008"/>
            <a:chExt cx="768" cy="768"/>
          </a:xfrm>
        </p:grpSpPr>
        <p:sp>
          <p:nvSpPr>
            <p:cNvPr id="23582" name="Oval 49"/>
            <p:cNvSpPr>
              <a:spLocks noChangeArrowheads="1"/>
            </p:cNvSpPr>
            <p:nvPr/>
          </p:nvSpPr>
          <p:spPr bwMode="auto">
            <a:xfrm>
              <a:off x="4464" y="1008"/>
              <a:ext cx="768" cy="7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3583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512" y="1152"/>
              <a:ext cx="624" cy="4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10</a:t>
              </a:r>
            </a:p>
          </p:txBody>
        </p:sp>
      </p:grpSp>
      <p:grpSp>
        <p:nvGrpSpPr>
          <p:cNvPr id="58419" name="Group 51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4800" y="2592"/>
            <a:chExt cx="768" cy="768"/>
          </a:xfrm>
        </p:grpSpPr>
        <p:sp>
          <p:nvSpPr>
            <p:cNvPr id="23580" name="Oval 52"/>
            <p:cNvSpPr>
              <a:spLocks noChangeArrowheads="1"/>
            </p:cNvSpPr>
            <p:nvPr/>
          </p:nvSpPr>
          <p:spPr bwMode="auto">
            <a:xfrm>
              <a:off x="4800" y="2592"/>
              <a:ext cx="768" cy="76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3581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4896" y="2688"/>
              <a:ext cx="528" cy="5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0</a:t>
              </a:r>
            </a:p>
          </p:txBody>
        </p:sp>
      </p:grpSp>
      <p:sp>
        <p:nvSpPr>
          <p:cNvPr id="23573" name="Text Box 54"/>
          <p:cNvSpPr txBox="1">
            <a:spLocks noChangeArrowheads="1"/>
          </p:cNvSpPr>
          <p:nvPr/>
        </p:nvSpPr>
        <p:spPr bwMode="auto">
          <a:xfrm>
            <a:off x="533400" y="2514600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A. inf</a:t>
            </a:r>
            <a:r>
              <a:rPr lang="en-US" altLang="vi-VN" sz="2800" b="1" u="sng">
                <a:solidFill>
                  <a:srgbClr val="FF0000"/>
                </a:solidFill>
              </a:rPr>
              <a:t>or</a:t>
            </a:r>
            <a:r>
              <a:rPr lang="en-US" altLang="vi-VN" sz="2800" b="1">
                <a:solidFill>
                  <a:srgbClr val="FF0000"/>
                </a:solidFill>
              </a:rPr>
              <a:t>mation</a:t>
            </a:r>
            <a:endParaRPr lang="en-US" altLang="vi-VN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74" name="Text Box 55"/>
          <p:cNvSpPr txBox="1">
            <a:spLocks noChangeArrowheads="1"/>
          </p:cNvSpPr>
          <p:nvPr/>
        </p:nvSpPr>
        <p:spPr bwMode="auto">
          <a:xfrm>
            <a:off x="4114800" y="2514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B. w</a:t>
            </a:r>
            <a:r>
              <a:rPr lang="en-US" altLang="vi-VN" sz="2800" b="1" u="sng">
                <a:solidFill>
                  <a:srgbClr val="FF0000"/>
                </a:solidFill>
              </a:rPr>
              <a:t>or</a:t>
            </a:r>
            <a:r>
              <a:rPr lang="en-US" altLang="vi-VN" sz="2800" b="1">
                <a:solidFill>
                  <a:srgbClr val="FF0000"/>
                </a:solidFill>
              </a:rPr>
              <a:t>ld</a:t>
            </a:r>
            <a:endParaRPr lang="en-US" altLang="vi-VN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75" name="Text Box 56"/>
          <p:cNvSpPr txBox="1">
            <a:spLocks noChangeArrowheads="1"/>
          </p:cNvSpPr>
          <p:nvPr/>
        </p:nvSpPr>
        <p:spPr bwMode="auto">
          <a:xfrm>
            <a:off x="533400" y="35814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C. visit</a:t>
            </a:r>
            <a:r>
              <a:rPr lang="en-US" altLang="vi-VN" sz="2800" b="1" u="sng">
                <a:solidFill>
                  <a:srgbClr val="FF0000"/>
                </a:solidFill>
              </a:rPr>
              <a:t>or</a:t>
            </a:r>
            <a:endParaRPr lang="en-US" altLang="vi-VN" sz="2800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76" name="Text Box 57"/>
          <p:cNvSpPr txBox="1">
            <a:spLocks noChangeArrowheads="1"/>
          </p:cNvSpPr>
          <p:nvPr/>
        </p:nvSpPr>
        <p:spPr bwMode="auto">
          <a:xfrm>
            <a:off x="4114800" y="35814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D. connect</a:t>
            </a:r>
            <a:r>
              <a:rPr lang="en-US" altLang="vi-VN" sz="2800" b="1" u="sng">
                <a:solidFill>
                  <a:srgbClr val="FF0000"/>
                </a:solidFill>
              </a:rPr>
              <a:t>or</a:t>
            </a:r>
            <a:endParaRPr lang="en-US" altLang="vi-VN" sz="2800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8426" name="Oval 58"/>
          <p:cNvSpPr>
            <a:spLocks noChangeArrowheads="1"/>
          </p:cNvSpPr>
          <p:nvPr/>
        </p:nvSpPr>
        <p:spPr bwMode="auto">
          <a:xfrm>
            <a:off x="4114800" y="2514600"/>
            <a:ext cx="457200" cy="533400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/>
          </a:p>
        </p:txBody>
      </p:sp>
      <p:pic>
        <p:nvPicPr>
          <p:cNvPr id="23578" name="Picture 59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9" name="Text Box 25"/>
          <p:cNvSpPr txBox="1">
            <a:spLocks noChangeArrowheads="1"/>
          </p:cNvSpPr>
          <p:nvPr/>
        </p:nvSpPr>
        <p:spPr bwMode="auto">
          <a:xfrm>
            <a:off x="4876800" y="2286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E. LANGUAGE FOCUS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10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5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58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2000"/>
                                        <p:tgtEl>
                                          <p:spTgt spid="58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8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2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13716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UNIT 6</a:t>
            </a:r>
          </a:p>
        </p:txBody>
      </p: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2895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292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AN EXCURSION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152400" y="126365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800" b="1" u="sng">
                <a:solidFill>
                  <a:srgbClr val="FF0066"/>
                </a:solidFill>
                <a:latin typeface=".VnTime" pitchFamily="34" charset="0"/>
              </a:rPr>
              <a:t>Question 2</a:t>
            </a:r>
            <a:r>
              <a:rPr lang="en-US" altLang="vi-VN" sz="2800" b="1">
                <a:solidFill>
                  <a:srgbClr val="0000CC"/>
                </a:solidFill>
                <a:latin typeface=".VnTime" pitchFamily="34" charset="0"/>
              </a:rPr>
              <a:t>: </a:t>
            </a:r>
            <a:r>
              <a:rPr lang="en-US" altLang="vi-VN" sz="2800" b="1" i="1">
                <a:solidFill>
                  <a:srgbClr val="3333FF"/>
                </a:solidFill>
              </a:rPr>
              <a:t>Choose the best option to complete the sentence.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228600" y="2224088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/>
              <a:t>Huyen and I __________to Cuc's birthday party on Monday next week.</a:t>
            </a:r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7467600" y="5029200"/>
            <a:ext cx="1676400" cy="1676400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/>
          </a:p>
        </p:txBody>
      </p:sp>
      <p:grpSp>
        <p:nvGrpSpPr>
          <p:cNvPr id="60429" name="Group 13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1680" y="672"/>
            <a:chExt cx="768" cy="768"/>
          </a:xfrm>
        </p:grpSpPr>
        <p:sp>
          <p:nvSpPr>
            <p:cNvPr id="24625" name="Oval 14"/>
            <p:cNvSpPr>
              <a:spLocks noChangeArrowheads="1"/>
            </p:cNvSpPr>
            <p:nvPr/>
          </p:nvSpPr>
          <p:spPr bwMode="auto">
            <a:xfrm>
              <a:off x="1680" y="672"/>
              <a:ext cx="768" cy="7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4626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824" y="768"/>
              <a:ext cx="420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9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1</a:t>
              </a:r>
            </a:p>
          </p:txBody>
        </p:sp>
      </p:grp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3216" y="2976"/>
            <a:chExt cx="768" cy="768"/>
          </a:xfrm>
        </p:grpSpPr>
        <p:sp>
          <p:nvSpPr>
            <p:cNvPr id="24623" name="Oval 17"/>
            <p:cNvSpPr>
              <a:spLocks noChangeArrowheads="1"/>
            </p:cNvSpPr>
            <p:nvPr/>
          </p:nvSpPr>
          <p:spPr bwMode="auto">
            <a:xfrm>
              <a:off x="3216" y="2976"/>
              <a:ext cx="768" cy="76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462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360" y="3072"/>
              <a:ext cx="432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2</a:t>
              </a:r>
            </a:p>
          </p:txBody>
        </p:sp>
      </p:grpSp>
      <p:grpSp>
        <p:nvGrpSpPr>
          <p:cNvPr id="60435" name="Group 19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4704" y="624"/>
            <a:chExt cx="768" cy="768"/>
          </a:xfrm>
        </p:grpSpPr>
        <p:sp>
          <p:nvSpPr>
            <p:cNvPr id="24621" name="Oval 20"/>
            <p:cNvSpPr>
              <a:spLocks noChangeArrowheads="1"/>
            </p:cNvSpPr>
            <p:nvPr/>
          </p:nvSpPr>
          <p:spPr bwMode="auto">
            <a:xfrm>
              <a:off x="4704" y="624"/>
              <a:ext cx="768" cy="76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4622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4848" y="720"/>
              <a:ext cx="480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3</a:t>
              </a:r>
            </a:p>
          </p:txBody>
        </p:sp>
      </p:grpSp>
      <p:grpSp>
        <p:nvGrpSpPr>
          <p:cNvPr id="60438" name="Group 22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2400" y="2304"/>
            <a:chExt cx="768" cy="768"/>
          </a:xfrm>
        </p:grpSpPr>
        <p:sp>
          <p:nvSpPr>
            <p:cNvPr id="24619" name="Oval 23"/>
            <p:cNvSpPr>
              <a:spLocks noChangeArrowheads="1"/>
            </p:cNvSpPr>
            <p:nvPr/>
          </p:nvSpPr>
          <p:spPr bwMode="auto">
            <a:xfrm>
              <a:off x="2400" y="2304"/>
              <a:ext cx="768" cy="76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4620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2496" y="2400"/>
              <a:ext cx="480" cy="5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4</a:t>
              </a:r>
            </a:p>
          </p:txBody>
        </p:sp>
      </p:grpSp>
      <p:grpSp>
        <p:nvGrpSpPr>
          <p:cNvPr id="60441" name="Group 25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1968" y="1536"/>
            <a:chExt cx="768" cy="768"/>
          </a:xfrm>
        </p:grpSpPr>
        <p:sp>
          <p:nvSpPr>
            <p:cNvPr id="24617" name="Oval 26"/>
            <p:cNvSpPr>
              <a:spLocks noChangeArrowheads="1"/>
            </p:cNvSpPr>
            <p:nvPr/>
          </p:nvSpPr>
          <p:spPr bwMode="auto">
            <a:xfrm>
              <a:off x="1968" y="1536"/>
              <a:ext cx="768" cy="76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4618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160" y="1632"/>
              <a:ext cx="423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5</a:t>
              </a:r>
            </a:p>
          </p:txBody>
        </p:sp>
      </p:grpSp>
      <p:grpSp>
        <p:nvGrpSpPr>
          <p:cNvPr id="60444" name="Group 28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2208" y="1968"/>
            <a:chExt cx="768" cy="768"/>
          </a:xfrm>
        </p:grpSpPr>
        <p:sp>
          <p:nvSpPr>
            <p:cNvPr id="24615" name="Oval 29"/>
            <p:cNvSpPr>
              <a:spLocks noChangeArrowheads="1"/>
            </p:cNvSpPr>
            <p:nvPr/>
          </p:nvSpPr>
          <p:spPr bwMode="auto">
            <a:xfrm>
              <a:off x="2208" y="1968"/>
              <a:ext cx="768" cy="76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461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2352" y="2064"/>
              <a:ext cx="43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6</a:t>
              </a:r>
            </a:p>
          </p:txBody>
        </p:sp>
      </p:grpSp>
      <p:grpSp>
        <p:nvGrpSpPr>
          <p:cNvPr id="60447" name="Group 31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3072" y="1632"/>
            <a:chExt cx="768" cy="768"/>
          </a:xfrm>
        </p:grpSpPr>
        <p:sp>
          <p:nvSpPr>
            <p:cNvPr id="24613" name="Oval 32"/>
            <p:cNvSpPr>
              <a:spLocks noChangeArrowheads="1"/>
            </p:cNvSpPr>
            <p:nvPr/>
          </p:nvSpPr>
          <p:spPr bwMode="auto">
            <a:xfrm>
              <a:off x="3072" y="1632"/>
              <a:ext cx="768" cy="7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4614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3264" y="1776"/>
              <a:ext cx="432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7</a:t>
              </a:r>
            </a:p>
          </p:txBody>
        </p:sp>
      </p:grpSp>
      <p:grpSp>
        <p:nvGrpSpPr>
          <p:cNvPr id="60450" name="Group 34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2400" y="768"/>
            <a:chExt cx="768" cy="768"/>
          </a:xfrm>
        </p:grpSpPr>
        <p:sp>
          <p:nvSpPr>
            <p:cNvPr id="24611" name="Oval 35"/>
            <p:cNvSpPr>
              <a:spLocks noChangeArrowheads="1"/>
            </p:cNvSpPr>
            <p:nvPr/>
          </p:nvSpPr>
          <p:spPr bwMode="auto">
            <a:xfrm>
              <a:off x="2400" y="768"/>
              <a:ext cx="768" cy="76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461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2592" y="864"/>
              <a:ext cx="43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8</a:t>
              </a:r>
            </a:p>
          </p:txBody>
        </p:sp>
      </p:grpSp>
      <p:grpSp>
        <p:nvGrpSpPr>
          <p:cNvPr id="60453" name="Group 37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4128" y="1968"/>
            <a:chExt cx="768" cy="768"/>
          </a:xfrm>
        </p:grpSpPr>
        <p:sp>
          <p:nvSpPr>
            <p:cNvPr id="24609" name="Oval 38"/>
            <p:cNvSpPr>
              <a:spLocks noChangeArrowheads="1"/>
            </p:cNvSpPr>
            <p:nvPr/>
          </p:nvSpPr>
          <p:spPr bwMode="auto">
            <a:xfrm>
              <a:off x="4128" y="1968"/>
              <a:ext cx="768" cy="76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4610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4272" y="2112"/>
              <a:ext cx="480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9</a:t>
              </a:r>
            </a:p>
          </p:txBody>
        </p:sp>
      </p:grpSp>
      <p:grpSp>
        <p:nvGrpSpPr>
          <p:cNvPr id="60456" name="Group 40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4464" y="1008"/>
            <a:chExt cx="768" cy="768"/>
          </a:xfrm>
        </p:grpSpPr>
        <p:sp>
          <p:nvSpPr>
            <p:cNvPr id="24607" name="Oval 41"/>
            <p:cNvSpPr>
              <a:spLocks noChangeArrowheads="1"/>
            </p:cNvSpPr>
            <p:nvPr/>
          </p:nvSpPr>
          <p:spPr bwMode="auto">
            <a:xfrm>
              <a:off x="4464" y="1008"/>
              <a:ext cx="768" cy="7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460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4512" y="1152"/>
              <a:ext cx="624" cy="4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10</a:t>
              </a:r>
            </a:p>
          </p:txBody>
        </p:sp>
      </p:grpSp>
      <p:grpSp>
        <p:nvGrpSpPr>
          <p:cNvPr id="60459" name="Group 43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4800" y="2592"/>
            <a:chExt cx="768" cy="768"/>
          </a:xfrm>
        </p:grpSpPr>
        <p:sp>
          <p:nvSpPr>
            <p:cNvPr id="24605" name="Oval 44"/>
            <p:cNvSpPr>
              <a:spLocks noChangeArrowheads="1"/>
            </p:cNvSpPr>
            <p:nvPr/>
          </p:nvSpPr>
          <p:spPr bwMode="auto">
            <a:xfrm>
              <a:off x="4800" y="2592"/>
              <a:ext cx="768" cy="76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4606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896" y="2688"/>
              <a:ext cx="528" cy="5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0</a:t>
              </a:r>
            </a:p>
          </p:txBody>
        </p:sp>
      </p:grpSp>
      <p:sp>
        <p:nvSpPr>
          <p:cNvPr id="24598" name="Text Box 46"/>
          <p:cNvSpPr txBox="1">
            <a:spLocks noChangeArrowheads="1"/>
          </p:cNvSpPr>
          <p:nvPr/>
        </p:nvSpPr>
        <p:spPr bwMode="auto">
          <a:xfrm>
            <a:off x="685800" y="3124200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A. will go</a:t>
            </a:r>
            <a:endParaRPr lang="en-US" altLang="vi-VN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599" name="Text Box 47"/>
          <p:cNvSpPr txBox="1">
            <a:spLocks noChangeArrowheads="1"/>
          </p:cNvSpPr>
          <p:nvPr/>
        </p:nvSpPr>
        <p:spPr bwMode="auto">
          <a:xfrm>
            <a:off x="4343400" y="31242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B. are going to go</a:t>
            </a:r>
            <a:endParaRPr lang="en-US" altLang="vi-VN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600" name="Text Box 48"/>
          <p:cNvSpPr txBox="1">
            <a:spLocks noChangeArrowheads="1"/>
          </p:cNvSpPr>
          <p:nvPr/>
        </p:nvSpPr>
        <p:spPr bwMode="auto">
          <a:xfrm>
            <a:off x="685800" y="38862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C. am going</a:t>
            </a:r>
            <a:endParaRPr lang="en-US" altLang="vi-VN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601" name="Text Box 49"/>
          <p:cNvSpPr txBox="1">
            <a:spLocks noChangeArrowheads="1"/>
          </p:cNvSpPr>
          <p:nvPr/>
        </p:nvSpPr>
        <p:spPr bwMode="auto">
          <a:xfrm>
            <a:off x="4419600" y="38862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D. are going</a:t>
            </a:r>
            <a:endParaRPr lang="en-US" altLang="vi-VN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0466" name="Oval 50"/>
          <p:cNvSpPr>
            <a:spLocks noChangeArrowheads="1"/>
          </p:cNvSpPr>
          <p:nvPr/>
        </p:nvSpPr>
        <p:spPr bwMode="auto">
          <a:xfrm>
            <a:off x="4419600" y="3886200"/>
            <a:ext cx="457200" cy="533400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/>
          </a:p>
        </p:txBody>
      </p:sp>
      <p:pic>
        <p:nvPicPr>
          <p:cNvPr id="24603" name="Picture 51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4" name="Text Box 25"/>
          <p:cNvSpPr txBox="1">
            <a:spLocks noChangeArrowheads="1"/>
          </p:cNvSpPr>
          <p:nvPr/>
        </p:nvSpPr>
        <p:spPr bwMode="auto">
          <a:xfrm>
            <a:off x="4876800" y="2286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E. LANGUAGE FOCUS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10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20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13716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UNIT 6</a:t>
            </a:r>
          </a:p>
        </p:txBody>
      </p: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2895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292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AN EXCURSION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152400" y="126365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800" b="1" u="sng">
                <a:solidFill>
                  <a:srgbClr val="FF0066"/>
                </a:solidFill>
                <a:latin typeface=".VnTime" pitchFamily="34" charset="0"/>
              </a:rPr>
              <a:t>Question 3</a:t>
            </a:r>
            <a:r>
              <a:rPr lang="en-US" altLang="vi-VN" sz="2800" b="1">
                <a:solidFill>
                  <a:srgbClr val="0000CC"/>
                </a:solidFill>
                <a:latin typeface=".VnTime" pitchFamily="34" charset="0"/>
              </a:rPr>
              <a:t>: </a:t>
            </a:r>
            <a:r>
              <a:rPr lang="en-US" altLang="vi-VN" sz="2800" b="1" i="1">
                <a:solidFill>
                  <a:srgbClr val="3333FF"/>
                </a:solidFill>
              </a:rPr>
              <a:t>Choose the best option to complete the sentence.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228600" y="2224088"/>
            <a:ext cx="8458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/>
            <a:r>
              <a:rPr lang="en-US" altLang="vi-VN" sz="2800">
                <a:solidFill>
                  <a:srgbClr val="FF33CC"/>
                </a:solidFill>
              </a:rPr>
              <a:t>A:</a:t>
            </a:r>
            <a:r>
              <a:rPr lang="en-US" altLang="vi-VN" sz="2800"/>
              <a:t> Why did you buy all this sugar and chocolate?</a:t>
            </a:r>
          </a:p>
          <a:p>
            <a:pPr marL="342900" indent="-342900" eaLnBrk="1" hangingPunct="1"/>
            <a:r>
              <a:rPr lang="en-US" altLang="vi-VN" sz="2800">
                <a:solidFill>
                  <a:srgbClr val="FF33CC"/>
                </a:solidFill>
              </a:rPr>
              <a:t>B:</a:t>
            </a:r>
            <a:r>
              <a:rPr lang="en-US" altLang="vi-VN" sz="2800"/>
              <a:t> I_____________ a delicious dessert for dinner tonight.</a:t>
            </a:r>
          </a:p>
        </p:txBody>
      </p:sp>
      <p:sp>
        <p:nvSpPr>
          <p:cNvPr id="103435" name="Oval 11"/>
          <p:cNvSpPr>
            <a:spLocks noChangeArrowheads="1"/>
          </p:cNvSpPr>
          <p:nvPr/>
        </p:nvSpPr>
        <p:spPr bwMode="auto">
          <a:xfrm>
            <a:off x="7467600" y="5029200"/>
            <a:ext cx="1676400" cy="1676400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/>
          </a:p>
        </p:txBody>
      </p:sp>
      <p:grpSp>
        <p:nvGrpSpPr>
          <p:cNvPr id="103436" name="Group 12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1680" y="672"/>
            <a:chExt cx="768" cy="768"/>
          </a:xfrm>
        </p:grpSpPr>
        <p:sp>
          <p:nvSpPr>
            <p:cNvPr id="25649" name="Oval 13"/>
            <p:cNvSpPr>
              <a:spLocks noChangeArrowheads="1"/>
            </p:cNvSpPr>
            <p:nvPr/>
          </p:nvSpPr>
          <p:spPr bwMode="auto">
            <a:xfrm>
              <a:off x="1680" y="672"/>
              <a:ext cx="768" cy="7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565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824" y="768"/>
              <a:ext cx="420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9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1</a:t>
              </a:r>
            </a:p>
          </p:txBody>
        </p:sp>
      </p:grpSp>
      <p:grpSp>
        <p:nvGrpSpPr>
          <p:cNvPr id="103439" name="Group 15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3216" y="2976"/>
            <a:chExt cx="768" cy="768"/>
          </a:xfrm>
        </p:grpSpPr>
        <p:sp>
          <p:nvSpPr>
            <p:cNvPr id="25647" name="Oval 16"/>
            <p:cNvSpPr>
              <a:spLocks noChangeArrowheads="1"/>
            </p:cNvSpPr>
            <p:nvPr/>
          </p:nvSpPr>
          <p:spPr bwMode="auto">
            <a:xfrm>
              <a:off x="3216" y="2976"/>
              <a:ext cx="768" cy="76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5648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360" y="3072"/>
              <a:ext cx="432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2</a:t>
              </a:r>
            </a:p>
          </p:txBody>
        </p:sp>
      </p:grpSp>
      <p:grpSp>
        <p:nvGrpSpPr>
          <p:cNvPr id="103442" name="Group 18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4704" y="624"/>
            <a:chExt cx="768" cy="768"/>
          </a:xfrm>
        </p:grpSpPr>
        <p:sp>
          <p:nvSpPr>
            <p:cNvPr id="25645" name="Oval 19"/>
            <p:cNvSpPr>
              <a:spLocks noChangeArrowheads="1"/>
            </p:cNvSpPr>
            <p:nvPr/>
          </p:nvSpPr>
          <p:spPr bwMode="auto">
            <a:xfrm>
              <a:off x="4704" y="624"/>
              <a:ext cx="768" cy="76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564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848" y="720"/>
              <a:ext cx="480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3</a:t>
              </a:r>
            </a:p>
          </p:txBody>
        </p:sp>
      </p:grpSp>
      <p:grpSp>
        <p:nvGrpSpPr>
          <p:cNvPr id="103445" name="Group 21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2400" y="2304"/>
            <a:chExt cx="768" cy="768"/>
          </a:xfrm>
        </p:grpSpPr>
        <p:sp>
          <p:nvSpPr>
            <p:cNvPr id="25643" name="Oval 22"/>
            <p:cNvSpPr>
              <a:spLocks noChangeArrowheads="1"/>
            </p:cNvSpPr>
            <p:nvPr/>
          </p:nvSpPr>
          <p:spPr bwMode="auto">
            <a:xfrm>
              <a:off x="2400" y="2304"/>
              <a:ext cx="768" cy="76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5644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496" y="2400"/>
              <a:ext cx="480" cy="5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4</a:t>
              </a:r>
            </a:p>
          </p:txBody>
        </p:sp>
      </p:grpSp>
      <p:grpSp>
        <p:nvGrpSpPr>
          <p:cNvPr id="103448" name="Group 24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1968" y="1536"/>
            <a:chExt cx="768" cy="768"/>
          </a:xfrm>
        </p:grpSpPr>
        <p:sp>
          <p:nvSpPr>
            <p:cNvPr id="25641" name="Oval 25"/>
            <p:cNvSpPr>
              <a:spLocks noChangeArrowheads="1"/>
            </p:cNvSpPr>
            <p:nvPr/>
          </p:nvSpPr>
          <p:spPr bwMode="auto">
            <a:xfrm>
              <a:off x="1968" y="1536"/>
              <a:ext cx="768" cy="76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5642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160" y="1632"/>
              <a:ext cx="423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5</a:t>
              </a:r>
            </a:p>
          </p:txBody>
        </p:sp>
      </p:grpSp>
      <p:grpSp>
        <p:nvGrpSpPr>
          <p:cNvPr id="103451" name="Group 27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2208" y="1968"/>
            <a:chExt cx="768" cy="768"/>
          </a:xfrm>
        </p:grpSpPr>
        <p:sp>
          <p:nvSpPr>
            <p:cNvPr id="25639" name="Oval 28"/>
            <p:cNvSpPr>
              <a:spLocks noChangeArrowheads="1"/>
            </p:cNvSpPr>
            <p:nvPr/>
          </p:nvSpPr>
          <p:spPr bwMode="auto">
            <a:xfrm>
              <a:off x="2208" y="1968"/>
              <a:ext cx="768" cy="76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5640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352" y="2064"/>
              <a:ext cx="43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6</a:t>
              </a:r>
            </a:p>
          </p:txBody>
        </p:sp>
      </p:grpSp>
      <p:grpSp>
        <p:nvGrpSpPr>
          <p:cNvPr id="103454" name="Group 30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3072" y="1632"/>
            <a:chExt cx="768" cy="768"/>
          </a:xfrm>
        </p:grpSpPr>
        <p:sp>
          <p:nvSpPr>
            <p:cNvPr id="25637" name="Oval 31"/>
            <p:cNvSpPr>
              <a:spLocks noChangeArrowheads="1"/>
            </p:cNvSpPr>
            <p:nvPr/>
          </p:nvSpPr>
          <p:spPr bwMode="auto">
            <a:xfrm>
              <a:off x="3072" y="1632"/>
              <a:ext cx="768" cy="7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5638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3264" y="1776"/>
              <a:ext cx="432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7</a:t>
              </a:r>
            </a:p>
          </p:txBody>
        </p:sp>
      </p:grpSp>
      <p:grpSp>
        <p:nvGrpSpPr>
          <p:cNvPr id="103457" name="Group 33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2400" y="768"/>
            <a:chExt cx="768" cy="768"/>
          </a:xfrm>
        </p:grpSpPr>
        <p:sp>
          <p:nvSpPr>
            <p:cNvPr id="25635" name="Oval 34"/>
            <p:cNvSpPr>
              <a:spLocks noChangeArrowheads="1"/>
            </p:cNvSpPr>
            <p:nvPr/>
          </p:nvSpPr>
          <p:spPr bwMode="auto">
            <a:xfrm>
              <a:off x="2400" y="768"/>
              <a:ext cx="768" cy="76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563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592" y="864"/>
              <a:ext cx="43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8</a:t>
              </a:r>
            </a:p>
          </p:txBody>
        </p:sp>
      </p:grpSp>
      <p:grpSp>
        <p:nvGrpSpPr>
          <p:cNvPr id="103460" name="Group 36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4128" y="1968"/>
            <a:chExt cx="768" cy="768"/>
          </a:xfrm>
        </p:grpSpPr>
        <p:sp>
          <p:nvSpPr>
            <p:cNvPr id="25633" name="Oval 37"/>
            <p:cNvSpPr>
              <a:spLocks noChangeArrowheads="1"/>
            </p:cNvSpPr>
            <p:nvPr/>
          </p:nvSpPr>
          <p:spPr bwMode="auto">
            <a:xfrm>
              <a:off x="4128" y="1968"/>
              <a:ext cx="768" cy="76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5634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4272" y="2112"/>
              <a:ext cx="480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9</a:t>
              </a:r>
            </a:p>
          </p:txBody>
        </p:sp>
      </p:grpSp>
      <p:grpSp>
        <p:nvGrpSpPr>
          <p:cNvPr id="103463" name="Group 39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4464" y="1008"/>
            <a:chExt cx="768" cy="768"/>
          </a:xfrm>
        </p:grpSpPr>
        <p:sp>
          <p:nvSpPr>
            <p:cNvPr id="25631" name="Oval 40"/>
            <p:cNvSpPr>
              <a:spLocks noChangeArrowheads="1"/>
            </p:cNvSpPr>
            <p:nvPr/>
          </p:nvSpPr>
          <p:spPr bwMode="auto">
            <a:xfrm>
              <a:off x="4464" y="1008"/>
              <a:ext cx="768" cy="7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5632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4512" y="1152"/>
              <a:ext cx="624" cy="4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10</a:t>
              </a:r>
            </a:p>
          </p:txBody>
        </p:sp>
      </p:grpSp>
      <p:grpSp>
        <p:nvGrpSpPr>
          <p:cNvPr id="103466" name="Group 42"/>
          <p:cNvGrpSpPr>
            <a:grpSpLocks/>
          </p:cNvGrpSpPr>
          <p:nvPr/>
        </p:nvGrpSpPr>
        <p:grpSpPr bwMode="auto">
          <a:xfrm>
            <a:off x="7696200" y="5257800"/>
            <a:ext cx="1219200" cy="1219200"/>
            <a:chOff x="4800" y="2592"/>
            <a:chExt cx="768" cy="768"/>
          </a:xfrm>
        </p:grpSpPr>
        <p:sp>
          <p:nvSpPr>
            <p:cNvPr id="25629" name="Oval 43"/>
            <p:cNvSpPr>
              <a:spLocks noChangeArrowheads="1"/>
            </p:cNvSpPr>
            <p:nvPr/>
          </p:nvSpPr>
          <p:spPr bwMode="auto">
            <a:xfrm>
              <a:off x="4800" y="2592"/>
              <a:ext cx="768" cy="76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/>
            </a:p>
          </p:txBody>
        </p:sp>
        <p:sp>
          <p:nvSpPr>
            <p:cNvPr id="25630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4896" y="2688"/>
              <a:ext cx="528" cy="5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NI-Heather"/>
                </a:rPr>
                <a:t>0</a:t>
              </a:r>
            </a:p>
          </p:txBody>
        </p:sp>
      </p:grpSp>
      <p:sp>
        <p:nvSpPr>
          <p:cNvPr id="25622" name="Text Box 45"/>
          <p:cNvSpPr txBox="1">
            <a:spLocks noChangeArrowheads="1"/>
          </p:cNvSpPr>
          <p:nvPr/>
        </p:nvSpPr>
        <p:spPr bwMode="auto">
          <a:xfrm>
            <a:off x="685800" y="3671888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A. make</a:t>
            </a:r>
            <a:endParaRPr lang="en-US" altLang="vi-VN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623" name="Text Box 46"/>
          <p:cNvSpPr txBox="1">
            <a:spLocks noChangeArrowheads="1"/>
          </p:cNvSpPr>
          <p:nvPr/>
        </p:nvSpPr>
        <p:spPr bwMode="auto">
          <a:xfrm>
            <a:off x="4800600" y="3671888"/>
            <a:ext cx="342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B. will have make</a:t>
            </a:r>
            <a:endParaRPr lang="en-US" altLang="vi-VN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624" name="Text Box 47"/>
          <p:cNvSpPr txBox="1">
            <a:spLocks noChangeArrowheads="1"/>
          </p:cNvSpPr>
          <p:nvPr/>
        </p:nvSpPr>
        <p:spPr bwMode="auto">
          <a:xfrm>
            <a:off x="685800" y="4357688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C. am going to make</a:t>
            </a:r>
            <a:endParaRPr lang="en-US" altLang="vi-VN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625" name="Text Box 48"/>
          <p:cNvSpPr txBox="1">
            <a:spLocks noChangeArrowheads="1"/>
          </p:cNvSpPr>
          <p:nvPr/>
        </p:nvSpPr>
        <p:spPr bwMode="auto">
          <a:xfrm>
            <a:off x="4800600" y="43434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D. will make</a:t>
            </a:r>
            <a:endParaRPr lang="en-US" altLang="vi-VN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473" name="Oval 49"/>
          <p:cNvSpPr>
            <a:spLocks noChangeArrowheads="1"/>
          </p:cNvSpPr>
          <p:nvPr/>
        </p:nvSpPr>
        <p:spPr bwMode="auto">
          <a:xfrm>
            <a:off x="685800" y="4343400"/>
            <a:ext cx="457200" cy="533400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/>
          </a:p>
        </p:txBody>
      </p:sp>
      <p:pic>
        <p:nvPicPr>
          <p:cNvPr id="25627" name="Picture 50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8" name="Text Box 25"/>
          <p:cNvSpPr txBox="1">
            <a:spLocks noChangeArrowheads="1"/>
          </p:cNvSpPr>
          <p:nvPr/>
        </p:nvSpPr>
        <p:spPr bwMode="auto">
          <a:xfrm>
            <a:off x="4876800" y="2286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E. LANGUAGE FOCUS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1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20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7"/>
          <p:cNvSpPr txBox="1">
            <a:spLocks noChangeArrowheads="1"/>
          </p:cNvSpPr>
          <p:nvPr/>
        </p:nvSpPr>
        <p:spPr bwMode="auto">
          <a:xfrm>
            <a:off x="4343400" y="2514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800"/>
          </a:p>
        </p:txBody>
      </p:sp>
      <p:sp>
        <p:nvSpPr>
          <p:cNvPr id="26627" name="Text Box 11"/>
          <p:cNvSpPr txBox="1">
            <a:spLocks noChangeArrowheads="1"/>
          </p:cNvSpPr>
          <p:nvPr/>
        </p:nvSpPr>
        <p:spPr bwMode="auto">
          <a:xfrm>
            <a:off x="1905000" y="6248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800"/>
          </a:p>
        </p:txBody>
      </p:sp>
      <p:grpSp>
        <p:nvGrpSpPr>
          <p:cNvPr id="26628" name="Group 12"/>
          <p:cNvGrpSpPr>
            <a:grpSpLocks/>
          </p:cNvGrpSpPr>
          <p:nvPr/>
        </p:nvGrpSpPr>
        <p:grpSpPr bwMode="auto">
          <a:xfrm>
            <a:off x="357188" y="228600"/>
            <a:ext cx="2995612" cy="2057400"/>
            <a:chOff x="225" y="144"/>
            <a:chExt cx="1887" cy="1296"/>
          </a:xfrm>
        </p:grpSpPr>
        <p:pic>
          <p:nvPicPr>
            <p:cNvPr id="26641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182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2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192"/>
              <a:ext cx="111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76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up 16"/>
          <p:cNvGrpSpPr>
            <a:grpSpLocks/>
          </p:cNvGrpSpPr>
          <p:nvPr/>
        </p:nvGrpSpPr>
        <p:grpSpPr bwMode="auto">
          <a:xfrm>
            <a:off x="0" y="5334000"/>
            <a:ext cx="3733800" cy="1447800"/>
            <a:chOff x="0" y="3360"/>
            <a:chExt cx="2352" cy="912"/>
          </a:xfrm>
        </p:grpSpPr>
        <p:pic>
          <p:nvPicPr>
            <p:cNvPr id="26638" name="Picture 1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60"/>
              <a:ext cx="91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40"/>
              <a:ext cx="182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127"/>
              <a:ext cx="201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1" name="plant"/>
          <p:cNvSpPr>
            <a:spLocks noEditPoints="1" noChangeArrowheads="1"/>
          </p:cNvSpPr>
          <p:nvPr/>
        </p:nvSpPr>
        <p:spPr bwMode="auto">
          <a:xfrm rot="5400000">
            <a:off x="7353300" y="50673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26632" name="Group 21"/>
          <p:cNvGrpSpPr>
            <a:grpSpLocks/>
          </p:cNvGrpSpPr>
          <p:nvPr/>
        </p:nvGrpSpPr>
        <p:grpSpPr bwMode="auto">
          <a:xfrm>
            <a:off x="5791200" y="5562600"/>
            <a:ext cx="3200400" cy="990600"/>
            <a:chOff x="3648" y="3504"/>
            <a:chExt cx="2016" cy="624"/>
          </a:xfrm>
        </p:grpSpPr>
        <p:sp>
          <p:nvSpPr>
            <p:cNvPr id="26636" name="plant"/>
            <p:cNvSpPr>
              <a:spLocks noEditPoints="1" noChangeArrowheads="1"/>
            </p:cNvSpPr>
            <p:nvPr/>
          </p:nvSpPr>
          <p:spPr bwMode="auto">
            <a:xfrm rot="10800000">
              <a:off x="3648" y="4080"/>
              <a:ext cx="1920" cy="48"/>
            </a:xfrm>
            <a:custGeom>
              <a:avLst/>
              <a:gdLst>
                <a:gd name="T0" fmla="*/ 0 w 21600"/>
                <a:gd name="T1" fmla="*/ 0 h 21600"/>
                <a:gd name="T2" fmla="*/ 85 w 21600"/>
                <a:gd name="T3" fmla="*/ 0 h 21600"/>
                <a:gd name="T4" fmla="*/ 171 w 21600"/>
                <a:gd name="T5" fmla="*/ 0 h 21600"/>
                <a:gd name="T6" fmla="*/ 171 w 21600"/>
                <a:gd name="T7" fmla="*/ 0 h 21600"/>
                <a:gd name="T8" fmla="*/ 171 w 21600"/>
                <a:gd name="T9" fmla="*/ 0 h 21600"/>
                <a:gd name="T10" fmla="*/ 85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99 w 21600"/>
                <a:gd name="T25" fmla="*/ 9900 h 21600"/>
                <a:gd name="T26" fmla="*/ 14546 w 21600"/>
                <a:gd name="T27" fmla="*/ 135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637" name="Picture 2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504"/>
              <a:ext cx="76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3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WordArt 3"/>
          <p:cNvSpPr>
            <a:spLocks noChangeArrowheads="1" noChangeShapeType="1" noTextEdit="1"/>
          </p:cNvSpPr>
          <p:nvPr/>
        </p:nvSpPr>
        <p:spPr bwMode="auto">
          <a:xfrm>
            <a:off x="2286000" y="533400"/>
            <a:ext cx="4953000" cy="12350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1769"/>
              </a:avLst>
            </a:prstTxWarp>
          </a:bodyPr>
          <a:lstStyle/>
          <a:p>
            <a:pPr algn="ctr"/>
            <a:r>
              <a:rPr lang="en-US" sz="2800" b="1" kern="1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hOMEWORK</a:t>
            </a:r>
          </a:p>
        </p:txBody>
      </p:sp>
      <p:sp>
        <p:nvSpPr>
          <p:cNvPr id="114714" name="Rectangle 26"/>
          <p:cNvSpPr>
            <a:spLocks noChangeArrowheads="1"/>
          </p:cNvSpPr>
          <p:nvPr/>
        </p:nvSpPr>
        <p:spPr bwMode="auto">
          <a:xfrm>
            <a:off x="533400" y="2209800"/>
            <a:ext cx="8382000" cy="24431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>
                <a:solidFill>
                  <a:srgbClr val="FF33CC"/>
                </a:solidFill>
              </a:rPr>
              <a:t>1.</a:t>
            </a:r>
            <a:r>
              <a:rPr lang="en-US" altLang="vi-VN" sz="2800">
                <a:solidFill>
                  <a:srgbClr val="3333FF"/>
                </a:solidFill>
              </a:rPr>
              <a:t> </a:t>
            </a:r>
            <a:r>
              <a:rPr lang="en-US" altLang="vi-VN" sz="2800"/>
              <a:t>Select words containing 2 sounds </a:t>
            </a:r>
            <a:r>
              <a:rPr lang="vi-VN" altLang="vi-VN" sz="2800">
                <a:sym typeface="Ipa-samd Uclphon1 SILDoulosL" pitchFamily="2" charset="2"/>
              </a:rPr>
              <a:t>/ </a:t>
            </a:r>
            <a:r>
              <a:rPr lang="en-US" altLang="vi-VN" sz="2800"/>
              <a:t>ə</a:t>
            </a:r>
            <a:r>
              <a:rPr lang="vi-VN" altLang="vi-VN" sz="2800">
                <a:effectLst>
                  <a:outerShdw blurRad="38100" dist="38100" dir="2700000" algn="tl">
                    <a:srgbClr val="C0C0C0"/>
                  </a:outerShdw>
                </a:effectLst>
                <a:sym typeface="Ipa-samd Uclphon1 SILDoulosL" pitchFamily="2" charset="2"/>
              </a:rPr>
              <a:t> </a:t>
            </a:r>
            <a:r>
              <a:rPr lang="vi-VN" altLang="vi-VN" sz="2800">
                <a:sym typeface="Ipa-samd Uclphon1 SILDoulosL" pitchFamily="2" charset="2"/>
              </a:rPr>
              <a:t>/</a:t>
            </a:r>
            <a:r>
              <a:rPr lang="en-US" altLang="vi-VN" sz="2800"/>
              <a:t> and </a:t>
            </a:r>
            <a:r>
              <a:rPr lang="en-US" altLang="vi-VN" sz="2800">
                <a:sym typeface="Ipa-samd Uclphon1 SILDoulosL" pitchFamily="2" charset="2"/>
              </a:rPr>
              <a:t>/ </a:t>
            </a:r>
            <a:r>
              <a:rPr lang="en-US" altLang="vi-VN" sz="2800"/>
              <a:t>3:</a:t>
            </a:r>
            <a:r>
              <a:rPr lang="en-US" altLang="vi-VN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/>
              <a:t>in 6 sentences of the part PRONUNCIATION (p.70)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>
                <a:solidFill>
                  <a:srgbClr val="FF33CC"/>
                </a:solidFill>
              </a:rPr>
              <a:t>2.</a:t>
            </a:r>
            <a:r>
              <a:rPr lang="en-US" altLang="vi-VN" sz="2800">
                <a:solidFill>
                  <a:srgbClr val="3333FF"/>
                </a:solidFill>
              </a:rPr>
              <a:t> </a:t>
            </a:r>
            <a:r>
              <a:rPr lang="en-US" altLang="vi-VN" sz="2800"/>
              <a:t>Do Exercise 3/p.71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>
                <a:solidFill>
                  <a:srgbClr val="FF33CC"/>
                </a:solidFill>
              </a:rPr>
              <a:t>3.</a:t>
            </a:r>
            <a:r>
              <a:rPr lang="en-US" altLang="vi-VN" sz="2800">
                <a:solidFill>
                  <a:srgbClr val="3333FF"/>
                </a:solidFill>
              </a:rPr>
              <a:t> </a:t>
            </a:r>
            <a:r>
              <a:rPr lang="en-US" altLang="vi-VN" sz="2800"/>
              <a:t>Do the execises of TEST YOURSELF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sp>
        <p:nvSpPr>
          <p:cNvPr id="27652" name="plant"/>
          <p:cNvSpPr>
            <a:spLocks noEditPoints="1" noChangeArrowheads="1"/>
          </p:cNvSpPr>
          <p:nvPr/>
        </p:nvSpPr>
        <p:spPr bwMode="auto">
          <a:xfrm rot="5400000">
            <a:off x="7353300" y="50673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7653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plant"/>
          <p:cNvSpPr>
            <a:spLocks noEditPoints="1" noChangeArrowheads="1"/>
          </p:cNvSpPr>
          <p:nvPr/>
        </p:nvSpPr>
        <p:spPr bwMode="auto">
          <a:xfrm rot="10800000">
            <a:off x="5791200" y="64770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4800"/>
            <a:ext cx="1762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76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51613"/>
            <a:ext cx="3200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135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9" name="WordArt 13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6343650" cy="2524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60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81960"/>
                  </a:srgbClr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Thank you for joining us</a:t>
            </a:r>
          </a:p>
        </p:txBody>
      </p:sp>
      <p:sp>
        <p:nvSpPr>
          <p:cNvPr id="8" name="WordArt 14"/>
          <p:cNvSpPr>
            <a:spLocks noChangeArrowheads="1" noChangeShapeType="1" noTextEdit="1"/>
          </p:cNvSpPr>
          <p:nvPr/>
        </p:nvSpPr>
        <p:spPr bwMode="auto">
          <a:xfrm>
            <a:off x="1778000" y="3810000"/>
            <a:ext cx="5562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GOODBYE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animBg="1"/>
      <p:bldP spid="39949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1828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19812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1905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21336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203325" y="25511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1800" b="1"/>
              <a:t>1.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4343400" y="2514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800"/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4495800" y="2590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/>
              <a:t>2.</a:t>
            </a:r>
            <a:r>
              <a:rPr lang="en-US" altLang="vi-VN" sz="1800"/>
              <a:t> 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1066800" y="4572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/>
              <a:t>3.</a:t>
            </a: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4419600" y="4572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/>
              <a:t>4.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1752600" y="3657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/>
              <a:t>flow</a:t>
            </a:r>
            <a:r>
              <a:rPr lang="en-US" altLang="vi-VN" sz="1800" b="1" u="sng"/>
              <a:t>er</a:t>
            </a:r>
            <a:r>
              <a:rPr lang="en-US" altLang="vi-VN" sz="1800" b="1"/>
              <a:t>s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5181600" y="3581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/>
              <a:t>b</a:t>
            </a:r>
            <a:r>
              <a:rPr lang="en-US" altLang="vi-VN" sz="1800" b="1" u="sng"/>
              <a:t>ir</a:t>
            </a:r>
            <a:r>
              <a:rPr lang="en-US" altLang="vi-VN" sz="1800" b="1"/>
              <a:t>d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752600" y="5943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/>
              <a:t>tig</a:t>
            </a:r>
            <a:r>
              <a:rPr lang="en-US" altLang="vi-VN" sz="1800" b="1" u="sng"/>
              <a:t>er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4953000" y="58674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/>
              <a:t>ch</a:t>
            </a:r>
            <a:r>
              <a:rPr lang="en-US" altLang="vi-VN" sz="1800" b="1" u="sng"/>
              <a:t>ur</a:t>
            </a:r>
            <a:r>
              <a:rPr lang="en-US" altLang="vi-VN" sz="1800" b="1"/>
              <a:t>ch</a:t>
            </a:r>
          </a:p>
        </p:txBody>
      </p:sp>
      <p:grpSp>
        <p:nvGrpSpPr>
          <p:cNvPr id="5135" name="Group 23"/>
          <p:cNvGrpSpPr>
            <a:grpSpLocks/>
          </p:cNvGrpSpPr>
          <p:nvPr/>
        </p:nvGrpSpPr>
        <p:grpSpPr bwMode="auto">
          <a:xfrm>
            <a:off x="357188" y="228600"/>
            <a:ext cx="2995612" cy="2057400"/>
            <a:chOff x="225" y="144"/>
            <a:chExt cx="1887" cy="1296"/>
          </a:xfrm>
        </p:grpSpPr>
        <p:pic>
          <p:nvPicPr>
            <p:cNvPr id="5147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182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" name="Picture 2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192"/>
              <a:ext cx="111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6" name="Group 26"/>
          <p:cNvGrpSpPr>
            <a:grpSpLocks/>
          </p:cNvGrpSpPr>
          <p:nvPr/>
        </p:nvGrpSpPr>
        <p:grpSpPr bwMode="auto">
          <a:xfrm>
            <a:off x="0" y="5334000"/>
            <a:ext cx="3733800" cy="1447800"/>
            <a:chOff x="0" y="3360"/>
            <a:chExt cx="2352" cy="912"/>
          </a:xfrm>
        </p:grpSpPr>
        <p:pic>
          <p:nvPicPr>
            <p:cNvPr id="5144" name="Picture 27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60"/>
              <a:ext cx="91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40"/>
              <a:ext cx="182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" name="Pictur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127"/>
              <a:ext cx="201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7" name="Group 30"/>
          <p:cNvGrpSpPr>
            <a:grpSpLocks/>
          </p:cNvGrpSpPr>
          <p:nvPr/>
        </p:nvGrpSpPr>
        <p:grpSpPr bwMode="auto">
          <a:xfrm>
            <a:off x="5791200" y="5562600"/>
            <a:ext cx="3200400" cy="990600"/>
            <a:chOff x="3648" y="3504"/>
            <a:chExt cx="2016" cy="624"/>
          </a:xfrm>
        </p:grpSpPr>
        <p:sp>
          <p:nvSpPr>
            <p:cNvPr id="5142" name="plant"/>
            <p:cNvSpPr>
              <a:spLocks noEditPoints="1" noChangeArrowheads="1"/>
            </p:cNvSpPr>
            <p:nvPr/>
          </p:nvSpPr>
          <p:spPr bwMode="auto">
            <a:xfrm rot="10800000">
              <a:off x="3648" y="4080"/>
              <a:ext cx="1920" cy="48"/>
            </a:xfrm>
            <a:custGeom>
              <a:avLst/>
              <a:gdLst>
                <a:gd name="T0" fmla="*/ 0 w 21600"/>
                <a:gd name="T1" fmla="*/ 0 h 21600"/>
                <a:gd name="T2" fmla="*/ 85 w 21600"/>
                <a:gd name="T3" fmla="*/ 0 h 21600"/>
                <a:gd name="T4" fmla="*/ 171 w 21600"/>
                <a:gd name="T5" fmla="*/ 0 h 21600"/>
                <a:gd name="T6" fmla="*/ 171 w 21600"/>
                <a:gd name="T7" fmla="*/ 0 h 21600"/>
                <a:gd name="T8" fmla="*/ 171 w 21600"/>
                <a:gd name="T9" fmla="*/ 0 h 21600"/>
                <a:gd name="T10" fmla="*/ 85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99 w 21600"/>
                <a:gd name="T25" fmla="*/ 9900 h 21600"/>
                <a:gd name="T26" fmla="*/ 14546 w 21600"/>
                <a:gd name="T27" fmla="*/ 135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43" name="Picture 32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504"/>
              <a:ext cx="76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8" name="plant"/>
          <p:cNvSpPr>
            <a:spLocks noEditPoints="1" noChangeArrowheads="1"/>
          </p:cNvSpPr>
          <p:nvPr/>
        </p:nvSpPr>
        <p:spPr bwMode="auto">
          <a:xfrm rot="5400000">
            <a:off x="7353300" y="50673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39" name="WordArt 3"/>
          <p:cNvSpPr>
            <a:spLocks noChangeArrowheads="1" noChangeShapeType="1" noTextEdit="1"/>
          </p:cNvSpPr>
          <p:nvPr/>
        </p:nvSpPr>
        <p:spPr bwMode="auto">
          <a:xfrm>
            <a:off x="3733800" y="152400"/>
            <a:ext cx="2514600" cy="838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1769"/>
              </a:avLst>
            </a:prstTxWarp>
          </a:bodyPr>
          <a:lstStyle/>
          <a:p>
            <a:pPr algn="ctr"/>
            <a:r>
              <a:rPr lang="en-US" sz="2400" kern="1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Warm- up</a:t>
            </a:r>
          </a:p>
        </p:txBody>
      </p:sp>
      <p:sp>
        <p:nvSpPr>
          <p:cNvPr id="5140" name="Rectangle 35"/>
          <p:cNvSpPr>
            <a:spLocks noChangeArrowheads="1"/>
          </p:cNvSpPr>
          <p:nvPr/>
        </p:nvSpPr>
        <p:spPr bwMode="auto">
          <a:xfrm>
            <a:off x="762000" y="1233488"/>
            <a:ext cx="800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vi-VN" sz="3200" b="1" i="1">
                <a:solidFill>
                  <a:srgbClr val="3333FF"/>
                </a:solidFill>
              </a:rPr>
              <a:t>Name the things you see in the pictures.</a:t>
            </a:r>
          </a:p>
        </p:txBody>
      </p:sp>
      <p:pic>
        <p:nvPicPr>
          <p:cNvPr id="5141" name="Picture 3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76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5" grpId="0"/>
      <p:bldP spid="69646" grpId="0"/>
      <p:bldP spid="69647" grpId="0"/>
      <p:bldP spid="696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1752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203325" y="25511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1800" b="1"/>
              <a:t>1.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4343400" y="2514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800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752600" y="3657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/>
              <a:t>flow</a:t>
            </a:r>
            <a:r>
              <a:rPr lang="en-US" altLang="vi-VN" sz="1800" b="1" u="sng"/>
              <a:t>er</a:t>
            </a:r>
            <a:r>
              <a:rPr lang="en-US" altLang="vi-VN" sz="1800" b="1"/>
              <a:t>s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5181600" y="3581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/>
              <a:t>b</a:t>
            </a:r>
            <a:r>
              <a:rPr lang="en-US" altLang="vi-VN" sz="1800" b="1" u="sng"/>
              <a:t>ir</a:t>
            </a:r>
            <a:r>
              <a:rPr lang="en-US" altLang="vi-VN" sz="1800" b="1"/>
              <a:t>d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1905000" y="6248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800"/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1752600" y="5943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/>
              <a:t>tig</a:t>
            </a:r>
            <a:r>
              <a:rPr lang="en-US" altLang="vi-VN" sz="1800" b="1" u="sng"/>
              <a:t>er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4953000" y="58674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 b="1"/>
              <a:t>ch</a:t>
            </a:r>
            <a:r>
              <a:rPr lang="en-US" altLang="vi-VN" sz="1800" b="1" u="sng"/>
              <a:t>ur</a:t>
            </a:r>
            <a:r>
              <a:rPr lang="en-US" altLang="vi-VN" sz="1800" b="1"/>
              <a:t>ch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590800" y="38862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/>
              <a:t>/ </a:t>
            </a:r>
            <a:r>
              <a:rPr lang="en-US" altLang="vi-VN" sz="1800" b="1">
                <a:cs typeface="Arial" charset="0"/>
              </a:rPr>
              <a:t>ə/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2133600" y="6248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/>
              <a:t>      / ə /</a:t>
            </a:r>
            <a:endParaRPr lang="en-US" altLang="vi-VN" sz="1800"/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638800" y="38100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/>
              <a:t>/ </a:t>
            </a:r>
            <a:r>
              <a:rPr lang="en-US" altLang="vi-VN" sz="1600" b="1"/>
              <a:t>3</a:t>
            </a:r>
            <a:r>
              <a:rPr lang="en-US" altLang="vi-VN" sz="1800" b="1"/>
              <a:t>:/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5486400" y="61722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/>
              <a:t>   / </a:t>
            </a:r>
            <a:r>
              <a:rPr lang="en-US" altLang="vi-VN" sz="1600" b="1"/>
              <a:t>3</a:t>
            </a:r>
            <a:r>
              <a:rPr lang="en-US" altLang="vi-VN" sz="1800" b="1"/>
              <a:t>:/</a:t>
            </a:r>
          </a:p>
        </p:txBody>
      </p:sp>
      <p:grpSp>
        <p:nvGrpSpPr>
          <p:cNvPr id="6158" name="Group 16"/>
          <p:cNvGrpSpPr>
            <a:grpSpLocks/>
          </p:cNvGrpSpPr>
          <p:nvPr/>
        </p:nvGrpSpPr>
        <p:grpSpPr bwMode="auto">
          <a:xfrm>
            <a:off x="1066800" y="2362200"/>
            <a:ext cx="6019800" cy="3505200"/>
            <a:chOff x="672" y="1488"/>
            <a:chExt cx="3792" cy="2208"/>
          </a:xfrm>
        </p:grpSpPr>
        <p:pic>
          <p:nvPicPr>
            <p:cNvPr id="617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536"/>
              <a:ext cx="124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2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736"/>
              <a:ext cx="1152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3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736"/>
              <a:ext cx="1344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4" name="Text Box 20"/>
            <p:cNvSpPr txBox="1">
              <a:spLocks noChangeArrowheads="1"/>
            </p:cNvSpPr>
            <p:nvPr/>
          </p:nvSpPr>
          <p:spPr bwMode="auto">
            <a:xfrm>
              <a:off x="2832" y="163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800" b="1"/>
                <a:t>2.</a:t>
              </a:r>
              <a:r>
                <a:rPr lang="en-US" altLang="vi-VN" sz="1800"/>
                <a:t> </a:t>
              </a:r>
            </a:p>
          </p:txBody>
        </p:sp>
        <p:sp>
          <p:nvSpPr>
            <p:cNvPr id="6175" name="Text Box 21"/>
            <p:cNvSpPr txBox="1">
              <a:spLocks noChangeArrowheads="1"/>
            </p:cNvSpPr>
            <p:nvPr/>
          </p:nvSpPr>
          <p:spPr bwMode="auto">
            <a:xfrm>
              <a:off x="672" y="288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800" b="1"/>
                <a:t>3.</a:t>
              </a:r>
            </a:p>
          </p:txBody>
        </p:sp>
        <p:sp>
          <p:nvSpPr>
            <p:cNvPr id="6176" name="Text Box 22"/>
            <p:cNvSpPr txBox="1">
              <a:spLocks noChangeArrowheads="1"/>
            </p:cNvSpPr>
            <p:nvPr/>
          </p:nvSpPr>
          <p:spPr bwMode="auto">
            <a:xfrm>
              <a:off x="2784" y="288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800" b="1"/>
                <a:t>4.</a:t>
              </a:r>
            </a:p>
          </p:txBody>
        </p:sp>
        <p:pic>
          <p:nvPicPr>
            <p:cNvPr id="6177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488"/>
              <a:ext cx="1104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8" name="Text Box 24"/>
            <p:cNvSpPr txBox="1">
              <a:spLocks noChangeArrowheads="1"/>
            </p:cNvSpPr>
            <p:nvPr/>
          </p:nvSpPr>
          <p:spPr bwMode="auto">
            <a:xfrm>
              <a:off x="758" y="1607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 sz="1800" b="1"/>
                <a:t>1.</a:t>
              </a:r>
            </a:p>
          </p:txBody>
        </p:sp>
      </p:grpSp>
      <p:pic>
        <p:nvPicPr>
          <p:cNvPr id="6159" name="Picture 2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51613"/>
            <a:ext cx="3200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3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76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2" name="Group 32"/>
          <p:cNvGrpSpPr>
            <a:grpSpLocks/>
          </p:cNvGrpSpPr>
          <p:nvPr/>
        </p:nvGrpSpPr>
        <p:grpSpPr bwMode="auto">
          <a:xfrm>
            <a:off x="357188" y="228600"/>
            <a:ext cx="2995612" cy="2057400"/>
            <a:chOff x="225" y="144"/>
            <a:chExt cx="1887" cy="1296"/>
          </a:xfrm>
        </p:grpSpPr>
        <p:pic>
          <p:nvPicPr>
            <p:cNvPr id="6169" name="Picture 3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182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0" name="Picture 3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192"/>
              <a:ext cx="111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63" name="Group 35"/>
          <p:cNvGrpSpPr>
            <a:grpSpLocks/>
          </p:cNvGrpSpPr>
          <p:nvPr/>
        </p:nvGrpSpPr>
        <p:grpSpPr bwMode="auto">
          <a:xfrm>
            <a:off x="5791200" y="5562600"/>
            <a:ext cx="3200400" cy="990600"/>
            <a:chOff x="3648" y="3504"/>
            <a:chExt cx="2016" cy="624"/>
          </a:xfrm>
        </p:grpSpPr>
        <p:sp>
          <p:nvSpPr>
            <p:cNvPr id="6167" name="plant"/>
            <p:cNvSpPr>
              <a:spLocks noEditPoints="1" noChangeArrowheads="1"/>
            </p:cNvSpPr>
            <p:nvPr/>
          </p:nvSpPr>
          <p:spPr bwMode="auto">
            <a:xfrm rot="10800000">
              <a:off x="3648" y="4080"/>
              <a:ext cx="1920" cy="48"/>
            </a:xfrm>
            <a:custGeom>
              <a:avLst/>
              <a:gdLst>
                <a:gd name="T0" fmla="*/ 0 w 21600"/>
                <a:gd name="T1" fmla="*/ 0 h 21600"/>
                <a:gd name="T2" fmla="*/ 85 w 21600"/>
                <a:gd name="T3" fmla="*/ 0 h 21600"/>
                <a:gd name="T4" fmla="*/ 171 w 21600"/>
                <a:gd name="T5" fmla="*/ 0 h 21600"/>
                <a:gd name="T6" fmla="*/ 171 w 21600"/>
                <a:gd name="T7" fmla="*/ 0 h 21600"/>
                <a:gd name="T8" fmla="*/ 171 w 21600"/>
                <a:gd name="T9" fmla="*/ 0 h 21600"/>
                <a:gd name="T10" fmla="*/ 85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99 w 21600"/>
                <a:gd name="T25" fmla="*/ 9900 h 21600"/>
                <a:gd name="T26" fmla="*/ 14546 w 21600"/>
                <a:gd name="T27" fmla="*/ 135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68" name="Picture 37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504"/>
              <a:ext cx="76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64" name="plant"/>
          <p:cNvSpPr>
            <a:spLocks noEditPoints="1" noChangeArrowheads="1"/>
          </p:cNvSpPr>
          <p:nvPr/>
        </p:nvSpPr>
        <p:spPr bwMode="auto">
          <a:xfrm rot="5400000">
            <a:off x="7353300" y="50673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165" name="Rectangle 39"/>
          <p:cNvSpPr>
            <a:spLocks noChangeArrowheads="1"/>
          </p:cNvSpPr>
          <p:nvPr/>
        </p:nvSpPr>
        <p:spPr bwMode="auto">
          <a:xfrm>
            <a:off x="762000" y="1233488"/>
            <a:ext cx="800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vi-VN" sz="3200" b="1" i="1">
                <a:solidFill>
                  <a:srgbClr val="3333FF"/>
                </a:solidFill>
              </a:rPr>
              <a:t>Name the things you see in the pictures.</a:t>
            </a:r>
          </a:p>
        </p:txBody>
      </p:sp>
      <p:sp>
        <p:nvSpPr>
          <p:cNvPr id="6166" name="WordArt 3"/>
          <p:cNvSpPr>
            <a:spLocks noChangeArrowheads="1" noChangeShapeType="1" noTextEdit="1"/>
          </p:cNvSpPr>
          <p:nvPr/>
        </p:nvSpPr>
        <p:spPr bwMode="auto">
          <a:xfrm>
            <a:off x="3733800" y="152400"/>
            <a:ext cx="2514600" cy="838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1769"/>
              </a:avLst>
            </a:prstTxWarp>
          </a:bodyPr>
          <a:lstStyle/>
          <a:p>
            <a:pPr algn="ctr"/>
            <a:r>
              <a:rPr lang="en-US" sz="2400" kern="1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Warm- 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8" grpId="0"/>
      <p:bldP spid="70669" grpId="0"/>
      <p:bldP spid="70670" grpId="0"/>
      <p:bldP spid="706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sp>
        <p:nvSpPr>
          <p:cNvPr id="7172" name="plant"/>
          <p:cNvSpPr>
            <a:spLocks noEditPoints="1" noChangeArrowheads="1"/>
          </p:cNvSpPr>
          <p:nvPr/>
        </p:nvSpPr>
        <p:spPr bwMode="auto">
          <a:xfrm rot="5400000">
            <a:off x="7353300" y="50673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plant"/>
          <p:cNvSpPr>
            <a:spLocks noEditPoints="1" noChangeArrowheads="1"/>
          </p:cNvSpPr>
          <p:nvPr/>
        </p:nvSpPr>
        <p:spPr bwMode="auto">
          <a:xfrm rot="10800000">
            <a:off x="5791200" y="64770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4800"/>
            <a:ext cx="1762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76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51613"/>
            <a:ext cx="3200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135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12" descr="Narrow vertical"/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3810000" cy="1066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UNIT 6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066800" y="1828800"/>
            <a:ext cx="7010400" cy="2362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19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AN EXCURSION</a:t>
            </a:r>
          </a:p>
        </p:txBody>
      </p:sp>
      <p:sp>
        <p:nvSpPr>
          <p:cNvPr id="8" name="WordArt 14"/>
          <p:cNvSpPr>
            <a:spLocks noChangeArrowheads="1" noChangeShapeType="1" noTextEdit="1"/>
          </p:cNvSpPr>
          <p:nvPr/>
        </p:nvSpPr>
        <p:spPr bwMode="auto">
          <a:xfrm>
            <a:off x="1778000" y="5638800"/>
            <a:ext cx="5562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E. LANGUAGE FOCUS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sp>
        <p:nvSpPr>
          <p:cNvPr id="8196" name="plant"/>
          <p:cNvSpPr>
            <a:spLocks noEditPoints="1" noChangeArrowheads="1"/>
          </p:cNvSpPr>
          <p:nvPr/>
        </p:nvSpPr>
        <p:spPr bwMode="auto">
          <a:xfrm rot="5400000">
            <a:off x="7353300" y="50673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plant"/>
          <p:cNvSpPr>
            <a:spLocks noEditPoints="1" noChangeArrowheads="1"/>
          </p:cNvSpPr>
          <p:nvPr/>
        </p:nvSpPr>
        <p:spPr bwMode="auto">
          <a:xfrm rot="10800000">
            <a:off x="6400800" y="6477000"/>
            <a:ext cx="2438400" cy="76200"/>
          </a:xfrm>
          <a:custGeom>
            <a:avLst/>
            <a:gdLst>
              <a:gd name="T0" fmla="*/ 0 w 21600"/>
              <a:gd name="T1" fmla="*/ 0 h 21600"/>
              <a:gd name="T2" fmla="*/ 137634133 w 21600"/>
              <a:gd name="T3" fmla="*/ 0 h 21600"/>
              <a:gd name="T4" fmla="*/ 275268267 w 21600"/>
              <a:gd name="T5" fmla="*/ 0 h 21600"/>
              <a:gd name="T6" fmla="*/ 275268267 w 21600"/>
              <a:gd name="T7" fmla="*/ 134408 h 21600"/>
              <a:gd name="T8" fmla="*/ 275268267 w 21600"/>
              <a:gd name="T9" fmla="*/ 268817 h 21600"/>
              <a:gd name="T10" fmla="*/ 1376341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1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13716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UNIT 6</a:t>
            </a:r>
          </a:p>
        </p:txBody>
      </p:sp>
      <p:sp>
        <p:nvSpPr>
          <p:cNvPr id="8202" name="WordArt 7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2895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292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AN EXCURSION</a:t>
            </a:r>
          </a:p>
        </p:txBody>
      </p:sp>
      <p:sp>
        <p:nvSpPr>
          <p:cNvPr id="8203" name="Text Box 25"/>
          <p:cNvSpPr txBox="1">
            <a:spLocks noChangeArrowheads="1"/>
          </p:cNvSpPr>
          <p:nvPr/>
        </p:nvSpPr>
        <p:spPr bwMode="auto">
          <a:xfrm>
            <a:off x="4876800" y="2286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E. LANGUAGE FOCUS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2133600" y="838200"/>
            <a:ext cx="4953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2400" b="1" u="sng" dirty="0">
                <a:solidFill>
                  <a:srgbClr val="FF3300"/>
                </a:solidFill>
                <a:latin typeface=".VnTimeH" pitchFamily="34" charset="0"/>
              </a:rPr>
              <a:t>PRONUNCIATION: </a:t>
            </a:r>
            <a:r>
              <a:rPr lang="en-US" altLang="vi-VN" sz="2400" b="1" u="sng" dirty="0">
                <a:solidFill>
                  <a:srgbClr val="FF3300"/>
                </a:solidFill>
                <a:latin typeface="Arial" panose="020B0604020202020204" pitchFamily="34" charset="0"/>
              </a:rPr>
              <a:t>/ </a:t>
            </a:r>
            <a:r>
              <a:rPr lang="en-US" altLang="vi-VN" sz="2400" b="1" u="sng" dirty="0">
                <a:solidFill>
                  <a:srgbClr val="FF33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ə</a:t>
            </a:r>
            <a:r>
              <a:rPr lang="en-US" altLang="vi-VN" sz="2400" b="1" u="sng" dirty="0">
                <a:solidFill>
                  <a:srgbClr val="FF3300"/>
                </a:solidFill>
                <a:latin typeface="Arial" panose="020B0604020202020204" pitchFamily="34" charset="0"/>
              </a:rPr>
              <a:t> / - / </a:t>
            </a:r>
            <a:r>
              <a:rPr lang="en-US" altLang="vi-VN" sz="2000" b="1" u="sng" dirty="0">
                <a:solidFill>
                  <a:srgbClr val="C0000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3</a:t>
            </a:r>
            <a:r>
              <a:rPr lang="en-US" altLang="vi-VN" sz="2400" b="1" u="sng" dirty="0">
                <a:solidFill>
                  <a:srgbClr val="C0000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:</a:t>
            </a:r>
            <a:r>
              <a:rPr lang="en-US" altLang="vi-VN" sz="2400" b="1" u="sng" dirty="0">
                <a:solidFill>
                  <a:srgbClr val="FF3300"/>
                </a:solidFill>
                <a:latin typeface="Arial" panose="020B0604020202020204" pitchFamily="34" charset="0"/>
              </a:rPr>
              <a:t> /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228600" y="1219200"/>
            <a:ext cx="87630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812800" indent="-8128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vi-VN" sz="2800" dirty="0">
                <a:solidFill>
                  <a:srgbClr val="3333FF"/>
                </a:solidFill>
              </a:rPr>
              <a:t>1.</a:t>
            </a:r>
            <a:r>
              <a:rPr lang="en-US" altLang="vi-VN" sz="2800" i="1" dirty="0">
                <a:solidFill>
                  <a:srgbClr val="3333FF"/>
                </a:solidFill>
              </a:rPr>
              <a:t> </a:t>
            </a:r>
            <a:r>
              <a:rPr lang="en-US" altLang="vi-VN" sz="2800" b="1" i="1" u="sng" dirty="0">
                <a:solidFill>
                  <a:srgbClr val="3333FF"/>
                </a:solidFill>
              </a:rPr>
              <a:t>Presentation </a:t>
            </a:r>
            <a:r>
              <a:rPr lang="en-US" altLang="vi-VN" sz="2800" i="1" u="sng" dirty="0">
                <a:solidFill>
                  <a:srgbClr val="3333FF"/>
                </a:solidFill>
              </a:rPr>
              <a:t>: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vi-VN" sz="2800" b="1" dirty="0"/>
              <a:t>/ </a:t>
            </a:r>
            <a:r>
              <a:rPr lang="en-US" altLang="vi-VN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ə</a:t>
            </a:r>
            <a:r>
              <a:rPr lang="en-US" altLang="vi-VN" sz="2800" b="1" dirty="0"/>
              <a:t> / : </a:t>
            </a:r>
            <a:r>
              <a:rPr lang="en-US" altLang="vi-VN" sz="2800" dirty="0"/>
              <a:t>-</a:t>
            </a:r>
            <a:r>
              <a:rPr lang="en-US" altLang="vi-VN" sz="2800" b="1" dirty="0">
                <a:solidFill>
                  <a:srgbClr val="00B050"/>
                </a:solidFill>
                <a:highlight>
                  <a:srgbClr val="FFFF00"/>
                </a:highlight>
              </a:rPr>
              <a:t>a</a:t>
            </a:r>
            <a:r>
              <a:rPr lang="en-US" altLang="vi-VN" sz="2800" b="1" dirty="0"/>
              <a:t>  ( </a:t>
            </a:r>
            <a:r>
              <a:rPr lang="en-US" altLang="vi-VN" sz="2800" b="1" u="sng" dirty="0">
                <a:solidFill>
                  <a:srgbClr val="00B050"/>
                </a:solidFill>
                <a:highlight>
                  <a:srgbClr val="FFFF00"/>
                </a:highlight>
              </a:rPr>
              <a:t>a</a:t>
            </a:r>
            <a:r>
              <a:rPr lang="en-US" altLang="vi-VN" sz="2800" b="1" dirty="0"/>
              <a:t>bout , p</a:t>
            </a:r>
            <a:r>
              <a:rPr lang="en-US" altLang="vi-VN" sz="2800" b="1" u="sng" dirty="0"/>
              <a:t>a</a:t>
            </a:r>
            <a:r>
              <a:rPr lang="en-US" altLang="vi-VN" sz="2800" b="1" dirty="0"/>
              <a:t>god</a:t>
            </a:r>
            <a:r>
              <a:rPr lang="en-US" altLang="vi-VN" sz="2800" b="1" u="sng" dirty="0"/>
              <a:t>a</a:t>
            </a:r>
            <a:r>
              <a:rPr lang="en-US" altLang="vi-VN" sz="2800" b="1" dirty="0"/>
              <a:t> )</a:t>
            </a:r>
            <a:br>
              <a:rPr lang="en-US" altLang="vi-VN" sz="2800" b="1" dirty="0"/>
            </a:br>
            <a:r>
              <a:rPr lang="en-US" altLang="vi-VN" sz="2800" b="1" dirty="0"/>
              <a:t>         </a:t>
            </a:r>
            <a:r>
              <a:rPr lang="en-US" altLang="vi-VN" sz="2800" dirty="0"/>
              <a:t>-</a:t>
            </a:r>
            <a:r>
              <a:rPr lang="en-US" altLang="vi-VN" sz="2800" b="1" dirty="0">
                <a:solidFill>
                  <a:srgbClr val="00B050"/>
                </a:solidFill>
                <a:highlight>
                  <a:srgbClr val="FFFF00"/>
                </a:highlight>
              </a:rPr>
              <a:t>e</a:t>
            </a:r>
            <a:r>
              <a:rPr lang="en-US" altLang="vi-VN" sz="2800" b="1" dirty="0"/>
              <a:t>  ( sev</a:t>
            </a:r>
            <a:r>
              <a:rPr lang="en-US" altLang="vi-VN" sz="2800" b="1" u="sng" dirty="0">
                <a:solidFill>
                  <a:srgbClr val="00B050"/>
                </a:solidFill>
                <a:highlight>
                  <a:srgbClr val="FFFF00"/>
                </a:highlight>
              </a:rPr>
              <a:t>e</a:t>
            </a:r>
            <a:r>
              <a:rPr lang="en-US" altLang="vi-VN" sz="2800" b="1" dirty="0"/>
              <a:t>n, developm</a:t>
            </a:r>
            <a:r>
              <a:rPr lang="en-US" altLang="vi-VN" sz="2800" b="1" u="sng" dirty="0"/>
              <a:t>e</a:t>
            </a:r>
            <a:r>
              <a:rPr lang="en-US" altLang="vi-VN" sz="2800" b="1" dirty="0"/>
              <a:t>nt )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en-US" altLang="vi-VN" sz="2800" b="1" dirty="0"/>
              <a:t>                 </a:t>
            </a:r>
            <a:r>
              <a:rPr lang="en-US" altLang="vi-VN" sz="2800" dirty="0"/>
              <a:t>-</a:t>
            </a:r>
            <a:r>
              <a:rPr lang="en-US" altLang="vi-VN" sz="2800" b="1" dirty="0" err="1">
                <a:solidFill>
                  <a:srgbClr val="00B050"/>
                </a:solidFill>
                <a:highlight>
                  <a:srgbClr val="FFFF00"/>
                </a:highlight>
              </a:rPr>
              <a:t>i</a:t>
            </a:r>
            <a:r>
              <a:rPr lang="en-US" altLang="vi-VN" sz="2800" b="1" dirty="0">
                <a:solidFill>
                  <a:srgbClr val="00B050"/>
                </a:solidFill>
                <a:highlight>
                  <a:srgbClr val="FFFF00"/>
                </a:highlight>
              </a:rPr>
              <a:t> </a:t>
            </a:r>
            <a:r>
              <a:rPr lang="en-US" altLang="vi-VN" sz="2800" b="1" dirty="0"/>
              <a:t>  ( oppos</a:t>
            </a:r>
            <a:r>
              <a:rPr lang="en-US" altLang="vi-VN" sz="2800" b="1" u="sng" dirty="0">
                <a:solidFill>
                  <a:srgbClr val="00B050"/>
                </a:solidFill>
                <a:highlight>
                  <a:srgbClr val="FFFF00"/>
                </a:highlight>
              </a:rPr>
              <a:t>i</a:t>
            </a:r>
            <a:r>
              <a:rPr lang="en-US" altLang="vi-VN" sz="2800" b="1" dirty="0"/>
              <a:t>te, abil</a:t>
            </a:r>
            <a:r>
              <a:rPr lang="en-US" altLang="vi-VN" sz="2800" b="1" u="sng" dirty="0"/>
              <a:t>i</a:t>
            </a:r>
            <a:r>
              <a:rPr lang="en-US" altLang="vi-VN" sz="2800" b="1" dirty="0"/>
              <a:t>ty )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en-US" altLang="vi-VN" sz="2800" b="1" dirty="0"/>
              <a:t>                 </a:t>
            </a:r>
            <a:r>
              <a:rPr lang="en-US" altLang="vi-VN" sz="2800" dirty="0"/>
              <a:t>-</a:t>
            </a:r>
            <a:r>
              <a:rPr lang="en-US" altLang="vi-VN" sz="2800" b="1" dirty="0">
                <a:solidFill>
                  <a:srgbClr val="00B050"/>
                </a:solidFill>
                <a:highlight>
                  <a:srgbClr val="FFFF00"/>
                </a:highlight>
              </a:rPr>
              <a:t>o</a:t>
            </a:r>
            <a:r>
              <a:rPr lang="en-US" altLang="vi-VN" sz="2800" b="1" dirty="0"/>
              <a:t>  ( t</a:t>
            </a:r>
            <a:r>
              <a:rPr lang="en-US" altLang="vi-VN" sz="2800" b="1" u="sng" dirty="0">
                <a:solidFill>
                  <a:srgbClr val="00B050"/>
                </a:solidFill>
                <a:highlight>
                  <a:srgbClr val="FFFF00"/>
                </a:highlight>
              </a:rPr>
              <a:t>o</a:t>
            </a:r>
            <a:r>
              <a:rPr lang="en-US" altLang="vi-VN" sz="2800" b="1" dirty="0"/>
              <a:t>day, </a:t>
            </a:r>
            <a:r>
              <a:rPr lang="en-US" altLang="vi-VN" sz="2800" b="1" u="sng" dirty="0">
                <a:solidFill>
                  <a:srgbClr val="00B050"/>
                </a:solidFill>
                <a:highlight>
                  <a:srgbClr val="FFFF00"/>
                </a:highlight>
              </a:rPr>
              <a:t>o</a:t>
            </a:r>
            <a:r>
              <a:rPr lang="en-US" altLang="vi-VN" sz="2800" b="1" dirty="0"/>
              <a:t>f, t</a:t>
            </a:r>
            <a:r>
              <a:rPr lang="en-US" altLang="vi-VN" sz="2800" b="1" u="sng" dirty="0">
                <a:solidFill>
                  <a:srgbClr val="00B050"/>
                </a:solidFill>
                <a:highlight>
                  <a:srgbClr val="FFFF00"/>
                </a:highlight>
              </a:rPr>
              <a:t>o</a:t>
            </a:r>
            <a:r>
              <a:rPr lang="en-US" altLang="vi-VN" sz="2800" b="1" dirty="0"/>
              <a:t>gether )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en-US" altLang="vi-VN" sz="2800" b="1" dirty="0"/>
              <a:t>                 </a:t>
            </a:r>
            <a:r>
              <a:rPr lang="en-US" altLang="vi-VN" sz="2800" dirty="0"/>
              <a:t>-</a:t>
            </a:r>
            <a:r>
              <a:rPr lang="en-US" altLang="vi-VN" sz="2800" b="1" dirty="0">
                <a:solidFill>
                  <a:srgbClr val="00B050"/>
                </a:solidFill>
                <a:highlight>
                  <a:srgbClr val="FFFF00"/>
                </a:highlight>
              </a:rPr>
              <a:t>u</a:t>
            </a:r>
            <a:r>
              <a:rPr lang="en-US" altLang="vi-VN" sz="2800" b="1" dirty="0"/>
              <a:t> ( s</a:t>
            </a:r>
            <a:r>
              <a:rPr lang="en-US" altLang="vi-VN" sz="2800" b="1" u="sng" dirty="0">
                <a:solidFill>
                  <a:srgbClr val="00B050"/>
                </a:solidFill>
                <a:highlight>
                  <a:srgbClr val="FFFF00"/>
                </a:highlight>
              </a:rPr>
              <a:t>u</a:t>
            </a:r>
            <a:r>
              <a:rPr lang="en-US" altLang="vi-VN" sz="2800" b="1" dirty="0"/>
              <a:t>ggest, s</a:t>
            </a:r>
            <a:r>
              <a:rPr lang="en-US" altLang="vi-VN" sz="2800" b="1" u="sng" dirty="0">
                <a:solidFill>
                  <a:srgbClr val="00B050"/>
                </a:solidFill>
                <a:highlight>
                  <a:srgbClr val="FFFF00"/>
                </a:highlight>
              </a:rPr>
              <a:t>u</a:t>
            </a:r>
            <a:r>
              <a:rPr lang="en-US" altLang="vi-VN" sz="2800" b="1" dirty="0"/>
              <a:t>pport )        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en-US" altLang="vi-VN" sz="2800" b="1" dirty="0"/>
              <a:t>                 </a:t>
            </a:r>
            <a:r>
              <a:rPr lang="en-US" altLang="vi-VN" sz="2800" dirty="0"/>
              <a:t>-</a:t>
            </a:r>
            <a:r>
              <a:rPr lang="en-US" altLang="vi-VN" sz="2800" b="1" dirty="0">
                <a:solidFill>
                  <a:srgbClr val="00B050"/>
                </a:solidFill>
                <a:highlight>
                  <a:srgbClr val="FFFF00"/>
                </a:highlight>
              </a:rPr>
              <a:t>er</a:t>
            </a:r>
            <a:r>
              <a:rPr lang="en-US" altLang="vi-VN" sz="2800" b="1" dirty="0"/>
              <a:t>  ( teach</a:t>
            </a:r>
            <a:r>
              <a:rPr lang="en-US" altLang="vi-VN" sz="2800" b="1" u="sng" dirty="0">
                <a:solidFill>
                  <a:srgbClr val="00B050"/>
                </a:solidFill>
                <a:highlight>
                  <a:srgbClr val="FFFF00"/>
                </a:highlight>
              </a:rPr>
              <a:t>er</a:t>
            </a:r>
            <a:r>
              <a:rPr lang="en-US" altLang="vi-VN" sz="2800" b="1" dirty="0"/>
              <a:t>, driv</a:t>
            </a:r>
            <a:r>
              <a:rPr lang="en-US" altLang="vi-VN" sz="2800" b="1" u="sng" dirty="0">
                <a:solidFill>
                  <a:srgbClr val="00B050"/>
                </a:solidFill>
                <a:highlight>
                  <a:srgbClr val="FFFF00"/>
                </a:highlight>
              </a:rPr>
              <a:t>er</a:t>
            </a:r>
            <a:r>
              <a:rPr lang="en-US" altLang="vi-VN" sz="2800" b="1" dirty="0"/>
              <a:t> )</a:t>
            </a:r>
            <a:br>
              <a:rPr lang="en-US" altLang="vi-VN" sz="2800" b="1" dirty="0"/>
            </a:br>
            <a:r>
              <a:rPr lang="en-US" altLang="vi-VN" sz="2800" b="1" dirty="0"/>
              <a:t>         </a:t>
            </a:r>
            <a:r>
              <a:rPr lang="en-US" altLang="vi-VN" sz="2800" dirty="0"/>
              <a:t>-</a:t>
            </a:r>
            <a:r>
              <a:rPr lang="en-US" altLang="vi-VN" sz="2800" b="1" dirty="0">
                <a:solidFill>
                  <a:srgbClr val="00B050"/>
                </a:solidFill>
                <a:highlight>
                  <a:srgbClr val="FFFF00"/>
                </a:highlight>
              </a:rPr>
              <a:t>or</a:t>
            </a:r>
            <a:r>
              <a:rPr lang="en-US" altLang="vi-VN" sz="2800" b="1" dirty="0"/>
              <a:t>  ( act</a:t>
            </a:r>
            <a:r>
              <a:rPr lang="en-US" altLang="vi-VN" sz="2800" b="1" u="sng" dirty="0">
                <a:solidFill>
                  <a:srgbClr val="00B050"/>
                </a:solidFill>
                <a:highlight>
                  <a:srgbClr val="FFFF00"/>
                </a:highlight>
              </a:rPr>
              <a:t>or</a:t>
            </a:r>
            <a:r>
              <a:rPr lang="en-US" altLang="vi-VN" sz="2800" b="1" dirty="0"/>
              <a:t>, doct</a:t>
            </a:r>
            <a:r>
              <a:rPr lang="en-US" altLang="vi-VN" sz="2800" b="1" u="sng" dirty="0">
                <a:solidFill>
                  <a:srgbClr val="00B050"/>
                </a:solidFill>
                <a:highlight>
                  <a:srgbClr val="FFFF00"/>
                </a:highlight>
              </a:rPr>
              <a:t>or</a:t>
            </a:r>
            <a:r>
              <a:rPr lang="en-US" altLang="vi-VN" sz="2800" b="1" dirty="0"/>
              <a:t> )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vi-VN" sz="2800" b="1" dirty="0"/>
              <a:t>/ </a:t>
            </a:r>
            <a:r>
              <a:rPr lang="en-US" altLang="vi-VN" sz="2400" b="1" dirty="0">
                <a:solidFill>
                  <a:srgbClr val="C00000"/>
                </a:solidFill>
                <a:highlight>
                  <a:srgbClr val="00FFFF"/>
                </a:highlight>
              </a:rPr>
              <a:t>3</a:t>
            </a:r>
            <a:r>
              <a:rPr lang="en-US" altLang="vi-VN" sz="2800" b="1" dirty="0">
                <a:solidFill>
                  <a:srgbClr val="C00000"/>
                </a:solidFill>
                <a:highlight>
                  <a:srgbClr val="00FFFF"/>
                </a:highlight>
              </a:rPr>
              <a:t>:</a:t>
            </a:r>
            <a:r>
              <a:rPr lang="en-US" altLang="vi-VN" sz="2800" b="1" dirty="0"/>
              <a:t> / : </a:t>
            </a:r>
            <a:r>
              <a:rPr lang="en-US" altLang="vi-VN" sz="2800" dirty="0">
                <a:solidFill>
                  <a:srgbClr val="C00000"/>
                </a:solidFill>
                <a:highlight>
                  <a:srgbClr val="00FFFF"/>
                </a:highlight>
              </a:rPr>
              <a:t>-</a:t>
            </a:r>
            <a:r>
              <a:rPr lang="en-US" altLang="vi-VN" sz="2800" b="1" dirty="0" err="1">
                <a:solidFill>
                  <a:srgbClr val="C00000"/>
                </a:solidFill>
                <a:highlight>
                  <a:srgbClr val="00FFFF"/>
                </a:highlight>
              </a:rPr>
              <a:t>ir</a:t>
            </a:r>
            <a:r>
              <a:rPr lang="en-US" altLang="vi-VN" sz="2800" b="1" dirty="0"/>
              <a:t>  ( b</a:t>
            </a:r>
            <a:r>
              <a:rPr lang="en-US" altLang="vi-VN" sz="2800" b="1" u="sng" dirty="0">
                <a:solidFill>
                  <a:srgbClr val="C00000"/>
                </a:solidFill>
                <a:highlight>
                  <a:srgbClr val="00FFFF"/>
                </a:highlight>
              </a:rPr>
              <a:t>ir</a:t>
            </a:r>
            <a:r>
              <a:rPr lang="en-US" altLang="vi-VN" sz="2800" b="1" dirty="0"/>
              <a:t>d, sh</a:t>
            </a:r>
            <a:r>
              <a:rPr lang="en-US" altLang="vi-VN" sz="2800" b="1" u="sng" dirty="0">
                <a:solidFill>
                  <a:srgbClr val="C00000"/>
                </a:solidFill>
                <a:highlight>
                  <a:srgbClr val="00FFFF"/>
                </a:highlight>
              </a:rPr>
              <a:t>ir</a:t>
            </a:r>
            <a:r>
              <a:rPr lang="en-US" altLang="vi-VN" sz="2800" b="1" dirty="0"/>
              <a:t>t, g</a:t>
            </a:r>
            <a:r>
              <a:rPr lang="en-US" altLang="vi-VN" sz="2800" b="1" u="sng" dirty="0">
                <a:solidFill>
                  <a:srgbClr val="C00000"/>
                </a:solidFill>
                <a:highlight>
                  <a:srgbClr val="00FFFF"/>
                </a:highlight>
              </a:rPr>
              <a:t>ir</a:t>
            </a:r>
            <a:r>
              <a:rPr lang="en-US" altLang="vi-VN" sz="2800" b="1" dirty="0"/>
              <a:t>l )</a:t>
            </a:r>
            <a:br>
              <a:rPr lang="en-US" altLang="vi-VN" sz="2800" b="1" dirty="0"/>
            </a:br>
            <a:r>
              <a:rPr lang="en-US" altLang="vi-VN" sz="2800" b="1" dirty="0"/>
              <a:t>          </a:t>
            </a:r>
            <a:r>
              <a:rPr lang="en-US" altLang="vi-VN" sz="2800" dirty="0">
                <a:solidFill>
                  <a:srgbClr val="C00000"/>
                </a:solidFill>
                <a:highlight>
                  <a:srgbClr val="00FFFF"/>
                </a:highlight>
              </a:rPr>
              <a:t>-</a:t>
            </a:r>
            <a:r>
              <a:rPr lang="en-US" altLang="vi-VN" sz="2800" b="1" dirty="0">
                <a:solidFill>
                  <a:srgbClr val="C00000"/>
                </a:solidFill>
                <a:highlight>
                  <a:srgbClr val="00FFFF"/>
                </a:highlight>
              </a:rPr>
              <a:t>or</a:t>
            </a:r>
            <a:r>
              <a:rPr lang="en-US" altLang="vi-VN" sz="2800" b="1" dirty="0"/>
              <a:t> ( w</a:t>
            </a:r>
            <a:r>
              <a:rPr lang="en-US" altLang="vi-VN" sz="2800" b="1" u="sng" dirty="0">
                <a:solidFill>
                  <a:srgbClr val="C00000"/>
                </a:solidFill>
                <a:highlight>
                  <a:srgbClr val="00FFFF"/>
                </a:highlight>
              </a:rPr>
              <a:t>or</a:t>
            </a:r>
            <a:r>
              <a:rPr lang="en-US" altLang="vi-VN" sz="2800" b="1" dirty="0"/>
              <a:t>k , w</a:t>
            </a:r>
            <a:r>
              <a:rPr lang="en-US" altLang="vi-VN" sz="2800" b="1" u="sng" dirty="0">
                <a:solidFill>
                  <a:srgbClr val="C00000"/>
                </a:solidFill>
                <a:highlight>
                  <a:srgbClr val="00FFFF"/>
                </a:highlight>
              </a:rPr>
              <a:t>or</a:t>
            </a:r>
            <a:r>
              <a:rPr lang="en-US" altLang="vi-VN" sz="2800" b="1" dirty="0"/>
              <a:t>ld, w</a:t>
            </a:r>
            <a:r>
              <a:rPr lang="en-US" altLang="vi-VN" sz="2800" b="1" u="sng" dirty="0">
                <a:solidFill>
                  <a:srgbClr val="C00000"/>
                </a:solidFill>
                <a:highlight>
                  <a:srgbClr val="00FFFF"/>
                </a:highlight>
              </a:rPr>
              <a:t>or</a:t>
            </a:r>
            <a:r>
              <a:rPr lang="en-US" altLang="vi-VN" sz="2800" b="1" dirty="0"/>
              <a:t>d ) </a:t>
            </a:r>
            <a:br>
              <a:rPr lang="en-US" altLang="vi-VN" sz="2800" b="1" dirty="0"/>
            </a:br>
            <a:r>
              <a:rPr lang="en-US" altLang="vi-VN" sz="2800" b="1" dirty="0"/>
              <a:t>          </a:t>
            </a:r>
            <a:r>
              <a:rPr lang="en-US" altLang="vi-VN" sz="2800" dirty="0">
                <a:solidFill>
                  <a:srgbClr val="C00000"/>
                </a:solidFill>
                <a:highlight>
                  <a:srgbClr val="00FFFF"/>
                </a:highlight>
              </a:rPr>
              <a:t>-</a:t>
            </a:r>
            <a:r>
              <a:rPr lang="en-US" altLang="vi-VN" sz="2800" b="1" dirty="0" err="1">
                <a:solidFill>
                  <a:srgbClr val="C00000"/>
                </a:solidFill>
                <a:highlight>
                  <a:srgbClr val="00FFFF"/>
                </a:highlight>
              </a:rPr>
              <a:t>ur</a:t>
            </a:r>
            <a:r>
              <a:rPr lang="en-US" altLang="vi-VN" sz="2800" b="1" dirty="0"/>
              <a:t> ( ch</a:t>
            </a:r>
            <a:r>
              <a:rPr lang="en-US" altLang="vi-VN" sz="2800" b="1" u="sng" dirty="0">
                <a:solidFill>
                  <a:srgbClr val="C00000"/>
                </a:solidFill>
                <a:highlight>
                  <a:srgbClr val="00FFFF"/>
                </a:highlight>
              </a:rPr>
              <a:t>ur</a:t>
            </a:r>
            <a:r>
              <a:rPr lang="en-US" altLang="vi-VN" sz="2800" b="1" dirty="0"/>
              <a:t>ch, n</a:t>
            </a:r>
            <a:r>
              <a:rPr lang="en-US" altLang="vi-VN" sz="2800" b="1" u="sng" dirty="0">
                <a:solidFill>
                  <a:srgbClr val="C00000"/>
                </a:solidFill>
                <a:highlight>
                  <a:srgbClr val="00FFFF"/>
                </a:highlight>
              </a:rPr>
              <a:t>ur</a:t>
            </a:r>
            <a:r>
              <a:rPr lang="en-US" altLang="vi-VN" sz="2800" b="1" dirty="0"/>
              <a:t>se )</a:t>
            </a:r>
            <a:br>
              <a:rPr lang="en-US" altLang="vi-VN" sz="2800" b="1" dirty="0"/>
            </a:br>
            <a:r>
              <a:rPr lang="en-US" altLang="vi-VN" sz="2800" b="1" dirty="0"/>
              <a:t>          </a:t>
            </a:r>
            <a:r>
              <a:rPr lang="en-US" altLang="vi-VN" sz="2800" dirty="0">
                <a:solidFill>
                  <a:srgbClr val="C00000"/>
                </a:solidFill>
                <a:highlight>
                  <a:srgbClr val="00FFFF"/>
                </a:highlight>
              </a:rPr>
              <a:t>-</a:t>
            </a:r>
            <a:r>
              <a:rPr lang="en-US" altLang="vi-VN" sz="2800" b="1" dirty="0">
                <a:solidFill>
                  <a:srgbClr val="C00000"/>
                </a:solidFill>
                <a:highlight>
                  <a:srgbClr val="00FFFF"/>
                </a:highlight>
              </a:rPr>
              <a:t>er</a:t>
            </a:r>
            <a:r>
              <a:rPr lang="en-US" altLang="vi-VN" sz="2800" b="1" dirty="0"/>
              <a:t> ( G</a:t>
            </a:r>
            <a:r>
              <a:rPr lang="en-US" altLang="vi-VN" sz="2800" b="1" u="sng" dirty="0">
                <a:solidFill>
                  <a:srgbClr val="C00000"/>
                </a:solidFill>
                <a:highlight>
                  <a:srgbClr val="00FFFF"/>
                </a:highlight>
              </a:rPr>
              <a:t>er</a:t>
            </a:r>
            <a:r>
              <a:rPr lang="en-US" altLang="vi-VN" sz="2800" b="1" dirty="0"/>
              <a:t>man, pref</a:t>
            </a:r>
            <a:r>
              <a:rPr lang="en-US" altLang="vi-VN" sz="2800" b="1" u="sng" dirty="0">
                <a:solidFill>
                  <a:srgbClr val="C00000"/>
                </a:solidFill>
                <a:highlight>
                  <a:srgbClr val="00FFFF"/>
                </a:highlight>
              </a:rPr>
              <a:t>er</a:t>
            </a:r>
            <a:r>
              <a:rPr lang="en-US" altLang="vi-VN" sz="2800" b="1" dirty="0"/>
              <a:t>, ref</a:t>
            </a:r>
            <a:r>
              <a:rPr lang="en-US" altLang="vi-VN" sz="2800" b="1" u="sng" dirty="0">
                <a:solidFill>
                  <a:srgbClr val="C00000"/>
                </a:solidFill>
                <a:highlight>
                  <a:srgbClr val="00FFFF"/>
                </a:highlight>
              </a:rPr>
              <a:t>er</a:t>
            </a:r>
            <a:r>
              <a:rPr lang="en-US" altLang="vi-VN" sz="2800" b="1" dirty="0"/>
              <a:t> )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en-US" altLang="vi-VN" sz="2800" b="1" dirty="0"/>
              <a:t>                  </a:t>
            </a:r>
            <a:r>
              <a:rPr lang="en-US" altLang="vi-VN" sz="2800" dirty="0">
                <a:solidFill>
                  <a:srgbClr val="C00000"/>
                </a:solidFill>
                <a:highlight>
                  <a:srgbClr val="00FFFF"/>
                </a:highlight>
              </a:rPr>
              <a:t>-</a:t>
            </a:r>
            <a:r>
              <a:rPr lang="en-US" altLang="vi-VN" sz="2800" b="1" dirty="0">
                <a:solidFill>
                  <a:srgbClr val="C00000"/>
                </a:solidFill>
                <a:highlight>
                  <a:srgbClr val="00FFFF"/>
                </a:highlight>
              </a:rPr>
              <a:t>ear</a:t>
            </a:r>
            <a:r>
              <a:rPr lang="en-US" altLang="vi-VN" sz="2800" b="1" dirty="0"/>
              <a:t> ( </a:t>
            </a:r>
            <a:r>
              <a:rPr lang="en-US" altLang="vi-VN" sz="2800" b="1" u="sng" dirty="0">
                <a:solidFill>
                  <a:srgbClr val="C00000"/>
                </a:solidFill>
                <a:highlight>
                  <a:srgbClr val="00FFFF"/>
                </a:highlight>
              </a:rPr>
              <a:t>ear</a:t>
            </a:r>
            <a:r>
              <a:rPr lang="en-US" altLang="vi-VN" sz="2800" b="1" dirty="0"/>
              <a:t>ly, </a:t>
            </a:r>
            <a:r>
              <a:rPr lang="en-US" altLang="vi-VN" sz="2800" b="1" u="sng" dirty="0">
                <a:solidFill>
                  <a:srgbClr val="C00000"/>
                </a:solidFill>
                <a:highlight>
                  <a:srgbClr val="00FFFF"/>
                </a:highlight>
              </a:rPr>
              <a:t>ear</a:t>
            </a:r>
            <a:r>
              <a:rPr lang="en-US" altLang="vi-VN" sz="2800" b="1" dirty="0"/>
              <a:t>n, s</a:t>
            </a:r>
            <a:r>
              <a:rPr lang="en-US" altLang="vi-VN" sz="2800" b="1" u="sng" dirty="0">
                <a:solidFill>
                  <a:srgbClr val="C00000"/>
                </a:solidFill>
                <a:highlight>
                  <a:srgbClr val="00FFFF"/>
                </a:highlight>
              </a:rPr>
              <a:t>ear</a:t>
            </a:r>
            <a:r>
              <a:rPr lang="en-US" altLang="vi-VN" sz="2800" b="1" dirty="0"/>
              <a:t>ch )</a:t>
            </a:r>
            <a:br>
              <a:rPr lang="en-US" altLang="vi-VN" sz="2800" b="1" dirty="0"/>
            </a:br>
            <a:endParaRPr lang="en-US" altLang="vi-VN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2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2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2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2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2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2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2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2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2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2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2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sp>
        <p:nvSpPr>
          <p:cNvPr id="9220" name="plant"/>
          <p:cNvSpPr>
            <a:spLocks noEditPoints="1" noChangeArrowheads="1"/>
          </p:cNvSpPr>
          <p:nvPr/>
        </p:nvSpPr>
        <p:spPr bwMode="auto">
          <a:xfrm rot="5400000">
            <a:off x="7353300" y="50673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plant"/>
          <p:cNvSpPr>
            <a:spLocks noEditPoints="1" noChangeArrowheads="1"/>
          </p:cNvSpPr>
          <p:nvPr/>
        </p:nvSpPr>
        <p:spPr bwMode="auto">
          <a:xfrm rot="10800000">
            <a:off x="5791200" y="64770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76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51613"/>
            <a:ext cx="3200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135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Group 24"/>
          <p:cNvGrpSpPr>
            <a:grpSpLocks/>
          </p:cNvGrpSpPr>
          <p:nvPr/>
        </p:nvGrpSpPr>
        <p:grpSpPr bwMode="auto">
          <a:xfrm>
            <a:off x="0" y="0"/>
            <a:ext cx="9144000" cy="838200"/>
            <a:chOff x="0" y="0"/>
            <a:chExt cx="5760" cy="528"/>
          </a:xfrm>
        </p:grpSpPr>
        <p:pic>
          <p:nvPicPr>
            <p:cNvPr id="9233" name="Picture 6" descr="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34" name="WordArt 6" descr="Narrow vertical"/>
            <p:cNvSpPr>
              <a:spLocks noChangeArrowheads="1" noChangeShapeType="1" noTextEdit="1"/>
            </p:cNvSpPr>
            <p:nvPr/>
          </p:nvSpPr>
          <p:spPr bwMode="auto">
            <a:xfrm>
              <a:off x="240" y="144"/>
              <a:ext cx="864" cy="288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1444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8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UNIT 6</a:t>
              </a:r>
            </a:p>
          </p:txBody>
        </p:sp>
        <p:sp>
          <p:nvSpPr>
            <p:cNvPr id="923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248" y="96"/>
              <a:ext cx="1824" cy="38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7292"/>
                </a:avLst>
              </a:prstTxWarp>
            </a:bodyPr>
            <a:lstStyle/>
            <a:p>
              <a:pPr algn="ctr"/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CC33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AN EXCURSION</a:t>
              </a:r>
            </a:p>
          </p:txBody>
        </p:sp>
        <p:sp>
          <p:nvSpPr>
            <p:cNvPr id="9236" name="Text Box 25"/>
            <p:cNvSpPr txBox="1">
              <a:spLocks noChangeArrowheads="1"/>
            </p:cNvSpPr>
            <p:nvPr/>
          </p:nvSpPr>
          <p:spPr bwMode="auto">
            <a:xfrm>
              <a:off x="3072" y="144"/>
              <a:ext cx="18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 sz="2000" b="1" i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E. LANGUAGE FOCUS</a:t>
              </a:r>
            </a:p>
          </p:txBody>
        </p:sp>
      </p:grpSp>
      <p:sp>
        <p:nvSpPr>
          <p:cNvPr id="9229" name="Text Box 18"/>
          <p:cNvSpPr txBox="1">
            <a:spLocks noChangeArrowheads="1"/>
          </p:cNvSpPr>
          <p:nvPr/>
        </p:nvSpPr>
        <p:spPr bwMode="auto">
          <a:xfrm>
            <a:off x="2133600" y="838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FF3300"/>
                </a:solidFill>
                <a:latin typeface=".VnTimeH" pitchFamily="34" charset="0"/>
              </a:rPr>
              <a:t>PRONUNCIATION: </a:t>
            </a:r>
            <a:r>
              <a:rPr lang="en-US" altLang="vi-VN" sz="2400" b="1" u="sng">
                <a:solidFill>
                  <a:srgbClr val="FF3300"/>
                </a:solidFill>
              </a:rPr>
              <a:t>/ ə / - / </a:t>
            </a:r>
            <a:r>
              <a:rPr lang="en-US" altLang="vi-VN" sz="2000" b="1" u="sng">
                <a:solidFill>
                  <a:srgbClr val="FF3300"/>
                </a:solidFill>
              </a:rPr>
              <a:t>3</a:t>
            </a:r>
            <a:r>
              <a:rPr lang="en-US" altLang="vi-VN" sz="2400" b="1" u="sng">
                <a:solidFill>
                  <a:srgbClr val="FF3300"/>
                </a:solidFill>
              </a:rPr>
              <a:t>: /</a:t>
            </a:r>
          </a:p>
        </p:txBody>
      </p:sp>
      <p:sp>
        <p:nvSpPr>
          <p:cNvPr id="9230" name="Rectangle 19"/>
          <p:cNvSpPr>
            <a:spLocks noChangeArrowheads="1"/>
          </p:cNvSpPr>
          <p:nvPr/>
        </p:nvSpPr>
        <p:spPr bwMode="auto">
          <a:xfrm>
            <a:off x="304800" y="1371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u="sng">
                <a:solidFill>
                  <a:srgbClr val="3333FF"/>
                </a:solidFill>
              </a:rPr>
              <a:t>2. Practice:</a:t>
            </a:r>
            <a:r>
              <a:rPr lang="en-US" altLang="vi-VN" sz="2800" b="1">
                <a:solidFill>
                  <a:srgbClr val="3333FF"/>
                </a:solidFill>
              </a:rPr>
              <a:t>    * </a:t>
            </a:r>
            <a:r>
              <a:rPr lang="en-US" altLang="vi-VN" sz="2800" b="1">
                <a:solidFill>
                  <a:srgbClr val="FF33CC"/>
                </a:solidFill>
              </a:rPr>
              <a:t>Listen and repeat ( p.70 )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1295400" y="1905000"/>
            <a:ext cx="1981200" cy="43396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2400" b="1" dirty="0">
                <a:latin typeface="Arial" panose="020B0604020202020204" pitchFamily="34" charset="0"/>
              </a:rPr>
              <a:t>/ </a:t>
            </a:r>
            <a:r>
              <a:rPr lang="en-US" altLang="vi-VN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ə</a:t>
            </a:r>
            <a:r>
              <a:rPr lang="en-US" altLang="vi-VN" sz="2400" b="1" dirty="0">
                <a:latin typeface="Arial" panose="020B0604020202020204" pitchFamily="34" charset="0"/>
              </a:rPr>
              <a:t>/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latin typeface="Arial" panose="020B0604020202020204" pitchFamily="34" charset="0"/>
              </a:rPr>
              <a:t>    teach</a:t>
            </a:r>
            <a:r>
              <a:rPr lang="en-US" altLang="vi-V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er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latin typeface="Arial" panose="020B0604020202020204" pitchFamily="34" charset="0"/>
              </a:rPr>
              <a:t>    t</a:t>
            </a:r>
            <a:r>
              <a:rPr lang="en-US" altLang="vi-V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o</a:t>
            </a:r>
            <a:r>
              <a:rPr lang="en-US" altLang="vi-VN" sz="2400" b="1" dirty="0">
                <a:latin typeface="Arial" panose="020B0604020202020204" pitchFamily="34" charset="0"/>
              </a:rPr>
              <a:t>geth</a:t>
            </a:r>
            <a:r>
              <a:rPr lang="en-US" altLang="vi-V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er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   a</a:t>
            </a:r>
            <a:r>
              <a:rPr lang="en-US" altLang="vi-VN" sz="2400" b="1" dirty="0">
                <a:latin typeface="Arial" panose="020B0604020202020204" pitchFamily="34" charset="0"/>
              </a:rPr>
              <a:t>bout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latin typeface="Arial" panose="020B0604020202020204" pitchFamily="34" charset="0"/>
              </a:rPr>
              <a:t>    oth</a:t>
            </a:r>
            <a:r>
              <a:rPr lang="en-US" altLang="vi-V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er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latin typeface="Arial" panose="020B0604020202020204" pitchFamily="34" charset="0"/>
              </a:rPr>
              <a:t>    p</a:t>
            </a:r>
            <a:r>
              <a:rPr lang="en-US" altLang="vi-V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  <a:r>
              <a:rPr lang="en-US" altLang="vi-VN" sz="2400" b="1" dirty="0">
                <a:latin typeface="Arial" panose="020B0604020202020204" pitchFamily="34" charset="0"/>
              </a:rPr>
              <a:t>god</a:t>
            </a:r>
            <a:r>
              <a:rPr lang="en-US" altLang="vi-V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latin typeface="Arial" panose="020B0604020202020204" pitchFamily="34" charset="0"/>
              </a:rPr>
              <a:t>    t</a:t>
            </a:r>
            <a:r>
              <a:rPr lang="en-US" altLang="vi-V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o</a:t>
            </a:r>
            <a:r>
              <a:rPr lang="en-US" altLang="vi-VN" sz="2400" b="1" dirty="0">
                <a:latin typeface="Arial" panose="020B0604020202020204" pitchFamily="34" charset="0"/>
              </a:rPr>
              <a:t>day</a:t>
            </a:r>
          </a:p>
          <a:p>
            <a:pPr>
              <a:spcBef>
                <a:spcPct val="50000"/>
              </a:spcBef>
              <a:defRPr/>
            </a:pPr>
            <a:endParaRPr lang="en-US" altLang="vi-VN" sz="2400" b="1" dirty="0">
              <a:latin typeface="Arial" panose="020B0604020202020204" pitchFamily="34" charset="0"/>
            </a:endParaRP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4648200" y="1981200"/>
            <a:ext cx="1981200" cy="43396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2400" b="1" dirty="0">
                <a:latin typeface="Arial" panose="020B0604020202020204" pitchFamily="34" charset="0"/>
              </a:rPr>
              <a:t>/ </a:t>
            </a:r>
            <a:r>
              <a:rPr lang="en-US" altLang="vi-VN" sz="2000" b="1" dirty="0">
                <a:solidFill>
                  <a:srgbClr val="3333FF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3</a:t>
            </a:r>
            <a:r>
              <a:rPr lang="en-US" altLang="vi-VN" sz="2400" b="1" dirty="0">
                <a:solidFill>
                  <a:srgbClr val="3333FF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:</a:t>
            </a:r>
            <a:r>
              <a:rPr lang="en-US" altLang="vi-VN" sz="2400" b="1" dirty="0">
                <a:latin typeface="Arial" panose="020B0604020202020204" pitchFamily="34" charset="0"/>
              </a:rPr>
              <a:t>/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latin typeface="Arial" panose="020B0604020202020204" pitchFamily="34" charset="0"/>
              </a:rPr>
              <a:t>       b</a:t>
            </a:r>
            <a:r>
              <a:rPr lang="en-US" altLang="vi-VN" sz="2400" b="1" dirty="0">
                <a:solidFill>
                  <a:srgbClr val="3333FF"/>
                </a:solidFill>
                <a:latin typeface="Arial" panose="020B0604020202020204" pitchFamily="34" charset="0"/>
              </a:rPr>
              <a:t>ir</a:t>
            </a:r>
            <a:r>
              <a:rPr lang="en-US" altLang="vi-VN" sz="2400" b="1" dirty="0">
                <a:latin typeface="Arial" panose="020B0604020202020204" pitchFamily="34" charset="0"/>
              </a:rPr>
              <a:t>d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latin typeface="Arial" panose="020B0604020202020204" pitchFamily="34" charset="0"/>
              </a:rPr>
              <a:t>       w</a:t>
            </a:r>
            <a:r>
              <a:rPr lang="en-US" altLang="vi-VN" sz="2400" b="1" dirty="0">
                <a:solidFill>
                  <a:srgbClr val="3333FF"/>
                </a:solidFill>
                <a:latin typeface="Arial" panose="020B0604020202020204" pitchFamily="34" charset="0"/>
              </a:rPr>
              <a:t>or</a:t>
            </a:r>
            <a:r>
              <a:rPr lang="en-US" altLang="vi-VN" sz="2400" b="1" dirty="0">
                <a:latin typeface="Arial" panose="020B0604020202020204" pitchFamily="34" charset="0"/>
              </a:rPr>
              <a:t>k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latin typeface="Arial" panose="020B0604020202020204" pitchFamily="34" charset="0"/>
              </a:rPr>
              <a:t>       ch</a:t>
            </a:r>
            <a:r>
              <a:rPr lang="en-US" altLang="vi-VN" sz="2400" b="1" dirty="0">
                <a:solidFill>
                  <a:srgbClr val="3333FF"/>
                </a:solidFill>
                <a:latin typeface="Arial" panose="020B0604020202020204" pitchFamily="34" charset="0"/>
              </a:rPr>
              <a:t>ur</a:t>
            </a:r>
            <a:r>
              <a:rPr lang="en-US" altLang="vi-VN" sz="2400" b="1" dirty="0">
                <a:latin typeface="Arial" panose="020B0604020202020204" pitchFamily="34" charset="0"/>
              </a:rPr>
              <a:t>ch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latin typeface="Arial" panose="020B0604020202020204" pitchFamily="34" charset="0"/>
              </a:rPr>
              <a:t>       t</a:t>
            </a:r>
            <a:r>
              <a:rPr lang="en-US" altLang="vi-VN" sz="2400" b="1" dirty="0">
                <a:solidFill>
                  <a:srgbClr val="3333FF"/>
                </a:solidFill>
                <a:latin typeface="Arial" panose="020B0604020202020204" pitchFamily="34" charset="0"/>
              </a:rPr>
              <a:t>er</a:t>
            </a:r>
            <a:r>
              <a:rPr lang="en-US" altLang="vi-VN" sz="2400" b="1" dirty="0">
                <a:latin typeface="Arial" panose="020B0604020202020204" pitchFamily="34" charset="0"/>
              </a:rPr>
              <a:t>m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latin typeface="Arial" panose="020B0604020202020204" pitchFamily="34" charset="0"/>
              </a:rPr>
              <a:t>       sh</a:t>
            </a:r>
            <a:r>
              <a:rPr lang="en-US" altLang="vi-VN" sz="2400" b="1" dirty="0">
                <a:solidFill>
                  <a:srgbClr val="3333FF"/>
                </a:solidFill>
                <a:latin typeface="Arial" panose="020B0604020202020204" pitchFamily="34" charset="0"/>
              </a:rPr>
              <a:t>ir</a:t>
            </a:r>
            <a:r>
              <a:rPr lang="en-US" altLang="vi-VN" sz="2400" b="1" dirty="0">
                <a:latin typeface="Arial" panose="020B0604020202020204" pitchFamily="34" charset="0"/>
              </a:rPr>
              <a:t>t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solidFill>
                  <a:srgbClr val="3333FF"/>
                </a:solidFill>
                <a:latin typeface="Arial" panose="020B0604020202020204" pitchFamily="34" charset="0"/>
              </a:rPr>
              <a:t>       ear</a:t>
            </a:r>
            <a:r>
              <a:rPr lang="en-US" altLang="vi-VN" sz="2400" b="1" dirty="0">
                <a:latin typeface="Arial" panose="020B0604020202020204" pitchFamily="34" charset="0"/>
              </a:rPr>
              <a:t>ly</a:t>
            </a:r>
          </a:p>
          <a:p>
            <a:pPr>
              <a:spcBef>
                <a:spcPct val="50000"/>
              </a:spcBef>
              <a:defRPr/>
            </a:pPr>
            <a:endParaRPr lang="en-US" altLang="vi-VN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905000" y="6248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800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905000" y="3352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 sz="1800">
              <a:latin typeface="Times New Roman" pitchFamily="18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667000" y="3429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1800">
              <a:latin typeface="Times New Roman" pitchFamily="18" charset="0"/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590800" y="2819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heard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143000" y="28194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1. Have  you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3276600" y="2819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about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4343400" y="2819400"/>
            <a:ext cx="1169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excursion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5410200" y="28194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to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5715000" y="28194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Thay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6324600" y="28194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Pagoda ?</a:t>
            </a: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3962400" y="2819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our</a:t>
            </a:r>
          </a:p>
        </p:txBody>
      </p:sp>
      <p:sp>
        <p:nvSpPr>
          <p:cNvPr id="10253" name="Rectangle 15"/>
          <p:cNvSpPr>
            <a:spLocks noChangeArrowheads="1"/>
          </p:cNvSpPr>
          <p:nvPr/>
        </p:nvSpPr>
        <p:spPr bwMode="auto">
          <a:xfrm>
            <a:off x="1295400" y="3276600"/>
            <a:ext cx="106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2. Her father</a:t>
            </a:r>
          </a:p>
        </p:txBody>
      </p:sp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2514600" y="3276600"/>
            <a:ext cx="38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is</a:t>
            </a:r>
          </a:p>
        </p:txBody>
      </p:sp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2895600" y="3276600"/>
            <a:ext cx="175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learning German</a:t>
            </a:r>
          </a:p>
        </p:txBody>
      </p:sp>
      <p:sp>
        <p:nvSpPr>
          <p:cNvPr id="10256" name="Rectangle 18"/>
          <p:cNvSpPr>
            <a:spLocks noChangeArrowheads="1"/>
          </p:cNvSpPr>
          <p:nvPr/>
        </p:nvSpPr>
        <p:spPr bwMode="auto">
          <a:xfrm>
            <a:off x="4648200" y="32766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with</a:t>
            </a:r>
          </a:p>
        </p:txBody>
      </p:sp>
      <p:sp>
        <p:nvSpPr>
          <p:cNvPr id="10257" name="Rectangle 19"/>
          <p:cNvSpPr>
            <a:spLocks noChangeArrowheads="1"/>
          </p:cNvSpPr>
          <p:nvPr/>
        </p:nvSpPr>
        <p:spPr bwMode="auto">
          <a:xfrm>
            <a:off x="5181600" y="32766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a teacher</a:t>
            </a:r>
            <a:r>
              <a:rPr lang="en-US" altLang="vi-VN" sz="20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1143000" y="35814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3. Last year</a:t>
            </a:r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2514600" y="35814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the</a:t>
            </a:r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3048000" y="3581400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birds returned</a:t>
            </a:r>
          </a:p>
        </p:txBody>
      </p:sp>
      <p:sp>
        <p:nvSpPr>
          <p:cNvPr id="10261" name="Rectangle 23"/>
          <p:cNvSpPr>
            <a:spLocks noChangeArrowheads="1"/>
          </p:cNvSpPr>
          <p:nvPr/>
        </p:nvSpPr>
        <p:spPr bwMode="auto">
          <a:xfrm>
            <a:off x="4495800" y="3581400"/>
            <a:ext cx="38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to</a:t>
            </a:r>
          </a:p>
        </p:txBody>
      </p:sp>
      <p:sp>
        <p:nvSpPr>
          <p:cNvPr id="10262" name="Rectangle 24"/>
          <p:cNvSpPr>
            <a:spLocks noChangeArrowheads="1"/>
          </p:cNvSpPr>
          <p:nvPr/>
        </p:nvSpPr>
        <p:spPr bwMode="auto">
          <a:xfrm>
            <a:off x="4800600" y="35814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the river</a:t>
            </a:r>
          </a:p>
        </p:txBody>
      </p:sp>
      <p:sp>
        <p:nvSpPr>
          <p:cNvPr id="10263" name="Rectangle 25"/>
          <p:cNvSpPr>
            <a:spLocks noChangeArrowheads="1"/>
          </p:cNvSpPr>
          <p:nvPr/>
        </p:nvSpPr>
        <p:spPr bwMode="auto">
          <a:xfrm>
            <a:off x="5867400" y="3581400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earli</a:t>
            </a:r>
          </a:p>
        </p:txBody>
      </p:sp>
      <p:sp>
        <p:nvSpPr>
          <p:cNvPr id="10264" name="Rectangle 26"/>
          <p:cNvSpPr>
            <a:spLocks noChangeArrowheads="1"/>
          </p:cNvSpPr>
          <p:nvPr/>
        </p:nvSpPr>
        <p:spPr bwMode="auto">
          <a:xfrm>
            <a:off x="6324600" y="35814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er than</a:t>
            </a:r>
          </a:p>
        </p:txBody>
      </p:sp>
      <p:sp>
        <p:nvSpPr>
          <p:cNvPr id="10265" name="Rectangle 27"/>
          <p:cNvSpPr>
            <a:spLocks noChangeArrowheads="1"/>
          </p:cNvSpPr>
          <p:nvPr/>
        </p:nvSpPr>
        <p:spPr bwMode="auto">
          <a:xfrm>
            <a:off x="7162800" y="3581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this year. </a:t>
            </a:r>
            <a:endParaRPr lang="en-US" altLang="vi-VN" sz="2000">
              <a:latin typeface="Times New Roman" pitchFamily="18" charset="0"/>
            </a:endParaRPr>
          </a:p>
        </p:txBody>
      </p:sp>
      <p:sp>
        <p:nvSpPr>
          <p:cNvPr id="77852" name="Rectangle 28"/>
          <p:cNvSpPr>
            <a:spLocks noChangeArrowheads="1"/>
          </p:cNvSpPr>
          <p:nvPr/>
        </p:nvSpPr>
        <p:spPr bwMode="auto">
          <a:xfrm>
            <a:off x="1219200" y="3886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4. The</a:t>
            </a:r>
          </a:p>
        </p:txBody>
      </p: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1981200" y="3886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girls work</a:t>
            </a:r>
          </a:p>
        </p:txBody>
      </p:sp>
      <p:sp>
        <p:nvSpPr>
          <p:cNvPr id="77854" name="Rectangle 30"/>
          <p:cNvSpPr>
            <a:spLocks noChangeArrowheads="1"/>
          </p:cNvSpPr>
          <p:nvPr/>
        </p:nvSpPr>
        <p:spPr bwMode="auto">
          <a:xfrm>
            <a:off x="3124200" y="3886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in</a:t>
            </a:r>
          </a:p>
        </p:txBody>
      </p:sp>
      <p:sp>
        <p:nvSpPr>
          <p:cNvPr id="77855" name="Rectangle 31"/>
          <p:cNvSpPr>
            <a:spLocks noChangeArrowheads="1"/>
          </p:cNvSpPr>
          <p:nvPr/>
        </p:nvSpPr>
        <p:spPr bwMode="auto">
          <a:xfrm>
            <a:off x="3429000" y="38862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the</a:t>
            </a:r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3886200" y="38862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church</a:t>
            </a:r>
          </a:p>
        </p:txBody>
      </p:sp>
      <p:sp>
        <p:nvSpPr>
          <p:cNvPr id="77857" name="Rectangle 33"/>
          <p:cNvSpPr>
            <a:spLocks noChangeArrowheads="1"/>
          </p:cNvSpPr>
          <p:nvPr/>
        </p:nvSpPr>
        <p:spPr bwMode="auto">
          <a:xfrm>
            <a:off x="4724400" y="38862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on</a:t>
            </a:r>
          </a:p>
        </p:txBody>
      </p:sp>
      <p:sp>
        <p:nvSpPr>
          <p:cNvPr id="77858" name="Rectangle 34"/>
          <p:cNvSpPr>
            <a:spLocks noChangeArrowheads="1"/>
          </p:cNvSpPr>
          <p:nvPr/>
        </p:nvSpPr>
        <p:spPr bwMode="auto">
          <a:xfrm>
            <a:off x="5181600" y="3886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Thursdays.</a:t>
            </a:r>
          </a:p>
        </p:txBody>
      </p:sp>
      <p:sp>
        <p:nvSpPr>
          <p:cNvPr id="77859" name="Rectangle 35"/>
          <p:cNvSpPr>
            <a:spLocks noChangeArrowheads="1"/>
          </p:cNvSpPr>
          <p:nvPr/>
        </p:nvSpPr>
        <p:spPr bwMode="auto">
          <a:xfrm>
            <a:off x="1143000" y="42672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5. Was</a:t>
            </a:r>
          </a:p>
        </p:txBody>
      </p:sp>
      <p:sp>
        <p:nvSpPr>
          <p:cNvPr id="77860" name="Rectangle 36"/>
          <p:cNvSpPr>
            <a:spLocks noChangeArrowheads="1"/>
          </p:cNvSpPr>
          <p:nvPr/>
        </p:nvSpPr>
        <p:spPr bwMode="auto">
          <a:xfrm>
            <a:off x="1981200" y="4267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it</a:t>
            </a:r>
          </a:p>
        </p:txBody>
      </p:sp>
      <p:sp>
        <p:nvSpPr>
          <p:cNvPr id="77861" name="Rectangle 37"/>
          <p:cNvSpPr>
            <a:spLocks noChangeArrowheads="1"/>
          </p:cNvSpPr>
          <p:nvPr/>
        </p:nvSpPr>
        <p:spPr bwMode="auto">
          <a:xfrm>
            <a:off x="2286000" y="42672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Barbara’s camera ?</a:t>
            </a:r>
          </a:p>
        </p:txBody>
      </p:sp>
      <p:sp>
        <p:nvSpPr>
          <p:cNvPr id="77862" name="Rectangle 38"/>
          <p:cNvSpPr>
            <a:spLocks noChangeArrowheads="1"/>
          </p:cNvSpPr>
          <p:nvPr/>
        </p:nvSpPr>
        <p:spPr bwMode="auto">
          <a:xfrm>
            <a:off x="1143000" y="46482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6. I’m</a:t>
            </a:r>
          </a:p>
        </p:txBody>
      </p:sp>
      <p:sp>
        <p:nvSpPr>
          <p:cNvPr id="77863" name="Rectangle 39"/>
          <p:cNvSpPr>
            <a:spLocks noChangeArrowheads="1"/>
          </p:cNvSpPr>
          <p:nvPr/>
        </p:nvSpPr>
        <p:spPr bwMode="auto">
          <a:xfrm>
            <a:off x="1828800" y="46482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thirsty, Nurse.</a:t>
            </a:r>
          </a:p>
        </p:txBody>
      </p:sp>
      <p:sp>
        <p:nvSpPr>
          <p:cNvPr id="77864" name="Rectangle 40"/>
          <p:cNvSpPr>
            <a:spLocks noChangeArrowheads="1"/>
          </p:cNvSpPr>
          <p:nvPr/>
        </p:nvSpPr>
        <p:spPr bwMode="auto">
          <a:xfrm>
            <a:off x="3429000" y="4648200"/>
            <a:ext cx="15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77865" name="Rectangle 41"/>
          <p:cNvSpPr>
            <a:spLocks noChangeArrowheads="1"/>
          </p:cNvSpPr>
          <p:nvPr/>
        </p:nvSpPr>
        <p:spPr bwMode="auto">
          <a:xfrm>
            <a:off x="3657600" y="4648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want</a:t>
            </a:r>
          </a:p>
        </p:txBody>
      </p:sp>
      <p:sp>
        <p:nvSpPr>
          <p:cNvPr id="77866" name="Rectangle 42"/>
          <p:cNvSpPr>
            <a:spLocks noChangeArrowheads="1"/>
          </p:cNvSpPr>
          <p:nvPr/>
        </p:nvSpPr>
        <p:spPr bwMode="auto">
          <a:xfrm>
            <a:off x="4343400" y="4648200"/>
            <a:ext cx="15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7867" name="Rectangle 43"/>
          <p:cNvSpPr>
            <a:spLocks noChangeArrowheads="1"/>
          </p:cNvSpPr>
          <p:nvPr/>
        </p:nvSpPr>
        <p:spPr bwMode="auto">
          <a:xfrm>
            <a:off x="4572000" y="4648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glass</a:t>
            </a:r>
          </a:p>
        </p:txBody>
      </p:sp>
      <p:sp>
        <p:nvSpPr>
          <p:cNvPr id="77868" name="Rectangle 44"/>
          <p:cNvSpPr>
            <a:spLocks noChangeArrowheads="1"/>
          </p:cNvSpPr>
          <p:nvPr/>
        </p:nvSpPr>
        <p:spPr bwMode="auto">
          <a:xfrm>
            <a:off x="5105400" y="4648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of water.</a:t>
            </a:r>
            <a:endParaRPr lang="en-US" altLang="vi-VN" sz="2000">
              <a:latin typeface="Times New Roman" pitchFamily="18" charset="0"/>
            </a:endParaRPr>
          </a:p>
        </p:txBody>
      </p:sp>
      <p:sp>
        <p:nvSpPr>
          <p:cNvPr id="77869" name="Text Box 45"/>
          <p:cNvSpPr txBox="1">
            <a:spLocks noChangeArrowheads="1"/>
          </p:cNvSpPr>
          <p:nvPr/>
        </p:nvSpPr>
        <p:spPr bwMode="auto">
          <a:xfrm>
            <a:off x="2590800" y="2819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heard</a:t>
            </a:r>
          </a:p>
        </p:txBody>
      </p:sp>
      <p:sp>
        <p:nvSpPr>
          <p:cNvPr id="77870" name="Text Box 46"/>
          <p:cNvSpPr txBox="1">
            <a:spLocks noChangeArrowheads="1"/>
          </p:cNvSpPr>
          <p:nvPr/>
        </p:nvSpPr>
        <p:spPr bwMode="auto">
          <a:xfrm>
            <a:off x="1143000" y="28194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1. Have  you</a:t>
            </a:r>
          </a:p>
        </p:txBody>
      </p:sp>
      <p:sp>
        <p:nvSpPr>
          <p:cNvPr id="77871" name="Text Box 47"/>
          <p:cNvSpPr txBox="1">
            <a:spLocks noChangeArrowheads="1"/>
          </p:cNvSpPr>
          <p:nvPr/>
        </p:nvSpPr>
        <p:spPr bwMode="auto">
          <a:xfrm>
            <a:off x="3276600" y="2819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about</a:t>
            </a:r>
          </a:p>
        </p:txBody>
      </p:sp>
      <p:sp>
        <p:nvSpPr>
          <p:cNvPr id="77872" name="Rectangle 48"/>
          <p:cNvSpPr>
            <a:spLocks noChangeArrowheads="1"/>
          </p:cNvSpPr>
          <p:nvPr/>
        </p:nvSpPr>
        <p:spPr bwMode="auto">
          <a:xfrm>
            <a:off x="4343400" y="2819400"/>
            <a:ext cx="1169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excursion</a:t>
            </a:r>
          </a:p>
        </p:txBody>
      </p:sp>
      <p:sp>
        <p:nvSpPr>
          <p:cNvPr id="77873" name="Text Box 49"/>
          <p:cNvSpPr txBox="1">
            <a:spLocks noChangeArrowheads="1"/>
          </p:cNvSpPr>
          <p:nvPr/>
        </p:nvSpPr>
        <p:spPr bwMode="auto">
          <a:xfrm>
            <a:off x="5410200" y="28194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to</a:t>
            </a:r>
          </a:p>
        </p:txBody>
      </p:sp>
      <p:sp>
        <p:nvSpPr>
          <p:cNvPr id="77874" name="Text Box 50"/>
          <p:cNvSpPr txBox="1">
            <a:spLocks noChangeArrowheads="1"/>
          </p:cNvSpPr>
          <p:nvPr/>
        </p:nvSpPr>
        <p:spPr bwMode="auto">
          <a:xfrm>
            <a:off x="5715000" y="28194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Thay</a:t>
            </a:r>
          </a:p>
        </p:txBody>
      </p:sp>
      <p:sp>
        <p:nvSpPr>
          <p:cNvPr id="77875" name="Text Box 51"/>
          <p:cNvSpPr txBox="1">
            <a:spLocks noChangeArrowheads="1"/>
          </p:cNvSpPr>
          <p:nvPr/>
        </p:nvSpPr>
        <p:spPr bwMode="auto">
          <a:xfrm>
            <a:off x="6324600" y="28194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Pagoda ?</a:t>
            </a:r>
          </a:p>
        </p:txBody>
      </p:sp>
      <p:sp>
        <p:nvSpPr>
          <p:cNvPr id="77876" name="Text Box 52"/>
          <p:cNvSpPr txBox="1">
            <a:spLocks noChangeArrowheads="1"/>
          </p:cNvSpPr>
          <p:nvPr/>
        </p:nvSpPr>
        <p:spPr bwMode="auto">
          <a:xfrm>
            <a:off x="3962400" y="2819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our</a:t>
            </a:r>
          </a:p>
        </p:txBody>
      </p:sp>
      <p:sp>
        <p:nvSpPr>
          <p:cNvPr id="77877" name="Rectangle 53"/>
          <p:cNvSpPr>
            <a:spLocks noChangeArrowheads="1"/>
          </p:cNvSpPr>
          <p:nvPr/>
        </p:nvSpPr>
        <p:spPr bwMode="auto">
          <a:xfrm>
            <a:off x="1295400" y="3276600"/>
            <a:ext cx="106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2. Her father</a:t>
            </a:r>
          </a:p>
        </p:txBody>
      </p:sp>
      <p:sp>
        <p:nvSpPr>
          <p:cNvPr id="77878" name="Rectangle 54"/>
          <p:cNvSpPr>
            <a:spLocks noChangeArrowheads="1"/>
          </p:cNvSpPr>
          <p:nvPr/>
        </p:nvSpPr>
        <p:spPr bwMode="auto">
          <a:xfrm>
            <a:off x="2514600" y="3276600"/>
            <a:ext cx="38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is</a:t>
            </a:r>
          </a:p>
        </p:txBody>
      </p:sp>
      <p:sp>
        <p:nvSpPr>
          <p:cNvPr id="77879" name="Rectangle 55"/>
          <p:cNvSpPr>
            <a:spLocks noChangeArrowheads="1"/>
          </p:cNvSpPr>
          <p:nvPr/>
        </p:nvSpPr>
        <p:spPr bwMode="auto">
          <a:xfrm>
            <a:off x="2895600" y="3276600"/>
            <a:ext cx="175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learning German</a:t>
            </a:r>
          </a:p>
        </p:txBody>
      </p:sp>
      <p:sp>
        <p:nvSpPr>
          <p:cNvPr id="77880" name="Rectangle 56"/>
          <p:cNvSpPr>
            <a:spLocks noChangeArrowheads="1"/>
          </p:cNvSpPr>
          <p:nvPr/>
        </p:nvSpPr>
        <p:spPr bwMode="auto">
          <a:xfrm>
            <a:off x="4648200" y="32766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with</a:t>
            </a:r>
          </a:p>
        </p:txBody>
      </p:sp>
      <p:sp>
        <p:nvSpPr>
          <p:cNvPr id="77881" name="Rectangle 57"/>
          <p:cNvSpPr>
            <a:spLocks noChangeArrowheads="1"/>
          </p:cNvSpPr>
          <p:nvPr/>
        </p:nvSpPr>
        <p:spPr bwMode="auto">
          <a:xfrm>
            <a:off x="5181600" y="32766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a teacher</a:t>
            </a:r>
            <a:r>
              <a:rPr lang="en-US" altLang="vi-VN" sz="20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7882" name="Rectangle 58"/>
          <p:cNvSpPr>
            <a:spLocks noChangeArrowheads="1"/>
          </p:cNvSpPr>
          <p:nvPr/>
        </p:nvSpPr>
        <p:spPr bwMode="auto">
          <a:xfrm>
            <a:off x="4495800" y="3581400"/>
            <a:ext cx="38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to</a:t>
            </a:r>
          </a:p>
        </p:txBody>
      </p:sp>
      <p:sp>
        <p:nvSpPr>
          <p:cNvPr id="77883" name="Rectangle 59"/>
          <p:cNvSpPr>
            <a:spLocks noChangeArrowheads="1"/>
          </p:cNvSpPr>
          <p:nvPr/>
        </p:nvSpPr>
        <p:spPr bwMode="auto">
          <a:xfrm>
            <a:off x="4800600" y="35814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the river</a:t>
            </a:r>
          </a:p>
        </p:txBody>
      </p:sp>
      <p:sp>
        <p:nvSpPr>
          <p:cNvPr id="77884" name="Rectangle 60"/>
          <p:cNvSpPr>
            <a:spLocks noChangeArrowheads="1"/>
          </p:cNvSpPr>
          <p:nvPr/>
        </p:nvSpPr>
        <p:spPr bwMode="auto">
          <a:xfrm>
            <a:off x="5867400" y="3581400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earli</a:t>
            </a:r>
          </a:p>
        </p:txBody>
      </p:sp>
      <p:sp>
        <p:nvSpPr>
          <p:cNvPr id="77885" name="Rectangle 61"/>
          <p:cNvSpPr>
            <a:spLocks noChangeArrowheads="1"/>
          </p:cNvSpPr>
          <p:nvPr/>
        </p:nvSpPr>
        <p:spPr bwMode="auto">
          <a:xfrm>
            <a:off x="6324600" y="35814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er than</a:t>
            </a:r>
          </a:p>
        </p:txBody>
      </p:sp>
      <p:sp>
        <p:nvSpPr>
          <p:cNvPr id="77886" name="Rectangle 62"/>
          <p:cNvSpPr>
            <a:spLocks noChangeArrowheads="1"/>
          </p:cNvSpPr>
          <p:nvPr/>
        </p:nvSpPr>
        <p:spPr bwMode="auto">
          <a:xfrm>
            <a:off x="7162800" y="3581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</a:rPr>
              <a:t>this year. </a:t>
            </a:r>
            <a:endParaRPr lang="en-US" altLang="vi-VN" sz="2000">
              <a:latin typeface="Times New Roman" pitchFamily="18" charset="0"/>
            </a:endParaRPr>
          </a:p>
        </p:txBody>
      </p:sp>
      <p:grpSp>
        <p:nvGrpSpPr>
          <p:cNvPr id="10301" name="Group 73"/>
          <p:cNvGrpSpPr>
            <a:grpSpLocks/>
          </p:cNvGrpSpPr>
          <p:nvPr/>
        </p:nvGrpSpPr>
        <p:grpSpPr bwMode="auto">
          <a:xfrm>
            <a:off x="0" y="0"/>
            <a:ext cx="9144000" cy="838200"/>
            <a:chOff x="0" y="0"/>
            <a:chExt cx="5760" cy="528"/>
          </a:xfrm>
        </p:grpSpPr>
        <p:pic>
          <p:nvPicPr>
            <p:cNvPr id="10310" name="Picture 6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11" name="WordArt 6" descr="Narrow vertical"/>
            <p:cNvSpPr>
              <a:spLocks noChangeArrowheads="1" noChangeShapeType="1" noTextEdit="1"/>
            </p:cNvSpPr>
            <p:nvPr/>
          </p:nvSpPr>
          <p:spPr bwMode="auto">
            <a:xfrm>
              <a:off x="240" y="144"/>
              <a:ext cx="864" cy="288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1444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UNIT 6</a:t>
              </a:r>
            </a:p>
          </p:txBody>
        </p:sp>
        <p:sp>
          <p:nvSpPr>
            <p:cNvPr id="10312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248" y="96"/>
              <a:ext cx="1824" cy="38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7292"/>
                </a:avLst>
              </a:prstTxWarp>
            </a:bodyPr>
            <a:lstStyle/>
            <a:p>
              <a:pPr algn="ctr"/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CC33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AN EXCURSION</a:t>
              </a:r>
            </a:p>
          </p:txBody>
        </p:sp>
        <p:sp>
          <p:nvSpPr>
            <p:cNvPr id="10313" name="Text Box 25"/>
            <p:cNvSpPr txBox="1">
              <a:spLocks noChangeArrowheads="1"/>
            </p:cNvSpPr>
            <p:nvPr/>
          </p:nvSpPr>
          <p:spPr bwMode="auto">
            <a:xfrm>
              <a:off x="3072" y="144"/>
              <a:ext cx="18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 sz="2000" b="1" i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E. LANGUAGE FOCUS</a:t>
              </a:r>
            </a:p>
          </p:txBody>
        </p:sp>
      </p:grpSp>
      <p:pic>
        <p:nvPicPr>
          <p:cNvPr id="10302" name="Picture 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3" name="Text Box 80"/>
          <p:cNvSpPr txBox="1">
            <a:spLocks noChangeArrowheads="1"/>
          </p:cNvSpPr>
          <p:nvPr/>
        </p:nvSpPr>
        <p:spPr bwMode="auto">
          <a:xfrm>
            <a:off x="2133600" y="838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FF3300"/>
                </a:solidFill>
                <a:latin typeface=".VnTimeH" pitchFamily="34" charset="0"/>
              </a:rPr>
              <a:t>PRONUNCIATION: </a:t>
            </a:r>
            <a:r>
              <a:rPr lang="en-US" altLang="vi-VN" sz="2400" b="1" u="sng">
                <a:solidFill>
                  <a:srgbClr val="FF3300"/>
                </a:solidFill>
              </a:rPr>
              <a:t>/ ə / - / </a:t>
            </a:r>
            <a:r>
              <a:rPr lang="en-US" altLang="vi-VN" sz="2000" b="1" u="sng">
                <a:solidFill>
                  <a:srgbClr val="FF3300"/>
                </a:solidFill>
              </a:rPr>
              <a:t>3</a:t>
            </a:r>
            <a:r>
              <a:rPr lang="en-US" altLang="vi-VN" sz="2400" b="1" u="sng">
                <a:solidFill>
                  <a:srgbClr val="FF3300"/>
                </a:solidFill>
              </a:rPr>
              <a:t>: /</a:t>
            </a:r>
          </a:p>
        </p:txBody>
      </p:sp>
      <p:sp>
        <p:nvSpPr>
          <p:cNvPr id="10304" name="Rectangle 81"/>
          <p:cNvSpPr>
            <a:spLocks noChangeArrowheads="1"/>
          </p:cNvSpPr>
          <p:nvPr/>
        </p:nvSpPr>
        <p:spPr bwMode="auto">
          <a:xfrm>
            <a:off x="609600" y="1752600"/>
            <a:ext cx="685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vi-VN" sz="2800" b="1">
                <a:solidFill>
                  <a:srgbClr val="3333FF"/>
                </a:solidFill>
              </a:rPr>
              <a:t>* </a:t>
            </a:r>
            <a:r>
              <a:rPr lang="en-US" altLang="vi-VN" sz="2800" b="1">
                <a:solidFill>
                  <a:srgbClr val="FF33CC"/>
                </a:solidFill>
              </a:rPr>
              <a:t>Practice these sentences ( </a:t>
            </a:r>
            <a:r>
              <a:rPr lang="en-US" altLang="vi-VN" sz="2800" b="1"/>
              <a:t>p.70 </a:t>
            </a:r>
            <a:r>
              <a:rPr lang="en-US" altLang="vi-VN" sz="2800" b="1">
                <a:solidFill>
                  <a:srgbClr val="FF33CC"/>
                </a:solidFill>
              </a:rPr>
              <a:t>)</a:t>
            </a:r>
          </a:p>
        </p:txBody>
      </p:sp>
      <p:pic>
        <p:nvPicPr>
          <p:cNvPr id="10305" name="Picture 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135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6" name="Picture 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659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7" name="Picture 8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8" name="plant"/>
          <p:cNvSpPr>
            <a:spLocks noEditPoints="1" noChangeArrowheads="1"/>
          </p:cNvSpPr>
          <p:nvPr/>
        </p:nvSpPr>
        <p:spPr bwMode="auto">
          <a:xfrm rot="5400000">
            <a:off x="7353300" y="50673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309" name="plant"/>
          <p:cNvSpPr>
            <a:spLocks noEditPoints="1" noChangeArrowheads="1"/>
          </p:cNvSpPr>
          <p:nvPr/>
        </p:nvSpPr>
        <p:spPr bwMode="auto">
          <a:xfrm rot="10800000">
            <a:off x="5791200" y="6477000"/>
            <a:ext cx="3048000" cy="76200"/>
          </a:xfrm>
          <a:custGeom>
            <a:avLst/>
            <a:gdLst>
              <a:gd name="T0" fmla="*/ 0 w 21600"/>
              <a:gd name="T1" fmla="*/ 0 h 21600"/>
              <a:gd name="T2" fmla="*/ 215053333 w 21600"/>
              <a:gd name="T3" fmla="*/ 0 h 21600"/>
              <a:gd name="T4" fmla="*/ 430106667 w 21600"/>
              <a:gd name="T5" fmla="*/ 0 h 21600"/>
              <a:gd name="T6" fmla="*/ 430106667 w 21600"/>
              <a:gd name="T7" fmla="*/ 134408 h 21600"/>
              <a:gd name="T8" fmla="*/ 430106667 w 21600"/>
              <a:gd name="T9" fmla="*/ 268817 h 21600"/>
              <a:gd name="T10" fmla="*/ 215053333 w 21600"/>
              <a:gd name="T11" fmla="*/ 268817 h 21600"/>
              <a:gd name="T12" fmla="*/ 0 w 21600"/>
              <a:gd name="T13" fmla="*/ 268817 h 21600"/>
              <a:gd name="T14" fmla="*/ 0 w 21600"/>
              <a:gd name="T15" fmla="*/ 134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2" dur="1000" autoRev="1" fill="hold"/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1000" autoRev="1" fill="hold"/>
                                        <p:tgtEl>
                                          <p:spTgt spid="77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1000" autoRev="1" fill="hold"/>
                                        <p:tgtEl>
                                          <p:spTgt spid="77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6" dur="1000" autoRev="1" fill="hold"/>
                                        <p:tgtEl>
                                          <p:spTgt spid="77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1000" autoRev="1" fill="hold"/>
                                        <p:tgtEl>
                                          <p:spTgt spid="77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1000" autoRev="1" fill="hold"/>
                                        <p:tgtEl>
                                          <p:spTgt spid="77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0" dur="1000" autoRev="1" fill="hold"/>
                                        <p:tgtEl>
                                          <p:spTgt spid="778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1000" autoRev="1" fill="hold"/>
                                        <p:tgtEl>
                                          <p:spTgt spid="778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1000" autoRev="1" fill="hold"/>
                                        <p:tgtEl>
                                          <p:spTgt spid="778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4" dur="1000" autoRev="1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1000" autoRev="1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1000" autoRev="1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8" dur="1000" autoRev="1" fill="hold"/>
                                        <p:tgtEl>
                                          <p:spTgt spid="77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1000" autoRev="1" fill="hold"/>
                                        <p:tgtEl>
                                          <p:spTgt spid="77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1000" autoRev="1" fill="hold"/>
                                        <p:tgtEl>
                                          <p:spTgt spid="77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2" dur="1000" autoRev="1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1000" autoRev="1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1000" autoRev="1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6" dur="1000" autoRev="1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1000" autoRev="1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1000" autoRev="1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0" dur="1000" autoRev="1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1000" autoRev="1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1000" autoRev="1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4" dur="1000" autoRev="1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1000" autoRev="1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1000" autoRev="1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0" dur="1000" autoRev="1" fill="hold"/>
                                        <p:tgtEl>
                                          <p:spTgt spid="77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1000" autoRev="1" fill="hold"/>
                                        <p:tgtEl>
                                          <p:spTgt spid="77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1000" autoRev="1" fill="hold"/>
                                        <p:tgtEl>
                                          <p:spTgt spid="77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4" dur="1000" autoRev="1" fill="hold"/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5" dur="1000" autoRev="1" fill="hold"/>
                                        <p:tgtEl>
                                          <p:spTgt spid="77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6" dur="1000" autoRev="1" fill="hold"/>
                                        <p:tgtEl>
                                          <p:spTgt spid="77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8" dur="1000" autoRev="1" fill="hold"/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1000" autoRev="1" fill="hold"/>
                                        <p:tgtEl>
                                          <p:spTgt spid="77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1000" autoRev="1" fill="hold"/>
                                        <p:tgtEl>
                                          <p:spTgt spid="77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2" dur="1000" autoRev="1" fill="hold"/>
                                        <p:tgtEl>
                                          <p:spTgt spid="77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1000" autoRev="1" fill="hold"/>
                                        <p:tgtEl>
                                          <p:spTgt spid="77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1000" autoRev="1" fill="hold"/>
                                        <p:tgtEl>
                                          <p:spTgt spid="77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6" dur="1000" autoRev="1" fill="hold"/>
                                        <p:tgtEl>
                                          <p:spTgt spid="77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1000" autoRev="1" fill="hold"/>
                                        <p:tgtEl>
                                          <p:spTgt spid="77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8" dur="1000" autoRev="1" fill="hold"/>
                                        <p:tgtEl>
                                          <p:spTgt spid="77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0" dur="1000" autoRev="1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1" dur="1000" autoRev="1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2" dur="1000" autoRev="1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4" dur="1000" autoRev="1" fill="hold"/>
                                        <p:tgtEl>
                                          <p:spTgt spid="77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5" dur="1000" autoRev="1" fill="hold"/>
                                        <p:tgtEl>
                                          <p:spTgt spid="77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1000" autoRev="1" fill="hold"/>
                                        <p:tgtEl>
                                          <p:spTgt spid="77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8" dur="1000" autoRev="1" fill="hold"/>
                                        <p:tgtEl>
                                          <p:spTgt spid="77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9" dur="1000" autoRev="1" fill="hold"/>
                                        <p:tgtEl>
                                          <p:spTgt spid="77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1000" autoRev="1" fill="hold"/>
                                        <p:tgtEl>
                                          <p:spTgt spid="77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2" dur="1000" autoRev="1" fill="hold"/>
                                        <p:tgtEl>
                                          <p:spTgt spid="77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3" dur="1000" autoRev="1" fill="hold"/>
                                        <p:tgtEl>
                                          <p:spTgt spid="77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4" dur="1000" autoRev="1" fill="hold"/>
                                        <p:tgtEl>
                                          <p:spTgt spid="77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6" dur="1000" autoRev="1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7" dur="1000" autoRev="1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1000" autoRev="1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0" dur="1000" autoRev="1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1" dur="1000" autoRev="1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2" dur="1000" autoRev="1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4" dur="1000" autoRev="1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5" dur="1000" autoRev="1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6" dur="1000" autoRev="1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8" dur="1000" autoRev="1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9" dur="1000" autoRev="1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1000" autoRev="1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2" dur="1000" autoRev="1" fill="hold"/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3" dur="1000" autoRev="1" fill="hold"/>
                                        <p:tgtEl>
                                          <p:spTgt spid="77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4" dur="1000" autoRev="1" fill="hold"/>
                                        <p:tgtEl>
                                          <p:spTgt spid="77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6" dur="1000" autoRev="1" fill="hold"/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7" dur="1000" autoRev="1" fill="hold"/>
                                        <p:tgtEl>
                                          <p:spTgt spid="77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8" dur="1000" autoRev="1" fill="hold"/>
                                        <p:tgtEl>
                                          <p:spTgt spid="77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4" grpId="0"/>
      <p:bldP spid="77845" grpId="0"/>
      <p:bldP spid="77845" grpId="1"/>
      <p:bldP spid="77846" grpId="0"/>
      <p:bldP spid="77846" grpId="1"/>
      <p:bldP spid="77852" grpId="0"/>
      <p:bldP spid="77852" grpId="1"/>
      <p:bldP spid="77853" grpId="0"/>
      <p:bldP spid="77853" grpId="1"/>
      <p:bldP spid="77854" grpId="0"/>
      <p:bldP spid="77855" grpId="0"/>
      <p:bldP spid="77855" grpId="1"/>
      <p:bldP spid="77856" grpId="0"/>
      <p:bldP spid="77856" grpId="1"/>
      <p:bldP spid="77857" grpId="0"/>
      <p:bldP spid="77858" grpId="0"/>
      <p:bldP spid="77858" grpId="1"/>
      <p:bldP spid="77859" grpId="0"/>
      <p:bldP spid="77859" grpId="1"/>
      <p:bldP spid="77860" grpId="0"/>
      <p:bldP spid="77861" grpId="0"/>
      <p:bldP spid="77861" grpId="1"/>
      <p:bldP spid="77862" grpId="0"/>
      <p:bldP spid="77863" grpId="0"/>
      <p:bldP spid="77863" grpId="1"/>
      <p:bldP spid="77864" grpId="0"/>
      <p:bldP spid="77865" grpId="0"/>
      <p:bldP spid="77866" grpId="0"/>
      <p:bldP spid="77866" grpId="1"/>
      <p:bldP spid="77867" grpId="0"/>
      <p:bldP spid="77868" grpId="0"/>
      <p:bldP spid="77868" grpId="1"/>
      <p:bldP spid="77869" grpId="0"/>
      <p:bldP spid="77869" grpId="1"/>
      <p:bldP spid="77870" grpId="0"/>
      <p:bldP spid="77871" grpId="0"/>
      <p:bldP spid="77871" grpId="1"/>
      <p:bldP spid="77872" grpId="0"/>
      <p:bldP spid="77872" grpId="1"/>
      <p:bldP spid="77873" grpId="0"/>
      <p:bldP spid="77873" grpId="1"/>
      <p:bldP spid="77874" grpId="0"/>
      <p:bldP spid="77875" grpId="0"/>
      <p:bldP spid="77875" grpId="1"/>
      <p:bldP spid="77876" grpId="0"/>
      <p:bldP spid="77877" grpId="0"/>
      <p:bldP spid="77877" grpId="1"/>
      <p:bldP spid="77878" grpId="0"/>
      <p:bldP spid="77879" grpId="0"/>
      <p:bldP spid="77879" grpId="1"/>
      <p:bldP spid="77880" grpId="0"/>
      <p:bldP spid="77881" grpId="0"/>
      <p:bldP spid="77881" grpId="1"/>
      <p:bldP spid="77882" grpId="0"/>
      <p:bldP spid="77882" grpId="1"/>
      <p:bldP spid="77883" grpId="0"/>
      <p:bldP spid="77883" grpId="1"/>
      <p:bldP spid="77884" grpId="0"/>
      <p:bldP spid="77884" grpId="1"/>
      <p:bldP spid="77885" grpId="0"/>
      <p:bldP spid="77885" grpId="1"/>
      <p:bldP spid="778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0"/>
            <a:ext cx="855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latin typeface="VNI-Times" pitchFamily="2" charset="0"/>
            </a:endParaRP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9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13716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UNIT 6</a:t>
            </a: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2895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292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AN EXCURSION</a:t>
            </a:r>
          </a:p>
        </p:txBody>
      </p:sp>
      <p:sp>
        <p:nvSpPr>
          <p:cNvPr id="12296" name="Text Box 25"/>
          <p:cNvSpPr txBox="1">
            <a:spLocks noChangeArrowheads="1"/>
          </p:cNvSpPr>
          <p:nvPr/>
        </p:nvSpPr>
        <p:spPr bwMode="auto">
          <a:xfrm>
            <a:off x="4876800" y="2286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0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E. LANGUAGE FOCUS</a:t>
            </a:r>
          </a:p>
        </p:txBody>
      </p:sp>
      <p:sp>
        <p:nvSpPr>
          <p:cNvPr id="12297" name="Text Box 18"/>
          <p:cNvSpPr txBox="1">
            <a:spLocks noChangeArrowheads="1"/>
          </p:cNvSpPr>
          <p:nvPr/>
        </p:nvSpPr>
        <p:spPr bwMode="auto">
          <a:xfrm>
            <a:off x="2133600" y="838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FF3300"/>
                </a:solidFill>
                <a:latin typeface=".VnTimeH" pitchFamily="34" charset="0"/>
              </a:rPr>
              <a:t>grammar</a:t>
            </a:r>
            <a:endParaRPr lang="en-US" altLang="vi-VN" sz="2400" b="1" u="sng">
              <a:solidFill>
                <a:srgbClr val="FF3300"/>
              </a:solidFill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304800" y="1197768"/>
            <a:ext cx="9144000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vi-VN" sz="2800" b="1" dirty="0">
                <a:solidFill>
                  <a:srgbClr val="FF33CC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1.</a:t>
            </a:r>
            <a:r>
              <a:rPr lang="en-US" altLang="vi-VN" sz="2800" b="1" dirty="0">
                <a:solidFill>
                  <a:srgbClr val="FF33CC"/>
                </a:solidFill>
                <a:latin typeface="Arial" panose="020B0604020202020204" pitchFamily="34" charset="0"/>
              </a:rPr>
              <a:t> The Present Progressive </a:t>
            </a:r>
            <a:r>
              <a:rPr lang="en-US" altLang="vi-VN" sz="2800" dirty="0">
                <a:solidFill>
                  <a:srgbClr val="3333FF"/>
                </a:solidFill>
                <a:latin typeface="Arial" panose="020B0604020202020204" pitchFamily="34" charset="0"/>
              </a:rPr>
              <a:t>(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with a future meaning</a:t>
            </a:r>
            <a:r>
              <a:rPr lang="en-US" altLang="vi-VN" sz="2800" dirty="0">
                <a:solidFill>
                  <a:srgbClr val="3333FF"/>
                </a:solidFill>
                <a:latin typeface="Arial" panose="020B0604020202020204" pitchFamily="34" charset="0"/>
              </a:rPr>
              <a:t>) </a:t>
            </a:r>
            <a:r>
              <a:rPr lang="en-US" altLang="vi-VN" sz="2800" b="1" dirty="0">
                <a:solidFill>
                  <a:srgbClr val="FF33CC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2.</a:t>
            </a:r>
            <a:r>
              <a:rPr lang="en-US" altLang="vi-VN" sz="2800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>
                <a:solidFill>
                  <a:srgbClr val="C00000"/>
                </a:solidFill>
                <a:latin typeface="Arial" panose="020B0604020202020204" pitchFamily="34" charset="0"/>
              </a:rPr>
              <a:t>The Near Future  </a:t>
            </a:r>
            <a:r>
              <a:rPr lang="en-US" altLang="vi-VN" sz="2800" b="1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en-US" altLang="vi-VN" sz="2800" b="1" dirty="0">
                <a:solidFill>
                  <a:srgbClr val="CC6600"/>
                </a:solidFill>
                <a:highlight>
                  <a:srgbClr val="FFFFFF"/>
                </a:highlight>
                <a:latin typeface="Britannic Bold" panose="020B0604020202020204" pitchFamily="34" charset="0"/>
                <a:cs typeface="Aharoni" panose="02010803020104030203" pitchFamily="2" charset="-79"/>
              </a:rPr>
              <a:t>BE GOING TO</a:t>
            </a:r>
            <a:r>
              <a:rPr lang="en-US" altLang="vi-VN" sz="2800" b="1" dirty="0">
                <a:solidFill>
                  <a:srgbClr val="00B05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304800" y="2133600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u="sng">
                <a:solidFill>
                  <a:srgbClr val="FF33CC"/>
                </a:solidFill>
              </a:rPr>
              <a:t>1. The Present Progressive with a future meaning</a:t>
            </a: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1143000" y="2895600"/>
            <a:ext cx="3581400" cy="838200"/>
          </a:xfrm>
          <a:prstGeom prst="rect">
            <a:avLst/>
          </a:prstGeom>
          <a:solidFill>
            <a:srgbClr val="9FFDF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vi-VN" sz="24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vi-VN" sz="2400" b="1" dirty="0">
                <a:solidFill>
                  <a:srgbClr val="FF0000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am/ is/ are  + V</a:t>
            </a:r>
            <a:r>
              <a:rPr lang="en-US" altLang="vi-VN" sz="2400" b="1" dirty="0">
                <a:solidFill>
                  <a:srgbClr val="FFFFFF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vi-VN" sz="2400" b="1" dirty="0" err="1">
                <a:solidFill>
                  <a:srgbClr val="FF0000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lang="en-US" altLang="vi-VN" sz="2400" b="1" dirty="0">
              <a:solidFill>
                <a:srgbClr val="FF0000"/>
              </a:solidFill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7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895600"/>
            <a:ext cx="38576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609600" y="4206875"/>
            <a:ext cx="44958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vi-VN" sz="2400" b="1" i="1" dirty="0" err="1">
                <a:solidFill>
                  <a:srgbClr val="000099"/>
                </a:solidFill>
                <a:latin typeface="Arial" panose="020B0604020202020204" pitchFamily="34" charset="0"/>
              </a:rPr>
              <a:t>Eg.</a:t>
            </a:r>
            <a:r>
              <a:rPr lang="en-US" altLang="vi-VN" sz="2400" b="1" i="1" dirty="0">
                <a:solidFill>
                  <a:srgbClr val="000099"/>
                </a:solidFill>
                <a:latin typeface="Arial" panose="020B0604020202020204" pitchFamily="34" charset="0"/>
              </a:rPr>
              <a:t>: They </a:t>
            </a:r>
            <a:r>
              <a:rPr lang="en-US" altLang="vi-VN" sz="2400" b="1" i="1" u="sng" dirty="0">
                <a:solidFill>
                  <a:srgbClr val="FF00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are buildin</a:t>
            </a:r>
            <a:r>
              <a:rPr lang="en-US" altLang="vi-VN" sz="2400" b="1" i="1" dirty="0">
                <a:solidFill>
                  <a:srgbClr val="FF00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g</a:t>
            </a:r>
            <a:r>
              <a:rPr lang="en-US" altLang="vi-VN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i="1" dirty="0">
                <a:solidFill>
                  <a:srgbClr val="000099"/>
                </a:solidFill>
                <a:latin typeface="Arial" panose="020B0604020202020204" pitchFamily="34" charset="0"/>
              </a:rPr>
              <a:t>a new house next week.</a:t>
            </a:r>
          </a:p>
        </p:txBody>
      </p:sp>
      <p:sp>
        <p:nvSpPr>
          <p:cNvPr id="74781" name="Rectangle 29"/>
          <p:cNvSpPr>
            <a:spLocks noChangeArrowheads="1"/>
          </p:cNvSpPr>
          <p:nvPr/>
        </p:nvSpPr>
        <p:spPr bwMode="auto">
          <a:xfrm>
            <a:off x="533400" y="5257800"/>
            <a:ext cx="45720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---&gt;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diễn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tả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>
                <a:solidFill>
                  <a:srgbClr val="FF00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1 </a:t>
            </a:r>
            <a:r>
              <a:rPr lang="en-US" altLang="vi-VN" sz="2400" b="1" dirty="0" err="1">
                <a:solidFill>
                  <a:srgbClr val="FF00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kế</a:t>
            </a:r>
            <a:r>
              <a:rPr lang="en-US" altLang="vi-VN" sz="2400" b="1" dirty="0">
                <a:solidFill>
                  <a:srgbClr val="FF00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hoạch</a:t>
            </a:r>
            <a:r>
              <a:rPr lang="en-US" altLang="vi-VN" sz="2400" b="1" dirty="0">
                <a:solidFill>
                  <a:srgbClr val="FF0000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đã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sắp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xếp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trước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</a:p>
          <a:p>
            <a:pPr eaLnBrk="1" hangingPunct="1">
              <a:defRPr/>
            </a:pP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vi-VN" sz="2400" b="1" dirty="0" err="1">
                <a:latin typeface="Arial" panose="020B0604020202020204" pitchFamily="34" charset="0"/>
              </a:rPr>
              <a:t>có</a:t>
            </a:r>
            <a:r>
              <a:rPr lang="en-US" altLang="vi-VN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tgian</a:t>
            </a:r>
            <a:r>
              <a:rPr lang="en-US" altLang="vi-VN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+ </a:t>
            </a:r>
            <a:r>
              <a:rPr lang="en-US" altLang="vi-VN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nơi</a:t>
            </a:r>
            <a:r>
              <a:rPr lang="en-US" altLang="vi-VN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chốn</a:t>
            </a:r>
            <a:r>
              <a:rPr lang="en-US" altLang="vi-VN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cụ</a:t>
            </a:r>
            <a:r>
              <a:rPr lang="en-US" altLang="vi-VN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66FF"/>
                </a:solidFill>
                <a:latin typeface="Arial" panose="020B0604020202020204" pitchFamily="34" charset="0"/>
              </a:rPr>
              <a:t>thể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1401</Words>
  <Application>Microsoft Office PowerPoint</Application>
  <PresentationFormat>On-screen Show (4:3)</PresentationFormat>
  <Paragraphs>326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8</vt:i4>
      </vt:variant>
    </vt:vector>
  </HeadingPairs>
  <TitlesOfParts>
    <vt:vector size="3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</vt:lpstr>
      <vt:lpstr>7</vt:lpstr>
      <vt:lpstr>8</vt:lpstr>
      <vt:lpstr>9</vt:lpstr>
      <vt:lpstr>10</vt:lpstr>
      <vt:lpstr>11</vt:lpstr>
      <vt:lpstr>12</vt:lpstr>
      <vt:lpstr>13</vt:lpstr>
    </vt:vector>
  </TitlesOfParts>
  <Company>DAKLAK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 HONG CUONG</dc:creator>
  <cp:lastModifiedBy>Hoang Vu</cp:lastModifiedBy>
  <cp:revision>52</cp:revision>
  <dcterms:created xsi:type="dcterms:W3CDTF">2010-10-12T13:58:21Z</dcterms:created>
  <dcterms:modified xsi:type="dcterms:W3CDTF">2021-11-22T12:35:32Z</dcterms:modified>
</cp:coreProperties>
</file>