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1"/>
  </p:notesMasterIdLst>
  <p:sldIdLst>
    <p:sldId id="291" r:id="rId2"/>
    <p:sldId id="257" r:id="rId3"/>
    <p:sldId id="293" r:id="rId4"/>
    <p:sldId id="260" r:id="rId5"/>
    <p:sldId id="307" r:id="rId6"/>
    <p:sldId id="309" r:id="rId7"/>
    <p:sldId id="305" r:id="rId8"/>
    <p:sldId id="262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CC0066"/>
    <a:srgbClr val="006699"/>
    <a:srgbClr val="339933"/>
    <a:srgbClr val="66FF33"/>
    <a:srgbClr val="FFFF66"/>
    <a:srgbClr val="F10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49" autoAdjust="0"/>
    <p:restoredTop sz="94761" autoAdjust="0"/>
  </p:normalViewPr>
  <p:slideViewPr>
    <p:cSldViewPr>
      <p:cViewPr>
        <p:scale>
          <a:sx n="77" d="100"/>
          <a:sy n="77" d="100"/>
        </p:scale>
        <p:origin x="-144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88A9C5E-A3DA-49D9-92D5-C0F3C951964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73774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6734092-0AFC-4E61-BDF7-C67E1AF12204}" type="slidenum">
              <a:rPr lang="en-US" altLang="vi-VN"/>
              <a:pPr/>
              <a:t>8</a:t>
            </a:fld>
            <a:endParaRPr lang="en-US" altLang="vi-VN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vi-VN" smtClean="0"/>
              <a:t>Exercise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0950-791B-4466-B6B9-07CDFFAB5E5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0306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D08F2-A7E3-4D89-BA2A-D52674BA434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5531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17B0-EE30-4C79-B5B2-20E7237A911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1999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21B30-0CFD-4E44-A632-14F8D09892C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8256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7A2B9-2493-401E-8B49-BD932A5F04C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15570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2A16A-127B-4F16-8C7C-AC656AEFD4B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9330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30537-2527-465E-9791-DDF4F4B8C1B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7140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F45EF-FE70-401D-83BC-F4F2B15826C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0436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5BF50-1847-4ED9-8F1E-BC9407BB896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5917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C334D-86ED-41A3-9DFA-3E332E2588F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9973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6CCBA-F22B-4D7E-8D59-6EDD0E19C2F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478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A9191B8-D01E-4361-807B-3383ED67803C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ghe%20T5eng%20anh%2012\00033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nghe%20T5eng%20anh%2012\00034.mp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1104900" y="914400"/>
            <a:ext cx="6934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Unit 5: Higher Education</a:t>
            </a:r>
          </a:p>
          <a:p>
            <a:pPr algn="ctr"/>
            <a:r>
              <a:rPr lang="en-US" sz="40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 Language focus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819400"/>
            <a:ext cx="914400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028700" indent="-1028700" algn="ctr" eaLnBrk="1" hangingPunct="1">
              <a:defRPr/>
            </a:pPr>
            <a:r>
              <a:rPr lang="en-US" sz="54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I. Pronunciation</a:t>
            </a:r>
          </a:p>
          <a:p>
            <a:pPr marL="1028700" indent="-1028700" algn="ctr" eaLnBrk="1" hangingPunct="1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Stress </a:t>
            </a:r>
          </a:p>
          <a:p>
            <a:pPr marL="1028700" indent="-1028700" algn="ctr" eaLnBrk="1" hangingPunct="1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more three- syllable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15"/>
          <p:cNvSpPr>
            <a:spLocks noChangeArrowheads="1" noChangeShapeType="1" noTextEdit="1"/>
          </p:cNvSpPr>
          <p:nvPr/>
        </p:nvSpPr>
        <p:spPr bwMode="auto">
          <a:xfrm>
            <a:off x="0" y="1752600"/>
            <a:ext cx="4343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602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</a:t>
            </a: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.economics</a:t>
            </a:r>
          </a:p>
        </p:txBody>
      </p:sp>
      <p:sp>
        <p:nvSpPr>
          <p:cNvPr id="4099" name="Line 16"/>
          <p:cNvSpPr>
            <a:spLocks noChangeShapeType="1"/>
          </p:cNvSpPr>
          <p:nvPr/>
        </p:nvSpPr>
        <p:spPr bwMode="auto">
          <a:xfrm flipH="1">
            <a:off x="4648200" y="1828800"/>
            <a:ext cx="46038" cy="46672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WordArt 23"/>
          <p:cNvSpPr>
            <a:spLocks noChangeArrowheads="1" noChangeShapeType="1" noTextEdit="1"/>
          </p:cNvSpPr>
          <p:nvPr/>
        </p:nvSpPr>
        <p:spPr bwMode="auto">
          <a:xfrm>
            <a:off x="0" y="2971800"/>
            <a:ext cx="4648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389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3</a:t>
            </a: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.philosophy</a:t>
            </a:r>
          </a:p>
        </p:txBody>
      </p:sp>
      <p:sp>
        <p:nvSpPr>
          <p:cNvPr id="7173" name="WordArt 24"/>
          <p:cNvSpPr>
            <a:spLocks noChangeArrowheads="1" noChangeShapeType="1" noTextEdit="1"/>
          </p:cNvSpPr>
          <p:nvPr/>
        </p:nvSpPr>
        <p:spPr bwMode="auto">
          <a:xfrm>
            <a:off x="0" y="4191000"/>
            <a:ext cx="4343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412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5.</a:t>
            </a: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sociology</a:t>
            </a:r>
          </a:p>
        </p:txBody>
      </p:sp>
      <p:sp>
        <p:nvSpPr>
          <p:cNvPr id="7174" name="WordArt 25"/>
          <p:cNvSpPr>
            <a:spLocks noChangeArrowheads="1" noChangeShapeType="1" noTextEdit="1"/>
          </p:cNvSpPr>
          <p:nvPr/>
        </p:nvSpPr>
        <p:spPr bwMode="auto">
          <a:xfrm>
            <a:off x="0" y="5410200"/>
            <a:ext cx="472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537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7.</a:t>
            </a: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geographical</a:t>
            </a:r>
          </a:p>
        </p:txBody>
      </p:sp>
      <p:sp>
        <p:nvSpPr>
          <p:cNvPr id="7175" name="WordArt 26"/>
          <p:cNvSpPr>
            <a:spLocks noChangeArrowheads="1" noChangeShapeType="1" noTextEdit="1"/>
          </p:cNvSpPr>
          <p:nvPr/>
        </p:nvSpPr>
        <p:spPr bwMode="auto">
          <a:xfrm>
            <a:off x="4800600" y="1828800"/>
            <a:ext cx="4343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602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2</a:t>
            </a: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9933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.psychology</a:t>
            </a:r>
          </a:p>
        </p:txBody>
      </p:sp>
      <p:sp>
        <p:nvSpPr>
          <p:cNvPr id="7176" name="WordArt 27"/>
          <p:cNvSpPr>
            <a:spLocks noChangeArrowheads="1" noChangeShapeType="1" noTextEdit="1"/>
          </p:cNvSpPr>
          <p:nvPr/>
        </p:nvSpPr>
        <p:spPr bwMode="auto">
          <a:xfrm>
            <a:off x="4800600" y="2895600"/>
            <a:ext cx="4343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602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i="1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4</a:t>
            </a:r>
            <a:r>
              <a:rPr lang="en-US" sz="3600" i="1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10B05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.engineering</a:t>
            </a:r>
          </a:p>
        </p:txBody>
      </p:sp>
      <p:sp>
        <p:nvSpPr>
          <p:cNvPr id="7177" name="WordArt 28"/>
          <p:cNvSpPr>
            <a:spLocks noChangeArrowheads="1" noChangeShapeType="1" noTextEdit="1"/>
          </p:cNvSpPr>
          <p:nvPr/>
        </p:nvSpPr>
        <p:spPr bwMode="auto">
          <a:xfrm>
            <a:off x="4800600" y="4191000"/>
            <a:ext cx="4343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602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6.</a:t>
            </a: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99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mathematics</a:t>
            </a:r>
          </a:p>
        </p:txBody>
      </p:sp>
      <p:sp>
        <p:nvSpPr>
          <p:cNvPr id="7178" name="WordArt 30"/>
          <p:cNvSpPr>
            <a:spLocks noChangeArrowheads="1" noChangeShapeType="1" noTextEdit="1"/>
          </p:cNvSpPr>
          <p:nvPr/>
        </p:nvSpPr>
        <p:spPr bwMode="auto">
          <a:xfrm>
            <a:off x="4800600" y="5410200"/>
            <a:ext cx="4343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602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8</a:t>
            </a:r>
            <a:r>
              <a:rPr lang="en-US" sz="36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.archeology</a:t>
            </a:r>
          </a:p>
        </p:txBody>
      </p:sp>
      <p:sp>
        <p:nvSpPr>
          <p:cNvPr id="4107" name="WordArt 32"/>
          <p:cNvSpPr>
            <a:spLocks noChangeArrowheads="1" noChangeShapeType="1" noTextEdit="1"/>
          </p:cNvSpPr>
          <p:nvPr/>
        </p:nvSpPr>
        <p:spPr bwMode="auto">
          <a:xfrm>
            <a:off x="0" y="1143000"/>
            <a:ext cx="4648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602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Listen &amp; Repeat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5800" y="2286000"/>
            <a:ext cx="239039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rgbClr val="FF0000"/>
                </a:solidFill>
              </a:rPr>
              <a:t>/,i:kə'nɔmiks/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67400" y="2286000"/>
            <a:ext cx="208743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rgbClr val="FF0000"/>
                </a:solidFill>
              </a:rPr>
              <a:t>/</a:t>
            </a:r>
            <a:r>
              <a:rPr lang="en-US" sz="3200" dirty="0" err="1">
                <a:solidFill>
                  <a:srgbClr val="FF0000"/>
                </a:solidFill>
              </a:rPr>
              <a:t>sai'kɔləʤi</a:t>
            </a:r>
            <a:r>
              <a:rPr lang="en-US" sz="3200" dirty="0">
                <a:solidFill>
                  <a:srgbClr val="FF0000"/>
                </a:solidFill>
              </a:rPr>
              <a:t>/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3429000"/>
            <a:ext cx="162576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rgbClr val="FF0000"/>
                </a:solidFill>
              </a:rPr>
              <a:t>/</a:t>
            </a:r>
            <a:r>
              <a:rPr lang="en-US" sz="3200" dirty="0" err="1">
                <a:solidFill>
                  <a:srgbClr val="FF0000"/>
                </a:solidFill>
              </a:rPr>
              <a:t>fi'lɔsəfi</a:t>
            </a:r>
            <a:r>
              <a:rPr lang="en-US" sz="3200" dirty="0">
                <a:solidFill>
                  <a:srgbClr val="FF0000"/>
                </a:solidFill>
              </a:rPr>
              <a:t>/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62600" y="3429000"/>
            <a:ext cx="239360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rgbClr val="FF0000"/>
                </a:solidFill>
              </a:rPr>
              <a:t>/,</a:t>
            </a:r>
            <a:r>
              <a:rPr lang="en-US" sz="3200" dirty="0" err="1">
                <a:solidFill>
                  <a:srgbClr val="FF0000"/>
                </a:solidFill>
              </a:rPr>
              <a:t>enʤi'niəriɳ</a:t>
            </a:r>
            <a:r>
              <a:rPr lang="en-US" sz="3200" dirty="0">
                <a:solidFill>
                  <a:srgbClr val="FF0000"/>
                </a:solidFill>
              </a:rPr>
              <a:t>/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0" y="4724400"/>
            <a:ext cx="237276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rgbClr val="FF0000"/>
                </a:solidFill>
              </a:rPr>
              <a:t>/,</a:t>
            </a:r>
            <a:r>
              <a:rPr lang="en-US" sz="3200" dirty="0" err="1">
                <a:solidFill>
                  <a:srgbClr val="FF0000"/>
                </a:solidFill>
              </a:rPr>
              <a:t>sousi'ɔləʤi</a:t>
            </a:r>
            <a:r>
              <a:rPr lang="en-US" sz="3200" dirty="0">
                <a:solidFill>
                  <a:srgbClr val="FF0000"/>
                </a:solidFill>
              </a:rPr>
              <a:t>/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62600" y="4724400"/>
            <a:ext cx="278153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rgbClr val="FF0000"/>
                </a:solidFill>
              </a:rPr>
              <a:t>/,</a:t>
            </a:r>
            <a:r>
              <a:rPr lang="en-US" sz="3200" dirty="0" err="1">
                <a:solidFill>
                  <a:srgbClr val="FF0000"/>
                </a:solidFill>
              </a:rPr>
              <a:t>mæ</a:t>
            </a:r>
            <a:r>
              <a:rPr lang="el-GR" sz="3200" dirty="0">
                <a:solidFill>
                  <a:srgbClr val="FF0000"/>
                </a:solidFill>
              </a:rPr>
              <a:t>θ</a:t>
            </a:r>
            <a:r>
              <a:rPr lang="en-US" sz="3200" dirty="0" err="1">
                <a:solidFill>
                  <a:srgbClr val="FF0000"/>
                </a:solidFill>
              </a:rPr>
              <a:t>i'mætiks</a:t>
            </a:r>
            <a:r>
              <a:rPr lang="en-US" sz="3200" dirty="0">
                <a:solidFill>
                  <a:srgbClr val="FF0000"/>
                </a:solidFill>
              </a:rPr>
              <a:t>/ 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2000" y="5638800"/>
            <a:ext cx="266932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dirty="0"/>
              <a:t> </a:t>
            </a:r>
            <a:r>
              <a:rPr lang="en-US" sz="3200" dirty="0">
                <a:solidFill>
                  <a:srgbClr val="FF0000"/>
                </a:solidFill>
              </a:rPr>
              <a:t>/</a:t>
            </a:r>
            <a:r>
              <a:rPr lang="en-US" sz="3200" dirty="0" err="1">
                <a:solidFill>
                  <a:srgbClr val="FF0000"/>
                </a:solidFill>
              </a:rPr>
              <a:t>ʤiə'græfikəl</a:t>
            </a:r>
            <a:r>
              <a:rPr lang="en-US" sz="3200" dirty="0">
                <a:solidFill>
                  <a:srgbClr val="FF0000"/>
                </a:solidFill>
              </a:rPr>
              <a:t>/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5000" y="5943600"/>
            <a:ext cx="209865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rgbClr val="FF0000"/>
                </a:solidFill>
              </a:rPr>
              <a:t>/</a:t>
            </a:r>
            <a:r>
              <a:rPr lang="en-US" sz="3200" dirty="0" err="1">
                <a:solidFill>
                  <a:srgbClr val="FF0000"/>
                </a:solidFill>
              </a:rPr>
              <a:t>ə,ke'ɔləʤi</a:t>
            </a:r>
            <a:r>
              <a:rPr lang="en-US" sz="3200" dirty="0">
                <a:solidFill>
                  <a:srgbClr val="FF0000"/>
                </a:solidFill>
              </a:rPr>
              <a:t>/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116" name="WordArt 6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763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Part E: Language focus</a:t>
            </a:r>
          </a:p>
        </p:txBody>
      </p:sp>
      <p:pic>
        <p:nvPicPr>
          <p:cNvPr id="27" name="0003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248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200400" y="533400"/>
            <a:ext cx="3352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Pronunciation</a:t>
            </a:r>
            <a:endParaRPr lang="en-US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62000" y="762000"/>
            <a:ext cx="8518525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altLang="vi-VN" b="1" i="1">
                <a:solidFill>
                  <a:srgbClr val="FF0000"/>
                </a:solidFill>
                <a:latin typeface="Arial" charset="0"/>
              </a:rPr>
              <a:t>*Practise reading these sentences.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altLang="vi-VN" sz="2400" b="1">
                <a:solidFill>
                  <a:srgbClr val="0000FF"/>
                </a:solidFill>
                <a:latin typeface="Arial" charset="0"/>
              </a:rPr>
              <a:t>Socio – linguistics is his favorite subject at the university</a:t>
            </a:r>
            <a:r>
              <a:rPr lang="en-US" altLang="vi-VN" sz="240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altLang="vi-VN" sz="2400" b="1">
                <a:solidFill>
                  <a:srgbClr val="0000FF"/>
                </a:solidFill>
                <a:latin typeface="Arial" charset="0"/>
              </a:rPr>
              <a:t>English language proficiency requirements for undergraduate courses such as engineering and </a:t>
            </a:r>
          </a:p>
          <a:p>
            <a:pPr marL="342900" indent="-342900" eaLnBrk="1" hangingPunct="1"/>
            <a:r>
              <a:rPr lang="en-US" altLang="vi-VN" sz="2400" b="1">
                <a:solidFill>
                  <a:srgbClr val="0000FF"/>
                </a:solidFill>
                <a:latin typeface="Arial" charset="0"/>
              </a:rPr>
              <a:t>     mathematics are considerably demanding.</a:t>
            </a:r>
          </a:p>
          <a:p>
            <a:pPr marL="342900" indent="-342900" eaLnBrk="1" hangingPunct="1"/>
            <a:endParaRPr lang="en-US" altLang="vi-VN" sz="2400" b="1">
              <a:solidFill>
                <a:srgbClr val="0000FF"/>
              </a:solidFill>
              <a:latin typeface="Arial" charset="0"/>
            </a:endParaRPr>
          </a:p>
          <a:p>
            <a:pPr marL="342900" indent="-342900" eaLnBrk="1" hangingPunct="1"/>
            <a:r>
              <a:rPr lang="en-US" altLang="vi-VN" sz="2400" b="1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altLang="vi-VN" sz="240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en-US" altLang="vi-VN" sz="2400" b="1">
                <a:solidFill>
                  <a:srgbClr val="0000FF"/>
                </a:solidFill>
                <a:latin typeface="Arial" charset="0"/>
              </a:rPr>
              <a:t>Some geographical names in Australia are very difficult to remember.</a:t>
            </a:r>
          </a:p>
          <a:p>
            <a:pPr marL="342900" indent="-342900" eaLnBrk="1" hangingPunct="1"/>
            <a:endParaRPr lang="en-US" altLang="vi-VN" sz="2400" b="1">
              <a:solidFill>
                <a:srgbClr val="0000FF"/>
              </a:solidFill>
              <a:latin typeface="Arial" charset="0"/>
            </a:endParaRPr>
          </a:p>
          <a:p>
            <a:pPr marL="342900" indent="-342900" eaLnBrk="1" hangingPunct="1"/>
            <a:r>
              <a:rPr lang="en-US" altLang="vi-VN" sz="2400" b="1">
                <a:solidFill>
                  <a:srgbClr val="0000FF"/>
                </a:solidFill>
                <a:latin typeface="Arial" charset="0"/>
              </a:rPr>
              <a:t>4. The entrance examination to universities in Vietnam always takes place in July .</a:t>
            </a:r>
          </a:p>
          <a:p>
            <a:pPr marL="342900" indent="-342900" eaLnBrk="1" hangingPunct="1"/>
            <a:r>
              <a:rPr lang="en-US" altLang="vi-VN" sz="2400" b="1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pPr marL="342900" indent="-342900" eaLnBrk="1" hangingPunct="1"/>
            <a:r>
              <a:rPr lang="en-US" altLang="vi-VN" sz="2400" b="1">
                <a:solidFill>
                  <a:srgbClr val="0000FF"/>
                </a:solidFill>
                <a:latin typeface="Arial" charset="0"/>
              </a:rPr>
              <a:t>5. Mathematics, geography and economics are his favorite subjects at Ha Noi National University.</a:t>
            </a:r>
          </a:p>
          <a:p>
            <a:pPr marL="342900" indent="-342900" eaLnBrk="1" hangingPunct="1"/>
            <a:endParaRPr lang="en-US" altLang="vi-VN" sz="2400" b="1">
              <a:solidFill>
                <a:srgbClr val="0000FF"/>
              </a:solidFill>
              <a:latin typeface="Arial" charset="0"/>
            </a:endParaRPr>
          </a:p>
          <a:p>
            <a:pPr marL="342900" indent="-342900" eaLnBrk="1" hangingPunct="1"/>
            <a:r>
              <a:rPr lang="en-US" altLang="vi-VN" sz="2400" b="1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pPr marL="342900" indent="-342900" eaLnBrk="1" hangingPunct="1"/>
            <a:endParaRPr lang="en-US" altLang="vi-VN" sz="2000" b="1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4" name="0003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17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4579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1113" y="2878138"/>
            <a:ext cx="891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 eaLnBrk="1" hangingPunct="1"/>
            <a:r>
              <a:rPr lang="en-US" altLang="vi-VN" sz="3600" b="1">
                <a:solidFill>
                  <a:srgbClr val="C00000"/>
                </a:solidFill>
                <a:latin typeface="Arial" charset="0"/>
              </a:rPr>
              <a:t>1</a:t>
            </a:r>
            <a:r>
              <a:rPr lang="en-US" altLang="vi-VN" sz="3600" b="1">
                <a:solidFill>
                  <a:schemeClr val="tx2"/>
                </a:solidFill>
                <a:latin typeface="Arial" charset="0"/>
              </a:rPr>
              <a:t>.If It </a:t>
            </a:r>
            <a:r>
              <a:rPr lang="en-US" altLang="vi-VN" sz="3600" b="1" u="sng">
                <a:solidFill>
                  <a:srgbClr val="339933"/>
                </a:solidFill>
                <a:latin typeface="Arial" charset="0"/>
              </a:rPr>
              <a:t>rains</a:t>
            </a:r>
            <a:r>
              <a:rPr lang="en-US" altLang="vi-VN" sz="3600" b="1">
                <a:solidFill>
                  <a:schemeClr val="tx2"/>
                </a:solidFill>
                <a:latin typeface="Arial" charset="0"/>
              </a:rPr>
              <a:t>, I </a:t>
            </a:r>
            <a:r>
              <a:rPr lang="en-US" altLang="vi-VN" sz="3600" b="1" u="sng">
                <a:solidFill>
                  <a:srgbClr val="339933"/>
                </a:solidFill>
                <a:latin typeface="Arial" charset="0"/>
              </a:rPr>
              <a:t>will stay</a:t>
            </a:r>
            <a:r>
              <a:rPr lang="en-US" altLang="vi-VN" sz="3600" b="1">
                <a:solidFill>
                  <a:schemeClr val="tx2"/>
                </a:solidFill>
                <a:latin typeface="Arial" charset="0"/>
              </a:rPr>
              <a:t> at home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3775075"/>
            <a:ext cx="891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 eaLnBrk="1" hangingPunct="1"/>
            <a:r>
              <a:rPr lang="en-US" altLang="vi-VN" sz="3600" b="1">
                <a:solidFill>
                  <a:srgbClr val="C00000"/>
                </a:solidFill>
                <a:latin typeface="Arial" charset="0"/>
              </a:rPr>
              <a:t>2</a:t>
            </a:r>
            <a:r>
              <a:rPr lang="en-US" altLang="vi-VN" sz="3600" b="1">
                <a:solidFill>
                  <a:schemeClr val="tx2"/>
                </a:solidFill>
                <a:latin typeface="Arial" charset="0"/>
              </a:rPr>
              <a:t>.If I </a:t>
            </a:r>
            <a:r>
              <a:rPr lang="en-US" altLang="vi-VN" sz="3600" b="1" u="sng">
                <a:solidFill>
                  <a:srgbClr val="339933"/>
                </a:solidFill>
                <a:latin typeface="Arial" charset="0"/>
              </a:rPr>
              <a:t>were</a:t>
            </a:r>
            <a:r>
              <a:rPr lang="en-US" altLang="vi-VN" sz="3600" b="1">
                <a:solidFill>
                  <a:schemeClr val="tx2"/>
                </a:solidFill>
                <a:latin typeface="Arial" charset="0"/>
              </a:rPr>
              <a:t> you, I </a:t>
            </a:r>
            <a:r>
              <a:rPr lang="en-US" altLang="vi-VN" sz="3600" b="1" u="sng">
                <a:solidFill>
                  <a:srgbClr val="339933"/>
                </a:solidFill>
                <a:latin typeface="Arial" charset="0"/>
              </a:rPr>
              <a:t>would buy </a:t>
            </a:r>
            <a:r>
              <a:rPr lang="en-US" altLang="vi-VN" sz="3600" b="1">
                <a:latin typeface="Arial" charset="0"/>
              </a:rPr>
              <a:t> that book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-103188" y="4592638"/>
            <a:ext cx="9144001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 eaLnBrk="1" hangingPunct="1"/>
            <a:r>
              <a:rPr lang="en-US" altLang="vi-VN" sz="36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vi-VN" sz="3600" b="1">
                <a:solidFill>
                  <a:srgbClr val="C00000"/>
                </a:solidFill>
                <a:latin typeface="Arial" charset="0"/>
              </a:rPr>
              <a:t>3</a:t>
            </a:r>
            <a:r>
              <a:rPr lang="en-US" altLang="vi-VN" sz="3600" b="1">
                <a:solidFill>
                  <a:schemeClr val="tx2"/>
                </a:solidFill>
                <a:latin typeface="Arial" charset="0"/>
              </a:rPr>
              <a:t>.If she </a:t>
            </a:r>
            <a:r>
              <a:rPr lang="en-US" altLang="vi-VN" sz="3600" b="1" u="sng">
                <a:solidFill>
                  <a:srgbClr val="339933"/>
                </a:solidFill>
                <a:latin typeface="Arial" charset="0"/>
              </a:rPr>
              <a:t>had studied</a:t>
            </a:r>
            <a:r>
              <a:rPr lang="en-US" altLang="vi-VN" sz="3600" b="1">
                <a:solidFill>
                  <a:schemeClr val="tx2"/>
                </a:solidFill>
                <a:latin typeface="Arial" charset="0"/>
              </a:rPr>
              <a:t> hard, she </a:t>
            </a:r>
            <a:r>
              <a:rPr lang="en-US" altLang="vi-VN" sz="3600" b="1" u="sng">
                <a:solidFill>
                  <a:srgbClr val="339933"/>
                </a:solidFill>
                <a:latin typeface="Arial" charset="0"/>
              </a:rPr>
              <a:t>wouldn’t     have failed</a:t>
            </a:r>
            <a:r>
              <a:rPr lang="en-US" altLang="vi-VN" sz="3600" b="1">
                <a:solidFill>
                  <a:schemeClr val="tx2"/>
                </a:solidFill>
                <a:latin typeface="Arial" charset="0"/>
              </a:rPr>
              <a:t> in the exams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1905000"/>
            <a:ext cx="2590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altLang="vi-VN" sz="3600" b="1" u="sng">
                <a:solidFill>
                  <a:schemeClr val="tx2"/>
                </a:solidFill>
                <a:latin typeface="Arial" charset="0"/>
              </a:rPr>
              <a:t>Examples:</a:t>
            </a:r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31750" y="1295400"/>
            <a:ext cx="8142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vi-VN" sz="4000" b="1">
                <a:solidFill>
                  <a:srgbClr val="F10B05"/>
                </a:solidFill>
              </a:rPr>
              <a:t>II. Grammar: </a:t>
            </a:r>
            <a:r>
              <a:rPr lang="en-US" altLang="vi-VN" sz="4000" b="1">
                <a:solidFill>
                  <a:srgbClr val="0000FF"/>
                </a:solidFill>
              </a:rPr>
              <a:t>Conditional sentences</a:t>
            </a:r>
          </a:p>
          <a:p>
            <a:pPr eaLnBrk="1" hangingPunct="1"/>
            <a:r>
              <a:rPr lang="en-US" altLang="vi-VN" sz="4000" b="1">
                <a:solidFill>
                  <a:srgbClr val="F10B05"/>
                </a:solidFill>
              </a:rPr>
              <a:t> </a:t>
            </a: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1295400" y="609600"/>
            <a:ext cx="7620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Language focus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/>
      <p:bldP spid="8200" grpId="0"/>
      <p:bldP spid="9222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457200" y="1371600"/>
            <a:ext cx="86106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vi-VN" altLang="vi-VN" sz="3600" b="1">
                <a:solidFill>
                  <a:srgbClr val="FF0000"/>
                </a:solidFill>
              </a:rPr>
              <a:t>Type 1:</a:t>
            </a:r>
            <a:endParaRPr lang="vi-VN" altLang="vi-VN" sz="3600">
              <a:solidFill>
                <a:srgbClr val="FF0000"/>
              </a:solidFill>
            </a:endParaRPr>
          </a:p>
          <a:p>
            <a:pPr eaLnBrk="1" hangingPunct="1"/>
            <a:r>
              <a:rPr lang="vi-VN" altLang="vi-VN" sz="3600" b="1"/>
              <a:t>Công thức :</a:t>
            </a:r>
            <a:endParaRPr lang="vi-VN" altLang="vi-VN" sz="3600"/>
          </a:p>
          <a:p>
            <a:pPr eaLnBrk="1" hangingPunct="1"/>
            <a:r>
              <a:rPr lang="vi-VN" altLang="vi-VN" b="1">
                <a:solidFill>
                  <a:srgbClr val="0000FF"/>
                </a:solidFill>
              </a:rPr>
              <a:t>IF</a:t>
            </a:r>
            <a:r>
              <a:rPr lang="en-US" altLang="vi-VN" b="1">
                <a:solidFill>
                  <a:srgbClr val="0000FF"/>
                </a:solidFill>
              </a:rPr>
              <a:t> +</a:t>
            </a:r>
            <a:r>
              <a:rPr lang="vi-VN" altLang="vi-VN" b="1">
                <a:solidFill>
                  <a:srgbClr val="0000FF"/>
                </a:solidFill>
              </a:rPr>
              <a:t> S   + V (present simple, S + WILL ( CAN, MAY</a:t>
            </a:r>
            <a:r>
              <a:rPr lang="en-US" altLang="vi-VN" b="1">
                <a:solidFill>
                  <a:srgbClr val="0000FF"/>
                </a:solidFill>
              </a:rPr>
              <a:t>...</a:t>
            </a:r>
            <a:r>
              <a:rPr lang="vi-VN" altLang="vi-VN" b="1">
                <a:solidFill>
                  <a:srgbClr val="0000FF"/>
                </a:solidFill>
              </a:rPr>
              <a:t>) + V bare</a:t>
            </a:r>
            <a:endParaRPr lang="vi-VN" altLang="vi-VN">
              <a:solidFill>
                <a:srgbClr val="0000FF"/>
              </a:solidFill>
            </a:endParaRPr>
          </a:p>
          <a:p>
            <a:pPr eaLnBrk="1" hangingPunct="1"/>
            <a:r>
              <a:rPr lang="vi-VN" altLang="vi-VN" sz="3600" b="1" u="sng"/>
              <a:t>Cách dùng:</a:t>
            </a:r>
            <a:endParaRPr lang="vi-VN" altLang="vi-VN" sz="3600" u="sng"/>
          </a:p>
          <a:p>
            <a:pPr eaLnBrk="1" hangingPunct="1"/>
            <a:r>
              <a:rPr lang="vi-VN" altLang="vi-VN" sz="3600" b="1"/>
              <a:t>Chỉ sự việc có thể xảy ra ở hiện tại hoặc tương lai.</a:t>
            </a:r>
            <a:endParaRPr lang="vi-VN" altLang="vi-VN" sz="3600"/>
          </a:p>
          <a:p>
            <a:pPr eaLnBrk="1" hangingPunct="1"/>
            <a:r>
              <a:rPr lang="vi-VN" altLang="vi-VN" sz="3600" b="1"/>
              <a:t>Ex: If it is sunny, I will go fishing.  </a:t>
            </a:r>
            <a:endParaRPr lang="vi-VN" altLang="vi-VN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381000" y="1447800"/>
            <a:ext cx="87630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vi-VN" altLang="vi-VN" sz="3200" b="1">
                <a:solidFill>
                  <a:srgbClr val="FF0000"/>
                </a:solidFill>
              </a:rPr>
              <a:t>Type 2</a:t>
            </a:r>
            <a:r>
              <a:rPr lang="vi-VN" altLang="vi-VN" sz="3200" b="1"/>
              <a:t>:</a:t>
            </a:r>
            <a:endParaRPr lang="vi-VN" altLang="vi-VN" sz="3200"/>
          </a:p>
          <a:p>
            <a:pPr eaLnBrk="1" hangingPunct="1"/>
            <a:r>
              <a:rPr lang="vi-VN" altLang="vi-VN" sz="3200" b="1"/>
              <a:t>Công thức :</a:t>
            </a:r>
            <a:endParaRPr lang="vi-VN" altLang="vi-VN" sz="3200"/>
          </a:p>
          <a:p>
            <a:pPr eaLnBrk="1" hangingPunct="1"/>
            <a:r>
              <a:rPr lang="vi-VN" altLang="vi-VN" sz="3200" b="1">
                <a:solidFill>
                  <a:srgbClr val="0000FF"/>
                </a:solidFill>
              </a:rPr>
              <a:t>IF</a:t>
            </a:r>
            <a:r>
              <a:rPr lang="en-US" altLang="vi-VN" sz="3200" b="1">
                <a:solidFill>
                  <a:srgbClr val="0000FF"/>
                </a:solidFill>
              </a:rPr>
              <a:t> +</a:t>
            </a:r>
            <a:r>
              <a:rPr lang="vi-VN" altLang="vi-VN" sz="3200" b="1">
                <a:solidFill>
                  <a:srgbClr val="0000FF"/>
                </a:solidFill>
              </a:rPr>
              <a:t> S   + V (simple past), S + WOULD ( COULD, MIGHT</a:t>
            </a:r>
            <a:r>
              <a:rPr lang="en-US" altLang="vi-VN" sz="3200" b="1">
                <a:solidFill>
                  <a:srgbClr val="0000FF"/>
                </a:solidFill>
              </a:rPr>
              <a:t>...</a:t>
            </a:r>
            <a:r>
              <a:rPr lang="vi-VN" altLang="vi-VN" sz="3200" b="1">
                <a:solidFill>
                  <a:srgbClr val="0000FF"/>
                </a:solidFill>
              </a:rPr>
              <a:t> ) + V ( bare infinitive)</a:t>
            </a:r>
            <a:endParaRPr lang="vi-VN" altLang="vi-VN" sz="3200">
              <a:solidFill>
                <a:srgbClr val="0000FF"/>
              </a:solidFill>
            </a:endParaRPr>
          </a:p>
          <a:p>
            <a:pPr eaLnBrk="1" hangingPunct="1"/>
            <a:r>
              <a:rPr lang="vi-VN" altLang="vi-VN" sz="3200" b="1"/>
              <a:t>( </a:t>
            </a:r>
            <a:r>
              <a:rPr lang="vi-VN" altLang="vi-VN" sz="3200" b="1">
                <a:solidFill>
                  <a:srgbClr val="C00000"/>
                </a:solidFill>
              </a:rPr>
              <a:t>be </a:t>
            </a:r>
            <a:r>
              <a:rPr lang="vi-VN" altLang="vi-VN" sz="3200" b="1">
                <a:solidFill>
                  <a:srgbClr val="7030A0"/>
                </a:solidFill>
              </a:rPr>
              <a:t>luôn dùng </a:t>
            </a:r>
            <a:r>
              <a:rPr lang="vi-VN" altLang="vi-VN" sz="3200" b="1">
                <a:solidFill>
                  <a:srgbClr val="FF0000"/>
                </a:solidFill>
              </a:rPr>
              <a:t>were</a:t>
            </a:r>
            <a:r>
              <a:rPr lang="vi-VN" altLang="vi-VN" sz="3200" b="1">
                <a:solidFill>
                  <a:srgbClr val="7030A0"/>
                </a:solidFill>
              </a:rPr>
              <a:t> </a:t>
            </a:r>
            <a:r>
              <a:rPr lang="vi-VN" altLang="vi-VN" sz="3200" b="1"/>
              <a:t>dù chủ từ số ít hay nhiều )</a:t>
            </a:r>
            <a:endParaRPr lang="vi-VN" altLang="vi-VN" sz="3200"/>
          </a:p>
          <a:p>
            <a:pPr eaLnBrk="1" hangingPunct="1"/>
            <a:r>
              <a:rPr lang="vi-VN" altLang="vi-VN" sz="3200" b="1" u="sng"/>
              <a:t>Cách dùng:</a:t>
            </a:r>
            <a:endParaRPr lang="vi-VN" altLang="vi-VN" sz="3200" u="sng"/>
          </a:p>
          <a:p>
            <a:pPr eaLnBrk="1" hangingPunct="1"/>
            <a:r>
              <a:rPr lang="vi-VN" altLang="vi-VN" sz="3200" b="1"/>
              <a:t>Chỉ sự việc không </a:t>
            </a:r>
            <a:r>
              <a:rPr lang="en-US" altLang="vi-VN" sz="3200" b="1"/>
              <a:t>có thật</a:t>
            </a:r>
            <a:r>
              <a:rPr lang="vi-VN" altLang="vi-VN" sz="3200" b="1"/>
              <a:t> ở hiện tại </a:t>
            </a:r>
          </a:p>
          <a:p>
            <a:pPr eaLnBrk="1" hangingPunct="1"/>
            <a:r>
              <a:rPr lang="vi-VN" altLang="vi-VN" sz="3200" b="1"/>
              <a:t>Ex: If I were you, I would go abroad. </a:t>
            </a:r>
            <a:endParaRPr lang="en-US" altLang="vi-VN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513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1000" b="1" dirty="0" smtClean="0"/>
              <a:t>.</a:t>
            </a:r>
            <a:endParaRPr lang="vi-VN" sz="10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vi-VN" sz="2800" b="1" dirty="0" smtClean="0">
                <a:solidFill>
                  <a:srgbClr val="FF0000"/>
                </a:solidFill>
              </a:rPr>
              <a:t>Type 3:</a:t>
            </a:r>
            <a:endParaRPr lang="vi-VN" sz="28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2800" b="1" u="sng" dirty="0" smtClean="0"/>
              <a:t>Công thức :</a:t>
            </a:r>
            <a:endParaRPr lang="vi-VN" sz="2800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vi-VN" sz="2000" b="1" dirty="0" smtClean="0">
                <a:solidFill>
                  <a:srgbClr val="0000FF"/>
                </a:solidFill>
              </a:rPr>
              <a:t>IF </a:t>
            </a:r>
            <a:r>
              <a:rPr lang="en-US" sz="2000" b="1" dirty="0" smtClean="0">
                <a:solidFill>
                  <a:srgbClr val="0000FF"/>
                </a:solidFill>
              </a:rPr>
              <a:t> +</a:t>
            </a:r>
            <a:r>
              <a:rPr lang="vi-VN" sz="2000" b="1" dirty="0" smtClean="0">
                <a:solidFill>
                  <a:srgbClr val="0000FF"/>
                </a:solidFill>
              </a:rPr>
              <a:t>S   +HAD + V3/ed , S + WOULD ( COULD, MIGHT</a:t>
            </a:r>
            <a:r>
              <a:rPr lang="en-US" sz="2000" b="1" dirty="0" smtClean="0">
                <a:solidFill>
                  <a:srgbClr val="0000FF"/>
                </a:solidFill>
              </a:rPr>
              <a:t>...</a:t>
            </a:r>
            <a:r>
              <a:rPr lang="vi-VN" sz="2000" b="1" dirty="0" smtClean="0">
                <a:solidFill>
                  <a:srgbClr val="0000FF"/>
                </a:solidFill>
              </a:rPr>
              <a:t> ) HAVE + V3/ed</a:t>
            </a:r>
            <a:endParaRPr lang="vi-VN" sz="2000" dirty="0" smtClean="0">
              <a:solidFill>
                <a:srgbClr val="0000FF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2800" b="1" u="sng" dirty="0" smtClean="0"/>
              <a:t>Cách dùng:</a:t>
            </a:r>
            <a:endParaRPr lang="vi-VN" sz="2800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vi-VN" sz="2800" b="1" dirty="0" smtClean="0"/>
              <a:t>Chỉ sự việc </a:t>
            </a:r>
            <a:r>
              <a:rPr lang="en-US" sz="2800" b="1" dirty="0" smtClean="0"/>
              <a:t> không có thật ở quá khứ</a:t>
            </a:r>
            <a:endParaRPr lang="vi-VN" sz="28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vi-VN" sz="2800" b="1" dirty="0" smtClean="0"/>
              <a:t>EX: If I hadn’t been absent yesterday, I would have met him. </a:t>
            </a: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2400" y="1981200"/>
            <a:ext cx="8991600" cy="496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vi-VN" sz="2800" b="1">
                <a:solidFill>
                  <a:srgbClr val="F10B05"/>
                </a:solidFill>
                <a:latin typeface="Arial" charset="0"/>
              </a:rPr>
              <a:t>1.</a:t>
            </a:r>
            <a:r>
              <a:rPr lang="en-US" altLang="vi-VN" sz="2800">
                <a:latin typeface="Arial" charset="0"/>
              </a:rPr>
              <a:t> You won’t be able to get into the examination room if you </a:t>
            </a:r>
            <a:r>
              <a:rPr lang="en-US" altLang="vi-VN" sz="2800" b="1">
                <a:latin typeface="Arial" charset="0"/>
              </a:rPr>
              <a:t>_____(be)</a:t>
            </a:r>
            <a:r>
              <a:rPr lang="en-US" altLang="vi-VN" sz="2800">
                <a:latin typeface="Arial" charset="0"/>
              </a:rPr>
              <a:t> 10 minutes late.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vi-VN" sz="2800" b="1">
                <a:solidFill>
                  <a:srgbClr val="0000FF"/>
                </a:solidFill>
                <a:latin typeface="Arial" charset="0"/>
              </a:rPr>
              <a:t>2.</a:t>
            </a:r>
            <a:r>
              <a:rPr lang="en-US" altLang="vi-VN" sz="2800">
                <a:latin typeface="Arial" charset="0"/>
              </a:rPr>
              <a:t> If you don’t send the application form on time, you </a:t>
            </a:r>
            <a:r>
              <a:rPr lang="en-US" altLang="vi-VN" sz="2800" b="1">
                <a:latin typeface="Arial" charset="0"/>
              </a:rPr>
              <a:t>__________(not be)</a:t>
            </a:r>
            <a:r>
              <a:rPr lang="en-US" altLang="vi-VN" sz="2800">
                <a:latin typeface="Arial" charset="0"/>
              </a:rPr>
              <a:t> allowed to take the entrance exam.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vi-VN" sz="2800" b="1">
                <a:solidFill>
                  <a:srgbClr val="F10B05"/>
                </a:solidFill>
                <a:latin typeface="Arial" charset="0"/>
              </a:rPr>
              <a:t>3.</a:t>
            </a:r>
            <a:r>
              <a:rPr lang="en-US" altLang="vi-VN" sz="2800">
                <a:latin typeface="Arial" charset="0"/>
              </a:rPr>
              <a:t> If Sarah </a:t>
            </a:r>
            <a:r>
              <a:rPr lang="en-US" altLang="vi-VN" sz="2800" b="1">
                <a:latin typeface="Arial" charset="0"/>
              </a:rPr>
              <a:t>_______(like)</a:t>
            </a:r>
            <a:r>
              <a:rPr lang="en-US" altLang="vi-VN" sz="2800">
                <a:latin typeface="Arial" charset="0"/>
              </a:rPr>
              <a:t> school, she would study hard.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vi-VN" sz="2800" b="1">
                <a:solidFill>
                  <a:srgbClr val="0000FF"/>
                </a:solidFill>
                <a:latin typeface="Arial" charset="0"/>
              </a:rPr>
              <a:t>4.</a:t>
            </a:r>
            <a:r>
              <a:rPr lang="en-US" altLang="vi-VN" sz="28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vi-VN" sz="2800">
                <a:latin typeface="Arial" charset="0"/>
              </a:rPr>
              <a:t>I could do the test if it </a:t>
            </a:r>
            <a:r>
              <a:rPr lang="en-US" altLang="vi-VN" sz="2800" b="1">
                <a:latin typeface="Arial" charset="0"/>
              </a:rPr>
              <a:t>________ (not be)</a:t>
            </a:r>
            <a:r>
              <a:rPr lang="en-US" altLang="vi-VN" sz="2800">
                <a:latin typeface="Arial" charset="0"/>
              </a:rPr>
              <a:t> too difficult.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vi-VN" sz="2800" b="1">
                <a:solidFill>
                  <a:srgbClr val="F10B05"/>
                </a:solidFill>
                <a:latin typeface="Arial" charset="0"/>
              </a:rPr>
              <a:t>5.</a:t>
            </a:r>
            <a:r>
              <a:rPr lang="en-US" altLang="vi-VN" sz="2800">
                <a:latin typeface="Arial" charset="0"/>
              </a:rPr>
              <a:t> If you had told me earlier, I </a:t>
            </a:r>
            <a:r>
              <a:rPr lang="en-US" altLang="vi-VN" sz="2800" b="1">
                <a:latin typeface="Arial" charset="0"/>
              </a:rPr>
              <a:t>________________(give)</a:t>
            </a:r>
            <a:r>
              <a:rPr lang="en-US" altLang="vi-VN" sz="2800">
                <a:latin typeface="Arial" charset="0"/>
              </a:rPr>
              <a:t> it to you.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vi-VN" sz="2400">
                <a:latin typeface="Arial" charset="0"/>
              </a:rPr>
              <a:t>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38200" y="2362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10B05"/>
                </a:solidFill>
                <a:latin typeface="Arial" charset="0"/>
              </a:rPr>
              <a:t>are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482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10B05"/>
                </a:solidFill>
                <a:latin typeface="Arial" charset="0"/>
              </a:rPr>
              <a:t>won’t be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209800" y="4343400"/>
            <a:ext cx="969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10B05"/>
                </a:solidFill>
                <a:latin typeface="Arial" charset="0"/>
              </a:rPr>
              <a:t>liked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191000" y="4876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10B05"/>
                </a:solidFill>
                <a:latin typeface="Arial" charset="0"/>
              </a:rPr>
              <a:t>weren’t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33400" y="58674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10B05"/>
                </a:solidFill>
                <a:latin typeface="Arial" charset="0"/>
              </a:rPr>
              <a:t>would have given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274763" y="779463"/>
            <a:ext cx="68786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vi-VN" b="1" u="sng">
                <a:solidFill>
                  <a:srgbClr val="FF3300"/>
                </a:solidFill>
              </a:rPr>
              <a:t>Exercise 1</a:t>
            </a:r>
            <a:r>
              <a:rPr lang="en-US" altLang="vi-VN" b="1">
                <a:solidFill>
                  <a:srgbClr val="FF3300"/>
                </a:solidFill>
              </a:rPr>
              <a:t>: Give the correct form of the verbs in brackets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/>
      <p:bldP spid="11272" grpId="0"/>
      <p:bldP spid="11273" grpId="0"/>
      <p:bldP spid="112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1295400"/>
            <a:ext cx="899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latin typeface="Arial" charset="0"/>
              </a:rPr>
              <a:t>1. Peter can’t find the time, so he doesn’t read a lot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2057400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en-US" altLang="vi-VN" sz="2800" b="1">
                <a:solidFill>
                  <a:srgbClr val="0000FF"/>
                </a:solidFill>
                <a:latin typeface="Arial" charset="0"/>
              </a:rPr>
              <a:t>If Peter found the time,____________________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0" y="3810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latin typeface="Arial" charset="0"/>
              </a:rPr>
              <a:t>3. I can’t translate this because I don’t speak Korean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0" y="32004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 </a:t>
            </a:r>
            <a:r>
              <a:rPr lang="en-US" altLang="vi-VN" sz="2800" b="1">
                <a:solidFill>
                  <a:srgbClr val="0000FF"/>
                </a:solidFill>
                <a:latin typeface="Arial" charset="0"/>
              </a:rPr>
              <a:t>He would have had time if____________________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0" y="5029200"/>
            <a:ext cx="9144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700" b="1">
                <a:latin typeface="Arial" charset="0"/>
              </a:rPr>
              <a:t>4. They are afraid of flying, so they don’t travel far a lot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0" y="2667000"/>
            <a:ext cx="853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latin typeface="Arial" charset="0"/>
              </a:rPr>
              <a:t>2. He couldn’t have time because he was busy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-76200" y="4419600"/>
            <a:ext cx="922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 </a:t>
            </a:r>
            <a:r>
              <a:rPr lang="en-US" altLang="vi-VN" sz="2800" b="1">
                <a:solidFill>
                  <a:srgbClr val="0000FF"/>
                </a:solidFill>
                <a:latin typeface="Arial" charset="0"/>
              </a:rPr>
              <a:t>If I_______________________________________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0" y="5486400"/>
            <a:ext cx="90678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 If they____________________________________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FF"/>
                </a:solidFill>
                <a:latin typeface="Arial" charset="0"/>
              </a:rPr>
              <a:t>               ___________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343400" y="2057400"/>
            <a:ext cx="403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10B05"/>
                </a:solidFill>
                <a:latin typeface="Arial" charset="0"/>
                <a:sym typeface="Wingdings" pitchFamily="2" charset="2"/>
              </a:rPr>
              <a:t>he would read a lot</a:t>
            </a:r>
            <a:endParaRPr lang="en-US" altLang="vi-VN" sz="2800" b="1">
              <a:solidFill>
                <a:srgbClr val="F10B05"/>
              </a:solidFill>
              <a:latin typeface="Arial" charset="0"/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105400" y="3200400"/>
            <a:ext cx="3714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10B05"/>
                </a:solidFill>
                <a:latin typeface="Arial" charset="0"/>
                <a:sym typeface="Wingdings" pitchFamily="2" charset="2"/>
              </a:rPr>
              <a:t>he hadn’t been busy</a:t>
            </a:r>
            <a:endParaRPr lang="en-US" altLang="vi-VN" sz="2800" b="1">
              <a:solidFill>
                <a:srgbClr val="F10B05"/>
              </a:solidFill>
              <a:latin typeface="Arial" charset="0"/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066800" y="4419600"/>
            <a:ext cx="7658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10B05"/>
                </a:solidFill>
                <a:latin typeface="Arial" charset="0"/>
                <a:sym typeface="Wingdings" pitchFamily="2" charset="2"/>
              </a:rPr>
              <a:t>spoke Korean, I could translate this</a:t>
            </a:r>
            <a:endParaRPr lang="en-US" altLang="vi-VN" sz="2800" b="1">
              <a:solidFill>
                <a:srgbClr val="F10B05"/>
              </a:solidFill>
              <a:latin typeface="Arial" charset="0"/>
            </a:endParaRP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1790700" y="5486400"/>
            <a:ext cx="7353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10B05"/>
                </a:solidFill>
                <a:latin typeface="Arial" charset="0"/>
                <a:sym typeface="Wingdings" pitchFamily="2" charset="2"/>
              </a:rPr>
              <a:t>weren’t afraid of flying, they would travel</a:t>
            </a:r>
            <a:endParaRPr lang="en-US" altLang="vi-VN" sz="2800" b="1">
              <a:solidFill>
                <a:srgbClr val="F10B05"/>
              </a:solidFill>
              <a:latin typeface="Arial" charset="0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1676400" y="61722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10B05"/>
                </a:solidFill>
                <a:latin typeface="Arial" charset="0"/>
                <a:sym typeface="Wingdings" pitchFamily="2" charset="2"/>
              </a:rPr>
              <a:t>far a lot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95993" y="243369"/>
            <a:ext cx="32948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u="sng" dirty="0">
                <a:solidFill>
                  <a:srgbClr val="FF3300"/>
                </a:solidFill>
              </a:rPr>
              <a:t>Exercise 2</a:t>
            </a:r>
            <a:r>
              <a:rPr lang="en-US" sz="2400" b="1" dirty="0">
                <a:solidFill>
                  <a:srgbClr val="FF3300"/>
                </a:solidFill>
              </a:rPr>
              <a:t>: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1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86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62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20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39" grpId="0"/>
      <p:bldP spid="18440" grpId="0"/>
      <p:bldP spid="18442" grpId="0"/>
      <p:bldP spid="18443" grpId="0"/>
      <p:bldP spid="18444" grpId="0"/>
      <p:bldP spid="18446" grpId="0"/>
      <p:bldP spid="18447" grpId="0"/>
      <p:bldP spid="18448" grpId="0"/>
      <p:bldP spid="18449" grpId="0"/>
      <p:bldP spid="18450" grpId="0"/>
      <p:bldP spid="184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428</Words>
  <Application>Microsoft Office PowerPoint</Application>
  <PresentationFormat>On-screen Show (4:3)</PresentationFormat>
  <Paragraphs>92</Paragraphs>
  <Slides>9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ELEAD</dc:creator>
  <cp:lastModifiedBy>Hoang Vu</cp:lastModifiedBy>
  <cp:revision>150</cp:revision>
  <dcterms:created xsi:type="dcterms:W3CDTF">2009-10-20T03:56:58Z</dcterms:created>
  <dcterms:modified xsi:type="dcterms:W3CDTF">2021-11-09T06:55:45Z</dcterms:modified>
</cp:coreProperties>
</file>