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0"/>
  </p:notesMasterIdLst>
  <p:sldIdLst>
    <p:sldId id="257" r:id="rId4"/>
    <p:sldId id="270" r:id="rId5"/>
    <p:sldId id="279" r:id="rId6"/>
    <p:sldId id="280" r:id="rId7"/>
    <p:sldId id="281" r:id="rId8"/>
    <p:sldId id="282" r:id="rId9"/>
    <p:sldId id="262" r:id="rId10"/>
    <p:sldId id="263" r:id="rId11"/>
    <p:sldId id="264" r:id="rId12"/>
    <p:sldId id="265" r:id="rId13"/>
    <p:sldId id="266" r:id="rId14"/>
    <p:sldId id="271" r:id="rId15"/>
    <p:sldId id="272" r:id="rId16"/>
    <p:sldId id="273" r:id="rId17"/>
    <p:sldId id="283" r:id="rId18"/>
    <p:sldId id="276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CC33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66"/>
    <a:srgbClr val="FF0066"/>
    <a:srgbClr val="CC00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818F95B-BEA4-4C46-AB88-C090B6CE2053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8107FC-77D4-4776-BD24-95B1B1142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2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fld id="{0E2BCCCB-0607-488D-AFB7-335E2C031F70}" type="slidenum">
              <a:rPr lang="en-GB" altLang="en-US" sz="1200"/>
              <a:pPr/>
              <a:t>3</a:t>
            </a:fld>
            <a:endParaRPr lang="en-GB" altLang="en-US" sz="120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fld id="{1ED8AF95-9B49-48CB-B415-620C8D3C68F3}" type="slidenum">
              <a:rPr lang="en-GB" altLang="en-US" sz="1200"/>
              <a:pPr/>
              <a:t>4</a:t>
            </a:fld>
            <a:endParaRPr lang="en-GB" altLang="en-US" sz="120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fld id="{DE281787-979B-438E-80FD-D0EB2A1AF166}" type="slidenum">
              <a:rPr lang="en-GB" altLang="en-US" sz="1200"/>
              <a:pPr/>
              <a:t>5</a:t>
            </a:fld>
            <a:endParaRPr lang="en-GB" altLang="en-US" sz="120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fld id="{9513039F-D523-40ED-B1B1-C40F100E2F88}" type="slidenum">
              <a:rPr lang="en-GB" altLang="en-US" sz="1200"/>
              <a:pPr/>
              <a:t>6</a:t>
            </a:fld>
            <a:endParaRPr lang="en-GB" altLang="en-US" sz="120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9FD8D-15A0-4C3A-8D8C-0DD88AA19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7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9C38F-5459-47F7-B0FA-2E8DA9C86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32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BB997-DE9A-4AF3-A4FE-F9A51C7F52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763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92DCD-8748-4573-9128-1BB38CEC2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7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9DD2F-E61A-42E9-8F5E-DD7DD5757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472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64008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7F51E-17ED-46D7-ABA4-7F6C5FFCA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743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7D8C3-2A83-46A5-989A-306B76AA2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911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940CE-BF8C-4DE6-8293-6CD6C500F9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69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F2A1E-20DD-4816-A3D0-E0D286EB6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292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24AAA-D06E-4201-A3D9-C4C8185731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74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E93D4-BE98-44EC-ABD5-780AD0D34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34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A52B9-6707-46AB-B04A-764F170A1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15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1370C-03AA-481F-9DEA-0778DB893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76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DA035-3696-4773-825B-C8BCD2EB5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52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F5CD4-4104-4E3B-8538-AF10AD376D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2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52282-3BD3-4B62-AAB1-795EE61A3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517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BE685-24BA-444E-8F9A-8914A039F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13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371600"/>
            <a:ext cx="6477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en-US" altLang="en-US" noProof="0" smtClean="0"/>
              <a:t>Master title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52800"/>
            <a:ext cx="6477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Subtitle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FB152-7FB0-4801-95FC-DC406D041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84336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61E38-3A56-4257-B6AB-9A8F7FB03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4430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42AAC-AADC-455C-A93D-EB4129A1F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35597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E3145-E2E8-4F26-83AE-594587E64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8625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03F52-D0AE-44CB-975D-4985BFA9C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7891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D40FC-4DCC-4117-A160-6A3F64579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038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70F5-662C-46B2-8993-CBFA1D499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55397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D9853-C330-4A2F-B7E3-2D01C4C0B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117477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699D9-E832-4632-8EBC-303FF209E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823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5396B-AB48-479B-BB87-82E63A354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92625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E7ABC-A695-408C-B85C-7383C1AC8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7368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819150"/>
            <a:ext cx="1447800" cy="481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819150"/>
            <a:ext cx="4191000" cy="4819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BB0D5-82CE-469D-9599-3E5FA1998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7915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A9F0-0B9B-4BA4-A68C-C01F67C2F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0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25229-A128-4734-BCE2-5EA4D5AA3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94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79503-9FA1-4746-B18D-6F68576C59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7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8659E-4012-4B44-9CE3-2F57C829A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62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25661-BA7C-4D2F-A8F7-8CEFC855B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4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A69C-437C-4794-97E4-83424B0DE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31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CE05E1E-AA76-41C2-85CE-C914AFA2AE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4E9C6B5F-5B6B-4E7A-B0C7-43CCB97280E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1915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52600"/>
            <a:ext cx="5791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FD9B718B-F867-4634-BC53-6C5A25D4AB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anose="020B0502020202020204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image" Target="../media/image4.png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457200" y="2209800"/>
            <a:ext cx="81534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58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Welcome to our class!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4495800" y="228600"/>
            <a:ext cx="4419600" cy="3581400"/>
            <a:chOff x="312" y="1997"/>
            <a:chExt cx="2716" cy="2035"/>
          </a:xfrm>
        </p:grpSpPr>
        <p:pic>
          <p:nvPicPr>
            <p:cNvPr id="20491" name="Picture 4" descr="DOCTOR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" y="2160"/>
              <a:ext cx="2232" cy="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5" descr="CMEN0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997"/>
              <a:ext cx="1684" cy="2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148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304800" y="0"/>
            <a:ext cx="5334000" cy="1524000"/>
          </a:xfrm>
          <a:prstGeom prst="cloudCallout">
            <a:avLst>
              <a:gd name="adj1" fmla="val 36579"/>
              <a:gd name="adj2" fmla="val 46356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200" b="0">
                <a:solidFill>
                  <a:srgbClr val="3228F8"/>
                </a:solidFill>
              </a:rPr>
              <a:t>“Don’t eat so much nutritious food.”</a:t>
            </a: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1011238" y="2070100"/>
            <a:ext cx="1731962" cy="15875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 flipH="1">
            <a:off x="685800" y="2336800"/>
            <a:ext cx="2163763" cy="1092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-106363" y="4343400"/>
            <a:ext cx="902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       The doctor warned him against </a:t>
            </a:r>
            <a:r>
              <a:rPr lang="en-US" altLang="en-US" sz="2400" b="0">
                <a:solidFill>
                  <a:schemeClr val="tx1"/>
                </a:solidFill>
              </a:rPr>
              <a:t>....................................... 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648200" y="4343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eating so much nutritious food.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1524000" y="4800600"/>
            <a:ext cx="49530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chemeClr val="tx1"/>
              </a:solidFill>
            </a:endParaRPr>
          </a:p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S  + V + O + preposition + V – ing.</a:t>
            </a:r>
          </a:p>
          <a:p>
            <a:pPr algn="ctr" eaLnBrk="1" hangingPunct="1"/>
            <a:endParaRPr lang="en-US" altLang="en-US" sz="2400">
              <a:solidFill>
                <a:srgbClr val="FF0000"/>
              </a:solidFill>
            </a:endParaRPr>
          </a:p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12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476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4800" y="0"/>
            <a:ext cx="8610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Unit 6 COMPETITIONS – Part E LANGUAGE FOCUS 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62000" y="3810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u="sng">
                <a:latin typeface="Times New Roman" pitchFamily="18" charset="0"/>
              </a:rPr>
              <a:t>II. Grammar</a:t>
            </a:r>
            <a:r>
              <a:rPr lang="en-US" altLang="en-US" sz="2400">
                <a:latin typeface="Times New Roman" pitchFamily="18" charset="0"/>
              </a:rPr>
              <a:t> : Reported speech with gerund </a:t>
            </a:r>
          </a:p>
          <a:p>
            <a:pPr eaLnBrk="1" hangingPunct="1"/>
            <a:r>
              <a:rPr lang="en-US" altLang="en-US" sz="2400">
                <a:latin typeface="Times New Roman" pitchFamily="18" charset="0"/>
              </a:rPr>
              <a:t>* Structures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1. S + V  +V-ing</a:t>
            </a:r>
          </a:p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371600" y="1676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524000" y="1447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28600" y="17526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admit, deny, suggest, regret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57200" y="25146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2. S + V + preposition + V - ing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371600" y="36576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1447800" y="2895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52400" y="32004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apologize for, complain about, insist on, object to, dream of , </a:t>
            </a:r>
            <a:r>
              <a:rPr lang="en-US" altLang="en-US" sz="2400">
                <a:latin typeface="Times New Roman" pitchFamily="18" charset="0"/>
                <a:sym typeface="Wingdings" pitchFamily="2" charset="2"/>
              </a:rPr>
              <a:t>confess to</a:t>
            </a:r>
            <a:r>
              <a:rPr lang="en-US" altLang="en-US" sz="2400" b="0">
                <a:sym typeface="Wingdings" pitchFamily="2" charset="2"/>
              </a:rPr>
              <a:t> , </a:t>
            </a:r>
            <a:r>
              <a:rPr lang="en-US" altLang="en-US" sz="2400">
                <a:latin typeface="Times New Roman" pitchFamily="18" charset="0"/>
                <a:sym typeface="Wingdings" pitchFamily="2" charset="2"/>
              </a:rPr>
              <a:t>think of</a:t>
            </a:r>
            <a:r>
              <a:rPr lang="en-US" altLang="en-US" sz="1800" b="0">
                <a:sym typeface="Wingdings" pitchFamily="2" charset="2"/>
              </a:rPr>
              <a:t> </a:t>
            </a:r>
          </a:p>
        </p:txBody>
      </p:sp>
      <p:sp>
        <p:nvSpPr>
          <p:cNvPr id="21518" name="Text Box 16"/>
          <p:cNvSpPr txBox="1">
            <a:spLocks noChangeArrowheads="1"/>
          </p:cNvSpPr>
          <p:nvPr/>
        </p:nvSpPr>
        <p:spPr bwMode="auto">
          <a:xfrm>
            <a:off x="381000" y="50292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81000" y="3962400"/>
            <a:ext cx="8763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3. S  + V + O + preposition + V – ing.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-1588" y="4800600"/>
            <a:ext cx="9145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accuse sb of, blame sb for, congratulate sb on, warn sb about/against, thank sb for ,</a:t>
            </a:r>
            <a:r>
              <a:rPr lang="en-US" altLang="en-US" sz="2400">
                <a:solidFill>
                  <a:srgbClr val="040212"/>
                </a:solidFill>
                <a:latin typeface="Times New Roman" pitchFamily="18" charset="0"/>
              </a:rPr>
              <a:t>criticize</a:t>
            </a:r>
            <a:r>
              <a:rPr lang="en-US" altLang="en-US" sz="2400" b="0">
                <a:solidFill>
                  <a:srgbClr val="04021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040212"/>
                </a:solidFill>
                <a:latin typeface="Times New Roman" pitchFamily="18" charset="0"/>
              </a:rPr>
              <a:t>sb for, praise sb for, prevent /stop sb from,</a:t>
            </a:r>
            <a:r>
              <a:rPr lang="vi-VN" altLang="en-US" sz="2400">
                <a:latin typeface="Times New Roman" pitchFamily="18" charset="0"/>
              </a:rPr>
              <a:t> suspect sb of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447800" y="4419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20"/>
          <p:cNvSpPr txBox="1">
            <a:spLocks noChangeArrowheads="1"/>
          </p:cNvSpPr>
          <p:nvPr/>
        </p:nvSpPr>
        <p:spPr bwMode="auto">
          <a:xfrm>
            <a:off x="1981200" y="32004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800100" y="2605088"/>
            <a:ext cx="1828800" cy="914400"/>
          </a:xfrm>
          <a:prstGeom prst="wedgeRectCallout">
            <a:avLst>
              <a:gd name="adj1" fmla="val -44792"/>
              <a:gd name="adj2" fmla="val 6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en-US" altLang="en-US" sz="1800">
              <a:solidFill>
                <a:srgbClr val="660033"/>
              </a:solidFill>
              <a:latin typeface="Arial" charset="0"/>
              <a:sym typeface="Wingdings" pitchFamily="2" charset="2"/>
            </a:endParaRPr>
          </a:p>
          <a:p>
            <a:pPr algn="ctr" eaLnBrk="1" hangingPunct="1"/>
            <a:r>
              <a:rPr lang="en-US" altLang="en-US" sz="1800">
                <a:solidFill>
                  <a:srgbClr val="A50021"/>
                </a:solidFill>
                <a:latin typeface="VNI-Times" pitchFamily="2" charset="0"/>
                <a:sym typeface="Wingdings" pitchFamily="2" charset="2"/>
              </a:rPr>
              <a:t>thuù nhaän</a:t>
            </a:r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5867400" y="3962400"/>
            <a:ext cx="2209800" cy="533400"/>
          </a:xfrm>
          <a:prstGeom prst="wedgeRectCallout">
            <a:avLst>
              <a:gd name="adj1" fmla="val -47843"/>
              <a:gd name="adj2" fmla="val 815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1800">
                <a:solidFill>
                  <a:srgbClr val="A50021"/>
                </a:solidFill>
                <a:latin typeface="VNI-Times" pitchFamily="2" charset="0"/>
              </a:rPr>
              <a:t>ca ngôïi ai veà ñieàu gì</a:t>
            </a:r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2514600" y="4572000"/>
            <a:ext cx="2438400" cy="457200"/>
          </a:xfrm>
          <a:prstGeom prst="wedgeRectCallout">
            <a:avLst>
              <a:gd name="adj1" fmla="val -41472"/>
              <a:gd name="adj2" fmla="val 9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1800">
                <a:solidFill>
                  <a:srgbClr val="A50021"/>
                </a:solidFill>
                <a:latin typeface="VNI-Times" pitchFamily="2" charset="0"/>
              </a:rPr>
              <a:t>chæ trích ai veà ñieàu gì</a:t>
            </a:r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auto">
          <a:xfrm>
            <a:off x="838200" y="4800600"/>
            <a:ext cx="2286000" cy="762000"/>
          </a:xfrm>
          <a:prstGeom prst="wedgeRectCallout">
            <a:avLst>
              <a:gd name="adj1" fmla="val -47500"/>
              <a:gd name="adj2" fmla="val 660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/>
              <a:t> </a:t>
            </a:r>
            <a:r>
              <a:rPr lang="vi-VN" altLang="en-US">
                <a:solidFill>
                  <a:srgbClr val="A50021"/>
                </a:solidFill>
              </a:rPr>
              <a:t>nghi ngờ; hoài nghi; ngờ vực</a:t>
            </a:r>
          </a:p>
          <a:p>
            <a:pPr algn="ctr" eaLnBrk="1" hangingPunct="1"/>
            <a:endParaRPr lang="en-US" altLang="en-US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6" grpId="0" animBg="1"/>
      <p:bldP spid="12297" grpId="0"/>
      <p:bldP spid="12300" grpId="0"/>
      <p:bldP spid="12302" grpId="0" animBg="1"/>
      <p:bldP spid="12303" grpId="0"/>
      <p:bldP spid="12305" grpId="0"/>
      <p:bldP spid="12306" grpId="0"/>
      <p:bldP spid="12307" grpId="0" animBg="1"/>
      <p:bldP spid="12309" grpId="0" animBg="1"/>
      <p:bldP spid="12309" grpId="1" animBg="1"/>
      <p:bldP spid="12310" grpId="0" animBg="1"/>
      <p:bldP spid="12310" grpId="1" animBg="1"/>
      <p:bldP spid="12311" grpId="0" animBg="1"/>
      <p:bldP spid="12311" grpId="1" animBg="1"/>
      <p:bldP spid="12313" grpId="0" animBg="1"/>
      <p:bldP spid="123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38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Unit 6 COMPETITIONS – Part E LANGUAGE FOCUS 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09600" y="609600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III. Practice :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Exercise 1 : Change direct speech to into reported speech. Begin each sentence in the way shown.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09600" y="1676400"/>
            <a:ext cx="8077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itchFamily="18" charset="0"/>
              </a:rPr>
              <a:t>1. “I hear you passed your exams. Congratulations!” John said to us.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→ John congratulated </a:t>
            </a:r>
            <a:r>
              <a:rPr lang="en-US" altLang="en-US" sz="2000" b="0">
                <a:latin typeface="Times New Roman" pitchFamily="18" charset="0"/>
                <a:sym typeface="Wingdings" pitchFamily="2" charset="2"/>
              </a:rPr>
              <a:t>........ </a:t>
            </a:r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on </a:t>
            </a:r>
            <a:r>
              <a:rPr lang="en-US" altLang="en-US" sz="2000" b="0">
                <a:latin typeface="Times New Roman" pitchFamily="18" charset="0"/>
                <a:sym typeface="Wingdings" pitchFamily="2" charset="2"/>
              </a:rPr>
              <a:t>..........................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2. “I’m sorry I didn’t phone you earlier,” Mary said.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→ Mary apologized for </a:t>
            </a:r>
            <a:r>
              <a:rPr lang="en-US" altLang="en-US" sz="2000" b="0">
                <a:latin typeface="Times New Roman" pitchFamily="18" charset="0"/>
                <a:sym typeface="Wingdings" pitchFamily="2" charset="2"/>
              </a:rPr>
              <a:t>........................................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3.  “I’ll drive you to the station. I insist,” Peter said to Linda.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sym typeface="Wingdings" pitchFamily="2" charset="2"/>
              </a:rPr>
              <a:t>→ Peter insisted on </a:t>
            </a:r>
            <a:r>
              <a:rPr lang="en-US" altLang="en-US" sz="2000" b="0">
                <a:latin typeface="Times New Roman" pitchFamily="18" charset="0"/>
                <a:sym typeface="Wingdings" pitchFamily="2" charset="2"/>
              </a:rPr>
              <a:t>..............................................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4. “ You didn’t pay attention to what I said," the teacher said to the boy.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-&gt;The teacher accused ...............of ..............................  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5. “I’ve always wanted to be rich.”, Bob said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-&gt;Bob has always dreamed of</a:t>
            </a:r>
            <a:r>
              <a:rPr lang="en-US" altLang="en-US" sz="2000" b="0">
                <a:latin typeface="Times New Roman" pitchFamily="18" charset="0"/>
              </a:rPr>
              <a:t>.......................................</a:t>
            </a:r>
          </a:p>
          <a:p>
            <a:pPr eaLnBrk="1" hangingPunct="1"/>
            <a:r>
              <a:rPr lang="en-US" altLang="en-US" sz="1800"/>
              <a:t>6</a:t>
            </a:r>
            <a:r>
              <a:rPr lang="en-US" altLang="en-US" sz="2000">
                <a:latin typeface="Times New Roman" pitchFamily="18" charset="0"/>
              </a:rPr>
              <a:t>.“Don’t stay at the hotel near the airport." I said to Ann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-&gt; I warned </a:t>
            </a:r>
            <a:r>
              <a:rPr lang="en-US" altLang="en-US" sz="2000" b="0">
                <a:latin typeface="Times New Roman" pitchFamily="18" charset="0"/>
              </a:rPr>
              <a:t>............</a:t>
            </a:r>
            <a:r>
              <a:rPr lang="en-US" altLang="en-US" sz="2000">
                <a:latin typeface="Times New Roman" pitchFamily="18" charset="0"/>
              </a:rPr>
              <a:t> against </a:t>
            </a:r>
            <a:r>
              <a:rPr lang="en-US" altLang="en-US" sz="2000" b="0">
                <a:latin typeface="Times New Roman" pitchFamily="18" charset="0"/>
              </a:rPr>
              <a:t>................................</a:t>
            </a:r>
            <a:r>
              <a:rPr lang="en-US" altLang="en-US" sz="2000">
                <a:latin typeface="Times New Roman" pitchFamily="18" charset="0"/>
              </a:rPr>
              <a:t>....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7. “Stay here! I can’t let you go out tonight.”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-&gt;Her mother prevented </a:t>
            </a:r>
            <a:r>
              <a:rPr lang="en-US" altLang="en-US" sz="2000" b="0">
                <a:latin typeface="Times New Roman" pitchFamily="18" charset="0"/>
              </a:rPr>
              <a:t> ...................... </a:t>
            </a:r>
            <a:r>
              <a:rPr lang="en-US" altLang="en-US" sz="2000">
                <a:latin typeface="Times New Roman" pitchFamily="18" charset="0"/>
              </a:rPr>
              <a:t> from </a:t>
            </a:r>
            <a:r>
              <a:rPr lang="en-US" altLang="en-US" sz="2000" b="0">
                <a:latin typeface="Times New Roman" pitchFamily="18" charset="0"/>
              </a:rPr>
              <a:t>..............................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8. “ It was nice of you to visit me. Thank you," Miss White said to Jack.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-&gt;Miss White thanked </a:t>
            </a:r>
            <a:r>
              <a:rPr lang="en-US" altLang="en-US" sz="2000" b="0">
                <a:latin typeface="Times New Roman" pitchFamily="18" charset="0"/>
              </a:rPr>
              <a:t>.........</a:t>
            </a:r>
            <a:r>
              <a:rPr lang="en-US" altLang="en-US" sz="2000">
                <a:latin typeface="Times New Roman" pitchFamily="18" charset="0"/>
              </a:rPr>
              <a:t> for </a:t>
            </a:r>
            <a:r>
              <a:rPr lang="en-US" altLang="en-US" sz="2000" b="0">
                <a:latin typeface="Times New Roman" pitchFamily="18" charset="0"/>
              </a:rPr>
              <a:t>..............................................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200400" y="19812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us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962400" y="198120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having passed/passing our exams.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200400" y="25908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not phoning me earlier.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895600" y="3200400"/>
            <a:ext cx="3200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driving me to the station.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latin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124200" y="3810000"/>
            <a:ext cx="1371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the boy</a:t>
            </a:r>
            <a:r>
              <a:rPr lang="en-US" altLang="en-US" sz="2000">
                <a:solidFill>
                  <a:srgbClr val="FFFF66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latin typeface="Times New Roman" pitchFamily="18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419600" y="3810000"/>
            <a:ext cx="5181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not paying attention</a:t>
            </a:r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to what he had said.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 b="0">
              <a:solidFill>
                <a:srgbClr val="FF0066"/>
              </a:solidFill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038600" y="4419600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being rich.</a:t>
            </a:r>
          </a:p>
          <a:p>
            <a:pPr eaLnBrk="1" hangingPunct="1"/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2057400" y="5029200"/>
            <a:ext cx="762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Ann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3810000" y="5029200"/>
            <a:ext cx="533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staying at the hotel near the airport.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3429000" y="55626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Jane/her</a:t>
            </a:r>
          </a:p>
          <a:p>
            <a:pPr eaLnBrk="1" hangingPunct="1"/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5715000" y="5562600"/>
            <a:ext cx="3276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going out that night.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3124200" y="6248400"/>
            <a:ext cx="838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Jack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latin typeface="Times New Roman" pitchFamily="18" charset="0"/>
            </a:endParaRP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4267200" y="6248400"/>
            <a:ext cx="3581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itchFamily="18" charset="0"/>
              </a:rPr>
              <a:t>visiting her.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6" grpId="0"/>
      <p:bldP spid="17420" grpId="0"/>
      <p:bldP spid="17424" grpId="0"/>
      <p:bldP spid="17426" grpId="0"/>
      <p:bldP spid="17427" grpId="0"/>
      <p:bldP spid="17428" grpId="0"/>
      <p:bldP spid="174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9600" y="762000"/>
            <a:ext cx="81534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III. Practice :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Exercise 2 :Rewrite the dialogue in reported speech, using gerund</a:t>
            </a:r>
            <a:endParaRPr lang="en-US" altLang="en-US" sz="2000" i="1">
              <a:latin typeface="Times New Roman" pitchFamily="18" charset="0"/>
            </a:endParaRPr>
          </a:p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815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Unit 6 COMPETITIONS – Part E LANGUAGE FOCUS  </a:t>
            </a:r>
          </a:p>
          <a:p>
            <a:pPr algn="ctr" eaLnBrk="1" hangingPunct="1"/>
            <a:endParaRPr lang="en-US" altLang="en-US" sz="2400" b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09600" y="1524000"/>
            <a:ext cx="80772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rgbClr val="2010EE"/>
                </a:solidFill>
              </a:rPr>
              <a:t>1. </a:t>
            </a:r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Linda: Let me pay for the meal.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Tom  : Certainly not! I’ll pay.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      Tom insisted on _____________________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2. Mr. Smith  : I feel like meeting our children soon.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Mrs. Smith: I think so.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      Mr. and Mrs. Smith looked forward to _______________________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3. Woman: Hey! You’ve broken the window of my house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Boy      : Oh … no, I’ve just arrived here. I don’t know 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               anything about it.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     The boy denied _____________________________________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4. Policeman: You mustn’t leave the shop!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Customer : What’s that?   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Policeman: Stay here! You mustn’t leave the shop!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       Policeman stopped the customer from _______________.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5. Mary: What shall we do on Saturday?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Ann :What about having a party?</a:t>
            </a:r>
          </a:p>
          <a:p>
            <a:pPr eaLnBrk="1" hangingPunct="1"/>
            <a:r>
              <a:rPr lang="en-US" altLang="en-US" sz="2000">
                <a:solidFill>
                  <a:srgbClr val="2010EE"/>
                </a:solidFill>
                <a:latin typeface="Times New Roman" pitchFamily="18" charset="0"/>
              </a:rPr>
              <a:t>           Ann suggested_______________________________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108325" y="2093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b="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709863" y="1989138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paying for the meal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410200" y="2971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meeting their children soon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514600" y="4191000"/>
            <a:ext cx="571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 having broken the window of her house</a:t>
            </a:r>
            <a:r>
              <a:rPr lang="en-US" altLang="en-US" sz="2000">
                <a:latin typeface="Times New Roman" pitchFamily="18" charset="0"/>
              </a:rPr>
              <a:t>.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953000" y="54102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leaving the shop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286000" y="63246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having a party the next Saturday</a:t>
            </a:r>
            <a:r>
              <a:rPr lang="en-US" altLang="en-US" sz="200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  <p:bldP spid="194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Unit 6 COMPETITIONS – Part E LANGUAGE FOCUS</a:t>
            </a:r>
            <a:r>
              <a:rPr lang="en-US" altLang="en-US" sz="2400">
                <a:solidFill>
                  <a:srgbClr val="CC3300"/>
                </a:solidFill>
              </a:rPr>
              <a:t>  </a:t>
            </a:r>
          </a:p>
          <a:p>
            <a:pPr eaLnBrk="1" hangingPunct="1"/>
            <a:endParaRPr lang="en-US" altLang="en-US" sz="2400"/>
          </a:p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8077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u="sng">
                <a:latin typeface="Times New Roman" pitchFamily="18" charset="0"/>
              </a:rPr>
              <a:t>III. Practice :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Exercise 2 :Rewrite the dialogue in reported speech, using gerund.</a:t>
            </a:r>
            <a:endParaRPr lang="en-US" altLang="en-US" sz="2000" i="1">
              <a:latin typeface="Times New Roman" pitchFamily="18" charset="0"/>
            </a:endParaRPr>
          </a:p>
          <a:p>
            <a:pPr eaLnBrk="1" hangingPunct="1"/>
            <a:endParaRPr lang="en-US" altLang="en-US" sz="2000">
              <a:latin typeface="Times New Roman" pitchFamily="18" charset="0"/>
            </a:endParaRP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6. Mary : What sell we do on Saturday ?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Ann : What about having a party ?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</a:rPr>
              <a:t>    Ann suggested ____________________</a:t>
            </a:r>
          </a:p>
          <a:p>
            <a:pPr eaLnBrk="1" hangingPunct="1"/>
            <a:r>
              <a:rPr lang="en-US" altLang="en-US" sz="2000">
                <a:solidFill>
                  <a:schemeClr val="accent2"/>
                </a:solidFill>
                <a:latin typeface="Times New Roman" pitchFamily="18" charset="0"/>
              </a:rPr>
              <a:t>7. John’s wife : The house is very nice! We’ll certainly buy it!</a:t>
            </a:r>
          </a:p>
          <a:p>
            <a:pPr eaLnBrk="1" hangingPunct="1"/>
            <a:r>
              <a:rPr lang="en-US" altLang="en-US" sz="2000">
                <a:solidFill>
                  <a:schemeClr val="accent2"/>
                </a:solidFill>
                <a:latin typeface="Times New Roman" pitchFamily="18" charset="0"/>
              </a:rPr>
              <a:t>    John : I think so.</a:t>
            </a:r>
          </a:p>
          <a:p>
            <a:pPr eaLnBrk="1" hangingPunct="1"/>
            <a:r>
              <a:rPr lang="en-US" altLang="en-US" sz="2000">
                <a:solidFill>
                  <a:schemeClr val="accent2"/>
                </a:solidFill>
                <a:latin typeface="Times New Roman" pitchFamily="18" charset="0"/>
              </a:rPr>
              <a:t>    John and his wife were thinking of ___________________	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743200" y="228600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itchFamily="18" charset="0"/>
              </a:rPr>
              <a:t>having a party.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953000" y="3200400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itchFamily="18" charset="0"/>
              </a:rPr>
              <a:t>buying the house.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descr="untitled"/>
          <p:cNvSpPr>
            <a:spLocks noChangeArrowheads="1"/>
          </p:cNvSpPr>
          <p:nvPr/>
        </p:nvSpPr>
        <p:spPr bwMode="auto">
          <a:xfrm>
            <a:off x="-1905000" y="-990600"/>
            <a:ext cx="12725400" cy="8763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828800" y="3048000"/>
            <a:ext cx="8558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- Learn the structures by heart .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828800" y="4191000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- Prepare for Unit 7</a:t>
            </a:r>
          </a:p>
        </p:txBody>
      </p:sp>
      <p:sp>
        <p:nvSpPr>
          <p:cNvPr id="99332" name="WordArt 4"/>
          <p:cNvSpPr>
            <a:spLocks noChangeArrowheads="1" noChangeShapeType="1" noTextEdit="1"/>
          </p:cNvSpPr>
          <p:nvPr/>
        </p:nvSpPr>
        <p:spPr bwMode="auto">
          <a:xfrm>
            <a:off x="2362200" y="1371600"/>
            <a:ext cx="4578350" cy="1209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/>
      <p:bldP spid="177159" grpId="0"/>
      <p:bldP spid="993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676400" y="3200400"/>
            <a:ext cx="5257800" cy="83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Front">
                <a:rot lat="20099993" lon="1500000" rev="0"/>
              </a:camera>
              <a:lightRig rig="legacyFlat4" dir="b"/>
            </a:scene3d>
            <a:sp3d extrusionH="430200" prstMaterial="legacyMatte">
              <a:extrusionClr>
                <a:srgbClr val="9400ED"/>
              </a:extrusionClr>
            </a:sp3d>
          </a:bodyPr>
          <a:lstStyle/>
          <a:p>
            <a:pPr algn="ctr"/>
            <a:r>
              <a:rPr lang="en-US" sz="36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THANK YOU</a:t>
            </a:r>
          </a:p>
          <a:p>
            <a:pPr algn="ctr"/>
            <a:r>
              <a:rPr lang="en-US" sz="36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VERY MUCH</a:t>
            </a:r>
          </a:p>
        </p:txBody>
      </p:sp>
      <p:pic>
        <p:nvPicPr>
          <p:cNvPr id="23556" name="Picture 4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2"/>
              <a:end track="24" time="104"/>
            </a:audioCd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863" y="-49213"/>
            <a:ext cx="10245726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85800" y="304800"/>
            <a:ext cx="693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000" b="0">
                <a:solidFill>
                  <a:schemeClr val="tx2"/>
                </a:solidFill>
                <a:latin typeface="Highlight LET" pitchFamily="2" charset="0"/>
              </a:rPr>
              <a:t/>
            </a:r>
            <a:br>
              <a:rPr lang="en-US" altLang="en-US" sz="4000" b="0">
                <a:solidFill>
                  <a:schemeClr val="tx2"/>
                </a:solidFill>
                <a:latin typeface="Highlight LET" pitchFamily="2" charset="0"/>
              </a:rPr>
            </a:br>
            <a:endParaRPr lang="en-US" altLang="en-US" sz="4000" b="0">
              <a:solidFill>
                <a:srgbClr val="660066"/>
              </a:solidFill>
              <a:latin typeface=".VnCooper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66700" y="388620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4800">
                <a:solidFill>
                  <a:srgbClr val="040212"/>
                </a:solidFill>
                <a:cs typeface="Times New Roman" pitchFamily="18" charset="0"/>
              </a:rPr>
              <a:t>Part E: LANGUAGE FOCUS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4400">
              <a:solidFill>
                <a:srgbClr val="040212"/>
              </a:solidFill>
            </a:endParaRPr>
          </a:p>
        </p:txBody>
      </p:sp>
      <p:sp>
        <p:nvSpPr>
          <p:cNvPr id="8197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3505200" y="838200"/>
            <a:ext cx="14287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UNIT 6</a:t>
            </a:r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1905000" y="1752600"/>
            <a:ext cx="6324600" cy="165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COMPETITIONS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  <p:bldP spid="163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3944"/>
          <p:cNvPicPr>
            <a:picLocks noChangeAspect="1" noChangeArrowheads="1"/>
          </p:cNvPicPr>
          <p:nvPr/>
        </p:nvPicPr>
        <p:blipFill>
          <a:blip r:embed="rId3" cstate="print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125538"/>
            <a:ext cx="525938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WEDDR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0"/>
            <a:ext cx="3671887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B8CAPS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37099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0" y="404813"/>
            <a:ext cx="5219700" cy="1728787"/>
          </a:xfrm>
          <a:prstGeom prst="cloudCallout">
            <a:avLst>
              <a:gd name="adj1" fmla="val 23236"/>
              <a:gd name="adj2" fmla="val 78926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400"/>
              <a:t>What is this?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95288" y="2349500"/>
            <a:ext cx="36718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>
                <a:solidFill>
                  <a:srgbClr val="CC3300"/>
                </a:solidFill>
                <a:latin typeface="Times New Roman" pitchFamily="18" charset="0"/>
              </a:rPr>
              <a:t>It is a</a:t>
            </a:r>
            <a:r>
              <a:rPr lang="en-US" altLang="en-US" sz="5400">
                <a:solidFill>
                  <a:srgbClr val="CC00FF"/>
                </a:solidFill>
                <a:latin typeface="Times New Roman" pitchFamily="18" charset="0"/>
              </a:rPr>
              <a:t> train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148263" y="5876925"/>
            <a:ext cx="38147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>
                <a:solidFill>
                  <a:srgbClr val="CC3300"/>
                </a:solidFill>
                <a:latin typeface="Times New Roman" pitchFamily="18" charset="0"/>
              </a:rPr>
              <a:t>It is a</a:t>
            </a:r>
            <a:r>
              <a:rPr lang="en-US" altLang="en-US" sz="5400">
                <a:solidFill>
                  <a:srgbClr val="CC00FF"/>
                </a:solidFill>
                <a:latin typeface="Times New Roman" pitchFamily="18" charset="0"/>
              </a:rPr>
              <a:t> dress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924300" y="4652963"/>
            <a:ext cx="23764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>
                <a:solidFill>
                  <a:srgbClr val="CC00FF"/>
                </a:solidFill>
                <a:latin typeface="Times New Roman" pitchFamily="18" charset="0"/>
              </a:rPr>
              <a:t>twenty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4606925" y="549275"/>
            <a:ext cx="4537075" cy="2089150"/>
          </a:xfrm>
          <a:prstGeom prst="cloudCallout">
            <a:avLst>
              <a:gd name="adj1" fmla="val -60426"/>
              <a:gd name="adj2" fmla="val 61625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z="4000"/>
              <a:t>What is this number?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/>
      <p:bldP spid="16390" grpId="1"/>
      <p:bldP spid="16391" grpId="0"/>
      <p:bldP spid="16391" grpId="1"/>
      <p:bldP spid="16392" grpId="0"/>
      <p:bldP spid="163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272337" cy="1143000"/>
          </a:xfrm>
        </p:spPr>
        <p:txBody>
          <a:bodyPr/>
          <a:lstStyle/>
          <a:p>
            <a:pPr algn="just">
              <a:defRPr/>
            </a:pPr>
            <a:r>
              <a:rPr lang="en-US" altLang="en-US" sz="5400" b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400" b="1" u="sng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Pronounce these words</a:t>
            </a:r>
            <a: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8469" name="Group 37"/>
          <p:cNvGraphicFramePr>
            <a:graphicFrameLocks noGrp="1"/>
          </p:cNvGraphicFramePr>
          <p:nvPr>
            <p:ph idx="1"/>
          </p:nvPr>
        </p:nvGraphicFramePr>
        <p:xfrm>
          <a:off x="395288" y="1989138"/>
          <a:ext cx="8137525" cy="2405062"/>
        </p:xfrm>
        <a:graphic>
          <a:graphicData uri="http://schemas.openxmlformats.org/drawingml/2006/table">
            <a:tbl>
              <a:tblPr/>
              <a:tblGrid>
                <a:gridCol w="2592387">
                  <a:extLst>
                    <a:ext uri="{9D8B030D-6E8A-4147-A177-3AD203B41FA5}">
                      <a16:colId xmlns:a16="http://schemas.microsoft.com/office/drawing/2014/main" xmlns="" val="60143014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xmlns="" val="1098440782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xmlns="" val="4045831639"/>
                    </a:ext>
                  </a:extLst>
                </a:gridCol>
              </a:tblGrid>
              <a:tr h="1181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</a:rPr>
                        <a:t>train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dress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twenty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55840820"/>
                  </a:ext>
                </a:extLst>
              </a:tr>
              <a:tr h="12239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kumimoji="0" lang="en-US" altLang="en-US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tr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</a:rPr>
                        <a:t>ein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kumimoji="0" lang="en-US" altLang="en-US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dr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</a:rPr>
                        <a:t>es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/’</a:t>
                      </a:r>
                      <a:r>
                        <a:rPr kumimoji="0" lang="en-US" altLang="en-US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tw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</a:rPr>
                        <a:t>enti</a:t>
                      </a:r>
                      <a:r>
                        <a:rPr kumimoji="0" lang="en-US" altLang="en-US" sz="6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390782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Rectangle 39"/>
          <p:cNvSpPr>
            <a:spLocks noGrp="1" noChangeArrowheads="1"/>
          </p:cNvSpPr>
          <p:nvPr>
            <p:ph type="title"/>
          </p:nvPr>
        </p:nvSpPr>
        <p:spPr>
          <a:xfrm>
            <a:off x="539750" y="268288"/>
            <a:ext cx="4535488" cy="639762"/>
          </a:xfrm>
          <a:noFill/>
        </p:spPr>
        <p:txBody>
          <a:bodyPr/>
          <a:lstStyle/>
          <a:p>
            <a:pPr algn="just" eaLnBrk="1" hangingPunct="1"/>
            <a:r>
              <a:rPr lang="en-US" altLang="en-US" sz="4400" smtClean="0">
                <a:solidFill>
                  <a:srgbClr val="FF00FF"/>
                </a:solidFill>
                <a:latin typeface="Times New Roman" pitchFamily="18" charset="0"/>
              </a:rPr>
              <a:t>I. Pronunciation</a:t>
            </a:r>
            <a:r>
              <a:rPr lang="en-US" altLang="en-US" sz="3600" smtClean="0">
                <a:solidFill>
                  <a:srgbClr val="FF00FF"/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20533" name="Group 53"/>
          <p:cNvGraphicFramePr>
            <a:graphicFrameLocks noGrp="1"/>
          </p:cNvGraphicFramePr>
          <p:nvPr>
            <p:ph sz="half" idx="1"/>
          </p:nvPr>
        </p:nvGraphicFramePr>
        <p:xfrm>
          <a:off x="901700" y="3213100"/>
          <a:ext cx="7408863" cy="2952761"/>
        </p:xfrm>
        <a:graphic>
          <a:graphicData uri="http://schemas.openxmlformats.org/drawingml/2006/table">
            <a:tbl>
              <a:tblPr/>
              <a:tblGrid>
                <a:gridCol w="2446338">
                  <a:extLst>
                    <a:ext uri="{9D8B030D-6E8A-4147-A177-3AD203B41FA5}">
                      <a16:colId xmlns:a16="http://schemas.microsoft.com/office/drawing/2014/main" xmlns="" val="1546173694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xmlns="" val="3583229578"/>
                    </a:ext>
                  </a:extLst>
                </a:gridCol>
                <a:gridCol w="2470150">
                  <a:extLst>
                    <a:ext uri="{9D8B030D-6E8A-4147-A177-3AD203B41FA5}">
                      <a16:colId xmlns:a16="http://schemas.microsoft.com/office/drawing/2014/main" xmlns="" val="3141661373"/>
                    </a:ext>
                  </a:extLst>
                </a:gridCol>
              </a:tblGrid>
              <a:tr h="6400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/tr/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/dr/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/tw/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8337205"/>
                  </a:ext>
                </a:extLst>
              </a:tr>
              <a:tr h="231269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1055349"/>
                  </a:ext>
                </a:extLst>
              </a:tr>
            </a:tbl>
          </a:graphicData>
        </a:graphic>
      </p:graphicFrame>
      <p:sp>
        <p:nvSpPr>
          <p:cNvPr id="20528" name="Rectangle 48"/>
          <p:cNvSpPr>
            <a:spLocks noGrp="1" noChangeArrowheads="1"/>
          </p:cNvSpPr>
          <p:nvPr>
            <p:ph sz="half" idx="2"/>
          </p:nvPr>
        </p:nvSpPr>
        <p:spPr>
          <a:xfrm>
            <a:off x="490538" y="838200"/>
            <a:ext cx="4032250" cy="71913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sz="3600" smtClean="0">
                <a:solidFill>
                  <a:srgbClr val="FF00FF"/>
                </a:solidFill>
                <a:latin typeface="Times New Roman" pitchFamily="18" charset="0"/>
              </a:rPr>
              <a:t>1. </a:t>
            </a:r>
            <a:r>
              <a:rPr lang="en-US" altLang="en-US" sz="3600" u="sng" smtClean="0">
                <a:solidFill>
                  <a:srgbClr val="FF00FF"/>
                </a:solidFill>
                <a:latin typeface="Times New Roman" pitchFamily="18" charset="0"/>
              </a:rPr>
              <a:t>Listen and repeat</a:t>
            </a:r>
          </a:p>
        </p:txBody>
      </p:sp>
      <p:sp>
        <p:nvSpPr>
          <p:cNvPr id="20502" name="Text Box 22">
            <a:hlinkClick r:id="" action="ppaction://noaction">
              <a:snd r:embed="rId5" name="Listen and repeat.wav"/>
            </a:hlinkClick>
          </p:cNvPr>
          <p:cNvSpPr txBox="1">
            <a:spLocks noChangeArrowheads="1"/>
          </p:cNvSpPr>
          <p:nvPr/>
        </p:nvSpPr>
        <p:spPr bwMode="auto">
          <a:xfrm>
            <a:off x="560388" y="1697038"/>
            <a:ext cx="1223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CC3300"/>
                </a:solidFill>
                <a:latin typeface="Times New Roman" pitchFamily="18" charset="0"/>
              </a:rPr>
              <a:t>traffic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560388" y="2090738"/>
            <a:ext cx="936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itchFamily="18" charset="0"/>
              </a:rPr>
              <a:t>twin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539750" y="2451100"/>
            <a:ext cx="1655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9900"/>
                </a:solidFill>
                <a:latin typeface="Times New Roman" pitchFamily="18" charset="0"/>
              </a:rPr>
              <a:t>dreadful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2627313" y="2451100"/>
            <a:ext cx="1081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33CC"/>
                </a:solidFill>
                <a:latin typeface="Times New Roman" pitchFamily="18" charset="0"/>
              </a:rPr>
              <a:t>drink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2627313" y="2090738"/>
            <a:ext cx="14398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008000"/>
                </a:solidFill>
                <a:latin typeface="Times New Roman" pitchFamily="18" charset="0"/>
              </a:rPr>
              <a:t>troops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2627313" y="1730375"/>
            <a:ext cx="1223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3300"/>
                </a:solidFill>
                <a:latin typeface="Times New Roman" pitchFamily="18" charset="0"/>
              </a:rPr>
              <a:t>drive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356100" y="2522538"/>
            <a:ext cx="1152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3300"/>
                </a:solidFill>
                <a:latin typeface="Times New Roman" pitchFamily="18" charset="0"/>
              </a:rPr>
              <a:t>dress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356100" y="2235200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663300"/>
                </a:solidFill>
                <a:latin typeface="Arial" charset="0"/>
              </a:rPr>
              <a:t>trousers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4427538" y="1803400"/>
            <a:ext cx="1439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009900"/>
                </a:solidFill>
                <a:latin typeface="Times New Roman" pitchFamily="18" charset="0"/>
              </a:rPr>
              <a:t>twelve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6372225" y="2522538"/>
            <a:ext cx="1439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008000"/>
                </a:solidFill>
                <a:latin typeface="Times New Roman" pitchFamily="18" charset="0"/>
              </a:rPr>
              <a:t>twenty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6372225" y="2163763"/>
            <a:ext cx="1512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660033"/>
                </a:solidFill>
                <a:latin typeface="Times New Roman" pitchFamily="18" charset="0"/>
              </a:rPr>
              <a:t>tropical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6361113" y="1803400"/>
            <a:ext cx="15954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000099"/>
                </a:solidFill>
                <a:latin typeface="Times New Roman" pitchFamily="18" charset="0"/>
              </a:rPr>
              <a:t>twinkle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09619 0.3525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1761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13646 0.36273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1812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33472 0.4092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2046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6302 0.48889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6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4583 0.34213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710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7413 0.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150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14584 0.362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81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04722 0.4261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16545 0.3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0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04722 0.27894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393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7.40741E-7 L 0.59219 0.3944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1972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4653 0.5099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9" grpId="0" autoUpdateAnimBg="0"/>
      <p:bldP spid="20528" grpId="0"/>
      <p:bldP spid="20502" grpId="0" autoUpdateAnimBg="0"/>
      <p:bldP spid="20502" grpId="1"/>
      <p:bldP spid="20503" grpId="0" autoUpdateAnimBg="0"/>
      <p:bldP spid="20503" grpId="1"/>
      <p:bldP spid="20504" grpId="0" autoUpdateAnimBg="0"/>
      <p:bldP spid="20504" grpId="1"/>
      <p:bldP spid="20505" grpId="0" autoUpdateAnimBg="0"/>
      <p:bldP spid="20505" grpId="1"/>
      <p:bldP spid="20506" grpId="0" build="allAtOnce" autoUpdateAnimBg="0"/>
      <p:bldP spid="20507" grpId="0" autoUpdateAnimBg="0"/>
      <p:bldP spid="20507" grpId="1"/>
      <p:bldP spid="20508" grpId="0" autoUpdateAnimBg="0"/>
      <p:bldP spid="20508" grpId="1"/>
      <p:bldP spid="20509" grpId="0" autoUpdateAnimBg="0"/>
      <p:bldP spid="20509" grpId="1"/>
      <p:bldP spid="20510" grpId="0" autoUpdateAnimBg="0"/>
      <p:bldP spid="20510" grpId="1"/>
      <p:bldP spid="20511" grpId="0" autoUpdateAnimBg="0"/>
      <p:bldP spid="20511" grpId="1"/>
      <p:bldP spid="20512" grpId="0" autoUpdateAnimBg="0"/>
      <p:bldP spid="20512" grpId="1"/>
      <p:bldP spid="20513" grpId="0" autoUpdateAnimBg="0"/>
      <p:bldP spid="205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692150"/>
            <a:ext cx="6408737" cy="6604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FF"/>
                </a:solidFill>
              </a:rPr>
              <a:t>2. Practise reading these sentences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557338"/>
            <a:ext cx="6800850" cy="3886200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John always enjoys traveling by train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Jane’s teeth are troubling her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George is driving dangerously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Her new dress is an absolute dream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She has an amused twinkle in her eyes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2800" smtClean="0">
                <a:solidFill>
                  <a:srgbClr val="0000FF"/>
                </a:solidFill>
              </a:rPr>
              <a:t>Think twice before doing something</a:t>
            </a:r>
          </a:p>
        </p:txBody>
      </p:sp>
      <p:sp>
        <p:nvSpPr>
          <p:cNvPr id="22533" name="Text Box 5">
            <a:hlinkClick r:id="" action="ppaction://noaction">
              <a:snd r:embed="rId5" name="Practice 1.wav"/>
            </a:hlinkClick>
          </p:cNvPr>
          <p:cNvSpPr txBox="1">
            <a:spLocks noChangeArrowheads="1"/>
          </p:cNvSpPr>
          <p:nvPr/>
        </p:nvSpPr>
        <p:spPr bwMode="auto">
          <a:xfrm>
            <a:off x="4859338" y="1557338"/>
            <a:ext cx="1584325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traveling</a:t>
            </a:r>
          </a:p>
        </p:txBody>
      </p:sp>
      <p:sp>
        <p:nvSpPr>
          <p:cNvPr id="22534" name="Text Box 6">
            <a:hlinkClick r:id="" action="ppaction://noaction">
              <a:snd r:embed="rId6" name="Practice 2.wav"/>
            </a:hlinkClick>
          </p:cNvPr>
          <p:cNvSpPr txBox="1">
            <a:spLocks noChangeArrowheads="1"/>
          </p:cNvSpPr>
          <p:nvPr/>
        </p:nvSpPr>
        <p:spPr bwMode="auto">
          <a:xfrm>
            <a:off x="4427538" y="2616200"/>
            <a:ext cx="1584325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troubling</a:t>
            </a:r>
          </a:p>
        </p:txBody>
      </p:sp>
      <p:sp>
        <p:nvSpPr>
          <p:cNvPr id="22535" name="Text Box 7">
            <a:hlinkClick r:id="" action="ppaction://noaction">
              <a:snd r:embed="rId7" name="Practice 3.wav"/>
            </a:hlinkClick>
          </p:cNvPr>
          <p:cNvSpPr txBox="1">
            <a:spLocks noChangeArrowheads="1"/>
          </p:cNvSpPr>
          <p:nvPr/>
        </p:nvSpPr>
        <p:spPr bwMode="auto">
          <a:xfrm>
            <a:off x="3203575" y="3284538"/>
            <a:ext cx="1296988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driving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916238" y="3892550"/>
            <a:ext cx="10795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dress</a:t>
            </a:r>
          </a:p>
        </p:txBody>
      </p:sp>
      <p:sp>
        <p:nvSpPr>
          <p:cNvPr id="22537" name="Text Box 9">
            <a:hlinkClick r:id="" action="ppaction://noaction">
              <a:snd r:embed="rId8" name="Practice 4.wav"/>
            </a:hlinkClick>
          </p:cNvPr>
          <p:cNvSpPr txBox="1">
            <a:spLocks noChangeArrowheads="1"/>
          </p:cNvSpPr>
          <p:nvPr/>
        </p:nvSpPr>
        <p:spPr bwMode="auto">
          <a:xfrm>
            <a:off x="6443663" y="3892550"/>
            <a:ext cx="1296987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dream</a:t>
            </a:r>
          </a:p>
        </p:txBody>
      </p:sp>
      <p:sp>
        <p:nvSpPr>
          <p:cNvPr id="22538" name="Text Box 10">
            <a:hlinkClick r:id="" action="ppaction://noaction">
              <a:snd r:embed="rId9" name="Practice 5.wav"/>
            </a:hlinkClick>
          </p:cNvPr>
          <p:cNvSpPr txBox="1">
            <a:spLocks noChangeArrowheads="1"/>
          </p:cNvSpPr>
          <p:nvPr/>
        </p:nvSpPr>
        <p:spPr bwMode="auto">
          <a:xfrm>
            <a:off x="4932363" y="4540250"/>
            <a:ext cx="12954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twinkle</a:t>
            </a:r>
          </a:p>
        </p:txBody>
      </p:sp>
      <p:sp>
        <p:nvSpPr>
          <p:cNvPr id="22539" name="Text Box 11">
            <a:hlinkClick r:id="" action="ppaction://noaction">
              <a:snd r:embed="rId10" name="Practice 6.wav"/>
            </a:hlinkClick>
          </p:cNvPr>
          <p:cNvSpPr txBox="1">
            <a:spLocks noChangeArrowheads="1"/>
          </p:cNvSpPr>
          <p:nvPr/>
        </p:nvSpPr>
        <p:spPr bwMode="auto">
          <a:xfrm>
            <a:off x="2484438" y="5610225"/>
            <a:ext cx="1008062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twice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76375" y="2060575"/>
            <a:ext cx="1008063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 marL="1143000">
              <a:defRPr sz="2000">
                <a:solidFill>
                  <a:schemeClr val="bg1"/>
                </a:solidFill>
                <a:latin typeface="Century Gothic" pitchFamily="34" charset="0"/>
              </a:defRPr>
            </a:lvl3pPr>
            <a:lvl4pPr marL="1600200"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 marL="2057400">
              <a:defRPr sz="1600">
                <a:solidFill>
                  <a:schemeClr val="bg1"/>
                </a:solidFill>
                <a:latin typeface="Century Gothic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3300"/>
                </a:solidFill>
                <a:latin typeface="Arial" charset="0"/>
              </a:rPr>
              <a:t>train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72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0" y="1524000"/>
            <a:ext cx="3048000" cy="1066800"/>
          </a:xfrm>
          <a:prstGeom prst="wedgeRoundRectCallout">
            <a:avLst>
              <a:gd name="adj1" fmla="val -31144"/>
              <a:gd name="adj2" fmla="val 10773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chemeClr val="tx1"/>
                </a:solidFill>
              </a:rPr>
              <a:t>“It’s so hot today</a:t>
            </a:r>
            <a:r>
              <a:rPr lang="en-US" altLang="en-US" sz="320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2819400" y="533400"/>
            <a:ext cx="5334000" cy="1752600"/>
          </a:xfrm>
          <a:prstGeom prst="cloudCallout">
            <a:avLst>
              <a:gd name="adj1" fmla="val -39255"/>
              <a:gd name="adj2" fmla="val 75907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3228F8"/>
                </a:solidFill>
              </a:rPr>
              <a:t>“</a:t>
            </a:r>
            <a:r>
              <a:rPr lang="en-US" altLang="en-US" sz="3200">
                <a:solidFill>
                  <a:srgbClr val="3228F8"/>
                </a:solidFill>
              </a:rPr>
              <a:t>Let’s go to the beach tomorrow</a:t>
            </a:r>
            <a:r>
              <a:rPr lang="en-US" altLang="en-US" sz="3600">
                <a:solidFill>
                  <a:srgbClr val="3228F8"/>
                </a:solidFill>
              </a:rPr>
              <a:t>.”</a:t>
            </a:r>
          </a:p>
        </p:txBody>
      </p:sp>
      <p:pic>
        <p:nvPicPr>
          <p:cNvPr id="17414" name="Picture 6" descr="ong mat tr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bai bie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4267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81000" y="5410200"/>
            <a:ext cx="4495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40212"/>
                </a:solidFill>
                <a:latin typeface="Times New Roman" pitchFamily="18" charset="0"/>
              </a:rPr>
              <a:t>What did the little boy suggest ?</a:t>
            </a:r>
            <a:r>
              <a:rPr lang="en-US" altLang="en-US" sz="2400" b="0">
                <a:latin typeface="Times New Roman" pitchFamily="18" charset="0"/>
              </a:rPr>
              <a:t> 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57200" y="61722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81000" y="5715000"/>
            <a:ext cx="474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40212"/>
                </a:solidFill>
                <a:latin typeface="Times New Roman" pitchFamily="18" charset="0"/>
              </a:rPr>
              <a:t>He suggested</a:t>
            </a:r>
            <a:r>
              <a:rPr lang="en-US" altLang="en-US" sz="2400" b="0">
                <a:solidFill>
                  <a:srgbClr val="040212"/>
                </a:solidFill>
                <a:latin typeface="Times New Roman" pitchFamily="18" charset="0"/>
              </a:rPr>
              <a:t>............................</a:t>
            </a:r>
            <a:endParaRPr lang="en-US" altLang="en-US" sz="2400">
              <a:solidFill>
                <a:srgbClr val="040212"/>
              </a:solidFill>
              <a:latin typeface="Times New Roman" pitchFamily="18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828800" y="5715000"/>
            <a:ext cx="5181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A50021"/>
                </a:solidFill>
                <a:latin typeface="Times New Roman" pitchFamily="18" charset="0"/>
              </a:rPr>
              <a:t>going to the beach the next day.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533400" y="6248400"/>
            <a:ext cx="6400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914400" y="6096000"/>
            <a:ext cx="24384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 S + V  +V-ing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  <p:bldP spid="8204" grpId="0"/>
      <p:bldP spid="8206" grpId="0"/>
      <p:bldP spid="82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4" descr="theme205B-mã-màu-FDAF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3048000" y="-609600"/>
            <a:ext cx="3657600" cy="2667000"/>
          </a:xfrm>
          <a:prstGeom prst="cloudCallout">
            <a:avLst>
              <a:gd name="adj1" fmla="val 33856"/>
              <a:gd name="adj2" fmla="val 9398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altLang="en-US" sz="2400">
              <a:solidFill>
                <a:schemeClr val="tx1"/>
              </a:solidFill>
            </a:endParaRPr>
          </a:p>
          <a:p>
            <a:pPr algn="ctr" eaLnBrk="1" hangingPunct="1"/>
            <a:r>
              <a:rPr lang="en-US" altLang="en-US" sz="4000">
                <a:solidFill>
                  <a:schemeClr val="tx1"/>
                </a:solidFill>
              </a:rPr>
              <a:t>I’ m sorry I’m late.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81000" y="3124200"/>
            <a:ext cx="533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>
                <a:solidFill>
                  <a:schemeClr val="tx1"/>
                </a:solidFill>
              </a:rPr>
              <a:t>Mary apologized for</a:t>
            </a:r>
            <a:r>
              <a:rPr lang="en-US" altLang="en-US" sz="2800">
                <a:solidFill>
                  <a:srgbClr val="F81D06"/>
                </a:solidFill>
              </a:rPr>
              <a:t>   </a:t>
            </a:r>
            <a:r>
              <a:rPr lang="en-US" altLang="en-US" sz="3200" b="0">
                <a:solidFill>
                  <a:schemeClr val="tx1"/>
                </a:solidFill>
              </a:rPr>
              <a:t>............</a:t>
            </a:r>
          </a:p>
          <a:p>
            <a:pPr algn="ctr" eaLnBrk="1" hangingPunct="1"/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886200" y="3581400"/>
            <a:ext cx="175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solidFill>
                  <a:schemeClr val="accent2"/>
                </a:solidFill>
              </a:rPr>
              <a:t>  </a:t>
            </a:r>
            <a:r>
              <a:rPr lang="en-US" altLang="en-US" sz="2800">
                <a:solidFill>
                  <a:srgbClr val="A50021"/>
                </a:solidFill>
              </a:rPr>
              <a:t>being late .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7924800" y="0"/>
            <a:ext cx="1219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990600" y="4343400"/>
            <a:ext cx="41148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</a:rPr>
              <a:t> S + V + preposition + V - ing</a:t>
            </a:r>
          </a:p>
          <a:p>
            <a:pPr algn="ctr" eaLnBrk="1" hangingPunct="1"/>
            <a:endParaRPr lang="en-US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/>
      <p:bldP spid="9223" grpId="0"/>
      <p:bldP spid="19465" grpId="0" animBg="1"/>
      <p:bldP spid="194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4800" y="5257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2010EE"/>
                </a:solidFill>
                <a:latin typeface="Times New Roman" pitchFamily="18" charset="0"/>
              </a:rPr>
              <a:t>The teacher accused</a:t>
            </a:r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 Nam </a:t>
            </a:r>
            <a:r>
              <a:rPr lang="en-US" altLang="en-US" sz="2400">
                <a:solidFill>
                  <a:srgbClr val="2010EE"/>
                </a:solidFill>
                <a:latin typeface="Times New Roman" pitchFamily="18" charset="0"/>
              </a:rPr>
              <a:t>of</a:t>
            </a:r>
            <a:r>
              <a:rPr lang="en-US" altLang="en-US" sz="2400" b="0">
                <a:solidFill>
                  <a:srgbClr val="2010EE"/>
                </a:solidFill>
                <a:latin typeface="Times New Roman" pitchFamily="18" charset="0"/>
              </a:rPr>
              <a:t>.......................................................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191000" y="52578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</a:rPr>
              <a:t>not paying attention to the lesson.</a:t>
            </a:r>
          </a:p>
        </p:txBody>
      </p:sp>
      <p:pic>
        <p:nvPicPr>
          <p:cNvPr id="19460" name="Picture 4" descr="h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304800" y="228600"/>
            <a:ext cx="3657600" cy="1066800"/>
          </a:xfrm>
          <a:prstGeom prst="wedgeRectCallout">
            <a:avLst>
              <a:gd name="adj1" fmla="val 13106"/>
              <a:gd name="adj2" fmla="val 134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</a:rPr>
              <a:t>“You don’t pay attention to the lesson, Nam”.</a:t>
            </a:r>
          </a:p>
        </p:txBody>
      </p:sp>
      <p:sp>
        <p:nvSpPr>
          <p:cNvPr id="1946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229600" y="6477000"/>
            <a:ext cx="3048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46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10600" y="6477000"/>
            <a:ext cx="3048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9464" name="Picture 8" descr="AG00092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1676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CC33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CC33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01090022">
  <a:themeElements>
    <a:clrScheme name="0109002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1090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0109002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9002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2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2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90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018437">
  <a:themeElements>
    <a:clrScheme name="01018437 4">
      <a:dk1>
        <a:srgbClr val="FFCC00"/>
      </a:dk1>
      <a:lt1>
        <a:srgbClr val="FFFFCC"/>
      </a:lt1>
      <a:dk2>
        <a:srgbClr val="000099"/>
      </a:dk2>
      <a:lt2>
        <a:srgbClr val="00CC00"/>
      </a:lt2>
      <a:accent1>
        <a:srgbClr val="3333FF"/>
      </a:accent1>
      <a:accent2>
        <a:srgbClr val="3333CC"/>
      </a:accent2>
      <a:accent3>
        <a:srgbClr val="AAAACA"/>
      </a:accent3>
      <a:accent4>
        <a:srgbClr val="DADAAE"/>
      </a:accent4>
      <a:accent5>
        <a:srgbClr val="ADADFF"/>
      </a:accent5>
      <a:accent6>
        <a:srgbClr val="2D2DB9"/>
      </a:accent6>
      <a:hlink>
        <a:srgbClr val="0099FF"/>
      </a:hlink>
      <a:folHlink>
        <a:srgbClr val="CC9900"/>
      </a:folHlink>
    </a:clrScheme>
    <a:fontScheme name="01018437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01018437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18437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18437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18437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18437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1090022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01018437 4">
    <a:dk1>
      <a:srgbClr val="FFCC00"/>
    </a:dk1>
    <a:lt1>
      <a:srgbClr val="FFFFCC"/>
    </a:lt1>
    <a:dk2>
      <a:srgbClr val="000099"/>
    </a:dk2>
    <a:lt2>
      <a:srgbClr val="00CC00"/>
    </a:lt2>
    <a:accent1>
      <a:srgbClr val="3333FF"/>
    </a:accent1>
    <a:accent2>
      <a:srgbClr val="3333CC"/>
    </a:accent2>
    <a:accent3>
      <a:srgbClr val="AAAACA"/>
    </a:accent3>
    <a:accent4>
      <a:srgbClr val="DADAAE"/>
    </a:accent4>
    <a:accent5>
      <a:srgbClr val="ADADFF"/>
    </a:accent5>
    <a:accent6>
      <a:srgbClr val="2D2DB9"/>
    </a:accent6>
    <a:hlink>
      <a:srgbClr val="0099FF"/>
    </a:hlink>
    <a:folHlink>
      <a:srgbClr val="CC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963</Words>
  <Application>Microsoft Office PowerPoint</Application>
  <PresentationFormat>On-screen Show (4:3)</PresentationFormat>
  <Paragraphs>161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Times New Roman</vt:lpstr>
      <vt:lpstr>Arial</vt:lpstr>
      <vt:lpstr>Calibri</vt:lpstr>
      <vt:lpstr>Verdana</vt:lpstr>
      <vt:lpstr>Century Gothic</vt:lpstr>
      <vt:lpstr>Highlight LET</vt:lpstr>
      <vt:lpstr>.VnCooper</vt:lpstr>
      <vt:lpstr>Wingdings</vt:lpstr>
      <vt:lpstr>VNI-Times</vt:lpstr>
      <vt:lpstr>Default Design</vt:lpstr>
      <vt:lpstr>01090022</vt:lpstr>
      <vt:lpstr>01018437</vt:lpstr>
      <vt:lpstr>PowerPoint Presentation</vt:lpstr>
      <vt:lpstr>PowerPoint Presentation</vt:lpstr>
      <vt:lpstr>PowerPoint Presentation</vt:lpstr>
      <vt:lpstr> Pronounce these words </vt:lpstr>
      <vt:lpstr>I. Pronunciation </vt:lpstr>
      <vt:lpstr>2. Practise reading these sentences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GhostViet.Com</dc:creator>
  <cp:lastModifiedBy>Hoang Vu</cp:lastModifiedBy>
  <cp:revision>22</cp:revision>
  <dcterms:created xsi:type="dcterms:W3CDTF">2011-10-31T08:13:58Z</dcterms:created>
  <dcterms:modified xsi:type="dcterms:W3CDTF">2021-11-09T06:53:42Z</dcterms:modified>
</cp:coreProperties>
</file>