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72" r:id="rId3"/>
    <p:sldId id="376" r:id="rId4"/>
    <p:sldId id="377" r:id="rId5"/>
    <p:sldId id="307" r:id="rId6"/>
    <p:sldId id="356" r:id="rId7"/>
    <p:sldId id="380" r:id="rId8"/>
    <p:sldId id="378" r:id="rId9"/>
    <p:sldId id="345" r:id="rId10"/>
    <p:sldId id="360" r:id="rId11"/>
    <p:sldId id="358" r:id="rId12"/>
    <p:sldId id="359" r:id="rId13"/>
    <p:sldId id="381" r:id="rId14"/>
    <p:sldId id="363" r:id="rId15"/>
    <p:sldId id="369" r:id="rId16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0000FF"/>
    <a:srgbClr val="FF0066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9" d="100"/>
          <a:sy n="39" d="100"/>
        </p:scale>
        <p:origin x="156" y="4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31/10/2021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8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7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1.wmf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52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1.png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oleObject" Target="../embeddings/oleObject7.bin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6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2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2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image" Target="../media/image3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510.png"/><Relationship Id="rId3" Type="http://schemas.openxmlformats.org/officeDocument/2006/relationships/image" Target="../media/image410.png"/><Relationship Id="rId7" Type="http://schemas.openxmlformats.org/officeDocument/2006/relationships/image" Target="../media/image450.png"/><Relationship Id="rId12" Type="http://schemas.openxmlformats.org/officeDocument/2006/relationships/image" Target="../media/image5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0.png"/><Relationship Id="rId11" Type="http://schemas.openxmlformats.org/officeDocument/2006/relationships/image" Target="../media/image490.png"/><Relationship Id="rId5" Type="http://schemas.openxmlformats.org/officeDocument/2006/relationships/image" Target="../media/image50.png"/><Relationship Id="rId10" Type="http://schemas.openxmlformats.org/officeDocument/2006/relationships/image" Target="../media/image480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45330" y="2535933"/>
            <a:ext cx="4719477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 	LỚP 10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068" y="3625586"/>
            <a:ext cx="1447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C0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C0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>
                <a:solidFill>
                  <a:srgbClr val="C00000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1: VECTƠ</a:t>
            </a:r>
            <a:endParaRPr lang="en-US" sz="6000" b="1" dirty="0">
              <a:solidFill>
                <a:srgbClr val="C00000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3009823" y="7924800"/>
            <a:ext cx="8091581" cy="907189"/>
            <a:chOff x="7483861" y="7543801"/>
            <a:chExt cx="7582454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16681" y="7620003"/>
              <a:ext cx="614963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TRỤC TỌA ĐỘ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789689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2985079" y="6739576"/>
            <a:ext cx="14663006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6932855" y="5108943"/>
            <a:ext cx="8544242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>
                <a:solidFill>
                  <a:schemeClr val="accent2">
                    <a:lumMod val="50000"/>
                  </a:schemeClr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>
                <a:solidFill>
                  <a:schemeClr val="accent2">
                    <a:lumMod val="50000"/>
                  </a:schemeClr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4</a:t>
            </a:r>
            <a:r>
              <a:rPr lang="en-US" sz="6599" b="1" dirty="0">
                <a:solidFill>
                  <a:schemeClr val="accent2">
                    <a:lumMod val="50000"/>
                  </a:schemeClr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.</a:t>
            </a:r>
            <a:r>
              <a:rPr lang="vi-VN" sz="6599" b="1">
                <a:solidFill>
                  <a:schemeClr val="accent2">
                    <a:lumMod val="50000"/>
                  </a:schemeClr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>
                <a:solidFill>
                  <a:schemeClr val="accent2">
                    <a:lumMod val="50000"/>
                  </a:schemeClr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HỆ TRỤC TỌA ĐỘ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286000" y="6400800"/>
            <a:ext cx="21336000" cy="541020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3017247" y="10363200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36" name="Group 26">
            <a:extLst>
              <a:ext uri="{FF2B5EF4-FFF2-40B4-BE49-F238E27FC236}">
                <a16:creationId xmlns:a16="http://schemas.microsoft.com/office/drawing/2014/main" id="{491C3F98-71CE-47AD-834A-2A92F799E8F0}"/>
              </a:ext>
            </a:extLst>
          </p:cNvPr>
          <p:cNvGrpSpPr/>
          <p:nvPr/>
        </p:nvGrpSpPr>
        <p:grpSpPr>
          <a:xfrm>
            <a:off x="3020881" y="9144000"/>
            <a:ext cx="20020800" cy="907189"/>
            <a:chOff x="7483861" y="7543801"/>
            <a:chExt cx="18044523" cy="90730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BA8BA9-9432-474C-8E6B-703D4EE433C7}"/>
                </a:ext>
              </a:extLst>
            </p:cNvPr>
            <p:cNvSpPr txBox="1"/>
            <p:nvPr/>
          </p:nvSpPr>
          <p:spPr>
            <a:xfrm>
              <a:off x="8675833" y="7620003"/>
              <a:ext cx="16852551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 ĐIỂM CỦA ĐOẠN THẲNG VÀ TRỌNG TÂM TAM GIÁC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8" name="Group 27">
              <a:extLst>
                <a:ext uri="{FF2B5EF4-FFF2-40B4-BE49-F238E27FC236}">
                  <a16:creationId xmlns:a16="http://schemas.microsoft.com/office/drawing/2014/main" id="{F784ED01-187D-40D2-83DD-006C2F6A5A97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39" name="Isosceles Triangle 44">
                <a:extLst>
                  <a:ext uri="{FF2B5EF4-FFF2-40B4-BE49-F238E27FC236}">
                    <a16:creationId xmlns:a16="http://schemas.microsoft.com/office/drawing/2014/main" id="{75AC70C8-1CCD-4945-800A-C69330DAA55C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29">
                <a:extLst>
                  <a:ext uri="{FF2B5EF4-FFF2-40B4-BE49-F238E27FC236}">
                    <a16:creationId xmlns:a16="http://schemas.microsoft.com/office/drawing/2014/main" id="{F4E2FE35-9985-4C10-B56F-15481D5CCE8E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1" name="Round Same Side Corner Rectangle 47">
                  <a:extLst>
                    <a:ext uri="{FF2B5EF4-FFF2-40B4-BE49-F238E27FC236}">
                      <a16:creationId xmlns:a16="http://schemas.microsoft.com/office/drawing/2014/main" id="{C5599A5F-4D58-4EEE-B2C0-0F574F9FF7AC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2B9AEC3-1B63-44F3-AF27-2EFE798E370C}"/>
                    </a:ext>
                  </a:extLst>
                </p:cNvPr>
                <p:cNvSpPr txBox="1"/>
                <p:nvPr/>
              </p:nvSpPr>
              <p:spPr>
                <a:xfrm>
                  <a:off x="7621701" y="7646473"/>
                  <a:ext cx="885933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85800" y="7772399"/>
            <a:ext cx="23012400" cy="5540318"/>
            <a:chOff x="1205494" y="6941416"/>
            <a:chExt cx="23015396" cy="554103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3011304" cy="530299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1371599"/>
            <a:ext cx="23391942" cy="2698621"/>
            <a:chOff x="992187" y="2537295"/>
            <a:chExt cx="22353091" cy="269897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37295"/>
              <a:ext cx="22200057" cy="269897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934897" y="1013459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897" y="10134599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570654" y="1371600"/>
                <a:ext cx="20202287" cy="1727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độ</m:t>
                    </m:r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ACOB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hành.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54" y="1371600"/>
                <a:ext cx="20202287" cy="1727845"/>
              </a:xfrm>
              <a:prstGeom prst="rect">
                <a:avLst/>
              </a:prstGeom>
              <a:blipFill>
                <a:blip r:embed="rId5"/>
                <a:stretch>
                  <a:fillRect l="-1388" t="-2473" r="-845" b="-14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312809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128099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312809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3128099"/>
                <a:ext cx="438854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3128099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3128099"/>
                <a:ext cx="444710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312809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48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GB" sz="4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3128099"/>
                <a:ext cx="4023461" cy="830997"/>
              </a:xfrm>
              <a:prstGeom prst="rect">
                <a:avLst/>
              </a:prstGeom>
              <a:blipFill>
                <a:blip r:embed="rId9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4032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187161" y="8000999"/>
                <a:ext cx="13657501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4.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161" y="8000999"/>
                <a:ext cx="13657501" cy="925446"/>
              </a:xfrm>
              <a:prstGeom prst="rect">
                <a:avLst/>
              </a:prstGeom>
              <a:blipFill>
                <a:blip r:embed="rId10"/>
                <a:stretch>
                  <a:fillRect l="-2054" t="-3947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3784436" y="10158572"/>
                <a:ext cx="47059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436" y="10158572"/>
                <a:ext cx="4705929" cy="830997"/>
              </a:xfrm>
              <a:prstGeom prst="rect">
                <a:avLst/>
              </a:prstGeom>
              <a:blipFill>
                <a:blip r:embed="rId11"/>
                <a:stretch>
                  <a:fillRect l="-5829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928262" y="8915399"/>
                <a:ext cx="1612282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ACOB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62" y="8915399"/>
                <a:ext cx="16122829" cy="925446"/>
              </a:xfrm>
              <a:prstGeom prst="rect">
                <a:avLst/>
              </a:prstGeom>
              <a:blipFill>
                <a:blip r:embed="rId12"/>
                <a:stretch>
                  <a:fillRect l="-1701" t="-3947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2985662" y="9829799"/>
                <a:ext cx="5236174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662" y="9829799"/>
                <a:ext cx="5236174" cy="17400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8831436" y="9829799"/>
                <a:ext cx="5236174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436" y="9829799"/>
                <a:ext cx="5236174" cy="17400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037434" y="304800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1BF053-4B05-40B0-9398-4FA2EB0569CF}"/>
              </a:ext>
            </a:extLst>
          </p:cNvPr>
          <p:cNvGrpSpPr/>
          <p:nvPr/>
        </p:nvGrpSpPr>
        <p:grpSpPr>
          <a:xfrm>
            <a:off x="382458" y="4478298"/>
            <a:ext cx="23391942" cy="2992896"/>
            <a:chOff x="992187" y="2564543"/>
            <a:chExt cx="22353091" cy="2754232"/>
          </a:xfrm>
        </p:grpSpPr>
        <p:sp>
          <p:nvSpPr>
            <p:cNvPr id="76" name="Rounded Rectangle 133">
              <a:extLst>
                <a:ext uri="{FF2B5EF4-FFF2-40B4-BE49-F238E27FC236}">
                  <a16:creationId xmlns:a16="http://schemas.microsoft.com/office/drawing/2014/main" id="{9C440940-9D5F-4CE7-BD4A-459EA45B6438}"/>
                </a:ext>
              </a:extLst>
            </p:cNvPr>
            <p:cNvSpPr/>
            <p:nvPr/>
          </p:nvSpPr>
          <p:spPr bwMode="auto">
            <a:xfrm>
              <a:off x="1145221" y="2667001"/>
              <a:ext cx="22200057" cy="265177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DE0E7BA-4DB9-495E-B28F-A4F7D46C668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9" name="Isosceles Triangle 44">
                <a:extLst>
                  <a:ext uri="{FF2B5EF4-FFF2-40B4-BE49-F238E27FC236}">
                    <a16:creationId xmlns:a16="http://schemas.microsoft.com/office/drawing/2014/main" id="{ED6F0A2F-4328-4281-B55C-52711D8FDF7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Pentagon 136">
                <a:extLst>
                  <a:ext uri="{FF2B5EF4-FFF2-40B4-BE49-F238E27FC236}">
                    <a16:creationId xmlns:a16="http://schemas.microsoft.com/office/drawing/2014/main" id="{90388B8B-AF89-4118-95EA-8872F11D1EC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1" name="Group 11">
                <a:extLst>
                  <a:ext uri="{FF2B5EF4-FFF2-40B4-BE49-F238E27FC236}">
                    <a16:creationId xmlns:a16="http://schemas.microsoft.com/office/drawing/2014/main" id="{5D1F2E9C-7394-4629-A930-6294388CA2BC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4" name="Freeform 140">
                  <a:extLst>
                    <a:ext uri="{FF2B5EF4-FFF2-40B4-BE49-F238E27FC236}">
                      <a16:creationId xmlns:a16="http://schemas.microsoft.com/office/drawing/2014/main" id="{C7F67AF0-0DEF-4CF8-8438-C7DB746ACB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141">
                  <a:extLst>
                    <a:ext uri="{FF2B5EF4-FFF2-40B4-BE49-F238E27FC236}">
                      <a16:creationId xmlns:a16="http://schemas.microsoft.com/office/drawing/2014/main" id="{78199676-6724-4A10-821D-C11B853B2A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142">
                  <a:extLst>
                    <a:ext uri="{FF2B5EF4-FFF2-40B4-BE49-F238E27FC236}">
                      <a16:creationId xmlns:a16="http://schemas.microsoft.com/office/drawing/2014/main" id="{B8FA9276-8858-4117-9CDE-8EEB57DCD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22CE8197-F6CD-4E83-BF6C-77FA737E9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F6F5695-C78D-4824-B6ED-5CDB8EEFA9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BF6934B-0BA6-4ED6-A291-751DBCBE9A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A180EA7-E211-4A68-92A7-D4FB6B641B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2" name="Chevron 138">
                <a:extLst>
                  <a:ext uri="{FF2B5EF4-FFF2-40B4-BE49-F238E27FC236}">
                    <a16:creationId xmlns:a16="http://schemas.microsoft.com/office/drawing/2014/main" id="{D9E29B4C-0625-475E-9D0B-E6137FBF9187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13">
                <a:extLst>
                  <a:ext uri="{FF2B5EF4-FFF2-40B4-BE49-F238E27FC236}">
                    <a16:creationId xmlns:a16="http://schemas.microsoft.com/office/drawing/2014/main" id="{AA188FEE-6293-44DD-93BE-4FD24DF6A8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8014B67-6D0B-4F4A-BC74-FAABC16D8147}"/>
                  </a:ext>
                </a:extLst>
              </p:cNvPr>
              <p:cNvSpPr/>
              <p:nvPr/>
            </p:nvSpPr>
            <p:spPr>
              <a:xfrm>
                <a:off x="3636646" y="4593564"/>
                <a:ext cx="20171029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3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4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m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3</m:t>
                        </m:r>
                        <m:r>
                          <a:rPr lang="en-US" sz="4800" b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4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𝑚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Tìm m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8014B67-6D0B-4F4A-BC74-FAABC16D8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646" y="4593564"/>
                <a:ext cx="20171029" cy="1664110"/>
              </a:xfrm>
              <a:prstGeom prst="rect">
                <a:avLst/>
              </a:prstGeom>
              <a:blipFill>
                <a:blip r:embed="rId15"/>
                <a:stretch>
                  <a:fillRect l="-1391" t="-8059" r="-2116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F3612A9-B5C6-43A5-8E4C-EEFE3EEA2E47}"/>
                  </a:ext>
                </a:extLst>
              </p:cNvPr>
              <p:cNvSpPr/>
              <p:nvPr/>
            </p:nvSpPr>
            <p:spPr>
              <a:xfrm>
                <a:off x="3200400" y="6278940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F3612A9-B5C6-43A5-8E4C-EEFE3EEA2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278940"/>
                <a:ext cx="4388542" cy="15696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E754705-C461-4CE9-ADA5-610B106A6FFF}"/>
                  </a:ext>
                </a:extLst>
              </p:cNvPr>
              <p:cNvSpPr/>
              <p:nvPr/>
            </p:nvSpPr>
            <p:spPr>
              <a:xfrm>
                <a:off x="8110023" y="627894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E754705-C461-4CE9-ADA5-610B106A6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023" y="6278940"/>
                <a:ext cx="4388542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FB201D3-A731-47AD-A655-65872C4CE928}"/>
                  </a:ext>
                </a:extLst>
              </p:cNvPr>
              <p:cNvSpPr/>
              <p:nvPr/>
            </p:nvSpPr>
            <p:spPr>
              <a:xfrm>
                <a:off x="13019646" y="6278940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FB201D3-A731-47AD-A655-65872C4CE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646" y="6278940"/>
                <a:ext cx="4447108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F4692A6-4F8D-493F-BC34-73BE1A904C67}"/>
                  </a:ext>
                </a:extLst>
              </p:cNvPr>
              <p:cNvSpPr/>
              <p:nvPr/>
            </p:nvSpPr>
            <p:spPr>
              <a:xfrm>
                <a:off x="18514924" y="6232773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GB" sz="4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F4692A6-4F8D-493F-BC34-73BE1A904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4924" y="6232773"/>
                <a:ext cx="4023461" cy="830997"/>
              </a:xfrm>
              <a:prstGeom prst="rect">
                <a:avLst/>
              </a:prstGeom>
              <a:blipFill>
                <a:blip r:embed="rId19"/>
                <a:stretch>
                  <a:fillRect t="-16058" r="-3182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>
            <a:extLst>
              <a:ext uri="{FF2B5EF4-FFF2-40B4-BE49-F238E27FC236}">
                <a16:creationId xmlns:a16="http://schemas.microsoft.com/office/drawing/2014/main" id="{C44B8AC5-D441-4677-B058-69DFFC5C286D}"/>
              </a:ext>
            </a:extLst>
          </p:cNvPr>
          <p:cNvSpPr/>
          <p:nvPr/>
        </p:nvSpPr>
        <p:spPr>
          <a:xfrm>
            <a:off x="9215575" y="5736564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24B182B-43EE-4130-9D3D-3D7455E9C0A7}"/>
              </a:ext>
            </a:extLst>
          </p:cNvPr>
          <p:cNvSpPr/>
          <p:nvPr/>
        </p:nvSpPr>
        <p:spPr>
          <a:xfrm>
            <a:off x="19281519" y="6193132"/>
            <a:ext cx="1063881" cy="91680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98" name="Object 97">
            <a:extLst>
              <a:ext uri="{FF2B5EF4-FFF2-40B4-BE49-F238E27FC236}">
                <a16:creationId xmlns:a16="http://schemas.microsoft.com/office/drawing/2014/main" id="{EED00758-E1E9-481B-813E-9749E5CFB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79156"/>
              </p:ext>
            </p:extLst>
          </p:nvPr>
        </p:nvGraphicFramePr>
        <p:xfrm>
          <a:off x="4798697" y="429828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98697" y="4298289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CDC2F8A-38E0-4761-91CE-63F0DB37AAEE}"/>
                  </a:ext>
                </a:extLst>
              </p:cNvPr>
              <p:cNvSpPr/>
              <p:nvPr/>
            </p:nvSpPr>
            <p:spPr>
              <a:xfrm>
                <a:off x="18592801" y="1200907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CDC2F8A-38E0-4761-91CE-63F0DB37A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2801" y="12009070"/>
                <a:ext cx="2500565" cy="83099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0F24FD8-D064-41AB-B0C0-79278C766672}"/>
                  </a:ext>
                </a:extLst>
              </p:cNvPr>
              <p:cNvSpPr/>
              <p:nvPr/>
            </p:nvSpPr>
            <p:spPr>
              <a:xfrm>
                <a:off x="838200" y="11549264"/>
                <a:ext cx="7772401" cy="1758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5.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48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0F24FD8-D064-41AB-B0C0-79278C766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549264"/>
                <a:ext cx="7772401" cy="1758558"/>
              </a:xfrm>
              <a:prstGeom prst="rect">
                <a:avLst/>
              </a:prstGeom>
              <a:blipFill>
                <a:blip r:embed="rId23"/>
                <a:stretch>
                  <a:fillRect l="-3608" t="-3125" b="-17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1" name="Object 6">
            <a:extLst>
              <a:ext uri="{FF2B5EF4-FFF2-40B4-BE49-F238E27FC236}">
                <a16:creationId xmlns:a16="http://schemas.microsoft.com/office/drawing/2014/main" id="{632E660B-55C2-443E-9AEE-86C14334F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490496"/>
              </p:ext>
            </p:extLst>
          </p:nvPr>
        </p:nvGraphicFramePr>
        <p:xfrm>
          <a:off x="8362695" y="11514138"/>
          <a:ext cx="10048875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24" imgW="2171520" imgH="457200" progId="Equation.DSMT4">
                  <p:embed/>
                </p:oleObj>
              </mc:Choice>
              <mc:Fallback>
                <p:oleObj name="Equation" r:id="rId24" imgW="2171520" imgH="457200" progId="Equation.DSMT4">
                  <p:embed/>
                  <p:pic>
                    <p:nvPicPr>
                      <p:cNvPr id="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2695" y="11514138"/>
                        <a:ext cx="10048875" cy="182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51" grpId="0"/>
      <p:bldP spid="52" grpId="0"/>
      <p:bldP spid="56" grpId="0"/>
      <p:bldP spid="57" grpId="0" animBg="1"/>
      <p:bldP spid="91" grpId="0"/>
      <p:bldP spid="92" grpId="0"/>
      <p:bldP spid="93" grpId="0"/>
      <p:bldP spid="94" grpId="0"/>
      <p:bldP spid="95" grpId="0"/>
      <p:bldP spid="97" grpId="0" animBg="1"/>
      <p:bldP spid="99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6">
            <a:extLst>
              <a:ext uri="{FF2B5EF4-FFF2-40B4-BE49-F238E27FC236}">
                <a16:creationId xmlns:a16="http://schemas.microsoft.com/office/drawing/2014/main" id="{FA41B40F-4D88-418D-9C9F-45D5E0F1BFD2}"/>
              </a:ext>
            </a:extLst>
          </p:cNvPr>
          <p:cNvGrpSpPr/>
          <p:nvPr/>
        </p:nvGrpSpPr>
        <p:grpSpPr>
          <a:xfrm>
            <a:off x="805773" y="685804"/>
            <a:ext cx="19996827" cy="933656"/>
            <a:chOff x="7483861" y="7543801"/>
            <a:chExt cx="16117778" cy="9337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B8B24C-2080-499A-AE01-B807ECA903C5}"/>
                </a:ext>
              </a:extLst>
            </p:cNvPr>
            <p:cNvSpPr txBox="1"/>
            <p:nvPr/>
          </p:nvSpPr>
          <p:spPr>
            <a:xfrm>
              <a:off x="8098046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 ĐIỂM CỦA ĐOẠN THẲNG VÀ TRỌNG TÂM TAM GIÁC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7">
              <a:extLst>
                <a:ext uri="{FF2B5EF4-FFF2-40B4-BE49-F238E27FC236}">
                  <a16:creationId xmlns:a16="http://schemas.microsoft.com/office/drawing/2014/main" id="{003A1FDA-4022-4EBF-888E-8DF4FEBDD992}"/>
                </a:ext>
              </a:extLst>
            </p:cNvPr>
            <p:cNvGrpSpPr/>
            <p:nvPr/>
          </p:nvGrpSpPr>
          <p:grpSpPr>
            <a:xfrm>
              <a:off x="7483861" y="7543801"/>
              <a:ext cx="921277" cy="933778"/>
              <a:chOff x="7483860" y="7543801"/>
              <a:chExt cx="921277" cy="933778"/>
            </a:xfrm>
          </p:grpSpPr>
          <p:sp>
            <p:nvSpPr>
              <p:cNvPr id="28" name="Isosceles Triangle 44">
                <a:extLst>
                  <a:ext uri="{FF2B5EF4-FFF2-40B4-BE49-F238E27FC236}">
                    <a16:creationId xmlns:a16="http://schemas.microsoft.com/office/drawing/2014/main" id="{854B7AAA-B0DD-498B-BE51-04C7E1201245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Group 29">
                <a:extLst>
                  <a:ext uri="{FF2B5EF4-FFF2-40B4-BE49-F238E27FC236}">
                    <a16:creationId xmlns:a16="http://schemas.microsoft.com/office/drawing/2014/main" id="{A987F72C-7EA3-4DCA-895C-9909A6458F9D}"/>
                  </a:ext>
                </a:extLst>
              </p:cNvPr>
              <p:cNvGrpSpPr/>
              <p:nvPr/>
            </p:nvGrpSpPr>
            <p:grpSpPr>
              <a:xfrm>
                <a:off x="7493379" y="7646473"/>
                <a:ext cx="911758" cy="831106"/>
                <a:chOff x="7493379" y="7646473"/>
                <a:chExt cx="911758" cy="831106"/>
              </a:xfrm>
            </p:grpSpPr>
            <p:sp>
              <p:nvSpPr>
                <p:cNvPr id="30" name="Round Same Side Corner Rectangle 47">
                  <a:extLst>
                    <a:ext uri="{FF2B5EF4-FFF2-40B4-BE49-F238E27FC236}">
                      <a16:creationId xmlns:a16="http://schemas.microsoft.com/office/drawing/2014/main" id="{BB9A263A-A420-494A-80B5-182D04D7699B}"/>
                    </a:ext>
                  </a:extLst>
                </p:cNvPr>
                <p:cNvSpPr/>
                <p:nvPr/>
              </p:nvSpPr>
              <p:spPr>
                <a:xfrm rot="5400000">
                  <a:off x="7583498" y="7595009"/>
                  <a:ext cx="731520" cy="91175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F635459-BA72-436E-8835-5D5D6A5E35E6}"/>
                    </a:ext>
                  </a:extLst>
                </p:cNvPr>
                <p:cNvSpPr txBox="1"/>
                <p:nvPr/>
              </p:nvSpPr>
              <p:spPr>
                <a:xfrm>
                  <a:off x="7591595" y="7646473"/>
                  <a:ext cx="726389" cy="8311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44">
                <a:extLst>
                  <a:ext uri="{FF2B5EF4-FFF2-40B4-BE49-F238E27FC236}">
                    <a16:creationId xmlns:a16="http://schemas.microsoft.com/office/drawing/2014/main" id="{E5A2BF67-03E1-473A-A090-2A9E4E99DAA7}"/>
                  </a:ext>
                </a:extLst>
              </p:cNvPr>
              <p:cNvSpPr/>
              <p:nvPr/>
            </p:nvSpPr>
            <p:spPr>
              <a:xfrm>
                <a:off x="1114855" y="1905000"/>
                <a:ext cx="20297345" cy="4876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/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AB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ounded Rectangle 44">
                <a:extLst>
                  <a:ext uri="{FF2B5EF4-FFF2-40B4-BE49-F238E27FC236}">
                    <a16:creationId xmlns:a16="http://schemas.microsoft.com/office/drawing/2014/main" id="{E5A2BF67-03E1-473A-A090-2A9E4E99D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855" y="1905000"/>
                <a:ext cx="20297345" cy="4876800"/>
              </a:xfrm>
              <a:prstGeom prst="roundRect">
                <a:avLst/>
              </a:prstGeom>
              <a:blipFill>
                <a:blip r:embed="rId3"/>
                <a:stretch>
                  <a:fillRect l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44">
                <a:extLst>
                  <a:ext uri="{FF2B5EF4-FFF2-40B4-BE49-F238E27FC236}">
                    <a16:creationId xmlns:a16="http://schemas.microsoft.com/office/drawing/2014/main" id="{BA95730F-376F-4120-B9AE-03959BCC7DC4}"/>
                  </a:ext>
                </a:extLst>
              </p:cNvPr>
              <p:cNvSpPr/>
              <p:nvPr/>
            </p:nvSpPr>
            <p:spPr>
              <a:xfrm>
                <a:off x="1056072" y="7315200"/>
                <a:ext cx="20297345" cy="4876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sz="4800" b="0" i="1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G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ABC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b="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𝐶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ounded Rectangle 44">
                <a:extLst>
                  <a:ext uri="{FF2B5EF4-FFF2-40B4-BE49-F238E27FC236}">
                    <a16:creationId xmlns:a16="http://schemas.microsoft.com/office/drawing/2014/main" id="{BA95730F-376F-4120-B9AE-03959BCC7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72" y="7315200"/>
                <a:ext cx="20297345" cy="4876800"/>
              </a:xfrm>
              <a:prstGeom prst="roundRect">
                <a:avLst/>
              </a:prstGeom>
              <a:blipFill>
                <a:blip r:embed="rId4"/>
                <a:stretch>
                  <a:fillRect l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1260421" y="2438400"/>
                <a:ext cx="2281877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 tam giác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yo-NG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 lượt là trung điểm của các đoạn thẳng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Hãy tìm tọa độ trọng tâm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tam giác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21" y="2438400"/>
                <a:ext cx="22818779" cy="1569660"/>
              </a:xfrm>
              <a:prstGeom prst="rect">
                <a:avLst/>
              </a:prstGeom>
              <a:blipFill>
                <a:blip r:embed="rId3"/>
                <a:stretch>
                  <a:fillRect l="-1229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809940" y="1676400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6: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304805" y="4761739"/>
            <a:ext cx="23317195" cy="6515861"/>
            <a:chOff x="1205494" y="6947472"/>
            <a:chExt cx="22139783" cy="5402659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51706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3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311673" y="5867400"/>
                <a:ext cx="10661127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0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8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73" y="5867400"/>
                <a:ext cx="10661127" cy="119776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1891011" y="7239000"/>
                <a:ext cx="8091189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11" y="7239000"/>
                <a:ext cx="8091189" cy="1197764"/>
              </a:xfrm>
              <a:prstGeom prst="rect">
                <a:avLst/>
              </a:prstGeom>
              <a:blipFill>
                <a:blip r:embed="rId5"/>
                <a:stretch>
                  <a:fillRect r="-3389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771680" y="8479636"/>
                <a:ext cx="8743920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0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80" y="8479636"/>
                <a:ext cx="8743920" cy="1197764"/>
              </a:xfrm>
              <a:prstGeom prst="rect">
                <a:avLst/>
              </a:prstGeom>
              <a:blipFill>
                <a:blip r:embed="rId6"/>
                <a:stretch>
                  <a:fillRect r="-279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/>
              <p:nvPr/>
            </p:nvSpPr>
            <p:spPr>
              <a:xfrm>
                <a:off x="1567772" y="9698836"/>
                <a:ext cx="10624228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772" y="9698836"/>
                <a:ext cx="10624228" cy="1197764"/>
              </a:xfrm>
              <a:prstGeom prst="rect">
                <a:avLst/>
              </a:prstGeom>
              <a:blipFill>
                <a:blip r:embed="rId7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26">
            <a:extLst>
              <a:ext uri="{FF2B5EF4-FFF2-40B4-BE49-F238E27FC236}">
                <a16:creationId xmlns:a16="http://schemas.microsoft.com/office/drawing/2014/main" id="{D741A38D-8B73-44DF-9737-00BA48800809}"/>
              </a:ext>
            </a:extLst>
          </p:cNvPr>
          <p:cNvGrpSpPr/>
          <p:nvPr/>
        </p:nvGrpSpPr>
        <p:grpSpPr>
          <a:xfrm>
            <a:off x="805773" y="685804"/>
            <a:ext cx="19996827" cy="933656"/>
            <a:chOff x="7483861" y="7543801"/>
            <a:chExt cx="16117778" cy="93377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9D4CCB5-DF90-42FB-8A99-C44D17AC79C3}"/>
                </a:ext>
              </a:extLst>
            </p:cNvPr>
            <p:cNvSpPr txBox="1"/>
            <p:nvPr/>
          </p:nvSpPr>
          <p:spPr>
            <a:xfrm>
              <a:off x="8098046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 ĐIỂM CỦA ĐOẠN THẲNG VÀ TRỌNG TÂM TAM GIÁC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27">
              <a:extLst>
                <a:ext uri="{FF2B5EF4-FFF2-40B4-BE49-F238E27FC236}">
                  <a16:creationId xmlns:a16="http://schemas.microsoft.com/office/drawing/2014/main" id="{37FFA9FD-4D1F-48A3-8156-08BF9560F2AE}"/>
                </a:ext>
              </a:extLst>
            </p:cNvPr>
            <p:cNvGrpSpPr/>
            <p:nvPr/>
          </p:nvGrpSpPr>
          <p:grpSpPr>
            <a:xfrm>
              <a:off x="7483861" y="7543801"/>
              <a:ext cx="921277" cy="933778"/>
              <a:chOff x="7483860" y="7543801"/>
              <a:chExt cx="921277" cy="933778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28DEF8A1-0D6C-4C23-9713-518DB1AA4E8C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29">
                <a:extLst>
                  <a:ext uri="{FF2B5EF4-FFF2-40B4-BE49-F238E27FC236}">
                    <a16:creationId xmlns:a16="http://schemas.microsoft.com/office/drawing/2014/main" id="{F5723B73-142D-4365-B692-5B6D1147C095}"/>
                  </a:ext>
                </a:extLst>
              </p:cNvPr>
              <p:cNvGrpSpPr/>
              <p:nvPr/>
            </p:nvGrpSpPr>
            <p:grpSpPr>
              <a:xfrm>
                <a:off x="7493379" y="7646473"/>
                <a:ext cx="911758" cy="831106"/>
                <a:chOff x="7493379" y="7646473"/>
                <a:chExt cx="911758" cy="831106"/>
              </a:xfrm>
            </p:grpSpPr>
            <p:sp>
              <p:nvSpPr>
                <p:cNvPr id="44" name="Round Same Side Corner Rectangle 47">
                  <a:extLst>
                    <a:ext uri="{FF2B5EF4-FFF2-40B4-BE49-F238E27FC236}">
                      <a16:creationId xmlns:a16="http://schemas.microsoft.com/office/drawing/2014/main" id="{D7C79B8E-C772-4A26-B7E7-5964D392B0B2}"/>
                    </a:ext>
                  </a:extLst>
                </p:cNvPr>
                <p:cNvSpPr/>
                <p:nvPr/>
              </p:nvSpPr>
              <p:spPr>
                <a:xfrm rot="5400000">
                  <a:off x="7583498" y="7595009"/>
                  <a:ext cx="731520" cy="91175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58653C3-9247-4F33-BCB2-F7955CBDA943}"/>
                    </a:ext>
                  </a:extLst>
                </p:cNvPr>
                <p:cNvSpPr txBox="1"/>
                <p:nvPr/>
              </p:nvSpPr>
              <p:spPr>
                <a:xfrm>
                  <a:off x="7591595" y="7646473"/>
                  <a:ext cx="726389" cy="8311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33400" y="3733800"/>
            <a:ext cx="23235886" cy="1820732"/>
            <a:chOff x="1205494" y="6941416"/>
            <a:chExt cx="23238911" cy="182096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234820" cy="158292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1143000"/>
            <a:ext cx="23391942" cy="2362200"/>
            <a:chOff x="992187" y="2564544"/>
            <a:chExt cx="22353091" cy="236250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236250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64786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1121435" y="471633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1435" y="471633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37436" y="1219200"/>
                <a:ext cx="20068782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ệ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𝑡𝑟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𝑂𝑥𝑦</m:t>
                    </m:r>
                    <m:r>
                      <a:rPr lang="en-US" sz="4800" b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36" y="1219200"/>
                <a:ext cx="20068782" cy="940835"/>
              </a:xfrm>
              <a:prstGeom prst="rect">
                <a:avLst/>
              </a:prstGeom>
              <a:blipFill>
                <a:blip r:embed="rId4"/>
                <a:stretch>
                  <a:fillRect t="-2597" r="-1002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23694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69403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238570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2385706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235814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2358143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2330579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2330579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24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044323" y="4030532"/>
                <a:ext cx="12184860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323" y="4030532"/>
                <a:ext cx="12184860" cy="940194"/>
              </a:xfrm>
              <a:prstGeom prst="rect">
                <a:avLst/>
              </a:prstGeom>
              <a:blipFill>
                <a:blip r:embed="rId9"/>
                <a:stretch>
                  <a:fillRect l="-2251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3890026" y="4191175"/>
                <a:ext cx="38050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48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6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0026" y="4191175"/>
                <a:ext cx="3805013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16633226" y="4183118"/>
                <a:ext cx="52361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3226" y="4183118"/>
                <a:ext cx="523617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842847" y="22098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E4160-30A8-4AD6-8189-C4E9ABB80A3B}"/>
              </a:ext>
            </a:extLst>
          </p:cNvPr>
          <p:cNvGrpSpPr/>
          <p:nvPr/>
        </p:nvGrpSpPr>
        <p:grpSpPr>
          <a:xfrm>
            <a:off x="381000" y="5867400"/>
            <a:ext cx="23391942" cy="2982969"/>
            <a:chOff x="992187" y="2564544"/>
            <a:chExt cx="22353091" cy="2983357"/>
          </a:xfrm>
        </p:grpSpPr>
        <p:sp>
          <p:nvSpPr>
            <p:cNvPr id="51" name="Rounded Rectangle 133">
              <a:extLst>
                <a:ext uri="{FF2B5EF4-FFF2-40B4-BE49-F238E27FC236}">
                  <a16:creationId xmlns:a16="http://schemas.microsoft.com/office/drawing/2014/main" id="{D1A5B98A-35F4-44D5-AF6C-40E4E89DC8DC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288090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3EDA5A6-88D6-4CD3-87A9-33B9B4287D65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6" name="Isosceles Triangle 44">
                <a:extLst>
                  <a:ext uri="{FF2B5EF4-FFF2-40B4-BE49-F238E27FC236}">
                    <a16:creationId xmlns:a16="http://schemas.microsoft.com/office/drawing/2014/main" id="{09C03FCE-3CFB-4F43-8A11-187A8091EAB2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Pentagon 136">
                <a:extLst>
                  <a:ext uri="{FF2B5EF4-FFF2-40B4-BE49-F238E27FC236}">
                    <a16:creationId xmlns:a16="http://schemas.microsoft.com/office/drawing/2014/main" id="{929E87A7-709B-44FE-9302-DEE754D685FB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11">
                <a:extLst>
                  <a:ext uri="{FF2B5EF4-FFF2-40B4-BE49-F238E27FC236}">
                    <a16:creationId xmlns:a16="http://schemas.microsoft.com/office/drawing/2014/main" id="{86AB54AB-1338-4B78-9BEA-58869605640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0" name="Freeform 140">
                  <a:extLst>
                    <a:ext uri="{FF2B5EF4-FFF2-40B4-BE49-F238E27FC236}">
                      <a16:creationId xmlns:a16="http://schemas.microsoft.com/office/drawing/2014/main" id="{EA39D0B9-FBF8-47CF-916D-C9073B29ED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141">
                  <a:extLst>
                    <a:ext uri="{FF2B5EF4-FFF2-40B4-BE49-F238E27FC236}">
                      <a16:creationId xmlns:a16="http://schemas.microsoft.com/office/drawing/2014/main" id="{56AEDAD4-01A4-43F8-AD25-E8F6158AD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142">
                  <a:extLst>
                    <a:ext uri="{FF2B5EF4-FFF2-40B4-BE49-F238E27FC236}">
                      <a16:creationId xmlns:a16="http://schemas.microsoft.com/office/drawing/2014/main" id="{A6A06109-92CE-4D3D-9735-1638D75D44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F95B13F-14D7-4B62-8B0E-23157B9D05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82F5114F-294B-4BF0-AD4E-8DDDAFB87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E42DF56-A167-45DF-AAD8-1FC6001CA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2AD13E2-660B-4AC2-8EF3-10FDFCC84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6" name="Chevron 138">
                <a:extLst>
                  <a:ext uri="{FF2B5EF4-FFF2-40B4-BE49-F238E27FC236}">
                    <a16:creationId xmlns:a16="http://schemas.microsoft.com/office/drawing/2014/main" id="{F3D194A9-87F1-432C-8B00-C06D2BA8513A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TextBox 13">
                <a:extLst>
                  <a:ext uri="{FF2B5EF4-FFF2-40B4-BE49-F238E27FC236}">
                    <a16:creationId xmlns:a16="http://schemas.microsoft.com/office/drawing/2014/main" id="{946FC88C-CDE9-4742-8FDB-6BCEE2B90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583B619-1E0C-4663-AAE2-870CE7DA7175}"/>
                  </a:ext>
                </a:extLst>
              </p:cNvPr>
              <p:cNvSpPr/>
              <p:nvPr/>
            </p:nvSpPr>
            <p:spPr>
              <a:xfrm>
                <a:off x="3650396" y="6019800"/>
                <a:ext cx="20122546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ệ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𝑡𝑟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 dirty="0">
                        <a:latin typeface="Cambria Math" panose="02040503050406030204" pitchFamily="18" charset="0"/>
                      </a:rPr>
                      <m:t>𝑂𝑥𝑦</m:t>
                    </m:r>
                    <m:r>
                      <a:rPr lang="en-US" sz="4800" b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583B619-1E0C-4663-AAE2-870CE7DA7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96" y="6019800"/>
                <a:ext cx="20122546" cy="1664110"/>
              </a:xfrm>
              <a:prstGeom prst="rect">
                <a:avLst/>
              </a:prstGeom>
              <a:blipFill>
                <a:blip r:embed="rId12"/>
                <a:stretch>
                  <a:fillRect t="-808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0AC6B7D-033A-49BD-8867-8C4C57DD52C0}"/>
                  </a:ext>
                </a:extLst>
              </p:cNvPr>
              <p:cNvSpPr/>
              <p:nvPr/>
            </p:nvSpPr>
            <p:spPr>
              <a:xfrm>
                <a:off x="3249998" y="777093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0AC6B7D-033A-49BD-8867-8C4C57DD5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7770939"/>
                <a:ext cx="4388542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F4C5E88-47BE-48D2-9952-9163421B4F83}"/>
                  </a:ext>
                </a:extLst>
              </p:cNvPr>
              <p:cNvSpPr/>
              <p:nvPr/>
            </p:nvSpPr>
            <p:spPr>
              <a:xfrm>
                <a:off x="8159621" y="777093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F4C5E88-47BE-48D2-9952-9163421B4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7770939"/>
                <a:ext cx="4388542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D7AE7B5-7939-4399-B7FF-5994DCC51FE7}"/>
                  </a:ext>
                </a:extLst>
              </p:cNvPr>
              <p:cNvSpPr/>
              <p:nvPr/>
            </p:nvSpPr>
            <p:spPr>
              <a:xfrm>
                <a:off x="13069244" y="7770939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D7AE7B5-7939-4399-B7FF-5994DCC51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7770939"/>
                <a:ext cx="4447108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A10AB58-2544-49C3-82C2-37E55738890F}"/>
                  </a:ext>
                </a:extLst>
              </p:cNvPr>
              <p:cNvSpPr/>
              <p:nvPr/>
            </p:nvSpPr>
            <p:spPr>
              <a:xfrm>
                <a:off x="18037434" y="777093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b="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800" i="0" spc="-15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A10AB58-2544-49C3-82C2-37E557388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7770939"/>
                <a:ext cx="4023461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8708051D-71FA-4D8F-85BF-A3F43B2CB670}"/>
              </a:ext>
            </a:extLst>
          </p:cNvPr>
          <p:cNvSpPr/>
          <p:nvPr/>
        </p:nvSpPr>
        <p:spPr>
          <a:xfrm>
            <a:off x="8610600" y="75438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F08FEED-12B3-4A16-94BC-B3FA8349BD01}"/>
              </a:ext>
            </a:extLst>
          </p:cNvPr>
          <p:cNvGrpSpPr/>
          <p:nvPr/>
        </p:nvGrpSpPr>
        <p:grpSpPr>
          <a:xfrm>
            <a:off x="533400" y="9203838"/>
            <a:ext cx="23235886" cy="3966158"/>
            <a:chOff x="1205494" y="6941416"/>
            <a:chExt cx="23238911" cy="3966674"/>
          </a:xfrm>
        </p:grpSpPr>
        <p:sp>
          <p:nvSpPr>
            <p:cNvPr id="94" name="Rounded Rectangle 124">
              <a:extLst>
                <a:ext uri="{FF2B5EF4-FFF2-40B4-BE49-F238E27FC236}">
                  <a16:creationId xmlns:a16="http://schemas.microsoft.com/office/drawing/2014/main" id="{BF544E21-4174-4FC2-A65C-D051D72A50E1}"/>
                </a:ext>
              </a:extLst>
            </p:cNvPr>
            <p:cNvSpPr/>
            <p:nvPr/>
          </p:nvSpPr>
          <p:spPr>
            <a:xfrm>
              <a:off x="1209585" y="7179456"/>
              <a:ext cx="23234820" cy="372863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5836E9C-8992-4933-BFAD-BC3D1AF6BFBA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46F24B0F-3F8F-4855-8B1A-4C4BAE1F917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CA1C610-5B62-4198-B769-4D96C6F767A2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Round Diagonal Corner Rectangle 128">
                <a:extLst>
                  <a:ext uri="{FF2B5EF4-FFF2-40B4-BE49-F238E27FC236}">
                    <a16:creationId xmlns:a16="http://schemas.microsoft.com/office/drawing/2014/main" id="{2E68A512-ABEA-4B00-945D-3EAE0E9DB331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BDA75C7B-C3F9-4FBF-86A6-008E1556FF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19DCE6E-CE2E-45C5-9CBA-3E5BFED4142E}"/>
                  </a:ext>
                </a:extLst>
              </p:cNvPr>
              <p:cNvSpPr/>
              <p:nvPr/>
            </p:nvSpPr>
            <p:spPr>
              <a:xfrm>
                <a:off x="19597435" y="124278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19DCE6E-CE2E-45C5-9CBA-3E5BFED41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7435" y="12427803"/>
                <a:ext cx="2500565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B72E90-0A87-4F02-AC34-FCD6B94F7A32}"/>
                  </a:ext>
                </a:extLst>
              </p:cNvPr>
              <p:cNvSpPr/>
              <p:nvPr/>
            </p:nvSpPr>
            <p:spPr>
              <a:xfrm>
                <a:off x="581253" y="10032922"/>
                <a:ext cx="7204495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48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sz="480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e>
                      </m:acc>
                      <m:r>
                        <a:rPr lang="en-US" sz="4800" b="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B72E90-0A87-4F02-AC34-FCD6B94F7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3" y="10032922"/>
                <a:ext cx="7204495" cy="92544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84898C3-EE7C-44C4-A9AA-B4492995FD29}"/>
                  </a:ext>
                </a:extLst>
              </p:cNvPr>
              <p:cNvSpPr/>
              <p:nvPr/>
            </p:nvSpPr>
            <p:spPr>
              <a:xfrm>
                <a:off x="17392071" y="11688982"/>
                <a:ext cx="47059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84898C3-EE7C-44C4-A9AA-B4492995F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2071" y="11688982"/>
                <a:ext cx="4705929" cy="830997"/>
              </a:xfrm>
              <a:prstGeom prst="rect">
                <a:avLst/>
              </a:prstGeom>
              <a:blipFill>
                <a:blip r:embed="rId19"/>
                <a:stretch>
                  <a:fillRect l="-5829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E81D554-3AD0-4338-A7BC-1A5B9459BEC6}"/>
                  </a:ext>
                </a:extLst>
              </p:cNvPr>
              <p:cNvSpPr/>
              <p:nvPr/>
            </p:nvSpPr>
            <p:spPr>
              <a:xfrm>
                <a:off x="7557148" y="9625631"/>
                <a:ext cx="13182600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4800" b="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4800" b="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800" b="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800" b="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E81D554-3AD0-4338-A7BC-1A5B9459B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148" y="9625631"/>
                <a:ext cx="13182600" cy="174002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4B67B3C-AA7F-4FC6-847D-D009B3281CFA}"/>
                  </a:ext>
                </a:extLst>
              </p:cNvPr>
              <p:cNvSpPr/>
              <p:nvPr/>
            </p:nvSpPr>
            <p:spPr>
              <a:xfrm>
                <a:off x="13514149" y="11301826"/>
                <a:ext cx="5236174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4B67B3C-AA7F-4FC6-847D-D009B3281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4149" y="11301826"/>
                <a:ext cx="5236174" cy="174002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26A9CBC-3A78-409B-8AE3-05779B2797C7}"/>
                  </a:ext>
                </a:extLst>
              </p:cNvPr>
              <p:cNvSpPr/>
              <p:nvPr/>
            </p:nvSpPr>
            <p:spPr>
              <a:xfrm>
                <a:off x="1080148" y="11345368"/>
                <a:ext cx="13182600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26A9CBC-3A78-409B-8AE3-05779B279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48" y="11345368"/>
                <a:ext cx="13182600" cy="174002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8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  <p:bldP spid="87" grpId="0"/>
      <p:bldP spid="88" grpId="0"/>
      <p:bldP spid="89" grpId="0"/>
      <p:bldP spid="90" grpId="0"/>
      <p:bldP spid="91" grpId="0"/>
      <p:bldP spid="92" grpId="0" animBg="1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49310" y="1447800"/>
            <a:ext cx="23325090" cy="2824521"/>
            <a:chOff x="992187" y="2564544"/>
            <a:chExt cx="22353091" cy="282488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282488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17099" y="1524000"/>
                <a:ext cx="1995730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Trong hệ trục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1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1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 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𝑚</m:t>
                        </m:r>
                        <m:r>
                          <a:rPr lang="en-US" sz="4800" b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2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 trọng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𝐺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thuộc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8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099" y="1524000"/>
                <a:ext cx="19957301" cy="1569660"/>
              </a:xfrm>
              <a:prstGeom prst="rect">
                <a:avLst/>
              </a:prstGeom>
              <a:blipFill>
                <a:blip r:embed="rId3"/>
                <a:stretch>
                  <a:fillRect l="-1374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00697" y="3285576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697" y="3285576"/>
                <a:ext cx="43885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510320" y="3285576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320" y="3285576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419943" y="3285576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9943" y="3285576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388133" y="3285576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8133" y="3285576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4572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615872" y="2743200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9349047" y="31184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110FE1-18F6-4FBB-A982-358D0BF80E87}"/>
              </a:ext>
            </a:extLst>
          </p:cNvPr>
          <p:cNvGrpSpPr/>
          <p:nvPr/>
        </p:nvGrpSpPr>
        <p:grpSpPr>
          <a:xfrm>
            <a:off x="614714" y="4427669"/>
            <a:ext cx="23235886" cy="2653488"/>
            <a:chOff x="1205494" y="6941416"/>
            <a:chExt cx="23238911" cy="2653833"/>
          </a:xfrm>
        </p:grpSpPr>
        <p:sp>
          <p:nvSpPr>
            <p:cNvPr id="45" name="Rounded Rectangle 124">
              <a:extLst>
                <a:ext uri="{FF2B5EF4-FFF2-40B4-BE49-F238E27FC236}">
                  <a16:creationId xmlns:a16="http://schemas.microsoft.com/office/drawing/2014/main" id="{1D6D6A6A-2E9A-4F45-ABD2-3F230D812BD5}"/>
                </a:ext>
              </a:extLst>
            </p:cNvPr>
            <p:cNvSpPr/>
            <p:nvPr/>
          </p:nvSpPr>
          <p:spPr>
            <a:xfrm>
              <a:off x="1209585" y="7179456"/>
              <a:ext cx="23234820" cy="24157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0A85076-229E-47A8-8682-4D0F5977FE5C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94178DA2-6576-4713-B3FE-5BC5FF91713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D13CB3B-DF69-422B-A3F5-8B430B7BC85C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ound Diagonal Corner Rectangle 128">
                <a:extLst>
                  <a:ext uri="{FF2B5EF4-FFF2-40B4-BE49-F238E27FC236}">
                    <a16:creationId xmlns:a16="http://schemas.microsoft.com/office/drawing/2014/main" id="{DDC3C126-1B01-48F4-89ED-4A2E787A984F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AB6A563B-D246-4E02-9F18-598A9DA289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9E4B687-E837-4ECB-9693-BC49ED62E132}"/>
                  </a:ext>
                </a:extLst>
              </p:cNvPr>
              <p:cNvSpPr/>
              <p:nvPr/>
            </p:nvSpPr>
            <p:spPr>
              <a:xfrm>
                <a:off x="11887200" y="59436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9E4B687-E837-4ECB-9693-BC49ED62E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5943600"/>
                <a:ext cx="250056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00EF20C-5530-44C1-B730-D1874F06C119}"/>
                  </a:ext>
                </a:extLst>
              </p:cNvPr>
              <p:cNvSpPr/>
              <p:nvPr/>
            </p:nvSpPr>
            <p:spPr>
              <a:xfrm>
                <a:off x="7491213" y="6019800"/>
                <a:ext cx="47059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00EF20C-5530-44C1-B730-D1874F06C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13" y="6019800"/>
                <a:ext cx="4705929" cy="830997"/>
              </a:xfrm>
              <a:prstGeom prst="rect">
                <a:avLst/>
              </a:prstGeom>
              <a:blipFill>
                <a:blip r:embed="rId9"/>
                <a:stretch>
                  <a:fillRect l="-5959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AFC904A-63A4-4186-A971-C0BC229CBA35}"/>
                  </a:ext>
                </a:extLst>
              </p:cNvPr>
              <p:cNvSpPr/>
              <p:nvPr/>
            </p:nvSpPr>
            <p:spPr>
              <a:xfrm>
                <a:off x="5139529" y="5070555"/>
                <a:ext cx="77593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 </a:t>
                </a:r>
                <a:r>
                  <a:rPr lang="en-US" sz="4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AFC904A-63A4-4186-A971-C0BC229CB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529" y="5070555"/>
                <a:ext cx="7759334" cy="830997"/>
              </a:xfrm>
              <a:prstGeom prst="rect">
                <a:avLst/>
              </a:prstGeom>
              <a:blipFill>
                <a:blip r:embed="rId10"/>
                <a:stretch>
                  <a:fillRect l="-3535" t="-16176" r="-565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557D4A-FEF3-49C8-8259-FB5B1E4D6F08}"/>
                  </a:ext>
                </a:extLst>
              </p:cNvPr>
              <p:cNvSpPr/>
              <p:nvPr/>
            </p:nvSpPr>
            <p:spPr>
              <a:xfrm>
                <a:off x="12877091" y="4666214"/>
                <a:ext cx="8748563" cy="148002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4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b="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4800" b="0" i="1">
                          <a:latin typeface="Cambria Math"/>
                        </a:rPr>
                        <m:t>=</m:t>
                      </m:r>
                      <m:r>
                        <a:rPr lang="en-US" sz="4800" b="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557D4A-FEF3-49C8-8259-FB5B1E4D6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091" y="4666214"/>
                <a:ext cx="8748563" cy="1480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FE112B8F-9A4F-48EA-A61E-DD2EEEBD5A79}"/>
              </a:ext>
            </a:extLst>
          </p:cNvPr>
          <p:cNvGrpSpPr/>
          <p:nvPr/>
        </p:nvGrpSpPr>
        <p:grpSpPr>
          <a:xfrm>
            <a:off x="381000" y="7391400"/>
            <a:ext cx="23391942" cy="3202144"/>
            <a:chOff x="992187" y="2564544"/>
            <a:chExt cx="22353091" cy="2921897"/>
          </a:xfrm>
        </p:grpSpPr>
        <p:sp>
          <p:nvSpPr>
            <p:cNvPr id="80" name="Rounded Rectangle 133">
              <a:extLst>
                <a:ext uri="{FF2B5EF4-FFF2-40B4-BE49-F238E27FC236}">
                  <a16:creationId xmlns:a16="http://schemas.microsoft.com/office/drawing/2014/main" id="{9D275C1E-6F6E-46A9-8876-A661CD85C3AC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281944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2F88577-0C24-4A1C-8FB5-F997EFCD3443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82" name="Isosceles Triangle 44">
                <a:extLst>
                  <a:ext uri="{FF2B5EF4-FFF2-40B4-BE49-F238E27FC236}">
                    <a16:creationId xmlns:a16="http://schemas.microsoft.com/office/drawing/2014/main" id="{DE87DCF3-ABF8-4A26-92FA-2DB57FACBBC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Pentagon 136">
                <a:extLst>
                  <a:ext uri="{FF2B5EF4-FFF2-40B4-BE49-F238E27FC236}">
                    <a16:creationId xmlns:a16="http://schemas.microsoft.com/office/drawing/2014/main" id="{A38EF90E-AAF5-480D-A842-D9BAFC24B1F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4" name="Group 11">
                <a:extLst>
                  <a:ext uri="{FF2B5EF4-FFF2-40B4-BE49-F238E27FC236}">
                    <a16:creationId xmlns:a16="http://schemas.microsoft.com/office/drawing/2014/main" id="{E0A282D9-C2D5-45F5-84DB-5399065E4CC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7" name="Freeform 140">
                  <a:extLst>
                    <a:ext uri="{FF2B5EF4-FFF2-40B4-BE49-F238E27FC236}">
                      <a16:creationId xmlns:a16="http://schemas.microsoft.com/office/drawing/2014/main" id="{13529746-5971-4647-B0AC-CB5BBAE082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41">
                  <a:extLst>
                    <a:ext uri="{FF2B5EF4-FFF2-40B4-BE49-F238E27FC236}">
                      <a16:creationId xmlns:a16="http://schemas.microsoft.com/office/drawing/2014/main" id="{058E47F7-C97A-4D9A-B0F8-228F1D4CD2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142">
                  <a:extLst>
                    <a:ext uri="{FF2B5EF4-FFF2-40B4-BE49-F238E27FC236}">
                      <a16:creationId xmlns:a16="http://schemas.microsoft.com/office/drawing/2014/main" id="{EFD78DB8-FCF0-4DBE-AA47-7C2C27BC29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51759D9-F5F6-49B9-BA99-D458FA0E7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67DC7A79-28C0-4E76-9302-A8A02B018A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A375EE6E-E090-4B06-9DF3-D6032065A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9FDC403-7873-4F5A-BA4E-F79052B9F5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5" name="Chevron 138">
                <a:extLst>
                  <a:ext uri="{FF2B5EF4-FFF2-40B4-BE49-F238E27FC236}">
                    <a16:creationId xmlns:a16="http://schemas.microsoft.com/office/drawing/2014/main" id="{EDC09254-028B-413B-91E2-A6F3DE364422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TextBox 13">
                <a:extLst>
                  <a:ext uri="{FF2B5EF4-FFF2-40B4-BE49-F238E27FC236}">
                    <a16:creationId xmlns:a16="http://schemas.microsoft.com/office/drawing/2014/main" id="{F9AE1B8E-41AE-449B-A05A-DA3EEDFD0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71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83919AA-6704-4FE6-BC1E-E9F81B28EE93}"/>
                  </a:ext>
                </a:extLst>
              </p:cNvPr>
              <p:cNvSpPr/>
              <p:nvPr/>
            </p:nvSpPr>
            <p:spPr>
              <a:xfrm>
                <a:off x="3748790" y="7582864"/>
                <a:ext cx="2005742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Trong hệ trục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8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hình 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chiếu của điểm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𝑀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1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3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𝑂𝑥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𝐻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𝑏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P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a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b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bằng 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83919AA-6704-4FE6-BC1E-E9F81B28E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790" y="7582864"/>
                <a:ext cx="20057428" cy="1569660"/>
              </a:xfrm>
              <a:prstGeom prst="rect">
                <a:avLst/>
              </a:prstGeom>
              <a:blipFill>
                <a:blip r:embed="rId12"/>
                <a:stretch>
                  <a:fillRect l="-1398" t="-8560" r="-1246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66F37B0-8EB8-49F9-8AC0-E961FD166D1C}"/>
                  </a:ext>
                </a:extLst>
              </p:cNvPr>
              <p:cNvSpPr/>
              <p:nvPr/>
            </p:nvSpPr>
            <p:spPr>
              <a:xfrm>
                <a:off x="3532387" y="934444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48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66F37B0-8EB8-49F9-8AC0-E961FD166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387" y="9344440"/>
                <a:ext cx="4388542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CED972F-9141-4C37-A5C1-EE5405DBF1EE}"/>
                  </a:ext>
                </a:extLst>
              </p:cNvPr>
              <p:cNvSpPr/>
              <p:nvPr/>
            </p:nvSpPr>
            <p:spPr>
              <a:xfrm>
                <a:off x="8442010" y="934444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54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CED972F-9141-4C37-A5C1-EE5405DBF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010" y="9344440"/>
                <a:ext cx="4388542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3AFDD3A-1DA3-443D-AA0A-B071AEBE1EF4}"/>
                  </a:ext>
                </a:extLst>
              </p:cNvPr>
              <p:cNvSpPr/>
              <p:nvPr/>
            </p:nvSpPr>
            <p:spPr>
              <a:xfrm>
                <a:off x="13351633" y="9344440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39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3AFDD3A-1DA3-443D-AA0A-B071AEBE1E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633" y="9344440"/>
                <a:ext cx="4447108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E13AF2A-096B-4E27-BAFF-3591A34DAC03}"/>
                  </a:ext>
                </a:extLst>
              </p:cNvPr>
              <p:cNvSpPr/>
              <p:nvPr/>
            </p:nvSpPr>
            <p:spPr>
              <a:xfrm>
                <a:off x="18319823" y="9344440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84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E13AF2A-096B-4E27-BAFF-3591A34DA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823" y="9344440"/>
                <a:ext cx="4023461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635A6C91-2609-4444-9BDD-1E4CFE42E6F5}"/>
              </a:ext>
            </a:extLst>
          </p:cNvPr>
          <p:cNvSpPr/>
          <p:nvPr/>
        </p:nvSpPr>
        <p:spPr>
          <a:xfrm>
            <a:off x="9547562" y="8802064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CFB702B-416C-496D-A2EE-174DE0B698E6}"/>
              </a:ext>
            </a:extLst>
          </p:cNvPr>
          <p:cNvSpPr/>
          <p:nvPr/>
        </p:nvSpPr>
        <p:spPr>
          <a:xfrm>
            <a:off x="14269482" y="923115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15A5848-E9C2-428E-A98F-8F329EC92D7C}"/>
              </a:ext>
            </a:extLst>
          </p:cNvPr>
          <p:cNvGrpSpPr/>
          <p:nvPr/>
        </p:nvGrpSpPr>
        <p:grpSpPr>
          <a:xfrm>
            <a:off x="609600" y="10757712"/>
            <a:ext cx="23235886" cy="2653488"/>
            <a:chOff x="1205494" y="6941416"/>
            <a:chExt cx="23238911" cy="2653833"/>
          </a:xfrm>
        </p:grpSpPr>
        <p:sp>
          <p:nvSpPr>
            <p:cNvPr id="102" name="Rounded Rectangle 124">
              <a:extLst>
                <a:ext uri="{FF2B5EF4-FFF2-40B4-BE49-F238E27FC236}">
                  <a16:creationId xmlns:a16="http://schemas.microsoft.com/office/drawing/2014/main" id="{04E854D7-A415-4ADB-B5A2-FE2836954059}"/>
                </a:ext>
              </a:extLst>
            </p:cNvPr>
            <p:cNvSpPr/>
            <p:nvPr/>
          </p:nvSpPr>
          <p:spPr>
            <a:xfrm>
              <a:off x="1209585" y="7179456"/>
              <a:ext cx="23234820" cy="24157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4157A53-E40E-48FC-B116-039844DB804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380AE4E7-4F21-4B8A-9351-A2283E48F0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3786EE2-6B7B-42E2-906C-63717D8459FF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Round Diagonal Corner Rectangle 128">
                <a:extLst>
                  <a:ext uri="{FF2B5EF4-FFF2-40B4-BE49-F238E27FC236}">
                    <a16:creationId xmlns:a16="http://schemas.microsoft.com/office/drawing/2014/main" id="{E761E050-021E-4828-8A49-BABF7B7D316B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Freeform 15">
                <a:extLst>
                  <a:ext uri="{FF2B5EF4-FFF2-40B4-BE49-F238E27FC236}">
                    <a16:creationId xmlns:a16="http://schemas.microsoft.com/office/drawing/2014/main" id="{A500A7D1-E2C4-47CF-9498-D0B63E754E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7636AA8-67B5-4948-BC03-D64FD5C64A64}"/>
                  </a:ext>
                </a:extLst>
              </p:cNvPr>
              <p:cNvSpPr/>
              <p:nvPr/>
            </p:nvSpPr>
            <p:spPr>
              <a:xfrm>
                <a:off x="17768635" y="1186542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7636AA8-67B5-4948-BC03-D64FD5C64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8635" y="11865429"/>
                <a:ext cx="2500565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F4BE115-3DE4-48DA-B949-ECEF5566946B}"/>
                  </a:ext>
                </a:extLst>
              </p:cNvPr>
              <p:cNvSpPr/>
              <p:nvPr/>
            </p:nvSpPr>
            <p:spPr>
              <a:xfrm>
                <a:off x="4289763" y="11125200"/>
                <a:ext cx="15621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 chiếu của điểm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𝑀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13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𝑂𝑥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𝐻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13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0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F4BE115-3DE4-48DA-B949-ECEF55669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63" y="11125200"/>
                <a:ext cx="15621000" cy="830997"/>
              </a:xfrm>
              <a:prstGeom prst="rect">
                <a:avLst/>
              </a:prstGeom>
              <a:blipFill>
                <a:blip r:embed="rId18"/>
                <a:stretch>
                  <a:fillRect l="-179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E655130-1B88-459A-AA04-DA5371FB5A5E}"/>
                  </a:ext>
                </a:extLst>
              </p:cNvPr>
              <p:cNvSpPr/>
              <p:nvPr/>
            </p:nvSpPr>
            <p:spPr>
              <a:xfrm>
                <a:off x="10005145" y="11887200"/>
                <a:ext cx="8229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39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E655130-1B88-459A-AA04-DA5371FB5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145" y="11887200"/>
                <a:ext cx="8229600" cy="830997"/>
              </a:xfrm>
              <a:prstGeom prst="rect">
                <a:avLst/>
              </a:prstGeom>
              <a:blipFill>
                <a:blip r:embed="rId19"/>
                <a:stretch>
                  <a:fillRect l="-333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995921A-B3CC-403C-9BAB-9B399CEEC88A}"/>
                  </a:ext>
                </a:extLst>
              </p:cNvPr>
              <p:cNvSpPr/>
              <p:nvPr/>
            </p:nvSpPr>
            <p:spPr>
              <a:xfrm>
                <a:off x="4289762" y="11956197"/>
                <a:ext cx="6172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995921A-B3CC-403C-9BAB-9B399CEEC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62" y="11956197"/>
                <a:ext cx="6172199" cy="830997"/>
              </a:xfrm>
              <a:prstGeom prst="rect">
                <a:avLst/>
              </a:prstGeom>
              <a:blipFill>
                <a:blip r:embed="rId20"/>
                <a:stretch>
                  <a:fillRect l="-4545" t="-16058" r="-99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8" grpId="0" animBg="1"/>
      <p:bldP spid="56" grpId="0"/>
      <p:bldP spid="57" grpId="0"/>
      <p:bldP spid="76" grpId="0"/>
      <p:bldP spid="78" grpId="0"/>
      <p:bldP spid="94" grpId="0"/>
      <p:bldP spid="95" grpId="0"/>
      <p:bldP spid="96" grpId="0"/>
      <p:bldP spid="97" grpId="0"/>
      <p:bldP spid="98" grpId="0"/>
      <p:bldP spid="100" grpId="0" animBg="1"/>
      <p:bldP spid="108" grpId="0"/>
      <p:bldP spid="109" grpId="0"/>
      <p:bldP spid="110" grpId="0"/>
      <p:bldP spid="1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25824" y="1752600"/>
            <a:ext cx="23374272" cy="4054528"/>
            <a:chOff x="992187" y="2564544"/>
            <a:chExt cx="22018397" cy="354530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1865363" cy="354530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35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901104" y="1828800"/>
                <a:ext cx="19894614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hệ trục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cho tam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1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2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800" b="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6</m:t>
                        </m:r>
                        <m:r>
                          <a:rPr lang="en-US" sz="4800" b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𝑂𝑥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thỏa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𝐸𝐵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nhỏ nhất. Khi đó,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104" y="1828800"/>
                <a:ext cx="19894614" cy="1664110"/>
              </a:xfrm>
              <a:prstGeom prst="rect">
                <a:avLst/>
              </a:prstGeom>
              <a:blipFill>
                <a:blip r:embed="rId3"/>
                <a:stretch>
                  <a:fillRect l="-1410" t="-8059" r="-1103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64161" y="3452640"/>
                <a:ext cx="3543010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161" y="3452640"/>
                <a:ext cx="3543010" cy="17520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072554" y="3514176"/>
                <a:ext cx="4708543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554" y="3514176"/>
                <a:ext cx="4708543" cy="17520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87355" y="3514176"/>
                <a:ext cx="4741244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7355" y="3514176"/>
                <a:ext cx="4741244" cy="17520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531739" y="3514176"/>
                <a:ext cx="4023461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800" b="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1739" y="3514176"/>
                <a:ext cx="4023461" cy="17520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7620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759478" y="2971800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547952" y="383157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1B2D11-9E5A-40F2-8F9A-ED006C01CC76}"/>
              </a:ext>
            </a:extLst>
          </p:cNvPr>
          <p:cNvGrpSpPr/>
          <p:nvPr/>
        </p:nvGrpSpPr>
        <p:grpSpPr>
          <a:xfrm>
            <a:off x="614714" y="6109511"/>
            <a:ext cx="23235886" cy="3720288"/>
            <a:chOff x="1205494" y="6941416"/>
            <a:chExt cx="23238911" cy="3720772"/>
          </a:xfrm>
        </p:grpSpPr>
        <p:sp>
          <p:nvSpPr>
            <p:cNvPr id="43" name="Rounded Rectangle 124">
              <a:extLst>
                <a:ext uri="{FF2B5EF4-FFF2-40B4-BE49-F238E27FC236}">
                  <a16:creationId xmlns:a16="http://schemas.microsoft.com/office/drawing/2014/main" id="{02100E8A-E178-4828-89C5-C4449F75AAAC}"/>
                </a:ext>
              </a:extLst>
            </p:cNvPr>
            <p:cNvSpPr/>
            <p:nvPr/>
          </p:nvSpPr>
          <p:spPr>
            <a:xfrm>
              <a:off x="1209585" y="7179456"/>
              <a:ext cx="23234820" cy="34827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57CA98-79F2-4AFC-BC93-AB7E3CDAB33D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9A8A0DD-8C3F-4E99-A005-CE58ACB5978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EE6251A-BA0E-4451-A4C9-564B8F857361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ound Diagonal Corner Rectangle 128">
                <a:extLst>
                  <a:ext uri="{FF2B5EF4-FFF2-40B4-BE49-F238E27FC236}">
                    <a16:creationId xmlns:a16="http://schemas.microsoft.com/office/drawing/2014/main" id="{9F28D1FC-3AAD-4B0B-AA3E-8222EB9A12BA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3FBCA1E4-E031-423A-BC6D-F9799D2688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82ED093-B836-4C40-A122-5742ECC8F8BC}"/>
                  </a:ext>
                </a:extLst>
              </p:cNvPr>
              <p:cNvSpPr/>
              <p:nvPr/>
            </p:nvSpPr>
            <p:spPr>
              <a:xfrm>
                <a:off x="4042543" y="6324600"/>
                <a:ext cx="19579457" cy="3195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𝐸𝐴</m:t>
                            </m:r>
                          </m:e>
                        </m:acc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𝐸𝐵</m:t>
                            </m:r>
                          </m:e>
                        </m:acc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𝐸𝐶</m:t>
                            </m:r>
                          </m:e>
                        </m:acc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</a:p>
              <a:p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min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lên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𝑂𝑥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82ED093-B836-4C40-A122-5742ECC8F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543" y="6324600"/>
                <a:ext cx="19579457" cy="3195555"/>
              </a:xfrm>
              <a:prstGeom prst="rect">
                <a:avLst/>
              </a:prstGeom>
              <a:blipFill>
                <a:blip r:embed="rId8"/>
                <a:stretch>
                  <a:fillRect l="-1401" b="-3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7742C81-3C64-4CCC-9126-82E6D99B22DB}"/>
                  </a:ext>
                </a:extLst>
              </p:cNvPr>
              <p:cNvSpPr/>
              <p:nvPr/>
            </p:nvSpPr>
            <p:spPr>
              <a:xfrm>
                <a:off x="21336000" y="89916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7742C81-3C64-4CCC-9126-82E6D99B2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0" y="8991600"/>
                <a:ext cx="250056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8" grpId="0" animBg="1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609597"/>
            <a:ext cx="13485892" cy="927236"/>
            <a:chOff x="7459670" y="7543799"/>
            <a:chExt cx="22277018" cy="92735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7435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TRỤC VÀ ĐỘ DÀI ĐẠI SỐ TRÊN TRỤC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1745601"/>
            <a:ext cx="73291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Trục tọa độ 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6"/>
              <p:cNvSpPr txBox="1">
                <a:spLocks noChangeArrowheads="1"/>
              </p:cNvSpPr>
              <p:nvPr/>
            </p:nvSpPr>
            <p:spPr bwMode="auto">
              <a:xfrm>
                <a:off x="1052815" y="2514600"/>
                <a:ext cx="2264855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Là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đường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đó đã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xác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định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gọi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alt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alt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gốc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alt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</a:t>
                </a:r>
                <a:r>
                  <a:rPr lang="en-US" alt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alt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vị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815" y="2514600"/>
                <a:ext cx="22648559" cy="830997"/>
              </a:xfrm>
              <a:prstGeom prst="rect">
                <a:avLst/>
              </a:prstGeom>
              <a:blipFill>
                <a:blip r:embed="rId4"/>
                <a:stretch>
                  <a:fillRect l="-1238" t="-16176" r="-1104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19"/>
              <p:cNvSpPr txBox="1">
                <a:spLocks noChangeArrowheads="1"/>
              </p:cNvSpPr>
              <p:nvPr/>
            </p:nvSpPr>
            <p:spPr bwMode="auto">
              <a:xfrm>
                <a:off x="1539456" y="3429000"/>
                <a:ext cx="457007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Kí hiệu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(O,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456" y="3429000"/>
                <a:ext cx="4570079" cy="830997"/>
              </a:xfrm>
              <a:prstGeom prst="rect">
                <a:avLst/>
              </a:prstGeom>
              <a:blipFill>
                <a:blip r:embed="rId5"/>
                <a:stretch>
                  <a:fillRect l="-6142" t="-16176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Line 8"/>
          <p:cNvSpPr>
            <a:spLocks noChangeShapeType="1"/>
          </p:cNvSpPr>
          <p:nvPr/>
        </p:nvSpPr>
        <p:spPr bwMode="auto">
          <a:xfrm>
            <a:off x="6882481" y="4175081"/>
            <a:ext cx="741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40"/>
          <p:cNvGrpSpPr>
            <a:grpSpLocks/>
          </p:cNvGrpSpPr>
          <p:nvPr/>
        </p:nvGrpSpPr>
        <p:grpSpPr bwMode="auto">
          <a:xfrm>
            <a:off x="8872161" y="4156179"/>
            <a:ext cx="647700" cy="1020272"/>
            <a:chOff x="2309" y="2051"/>
            <a:chExt cx="408" cy="538"/>
          </a:xfrm>
        </p:grpSpPr>
        <p:sp>
          <p:nvSpPr>
            <p:cNvPr id="74" name="Oval 9"/>
            <p:cNvSpPr>
              <a:spLocks noChangeArrowheads="1"/>
            </p:cNvSpPr>
            <p:nvPr/>
          </p:nvSpPr>
          <p:spPr bwMode="auto">
            <a:xfrm>
              <a:off x="2426" y="205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10"/>
            <p:cNvSpPr txBox="1">
              <a:spLocks noChangeArrowheads="1"/>
            </p:cNvSpPr>
            <p:nvPr/>
          </p:nvSpPr>
          <p:spPr bwMode="auto">
            <a:xfrm>
              <a:off x="2309" y="2151"/>
              <a:ext cx="408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76" name="Line 11"/>
          <p:cNvSpPr>
            <a:spLocks noChangeShapeType="1"/>
          </p:cNvSpPr>
          <p:nvPr/>
        </p:nvSpPr>
        <p:spPr bwMode="auto">
          <a:xfrm>
            <a:off x="9212262" y="4194799"/>
            <a:ext cx="1081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848733"/>
              </p:ext>
            </p:extLst>
          </p:nvPr>
        </p:nvGraphicFramePr>
        <p:xfrm>
          <a:off x="9519861" y="3091100"/>
          <a:ext cx="487447" cy="109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" name="Equation" r:id="rId6" imgW="114120" imgH="215640" progId="Equation.DSMT4">
                  <p:embed/>
                </p:oleObj>
              </mc:Choice>
              <mc:Fallback>
                <p:oleObj name="Equation" r:id="rId6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9861" y="3091100"/>
                        <a:ext cx="487447" cy="109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41"/>
          <p:cNvGrpSpPr>
            <a:grpSpLocks/>
          </p:cNvGrpSpPr>
          <p:nvPr/>
        </p:nvGrpSpPr>
        <p:grpSpPr bwMode="auto">
          <a:xfrm>
            <a:off x="11776075" y="3412413"/>
            <a:ext cx="647700" cy="830630"/>
            <a:chOff x="4059" y="1661"/>
            <a:chExt cx="408" cy="438"/>
          </a:xfrm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4250" y="205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 Box 17"/>
            <p:cNvSpPr txBox="1">
              <a:spLocks noChangeArrowheads="1"/>
            </p:cNvSpPr>
            <p:nvPr/>
          </p:nvSpPr>
          <p:spPr bwMode="auto">
            <a:xfrm>
              <a:off x="4059" y="1661"/>
              <a:ext cx="408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81" name="Text Box 22"/>
          <p:cNvSpPr txBox="1">
            <a:spLocks noChangeArrowheads="1"/>
          </p:cNvSpPr>
          <p:nvPr/>
        </p:nvSpPr>
        <p:spPr bwMode="auto">
          <a:xfrm>
            <a:off x="1066799" y="4876800"/>
            <a:ext cx="9520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Tọa độ điểm trên trục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25"/>
              <p:cNvSpPr txBox="1">
                <a:spLocks noChangeArrowheads="1"/>
              </p:cNvSpPr>
              <p:nvPr/>
            </p:nvSpPr>
            <p:spPr bwMode="auto">
              <a:xfrm>
                <a:off x="1505941" y="5715000"/>
                <a:ext cx="952012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là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tùy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ý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trục (O,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5941" y="5715000"/>
                <a:ext cx="9520125" cy="830997"/>
              </a:xfrm>
              <a:prstGeom prst="rect">
                <a:avLst/>
              </a:prstGeom>
              <a:blipFill>
                <a:blip r:embed="rId8"/>
                <a:stretch>
                  <a:fillRect l="-2881" t="-16176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44"/>
          <p:cNvSpPr txBox="1">
            <a:spLocks noChangeArrowheads="1"/>
          </p:cNvSpPr>
          <p:nvPr/>
        </p:nvSpPr>
        <p:spPr bwMode="auto">
          <a:xfrm>
            <a:off x="10540707" y="5707559"/>
            <a:ext cx="83268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đó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altLang="en-US" sz="4800" dirty="0" err="1">
                <a:solidFill>
                  <a:srgbClr val="07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4800" dirty="0">
                <a:solidFill>
                  <a:srgbClr val="07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7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altLang="en-US" sz="4800" dirty="0">
                <a:solidFill>
                  <a:srgbClr val="07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7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800" dirty="0">
                <a:solidFill>
                  <a:srgbClr val="07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45"/>
              <p:cNvSpPr txBox="1">
                <a:spLocks noChangeArrowheads="1"/>
              </p:cNvSpPr>
              <p:nvPr/>
            </p:nvSpPr>
            <p:spPr bwMode="auto">
              <a:xfrm>
                <a:off x="1495054" y="6545759"/>
                <a:ext cx="1138274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là </a:t>
                </a:r>
                <a:r>
                  <a:rPr lang="en-US" altLang="en-US" sz="4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tọa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độ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đối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trục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(O,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5054" y="6545759"/>
                <a:ext cx="11382745" cy="830997"/>
              </a:xfrm>
              <a:prstGeom prst="rect">
                <a:avLst/>
              </a:prstGeom>
              <a:blipFill>
                <a:blip r:embed="rId9"/>
                <a:stretch>
                  <a:fillRect l="-2410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0C8667A-5BA6-4579-AB1D-A06D5C8F6747}"/>
                  </a:ext>
                </a:extLst>
              </p:cNvPr>
              <p:cNvSpPr txBox="1"/>
              <p:nvPr/>
            </p:nvSpPr>
            <p:spPr>
              <a:xfrm>
                <a:off x="18494814" y="5620932"/>
                <a:ext cx="3069786" cy="925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0C8667A-5BA6-4579-AB1D-A06D5C8F6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814" y="5620932"/>
                <a:ext cx="3069786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7A8B1906-2CC2-463C-8ECD-3A73402192A2}"/>
              </a:ext>
            </a:extLst>
          </p:cNvPr>
          <p:cNvSpPr/>
          <p:nvPr/>
        </p:nvSpPr>
        <p:spPr>
          <a:xfrm>
            <a:off x="1052816" y="7675556"/>
            <a:ext cx="129679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Độ dài đại số của vectơ trên trục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03EAB50C-392B-458D-B99F-5A0B6DC33D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25600" y="10927365"/>
                <a:ext cx="3429000" cy="917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Kí </a:t>
                </a:r>
                <a:r>
                  <a:rPr lang="en-US" altLang="en-US" sz="4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hiệu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</m:oMath>
                </a14:m>
                <a:endPara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03EAB50C-392B-458D-B99F-5A0B6DC33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25600" y="10927365"/>
                <a:ext cx="3429000" cy="917880"/>
              </a:xfrm>
              <a:prstGeom prst="rect">
                <a:avLst/>
              </a:prstGeom>
              <a:blipFill>
                <a:blip r:embed="rId11"/>
                <a:stretch>
                  <a:fillRect l="-7993" t="-5333" b="-35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75DB1E2E-B526-4819-BC74-DE55559398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0075" y="10959155"/>
                <a:ext cx="13040325" cy="92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gọi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là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̣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dài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đại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đối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trục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75DB1E2E-B526-4819-BC74-DE5555939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075" y="10959155"/>
                <a:ext cx="13040325" cy="925446"/>
              </a:xfrm>
              <a:prstGeom prst="rect">
                <a:avLst/>
              </a:prstGeom>
              <a:blipFill>
                <a:blip r:embed="rId12"/>
                <a:stretch>
                  <a:fillRect l="-2151" t="-4605" r="-795" b="-34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42">
            <a:extLst>
              <a:ext uri="{FF2B5EF4-FFF2-40B4-BE49-F238E27FC236}">
                <a16:creationId xmlns:a16="http://schemas.microsoft.com/office/drawing/2014/main" id="{DD1FA688-A054-4EFB-8B59-70FA55A56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4225" y="8368355"/>
            <a:ext cx="8562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có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a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41">
                <a:extLst>
                  <a:ext uri="{FF2B5EF4-FFF2-40B4-BE49-F238E27FC236}">
                    <a16:creationId xmlns:a16="http://schemas.microsoft.com/office/drawing/2014/main" id="{BE0CB4BF-1202-4409-9C9A-D664C45EF3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0046" y="8368355"/>
                <a:ext cx="9579006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và 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trục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(O,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 Box 41">
                <a:extLst>
                  <a:ext uri="{FF2B5EF4-FFF2-40B4-BE49-F238E27FC236}">
                    <a16:creationId xmlns:a16="http://schemas.microsoft.com/office/drawing/2014/main" id="{BE0CB4BF-1202-4409-9C9A-D664C45EF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046" y="8368355"/>
                <a:ext cx="9579006" cy="830997"/>
              </a:xfrm>
              <a:prstGeom prst="rect">
                <a:avLst/>
              </a:prstGeom>
              <a:blipFill>
                <a:blip r:embed="rId13"/>
                <a:stretch>
                  <a:fillRect l="-2928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73">
            <a:extLst>
              <a:ext uri="{FF2B5EF4-FFF2-40B4-BE49-F238E27FC236}">
                <a16:creationId xmlns:a16="http://schemas.microsoft.com/office/drawing/2014/main" id="{21C951B0-7C11-4202-98FC-499A6A5E5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970603"/>
            <a:ext cx="32163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2" name="Group 65">
            <a:extLst>
              <a:ext uri="{FF2B5EF4-FFF2-40B4-BE49-F238E27FC236}">
                <a16:creationId xmlns:a16="http://schemas.microsoft.com/office/drawing/2014/main" id="{DC2363C7-E188-4A6D-98FE-5EE04C12CA1D}"/>
              </a:ext>
            </a:extLst>
          </p:cNvPr>
          <p:cNvGrpSpPr>
            <a:grpSpLocks/>
          </p:cNvGrpSpPr>
          <p:nvPr/>
        </p:nvGrpSpPr>
        <p:grpSpPr bwMode="auto">
          <a:xfrm>
            <a:off x="3170125" y="9130355"/>
            <a:ext cx="7416800" cy="2052639"/>
            <a:chOff x="385" y="972"/>
            <a:chExt cx="4672" cy="1293"/>
          </a:xfrm>
        </p:grpSpPr>
        <p:sp>
          <p:nvSpPr>
            <p:cNvPr id="33" name="Line 51">
              <a:extLst>
                <a:ext uri="{FF2B5EF4-FFF2-40B4-BE49-F238E27FC236}">
                  <a16:creationId xmlns:a16="http://schemas.microsoft.com/office/drawing/2014/main" id="{D4F605DC-9C49-49E1-92C1-8E51215F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1660"/>
              <a:ext cx="467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52">
              <a:extLst>
                <a:ext uri="{FF2B5EF4-FFF2-40B4-BE49-F238E27FC236}">
                  <a16:creationId xmlns:a16="http://schemas.microsoft.com/office/drawing/2014/main" id="{1FD6A8B1-8308-4EAF-A5F3-235800332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9" y="1642"/>
              <a:ext cx="408" cy="623"/>
              <a:chOff x="2309" y="2051"/>
              <a:chExt cx="408" cy="623"/>
            </a:xfrm>
          </p:grpSpPr>
          <p:sp>
            <p:nvSpPr>
              <p:cNvPr id="37" name="Oval 53">
                <a:extLst>
                  <a:ext uri="{FF2B5EF4-FFF2-40B4-BE49-F238E27FC236}">
                    <a16:creationId xmlns:a16="http://schemas.microsoft.com/office/drawing/2014/main" id="{CAAAC981-EFB4-42FE-9E89-1EADB64C6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2051"/>
                <a:ext cx="46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 Box 54">
                <a:extLst>
                  <a:ext uri="{FF2B5EF4-FFF2-40B4-BE49-F238E27FC236}">
                    <a16:creationId xmlns:a16="http://schemas.microsoft.com/office/drawing/2014/main" id="{EFE1922F-34B6-4708-8023-60C218E083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9" y="2151"/>
                <a:ext cx="408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35" name="Line 55">
              <a:extLst>
                <a:ext uri="{FF2B5EF4-FFF2-40B4-BE49-F238E27FC236}">
                  <a16:creationId xmlns:a16="http://schemas.microsoft.com/office/drawing/2014/main" id="{EF1C019E-816B-4144-86CE-F75284D9D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4" y="1660"/>
              <a:ext cx="6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56">
              <a:extLst>
                <a:ext uri="{FF2B5EF4-FFF2-40B4-BE49-F238E27FC236}">
                  <a16:creationId xmlns:a16="http://schemas.microsoft.com/office/drawing/2014/main" id="{A8680E2C-D814-4A6A-B20C-468F5402C8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4586101"/>
                </p:ext>
              </p:extLst>
            </p:nvPr>
          </p:nvGraphicFramePr>
          <p:xfrm>
            <a:off x="2518" y="972"/>
            <a:ext cx="316" cy="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9" name="Equation" r:id="rId14" imgW="114120" imgH="215640" progId="Equation.DSMT4">
                    <p:embed/>
                  </p:oleObj>
                </mc:Choice>
                <mc:Fallback>
                  <p:oleObj name="Equation" r:id="rId14" imgW="114120" imgH="215640" progId="Equation.DSMT4">
                    <p:embed/>
                    <p:pic>
                      <p:nvPicPr>
                        <p:cNvPr id="126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8" y="972"/>
                          <a:ext cx="316" cy="5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57">
            <a:extLst>
              <a:ext uri="{FF2B5EF4-FFF2-40B4-BE49-F238E27FC236}">
                <a16:creationId xmlns:a16="http://schemas.microsoft.com/office/drawing/2014/main" id="{9B51CAF5-2C1B-4932-AD25-202667777D91}"/>
              </a:ext>
            </a:extLst>
          </p:cNvPr>
          <p:cNvGrpSpPr>
            <a:grpSpLocks/>
          </p:cNvGrpSpPr>
          <p:nvPr/>
        </p:nvGrpSpPr>
        <p:grpSpPr bwMode="auto">
          <a:xfrm>
            <a:off x="9002600" y="9435156"/>
            <a:ext cx="647700" cy="831851"/>
            <a:chOff x="4059" y="1573"/>
            <a:chExt cx="408" cy="524"/>
          </a:xfrm>
        </p:grpSpPr>
        <p:sp>
          <p:nvSpPr>
            <p:cNvPr id="43" name="Oval 58">
              <a:extLst>
                <a:ext uri="{FF2B5EF4-FFF2-40B4-BE49-F238E27FC236}">
                  <a16:creationId xmlns:a16="http://schemas.microsoft.com/office/drawing/2014/main" id="{4EE6724F-D5AF-4A22-AA3B-2E716C89B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205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59">
              <a:extLst>
                <a:ext uri="{FF2B5EF4-FFF2-40B4-BE49-F238E27FC236}">
                  <a16:creationId xmlns:a16="http://schemas.microsoft.com/office/drawing/2014/main" id="{04D0D2EE-873D-4932-8999-84BD563E7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1573"/>
              <a:ext cx="40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51" name="Group 60">
            <a:extLst>
              <a:ext uri="{FF2B5EF4-FFF2-40B4-BE49-F238E27FC236}">
                <a16:creationId xmlns:a16="http://schemas.microsoft.com/office/drawing/2014/main" id="{6E788895-355F-4687-AB1E-EB3CAB5E21DF}"/>
              </a:ext>
            </a:extLst>
          </p:cNvPr>
          <p:cNvGrpSpPr>
            <a:grpSpLocks/>
          </p:cNvGrpSpPr>
          <p:nvPr/>
        </p:nvGrpSpPr>
        <p:grpSpPr bwMode="auto">
          <a:xfrm>
            <a:off x="7994537" y="9435155"/>
            <a:ext cx="647700" cy="830263"/>
            <a:chOff x="4059" y="1578"/>
            <a:chExt cx="408" cy="523"/>
          </a:xfrm>
        </p:grpSpPr>
        <p:sp>
          <p:nvSpPr>
            <p:cNvPr id="52" name="Oval 61">
              <a:extLst>
                <a:ext uri="{FF2B5EF4-FFF2-40B4-BE49-F238E27FC236}">
                  <a16:creationId xmlns:a16="http://schemas.microsoft.com/office/drawing/2014/main" id="{5EF54372-8951-4018-9348-7E1ABAD1A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2051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62">
              <a:extLst>
                <a:ext uri="{FF2B5EF4-FFF2-40B4-BE49-F238E27FC236}">
                  <a16:creationId xmlns:a16="http://schemas.microsoft.com/office/drawing/2014/main" id="{EB3856A9-FD58-46A7-90B2-2A0485459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1578"/>
              <a:ext cx="40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190313C-FCC3-492B-9116-1F96CCD7896B}"/>
                  </a:ext>
                </a:extLst>
              </p:cNvPr>
              <p:cNvSpPr txBox="1"/>
              <p:nvPr/>
            </p:nvSpPr>
            <p:spPr>
              <a:xfrm>
                <a:off x="18829564" y="8274287"/>
                <a:ext cx="3039836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190313C-FCC3-492B-9116-1F96CCD78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9564" y="8274287"/>
                <a:ext cx="3039836" cy="9254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9CC9194-86F8-4407-812A-83269146A05B}"/>
                  </a:ext>
                </a:extLst>
              </p:cNvPr>
              <p:cNvSpPr txBox="1"/>
              <p:nvPr/>
            </p:nvSpPr>
            <p:spPr>
              <a:xfrm>
                <a:off x="3961558" y="11873555"/>
                <a:ext cx="2482252" cy="917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bar>
                      <m:r>
                        <a:rPr lang="en-US" sz="4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9CC9194-86F8-4407-812A-83269146A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558" y="11873555"/>
                <a:ext cx="2482252" cy="9178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60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68" grpId="0"/>
      <p:bldP spid="72" grpId="0" animBg="1"/>
      <p:bldP spid="76" grpId="0" animBg="1"/>
      <p:bldP spid="81" grpId="0"/>
      <p:bldP spid="85" grpId="0"/>
      <p:bldP spid="88" grpId="0"/>
      <p:bldP spid="90" grpId="0"/>
      <p:bldP spid="42" grpId="0"/>
      <p:bldP spid="26" grpId="0"/>
      <p:bldP spid="27" grpId="0"/>
      <p:bldP spid="28" grpId="0"/>
      <p:bldP spid="29" grpId="0"/>
      <p:bldP spid="30" grpId="0"/>
      <p:bldP spid="31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457193"/>
            <a:ext cx="13485892" cy="927236"/>
            <a:chOff x="7459670" y="7543799"/>
            <a:chExt cx="22277018" cy="92735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7435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TRỤC VÀ ĐỘ DÀI ĐẠI SỐ TRÊN TRỤC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44" name="Text Box 57"/>
          <p:cNvSpPr txBox="1">
            <a:spLocks noChangeArrowheads="1"/>
          </p:cNvSpPr>
          <p:nvPr/>
        </p:nvSpPr>
        <p:spPr bwMode="auto">
          <a:xfrm>
            <a:off x="5362661" y="3124196"/>
            <a:ext cx="320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45" name="Group 77"/>
          <p:cNvGrpSpPr>
            <a:grpSpLocks/>
          </p:cNvGrpSpPr>
          <p:nvPr/>
        </p:nvGrpSpPr>
        <p:grpSpPr bwMode="auto">
          <a:xfrm>
            <a:off x="4552411" y="2967161"/>
            <a:ext cx="8650539" cy="1022702"/>
            <a:chOff x="1595" y="2212"/>
            <a:chExt cx="4133" cy="565"/>
          </a:xfrm>
        </p:grpSpPr>
        <p:sp>
          <p:nvSpPr>
            <p:cNvPr id="146" name="Line 32"/>
            <p:cNvSpPr>
              <a:spLocks noChangeShapeType="1"/>
            </p:cNvSpPr>
            <p:nvPr/>
          </p:nvSpPr>
          <p:spPr bwMode="auto">
            <a:xfrm>
              <a:off x="1595" y="2292"/>
              <a:ext cx="390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Oval 33"/>
            <p:cNvSpPr>
              <a:spLocks noChangeArrowheads="1"/>
            </p:cNvSpPr>
            <p:nvPr/>
          </p:nvSpPr>
          <p:spPr bwMode="auto">
            <a:xfrm>
              <a:off x="3285" y="2265"/>
              <a:ext cx="81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Line 34"/>
            <p:cNvSpPr>
              <a:spLocks noChangeShapeType="1"/>
            </p:cNvSpPr>
            <p:nvPr/>
          </p:nvSpPr>
          <p:spPr bwMode="auto">
            <a:xfrm>
              <a:off x="3366" y="2292"/>
              <a:ext cx="2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Line 35"/>
            <p:cNvSpPr>
              <a:spLocks noChangeShapeType="1"/>
            </p:cNvSpPr>
            <p:nvPr/>
          </p:nvSpPr>
          <p:spPr bwMode="auto">
            <a:xfrm>
              <a:off x="3607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Line 36"/>
            <p:cNvSpPr>
              <a:spLocks noChangeShapeType="1"/>
            </p:cNvSpPr>
            <p:nvPr/>
          </p:nvSpPr>
          <p:spPr bwMode="auto">
            <a:xfrm>
              <a:off x="3848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Line 37"/>
            <p:cNvSpPr>
              <a:spLocks noChangeShapeType="1"/>
            </p:cNvSpPr>
            <p:nvPr/>
          </p:nvSpPr>
          <p:spPr bwMode="auto">
            <a:xfrm>
              <a:off x="4090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Line 38"/>
            <p:cNvSpPr>
              <a:spLocks noChangeShapeType="1"/>
            </p:cNvSpPr>
            <p:nvPr/>
          </p:nvSpPr>
          <p:spPr bwMode="auto">
            <a:xfrm>
              <a:off x="4331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Line 39"/>
            <p:cNvSpPr>
              <a:spLocks noChangeShapeType="1"/>
            </p:cNvSpPr>
            <p:nvPr/>
          </p:nvSpPr>
          <p:spPr bwMode="auto">
            <a:xfrm>
              <a:off x="4573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Line 40"/>
            <p:cNvSpPr>
              <a:spLocks noChangeShapeType="1"/>
            </p:cNvSpPr>
            <p:nvPr/>
          </p:nvSpPr>
          <p:spPr bwMode="auto">
            <a:xfrm>
              <a:off x="4814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Line 41"/>
            <p:cNvSpPr>
              <a:spLocks noChangeShapeType="1"/>
            </p:cNvSpPr>
            <p:nvPr/>
          </p:nvSpPr>
          <p:spPr bwMode="auto">
            <a:xfrm>
              <a:off x="5056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Line 42"/>
            <p:cNvSpPr>
              <a:spLocks noChangeShapeType="1"/>
            </p:cNvSpPr>
            <p:nvPr/>
          </p:nvSpPr>
          <p:spPr bwMode="auto">
            <a:xfrm>
              <a:off x="3044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Line 43"/>
            <p:cNvSpPr>
              <a:spLocks noChangeShapeType="1"/>
            </p:cNvSpPr>
            <p:nvPr/>
          </p:nvSpPr>
          <p:spPr bwMode="auto">
            <a:xfrm>
              <a:off x="2802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Line 44"/>
            <p:cNvSpPr>
              <a:spLocks noChangeShapeType="1"/>
            </p:cNvSpPr>
            <p:nvPr/>
          </p:nvSpPr>
          <p:spPr bwMode="auto">
            <a:xfrm>
              <a:off x="2561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Line 45"/>
            <p:cNvSpPr>
              <a:spLocks noChangeShapeType="1"/>
            </p:cNvSpPr>
            <p:nvPr/>
          </p:nvSpPr>
          <p:spPr bwMode="auto">
            <a:xfrm>
              <a:off x="2319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Line 46"/>
            <p:cNvSpPr>
              <a:spLocks noChangeShapeType="1"/>
            </p:cNvSpPr>
            <p:nvPr/>
          </p:nvSpPr>
          <p:spPr bwMode="auto">
            <a:xfrm>
              <a:off x="2078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1836" y="2265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Text Box 51"/>
            <p:cNvSpPr txBox="1">
              <a:spLocks noChangeArrowheads="1"/>
            </p:cNvSpPr>
            <p:nvPr/>
          </p:nvSpPr>
          <p:spPr bwMode="auto">
            <a:xfrm>
              <a:off x="3205" y="2318"/>
              <a:ext cx="281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en-US" sz="4800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63" name="Text Box 52"/>
            <p:cNvSpPr txBox="1">
              <a:spLocks noChangeArrowheads="1"/>
            </p:cNvSpPr>
            <p:nvPr/>
          </p:nvSpPr>
          <p:spPr bwMode="auto">
            <a:xfrm>
              <a:off x="5498" y="2212"/>
              <a:ext cx="230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en-US" sz="480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4" name="Text Box 53"/>
            <p:cNvSpPr txBox="1">
              <a:spLocks noChangeArrowheads="1"/>
            </p:cNvSpPr>
            <p:nvPr/>
          </p:nvSpPr>
          <p:spPr bwMode="auto">
            <a:xfrm>
              <a:off x="4242" y="2318"/>
              <a:ext cx="250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5" name="Oval 54"/>
            <p:cNvSpPr>
              <a:spLocks noChangeArrowheads="1"/>
            </p:cNvSpPr>
            <p:nvPr/>
          </p:nvSpPr>
          <p:spPr bwMode="auto">
            <a:xfrm>
              <a:off x="2641" y="2265"/>
              <a:ext cx="81" cy="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Oval 55"/>
            <p:cNvSpPr>
              <a:spLocks noChangeArrowheads="1"/>
            </p:cNvSpPr>
            <p:nvPr/>
          </p:nvSpPr>
          <p:spPr bwMode="auto">
            <a:xfrm>
              <a:off x="2038" y="2265"/>
              <a:ext cx="80" cy="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Oval 56"/>
            <p:cNvSpPr>
              <a:spLocks noChangeArrowheads="1"/>
            </p:cNvSpPr>
            <p:nvPr/>
          </p:nvSpPr>
          <p:spPr bwMode="auto">
            <a:xfrm>
              <a:off x="4291" y="2265"/>
              <a:ext cx="81" cy="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Text Box 58"/>
            <p:cNvSpPr txBox="1">
              <a:spLocks noChangeArrowheads="1"/>
            </p:cNvSpPr>
            <p:nvPr/>
          </p:nvSpPr>
          <p:spPr bwMode="auto">
            <a:xfrm>
              <a:off x="2561" y="2318"/>
              <a:ext cx="241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graphicFrame>
          <p:nvGraphicFramePr>
            <p:cNvPr id="169" name="Object 76"/>
            <p:cNvGraphicFramePr>
              <a:graphicFrameLocks noChangeAspect="1"/>
            </p:cNvGraphicFramePr>
            <p:nvPr/>
          </p:nvGraphicFramePr>
          <p:xfrm>
            <a:off x="3486" y="2318"/>
            <a:ext cx="258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2" name="Equation" r:id="rId4" imgW="126720" imgH="177480" progId="Equation.DSMT4">
                    <p:embed/>
                  </p:oleObj>
                </mc:Choice>
                <mc:Fallback>
                  <p:oleObj name="Equation" r:id="rId4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6" y="2318"/>
                          <a:ext cx="258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0" name="Text Box 30"/>
          <p:cNvSpPr txBox="1">
            <a:spLocks noChangeArrowheads="1"/>
          </p:cNvSpPr>
          <p:nvPr/>
        </p:nvSpPr>
        <p:spPr bwMode="auto">
          <a:xfrm>
            <a:off x="1695914" y="1620372"/>
            <a:ext cx="127820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 Box 59"/>
              <p:cNvSpPr txBox="1">
                <a:spLocks noChangeArrowheads="1"/>
              </p:cNvSpPr>
              <p:nvPr/>
            </p:nvSpPr>
            <p:spPr bwMode="auto">
              <a:xfrm>
                <a:off x="3107058" y="4159937"/>
                <a:ext cx="105327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1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7058" y="4159937"/>
                <a:ext cx="10532737" cy="830997"/>
              </a:xfrm>
              <a:prstGeom prst="rect">
                <a:avLst/>
              </a:prstGeom>
              <a:blipFill>
                <a:blip r:embed="rId6"/>
                <a:stretch>
                  <a:fillRect l="-2664" t="-16058" b="-37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600200" y="6339303"/>
            <a:ext cx="21259800" cy="5756326"/>
            <a:chOff x="1205494" y="6947472"/>
            <a:chExt cx="20702225" cy="5103362"/>
          </a:xfrm>
        </p:grpSpPr>
        <p:sp>
          <p:nvSpPr>
            <p:cNvPr id="182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0698133" cy="487137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1026574"/>
              <a:chOff x="1205494" y="6947472"/>
              <a:chExt cx="3322466" cy="1026574"/>
            </a:xfrm>
          </p:grpSpPr>
          <p:sp>
            <p:nvSpPr>
              <p:cNvPr id="184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6" y="7023099"/>
                <a:ext cx="2111898" cy="9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7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 Box 67"/>
              <p:cNvSpPr txBox="1">
                <a:spLocks noChangeArrowheads="1"/>
              </p:cNvSpPr>
              <p:nvPr/>
            </p:nvSpPr>
            <p:spPr bwMode="auto">
              <a:xfrm>
                <a:off x="4692986" y="7060985"/>
                <a:ext cx="12756814" cy="92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Vì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altLang="en-US" sz="4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9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986" y="7060985"/>
                <a:ext cx="12756814" cy="925446"/>
              </a:xfrm>
              <a:prstGeom prst="rect">
                <a:avLst/>
              </a:prstGeom>
              <a:blipFill>
                <a:blip r:embed="rId7"/>
                <a:stretch>
                  <a:fillRect l="-2198" t="-4605" b="-34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68"/>
              <p:cNvSpPr txBox="1">
                <a:spLocks noChangeArrowheads="1"/>
              </p:cNvSpPr>
              <p:nvPr/>
            </p:nvSpPr>
            <p:spPr bwMode="auto">
              <a:xfrm>
                <a:off x="2301873" y="5202595"/>
                <a:ext cx="11914628" cy="953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b)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1873" y="5202595"/>
                <a:ext cx="11914628" cy="953915"/>
              </a:xfrm>
              <a:prstGeom prst="rect">
                <a:avLst/>
              </a:prstGeom>
              <a:blipFill>
                <a:blip r:embed="rId8"/>
                <a:stretch>
                  <a:fillRect l="-2354" t="-1274" b="-331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59"/>
              <p:cNvSpPr txBox="1">
                <a:spLocks noChangeArrowheads="1"/>
              </p:cNvSpPr>
              <p:nvPr/>
            </p:nvSpPr>
            <p:spPr bwMode="auto">
              <a:xfrm>
                <a:off x="4845717" y="9961460"/>
                <a:ext cx="7125327" cy="1664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9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⇒</m:t>
                    </m:r>
                    <m:bar>
                      <m:barPr>
                        <m:pos m:val="top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bar>
                    <m:r>
                      <a:rPr lang="en-US" sz="4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Tx/>
                  <a:buFontTx/>
                  <a:buNone/>
                </a:pPr>
                <a:endParaRPr lang="en-US" altLang="en-US" sz="4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5717" y="9961460"/>
                <a:ext cx="7125327" cy="1664110"/>
              </a:xfrm>
              <a:prstGeom prst="rect">
                <a:avLst/>
              </a:prstGeom>
              <a:blipFill>
                <a:blip r:embed="rId9"/>
                <a:stretch>
                  <a:fillRect l="-3935" t="-2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67">
                <a:extLst>
                  <a:ext uri="{FF2B5EF4-FFF2-40B4-BE49-F238E27FC236}">
                    <a16:creationId xmlns:a16="http://schemas.microsoft.com/office/drawing/2014/main" id="{2BD35A0D-2255-4635-8F32-DF3523332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6751" y="8077200"/>
                <a:ext cx="12756814" cy="92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Vì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endParaRPr lang="en-US" altLang="en-US" sz="4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67">
                <a:extLst>
                  <a:ext uri="{FF2B5EF4-FFF2-40B4-BE49-F238E27FC236}">
                    <a16:creationId xmlns:a16="http://schemas.microsoft.com/office/drawing/2014/main" id="{2BD35A0D-2255-4635-8F32-DF352333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6751" y="8077200"/>
                <a:ext cx="12756814" cy="925446"/>
              </a:xfrm>
              <a:prstGeom prst="rect">
                <a:avLst/>
              </a:prstGeom>
              <a:blipFill>
                <a:blip r:embed="rId10"/>
                <a:stretch>
                  <a:fillRect l="-2150" t="-4605" b="-34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67">
                <a:extLst>
                  <a:ext uri="{FF2B5EF4-FFF2-40B4-BE49-F238E27FC236}">
                    <a16:creationId xmlns:a16="http://schemas.microsoft.com/office/drawing/2014/main" id="{6341AD0C-B481-47DC-AB6E-0B0448839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1385" y="9034855"/>
                <a:ext cx="12756814" cy="92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Vì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-2,5</a:t>
                </a:r>
                <a:endParaRPr lang="en-US" altLang="en-US" sz="4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 Box 67">
                <a:extLst>
                  <a:ext uri="{FF2B5EF4-FFF2-40B4-BE49-F238E27FC236}">
                    <a16:creationId xmlns:a16="http://schemas.microsoft.com/office/drawing/2014/main" id="{6341AD0C-B481-47DC-AB6E-0B0448839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1385" y="9034855"/>
                <a:ext cx="12756814" cy="925446"/>
              </a:xfrm>
              <a:prstGeom prst="rect">
                <a:avLst/>
              </a:prstGeom>
              <a:blipFill>
                <a:blip r:embed="rId11"/>
                <a:stretch>
                  <a:fillRect l="-2199" t="-4605" b="-34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F5CEA1F-1BAA-49A5-8071-DBB6AD1E5805}"/>
                  </a:ext>
                </a:extLst>
              </p:cNvPr>
              <p:cNvSpPr txBox="1"/>
              <p:nvPr/>
            </p:nvSpPr>
            <p:spPr>
              <a:xfrm>
                <a:off x="4692986" y="10908697"/>
                <a:ext cx="7499014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⇒</m:t>
                      </m:r>
                      <m:bar>
                        <m:barPr>
                          <m:pos m:val="top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bar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F5CEA1F-1BAA-49A5-8071-DBB6AD1E5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986" y="10908697"/>
                <a:ext cx="7499014" cy="9254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8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70" grpId="0"/>
      <p:bldP spid="171" grpId="0"/>
      <p:bldP spid="189" grpId="0"/>
      <p:bldP spid="61" grpId="0"/>
      <p:bldP spid="66" grpId="0"/>
      <p:bldP spid="70" grpId="0"/>
      <p:bldP spid="71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457200"/>
            <a:ext cx="13485892" cy="927236"/>
            <a:chOff x="7459670" y="7543799"/>
            <a:chExt cx="22277018" cy="92735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7435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TRỤC VÀ ĐỘ DÀI ĐẠI SỐ TRÊN TRỤC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13416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1261270" y="2564649"/>
            <a:ext cx="34528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7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800" b="1" dirty="0" err="1">
                <a:solidFill>
                  <a:srgbClr val="07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altLang="en-US" sz="4800" b="1" dirty="0">
                <a:solidFill>
                  <a:srgbClr val="07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7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altLang="en-US" sz="4800" b="1" dirty="0">
                <a:solidFill>
                  <a:srgbClr val="07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DD7DDE-5DDC-49D4-9CFD-4CCF3BC011FF}"/>
                  </a:ext>
                </a:extLst>
              </p:cNvPr>
              <p:cNvSpPr txBox="1"/>
              <p:nvPr/>
            </p:nvSpPr>
            <p:spPr>
              <a:xfrm>
                <a:off x="1298280" y="3344976"/>
                <a:ext cx="19199519" cy="5184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trục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lần lượt có tọa độ là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ba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0DD7DDE-5DDC-49D4-9CFD-4CCF3BC01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280" y="3344976"/>
                <a:ext cx="19199519" cy="5184048"/>
              </a:xfrm>
              <a:prstGeom prst="rect">
                <a:avLst/>
              </a:prstGeom>
              <a:blipFill>
                <a:blip r:embed="rId3"/>
                <a:stretch>
                  <a:fillRect l="-1461" t="-1765" b="-5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176041F-15D2-4158-AFE1-0C8BE3416373}"/>
              </a:ext>
            </a:extLst>
          </p:cNvPr>
          <p:cNvSpPr/>
          <p:nvPr/>
        </p:nvSpPr>
        <p:spPr>
          <a:xfrm>
            <a:off x="1052816" y="1524000"/>
            <a:ext cx="129679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Độ dài đại số của vectơ trên trục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533400"/>
            <a:ext cx="7350017" cy="927236"/>
            <a:chOff x="7459670" y="7543799"/>
            <a:chExt cx="12141315" cy="92735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060779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TRỤC TỌA ĐỘ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616144" y="7640053"/>
                  <a:ext cx="1094139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1669404"/>
            <a:ext cx="565278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Định nghĩa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/>
              <p:nvPr/>
            </p:nvSpPr>
            <p:spPr>
              <a:xfrm>
                <a:off x="1676400" y="5486400"/>
                <a:ext cx="6885714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fr-FR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486400"/>
                <a:ext cx="6885714" cy="830997"/>
              </a:xfrm>
              <a:prstGeom prst="rect">
                <a:avLst/>
              </a:prstGeom>
              <a:blipFill>
                <a:blip r:embed="rId4"/>
                <a:stretch>
                  <a:fillRect l="-3982" t="-16912" b="-382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/>
              <p:nvPr/>
            </p:nvSpPr>
            <p:spPr>
              <a:xfrm>
                <a:off x="1719069" y="6417129"/>
                <a:ext cx="12862344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069" y="6417129"/>
                <a:ext cx="12862344" cy="830997"/>
              </a:xfrm>
              <a:prstGeom prst="rect">
                <a:avLst/>
              </a:prstGeom>
              <a:blipFill>
                <a:blip r:embed="rId5"/>
                <a:stretch>
                  <a:fillRect l="-2133" t="-16912" b="-382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1395446" y="2462400"/>
                <a:ext cx="17578351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Hệ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trục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tọa</a:t>
                </a:r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độ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gồm</a:t>
                </a:r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hai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trục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góc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tại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5446" y="2462400"/>
                <a:ext cx="17578351" cy="830997"/>
              </a:xfrm>
              <a:prstGeom prst="rect">
                <a:avLst/>
              </a:prstGeom>
              <a:blipFill>
                <a:blip r:embed="rId6"/>
                <a:stretch>
                  <a:fillRect l="-1596" t="-16176" r="-624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82"/>
              <p:cNvSpPr txBox="1">
                <a:spLocks noChangeArrowheads="1"/>
              </p:cNvSpPr>
              <p:nvPr/>
            </p:nvSpPr>
            <p:spPr bwMode="auto">
              <a:xfrm>
                <a:off x="1603473" y="3505200"/>
                <a:ext cx="11871744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fr-FR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Trục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gọi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altLang="en-US" sz="4800" dirty="0" err="1">
                    <a:solidFill>
                      <a:srgbClr val="0707C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trục</a:t>
                </a:r>
                <a:r>
                  <a:rPr lang="en-US" altLang="en-US" sz="4800" dirty="0">
                    <a:solidFill>
                      <a:srgbClr val="0707C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0707C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hoành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Kí hiệu: </a:t>
                </a:r>
                <a:r>
                  <a:rPr lang="en-US" altLang="en-US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3473" y="3505200"/>
                <a:ext cx="11871744" cy="830997"/>
              </a:xfrm>
              <a:prstGeom prst="rect">
                <a:avLst/>
              </a:prstGeom>
              <a:blipFill>
                <a:blip r:embed="rId7"/>
                <a:stretch>
                  <a:fillRect l="-2310" t="-16912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91"/>
              <p:cNvSpPr txBox="1">
                <a:spLocks noChangeArrowheads="1"/>
              </p:cNvSpPr>
              <p:nvPr/>
            </p:nvSpPr>
            <p:spPr bwMode="auto">
              <a:xfrm>
                <a:off x="1506529" y="4495800"/>
                <a:ext cx="11599871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Trục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gọi là </a:t>
                </a:r>
                <a:r>
                  <a:rPr lang="en-US" alt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trục</a:t>
                </a:r>
                <a:r>
                  <a:rPr lang="en-US" alt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Kí hiệu: </a:t>
                </a:r>
                <a:r>
                  <a:rPr lang="en-US" altLang="en-US" sz="4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5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6529" y="4495800"/>
                <a:ext cx="11599871" cy="830997"/>
              </a:xfrm>
              <a:prstGeom prst="rect">
                <a:avLst/>
              </a:prstGeom>
              <a:blipFill>
                <a:blip r:embed="rId8"/>
                <a:stretch>
                  <a:fillRect l="-2365" t="-16912" b="-37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28"/>
              <p:cNvSpPr txBox="1">
                <a:spLocks noChangeArrowheads="1"/>
              </p:cNvSpPr>
              <p:nvPr/>
            </p:nvSpPr>
            <p:spPr bwMode="auto">
              <a:xfrm>
                <a:off x="1761230" y="7315200"/>
                <a:ext cx="1264057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fr-FR" sz="480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</a:t>
                </a:r>
                <a:r>
                  <a:rPr lang="en-US" altLang="en-US" sz="4800" b="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Hệ </a:t>
                </a:r>
                <a:r>
                  <a:rPr lang="en-US" altLang="en-US" sz="48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trục</a:t>
                </a:r>
                <a:r>
                  <a:rPr lang="en-US" altLang="en-US" sz="48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i="1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tọa</a:t>
                </a:r>
                <a:r>
                  <a:rPr lang="en-US" altLang="en-US" sz="4800" b="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độ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en-US" sz="4800" b="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48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còn</a:t>
                </a:r>
                <a:r>
                  <a:rPr lang="en-US" altLang="en-US" sz="48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được</a:t>
                </a:r>
                <a:r>
                  <a:rPr lang="en-US" altLang="en-US" sz="48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</a:t>
                </a:r>
                <a:r>
                  <a:rPr lang="en-US" altLang="en-US" sz="48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altLang="en-US" sz="4800" b="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hiệu</a:t>
                </a:r>
                <a:r>
                  <a:rPr lang="en-US" altLang="en-US" sz="48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4800" b="0" i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</a:t>
                </a:r>
              </a:p>
            </p:txBody>
          </p:sp>
        </mc:Choice>
        <mc:Fallback xmlns="">
          <p:sp>
            <p:nvSpPr>
              <p:cNvPr id="78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1230" y="7315200"/>
                <a:ext cx="12640570" cy="830997"/>
              </a:xfrm>
              <a:prstGeom prst="rect">
                <a:avLst/>
              </a:prstGeom>
              <a:blipFill>
                <a:blip r:embed="rId9"/>
                <a:stretch>
                  <a:fillRect l="-2218" t="-16912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 Box 30"/>
          <p:cNvSpPr txBox="1">
            <a:spLocks noChangeArrowheads="1"/>
          </p:cNvSpPr>
          <p:nvPr/>
        </p:nvSpPr>
        <p:spPr bwMode="auto">
          <a:xfrm>
            <a:off x="1000021" y="8534400"/>
            <a:ext cx="222181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phẳng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altLang="en-US" sz="4800" b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</a:t>
            </a:r>
            <a:r>
              <a:rPr lang="en-US" altLang="en-US" sz="4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xác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hệ </a:t>
            </a:r>
            <a:r>
              <a:rPr lang="en-US" altLang="en-US" sz="4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trục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tọa</a:t>
            </a:r>
            <a:r>
              <a:rPr lang="en-US" altLang="en-US" sz="4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 </a:t>
            </a:r>
            <a:r>
              <a:rPr lang="en-US" altLang="en-US" sz="4800" b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 mặt phẳng </a:t>
            </a:r>
            <a:r>
              <a:rPr lang="en-US" altLang="en-US" sz="4800" b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tọa</a:t>
            </a:r>
            <a:r>
              <a:rPr lang="en-US" altLang="en-US" sz="4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 </a:t>
            </a:r>
            <a:r>
              <a:rPr lang="en-US" altLang="en-US" sz="4800" b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phẳng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81" name="Group 62"/>
          <p:cNvGrpSpPr>
            <a:grpSpLocks/>
          </p:cNvGrpSpPr>
          <p:nvPr/>
        </p:nvGrpSpPr>
        <p:grpSpPr bwMode="auto">
          <a:xfrm>
            <a:off x="12649200" y="3505200"/>
            <a:ext cx="11277600" cy="4782286"/>
            <a:chOff x="1945" y="2811"/>
            <a:chExt cx="3517" cy="1225"/>
          </a:xfrm>
        </p:grpSpPr>
        <p:grpSp>
          <p:nvGrpSpPr>
            <p:cNvPr id="82" name="Group 15"/>
            <p:cNvGrpSpPr>
              <a:grpSpLocks/>
            </p:cNvGrpSpPr>
            <p:nvPr/>
          </p:nvGrpSpPr>
          <p:grpSpPr bwMode="auto">
            <a:xfrm>
              <a:off x="3798" y="2811"/>
              <a:ext cx="1664" cy="1225"/>
              <a:chOff x="2426" y="2659"/>
              <a:chExt cx="1664" cy="1225"/>
            </a:xfrm>
          </p:grpSpPr>
          <p:grpSp>
            <p:nvGrpSpPr>
              <p:cNvPr id="95" name="Group 16"/>
              <p:cNvGrpSpPr>
                <a:grpSpLocks/>
              </p:cNvGrpSpPr>
              <p:nvPr/>
            </p:nvGrpSpPr>
            <p:grpSpPr bwMode="auto">
              <a:xfrm>
                <a:off x="2426" y="2702"/>
                <a:ext cx="1664" cy="1182"/>
                <a:chOff x="2426" y="2634"/>
                <a:chExt cx="1664" cy="1182"/>
              </a:xfrm>
            </p:grpSpPr>
            <p:sp>
              <p:nvSpPr>
                <p:cNvPr id="9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952" y="3211"/>
                  <a:ext cx="336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:r>
                    <a:rPr lang="en-US" altLang="en-US" sz="48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t-EE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426" y="3254"/>
                  <a:ext cx="1582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Line 19"/>
                <p:cNvSpPr>
                  <a:spLocks noChangeShapeType="1"/>
                </p:cNvSpPr>
                <p:nvPr/>
              </p:nvSpPr>
              <p:spPr bwMode="auto">
                <a:xfrm>
                  <a:off x="3170" y="2634"/>
                  <a:ext cx="0" cy="118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Rectangle 20"/>
                <p:cNvSpPr>
                  <a:spLocks noChangeArrowheads="1"/>
                </p:cNvSpPr>
                <p:nvPr/>
              </p:nvSpPr>
              <p:spPr bwMode="auto">
                <a:xfrm>
                  <a:off x="3172" y="3154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Line 21"/>
                <p:cNvSpPr>
                  <a:spLocks noChangeShapeType="1"/>
                </p:cNvSpPr>
                <p:nvPr/>
              </p:nvSpPr>
              <p:spPr bwMode="auto">
                <a:xfrm>
                  <a:off x="3447" y="3203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Line 22"/>
                <p:cNvSpPr>
                  <a:spLocks noChangeShapeType="1"/>
                </p:cNvSpPr>
                <p:nvPr/>
              </p:nvSpPr>
              <p:spPr bwMode="auto">
                <a:xfrm>
                  <a:off x="3122" y="2990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922" y="2840"/>
                  <a:ext cx="221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:r>
                    <a:rPr lang="en-US" altLang="en-US" sz="48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t-EE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334" y="3249"/>
                  <a:ext cx="221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:r>
                    <a:rPr lang="en-US" altLang="en-US" sz="48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t-EE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869" y="2976"/>
                  <a:ext cx="221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Tx/>
                    <a:buFontTx/>
                    <a:buNone/>
                  </a:pPr>
                  <a:r>
                    <a:rPr lang="en-US" altLang="en-US" sz="4800" b="0" i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endParaRPr lang="et-EE" altLang="en-US" sz="4800" b="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6" name="Text Box 26"/>
              <p:cNvSpPr txBox="1">
                <a:spLocks noChangeArrowheads="1"/>
              </p:cNvSpPr>
              <p:nvPr/>
            </p:nvSpPr>
            <p:spPr bwMode="auto">
              <a:xfrm>
                <a:off x="3243" y="2659"/>
                <a:ext cx="221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800" b="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t-EE" altLang="en-US" sz="4800" b="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3" name="Group 50"/>
            <p:cNvGrpSpPr>
              <a:grpSpLocks/>
            </p:cNvGrpSpPr>
            <p:nvPr/>
          </p:nvGrpSpPr>
          <p:grpSpPr bwMode="auto">
            <a:xfrm>
              <a:off x="1945" y="2840"/>
              <a:ext cx="1452" cy="1190"/>
              <a:chOff x="521" y="2784"/>
              <a:chExt cx="1452" cy="1190"/>
            </a:xfrm>
          </p:grpSpPr>
          <p:grpSp>
            <p:nvGrpSpPr>
              <p:cNvPr id="84" name="Group 51"/>
              <p:cNvGrpSpPr>
                <a:grpSpLocks/>
              </p:cNvGrpSpPr>
              <p:nvPr/>
            </p:nvGrpSpPr>
            <p:grpSpPr bwMode="auto">
              <a:xfrm>
                <a:off x="521" y="2784"/>
                <a:ext cx="1452" cy="1190"/>
                <a:chOff x="521" y="2694"/>
                <a:chExt cx="1452" cy="1190"/>
              </a:xfrm>
            </p:grpSpPr>
            <p:sp>
              <p:nvSpPr>
                <p:cNvPr id="86" name="Rectangle 52"/>
                <p:cNvSpPr>
                  <a:spLocks noChangeArrowheads="1"/>
                </p:cNvSpPr>
                <p:nvPr/>
              </p:nvSpPr>
              <p:spPr bwMode="auto">
                <a:xfrm>
                  <a:off x="1113" y="3252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7" name="Group 53"/>
                <p:cNvGrpSpPr>
                  <a:grpSpLocks/>
                </p:cNvGrpSpPr>
                <p:nvPr/>
              </p:nvGrpSpPr>
              <p:grpSpPr bwMode="auto">
                <a:xfrm>
                  <a:off x="887" y="2694"/>
                  <a:ext cx="226" cy="1190"/>
                  <a:chOff x="887" y="2694"/>
                  <a:chExt cx="226" cy="1190"/>
                </a:xfrm>
              </p:grpSpPr>
              <p:sp>
                <p:nvSpPr>
                  <p:cNvPr id="9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111" y="2694"/>
                    <a:ext cx="0" cy="119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3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3" y="3072"/>
                    <a:ext cx="0" cy="272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aphicFrame>
                <p:nvGraphicFramePr>
                  <p:cNvPr id="94" name="Object 56"/>
                  <p:cNvGraphicFramePr>
                    <a:graphicFrameLocks noChangeAspect="1"/>
                  </p:cNvGraphicFramePr>
                  <p:nvPr/>
                </p:nvGraphicFramePr>
                <p:xfrm>
                  <a:off x="887" y="3072"/>
                  <a:ext cx="172" cy="22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627" name="Equation" r:id="rId10" imgW="126720" imgH="241200" progId="Equation.DSMT4">
                          <p:embed/>
                        </p:oleObj>
                      </mc:Choice>
                      <mc:Fallback>
                        <p:oleObj name="Equation" r:id="rId10" imgW="126720" imgH="2412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87" y="3072"/>
                                <a:ext cx="172" cy="22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88" name="Group 57"/>
                <p:cNvGrpSpPr>
                  <a:grpSpLocks/>
                </p:cNvGrpSpPr>
                <p:nvPr/>
              </p:nvGrpSpPr>
              <p:grpSpPr bwMode="auto">
                <a:xfrm>
                  <a:off x="521" y="3320"/>
                  <a:ext cx="1452" cy="272"/>
                  <a:chOff x="521" y="3320"/>
                  <a:chExt cx="1452" cy="272"/>
                </a:xfrm>
              </p:grpSpPr>
              <p:graphicFrame>
                <p:nvGraphicFramePr>
                  <p:cNvPr id="89" name="Object 58"/>
                  <p:cNvGraphicFramePr>
                    <a:graphicFrameLocks noChangeAspect="1"/>
                  </p:cNvGraphicFramePr>
                  <p:nvPr/>
                </p:nvGraphicFramePr>
                <p:xfrm>
                  <a:off x="1129" y="3320"/>
                  <a:ext cx="254" cy="27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628" name="Equation" r:id="rId12" imgW="114120" imgH="215640" progId="Equation.DSMT4">
                          <p:embed/>
                        </p:oleObj>
                      </mc:Choice>
                      <mc:Fallback>
                        <p:oleObj name="Equation" r:id="rId12" imgW="114120" imgH="21564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29" y="3320"/>
                                <a:ext cx="254" cy="27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90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3352"/>
                    <a:ext cx="145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113" y="3348"/>
                    <a:ext cx="27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6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5" name="Text Box 61"/>
              <p:cNvSpPr txBox="1">
                <a:spLocks noChangeArrowheads="1"/>
              </p:cNvSpPr>
              <p:nvPr/>
            </p:nvSpPr>
            <p:spPr bwMode="auto">
              <a:xfrm>
                <a:off x="884" y="3400"/>
                <a:ext cx="230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t-EE" altLang="en-US" sz="48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5" grpId="0"/>
      <p:bldP spid="65" grpId="0"/>
      <p:bldP spid="39" grpId="0"/>
      <p:bldP spid="71" grpId="0"/>
      <p:bldP spid="75" grpId="0"/>
      <p:bldP spid="78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117367" y="1524000"/>
            <a:ext cx="7112259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Tọa độ của vectơ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6553200" y="1524000"/>
                <a:ext cx="7929101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524000"/>
                <a:ext cx="792910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26"/>
          <p:cNvGrpSpPr/>
          <p:nvPr/>
        </p:nvGrpSpPr>
        <p:grpSpPr>
          <a:xfrm>
            <a:off x="611108" y="533397"/>
            <a:ext cx="7267262" cy="927236"/>
            <a:chOff x="7459670" y="7543799"/>
            <a:chExt cx="12004614" cy="927358"/>
          </a:xfrm>
        </p:grpSpPr>
        <p:sp>
          <p:nvSpPr>
            <p:cNvPr id="19" name="TextBox 18"/>
            <p:cNvSpPr txBox="1"/>
            <p:nvPr/>
          </p:nvSpPr>
          <p:spPr>
            <a:xfrm>
              <a:off x="8993186" y="7620003"/>
              <a:ext cx="10471098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TRỤC TỌA ĐỘ</a:t>
              </a:r>
            </a:p>
          </p:txBody>
        </p:sp>
        <p:grpSp>
          <p:nvGrpSpPr>
            <p:cNvPr id="20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2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616144" y="7640053"/>
                  <a:ext cx="1094139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26" name="Text Box 82"/>
          <p:cNvSpPr txBox="1">
            <a:spLocks noChangeArrowheads="1"/>
          </p:cNvSpPr>
          <p:nvPr/>
        </p:nvSpPr>
        <p:spPr bwMode="auto">
          <a:xfrm>
            <a:off x="1443498" y="2521803"/>
            <a:ext cx="30119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800" b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đó,</a:t>
            </a:r>
            <a:r>
              <a:rPr lang="en-US" altLang="en-US" sz="4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t-EE" altLang="en-US" sz="4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90"/>
              <p:cNvSpPr txBox="1">
                <a:spLocks noChangeArrowheads="1"/>
              </p:cNvSpPr>
              <p:nvPr/>
            </p:nvSpPr>
            <p:spPr bwMode="auto">
              <a:xfrm>
                <a:off x="4118192" y="2514600"/>
                <a:ext cx="654980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800" b="0" i="1" dirty="0">
                    <a:solidFill>
                      <a:srgbClr val="0707C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gọi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altLang="en-US" sz="48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hoành</a:t>
                </a:r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độ của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t-EE" altLang="en-US" sz="4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 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8192" y="2514600"/>
                <a:ext cx="6549808" cy="830997"/>
              </a:xfrm>
              <a:prstGeom prst="rect">
                <a:avLst/>
              </a:prstGeom>
              <a:blipFill>
                <a:blip r:embed="rId4"/>
                <a:stretch>
                  <a:fillRect l="-4283" t="-16176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96"/>
              <p:cNvSpPr txBox="1">
                <a:spLocks noChangeArrowheads="1"/>
              </p:cNvSpPr>
              <p:nvPr/>
            </p:nvSpPr>
            <p:spPr bwMode="auto">
              <a:xfrm>
                <a:off x="10189012" y="2507397"/>
                <a:ext cx="749459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800" b="0" i="1" dirty="0">
                    <a:solidFill>
                      <a:srgbClr val="0707C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48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gọi</a:t>
                </a:r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altLang="en-US" sz="4800" b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altLang="en-US" sz="48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độ của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t-EE" altLang="en-US" sz="4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 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89012" y="2507397"/>
                <a:ext cx="7494592" cy="830997"/>
              </a:xfrm>
              <a:prstGeom prst="rect">
                <a:avLst/>
              </a:prstGeom>
              <a:blipFill>
                <a:blip r:embed="rId5"/>
                <a:stretch>
                  <a:fillRect l="-3659" t="-16058" b="-37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5"/>
              <p:cNvSpPr txBox="1"/>
              <p:nvPr/>
            </p:nvSpPr>
            <p:spPr bwMode="auto">
              <a:xfrm>
                <a:off x="5214937" y="3385458"/>
                <a:ext cx="6824663" cy="1068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4937" y="3385458"/>
                <a:ext cx="6824663" cy="10681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6"/>
              <p:cNvSpPr txBox="1"/>
              <p:nvPr/>
            </p:nvSpPr>
            <p:spPr bwMode="auto">
              <a:xfrm>
                <a:off x="2667000" y="7527262"/>
                <a:ext cx="6045069" cy="1921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fr-FR" sz="4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7527262"/>
                <a:ext cx="6045069" cy="1921538"/>
              </a:xfrm>
              <a:prstGeom prst="rect">
                <a:avLst/>
              </a:prstGeom>
              <a:blipFill>
                <a:blip r:embed="rId7"/>
                <a:stretch>
                  <a:fillRect l="-464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1006128" y="3364353"/>
            <a:ext cx="32376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Tính chất: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1395446" y="9379803"/>
            <a:ext cx="115030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7"/>
              <p:cNvSpPr txBox="1"/>
              <p:nvPr/>
            </p:nvSpPr>
            <p:spPr bwMode="auto">
              <a:xfrm>
                <a:off x="2971800" y="10338121"/>
                <a:ext cx="5075840" cy="983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10338121"/>
                <a:ext cx="5075840" cy="9835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8"/>
              <p:cNvSpPr txBox="1"/>
              <p:nvPr/>
            </p:nvSpPr>
            <p:spPr bwMode="auto">
              <a:xfrm>
                <a:off x="8965144" y="9962097"/>
                <a:ext cx="5078151" cy="1369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65144" y="9962097"/>
                <a:ext cx="5078151" cy="1369198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bject 9"/>
              <p:cNvSpPr txBox="1"/>
              <p:nvPr/>
            </p:nvSpPr>
            <p:spPr bwMode="auto">
              <a:xfrm>
                <a:off x="15384719" y="10203090"/>
                <a:ext cx="4815485" cy="9609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i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719" y="10203090"/>
                <a:ext cx="4815485" cy="9609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831817" y="11483695"/>
            <a:ext cx="22736076" cy="1698905"/>
            <a:chOff x="1205494" y="6947471"/>
            <a:chExt cx="22139783" cy="4208920"/>
          </a:xfrm>
        </p:grpSpPr>
        <p:sp>
          <p:nvSpPr>
            <p:cNvPr id="60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397693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1"/>
              <a:ext cx="3322466" cy="1795509"/>
              <a:chOff x="1205494" y="6947471"/>
              <a:chExt cx="3322466" cy="1795509"/>
            </a:xfrm>
          </p:grpSpPr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55162" y="6263389"/>
                <a:ext cx="1688715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8"/>
                <a:ext cx="2111898" cy="1719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án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6"/>
                <a:ext cx="899534" cy="900675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4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10"/>
              <p:cNvSpPr txBox="1"/>
              <p:nvPr/>
            </p:nvSpPr>
            <p:spPr bwMode="auto">
              <a:xfrm>
                <a:off x="5265051" y="11788495"/>
                <a:ext cx="4372171" cy="10621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5051" y="11788495"/>
                <a:ext cx="4372171" cy="10621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bject 11"/>
              <p:cNvSpPr txBox="1"/>
              <p:nvPr/>
            </p:nvSpPr>
            <p:spPr bwMode="auto">
              <a:xfrm>
                <a:off x="11298389" y="11636095"/>
                <a:ext cx="4382144" cy="1457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98389" y="11636095"/>
                <a:ext cx="4382144" cy="14579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bject 12"/>
              <p:cNvSpPr txBox="1"/>
              <p:nvPr/>
            </p:nvSpPr>
            <p:spPr bwMode="auto">
              <a:xfrm>
                <a:off x="17154064" y="11864695"/>
                <a:ext cx="4105736" cy="959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54064" y="11864695"/>
                <a:ext cx="4105736" cy="9596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7F63BB9-7B70-4847-B5E5-FAEC012656CF}"/>
                  </a:ext>
                </a:extLst>
              </p:cNvPr>
              <p:cNvSpPr/>
              <p:nvPr/>
            </p:nvSpPr>
            <p:spPr>
              <a:xfrm>
                <a:off x="2621060" y="4350199"/>
                <a:ext cx="8923138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7F63BB9-7B70-4847-B5E5-FAEC01265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60" y="4350199"/>
                <a:ext cx="8923138" cy="830997"/>
              </a:xfrm>
              <a:prstGeom prst="rect">
                <a:avLst/>
              </a:prstGeom>
              <a:blipFill>
                <a:blip r:embed="rId14"/>
                <a:stretch>
                  <a:fillRect l="-3142" t="-16912" b="-382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605928B-86FD-4B6C-998B-0C0020CF9FC4}"/>
                  </a:ext>
                </a:extLst>
              </p:cNvPr>
              <p:cNvSpPr/>
              <p:nvPr/>
            </p:nvSpPr>
            <p:spPr>
              <a:xfrm>
                <a:off x="2621060" y="5570916"/>
                <a:ext cx="9224083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605928B-86FD-4B6C-998B-0C0020CF9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60" y="5570916"/>
                <a:ext cx="9224083" cy="830997"/>
              </a:xfrm>
              <a:prstGeom prst="rect">
                <a:avLst/>
              </a:prstGeom>
              <a:blipFill>
                <a:blip r:embed="rId15"/>
                <a:stretch>
                  <a:fillRect l="-3040" t="-16912" b="-382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97E05D-9AC5-42F8-AEA6-79C3144769BD}"/>
                  </a:ext>
                </a:extLst>
              </p:cNvPr>
              <p:cNvSpPr/>
              <p:nvPr/>
            </p:nvSpPr>
            <p:spPr>
              <a:xfrm>
                <a:off x="2621060" y="6791633"/>
                <a:ext cx="7945080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97E05D-9AC5-42F8-AEA6-79C314476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60" y="6791633"/>
                <a:ext cx="7945080" cy="830997"/>
              </a:xfrm>
              <a:prstGeom prst="rect">
                <a:avLst/>
              </a:prstGeom>
              <a:blipFill>
                <a:blip r:embed="rId16"/>
                <a:stretch>
                  <a:fillRect l="-3530" t="-16912" b="-3823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1BD480C-CE7E-4BA8-AC62-421D2C79157A}"/>
              </a:ext>
            </a:extLst>
          </p:cNvPr>
          <p:cNvSpPr/>
          <p:nvPr/>
        </p:nvSpPr>
        <p:spPr>
          <a:xfrm>
            <a:off x="2057400" y="4294673"/>
            <a:ext cx="9619212" cy="5061389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6" grpId="0"/>
      <p:bldP spid="28" grpId="0"/>
      <p:bldP spid="32" grpId="0"/>
      <p:bldP spid="43" grpId="0"/>
      <p:bldP spid="45" grpId="0"/>
      <p:bldP spid="52" grpId="0"/>
      <p:bldP spid="55" grpId="0"/>
      <p:bldP spid="56" grpId="0"/>
      <p:bldP spid="57" grpId="0"/>
      <p:bldP spid="58" grpId="0"/>
      <p:bldP spid="66" grpId="0"/>
      <p:bldP spid="67" grpId="0"/>
      <p:bldP spid="80" grpId="0"/>
      <p:bldP spid="40" grpId="0"/>
      <p:bldP spid="41" grpId="0"/>
      <p:bldP spid="44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43988DD-6E24-419F-99D5-D2527DF90C77}"/>
                  </a:ext>
                </a:extLst>
              </p:cNvPr>
              <p:cNvSpPr txBox="1"/>
              <p:nvPr/>
            </p:nvSpPr>
            <p:spPr>
              <a:xfrm>
                <a:off x="710523" y="1218920"/>
                <a:ext cx="22149475" cy="4837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yo-NG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trục </a:t>
                </a:r>
                <a14:m>
                  <m:oMath xmlns:m="http://schemas.openxmlformats.org/officeDocument/2006/math">
                    <m:r>
                      <a:rPr lang="yo-NG" sz="4800" b="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yo-NG" sz="48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yo-NG" sz="4800" b="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yo-NG" sz="4800" b="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tọa độ của </a:t>
                </a:r>
                <a:r>
                  <a:rPr lang="yo-NG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Tìm tọa độ của các vectơ: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yo-NG" sz="4800" b="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yo-NG" sz="4800" b="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Tìm tọa độ các vectơ: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yo-NG" sz="48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yo-NG" sz="4800" b="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yo-NG" sz="4800" b="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yo-NG" sz="4800" b="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Phân tích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yo-NG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yo-NG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43988DD-6E24-419F-99D5-D2527DF90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3" y="1218920"/>
                <a:ext cx="22149475" cy="4837991"/>
              </a:xfrm>
              <a:prstGeom prst="rect">
                <a:avLst/>
              </a:prstGeom>
              <a:blipFill>
                <a:blip r:embed="rId3"/>
                <a:stretch>
                  <a:fillRect l="-1266" t="-504" b="-5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ADB797DA-DF02-4194-A8C9-F98DBC5DAB3C}"/>
              </a:ext>
            </a:extLst>
          </p:cNvPr>
          <p:cNvSpPr txBox="1"/>
          <p:nvPr/>
        </p:nvSpPr>
        <p:spPr>
          <a:xfrm>
            <a:off x="710524" y="457200"/>
            <a:ext cx="2466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3: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1C065EF-8C92-47B8-8EFC-FC48F7C7C179}"/>
              </a:ext>
            </a:extLst>
          </p:cNvPr>
          <p:cNvGrpSpPr/>
          <p:nvPr/>
        </p:nvGrpSpPr>
        <p:grpSpPr>
          <a:xfrm>
            <a:off x="1045029" y="6160106"/>
            <a:ext cx="22736076" cy="5884511"/>
            <a:chOff x="1205494" y="6947472"/>
            <a:chExt cx="22139783" cy="5421319"/>
          </a:xfrm>
        </p:grpSpPr>
        <p:sp>
          <p:nvSpPr>
            <p:cNvPr id="59" name="Rounded Rectangle 124">
              <a:extLst>
                <a:ext uri="{FF2B5EF4-FFF2-40B4-BE49-F238E27FC236}">
                  <a16:creationId xmlns:a16="http://schemas.microsoft.com/office/drawing/2014/main" id="{B4BF3791-FADC-4D1C-9377-E7E39D8C8025}"/>
                </a:ext>
              </a:extLst>
            </p:cNvPr>
            <p:cNvSpPr/>
            <p:nvPr/>
          </p:nvSpPr>
          <p:spPr>
            <a:xfrm>
              <a:off x="1209586" y="7179458"/>
              <a:ext cx="22135691" cy="518933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C149C6E-8BD9-4099-9D5E-3DB31CACAE2E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1026574"/>
              <a:chOff x="1205494" y="6947472"/>
              <a:chExt cx="3322466" cy="1026574"/>
            </a:xfrm>
          </p:grpSpPr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76463303-3A92-40B2-ACB9-ECFEDA4ECFF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054C885-76E5-402D-8A70-14712109A32A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9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Round Diagonal Corner Rectangle 128">
                <a:extLst>
                  <a:ext uri="{FF2B5EF4-FFF2-40B4-BE49-F238E27FC236}">
                    <a16:creationId xmlns:a16="http://schemas.microsoft.com/office/drawing/2014/main" id="{23590F90-EBFD-440A-A024-93A41984FC10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CBDBD761-1535-43C8-AE1C-40D174CB7F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56BAE8F-EE1C-4020-A784-A4592350C296}"/>
                  </a:ext>
                </a:extLst>
              </p:cNvPr>
              <p:cNvSpPr/>
              <p:nvPr/>
            </p:nvSpPr>
            <p:spPr>
              <a:xfrm>
                <a:off x="1023257" y="7690425"/>
                <a:ext cx="94228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56BAE8F-EE1C-4020-A784-A4592350C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57" y="7690425"/>
                <a:ext cx="9422847" cy="830997"/>
              </a:xfrm>
              <a:prstGeom prst="rect">
                <a:avLst/>
              </a:prstGeom>
              <a:blipFill>
                <a:blip r:embed="rId4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16810AC-F0A2-4713-9ECF-0CB997D2B49E}"/>
                  </a:ext>
                </a:extLst>
              </p:cNvPr>
              <p:cNvSpPr/>
              <p:nvPr/>
            </p:nvSpPr>
            <p:spPr>
              <a:xfrm>
                <a:off x="990600" y="9096786"/>
                <a:ext cx="11649215" cy="94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yo-NG" sz="48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yo-NG" sz="4800" b="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yo-NG" sz="4800" b="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16810AC-F0A2-4713-9ECF-0CB997D2B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096786"/>
                <a:ext cx="11649215" cy="940835"/>
              </a:xfrm>
              <a:prstGeom prst="rect">
                <a:avLst/>
              </a:prstGeom>
              <a:blipFill>
                <a:blip r:embed="rId5"/>
                <a:stretch>
                  <a:fillRect t="-2581" b="-3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62CA0E0-11CC-4FFB-ABBA-C981A998BDCA}"/>
                  </a:ext>
                </a:extLst>
              </p:cNvPr>
              <p:cNvSpPr/>
              <p:nvPr/>
            </p:nvSpPr>
            <p:spPr>
              <a:xfrm>
                <a:off x="1839922" y="10430202"/>
                <a:ext cx="12811969" cy="94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yo-NG" sz="48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yo-NG" sz="4800" b="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yo-NG" sz="4800" b="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yo-NG" sz="48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yo-NG" sz="4800" b="0" i="1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62CA0E0-11CC-4FFB-ABBA-C981A998B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22" y="10430202"/>
                <a:ext cx="12811969" cy="940835"/>
              </a:xfrm>
              <a:prstGeom prst="rect">
                <a:avLst/>
              </a:prstGeom>
              <a:blipFill>
                <a:blip r:embed="rId6"/>
                <a:stretch>
                  <a:fillRect l="-2188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29DEADC-4744-4676-9C77-F51110147AC4}"/>
                  </a:ext>
                </a:extLst>
              </p:cNvPr>
              <p:cNvSpPr/>
              <p:nvPr/>
            </p:nvSpPr>
            <p:spPr>
              <a:xfrm>
                <a:off x="13718861" y="6380759"/>
                <a:ext cx="5172763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29DEADC-4744-4676-9C77-F51110147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8861" y="6380759"/>
                <a:ext cx="5172763" cy="940194"/>
              </a:xfrm>
              <a:prstGeom prst="rect">
                <a:avLst/>
              </a:prstGeom>
              <a:blipFill>
                <a:blip r:embed="rId7"/>
                <a:stretch>
                  <a:fillRect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9672CA9-B358-4F0F-B9AF-380CE6602925}"/>
              </a:ext>
            </a:extLst>
          </p:cNvPr>
          <p:cNvCxnSpPr>
            <a:cxnSpLocks/>
          </p:cNvCxnSpPr>
          <p:nvPr/>
        </p:nvCxnSpPr>
        <p:spPr>
          <a:xfrm>
            <a:off x="14560905" y="6406896"/>
            <a:ext cx="0" cy="563270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76AD96A-8ED2-433A-B797-46E0CF191E93}"/>
                  </a:ext>
                </a:extLst>
              </p:cNvPr>
              <p:cNvSpPr/>
              <p:nvPr/>
            </p:nvSpPr>
            <p:spPr>
              <a:xfrm>
                <a:off x="13646505" y="7271710"/>
                <a:ext cx="5931624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76AD96A-8ED2-433A-B797-46E0CF191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505" y="7271710"/>
                <a:ext cx="5931624" cy="17400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69C8F52-4839-47D2-8CF0-BA3930CAFC7A}"/>
                  </a:ext>
                </a:extLst>
              </p:cNvPr>
              <p:cNvSpPr/>
              <p:nvPr/>
            </p:nvSpPr>
            <p:spPr>
              <a:xfrm>
                <a:off x="13833300" y="8824624"/>
                <a:ext cx="3997376" cy="1740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69C8F52-4839-47D2-8CF0-BA3930CAF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3300" y="8824624"/>
                <a:ext cx="3997376" cy="17400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EBC47A7-E10F-4B5B-AEEE-DBD3A502975A}"/>
                  </a:ext>
                </a:extLst>
              </p:cNvPr>
              <p:cNvSpPr/>
              <p:nvPr/>
            </p:nvSpPr>
            <p:spPr>
              <a:xfrm>
                <a:off x="13871261" y="10565365"/>
                <a:ext cx="5768759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yo-NG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yo-NG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8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EBC47A7-E10F-4B5B-AEEE-DBD3A5029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261" y="10565365"/>
                <a:ext cx="5768759" cy="940194"/>
              </a:xfrm>
              <a:prstGeom prst="rect">
                <a:avLst/>
              </a:prstGeom>
              <a:blipFill>
                <a:blip r:embed="rId10"/>
                <a:stretch>
                  <a:fillRect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2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5" grpId="0"/>
      <p:bldP spid="66" grpId="0"/>
      <p:bldP spid="67" grpId="0"/>
      <p:bldP spid="68" grpId="0"/>
      <p:bldP spid="82" grpId="0"/>
      <p:bldP spid="8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915984" y="1295400"/>
            <a:ext cx="621644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Tọa độ của điểm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4038600" y="2198754"/>
                <a:ext cx="8458200" cy="92544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198754"/>
                <a:ext cx="8458200" cy="9254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26"/>
          <p:cNvGrpSpPr/>
          <p:nvPr/>
        </p:nvGrpSpPr>
        <p:grpSpPr>
          <a:xfrm>
            <a:off x="611108" y="304797"/>
            <a:ext cx="12114292" cy="927236"/>
            <a:chOff x="7459670" y="7543799"/>
            <a:chExt cx="20011305" cy="927358"/>
          </a:xfrm>
        </p:grpSpPr>
        <p:sp>
          <p:nvSpPr>
            <p:cNvPr id="19" name="TextBox 18"/>
            <p:cNvSpPr txBox="1"/>
            <p:nvPr/>
          </p:nvSpPr>
          <p:spPr>
            <a:xfrm>
              <a:off x="8993186" y="7620003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TRỤC TỌA ĐỘ</a:t>
              </a:r>
            </a:p>
          </p:txBody>
        </p:sp>
        <p:grpSp>
          <p:nvGrpSpPr>
            <p:cNvPr id="20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2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616144" y="7640053"/>
                  <a:ext cx="1094139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0"/>
              <p:cNvSpPr txBox="1">
                <a:spLocks noChangeArrowheads="1"/>
              </p:cNvSpPr>
              <p:nvPr/>
            </p:nvSpPr>
            <p:spPr bwMode="auto">
              <a:xfrm>
                <a:off x="914400" y="4714619"/>
                <a:ext cx="10982953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4: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sau.</a:t>
                </a:r>
                <a:endParaRPr lang="en-US" alt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714619"/>
                <a:ext cx="10982953" cy="1569660"/>
              </a:xfrm>
              <a:prstGeom prst="rect">
                <a:avLst/>
              </a:prstGeom>
              <a:blipFill>
                <a:blip r:embed="rId4"/>
                <a:stretch>
                  <a:fillRect l="-2497" t="-8527" b="-19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5147" y="1295400"/>
            <a:ext cx="8763053" cy="6437498"/>
          </a:xfrm>
          <a:prstGeom prst="rect">
            <a:avLst/>
          </a:prstGeom>
        </p:spPr>
      </p:pic>
      <p:sp>
        <p:nvSpPr>
          <p:cNvPr id="58" name="Text Box 235"/>
          <p:cNvSpPr txBox="1">
            <a:spLocks noChangeArrowheads="1"/>
          </p:cNvSpPr>
          <p:nvPr/>
        </p:nvSpPr>
        <p:spPr bwMode="auto">
          <a:xfrm>
            <a:off x="2728806" y="6367682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</a:t>
            </a: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; 3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9" name="Text Box 236"/>
          <p:cNvSpPr txBox="1">
            <a:spLocks noChangeArrowheads="1"/>
          </p:cNvSpPr>
          <p:nvPr/>
        </p:nvSpPr>
        <p:spPr bwMode="auto">
          <a:xfrm>
            <a:off x="5244798" y="6391019"/>
            <a:ext cx="20813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B(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4; 3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0" name="Text Box 237"/>
          <p:cNvSpPr txBox="1">
            <a:spLocks noChangeArrowheads="1"/>
          </p:cNvSpPr>
          <p:nvPr/>
        </p:nvSpPr>
        <p:spPr bwMode="auto">
          <a:xfrm>
            <a:off x="7844918" y="6391019"/>
            <a:ext cx="29099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C(-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4; </a:t>
            </a: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2" name="Text Box 240"/>
          <p:cNvSpPr txBox="1">
            <a:spLocks noChangeArrowheads="1"/>
          </p:cNvSpPr>
          <p:nvPr/>
        </p:nvSpPr>
        <p:spPr bwMode="auto">
          <a:xfrm>
            <a:off x="152400" y="7196360"/>
            <a:ext cx="143038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Các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điểm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trục</a:t>
            </a:r>
            <a:r>
              <a:rPr lang="en-US" altLang="en-US" sz="4400" dirty="0">
                <a:latin typeface="Times New Roman" panose="02020603050405020304" pitchFamily="18" charset="0"/>
              </a:rPr>
              <a:t> Ox có </a:t>
            </a:r>
            <a:r>
              <a:rPr lang="en-US" altLang="en-US" sz="4400" err="1">
                <a:latin typeface="Times New Roman" panose="02020603050405020304" pitchFamily="18" charset="0"/>
              </a:rPr>
              <a:t>tung</a:t>
            </a:r>
            <a:r>
              <a:rPr lang="en-US" altLang="en-US" sz="4400">
                <a:latin typeface="Times New Roman" panose="02020603050405020304" pitchFamily="18" charset="0"/>
              </a:rPr>
              <a:t> độ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bằng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  <p:sp>
        <p:nvSpPr>
          <p:cNvPr id="63" name="Text Box 243"/>
          <p:cNvSpPr txBox="1">
            <a:spLocks noChangeArrowheads="1"/>
          </p:cNvSpPr>
          <p:nvPr/>
        </p:nvSpPr>
        <p:spPr bwMode="auto">
          <a:xfrm>
            <a:off x="9144000" y="7162800"/>
            <a:ext cx="44149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Text Box 241"/>
          <p:cNvSpPr txBox="1">
            <a:spLocks noChangeArrowheads="1"/>
          </p:cNvSpPr>
          <p:nvPr/>
        </p:nvSpPr>
        <p:spPr bwMode="auto">
          <a:xfrm>
            <a:off x="8995514" y="7169147"/>
            <a:ext cx="10589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Text Box 245"/>
          <p:cNvSpPr txBox="1">
            <a:spLocks noChangeArrowheads="1"/>
          </p:cNvSpPr>
          <p:nvPr/>
        </p:nvSpPr>
        <p:spPr bwMode="auto">
          <a:xfrm>
            <a:off x="9372600" y="8001000"/>
            <a:ext cx="30990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" name="Text Box 244"/>
          <p:cNvSpPr txBox="1">
            <a:spLocks noChangeArrowheads="1"/>
          </p:cNvSpPr>
          <p:nvPr/>
        </p:nvSpPr>
        <p:spPr bwMode="auto">
          <a:xfrm>
            <a:off x="152400" y="8019014"/>
            <a:ext cx="121955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dirty="0" err="1">
                <a:latin typeface="Times New Roman" panose="02020603050405020304" pitchFamily="18" charset="0"/>
              </a:rPr>
              <a:t>Các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điểm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trục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Oy</a:t>
            </a:r>
            <a:r>
              <a:rPr lang="en-US" altLang="en-US" sz="4400" dirty="0">
                <a:latin typeface="Times New Roman" panose="02020603050405020304" pitchFamily="18" charset="0"/>
              </a:rPr>
              <a:t> có </a:t>
            </a:r>
            <a:r>
              <a:rPr lang="en-US" altLang="en-US" sz="4400" err="1">
                <a:latin typeface="Times New Roman" panose="02020603050405020304" pitchFamily="18" charset="0"/>
              </a:rPr>
              <a:t>hoành</a:t>
            </a:r>
            <a:r>
              <a:rPr lang="en-US" altLang="en-US" sz="4400">
                <a:latin typeface="Times New Roman" panose="02020603050405020304" pitchFamily="18" charset="0"/>
              </a:rPr>
              <a:t> độ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bằng</a:t>
            </a:r>
            <a:endParaRPr lang="en-US" altLang="en-US" sz="4400" dirty="0">
              <a:latin typeface="Times New Roman" panose="02020603050405020304" pitchFamily="18" charset="0"/>
            </a:endParaRPr>
          </a:p>
        </p:txBody>
      </p:sp>
      <p:sp>
        <p:nvSpPr>
          <p:cNvPr id="67" name="Text Box 246"/>
          <p:cNvSpPr txBox="1">
            <a:spLocks noChangeArrowheads="1"/>
          </p:cNvSpPr>
          <p:nvPr/>
        </p:nvSpPr>
        <p:spPr bwMode="auto">
          <a:xfrm>
            <a:off x="9299915" y="8010126"/>
            <a:ext cx="13680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 Box 90">
            <a:extLst>
              <a:ext uri="{FF2B5EF4-FFF2-40B4-BE49-F238E27FC236}">
                <a16:creationId xmlns:a16="http://schemas.microsoft.com/office/drawing/2014/main" id="{FC0E58B6-3B4B-4F67-9CB2-D7B498B34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693" y="3124200"/>
            <a:ext cx="80796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800" b="0" i="1" dirty="0">
                <a:solidFill>
                  <a:srgbClr val="07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altLang="en-US" sz="4800" b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hoành</a:t>
            </a:r>
            <a:r>
              <a:rPr lang="en-US" altLang="en-US" sz="4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 của điểm </a:t>
            </a:r>
            <a:r>
              <a:rPr lang="en-US" altLang="en-US" sz="4800" b="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t-EE" altLang="en-US" sz="4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96">
            <a:extLst>
              <a:ext uri="{FF2B5EF4-FFF2-40B4-BE49-F238E27FC236}">
                <a16:creationId xmlns:a16="http://schemas.microsoft.com/office/drawing/2014/main" id="{08181933-B469-4013-BF6D-9C2E6B653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9603"/>
            <a:ext cx="74945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altLang="en-US" sz="4800" b="0" i="1" dirty="0">
                <a:solidFill>
                  <a:srgbClr val="070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4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altLang="en-US" sz="4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altLang="en-US" sz="4800" b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altLang="en-US" sz="4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độ của điểm </a:t>
            </a:r>
            <a:r>
              <a:rPr lang="en-US" altLang="en-US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t-EE" altLang="en-US" sz="4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13E86F-7CBC-43F3-A8BA-10931B764747}"/>
              </a:ext>
            </a:extLst>
          </p:cNvPr>
          <p:cNvSpPr/>
          <p:nvPr/>
        </p:nvSpPr>
        <p:spPr>
          <a:xfrm>
            <a:off x="902487" y="8770201"/>
            <a:ext cx="13270714" cy="83099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Liên hệ giữa tọa độ điểm và tọa độ của vectơ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7A7971BC-FBD6-411D-B71A-4B2083A39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366" y="9785933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. Ta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D4B36C38-3917-4140-8B5E-A7464B30F66A}"/>
                  </a:ext>
                </a:extLst>
              </p:cNvPr>
              <p:cNvSpPr txBox="1"/>
              <p:nvPr/>
            </p:nvSpPr>
            <p:spPr bwMode="auto">
              <a:xfrm>
                <a:off x="4833110" y="9753598"/>
                <a:ext cx="3320290" cy="6740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D4B36C38-3917-4140-8B5E-A7464B30F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3110" y="9753598"/>
                <a:ext cx="3320290" cy="674005"/>
              </a:xfrm>
              <a:prstGeom prst="rect">
                <a:avLst/>
              </a:prstGeom>
              <a:blipFill>
                <a:blip r:embed="rId6"/>
                <a:stretch>
                  <a:fillRect b="-135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46F480CC-48AF-48B4-BEEA-9760E418669A}"/>
                  </a:ext>
                </a:extLst>
              </p:cNvPr>
              <p:cNvSpPr txBox="1"/>
              <p:nvPr/>
            </p:nvSpPr>
            <p:spPr bwMode="auto">
              <a:xfrm>
                <a:off x="7442275" y="9753598"/>
                <a:ext cx="3073325" cy="6740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id="{46F480CC-48AF-48B4-BEEA-9760E4186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2275" y="9753598"/>
                <a:ext cx="3073325" cy="674005"/>
              </a:xfrm>
              <a:prstGeom prst="rect">
                <a:avLst/>
              </a:prstGeom>
              <a:blipFill>
                <a:blip r:embed="rId7"/>
                <a:stretch>
                  <a:fillRect b="-135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C6E84733-62A0-41C4-B89D-2F3A99966862}"/>
                  </a:ext>
                </a:extLst>
              </p:cNvPr>
              <p:cNvSpPr txBox="1"/>
              <p:nvPr/>
            </p:nvSpPr>
            <p:spPr bwMode="auto">
              <a:xfrm>
                <a:off x="12079096" y="9677398"/>
                <a:ext cx="7275704" cy="89502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C6E84733-62A0-41C4-B89D-2F3A99966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79096" y="9677398"/>
                <a:ext cx="7275704" cy="8950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6B56FC87-C972-4053-9475-E74C8F4A69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6366" y="10842350"/>
                <a:ext cx="14290834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5: 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4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4800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( − 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4800" i="1" dirty="0" smtClean="0">
                        <a:latin typeface="Cambria Math" panose="02040503050406030204" pitchFamily="18" charset="0"/>
                      </a:rPr>
                      <m:t>; −</m:t>
                    </m:r>
                  </m:oMath>
                </a14:m>
                <a:r>
                  <a:rPr lang="en-US" altLang="en-US" sz="480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</a:p>
            </p:txBody>
          </p:sp>
        </mc:Choice>
        <mc:Fallback xmlns=""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6B56FC87-C972-4053-9475-E74C8F4A6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6366" y="10842350"/>
                <a:ext cx="14290834" cy="830997"/>
              </a:xfrm>
              <a:prstGeom prst="rect">
                <a:avLst/>
              </a:prstGeom>
              <a:blipFill>
                <a:blip r:embed="rId9"/>
                <a:stretch>
                  <a:fillRect l="-1962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41">
            <a:extLst>
              <a:ext uri="{FF2B5EF4-FFF2-40B4-BE49-F238E27FC236}">
                <a16:creationId xmlns:a16="http://schemas.microsoft.com/office/drawing/2014/main" id="{62F29E72-871C-431E-AE71-6A9353B0B8A8}"/>
              </a:ext>
            </a:extLst>
          </p:cNvPr>
          <p:cNvGrpSpPr>
            <a:grpSpLocks/>
          </p:cNvGrpSpPr>
          <p:nvPr/>
        </p:nvGrpSpPr>
        <p:grpSpPr bwMode="auto">
          <a:xfrm>
            <a:off x="15333661" y="10744198"/>
            <a:ext cx="7526339" cy="877888"/>
            <a:chOff x="279" y="523"/>
            <a:chExt cx="4741" cy="553"/>
          </a:xfrm>
        </p:grpSpPr>
        <p:sp>
          <p:nvSpPr>
            <p:cNvPr id="35" name="Text Box 6">
              <a:extLst>
                <a:ext uri="{FF2B5EF4-FFF2-40B4-BE49-F238E27FC236}">
                  <a16:creationId xmlns:a16="http://schemas.microsoft.com/office/drawing/2014/main" id="{B0DCDA3E-3882-43C4-BF90-081B237BC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" y="553"/>
              <a:ext cx="377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Tính</a:t>
              </a: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tọa</a:t>
              </a:r>
              <a:r>
                <a:rPr lang="en-US" alt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độ </a:t>
              </a:r>
              <a:r>
                <a:rPr lang="en-US" alt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alt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ject 9">
                  <a:extLst>
                    <a:ext uri="{FF2B5EF4-FFF2-40B4-BE49-F238E27FC236}">
                      <a16:creationId xmlns:a16="http://schemas.microsoft.com/office/drawing/2014/main" id="{0CDA3307-2108-428B-8823-E01FB1A461E2}"/>
                    </a:ext>
                  </a:extLst>
                </p:cNvPr>
                <p:cNvSpPr txBox="1"/>
                <p:nvPr/>
              </p:nvSpPr>
              <p:spPr bwMode="auto">
                <a:xfrm>
                  <a:off x="3818" y="523"/>
                  <a:ext cx="624" cy="5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Object 9">
                  <a:extLst>
                    <a:ext uri="{FF2B5EF4-FFF2-40B4-BE49-F238E27FC236}">
                      <a16:creationId xmlns:a16="http://schemas.microsoft.com/office/drawing/2014/main" id="{0CDA3307-2108-428B-8823-E01FB1A461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8" y="523"/>
                  <a:ext cx="624" cy="5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bject 10">
                  <a:extLst>
                    <a:ext uri="{FF2B5EF4-FFF2-40B4-BE49-F238E27FC236}">
                      <a16:creationId xmlns:a16="http://schemas.microsoft.com/office/drawing/2014/main" id="{34032EC1-AD91-4DF9-A025-C7060FA90093}"/>
                    </a:ext>
                  </a:extLst>
                </p:cNvPr>
                <p:cNvSpPr txBox="1"/>
                <p:nvPr/>
              </p:nvSpPr>
              <p:spPr bwMode="auto">
                <a:xfrm>
                  <a:off x="4460" y="523"/>
                  <a:ext cx="560" cy="4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oMath>
                    </m:oMathPara>
                  </a14:m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Object 10">
                  <a:extLst>
                    <a:ext uri="{FF2B5EF4-FFF2-40B4-BE49-F238E27FC236}">
                      <a16:creationId xmlns:a16="http://schemas.microsoft.com/office/drawing/2014/main" id="{34032EC1-AD91-4DF9-A025-C7060FA900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60" y="523"/>
                  <a:ext cx="560" cy="47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DAC78C-9155-4F81-AEF1-2BD4226CD5B2}"/>
              </a:ext>
            </a:extLst>
          </p:cNvPr>
          <p:cNvGrpSpPr/>
          <p:nvPr/>
        </p:nvGrpSpPr>
        <p:grpSpPr>
          <a:xfrm>
            <a:off x="533400" y="11922061"/>
            <a:ext cx="22736076" cy="1489139"/>
            <a:chOff x="1205494" y="6947472"/>
            <a:chExt cx="22139783" cy="1309527"/>
          </a:xfrm>
        </p:grpSpPr>
        <p:sp>
          <p:nvSpPr>
            <p:cNvPr id="39" name="Rounded Rectangle 124">
              <a:extLst>
                <a:ext uri="{FF2B5EF4-FFF2-40B4-BE49-F238E27FC236}">
                  <a16:creationId xmlns:a16="http://schemas.microsoft.com/office/drawing/2014/main" id="{AEF4B0A3-1D9A-4FFE-8530-288AEFDD42E8}"/>
                </a:ext>
              </a:extLst>
            </p:cNvPr>
            <p:cNvSpPr/>
            <p:nvPr/>
          </p:nvSpPr>
          <p:spPr>
            <a:xfrm>
              <a:off x="1209586" y="7179457"/>
              <a:ext cx="22135691" cy="10775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777CB0A-48BB-4BA9-9363-7647475B4D76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1026574"/>
              <a:chOff x="1205494" y="6947472"/>
              <a:chExt cx="3322466" cy="1026574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64B45E8E-6044-4113-9712-6D75C378D59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0AC6799-2579-4E50-9D4A-E16001A324A5}"/>
                  </a:ext>
                </a:extLst>
              </p:cNvPr>
              <p:cNvSpPr txBox="1"/>
              <p:nvPr/>
            </p:nvSpPr>
            <p:spPr>
              <a:xfrm>
                <a:off x="2147886" y="7023099"/>
                <a:ext cx="2111898" cy="9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Round Diagonal Corner Rectangle 128">
                <a:extLst>
                  <a:ext uri="{FF2B5EF4-FFF2-40B4-BE49-F238E27FC236}">
                    <a16:creationId xmlns:a16="http://schemas.microsoft.com/office/drawing/2014/main" id="{D3762141-BD8B-45A1-A53C-25BBCCA679C1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7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5EA16243-3EE8-4EF4-A4E0-F86338F008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20">
                <a:extLst>
                  <a:ext uri="{FF2B5EF4-FFF2-40B4-BE49-F238E27FC236}">
                    <a16:creationId xmlns:a16="http://schemas.microsoft.com/office/drawing/2014/main" id="{4FDC1270-6918-41B7-9DE0-E2873C70C532}"/>
                  </a:ext>
                </a:extLst>
              </p:cNvPr>
              <p:cNvSpPr txBox="1"/>
              <p:nvPr/>
            </p:nvSpPr>
            <p:spPr bwMode="auto">
              <a:xfrm>
                <a:off x="4419600" y="12203396"/>
                <a:ext cx="4094322" cy="1036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Object 20">
                <a:extLst>
                  <a:ext uri="{FF2B5EF4-FFF2-40B4-BE49-F238E27FC236}">
                    <a16:creationId xmlns:a16="http://schemas.microsoft.com/office/drawing/2014/main" id="{4FDC1270-6918-41B7-9DE0-E2873C70C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12203396"/>
                <a:ext cx="4094322" cy="10362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ject 21">
                <a:extLst>
                  <a:ext uri="{FF2B5EF4-FFF2-40B4-BE49-F238E27FC236}">
                    <a16:creationId xmlns:a16="http://schemas.microsoft.com/office/drawing/2014/main" id="{5300D2D4-EF11-404A-990E-2ACF8D3CA3ED}"/>
                  </a:ext>
                </a:extLst>
              </p:cNvPr>
              <p:cNvSpPr txBox="1"/>
              <p:nvPr/>
            </p:nvSpPr>
            <p:spPr bwMode="auto">
              <a:xfrm>
                <a:off x="8456238" y="12203396"/>
                <a:ext cx="4878762" cy="10342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Object 21">
                <a:extLst>
                  <a:ext uri="{FF2B5EF4-FFF2-40B4-BE49-F238E27FC236}">
                    <a16:creationId xmlns:a16="http://schemas.microsoft.com/office/drawing/2014/main" id="{5300D2D4-EF11-404A-990E-2ACF8D3CA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6238" y="12203396"/>
                <a:ext cx="4878762" cy="10342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34" grpId="0"/>
      <p:bldP spid="58" grpId="0"/>
      <p:bldP spid="59" grpId="0"/>
      <p:bldP spid="60" grpId="0"/>
      <p:bldP spid="62" grpId="0"/>
      <p:bldP spid="63" grpId="0"/>
      <p:bldP spid="63" grpId="1"/>
      <p:bldP spid="64" grpId="0"/>
      <p:bldP spid="65" grpId="0"/>
      <p:bldP spid="65" grpId="1"/>
      <p:bldP spid="66" grpId="0"/>
      <p:bldP spid="67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1447800"/>
            <a:ext cx="23391942" cy="2362200"/>
            <a:chOff x="992187" y="2564544"/>
            <a:chExt cx="22353091" cy="214797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214797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68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86200" y="1600200"/>
                <a:ext cx="18309888" cy="867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độ</m:t>
                    </m:r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600200"/>
                <a:ext cx="18309888" cy="867802"/>
              </a:xfrm>
              <a:prstGeom prst="rect">
                <a:avLst/>
              </a:prstGeom>
              <a:blipFill>
                <a:blip r:embed="rId3"/>
                <a:stretch>
                  <a:fillRect t="-11268" b="-36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24906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490664"/>
                <a:ext cx="548568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2573355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2573355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254579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2545792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25182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2518228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4572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7842847" y="2438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BEBA848-4CB6-4FCC-B932-6D03CC0B3DF4}"/>
              </a:ext>
            </a:extLst>
          </p:cNvPr>
          <p:cNvGrpSpPr/>
          <p:nvPr/>
        </p:nvGrpSpPr>
        <p:grpSpPr>
          <a:xfrm>
            <a:off x="381000" y="4377016"/>
            <a:ext cx="23391942" cy="2633384"/>
            <a:chOff x="992187" y="2564544"/>
            <a:chExt cx="22353091" cy="2252677"/>
          </a:xfrm>
        </p:grpSpPr>
        <p:sp>
          <p:nvSpPr>
            <p:cNvPr id="40" name="Rounded Rectangle 133">
              <a:extLst>
                <a:ext uri="{FF2B5EF4-FFF2-40B4-BE49-F238E27FC236}">
                  <a16:creationId xmlns:a16="http://schemas.microsoft.com/office/drawing/2014/main" id="{E3646788-83FF-4D44-9328-079901FA9D8A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215022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1FF5523-02B8-435C-920F-7281DB2F63B8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86269F7E-402E-47FA-BE66-2FCA0AE6429E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Pentagon 136">
                <a:extLst>
                  <a:ext uri="{FF2B5EF4-FFF2-40B4-BE49-F238E27FC236}">
                    <a16:creationId xmlns:a16="http://schemas.microsoft.com/office/drawing/2014/main" id="{F760CE01-4AA6-4843-835C-4D7090DCEAED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4" name="Group 11">
                <a:extLst>
                  <a:ext uri="{FF2B5EF4-FFF2-40B4-BE49-F238E27FC236}">
                    <a16:creationId xmlns:a16="http://schemas.microsoft.com/office/drawing/2014/main" id="{C2C930C7-3040-49D0-9011-ED3951EBB6C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7" name="Freeform 140">
                  <a:extLst>
                    <a:ext uri="{FF2B5EF4-FFF2-40B4-BE49-F238E27FC236}">
                      <a16:creationId xmlns:a16="http://schemas.microsoft.com/office/drawing/2014/main" id="{47A17E74-C759-4FEC-969A-B4FD43D8AE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141">
                  <a:extLst>
                    <a:ext uri="{FF2B5EF4-FFF2-40B4-BE49-F238E27FC236}">
                      <a16:creationId xmlns:a16="http://schemas.microsoft.com/office/drawing/2014/main" id="{A4F9ED33-0CB3-4683-B365-5477DFEBB7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142">
                  <a:extLst>
                    <a:ext uri="{FF2B5EF4-FFF2-40B4-BE49-F238E27FC236}">
                      <a16:creationId xmlns:a16="http://schemas.microsoft.com/office/drawing/2014/main" id="{99E6324B-E3D5-44A6-8451-B603ABB963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BC94E243-3602-44FC-AC1F-50C3E68CA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E51E5CE-5C8B-475A-B229-55C94820D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9A8DFB2E-89F5-4D18-A2E4-5ACE9EFCD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C54E847-5C73-4B44-83C4-E712A13221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5" name="Chevron 138">
                <a:extLst>
                  <a:ext uri="{FF2B5EF4-FFF2-40B4-BE49-F238E27FC236}">
                    <a16:creationId xmlns:a16="http://schemas.microsoft.com/office/drawing/2014/main" id="{048B327A-DEE7-40D1-AF86-364363CED18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13">
                <a:extLst>
                  <a:ext uri="{FF2B5EF4-FFF2-40B4-BE49-F238E27FC236}">
                    <a16:creationId xmlns:a16="http://schemas.microsoft.com/office/drawing/2014/main" id="{01943BDC-A48C-4BC8-A125-4140EFDA5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3E31CD9-0DCE-4D5A-9FAC-9232B773BF1D}"/>
                  </a:ext>
                </a:extLst>
              </p:cNvPr>
              <p:cNvSpPr/>
              <p:nvPr/>
            </p:nvSpPr>
            <p:spPr>
              <a:xfrm>
                <a:off x="3864310" y="4529416"/>
                <a:ext cx="18005090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độ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3E31CD9-0DCE-4D5A-9FAC-9232B773B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10" y="4529416"/>
                <a:ext cx="18005090" cy="940194"/>
              </a:xfrm>
              <a:prstGeom prst="rect">
                <a:avLst/>
              </a:prstGeom>
              <a:blipFill>
                <a:blip r:embed="rId8"/>
                <a:stretch>
                  <a:fillRect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6A70CFA-554E-466B-983F-5F1F42A70861}"/>
                  </a:ext>
                </a:extLst>
              </p:cNvPr>
              <p:cNvSpPr/>
              <p:nvPr/>
            </p:nvSpPr>
            <p:spPr>
              <a:xfrm>
                <a:off x="1219200" y="546083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6A70CFA-554E-466B-983F-5F1F42A708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460831"/>
                <a:ext cx="548568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38A332F-DEF6-4A81-924E-F068E37E483C}"/>
                  </a:ext>
                </a:extLst>
              </p:cNvPr>
              <p:cNvSpPr/>
              <p:nvPr/>
            </p:nvSpPr>
            <p:spPr>
              <a:xfrm>
                <a:off x="6694072" y="554352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38A332F-DEF6-4A81-924E-F068E37E4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5543522"/>
                <a:ext cx="5485687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4525CC8-A741-4AC2-A28F-6F6C51D62F10}"/>
                  </a:ext>
                </a:extLst>
              </p:cNvPr>
              <p:cNvSpPr/>
              <p:nvPr/>
            </p:nvSpPr>
            <p:spPr>
              <a:xfrm>
                <a:off x="12168944" y="5515959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4525CC8-A741-4AC2-A28F-6F6C51D62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5515959"/>
                <a:ext cx="5485687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FE0C290-FBC4-4D2C-86F7-52D8FA665A81}"/>
                  </a:ext>
                </a:extLst>
              </p:cNvPr>
              <p:cNvSpPr/>
              <p:nvPr/>
            </p:nvSpPr>
            <p:spPr>
              <a:xfrm>
                <a:off x="17643815" y="5488395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FE0C290-FBC4-4D2C-86F7-52D8FA665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5488395"/>
                <a:ext cx="5485687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1A5240F4-B4E1-4AB7-B88E-794D19BD82A9}"/>
              </a:ext>
            </a:extLst>
          </p:cNvPr>
          <p:cNvSpPr/>
          <p:nvPr/>
        </p:nvSpPr>
        <p:spPr>
          <a:xfrm>
            <a:off x="2133600" y="536761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ED3B574-25A9-4053-8B0B-88E81AF01821}"/>
              </a:ext>
            </a:extLst>
          </p:cNvPr>
          <p:cNvGrpSpPr/>
          <p:nvPr/>
        </p:nvGrpSpPr>
        <p:grpSpPr>
          <a:xfrm>
            <a:off x="381000" y="7620000"/>
            <a:ext cx="23391942" cy="2479234"/>
            <a:chOff x="992187" y="2564544"/>
            <a:chExt cx="22353091" cy="2333500"/>
          </a:xfrm>
        </p:grpSpPr>
        <p:sp>
          <p:nvSpPr>
            <p:cNvPr id="81" name="Rounded Rectangle 133">
              <a:extLst>
                <a:ext uri="{FF2B5EF4-FFF2-40B4-BE49-F238E27FC236}">
                  <a16:creationId xmlns:a16="http://schemas.microsoft.com/office/drawing/2014/main" id="{5A3D0E08-23C0-4318-9778-9E4107234E77}"/>
                </a:ext>
              </a:extLst>
            </p:cNvPr>
            <p:cNvSpPr/>
            <p:nvPr/>
          </p:nvSpPr>
          <p:spPr bwMode="auto">
            <a:xfrm>
              <a:off x="1145221" y="2667001"/>
              <a:ext cx="22200057" cy="223104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C3C2399-7D98-4DFE-869C-E216650DBEAF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83" name="Isosceles Triangle 44">
                <a:extLst>
                  <a:ext uri="{FF2B5EF4-FFF2-40B4-BE49-F238E27FC236}">
                    <a16:creationId xmlns:a16="http://schemas.microsoft.com/office/drawing/2014/main" id="{4E344A2F-15D3-42A0-A277-A94D8111B8C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Pentagon 136">
                <a:extLst>
                  <a:ext uri="{FF2B5EF4-FFF2-40B4-BE49-F238E27FC236}">
                    <a16:creationId xmlns:a16="http://schemas.microsoft.com/office/drawing/2014/main" id="{1E8B3DAA-3D39-4BDE-9F53-0C5C5ADC0720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11">
                <a:extLst>
                  <a:ext uri="{FF2B5EF4-FFF2-40B4-BE49-F238E27FC236}">
                    <a16:creationId xmlns:a16="http://schemas.microsoft.com/office/drawing/2014/main" id="{0D9C6621-7F4C-4328-B5F5-6E92B5940962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8" name="Freeform 140">
                  <a:extLst>
                    <a:ext uri="{FF2B5EF4-FFF2-40B4-BE49-F238E27FC236}">
                      <a16:creationId xmlns:a16="http://schemas.microsoft.com/office/drawing/2014/main" id="{7CAA7C95-C1A1-4EA5-8326-F682876570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141">
                  <a:extLst>
                    <a:ext uri="{FF2B5EF4-FFF2-40B4-BE49-F238E27FC236}">
                      <a16:creationId xmlns:a16="http://schemas.microsoft.com/office/drawing/2014/main" id="{BC5A5FE5-D3ED-440A-ACD9-74FAD103F8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142">
                  <a:extLst>
                    <a:ext uri="{FF2B5EF4-FFF2-40B4-BE49-F238E27FC236}">
                      <a16:creationId xmlns:a16="http://schemas.microsoft.com/office/drawing/2014/main" id="{7F89BC70-7B2B-47A2-A33D-71B03248D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18277BFF-8DBC-4254-A4A6-F593ABE03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1A2CE895-D2DF-43F6-893A-FC48673950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EF5F8A67-1EDC-4F91-B496-C26FE6E55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1C32187-EC24-49CD-A896-FD9BD437E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Chevron 138">
                <a:extLst>
                  <a:ext uri="{FF2B5EF4-FFF2-40B4-BE49-F238E27FC236}">
                    <a16:creationId xmlns:a16="http://schemas.microsoft.com/office/drawing/2014/main" id="{AF0E92B5-09A6-4357-A521-2223EF5EFBC6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13">
                <a:extLst>
                  <a:ext uri="{FF2B5EF4-FFF2-40B4-BE49-F238E27FC236}">
                    <a16:creationId xmlns:a16="http://schemas.microsoft.com/office/drawing/2014/main" id="{08CDCF25-9EB5-4F32-8C8B-840DD230A9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DA8590F-9866-41D9-AF2E-A9D29C515B79}"/>
                  </a:ext>
                </a:extLst>
              </p:cNvPr>
              <p:cNvSpPr/>
              <p:nvPr/>
            </p:nvSpPr>
            <p:spPr>
              <a:xfrm>
                <a:off x="3886200" y="7772400"/>
                <a:ext cx="17995718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độ</m:t>
                    </m:r>
                    <m:r>
                      <m:rPr>
                        <m:nor/>
                      </m:rPr>
                      <a:rPr lang="fr-FR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Tọa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DA8590F-9866-41D9-AF2E-A9D29C515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772400"/>
                <a:ext cx="17995718" cy="925446"/>
              </a:xfrm>
              <a:prstGeom prst="rect">
                <a:avLst/>
              </a:prstGeom>
              <a:blipFill>
                <a:blip r:embed="rId13"/>
                <a:stretch>
                  <a:fillRect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F6396AF-A91E-4BD7-957A-AE14635B84DD}"/>
                  </a:ext>
                </a:extLst>
              </p:cNvPr>
              <p:cNvSpPr/>
              <p:nvPr/>
            </p:nvSpPr>
            <p:spPr>
              <a:xfrm>
                <a:off x="1219200" y="872936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F6396AF-A91E-4BD7-957A-AE14635B8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8729360"/>
                <a:ext cx="5485687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F338570-76EA-454C-A4CC-FEDBFD9952C1}"/>
                  </a:ext>
                </a:extLst>
              </p:cNvPr>
              <p:cNvSpPr/>
              <p:nvPr/>
            </p:nvSpPr>
            <p:spPr>
              <a:xfrm>
                <a:off x="7004314" y="877395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F338570-76EA-454C-A4CC-FEDBFD995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314" y="8773952"/>
                <a:ext cx="5485687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4212533-3726-49B3-BFE6-88A179D92323}"/>
                  </a:ext>
                </a:extLst>
              </p:cNvPr>
              <p:cNvSpPr/>
              <p:nvPr/>
            </p:nvSpPr>
            <p:spPr>
              <a:xfrm>
                <a:off x="12168944" y="878448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4212533-3726-49B3-BFE6-88A179D92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8784488"/>
                <a:ext cx="5485687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733D0AF-9F0F-4943-A39E-B5D68E33AB6A}"/>
                  </a:ext>
                </a:extLst>
              </p:cNvPr>
              <p:cNvSpPr/>
              <p:nvPr/>
            </p:nvSpPr>
            <p:spPr>
              <a:xfrm>
                <a:off x="17643815" y="875692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733D0AF-9F0F-4943-A39E-B5D68E33A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8756924"/>
                <a:ext cx="5485687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07064E01-E0E0-44AA-B8ED-403C68A42DD5}"/>
              </a:ext>
            </a:extLst>
          </p:cNvPr>
          <p:cNvSpPr/>
          <p:nvPr/>
        </p:nvSpPr>
        <p:spPr>
          <a:xfrm>
            <a:off x="18663247" y="8610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58" grpId="0"/>
      <p:bldP spid="62" grpId="0"/>
      <p:bldP spid="76" grpId="0"/>
      <p:bldP spid="77" grpId="0"/>
      <p:bldP spid="78" grpId="0"/>
      <p:bldP spid="79" grpId="0" animBg="1"/>
      <p:bldP spid="95" grpId="0"/>
      <p:bldP spid="96" grpId="0"/>
      <p:bldP spid="97" grpId="0"/>
      <p:bldP spid="98" grpId="0"/>
      <p:bldP spid="99" grpId="0"/>
      <p:bldP spid="1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5195</TotalTime>
  <Words>4102</Words>
  <Application>Microsoft Office PowerPoint</Application>
  <PresentationFormat>Custom</PresentationFormat>
  <Paragraphs>316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AvantGarde-Demi</vt:lpstr>
      <vt:lpstr>Calibri</vt:lpstr>
      <vt:lpstr>Cambria</vt:lpstr>
      <vt:lpstr>Cambria Math</vt:lpstr>
      <vt:lpstr>Chu Van An</vt:lpstr>
      <vt:lpstr>Tahoma</vt:lpstr>
      <vt:lpstr>Times New Roman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word</cp:lastModifiedBy>
  <cp:revision>528</cp:revision>
  <dcterms:created xsi:type="dcterms:W3CDTF">2013-08-31T11:42:51Z</dcterms:created>
  <dcterms:modified xsi:type="dcterms:W3CDTF">2021-10-31T05:54:17Z</dcterms:modified>
</cp:coreProperties>
</file>