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308" r:id="rId6"/>
    <p:sldId id="309" r:id="rId7"/>
    <p:sldId id="303" r:id="rId8"/>
    <p:sldId id="286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uy Pham" initials="HP" lastIdx="2" clrIdx="0">
    <p:extLst>
      <p:ext uri="{19B8F6BF-5375-455C-9EA6-DF929625EA0E}">
        <p15:presenceInfo xmlns:p15="http://schemas.microsoft.com/office/powerpoint/2012/main" userId="4354cf4d8e7617c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084"/>
    <p:restoredTop sz="95840"/>
  </p:normalViewPr>
  <p:slideViewPr>
    <p:cSldViewPr snapToGrid="0" snapToObjects="1">
      <p:cViewPr varScale="1">
        <p:scale>
          <a:sx n="73" d="100"/>
          <a:sy n="73" d="100"/>
        </p:scale>
        <p:origin x="90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10/7/2021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10/7/2021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10/7/2021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10/7/2021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10/7/2021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10/7/2021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10/7/2021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9B2B6F-D9B4-C74F-A5DA-08727B1203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38129" y="1885134"/>
            <a:ext cx="7524206" cy="1014821"/>
          </a:xfrm>
        </p:spPr>
        <p:txBody>
          <a:bodyPr anchor="t"/>
          <a:lstStyle/>
          <a:p>
            <a:r>
              <a:rPr lang="en-GB" u="sng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VN" u="sng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en-VN" u="sng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VN" u="sng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VN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V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3307860-9E45-0945-8EA4-E286D9B1C5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38129" y="3566157"/>
            <a:ext cx="7524206" cy="1776552"/>
          </a:xfrm>
        </p:spPr>
        <p:txBody>
          <a:bodyPr anchor="t">
            <a:normAutofit/>
          </a:bodyPr>
          <a:lstStyle/>
          <a:p>
            <a:r>
              <a:rPr lang="en-GB" sz="4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 Biện Pháp Để Hoàn Thiện Kỹ Thuật Chạy Bền</a:t>
            </a:r>
            <a:endParaRPr lang="en-GB" sz="4400" b="1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EE5EA01-20D6-0648-A146-1C73FA8419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853" y="86800"/>
            <a:ext cx="1628780" cy="1628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910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85C8C6-51F1-AE40-9A11-A928C453C0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Mục Lục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F6FF4B-5E1A-7E4C-B283-66542DBAC1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romanUcPeriod"/>
            </a:pPr>
            <a:r>
              <a:rPr lang="en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VN">
                <a:latin typeface="Times New Roman" panose="02020603050405020304" pitchFamily="18" charset="0"/>
                <a:cs typeface="Times New Roman" panose="02020603050405020304" pitchFamily="18" charset="0"/>
                <a:hlinkClick r:id="rId2" action="ppaction://hlinksldjump"/>
              </a:rPr>
              <a:t>Mục </a:t>
            </a:r>
            <a:r>
              <a:rPr lang="en-VN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 action="ppaction://hlinksldjump"/>
              </a:rPr>
              <a:t>tiêu</a:t>
            </a:r>
            <a:endParaRPr lang="en-V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Font typeface="+mj-lt"/>
              <a:buAutoNum type="romanUcPeriod"/>
            </a:pPr>
            <a:r>
              <a:rPr lang="en-VN">
                <a:latin typeface="Times New Roman" panose="02020603050405020304" pitchFamily="18" charset="0"/>
                <a:cs typeface="Times New Roman" panose="02020603050405020304" pitchFamily="18" charset="0"/>
                <a:hlinkClick r:id="rId3" action="ppaction://hlinksldjump"/>
              </a:rPr>
              <a:t>Nội </a:t>
            </a:r>
            <a:r>
              <a:rPr lang="en-VN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 action="ppaction://hlinksldjump"/>
              </a:rPr>
              <a:t>dung</a:t>
            </a:r>
            <a:endParaRPr lang="en-GB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Font typeface="+mj-lt"/>
              <a:buAutoNum type="romanUcPeriod"/>
            </a:pPr>
            <a:r>
              <a:rPr lang="en-GB" u="sng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tập về nhà</a:t>
            </a:r>
            <a:endParaRPr lang="en-VN" u="sng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V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V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V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5262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85C8C6-51F1-AE40-9A11-A928C453C0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I. Mục tiêu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F6FF4B-5E1A-7E4C-B283-66542DBAC1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4583" y="2556932"/>
            <a:ext cx="10737668" cy="354342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VN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Các em học </a:t>
            </a:r>
            <a:r>
              <a:rPr lang="en-VN" sz="5400">
                <a:latin typeface="Times New Roman" panose="02020603050405020304" pitchFamily="18" charset="0"/>
                <a:cs typeface="Times New Roman" panose="02020603050405020304" pitchFamily="18" charset="0"/>
              </a:rPr>
              <a:t>sinh </a:t>
            </a:r>
            <a:r>
              <a:rPr lang="en-GB" sz="5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nắm được cơ bản các biện pháp hoàn thiện kỹ thuật chạy bền.</a:t>
            </a:r>
            <a:endParaRPr lang="en-GB" sz="54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390155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85C8C6-51F1-AE40-9A11-A928C453C0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II. Nội dung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F6FF4B-5E1A-7E4C-B283-66542DBAC1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2149" y="2556932"/>
            <a:ext cx="10424160" cy="3660988"/>
          </a:xfrm>
        </p:spPr>
        <p:txBody>
          <a:bodyPr>
            <a:normAutofit/>
          </a:bodyPr>
          <a:lstStyle/>
          <a:p>
            <a:r>
              <a:rPr lang="en-GB" sz="33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 biện pháp hoàn thiện kỹ thuật chạy bền :</a:t>
            </a:r>
          </a:p>
          <a:p>
            <a:pPr marL="0" indent="0">
              <a:buNone/>
            </a:pPr>
            <a:r>
              <a:rPr lang="en-GB">
                <a:latin typeface="Times New Roman" panose="02020603050405020304" pitchFamily="18" charset="0"/>
                <a:cs typeface="Times New Roman" panose="02020603050405020304" pitchFamily="18" charset="0"/>
              </a:rPr>
              <a:t>- Làm quen với các động tác bổ trợ: tại chỗ tập đánh tay, tập chạy </a:t>
            </a:r>
            <a:r>
              <a:rPr lang="en-GB">
                <a:latin typeface="Times New Roman" panose="02020603050405020304" pitchFamily="18" charset="0"/>
                <a:cs typeface="Times New Roman" panose="02020603050405020304" pitchFamily="18" charset="0"/>
              </a:rPr>
              <a:t>bước </a:t>
            </a:r>
            <a:r>
              <a:rPr lang="en-GB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nhỏ,nâng </a:t>
            </a:r>
            <a:r>
              <a:rPr lang="en-GB">
                <a:latin typeface="Times New Roman" panose="02020603050405020304" pitchFamily="18" charset="0"/>
                <a:cs typeface="Times New Roman" panose="02020603050405020304" pitchFamily="18" charset="0"/>
              </a:rPr>
              <a:t>cao đùi và chạy đạp sau.</a:t>
            </a:r>
          </a:p>
          <a:p>
            <a:r>
              <a:rPr lang="en-GB">
                <a:latin typeface="Times New Roman" panose="02020603050405020304" pitchFamily="18" charset="0"/>
                <a:cs typeface="Times New Roman" panose="02020603050405020304" pitchFamily="18" charset="0"/>
              </a:rPr>
              <a:t>Kỹ thuật các bài tập bổ trợ</a:t>
            </a:r>
            <a:r>
              <a:rPr lang="en-GB" i="1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GB">
                <a:latin typeface="Times New Roman" panose="02020603050405020304" pitchFamily="18" charset="0"/>
                <a:cs typeface="Times New Roman" panose="02020603050405020304" pitchFamily="18" charset="0"/>
              </a:rPr>
              <a:t>+ Chạy bước nhỏ: Cổ chân linh hoạt, tần số tăng dần; chân chống thẳng, </a:t>
            </a:r>
            <a:r>
              <a:rPr lang="en-GB">
                <a:latin typeface="Times New Roman" panose="02020603050405020304" pitchFamily="18" charset="0"/>
                <a:cs typeface="Times New Roman" panose="02020603050405020304" pitchFamily="18" charset="0"/>
              </a:rPr>
              <a:t>gót </a:t>
            </a:r>
            <a:r>
              <a:rPr lang="en-GB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chân sát </a:t>
            </a:r>
            <a:r>
              <a:rPr lang="en-GB">
                <a:latin typeface="Times New Roman" panose="02020603050405020304" pitchFamily="18" charset="0"/>
                <a:cs typeface="Times New Roman" panose="02020603050405020304" pitchFamily="18" charset="0"/>
              </a:rPr>
              <a:t>mặt đường; chân lăng thẳng hướng, mũi chân chúc xuống; tay đánh trước sau</a:t>
            </a:r>
            <a:r>
              <a:rPr lang="en-GB"/>
              <a:t>.</a:t>
            </a:r>
            <a:endParaRPr lang="en-GB" sz="33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indent="-742950">
              <a:spcBef>
                <a:spcPct val="50000"/>
              </a:spcBef>
              <a:buFont typeface="+mj-lt"/>
              <a:buAutoNum type="arabicPeriod"/>
            </a:pPr>
            <a:endParaRPr lang="en-GB" sz="38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indent="-742950">
              <a:spcBef>
                <a:spcPct val="50000"/>
              </a:spcBef>
              <a:buFont typeface="+mj-lt"/>
              <a:buAutoNum type="arabicPeriod"/>
            </a:pPr>
            <a:endParaRPr lang="en-GB" sz="38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517650" y="273391313"/>
            <a:ext cx="12192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" panose="02020603050405020304" pitchFamily="18" charset="0"/>
              </a:rPr>
              <a:t>Kỹ thuật chạy cự ly trung bình có thể chia thành các giai đoạn: xuất phát, chạy</a:t>
            </a:r>
            <a:endParaRPr kumimoji="0" lang="en-US" altLang="en-US" sz="1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143000" y="273686588"/>
            <a:ext cx="12192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" panose="02020603050405020304" pitchFamily="18" charset="0"/>
              </a:rPr>
              <a:t>giữa quãng và về đích. Khác với chạy cự ly ngắn, chạy cự ly trung bình có độ dài bước</a:t>
            </a:r>
            <a:endParaRPr kumimoji="0" lang="en-US" altLang="en-US" sz="1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143000" y="273989800"/>
            <a:ext cx="12192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" panose="02020603050405020304" pitchFamily="18" charset="0"/>
              </a:rPr>
              <a:t>nhỏ hơn, tư thế thân trên thẳng hơn, chân lăng nâng gối thấp hơn, việc duỗi thẳng chân</a:t>
            </a:r>
            <a:endParaRPr kumimoji="0" lang="en-US" altLang="en-US" sz="1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1143000" y="274293013"/>
            <a:ext cx="12192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" panose="02020603050405020304" pitchFamily="18" charset="0"/>
              </a:rPr>
              <a:t>đạp sau không đột ngột, thở có nhịp điệu và sâu hơn. Cự ly chạy trung bình gồm:</a:t>
            </a:r>
            <a:endParaRPr kumimoji="0" lang="en-US" altLang="en-US" sz="1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143000" y="274623213"/>
            <a:ext cx="12192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" panose="02020603050405020304" pitchFamily="18" charset="0"/>
              </a:rPr>
              <a:t>800m và 1500m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1670050" y="273543713"/>
            <a:ext cx="12192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" panose="02020603050405020304" pitchFamily="18" charset="0"/>
              </a:rPr>
              <a:t>Kỹ thuật chạy cự ly trung bình có thể chia thành các giai đoạn: xuất phát, chạy</a:t>
            </a:r>
            <a:endParaRPr kumimoji="0" lang="en-US" altLang="en-US" sz="1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1295400" y="273838988"/>
            <a:ext cx="12192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" panose="02020603050405020304" pitchFamily="18" charset="0"/>
              </a:rPr>
              <a:t>giữa quãng và về đích. Khác với chạy cự ly ngắn, chạy cự ly trung bình có độ dài bước</a:t>
            </a:r>
            <a:endParaRPr kumimoji="0" lang="en-US" altLang="en-US" sz="1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1295400" y="274142200"/>
            <a:ext cx="12192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" panose="02020603050405020304" pitchFamily="18" charset="0"/>
              </a:rPr>
              <a:t>nhỏ hơn, tư thế thân trên thẳng hơn, chân lăng nâng gối thấp hơn, việc duỗi thẳng chân</a:t>
            </a:r>
            <a:endParaRPr kumimoji="0" lang="en-US" altLang="en-US" sz="1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1295400" y="274445413"/>
            <a:ext cx="12192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" panose="02020603050405020304" pitchFamily="18" charset="0"/>
              </a:rPr>
              <a:t>đạp sau không đột ngột, thở có nhịp điệu và sâu hơn. Cự ly chạy trung bình gồm:</a:t>
            </a:r>
            <a:endParaRPr kumimoji="0" lang="en-US" altLang="en-US" sz="1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Rectangle 10"/>
          <p:cNvSpPr>
            <a:spLocks noChangeArrowheads="1"/>
          </p:cNvSpPr>
          <p:nvPr/>
        </p:nvSpPr>
        <p:spPr bwMode="auto">
          <a:xfrm>
            <a:off x="1295400" y="274775613"/>
            <a:ext cx="12192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" panose="02020603050405020304" pitchFamily="18" charset="0"/>
              </a:rPr>
              <a:t>800m và 1500m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" name="Rectangle 11"/>
          <p:cNvSpPr>
            <a:spLocks noChangeArrowheads="1"/>
          </p:cNvSpPr>
          <p:nvPr/>
        </p:nvSpPr>
        <p:spPr bwMode="auto">
          <a:xfrm>
            <a:off x="1822450" y="273696113"/>
            <a:ext cx="12192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" panose="02020603050405020304" pitchFamily="18" charset="0"/>
              </a:rPr>
              <a:t>Kỹ thuật chạy cự ly trung bình có thể chia thành các giai đoạn: xuất phát, chạy</a:t>
            </a:r>
            <a:endParaRPr kumimoji="0" lang="en-US" altLang="en-US" sz="1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" name="Rectangle 12"/>
          <p:cNvSpPr>
            <a:spLocks noChangeArrowheads="1"/>
          </p:cNvSpPr>
          <p:nvPr/>
        </p:nvSpPr>
        <p:spPr bwMode="auto">
          <a:xfrm>
            <a:off x="1447800" y="273991388"/>
            <a:ext cx="12192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" panose="02020603050405020304" pitchFamily="18" charset="0"/>
              </a:rPr>
              <a:t>giữa quãng và về đích. Khác với chạy cự ly ngắn, chạy cự ly trung bình có độ dài bước</a:t>
            </a:r>
            <a:endParaRPr kumimoji="0" lang="en-US" altLang="en-US" sz="1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" name="Rectangle 13"/>
          <p:cNvSpPr>
            <a:spLocks noChangeArrowheads="1"/>
          </p:cNvSpPr>
          <p:nvPr/>
        </p:nvSpPr>
        <p:spPr bwMode="auto">
          <a:xfrm>
            <a:off x="1447800" y="274294600"/>
            <a:ext cx="12192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" panose="02020603050405020304" pitchFamily="18" charset="0"/>
              </a:rPr>
              <a:t>nhỏ hơn, tư thế thân trên thẳng hơn, chân lăng nâng gối thấp hơn, việc duỗi thẳng chân</a:t>
            </a:r>
            <a:endParaRPr kumimoji="0" lang="en-US" altLang="en-US" sz="1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7" name="Rectangle 14"/>
          <p:cNvSpPr>
            <a:spLocks noChangeArrowheads="1"/>
          </p:cNvSpPr>
          <p:nvPr/>
        </p:nvSpPr>
        <p:spPr bwMode="auto">
          <a:xfrm>
            <a:off x="1447800" y="274597813"/>
            <a:ext cx="12192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" panose="02020603050405020304" pitchFamily="18" charset="0"/>
              </a:rPr>
              <a:t>đạp sau không đột ngột, thở có nhịp điệu và sâu hơn. Cự ly chạy trung bình gồm:</a:t>
            </a:r>
            <a:endParaRPr kumimoji="0" lang="en-US" altLang="en-US" sz="1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8" name="Rectangle 15"/>
          <p:cNvSpPr>
            <a:spLocks noChangeArrowheads="1"/>
          </p:cNvSpPr>
          <p:nvPr/>
        </p:nvSpPr>
        <p:spPr bwMode="auto">
          <a:xfrm>
            <a:off x="1447800" y="274928013"/>
            <a:ext cx="12192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" panose="02020603050405020304" pitchFamily="18" charset="0"/>
              </a:rPr>
              <a:t>800m và 1500m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556626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653143" y="863747"/>
            <a:ext cx="10750731" cy="47729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GB" sz="26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Chạy nâng cao đùi: Chân lăng thẳng hướng chạy, đùi song song </a:t>
            </a:r>
            <a:r>
              <a:rPr lang="en-GB" sz="26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 </a:t>
            </a:r>
            <a:r>
              <a:rPr lang="en-GB" sz="260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GB" sz="260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GB" sz="26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chân sau chống thẳng, tiếp xúc ½ bàn chân, tay đánh trước sau, tần số </a:t>
            </a:r>
            <a:r>
              <a:rPr lang="en-GB" sz="26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tăng </a:t>
            </a:r>
            <a:r>
              <a:rPr lang="en-GB" sz="260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dần,bước </a:t>
            </a:r>
            <a:r>
              <a:rPr lang="en-GB" sz="26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ngắn.</a:t>
            </a:r>
            <a:endParaRPr lang="en-GB" sz="26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GB" sz="26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Chạy đạp sau: Chân lăng trước thẳng hướng chạy, đùi nâng cao song </a:t>
            </a:r>
            <a:r>
              <a:rPr lang="en-GB" sz="26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song </a:t>
            </a:r>
            <a:r>
              <a:rPr lang="en-GB" sz="260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GB" sz="260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mặt </a:t>
            </a:r>
            <a:r>
              <a:rPr lang="en-GB" sz="26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sàn, chân đạp sau nhanh mạnh, duỗi thẳng về phía sau và giữ lại. Bước </a:t>
            </a:r>
            <a:r>
              <a:rPr lang="en-GB" sz="26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chạy </a:t>
            </a:r>
            <a:r>
              <a:rPr lang="en-GB" sz="260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dài,</a:t>
            </a:r>
            <a:r>
              <a:rPr lang="en-GB" sz="260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 </a:t>
            </a:r>
            <a:r>
              <a:rPr lang="en-GB" sz="26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thế thân người lao về trước, tay đánh mạnh </a:t>
            </a:r>
            <a:r>
              <a:rPr lang="en-GB" sz="26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tích </a:t>
            </a:r>
            <a:r>
              <a:rPr lang="en-GB" sz="260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cực trước </a:t>
            </a:r>
            <a:r>
              <a:rPr lang="en-GB" sz="26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sau.</a:t>
            </a:r>
            <a:endParaRPr lang="en-GB" sz="26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GB" sz="26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Hình thành kỹ thuật chạy đường thẳng thông qua các bài tâp:</a:t>
            </a:r>
            <a:endParaRPr lang="en-GB" sz="26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GB" sz="26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Chạy bước nhỏ, nâng cao đùi và chạy đạp sau từ 30m – 50m với tần số và độ</a:t>
            </a:r>
            <a:endParaRPr lang="en-GB" sz="26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GB" sz="26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dài bước tăng dần, đoạn cuối chuyển sang chạy tăng tốc độ.</a:t>
            </a:r>
            <a:endParaRPr lang="en-GB" sz="26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GB" sz="26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Chạy tăng tốc độ sau đó chạy theo quán tính 40 – 80m.</a:t>
            </a:r>
            <a:endParaRPr lang="en-GB" sz="26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GB" sz="26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Chạy biến tốc các </a:t>
            </a:r>
            <a:r>
              <a:rPr lang="en-GB" sz="26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đoạn </a:t>
            </a:r>
            <a:r>
              <a:rPr lang="en-GB" sz="260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ngắn.</a:t>
            </a:r>
            <a:endParaRPr lang="en-GB" sz="260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40751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40081" y="666207"/>
            <a:ext cx="10894422" cy="53262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GB" sz="32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Hình thành kỹ thuật chạy đường vòng:</a:t>
            </a:r>
            <a:endParaRPr lang="en-GB" sz="32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GB" sz="32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Chạy trên đường vòng có bán kính lớn sau đó thu hẹp dần.</a:t>
            </a:r>
            <a:endParaRPr lang="en-GB" sz="32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GB" sz="32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Chạy tăng tốc độ từ đường thẳng vào đường vòng và từ đường vòng </a:t>
            </a:r>
            <a:r>
              <a:rPr lang="en-GB" sz="32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 </a:t>
            </a:r>
            <a:r>
              <a:rPr lang="en-GB" sz="320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GB" sz="320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GB" sz="32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GB" sz="32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GB" sz="32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Chạy 200m, 400m với 80% tốc độ tối đa.</a:t>
            </a:r>
            <a:endParaRPr lang="en-GB" sz="32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GB" sz="32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Xuất phát cao và tăng tốc thông qua xuất phát:</a:t>
            </a:r>
            <a:endParaRPr lang="en-GB" sz="32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GB" sz="32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Tập tư thế “vào chỗ” (xuất phát cao hoặc 3 điểm tựa)</a:t>
            </a:r>
            <a:endParaRPr lang="en-GB" sz="32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GB" sz="32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Tập “vào chỗ” và “chạy” nhanh ra trên đoạn 20 – 30m.</a:t>
            </a:r>
            <a:endParaRPr lang="en-GB" sz="32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GB" sz="32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Xuất phát theo hiệu lệnh chạy trên đoạn 20 – 50m.</a:t>
            </a:r>
            <a:endParaRPr lang="en-GB" sz="32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GB" sz="32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Tập xuất phát vào đường vòng, chạy trên đoạn 50 – </a:t>
            </a:r>
            <a:r>
              <a:rPr lang="en-GB" sz="32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60m</a:t>
            </a:r>
            <a:r>
              <a:rPr lang="en-GB" sz="320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GB" sz="32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56504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09897" y="863747"/>
            <a:ext cx="10685417" cy="47811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GB" sz="48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Hoàn thiện kỹ thuật:</a:t>
            </a:r>
            <a:endParaRPr lang="en-GB" sz="48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GB" sz="48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Chạy lặp lại 100m – 300m</a:t>
            </a:r>
            <a:endParaRPr lang="en-GB" sz="48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GB" sz="48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Chạy tăng tốc theo quán tính 50 – 100m.</a:t>
            </a:r>
            <a:endParaRPr lang="en-GB" sz="48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GB" sz="48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Chạy biến tốc cự lý 200 – 400m.</a:t>
            </a:r>
            <a:endParaRPr lang="en-GB" sz="48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GB" sz="48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Chạy lặp lại 400m – 800m – 1000m.</a:t>
            </a:r>
            <a:endParaRPr lang="en-GB" sz="48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GB" sz="48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Chạy việt dã 5 – 8km</a:t>
            </a:r>
            <a:endParaRPr lang="en-GB" sz="480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42122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III. Bài tập về nhà</a:t>
            </a:r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8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 em học sinh tự </a:t>
            </a:r>
            <a:r>
              <a:rPr lang="en-GB" sz="8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nghiên cứu</a:t>
            </a:r>
            <a:r>
              <a:rPr lang="en-GB" sz="8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8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ở nhà.</a:t>
            </a:r>
            <a:endParaRPr lang="en-GB" sz="8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6801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1490</TotalTime>
  <Words>759</Words>
  <Application>Microsoft Office PowerPoint</Application>
  <PresentationFormat>Widescreen</PresentationFormat>
  <Paragraphs>53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Garamond</vt:lpstr>
      <vt:lpstr>Times</vt:lpstr>
      <vt:lpstr>Times New Roman</vt:lpstr>
      <vt:lpstr>Organic</vt:lpstr>
      <vt:lpstr>Tuần 7  </vt:lpstr>
      <vt:lpstr>Mục Lục</vt:lpstr>
      <vt:lpstr>I. Mục tiêu</vt:lpstr>
      <vt:lpstr>II. Nội dung</vt:lpstr>
      <vt:lpstr>PowerPoint Presentation</vt:lpstr>
      <vt:lpstr>PowerPoint Presentation</vt:lpstr>
      <vt:lpstr>PowerPoint Presentation</vt:lpstr>
      <vt:lpstr>III. Bài tập về nhà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1 Phương Pháp Tập Luyện TDTT Và Sử Dụng Các Yếu Tố Thiên Nhiên Để Rèn Luyện Sức Khỏe</dc:title>
  <dc:creator>Huy Pham</dc:creator>
  <cp:lastModifiedBy>Nguyen Hoang Son</cp:lastModifiedBy>
  <cp:revision>35</cp:revision>
  <dcterms:created xsi:type="dcterms:W3CDTF">2021-09-03T07:49:18Z</dcterms:created>
  <dcterms:modified xsi:type="dcterms:W3CDTF">2021-10-07T08:12:07Z</dcterms:modified>
</cp:coreProperties>
</file>