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3" r:id="rId5"/>
    <p:sldId id="264" r:id="rId6"/>
    <p:sldId id="265" r:id="rId7"/>
    <p:sldId id="271" r:id="rId8"/>
    <p:sldId id="270" r:id="rId9"/>
    <p:sldId id="272" r:id="rId10"/>
    <p:sldId id="273" r:id="rId11"/>
    <p:sldId id="274" r:id="rId12"/>
    <p:sldId id="27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A04AF43E-22C4-4C1B-947C-AC54B2699576}">
          <p14:sldIdLst>
            <p14:sldId id="256"/>
            <p14:sldId id="258"/>
            <p14:sldId id="259"/>
            <p14:sldId id="263"/>
            <p14:sldId id="264"/>
            <p14:sldId id="265"/>
            <p14:sldId id="271"/>
            <p14:sldId id="270"/>
            <p14:sldId id="272"/>
            <p14:sldId id="273"/>
            <p14:sldId id="274"/>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3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vi-VN"/>
              <a:t>Bấm để sửa kiểu tiêu đề Bản cái</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vi-VN"/>
              <a:t>Bấm để sửa kiểu tiêu đề Bản cái</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vi-VN"/>
              <a:t>Bấm để sửa kiểu tiêu đề Bản cái</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dirty="0"/>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1447191" y="2824269"/>
            <a:ext cx="4645152" cy="2644457"/>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412362" y="2821491"/>
            <a:ext cx="4645152" cy="263737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vi-VN"/>
              <a:t>Bấm để sửa kiểu tiêu đề Bản cái</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48A87A34-81AB-432B-8DAE-1953F412C126}" type="datetimeFigureOut">
              <a:rPr lang="en-US" dirty="0"/>
              <a:t>10/24/2021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10/24/2021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vi-VN"/>
              <a:t>Bấm để sửa kiểu tiêu đề Bản cái</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10/24/2021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thuocdantoc.vn/benh/bi-thoat-vi-dia-dem-co-nen-di-bo-hay-chay-bo-kho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êu đề 1">
            <a:extLst>
              <a:ext uri="{FF2B5EF4-FFF2-40B4-BE49-F238E27FC236}">
                <a16:creationId xmlns:a16="http://schemas.microsoft.com/office/drawing/2014/main" id="{693C3C82-AAA9-409D-83DE-60F1E754104C}"/>
              </a:ext>
            </a:extLst>
          </p:cNvPr>
          <p:cNvSpPr txBox="1">
            <a:spLocks/>
          </p:cNvSpPr>
          <p:nvPr/>
        </p:nvSpPr>
        <p:spPr>
          <a:xfrm>
            <a:off x="2493105" y="802298"/>
            <a:ext cx="8561747" cy="2541431"/>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6600" b="0" i="0" kern="1200" cap="all">
                <a:solidFill>
                  <a:schemeClr val="tx1"/>
                </a:solidFill>
                <a:effectLst/>
                <a:latin typeface="+mj-lt"/>
                <a:ea typeface="+mj-ea"/>
                <a:cs typeface="+mj-cs"/>
              </a:defRPr>
            </a:lvl1pPr>
          </a:lstStyle>
          <a:p>
            <a:r>
              <a:rPr lang="en-US">
                <a:latin typeface="Times New Roman" panose="02020603050405020304" pitchFamily="18" charset="0"/>
                <a:cs typeface="Times New Roman" panose="02020603050405020304" pitchFamily="18" charset="0"/>
              </a:rPr>
              <a:t>CHẠY BỀN</a:t>
            </a:r>
            <a:endParaRPr lang="en-US" dirty="0">
              <a:latin typeface="Times New Roman" panose="02020603050405020304" pitchFamily="18" charset="0"/>
              <a:cs typeface="Times New Roman" panose="02020603050405020304" pitchFamily="18" charset="0"/>
            </a:endParaRPr>
          </a:p>
        </p:txBody>
      </p:sp>
      <p:sp>
        <p:nvSpPr>
          <p:cNvPr id="5" name="Tiêu đề phụ 2">
            <a:extLst>
              <a:ext uri="{FF2B5EF4-FFF2-40B4-BE49-F238E27FC236}">
                <a16:creationId xmlns:a16="http://schemas.microsoft.com/office/drawing/2014/main" id="{D26870D2-182A-46AA-A686-5455387D7A2F}"/>
              </a:ext>
            </a:extLst>
          </p:cNvPr>
          <p:cNvSpPr txBox="1">
            <a:spLocks/>
          </p:cNvSpPr>
          <p:nvPr/>
        </p:nvSpPr>
        <p:spPr>
          <a:xfrm>
            <a:off x="2493106" y="3531204"/>
            <a:ext cx="8561746" cy="977621"/>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Khối</a:t>
            </a:r>
            <a:r>
              <a:rPr lang="en-US" dirty="0">
                <a:latin typeface="Times New Roman" panose="02020603050405020304" pitchFamily="18" charset="0"/>
                <a:cs typeface="Times New Roman" panose="02020603050405020304" pitchFamily="18" charset="0"/>
              </a:rPr>
              <a:t> 10</a:t>
            </a:r>
          </a:p>
          <a:p>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6</a:t>
            </a:r>
          </a:p>
        </p:txBody>
      </p:sp>
      <p:pic>
        <p:nvPicPr>
          <p:cNvPr id="6" name="Picture 5">
            <a:extLst>
              <a:ext uri="{FF2B5EF4-FFF2-40B4-BE49-F238E27FC236}">
                <a16:creationId xmlns:a16="http://schemas.microsoft.com/office/drawing/2014/main" id="{54FB2DBB-C090-4488-88B5-0E27ED86E862}"/>
              </a:ext>
            </a:extLst>
          </p:cNvPr>
          <p:cNvPicPr>
            <a:picLocks noChangeAspect="1"/>
          </p:cNvPicPr>
          <p:nvPr/>
        </p:nvPicPr>
        <p:blipFill>
          <a:blip r:embed="rId2"/>
          <a:stretch>
            <a:fillRect/>
          </a:stretch>
        </p:blipFill>
        <p:spPr>
          <a:xfrm>
            <a:off x="436005" y="352845"/>
            <a:ext cx="1284800" cy="1284800"/>
          </a:xfrm>
          <a:prstGeom prst="rect">
            <a:avLst/>
          </a:prstGeom>
        </p:spPr>
      </p:pic>
      <p:pic>
        <p:nvPicPr>
          <p:cNvPr id="7" name="Hình ảnh 6" descr="Ảnh có chứa cỏ, cây, ngoài trời, trượt băng&#10;&#10;Mô tả được tạo tự động">
            <a:extLst>
              <a:ext uri="{FF2B5EF4-FFF2-40B4-BE49-F238E27FC236}">
                <a16:creationId xmlns:a16="http://schemas.microsoft.com/office/drawing/2014/main" id="{ED0DAAFD-81D3-4D63-97B1-5A6821083CE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482980" y="1183275"/>
            <a:ext cx="3309570" cy="2205001"/>
          </a:xfrm>
          <a:prstGeom prst="rect">
            <a:avLst/>
          </a:prstGeom>
        </p:spPr>
      </p:pic>
      <p:sp>
        <p:nvSpPr>
          <p:cNvPr id="8" name="Hộp Văn bản 7">
            <a:extLst>
              <a:ext uri="{FF2B5EF4-FFF2-40B4-BE49-F238E27FC236}">
                <a16:creationId xmlns:a16="http://schemas.microsoft.com/office/drawing/2014/main" id="{FF92A54F-34CF-4029-B59C-794B1437B668}"/>
              </a:ext>
            </a:extLst>
          </p:cNvPr>
          <p:cNvSpPr txBox="1"/>
          <p:nvPr/>
        </p:nvSpPr>
        <p:spPr>
          <a:xfrm>
            <a:off x="6040032" y="6999682"/>
            <a:ext cx="2745487" cy="369332"/>
          </a:xfrm>
          <a:prstGeom prst="rect">
            <a:avLst/>
          </a:prstGeom>
          <a:noFill/>
        </p:spPr>
        <p:txBody>
          <a:bodyPr wrap="square" rtlCol="0">
            <a:spAutoFit/>
          </a:bodyPr>
          <a:lstStyle/>
          <a:p>
            <a:r>
              <a:rPr lang="en-US" sz="900">
                <a:latin typeface="Times New Roman" panose="02020603050405020304" pitchFamily="18" charset="0"/>
                <a:cs typeface="Times New Roman" panose="02020603050405020304" pitchFamily="18" charset="0"/>
                <a:hlinkClick r:id="rId4" tooltip="https://thuocdantoc.vn/benh/bi-thoat-vi-dia-dem-co-nen-di-bo-hay-chay-bo-khong"/>
              </a:rPr>
              <a:t>Ảnh Này</a:t>
            </a:r>
            <a:r>
              <a:rPr lang="en-US" sz="900">
                <a:latin typeface="Times New Roman" panose="02020603050405020304" pitchFamily="18" charset="0"/>
                <a:cs typeface="Times New Roman" panose="02020603050405020304" pitchFamily="18" charset="0"/>
              </a:rPr>
              <a:t> của Tác giả Không xác định được cấp phép theo </a:t>
            </a:r>
            <a:r>
              <a:rPr lang="en-US" sz="900">
                <a:latin typeface="Times New Roman" panose="02020603050405020304" pitchFamily="18" charset="0"/>
                <a:cs typeface="Times New Roman" panose="02020603050405020304" pitchFamily="18" charset="0"/>
                <a:hlinkClick r:id="rId5" tooltip="https://creativecommons.org/licenses/by-sa/3.0/"/>
              </a:rPr>
              <a:t>CC BY-SA</a:t>
            </a:r>
            <a:endParaRPr lang="en-US" sz="9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270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Nội dung 2">
            <a:extLst>
              <a:ext uri="{FF2B5EF4-FFF2-40B4-BE49-F238E27FC236}">
                <a16:creationId xmlns:a16="http://schemas.microsoft.com/office/drawing/2014/main" id="{D79F2FCC-A502-4242-980B-1CB8507D8C97}"/>
              </a:ext>
            </a:extLst>
          </p:cNvPr>
          <p:cNvSpPr txBox="1">
            <a:spLocks/>
          </p:cNvSpPr>
          <p:nvPr/>
        </p:nvSpPr>
        <p:spPr>
          <a:xfrm>
            <a:off x="1367406" y="1979802"/>
            <a:ext cx="9865453" cy="405188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buFontTx/>
              <a:buChar char="-"/>
            </a:pP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vẩy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ngòi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vươn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2-3 </a:t>
            </a:r>
            <a:r>
              <a:rPr lang="en-US" dirty="0" err="1">
                <a:latin typeface="Times New Roman" panose="02020603050405020304" pitchFamily="18" charset="0"/>
                <a:cs typeface="Times New Roman" panose="02020603050405020304" pitchFamily="18" charset="0"/>
              </a:rPr>
              <a:t>phút</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lỏng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vươn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lỏng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p>
          <a:p>
            <a:pPr algn="just">
              <a:buFontTx/>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63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140C9DAD-1CA2-4502-BA74-D9608937A24A}"/>
              </a:ext>
            </a:extLst>
          </p:cNvPr>
          <p:cNvSpPr txBox="1"/>
          <p:nvPr/>
        </p:nvSpPr>
        <p:spPr>
          <a:xfrm>
            <a:off x="1073791" y="1588632"/>
            <a:ext cx="10410737" cy="2585323"/>
          </a:xfrm>
          <a:prstGeom prst="rect">
            <a:avLst/>
          </a:prstGeom>
          <a:noFill/>
        </p:spPr>
        <p:txBody>
          <a:bodyPr wrap="square">
            <a:spAutoFit/>
          </a:bodyPr>
          <a:lstStyle/>
          <a:p>
            <a:pPr marL="0" indent="0" algn="just">
              <a:buNone/>
            </a:pPr>
            <a:r>
              <a:rPr lang="en-US" dirty="0" err="1">
                <a:latin typeface="Times New Roman" panose="02020603050405020304" pitchFamily="18" charset="0"/>
                <a:cs typeface="Times New Roman" panose="02020603050405020304" pitchFamily="18" charset="0"/>
              </a:rPr>
              <a:t>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nắm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phiên</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lắc</a:t>
            </a:r>
            <a:r>
              <a:rPr lang="en-US" dirty="0">
                <a:latin typeface="Times New Roman" panose="02020603050405020304" pitchFamily="18" charset="0"/>
                <a:cs typeface="Times New Roman" panose="02020603050405020304" pitchFamily="18" charset="0"/>
              </a:rPr>
              <a:t> (rung) </a:t>
            </a:r>
            <a:r>
              <a:rPr lang="en-US" dirty="0" err="1">
                <a:latin typeface="Times New Roman" panose="02020603050405020304" pitchFamily="18" charset="0"/>
                <a:cs typeface="Times New Roman" panose="02020603050405020304" pitchFamily="18" charset="0"/>
              </a:rPr>
              <a:t>nhẹ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lỏng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kia.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rung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lỏng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than.</a:t>
            </a:r>
          </a:p>
          <a:p>
            <a:pPr marL="0" indent="0" algn="just">
              <a:buNone/>
            </a:pP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kia </a:t>
            </a:r>
            <a:r>
              <a:rPr lang="en-US" dirty="0" err="1">
                <a:latin typeface="Times New Roman" panose="02020603050405020304" pitchFamily="18" charset="0"/>
                <a:cs typeface="Times New Roman" panose="02020603050405020304" pitchFamily="18" charset="0"/>
              </a:rPr>
              <a:t>cầm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thả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lỏng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than.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kia </a:t>
            </a:r>
            <a:r>
              <a:rPr lang="en-US" dirty="0" err="1">
                <a:latin typeface="Times New Roman" panose="02020603050405020304" pitchFamily="18" charset="0"/>
                <a:cs typeface="Times New Roman" panose="02020603050405020304" pitchFamily="18" charset="0"/>
              </a:rPr>
              <a:t>đứng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nắm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lưng</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lưng</a:t>
            </a:r>
            <a:r>
              <a:rPr lang="en-US" dirty="0">
                <a:latin typeface="Times New Roman" panose="02020603050405020304" pitchFamily="18" charset="0"/>
                <a:cs typeface="Times New Roman" panose="02020603050405020304" pitchFamily="18" charset="0"/>
              </a:rPr>
              <a:t>, rung, </a:t>
            </a:r>
            <a:r>
              <a:rPr lang="en-US" dirty="0" err="1">
                <a:latin typeface="Times New Roman" panose="02020603050405020304" pitchFamily="18" charset="0"/>
                <a:cs typeface="Times New Roman" panose="02020603050405020304" pitchFamily="18" charset="0"/>
              </a:rPr>
              <a:t>lắc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lỏng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kia </a:t>
            </a:r>
            <a:r>
              <a:rPr lang="en-US" dirty="0" err="1">
                <a:latin typeface="Times New Roman" panose="02020603050405020304" pitchFamily="18" charset="0"/>
                <a:cs typeface="Times New Roman" panose="02020603050405020304" pitchFamily="18" charset="0"/>
              </a:rPr>
              <a:t>nắm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lung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lỏng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65791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283873-2B32-46BF-8479-A71FAEA9E96E}"/>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endParaRPr lang="en-US" dirty="0">
              <a:latin typeface="Times New Roman" panose="02020603050405020304" pitchFamily="18" charset="0"/>
              <a:cs typeface="Times New Roman" panose="02020603050405020304" pitchFamily="18" charset="0"/>
            </a:endParaRPr>
          </a:p>
        </p:txBody>
      </p:sp>
      <p:sp>
        <p:nvSpPr>
          <p:cNvPr id="3" name="Chỗ dành sẵn cho Nội dung 2">
            <a:extLst>
              <a:ext uri="{FF2B5EF4-FFF2-40B4-BE49-F238E27FC236}">
                <a16:creationId xmlns:a16="http://schemas.microsoft.com/office/drawing/2014/main" id="{8DFFBF5B-145B-45C8-8AAC-C46C306A18E8}"/>
              </a:ext>
            </a:extLst>
          </p:cNvPr>
          <p:cNvSpPr>
            <a:spLocks noGrp="1"/>
          </p:cNvSpPr>
          <p:nvPr>
            <p:ph idx="1"/>
          </p:nvPr>
        </p:nvSpPr>
        <p:spPr/>
        <p:txBody>
          <a:bodyPr/>
          <a:lstStyle/>
          <a:p>
            <a:pPr marL="457200" indent="-457200">
              <a:buAutoNum type="arabicPeriod"/>
            </a:pPr>
            <a:r>
              <a:rPr lang="en-US" dirty="0" err="1">
                <a:latin typeface="Times New Roman" panose="02020603050405020304" pitchFamily="18" charset="0"/>
                <a:cs typeface="Times New Roman" panose="02020603050405020304" pitchFamily="18" charset="0"/>
              </a:rPr>
              <a:t>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a:t>
            </a:r>
          </a:p>
          <a:p>
            <a:pPr marL="457200" indent="-457200">
              <a:buAutoNum type="arabicPeriod"/>
            </a:pP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710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EB8C70E-94FC-4082-BECE-153150FA216C}"/>
              </a:ext>
            </a:extLst>
          </p:cNvPr>
          <p:cNvSpPr>
            <a:spLocks noGrp="1"/>
          </p:cNvSpPr>
          <p:nvPr>
            <p:ph type="title"/>
          </p:nvPr>
        </p:nvSpPr>
        <p:spPr>
          <a:xfrm>
            <a:off x="1454238" y="1756130"/>
            <a:ext cx="9293709" cy="1887950"/>
          </a:xfrm>
        </p:spPr>
        <p:txBody>
          <a:bodyPr/>
          <a:lstStyle/>
          <a:p>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bền</a:t>
            </a:r>
            <a:endParaRPr lang="en-US" dirty="0"/>
          </a:p>
        </p:txBody>
      </p:sp>
    </p:spTree>
    <p:extLst>
      <p:ext uri="{BB962C8B-B14F-4D97-AF65-F5344CB8AC3E}">
        <p14:creationId xmlns:p14="http://schemas.microsoft.com/office/powerpoint/2010/main" val="1117239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Nội dung 2">
            <a:extLst>
              <a:ext uri="{FF2B5EF4-FFF2-40B4-BE49-F238E27FC236}">
                <a16:creationId xmlns:a16="http://schemas.microsoft.com/office/drawing/2014/main" id="{49950C3D-7D5E-42EA-A35E-503FE7B5D3CF}"/>
              </a:ext>
            </a:extLst>
          </p:cNvPr>
          <p:cNvSpPr txBox="1">
            <a:spLocks/>
          </p:cNvSpPr>
          <p:nvPr/>
        </p:nvSpPr>
        <p:spPr>
          <a:xfrm>
            <a:off x="1451578" y="2173575"/>
            <a:ext cx="9603275" cy="3772456"/>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nhịp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nhịp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oxi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chu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3-4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3-4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tang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1-2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phối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nhịp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p>
        </p:txBody>
      </p:sp>
      <p:sp>
        <p:nvSpPr>
          <p:cNvPr id="3" name="Tiêu đề 2">
            <a:extLst>
              <a:ext uri="{FF2B5EF4-FFF2-40B4-BE49-F238E27FC236}">
                <a16:creationId xmlns:a16="http://schemas.microsoft.com/office/drawing/2014/main" id="{7C15AC17-0A94-438A-87E9-6C9AE11C03E2}"/>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bền</a:t>
            </a:r>
            <a:endParaRPr lang="en-US" dirty="0"/>
          </a:p>
        </p:txBody>
      </p:sp>
    </p:spTree>
    <p:extLst>
      <p:ext uri="{BB962C8B-B14F-4D97-AF65-F5344CB8AC3E}">
        <p14:creationId xmlns:p14="http://schemas.microsoft.com/office/powerpoint/2010/main" val="98844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8BC34BD-1273-4ED0-9D94-FA45599B44B0}"/>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bền</a:t>
            </a:r>
            <a:endParaRPr lang="en-US" dirty="0"/>
          </a:p>
        </p:txBody>
      </p:sp>
      <p:sp>
        <p:nvSpPr>
          <p:cNvPr id="3" name="Chỗ dành sẵn cho Nội dung 2">
            <a:extLst>
              <a:ext uri="{FF2B5EF4-FFF2-40B4-BE49-F238E27FC236}">
                <a16:creationId xmlns:a16="http://schemas.microsoft.com/office/drawing/2014/main" id="{BE1BF7B4-C586-4E55-9FF6-611160BE7E47}"/>
              </a:ext>
            </a:extLst>
          </p:cNvPr>
          <p:cNvSpPr>
            <a:spLocks noGrp="1"/>
          </p:cNvSpPr>
          <p:nvPr>
            <p:ph idx="1"/>
          </p:nvPr>
        </p:nvSpPr>
        <p:spPr/>
        <p:txBody>
          <a:bodyPr/>
          <a:lstStyle/>
          <a:p>
            <a:pPr marL="0" indent="0">
              <a:buNone/>
            </a:pP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a:t>
            </a:r>
            <a:r>
              <a:rPr lang="en-US" dirty="0">
                <a:latin typeface="Times New Roman" panose="02020603050405020304" pitchFamily="18" charset="0"/>
                <a:cs typeface="Times New Roman" panose="02020603050405020304" pitchFamily="18" charset="0"/>
              </a:rPr>
              <a:t> li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vượt</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cự</a:t>
            </a:r>
            <a:r>
              <a:rPr lang="en-US" dirty="0">
                <a:latin typeface="Times New Roman" panose="02020603050405020304" pitchFamily="18" charset="0"/>
                <a:cs typeface="Times New Roman" panose="02020603050405020304" pitchFamily="18" charset="0"/>
              </a:rPr>
              <a:t> li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a:t>
            </a:r>
            <a:r>
              <a:rPr lang="en-US" dirty="0">
                <a:latin typeface="Times New Roman" panose="02020603050405020304" pitchFamily="18" charset="0"/>
                <a:cs typeface="Times New Roman" panose="02020603050405020304" pitchFamily="18" charset="0"/>
              </a:rPr>
              <a:t> li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a:t>
            </a:r>
            <a:r>
              <a:rPr lang="en-US" dirty="0">
                <a:latin typeface="Times New Roman" panose="02020603050405020304" pitchFamily="18" charset="0"/>
                <a:cs typeface="Times New Roman" panose="02020603050405020304" pitchFamily="18" charset="0"/>
              </a:rPr>
              <a:t> li. </a:t>
            </a:r>
            <a:r>
              <a:rPr lang="en-US" dirty="0" err="1">
                <a:latin typeface="Times New Roman" panose="02020603050405020304" pitchFamily="18" charset="0"/>
                <a:cs typeface="Times New Roman" panose="02020603050405020304" pitchFamily="18" charset="0"/>
              </a:rPr>
              <a:t>Tuy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tang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Khi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sớm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muốn</a:t>
            </a:r>
            <a:r>
              <a:rPr lang="en-US" dirty="0">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1291741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C1AFA03-CEF5-4CE4-91F9-7696AE86EDF8}"/>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endParaRPr lang="en-US" dirty="0"/>
          </a:p>
        </p:txBody>
      </p:sp>
      <p:sp>
        <p:nvSpPr>
          <p:cNvPr id="3" name="Chỗ dành sẵn cho Nội dung 2">
            <a:extLst>
              <a:ext uri="{FF2B5EF4-FFF2-40B4-BE49-F238E27FC236}">
                <a16:creationId xmlns:a16="http://schemas.microsoft.com/office/drawing/2014/main" id="{7A9678C0-A927-4F34-AF19-25530B9C2988}"/>
              </a:ext>
            </a:extLst>
          </p:cNvPr>
          <p:cNvSpPr>
            <a:spLocks noGrp="1"/>
          </p:cNvSpPr>
          <p:nvPr>
            <p:ph idx="1"/>
          </p:nvPr>
        </p:nvSpPr>
        <p:spPr/>
        <p:txBody>
          <a:bodyPr/>
          <a:lstStyle/>
          <a:p>
            <a:pPr marL="0" indent="0" algn="just">
              <a:buNone/>
            </a:pP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nặng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vượt</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chịu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sang </a:t>
            </a:r>
            <a:r>
              <a:rPr lang="en-US" dirty="0" err="1">
                <a:latin typeface="Times New Roman" panose="02020603050405020304" pitchFamily="18" charset="0"/>
                <a:cs typeface="Times New Roman" panose="02020603050405020304" pitchFamily="18" charset="0"/>
              </a:rPr>
              <a:t>trạng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3049657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1D57401-F163-4973-8180-A5B7C1E56C26}"/>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trợ</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8296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Nội dung 2">
            <a:extLst>
              <a:ext uri="{FF2B5EF4-FFF2-40B4-BE49-F238E27FC236}">
                <a16:creationId xmlns:a16="http://schemas.microsoft.com/office/drawing/2014/main" id="{118E3D38-0B0B-4631-A070-F0742CBF1D89}"/>
              </a:ext>
            </a:extLst>
          </p:cNvPr>
          <p:cNvSpPr txBox="1">
            <a:spLocks/>
          </p:cNvSpPr>
          <p:nvPr/>
        </p:nvSpPr>
        <p:spPr>
          <a:xfrm>
            <a:off x="1451579" y="2015732"/>
            <a:ext cx="9603275" cy="345061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a:latin typeface="Times New Roman" panose="02020603050405020304" pitchFamily="18" charset="0"/>
                <a:cs typeface="Times New Roman" panose="02020603050405020304" pitchFamily="18" charset="0"/>
              </a:rPr>
              <a:t>Bài tập 1: Chạy tăng tốc độ 3-4 lần các đoạn 60-100m. Chú ý tăng tốc độ nhịp nhàng, không cần tăng tới tốc độ tối đa, đảm bảo chạy đúng kĩ thuật, phối hợp tốt động tác chân, tay và thở. Tốc độ được tăng dần đến cuối cự li nhờ tang dần tần số và độ dài bước chạy. Không quá gắng sức để có cảm giác muốn ngừng chạy.</a:t>
            </a:r>
          </a:p>
          <a:p>
            <a:r>
              <a:rPr lang="en-US">
                <a:latin typeface="Times New Roman" panose="02020603050405020304" pitchFamily="18" charset="0"/>
                <a:cs typeface="Times New Roman" panose="02020603050405020304" pitchFamily="18" charset="0"/>
              </a:rPr>
              <a:t>Bài tập 2: Chạy lặp lại 3-6 lần cự li 80-100m với tốc độ trung bình, bước chạy dài, thả lỏng và phối họp với thở. Đây là bài tập củng cố kỹ kĩ thuật và nhịp điệu chạy, nên khi chạy không gò bó, gắng sức quá. Cần chạy đều, đẹp mà không phải cố chạy vượt lên.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4506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Nội dung 2">
            <a:extLst>
              <a:ext uri="{FF2B5EF4-FFF2-40B4-BE49-F238E27FC236}">
                <a16:creationId xmlns:a16="http://schemas.microsoft.com/office/drawing/2014/main" id="{E128BDAE-501F-4617-B59B-15106676A1D0}"/>
              </a:ext>
            </a:extLst>
          </p:cNvPr>
          <p:cNvSpPr txBox="1">
            <a:spLocks/>
          </p:cNvSpPr>
          <p:nvPr/>
        </p:nvSpPr>
        <p:spPr>
          <a:xfrm>
            <a:off x="1451579" y="2015732"/>
            <a:ext cx="9603275" cy="345061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dã</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bìa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núi</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chỗ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sân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phạm</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chậm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a:t>
            </a:r>
            <a:r>
              <a:rPr lang="en-US" dirty="0">
                <a:latin typeface="Times New Roman" panose="02020603050405020304" pitchFamily="18" charset="0"/>
                <a:cs typeface="Times New Roman" panose="02020603050405020304" pitchFamily="18" charset="0"/>
              </a:rPr>
              <a:t> li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400-1500m.</a:t>
            </a:r>
          </a:p>
        </p:txBody>
      </p:sp>
    </p:spTree>
    <p:extLst>
      <p:ext uri="{BB962C8B-B14F-4D97-AF65-F5344CB8AC3E}">
        <p14:creationId xmlns:p14="http://schemas.microsoft.com/office/powerpoint/2010/main" val="2245155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Nội dung 2">
            <a:extLst>
              <a:ext uri="{FF2B5EF4-FFF2-40B4-BE49-F238E27FC236}">
                <a16:creationId xmlns:a16="http://schemas.microsoft.com/office/drawing/2014/main" id="{679FCE45-B539-4773-BBFB-8F07BF33FD6E}"/>
              </a:ext>
            </a:extLst>
          </p:cNvPr>
          <p:cNvSpPr txBox="1">
            <a:spLocks/>
          </p:cNvSpPr>
          <p:nvPr/>
        </p:nvSpPr>
        <p:spPr>
          <a:xfrm>
            <a:off x="1451579" y="2015732"/>
            <a:ext cx="9603275" cy="345061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5: </a:t>
            </a:r>
            <a:r>
              <a:rPr lang="en-US" dirty="0" err="1">
                <a:latin typeface="Times New Roman" panose="02020603050405020304" pitchFamily="18" charset="0"/>
                <a:cs typeface="Times New Roman" panose="02020603050405020304" pitchFamily="18" charset="0"/>
              </a:rPr>
              <a:t>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tĩnh</a:t>
            </a:r>
            <a:endParaRPr lang="en-US" dirty="0">
              <a:latin typeface="Times New Roman" panose="02020603050405020304" pitchFamily="18" charset="0"/>
              <a:cs typeface="Times New Roman" panose="02020603050405020304" pitchFamily="18" charset="0"/>
            </a:endParaRPr>
          </a:p>
          <a:p>
            <a:pPr algn="just">
              <a:buFontTx/>
              <a:buChar char="-"/>
            </a:pPr>
            <a:r>
              <a:rPr lang="en-US" dirty="0">
                <a:latin typeface="Times New Roman" panose="02020603050405020304" pitchFamily="18" charset="0"/>
                <a:cs typeface="Times New Roman" panose="02020603050405020304" pitchFamily="18" charset="0"/>
              </a:rPr>
              <a:t>Sau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nằm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oxi</a:t>
            </a:r>
            <a:r>
              <a:rPr lang="en-US" dirty="0">
                <a:latin typeface="Times New Roman" panose="02020603050405020304" pitchFamily="18" charset="0"/>
                <a:cs typeface="Times New Roman" panose="02020603050405020304" pitchFamily="18" charset="0"/>
              </a:rPr>
              <a:t>. Khi </a:t>
            </a:r>
            <a:r>
              <a:rPr lang="en-US" dirty="0" err="1">
                <a:latin typeface="Times New Roman" panose="02020603050405020304" pitchFamily="18" charset="0"/>
                <a:cs typeface="Times New Roman" panose="02020603050405020304" pitchFamily="18" charset="0"/>
              </a:rPr>
              <a:t>nhịp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lỏng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tỏa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mỏi</a:t>
            </a:r>
            <a:r>
              <a:rPr lang="en-US" dirty="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a:p>
            <a:pPr algn="just">
              <a:buFontTx/>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4525424"/>
      </p:ext>
    </p:extLst>
  </p:cSld>
  <p:clrMapOvr>
    <a:masterClrMapping/>
  </p:clrMapOvr>
</p:sld>
</file>

<file path=ppt/theme/theme1.xml><?xml version="1.0" encoding="utf-8"?>
<a:theme xmlns:a="http://schemas.openxmlformats.org/drawingml/2006/main" name="Bộ sưu tập">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TM10001114[[fn=Bộ sưu tập]]</Template>
  <TotalTime>117</TotalTime>
  <Words>1115</Words>
  <Application>Microsoft Office PowerPoint</Application>
  <PresentationFormat>Màn hình rộng</PresentationFormat>
  <Paragraphs>36</Paragraphs>
  <Slides>12</Slides>
  <Notes>0</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12</vt:i4>
      </vt:variant>
    </vt:vector>
  </HeadingPairs>
  <TitlesOfParts>
    <vt:vector size="16" baseType="lpstr">
      <vt:lpstr>Arial</vt:lpstr>
      <vt:lpstr>Gill Sans MT</vt:lpstr>
      <vt:lpstr>Times New Roman</vt:lpstr>
      <vt:lpstr>Bộ sưu tập</vt:lpstr>
      <vt:lpstr>Bản trình bày PowerPoint</vt:lpstr>
      <vt:lpstr>Một số điểm cần chú ý khi chạy bền</vt:lpstr>
      <vt:lpstr>Thở trong chạy bền</vt:lpstr>
      <vt:lpstr>Phân phối sức trong chạy bền</vt:lpstr>
      <vt:lpstr>Hiện tượng “cực điểm” và cách khắc phục</vt:lpstr>
      <vt:lpstr>Các bài tập bổ trợ</vt:lpstr>
      <vt:lpstr>Bản trình bày PowerPoint</vt:lpstr>
      <vt:lpstr>Bản trình bày PowerPoint</vt:lpstr>
      <vt:lpstr>Bản trình bày PowerPoint</vt:lpstr>
      <vt:lpstr>Bản trình bày PowerPoint</vt:lpstr>
      <vt:lpstr>Bản trình bày PowerPoint</vt:lpstr>
      <vt:lpstr>Câu hỏi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Nguyen Thien Huy</dc:creator>
  <cp:lastModifiedBy>Pham Nguyen Thien Huy</cp:lastModifiedBy>
  <cp:revision>1</cp:revision>
  <dcterms:created xsi:type="dcterms:W3CDTF">2021-10-24T04:08:18Z</dcterms:created>
  <dcterms:modified xsi:type="dcterms:W3CDTF">2021-10-24T06:05:56Z</dcterms:modified>
</cp:coreProperties>
</file>