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6"/>
  </p:handoutMasterIdLst>
  <p:sldIdLst>
    <p:sldId id="274" r:id="rId3"/>
    <p:sldId id="257" r:id="rId4"/>
    <p:sldId id="262" r:id="rId5"/>
    <p:sldId id="258" r:id="rId6"/>
    <p:sldId id="263" r:id="rId7"/>
    <p:sldId id="261" r:id="rId8"/>
    <p:sldId id="265" r:id="rId9"/>
    <p:sldId id="266" r:id="rId10"/>
    <p:sldId id="271" r:id="rId11"/>
    <p:sldId id="267" r:id="rId12"/>
    <p:sldId id="268" r:id="rId13"/>
    <p:sldId id="288" r:id="rId14"/>
    <p:sldId id="272" r:id="rId15"/>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1pPr>
    <a:lvl2pPr marL="457200" lvl="1"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2pPr>
    <a:lvl3pPr marL="914400" lvl="2"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3pPr>
    <a:lvl4pPr marL="1371600" lvl="3"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4pPr>
    <a:lvl5pPr marL="1828800" lvl="4"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5pPr>
    <a:lvl6pPr marL="2286000" lvl="5"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6pPr>
    <a:lvl7pPr marL="2743200" lvl="6"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7pPr>
    <a:lvl8pPr marL="3200400" lvl="7"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8pPr>
    <a:lvl9pPr marL="3657600" lvl="8"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0000FF"/>
    <a:srgbClr val="FF0000"/>
    <a:srgbClr val="009900"/>
    <a:srgbClr val="FF00FF"/>
    <a:srgbClr val="990033"/>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8"/>
    <p:restoredTop sz="94693"/>
  </p:normalViewPr>
  <p:slideViewPr>
    <p:cSldViewPr showGuides="1">
      <p:cViewPr>
        <p:scale>
          <a:sx n="54" d="100"/>
          <a:sy n="54" d="100"/>
        </p:scale>
        <p:origin x="-402" y="-78"/>
      </p:cViewPr>
      <p:guideLst>
        <p:guide orient="horz" pos="2112"/>
        <p:guide pos="2816"/>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37602" name="Header Placeholder 537601"/>
          <p:cNvSpPr>
            <a:spLocks noGrp="1"/>
          </p:cNvSpPr>
          <p:nvPr>
            <p:ph type="hdr" sz="quarter"/>
          </p:nvPr>
        </p:nvSpPr>
        <p:spPr>
          <a:xfrm>
            <a:off x="0" y="0"/>
            <a:ext cx="2971800" cy="457200"/>
          </a:xfrm>
          <a:prstGeom prst="rect">
            <a:avLst/>
          </a:prstGeom>
          <a:noFill/>
          <a:ln w="9525">
            <a:noFill/>
          </a:ln>
        </p:spPr>
        <p:txBody>
          <a:bodyPr/>
          <a:p>
            <a:pPr lvl="0"/>
            <a:endParaRPr lang="en-US" sz="1200" dirty="0">
              <a:latin typeface="VNI-Times" pitchFamily="2" charset="0"/>
            </a:endParaRPr>
          </a:p>
        </p:txBody>
      </p:sp>
      <p:sp>
        <p:nvSpPr>
          <p:cNvPr id="537603" name="Date Placeholder 537602"/>
          <p:cNvSpPr>
            <a:spLocks noGrp="1"/>
          </p:cNvSpPr>
          <p:nvPr>
            <p:ph type="dt" sz="quarter" idx="1"/>
          </p:nvPr>
        </p:nvSpPr>
        <p:spPr>
          <a:xfrm>
            <a:off x="3886200" y="0"/>
            <a:ext cx="2971800" cy="457200"/>
          </a:xfrm>
          <a:prstGeom prst="rect">
            <a:avLst/>
          </a:prstGeom>
          <a:noFill/>
          <a:ln w="9525">
            <a:noFill/>
          </a:ln>
        </p:spPr>
        <p:txBody>
          <a:bodyPr/>
          <a:p>
            <a:pPr lvl="0" algn="r"/>
            <a:endParaRPr lang="en-US" sz="1200" dirty="0">
              <a:latin typeface="VNI-Times" pitchFamily="2" charset="0"/>
            </a:endParaRPr>
          </a:p>
        </p:txBody>
      </p:sp>
      <p:sp>
        <p:nvSpPr>
          <p:cNvPr id="537604" name="Footer Placeholder 537603"/>
          <p:cNvSpPr>
            <a:spLocks noGrp="1"/>
          </p:cNvSpPr>
          <p:nvPr>
            <p:ph type="ftr" sz="quarter" idx="2"/>
          </p:nvPr>
        </p:nvSpPr>
        <p:spPr>
          <a:xfrm>
            <a:off x="0" y="8686800"/>
            <a:ext cx="2971800" cy="457200"/>
          </a:xfrm>
          <a:prstGeom prst="rect">
            <a:avLst/>
          </a:prstGeom>
          <a:noFill/>
          <a:ln w="9525">
            <a:noFill/>
          </a:ln>
        </p:spPr>
        <p:txBody>
          <a:bodyPr anchor="b" anchorCtr="0"/>
          <a:p>
            <a:pPr lvl="0"/>
            <a:endParaRPr lang="en-US" sz="1200" dirty="0">
              <a:latin typeface="VNI-Times" pitchFamily="2" charset="0"/>
            </a:endParaRPr>
          </a:p>
        </p:txBody>
      </p:sp>
      <p:sp>
        <p:nvSpPr>
          <p:cNvPr id="537605" name="Slide Number Placeholder 537604"/>
          <p:cNvSpPr>
            <a:spLocks noGrp="1"/>
          </p:cNvSpPr>
          <p:nvPr>
            <p:ph type="sldNum" sz="quarter" idx="3"/>
          </p:nvPr>
        </p:nvSpPr>
        <p:spPr>
          <a:xfrm>
            <a:off x="3886200" y="8686800"/>
            <a:ext cx="2971800" cy="457200"/>
          </a:xfrm>
          <a:prstGeom prst="rect">
            <a:avLst/>
          </a:prstGeom>
          <a:noFill/>
          <a:ln w="9525">
            <a:noFill/>
          </a:ln>
        </p:spPr>
        <p:txBody>
          <a:bodyPr anchor="b" anchorCtr="0"/>
          <a:p>
            <a:pPr lvl="0" algn="r"/>
            <a:fld id="{9A0DB2DC-4C9A-4742-B13C-FB6460FD3503}" type="slidenum">
              <a:rPr lang="en-US" sz="1200" dirty="0">
                <a:latin typeface="VNI-Times" pitchFamily="2" charset="0"/>
              </a:rPr>
            </a:fld>
            <a:endParaRPr lang="en-US" sz="1200" dirty="0">
              <a:latin typeface="VNI-Times" pitchFamily="2" charset="0"/>
            </a:endParaRP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a:endParaRPr lang="en-US" dirty="0">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a:endParaRPr lang="en-US" dirty="0">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a:endParaRPr lang="en-US" dirty="0">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a:endParaRPr lang="en-US" dirty="0">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a:endParaRPr lang="en-US" dirty="0">
              <a:latin typeface="Arial" panose="020B0604020202020204" pitchFamily="34" charset="0"/>
            </a:endParaRPr>
          </a:p>
        </p:txBody>
      </p:sp>
      <p:sp>
        <p:nvSpPr>
          <p:cNvPr id="5" name="Footer Placeholder 4"/>
          <p:cNvSpPr>
            <a:spLocks noGrp="1"/>
          </p:cNvSpPr>
          <p:nvPr>
            <p:ph type="ftr" sz="quarter" idx="11"/>
          </p:nvPr>
        </p:nvSpPr>
        <p:spPr/>
        <p:txBody>
          <a:bodyPr/>
          <a:lstStyle/>
          <a:p>
            <a:pPr lvl="0"/>
            <a:endParaRPr lang="en-US" dirty="0">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a:endParaRPr lang="en-US" dirty="0">
              <a:latin typeface="Arial" panose="020B060402020202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dirty="0">
              <a:latin typeface="Arial" panose="020B0604020202020204" pitchFamily="34" charset="0"/>
            </a:endParaRPr>
          </a:p>
        </p:txBody>
      </p:sp>
      <p:sp>
        <p:nvSpPr>
          <p:cNvPr id="8" name="Footer Placeholder 7"/>
          <p:cNvSpPr>
            <a:spLocks noGrp="1"/>
          </p:cNvSpPr>
          <p:nvPr>
            <p:ph type="ftr" sz="quarter" idx="11"/>
          </p:nvPr>
        </p:nvSpPr>
        <p:spPr/>
        <p:txBody>
          <a:bodyPr/>
          <a:lstStyle/>
          <a:p>
            <a:pPr lvl="0"/>
            <a:endParaRPr lang="en-US" dirty="0">
              <a:latin typeface="Arial" panose="020B0604020202020204" pitchFamily="34" charset="0"/>
            </a:endParaRPr>
          </a:p>
        </p:txBody>
      </p:sp>
      <p:sp>
        <p:nvSpPr>
          <p:cNvPr id="9" name="Slide Number Placeholder 8"/>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dirty="0">
              <a:latin typeface="Arial" panose="020B0604020202020204" pitchFamily="34" charset="0"/>
            </a:endParaRPr>
          </a:p>
        </p:txBody>
      </p:sp>
      <p:sp>
        <p:nvSpPr>
          <p:cNvPr id="4" name="Footer Placeholder 3"/>
          <p:cNvSpPr>
            <a:spLocks noGrp="1"/>
          </p:cNvSpPr>
          <p:nvPr>
            <p:ph type="ftr" sz="quarter" idx="11"/>
          </p:nvPr>
        </p:nvSpPr>
        <p:spPr/>
        <p:txBody>
          <a:bodyPr/>
          <a:lstStyle/>
          <a:p>
            <a:pPr lvl="0"/>
            <a:endParaRPr lang="en-US" dirty="0">
              <a:latin typeface="Arial" panose="020B0604020202020204" pitchFamily="34" charset="0"/>
            </a:endParaRPr>
          </a:p>
        </p:txBody>
      </p:sp>
      <p:sp>
        <p:nvSpPr>
          <p:cNvPr id="5" name="Slide Number Placeholder 4"/>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dirty="0">
              <a:latin typeface="Arial" panose="020B0604020202020204" pitchFamily="34" charset="0"/>
            </a:endParaRPr>
          </a:p>
        </p:txBody>
      </p:sp>
      <p:sp>
        <p:nvSpPr>
          <p:cNvPr id="3" name="Footer Placeholder 2"/>
          <p:cNvSpPr>
            <a:spLocks noGrp="1"/>
          </p:cNvSpPr>
          <p:nvPr>
            <p:ph type="ftr" sz="quarter" idx="11"/>
          </p:nvPr>
        </p:nvSpPr>
        <p:spPr/>
        <p:txBody>
          <a:bodyPr/>
          <a:lstStyle/>
          <a:p>
            <a:pPr lvl="0"/>
            <a:endParaRPr lang="en-US" dirty="0">
              <a:latin typeface="Arial" panose="020B0604020202020204" pitchFamily="34" charset="0"/>
            </a:endParaRPr>
          </a:p>
        </p:txBody>
      </p:sp>
      <p:sp>
        <p:nvSpPr>
          <p:cNvPr id="4" name="Slide Number Placeholder 3"/>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a:endParaRPr lang="en-US" dirty="0">
              <a:latin typeface="Arial" panose="020B060402020202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dirty="0">
              <a:latin typeface="Arial" panose="020B0604020202020204" pitchFamily="34" charset="0"/>
            </a:endParaRPr>
          </a:p>
        </p:txBody>
      </p:sp>
      <p:sp>
        <p:nvSpPr>
          <p:cNvPr id="6" name="Footer Placeholder 5"/>
          <p:cNvSpPr>
            <a:spLocks noGrp="1"/>
          </p:cNvSpPr>
          <p:nvPr>
            <p:ph type="ftr" sz="quarter" idx="11"/>
          </p:nvPr>
        </p:nvSpPr>
        <p:spPr/>
        <p:txBody>
          <a:bodyPr/>
          <a:lstStyle/>
          <a:p>
            <a:pPr lvl="0"/>
            <a:endParaRPr lang="en-US" dirty="0">
              <a:latin typeface="Arial" panose="020B060402020202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496642" name="Title 496641"/>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496643" name="Text Placeholder 496642"/>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496644" name="Date Placeholder 496643"/>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en-US" dirty="0">
              <a:latin typeface="Arial" panose="020B0604020202020204" pitchFamily="34" charset="0"/>
            </a:endParaRPr>
          </a:p>
        </p:txBody>
      </p:sp>
      <p:sp>
        <p:nvSpPr>
          <p:cNvPr id="496645" name="Footer Placeholder 496644"/>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en-US" dirty="0">
              <a:latin typeface="Arial" panose="020B0604020202020204" pitchFamily="34" charset="0"/>
            </a:endParaRPr>
          </a:p>
        </p:txBody>
      </p:sp>
      <p:sp>
        <p:nvSpPr>
          <p:cNvPr id="496646" name="Slide Number Placeholder 496645"/>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2pPr>
      <a:lvl3pPr marL="914400" lvl="2"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3pPr>
      <a:lvl4pPr marL="1371600" lvl="3"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4pPr>
      <a:lvl5pPr marL="1828800" lvl="4"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5pPr>
      <a:lvl6pPr marL="2286000" lvl="5"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6pPr>
      <a:lvl7pPr marL="2743200" lvl="6"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7pPr>
      <a:lvl8pPr marL="3200400" lvl="7"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8pPr>
      <a:lvl9pPr marL="3657600" lvl="8" indent="0" algn="l" defTabSz="914400" rtl="0" eaLnBrk="1" fontAlgn="base" latinLnBrk="0" hangingPunct="1">
        <a:lnSpc>
          <a:spcPct val="100000"/>
        </a:lnSpc>
        <a:spcBef>
          <a:spcPct val="0"/>
        </a:spcBef>
        <a:spcAft>
          <a:spcPct val="0"/>
        </a:spcAft>
        <a:buNone/>
        <a:defRPr sz="2000" b="0" i="0" u="none" kern="1200" baseline="0">
          <a:solidFill>
            <a:schemeClr val="tx1"/>
          </a:solidFill>
          <a:latin typeface="VNI-Times" pitchFamily="2"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6818" name="Text Box 546817"/>
          <p:cNvSpPr txBox="1"/>
          <p:nvPr/>
        </p:nvSpPr>
        <p:spPr>
          <a:xfrm>
            <a:off x="1660525" y="338138"/>
            <a:ext cx="2759075" cy="366712"/>
          </a:xfrm>
          <a:prstGeom prst="rect">
            <a:avLst/>
          </a:prstGeom>
          <a:noFill/>
          <a:ln w="12700">
            <a:noFill/>
          </a:ln>
        </p:spPr>
        <p:txBody>
          <a:bodyPr>
            <a:spAutoFit/>
          </a:bodyPr>
          <a:p>
            <a:endParaRPr sz="1800" dirty="0">
              <a:latin typeface="VNI-Times" pitchFamily="2" charset="0"/>
            </a:endParaRPr>
          </a:p>
        </p:txBody>
      </p:sp>
      <p:sp>
        <p:nvSpPr>
          <p:cNvPr id="546824" name="Text Box 546823"/>
          <p:cNvSpPr txBox="1"/>
          <p:nvPr/>
        </p:nvSpPr>
        <p:spPr>
          <a:xfrm>
            <a:off x="0" y="2667000"/>
            <a:ext cx="8610600" cy="1106805"/>
          </a:xfrm>
          <a:prstGeom prst="rect">
            <a:avLst/>
          </a:prstGeom>
          <a:noFill/>
          <a:ln w="12700">
            <a:noFill/>
          </a:ln>
        </p:spPr>
        <p:txBody>
          <a:bodyPr>
            <a:spAutoFit/>
          </a:bodyPr>
          <a:p>
            <a:pPr algn="ctr">
              <a:spcBef>
                <a:spcPct val="50000"/>
              </a:spcBef>
            </a:pPr>
            <a:r>
              <a:rPr lang="en-US" sz="6600" b="1" dirty="0">
                <a:solidFill>
                  <a:srgbClr val="FF0000"/>
                </a:solidFill>
                <a:latin typeface="Times New Roman" panose="02020603050405020304" pitchFamily="18" charset="0"/>
                <a:cs typeface="Times New Roman" panose="02020603050405020304" pitchFamily="18" charset="0"/>
              </a:rPr>
              <a:t>NGỮ CẢNH</a:t>
            </a:r>
            <a:endParaRPr lang="en-US" sz="66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33573" name="Table 533572"/>
          <p:cNvGraphicFramePr/>
          <p:nvPr/>
        </p:nvGraphicFramePr>
        <p:xfrm>
          <a:off x="304800" y="2362200"/>
          <a:ext cx="8534400" cy="3470275"/>
        </p:xfrm>
        <a:graphic>
          <a:graphicData uri="http://schemas.openxmlformats.org/drawingml/2006/table">
            <a:tbl>
              <a:tblPr/>
              <a:tblGrid>
                <a:gridCol w="4267200"/>
                <a:gridCol w="4267200"/>
              </a:tblGrid>
              <a:tr h="1096963">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sz="3000" b="1" dirty="0">
                          <a:solidFill>
                            <a:srgbClr val="FF0000"/>
                          </a:solidFill>
                          <a:latin typeface="VNI-Times" pitchFamily="2" charset="0"/>
                        </a:rPr>
                        <a:t>Ñoái vôùi ngöôøi noùi </a:t>
                      </a:r>
                      <a:endParaRPr sz="3000" b="1" dirty="0">
                        <a:solidFill>
                          <a:srgbClr val="FF0000"/>
                        </a:solidFill>
                        <a:latin typeface="VNI-Times" pitchFamily="2" charset="0"/>
                      </a:endParaRPr>
                    </a:p>
                    <a:p>
                      <a:pPr marL="0" lvl="0" indent="0" algn="ctr">
                        <a:buNone/>
                      </a:pPr>
                      <a:r>
                        <a:rPr sz="3000" b="1" dirty="0">
                          <a:solidFill>
                            <a:srgbClr val="FF0000"/>
                          </a:solidFill>
                          <a:latin typeface="VNI-Times" pitchFamily="2" charset="0"/>
                        </a:rPr>
                        <a:t>( ngöôøi vieát)</a:t>
                      </a:r>
                      <a:endParaRPr lang="en-US" sz="3000" b="1" dirty="0">
                        <a:solidFill>
                          <a:srgbClr val="FF0000"/>
                        </a:solidFill>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sz="3000" b="1" dirty="0">
                          <a:solidFill>
                            <a:srgbClr val="FF0000"/>
                          </a:solidFill>
                          <a:latin typeface="VNI-Times" pitchFamily="2" charset="0"/>
                        </a:rPr>
                        <a:t>Ñoái vôùi ngöôøi nghe</a:t>
                      </a:r>
                      <a:endParaRPr sz="3000" b="1" dirty="0">
                        <a:solidFill>
                          <a:srgbClr val="FF0000"/>
                        </a:solidFill>
                        <a:latin typeface="VNI-Times" pitchFamily="2" charset="0"/>
                      </a:endParaRPr>
                    </a:p>
                    <a:p>
                      <a:pPr marL="0" lvl="0" indent="0" algn="ctr">
                        <a:buNone/>
                      </a:pPr>
                      <a:r>
                        <a:rPr sz="3000" b="1" dirty="0">
                          <a:solidFill>
                            <a:srgbClr val="FF0000"/>
                          </a:solidFill>
                          <a:latin typeface="VNI-Times" pitchFamily="2" charset="0"/>
                        </a:rPr>
                        <a:t>( ngöôøi ñoïc)</a:t>
                      </a:r>
                      <a:endParaRPr lang="en-US" sz="3000" dirty="0">
                        <a:solidFill>
                          <a:srgbClr val="FF0000"/>
                        </a:solidFill>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r>
              <a:tr h="2373312">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sz="2600" dirty="0">
                        <a:latin typeface="VNI-Times" pitchFamily="2" charset="0"/>
                      </a:endParaRPr>
                    </a:p>
                    <a:p>
                      <a:pPr marL="0" lvl="0" indent="0">
                        <a:buNone/>
                      </a:pPr>
                      <a:r>
                        <a:rPr sz="2600" dirty="0">
                          <a:latin typeface="VNI-Times" pitchFamily="2" charset="0"/>
                        </a:rPr>
                        <a:t>  </a:t>
                      </a:r>
                      <a:r>
                        <a:rPr sz="2400" dirty="0">
                          <a:latin typeface="VNI-Times" pitchFamily="2" charset="0"/>
                        </a:rPr>
                        <a:t>Ngöõ caûnh laø cô sôû cuûa vieäc  duøng töø, ñaët caâu, keát hôïp töø ngöõ  ñeå taïo laäp lôøi noùi, caâu vaên</a:t>
                      </a:r>
                      <a:r>
                        <a:rPr lang="en-US" sz="2400" dirty="0">
                          <a:latin typeface="VNI-Times" pitchFamily="2" charset="0"/>
                        </a:rPr>
                        <a:t>.</a:t>
                      </a:r>
                      <a:endParaRPr lang="en-US" sz="2400" dirty="0">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endParaRPr sz="2600" dirty="0">
                        <a:latin typeface="VNI-Times" pitchFamily="2" charset="0"/>
                      </a:endParaRPr>
                    </a:p>
                    <a:p>
                      <a:pPr marL="0" lvl="0" indent="0">
                        <a:buNone/>
                      </a:pPr>
                      <a:r>
                        <a:rPr sz="2600" dirty="0">
                          <a:latin typeface="VNI-Times" pitchFamily="2" charset="0"/>
                        </a:rPr>
                        <a:t>  </a:t>
                      </a:r>
                      <a:r>
                        <a:rPr sz="2400" dirty="0">
                          <a:latin typeface="VNI-Times" pitchFamily="2" charset="0"/>
                        </a:rPr>
                        <a:t>Ngöõ caûnh laø caên cöù ñeå lónh hoäi lôøi noùi, caâu vaên theo ñuùng noäi dung, yù nghóa, muïc ñích cuûa noù.</a:t>
                      </a:r>
                      <a:endParaRPr lang="en-US" sz="2400" dirty="0">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r>
            </a:tbl>
          </a:graphicData>
        </a:graphic>
      </p:graphicFrame>
      <p:sp>
        <p:nvSpPr>
          <p:cNvPr id="533554" name="Text Box 533553"/>
          <p:cNvSpPr txBox="1"/>
          <p:nvPr/>
        </p:nvSpPr>
        <p:spPr>
          <a:xfrm>
            <a:off x="2209800" y="1676400"/>
            <a:ext cx="5181600" cy="521970"/>
          </a:xfrm>
          <a:prstGeom prst="rect">
            <a:avLst/>
          </a:prstGeom>
          <a:noFill/>
          <a:ln w="12700">
            <a:noFill/>
          </a:ln>
        </p:spPr>
        <p:txBody>
          <a:bodyPr>
            <a:spAutoFit/>
          </a:bodyPr>
          <a:p>
            <a:pPr>
              <a:spcBef>
                <a:spcPct val="50000"/>
              </a:spcBef>
            </a:pPr>
            <a:r>
              <a:rPr sz="2800" b="1" dirty="0">
                <a:solidFill>
                  <a:srgbClr val="0000FF"/>
                </a:solidFill>
                <a:latin typeface="VNI-Times" pitchFamily="2" charset="0"/>
              </a:rPr>
              <a:t>VAI TROØ CUÛA NGÖÕ CAÛNH</a:t>
            </a:r>
            <a:endParaRPr sz="2400" b="1" dirty="0">
              <a:solidFill>
                <a:srgbClr val="0000FF"/>
              </a:solidFill>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33554"/>
                                        </p:tgtEl>
                                        <p:attrNameLst>
                                          <p:attrName>style.visibility</p:attrName>
                                        </p:attrNameLst>
                                      </p:cBhvr>
                                      <p:to>
                                        <p:strVal val="visible"/>
                                      </p:to>
                                    </p:set>
                                    <p:animEffect transition="in" filter="barn(inHorizontal)">
                                      <p:cBhvr>
                                        <p:cTn id="7" dur="500"/>
                                        <p:tgtEl>
                                          <p:spTgt spid="5335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533573"/>
                                        </p:tgtEl>
                                        <p:attrNameLst>
                                          <p:attrName>style.visibility</p:attrName>
                                        </p:attrNameLst>
                                      </p:cBhvr>
                                      <p:to>
                                        <p:strVal val="visible"/>
                                      </p:to>
                                    </p:set>
                                    <p:animEffect transition="in" filter="box(out)">
                                      <p:cBhvr>
                                        <p:cTn id="12" dur="500"/>
                                        <p:tgtEl>
                                          <p:spTgt spid="533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5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4532" name="Text Box 534531"/>
          <p:cNvSpPr txBox="1"/>
          <p:nvPr/>
        </p:nvSpPr>
        <p:spPr>
          <a:xfrm>
            <a:off x="0" y="1524000"/>
            <a:ext cx="41148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GHI NHÔÙ</a:t>
            </a:r>
            <a:r>
              <a:rPr sz="2200" b="1" dirty="0">
                <a:solidFill>
                  <a:schemeClr val="accent2"/>
                </a:solidFill>
                <a:latin typeface="VNI-Times" pitchFamily="2" charset="0"/>
              </a:rPr>
              <a:t> </a:t>
            </a:r>
            <a:r>
              <a:rPr sz="2200" b="1" dirty="0">
                <a:solidFill>
                  <a:schemeClr val="tx2"/>
                </a:solidFill>
                <a:latin typeface="VNI-Times" pitchFamily="2" charset="0"/>
              </a:rPr>
              <a:t>( SGK tr 105) </a:t>
            </a:r>
            <a:endParaRPr sz="2200" b="1" dirty="0">
              <a:solidFill>
                <a:schemeClr val="tx2"/>
              </a:solidFill>
              <a:latin typeface="VNI-Times" pitchFamily="2" charset="0"/>
            </a:endParaRPr>
          </a:p>
        </p:txBody>
      </p:sp>
      <p:sp>
        <p:nvSpPr>
          <p:cNvPr id="534533" name="Text Box 534532"/>
          <p:cNvSpPr txBox="1"/>
          <p:nvPr/>
        </p:nvSpPr>
        <p:spPr>
          <a:xfrm>
            <a:off x="139700" y="2133600"/>
            <a:ext cx="30480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IV/ </a:t>
            </a:r>
            <a:r>
              <a:rPr sz="2200" b="1" u="sng" dirty="0">
                <a:solidFill>
                  <a:srgbClr val="0000FF"/>
                </a:solidFill>
                <a:latin typeface="VNI-Times" pitchFamily="2" charset="0"/>
              </a:rPr>
              <a:t>LUYEÄN TAÄP</a:t>
            </a:r>
            <a:endParaRPr sz="2200" b="1" dirty="0">
              <a:solidFill>
                <a:srgbClr val="0000FF"/>
              </a:solidFill>
              <a:latin typeface="VNI-Times" pitchFamily="2" charset="0"/>
            </a:endParaRPr>
          </a:p>
        </p:txBody>
      </p:sp>
      <p:sp>
        <p:nvSpPr>
          <p:cNvPr id="534534" name="Text Box 534533"/>
          <p:cNvSpPr txBox="1"/>
          <p:nvPr/>
        </p:nvSpPr>
        <p:spPr>
          <a:xfrm>
            <a:off x="346075" y="3124200"/>
            <a:ext cx="8458200" cy="768350"/>
          </a:xfrm>
          <a:prstGeom prst="rect">
            <a:avLst/>
          </a:prstGeom>
          <a:noFill/>
          <a:ln w="12700">
            <a:noFill/>
          </a:ln>
        </p:spPr>
        <p:txBody>
          <a:bodyPr>
            <a:spAutoFit/>
          </a:bodyPr>
          <a:p>
            <a:pPr>
              <a:spcBef>
                <a:spcPct val="50000"/>
              </a:spcBef>
            </a:pPr>
            <a:r>
              <a:rPr sz="2200" dirty="0">
                <a:latin typeface="VNI-Times" pitchFamily="2" charset="0"/>
              </a:rPr>
              <a:t> Caùc chi tieát ñöôïc mieâu taû trong hai caâu vaên "</a:t>
            </a:r>
            <a:r>
              <a:rPr sz="2200" i="1" dirty="0">
                <a:latin typeface="VNI-Times" pitchFamily="2" charset="0"/>
              </a:rPr>
              <a:t>Tieáng phong haïc phaäp phoàng... muoán ra caén coå"</a:t>
            </a:r>
            <a:r>
              <a:rPr sz="2200" dirty="0">
                <a:latin typeface="VNI-Times" pitchFamily="2" charset="0"/>
              </a:rPr>
              <a:t>(</a:t>
            </a:r>
            <a:r>
              <a:rPr sz="2200" b="1" dirty="0">
                <a:latin typeface="VNI-Times" pitchFamily="2" charset="0"/>
              </a:rPr>
              <a:t> </a:t>
            </a:r>
            <a:r>
              <a:rPr sz="2200" dirty="0">
                <a:latin typeface="VNI-Times" pitchFamily="2" charset="0"/>
              </a:rPr>
              <a:t>Vaên teá nghóa só Caàn Giuoäc)</a:t>
            </a:r>
            <a:r>
              <a:rPr lang="en-US" sz="2200" dirty="0">
                <a:latin typeface="VNI-Times" pitchFamily="2" charset="0"/>
              </a:rPr>
              <a:t>:</a:t>
            </a:r>
            <a:r>
              <a:rPr sz="2200" dirty="0">
                <a:latin typeface="VNI-Times" pitchFamily="2" charset="0"/>
              </a:rPr>
              <a:t> </a:t>
            </a:r>
            <a:endParaRPr sz="2200" dirty="0">
              <a:latin typeface="VNI-Times" pitchFamily="2" charset="0"/>
            </a:endParaRPr>
          </a:p>
        </p:txBody>
      </p:sp>
      <p:sp>
        <p:nvSpPr>
          <p:cNvPr id="534535" name="Rectangles 534534"/>
          <p:cNvSpPr/>
          <p:nvPr/>
        </p:nvSpPr>
        <p:spPr>
          <a:xfrm>
            <a:off x="346075" y="2667000"/>
            <a:ext cx="2813050" cy="429895"/>
          </a:xfrm>
          <a:prstGeom prst="rect">
            <a:avLst/>
          </a:prstGeom>
          <a:noFill/>
          <a:ln w="12700">
            <a:noFill/>
          </a:ln>
        </p:spPr>
        <p:txBody>
          <a:bodyPr>
            <a:spAutoFit/>
          </a:bodyPr>
          <a:p>
            <a:r>
              <a:rPr sz="2200" b="1" dirty="0">
                <a:solidFill>
                  <a:srgbClr val="0000FF"/>
                </a:solidFill>
                <a:latin typeface="VNI-Times" pitchFamily="2" charset="0"/>
              </a:rPr>
              <a:t>Baøi taäp 1</a:t>
            </a:r>
            <a:endParaRPr sz="2200" dirty="0">
              <a:solidFill>
                <a:srgbClr val="FF00FF"/>
              </a:solidFill>
              <a:latin typeface="VNI-Times" pitchFamily="2" charset="0"/>
            </a:endParaRPr>
          </a:p>
        </p:txBody>
      </p:sp>
      <p:sp>
        <p:nvSpPr>
          <p:cNvPr id="534539" name="Rectangles 534538"/>
          <p:cNvSpPr/>
          <p:nvPr/>
        </p:nvSpPr>
        <p:spPr>
          <a:xfrm>
            <a:off x="304800" y="3962400"/>
            <a:ext cx="8839200" cy="1106805"/>
          </a:xfrm>
          <a:prstGeom prst="rect">
            <a:avLst/>
          </a:prstGeom>
          <a:noFill/>
          <a:ln w="12700">
            <a:noFill/>
          </a:ln>
        </p:spPr>
        <p:txBody>
          <a:bodyPr>
            <a:spAutoFit/>
          </a:bodyPr>
          <a:p>
            <a:pPr>
              <a:spcBef>
                <a:spcPct val="50000"/>
              </a:spcBef>
            </a:pPr>
            <a:r>
              <a:rPr sz="2200" dirty="0">
                <a:latin typeface="VNI-Times" pitchFamily="2" charset="0"/>
              </a:rPr>
              <a:t> Tin töùc veà keû ñòch ñeán ñaõ phong </a:t>
            </a:r>
            <a:r>
              <a:rPr lang="en-US" sz="2200" dirty="0">
                <a:latin typeface="VNI-Times" pitchFamily="2" charset="0"/>
              </a:rPr>
              <a:t>p</a:t>
            </a:r>
            <a:r>
              <a:rPr sz="2200" dirty="0">
                <a:latin typeface="VNI-Times" pitchFamily="2" charset="0"/>
              </a:rPr>
              <a:t>hanh </a:t>
            </a:r>
            <a:r>
              <a:rPr lang="en-US" sz="2200" dirty="0">
                <a:latin typeface="Times New Roman" panose="02020603050405020304" pitchFamily="18" charset="0"/>
                <a:cs typeface="Times New Roman" panose="02020603050405020304" pitchFamily="18" charset="0"/>
              </a:rPr>
              <a:t>mươi</a:t>
            </a:r>
            <a:r>
              <a:rPr sz="2200" dirty="0">
                <a:latin typeface="VNI-Times" pitchFamily="2" charset="0"/>
              </a:rPr>
              <a:t> thaùng nay, maø leänh quan thì vaãn coøn</a:t>
            </a:r>
            <a:r>
              <a:rPr lang="en-US" sz="2200" dirty="0">
                <a:latin typeface="VNI-Times" pitchFamily="2" charset="0"/>
              </a:rPr>
              <a:t> </a:t>
            </a:r>
            <a:r>
              <a:rPr lang="en-US" sz="2200" dirty="0">
                <a:latin typeface="Times New Roman" panose="02020603050405020304" pitchFamily="18" charset="0"/>
                <a:cs typeface="Times New Roman" panose="02020603050405020304" pitchFamily="18" charset="0"/>
              </a:rPr>
              <a:t>phả</a:t>
            </a:r>
            <a:r>
              <a:rPr lang="en-US" sz="2200" dirty="0">
                <a:latin typeface="VNI-Times" pitchFamily="2" charset="0"/>
              </a:rPr>
              <a:t>i</a:t>
            </a:r>
            <a:r>
              <a:rPr sz="2200" dirty="0">
                <a:latin typeface="VNI-Times" pitchFamily="2" charset="0"/>
              </a:rPr>
              <a:t> chôø ñôïi; nhaân daân thaáy roõ hình aûnh dô baån</a:t>
            </a:r>
            <a:r>
              <a:rPr lang="en-US" sz="2200" dirty="0">
                <a:latin typeface="Times New Roman" panose="02020603050405020304" pitchFamily="18" charset="0"/>
                <a:cs typeface="Times New Roman" panose="02020603050405020304" pitchFamily="18" charset="0"/>
              </a:rPr>
              <a:t> hàng ngày</a:t>
            </a:r>
            <a:r>
              <a:rPr sz="2200" dirty="0">
                <a:latin typeface="VNI-Times" pitchFamily="2" charset="0"/>
              </a:rPr>
              <a:t> cuûa keû </a:t>
            </a:r>
            <a:r>
              <a:rPr lang="en-US" sz="2200" dirty="0">
                <a:latin typeface="Times New Roman" panose="02020603050405020304" pitchFamily="18" charset="0"/>
                <a:cs typeface="Times New Roman" panose="02020603050405020304" pitchFamily="18" charset="0"/>
              </a:rPr>
              <a:t>địch</a:t>
            </a:r>
            <a:r>
              <a:rPr sz="2200" dirty="0">
                <a:latin typeface="Times New Roman" panose="02020603050405020304" pitchFamily="18" charset="0"/>
                <a:cs typeface="Times New Roman" panose="02020603050405020304" pitchFamily="18" charset="0"/>
              </a:rPr>
              <a:t> </a:t>
            </a:r>
            <a:r>
              <a:rPr sz="2200" dirty="0">
                <a:latin typeface="VNI-Times" pitchFamily="2" charset="0"/>
              </a:rPr>
              <a:t>vaø voâ cuøng caêm gheùt chuùng.</a:t>
            </a:r>
            <a:endParaRPr sz="2200" dirty="0">
              <a:latin typeface="VNI-Times"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4533"/>
                                        </p:tgtEl>
                                        <p:attrNameLst>
                                          <p:attrName>style.visibility</p:attrName>
                                        </p:attrNameLst>
                                      </p:cBhvr>
                                      <p:to>
                                        <p:strVal val="visible"/>
                                      </p:to>
                                    </p:set>
                                    <p:animEffect transition="in" filter="blinds(horizontal)">
                                      <p:cBhvr>
                                        <p:cTn id="7" dur="500"/>
                                        <p:tgtEl>
                                          <p:spTgt spid="53453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34535"/>
                                        </p:tgtEl>
                                        <p:attrNameLst>
                                          <p:attrName>style.visibility</p:attrName>
                                        </p:attrNameLst>
                                      </p:cBhvr>
                                      <p:to>
                                        <p:strVal val="visible"/>
                                      </p:to>
                                    </p:set>
                                    <p:animEffect transition="in" filter="box(in)">
                                      <p:cBhvr>
                                        <p:cTn id="12" dur="500"/>
                                        <p:tgtEl>
                                          <p:spTgt spid="53453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grpId="0" nodeType="clickEffect">
                                  <p:stCondLst>
                                    <p:cond delay="0"/>
                                  </p:stCondLst>
                                  <p:childTnLst>
                                    <p:set>
                                      <p:cBhvr>
                                        <p:cTn id="16" dur="1" fill="hold">
                                          <p:stCondLst>
                                            <p:cond delay="0"/>
                                          </p:stCondLst>
                                        </p:cTn>
                                        <p:tgtEl>
                                          <p:spTgt spid="534534"/>
                                        </p:tgtEl>
                                        <p:attrNameLst>
                                          <p:attrName>style.visibility</p:attrName>
                                        </p:attrNameLst>
                                      </p:cBhvr>
                                      <p:to>
                                        <p:strVal val="visible"/>
                                      </p:to>
                                    </p:set>
                                    <p:anim calcmode="lin" valueType="num">
                                      <p:cBhvr additive="base">
                                        <p:cTn id="17" dur="500" fill="hold"/>
                                        <p:tgtEl>
                                          <p:spTgt spid="534534"/>
                                        </p:tgtEl>
                                        <p:attrNameLst>
                                          <p:attrName>ppt_x</p:attrName>
                                        </p:attrNameLst>
                                      </p:cBhvr>
                                      <p:tavLst>
                                        <p:tav tm="0">
                                          <p:val>
                                            <p:strVal val="1+#ppt_w/2"/>
                                          </p:val>
                                        </p:tav>
                                        <p:tav tm="100000">
                                          <p:val>
                                            <p:strVal val="#ppt_x"/>
                                          </p:val>
                                        </p:tav>
                                      </p:tavLst>
                                    </p:anim>
                                    <p:anim calcmode="lin" valueType="num">
                                      <p:cBhvr additive="base">
                                        <p:cTn id="18" dur="500" fill="hold"/>
                                        <p:tgtEl>
                                          <p:spTgt spid="53453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534539"/>
                                        </p:tgtEl>
                                        <p:attrNameLst>
                                          <p:attrName>style.visibility</p:attrName>
                                        </p:attrNameLst>
                                      </p:cBhvr>
                                      <p:to>
                                        <p:strVal val="visible"/>
                                      </p:to>
                                    </p:set>
                                    <p:animEffect transition="in" filter="blinds(vertical)">
                                      <p:cBhvr>
                                        <p:cTn id="23" dur="500"/>
                                        <p:tgtEl>
                                          <p:spTgt spid="534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33" grpId="0"/>
      <p:bldP spid="534534" grpId="0"/>
      <p:bldP spid="534535" grpId="0"/>
      <p:bldP spid="5345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400" b="1">
                <a:solidFill>
                  <a:srgbClr val="0000FF"/>
                </a:solidFill>
                <a:latin typeface="Times New Roman" panose="02020603050405020304" pitchFamily="18" charset="0"/>
                <a:cs typeface="Times New Roman" panose="02020603050405020304" pitchFamily="18" charset="0"/>
              </a:rPr>
              <a:t>Bài tập 2</a:t>
            </a:r>
            <a:endParaRPr lang="en-US" sz="2400">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 </a:t>
            </a:r>
            <a:r>
              <a:rPr lang="en-US" sz="2300">
                <a:latin typeface="Times New Roman" panose="02020603050405020304" pitchFamily="18" charset="0"/>
                <a:cs typeface="Times New Roman" panose="02020603050405020304" pitchFamily="18" charset="0"/>
              </a:rPr>
              <a:t>Hiện thực được đề cập là: đêm khuya, tiếng trống cầm canh văng vẳng từ nơi xa, mà Hồ Xuân Hương vẫn cô đơn, trơ trọi một mình. Hiện thực đó chính là ngữ cảnh cho hai câu thơ, đồng thời qua đó nói lên tâm trạng cô đơn, buồn tủi vì duyên phận lận đận, trắc trở của nhân vật trữ tình.</a:t>
            </a:r>
            <a:endParaRPr lang="en-US" sz="23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4792" name="Rectangles 544791"/>
          <p:cNvSpPr/>
          <p:nvPr/>
        </p:nvSpPr>
        <p:spPr>
          <a:xfrm>
            <a:off x="158750" y="1752600"/>
            <a:ext cx="2667000" cy="429895"/>
          </a:xfrm>
          <a:prstGeom prst="rect">
            <a:avLst/>
          </a:prstGeom>
          <a:noFill/>
          <a:ln w="12700">
            <a:noFill/>
          </a:ln>
        </p:spPr>
        <p:txBody>
          <a:bodyPr>
            <a:spAutoFit/>
          </a:bodyPr>
          <a:p>
            <a:r>
              <a:rPr sz="2200" b="1" dirty="0">
                <a:solidFill>
                  <a:srgbClr val="0000FF"/>
                </a:solidFill>
                <a:latin typeface="VNI-Times" pitchFamily="2" charset="0"/>
              </a:rPr>
              <a:t>Baøi taäp 3</a:t>
            </a:r>
            <a:endParaRPr sz="2200" dirty="0">
              <a:solidFill>
                <a:srgbClr val="FF00FF"/>
              </a:solidFill>
              <a:latin typeface="VNI-Times" pitchFamily="2" charset="0"/>
            </a:endParaRPr>
          </a:p>
        </p:txBody>
      </p:sp>
      <p:sp>
        <p:nvSpPr>
          <p:cNvPr id="544797" name="Text Box 544796"/>
          <p:cNvSpPr txBox="1"/>
          <p:nvPr/>
        </p:nvSpPr>
        <p:spPr>
          <a:xfrm>
            <a:off x="304800" y="2249488"/>
            <a:ext cx="8839200" cy="429895"/>
          </a:xfrm>
          <a:prstGeom prst="rect">
            <a:avLst/>
          </a:prstGeom>
          <a:noFill/>
          <a:ln w="12700">
            <a:noFill/>
          </a:ln>
        </p:spPr>
        <p:txBody>
          <a:bodyPr>
            <a:spAutoFit/>
          </a:bodyPr>
          <a:p>
            <a:pPr>
              <a:spcBef>
                <a:spcPct val="50000"/>
              </a:spcBef>
            </a:pPr>
            <a:r>
              <a:rPr sz="2200" dirty="0">
                <a:solidFill>
                  <a:srgbClr val="0000FF"/>
                </a:solidFill>
                <a:latin typeface="VNI-Times" pitchFamily="2" charset="0"/>
              </a:rPr>
              <a:t>Nhöõng chi tieát veà hình aûnh baø Tuù trong baøi thô </a:t>
            </a:r>
            <a:r>
              <a:rPr sz="2200" b="1" i="1" dirty="0">
                <a:solidFill>
                  <a:srgbClr val="0000FF"/>
                </a:solidFill>
                <a:latin typeface="VNI-Times" pitchFamily="2" charset="0"/>
              </a:rPr>
              <a:t>Thöông vô</a:t>
            </a:r>
            <a:r>
              <a:rPr b="1" i="1" dirty="0">
                <a:solidFill>
                  <a:srgbClr val="0000FF"/>
                </a:solidFill>
                <a:latin typeface="VNI-Times" pitchFamily="2" charset="0"/>
              </a:rPr>
              <a:t>ï </a:t>
            </a:r>
            <a:r>
              <a:rPr dirty="0">
                <a:solidFill>
                  <a:srgbClr val="0000FF"/>
                </a:solidFill>
                <a:latin typeface="VNI-Times" pitchFamily="2" charset="0"/>
              </a:rPr>
              <a:t>(Traàn Teá Xöông)</a:t>
            </a:r>
            <a:endParaRPr dirty="0">
              <a:solidFill>
                <a:srgbClr val="0000FF"/>
              </a:solidFill>
              <a:latin typeface="VNI-Times" pitchFamily="2" charset="0"/>
            </a:endParaRPr>
          </a:p>
        </p:txBody>
      </p:sp>
      <p:sp>
        <p:nvSpPr>
          <p:cNvPr id="544798" name="Text Box 544797"/>
          <p:cNvSpPr txBox="1"/>
          <p:nvPr/>
        </p:nvSpPr>
        <p:spPr>
          <a:xfrm>
            <a:off x="533400" y="2871788"/>
            <a:ext cx="8153400" cy="427037"/>
          </a:xfrm>
          <a:prstGeom prst="rect">
            <a:avLst/>
          </a:prstGeom>
          <a:noFill/>
          <a:ln w="12700">
            <a:noFill/>
          </a:ln>
        </p:spPr>
        <p:txBody>
          <a:bodyPr>
            <a:spAutoFit/>
          </a:bodyPr>
          <a:p>
            <a:pPr>
              <a:spcBef>
                <a:spcPct val="50000"/>
              </a:spcBef>
            </a:pPr>
            <a:r>
              <a:rPr sz="2200" dirty="0">
                <a:latin typeface="VNI-Times" pitchFamily="2" charset="0"/>
              </a:rPr>
              <a:t>- Baø laøm ngheà buoân baùn nhoû, vaát vaû, taàn taûo: Q</a:t>
            </a:r>
            <a:r>
              <a:rPr sz="2200" i="1" dirty="0">
                <a:latin typeface="VNI-Times" pitchFamily="2" charset="0"/>
              </a:rPr>
              <a:t>uanh naêm buoân baùn...</a:t>
            </a:r>
            <a:endParaRPr sz="2200" i="1" dirty="0">
              <a:latin typeface="VNI-Times" pitchFamily="2" charset="0"/>
            </a:endParaRPr>
          </a:p>
        </p:txBody>
      </p:sp>
      <p:sp>
        <p:nvSpPr>
          <p:cNvPr id="544799" name="Text Box 544798"/>
          <p:cNvSpPr txBox="1"/>
          <p:nvPr/>
        </p:nvSpPr>
        <p:spPr>
          <a:xfrm>
            <a:off x="533400" y="3405188"/>
            <a:ext cx="8610600" cy="427037"/>
          </a:xfrm>
          <a:prstGeom prst="rect">
            <a:avLst/>
          </a:prstGeom>
          <a:noFill/>
          <a:ln w="12700">
            <a:noFill/>
          </a:ln>
        </p:spPr>
        <p:txBody>
          <a:bodyPr>
            <a:spAutoFit/>
          </a:bodyPr>
          <a:p>
            <a:pPr>
              <a:spcBef>
                <a:spcPct val="50000"/>
              </a:spcBef>
            </a:pPr>
            <a:r>
              <a:rPr sz="2200" dirty="0">
                <a:latin typeface="VNI-Times" pitchFamily="2" charset="0"/>
              </a:rPr>
              <a:t>- Baø laø ngöôøi phuï nöõ ñaûm ñang thaùo vaùt:  </a:t>
            </a:r>
            <a:r>
              <a:rPr sz="2200" i="1" dirty="0">
                <a:latin typeface="VNI-Times" pitchFamily="2" charset="0"/>
              </a:rPr>
              <a:t>Nuoâi ñuû naêm con ...</a:t>
            </a:r>
            <a:endParaRPr sz="2200" dirty="0">
              <a:latin typeface="VNI-Times" pitchFamily="2" charset="0"/>
            </a:endParaRPr>
          </a:p>
        </p:txBody>
      </p:sp>
      <p:sp>
        <p:nvSpPr>
          <p:cNvPr id="544800" name="Text Box 544799"/>
          <p:cNvSpPr txBox="1"/>
          <p:nvPr/>
        </p:nvSpPr>
        <p:spPr>
          <a:xfrm>
            <a:off x="533400" y="3938588"/>
            <a:ext cx="8610600" cy="768350"/>
          </a:xfrm>
          <a:prstGeom prst="rect">
            <a:avLst/>
          </a:prstGeom>
          <a:noFill/>
          <a:ln w="12700">
            <a:noFill/>
          </a:ln>
        </p:spPr>
        <p:txBody>
          <a:bodyPr>
            <a:spAutoFit/>
          </a:bodyPr>
          <a:p>
            <a:pPr>
              <a:spcBef>
                <a:spcPct val="50000"/>
              </a:spcBef>
            </a:pPr>
            <a:r>
              <a:rPr sz="2200" dirty="0">
                <a:latin typeface="VNI-Times" pitchFamily="2" charset="0"/>
              </a:rPr>
              <a:t>- Baø laø ngöôøi phuï nöõ raát möïc dòu hieàn, yeâu thöông choàng con, </a:t>
            </a:r>
            <a:r>
              <a:rPr sz="2200" dirty="0">
                <a:sym typeface="+mn-ea"/>
              </a:rPr>
              <a:t>hy sinh</a:t>
            </a:r>
            <a:r>
              <a:rPr lang="en-US" sz="2200" dirty="0">
                <a:sym typeface="+mn-ea"/>
              </a:rPr>
              <a:t> </a:t>
            </a:r>
            <a:r>
              <a:rPr sz="2200" dirty="0">
                <a:latin typeface="VNI-Times" pitchFamily="2" charset="0"/>
              </a:rPr>
              <a:t> thaàm</a:t>
            </a:r>
            <a:r>
              <a:rPr lang="en-US" sz="2200" dirty="0">
                <a:latin typeface="VNI-Times" pitchFamily="2" charset="0"/>
              </a:rPr>
              <a:t> </a:t>
            </a:r>
            <a:r>
              <a:rPr sz="2200" dirty="0">
                <a:sym typeface="+mn-ea"/>
              </a:rPr>
              <a:t>laëng</a:t>
            </a:r>
            <a:r>
              <a:rPr sz="2200" dirty="0">
                <a:latin typeface="VNI-Times" pitchFamily="2" charset="0"/>
              </a:rPr>
              <a:t> :</a:t>
            </a:r>
            <a:r>
              <a:rPr sz="2200" i="1" dirty="0">
                <a:latin typeface="VNI-Times" pitchFamily="2" charset="0"/>
              </a:rPr>
              <a:t> laën loäi thaân coø...,</a:t>
            </a:r>
            <a:r>
              <a:rPr lang="en-US" sz="2200" i="1" dirty="0">
                <a:latin typeface="VNI-Times" pitchFamily="2" charset="0"/>
              </a:rPr>
              <a:t> </a:t>
            </a:r>
            <a:r>
              <a:rPr sz="2200" i="1" dirty="0">
                <a:latin typeface="VNI-Times" pitchFamily="2" charset="0"/>
              </a:rPr>
              <a:t>moät duyeân hai nôï..., naêm naéng möôøi möa...</a:t>
            </a:r>
            <a:endParaRPr sz="2200" dirty="0">
              <a:latin typeface="VNI-Times" pitchFamily="2" charset="0"/>
            </a:endParaRPr>
          </a:p>
        </p:txBody>
      </p:sp>
      <p:sp>
        <p:nvSpPr>
          <p:cNvPr id="544801" name="Text Box 544800"/>
          <p:cNvSpPr txBox="1"/>
          <p:nvPr/>
        </p:nvSpPr>
        <p:spPr>
          <a:xfrm>
            <a:off x="381000" y="5005388"/>
            <a:ext cx="8763000" cy="768350"/>
          </a:xfrm>
          <a:prstGeom prst="rect">
            <a:avLst/>
          </a:prstGeom>
          <a:noFill/>
          <a:ln w="12700">
            <a:noFill/>
          </a:ln>
        </p:spPr>
        <p:txBody>
          <a:bodyPr>
            <a:spAutoFit/>
          </a:bodyPr>
          <a:p>
            <a:pPr>
              <a:spcBef>
                <a:spcPct val="50000"/>
              </a:spcBef>
            </a:pPr>
            <a:r>
              <a:rPr sz="2200" b="1" dirty="0">
                <a:solidFill>
                  <a:srgbClr val="0000FF"/>
                </a:solidFill>
                <a:latin typeface="VNI-Times" pitchFamily="2" charset="0"/>
                <a:sym typeface="Wingdings" panose="05000000000000000000" pitchFamily="2" charset="2"/>
              </a:rPr>
              <a:t></a:t>
            </a:r>
            <a:r>
              <a:rPr b="1" dirty="0">
                <a:solidFill>
                  <a:srgbClr val="0000FF"/>
                </a:solidFill>
                <a:latin typeface="VNI-Times" pitchFamily="2" charset="0"/>
                <a:sym typeface="Wingdings" panose="05000000000000000000" pitchFamily="2" charset="2"/>
              </a:rPr>
              <a:t> </a:t>
            </a:r>
            <a:r>
              <a:rPr sz="2200" b="1" dirty="0">
                <a:solidFill>
                  <a:srgbClr val="0000FF"/>
                </a:solidFill>
                <a:latin typeface="VNI-Times" pitchFamily="2" charset="0"/>
                <a:sym typeface="Wingdings" panose="05000000000000000000" pitchFamily="2" charset="2"/>
              </a:rPr>
              <a:t>Hoaøn caûnh soáng cuûa gia ñình </a:t>
            </a:r>
            <a:r>
              <a:rPr lang="en-US" sz="2200" b="1"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ô</a:t>
            </a:r>
            <a:r>
              <a:rPr sz="2200" b="1"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ng </a:t>
            </a:r>
            <a:r>
              <a:rPr sz="2200" b="1" dirty="0">
                <a:solidFill>
                  <a:srgbClr val="0000FF"/>
                </a:solidFill>
                <a:latin typeface="VNI-Times" pitchFamily="2" charset="0"/>
                <a:sym typeface="Wingdings" panose="05000000000000000000" pitchFamily="2" charset="2"/>
              </a:rPr>
              <a:t>Tuù (ngöõ caûnh) laø caên cöù  xaây döïng hình aûnh baø </a:t>
            </a:r>
            <a:r>
              <a:rPr sz="2200" b="1"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T</a:t>
            </a:r>
            <a:r>
              <a:rPr lang="en-US" sz="2200" b="1"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ú </a:t>
            </a:r>
            <a:r>
              <a:rPr sz="2200" b="1" dirty="0">
                <a:solidFill>
                  <a:srgbClr val="0000FF"/>
                </a:solidFill>
                <a:latin typeface="VNI-Times" pitchFamily="2" charset="0"/>
                <a:sym typeface="Wingdings" panose="05000000000000000000" pitchFamily="2" charset="2"/>
              </a:rPr>
              <a:t>(</a:t>
            </a:r>
            <a:r>
              <a:rPr sz="2200" dirty="0">
                <a:solidFill>
                  <a:srgbClr val="0000FF"/>
                </a:solidFill>
                <a:latin typeface="VNI-Times" pitchFamily="2" charset="0"/>
              </a:rPr>
              <a:t> Hieän thöïc ñöôïc noùi ñeán)</a:t>
            </a:r>
            <a:r>
              <a:rPr sz="2200" dirty="0">
                <a:latin typeface="VNI-Times" pitchFamily="2" charset="0"/>
              </a:rPr>
              <a:t>.</a:t>
            </a:r>
            <a:endParaRPr sz="2200" dirty="0">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4792"/>
                                        </p:tgtEl>
                                        <p:attrNameLst>
                                          <p:attrName>style.visibility</p:attrName>
                                        </p:attrNameLst>
                                      </p:cBhvr>
                                      <p:to>
                                        <p:strVal val="visible"/>
                                      </p:to>
                                    </p:set>
                                    <p:animEffect transition="in" filter="blinds(horizontal)">
                                      <p:cBhvr>
                                        <p:cTn id="7" dur="500"/>
                                        <p:tgtEl>
                                          <p:spTgt spid="54479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44797"/>
                                        </p:tgtEl>
                                        <p:attrNameLst>
                                          <p:attrName>style.visibility</p:attrName>
                                        </p:attrNameLst>
                                      </p:cBhvr>
                                      <p:to>
                                        <p:strVal val="visible"/>
                                      </p:to>
                                    </p:set>
                                    <p:anim calcmode="lin" valueType="num">
                                      <p:cBhvr additive="base">
                                        <p:cTn id="12" dur="500" fill="hold"/>
                                        <p:tgtEl>
                                          <p:spTgt spid="544797"/>
                                        </p:tgtEl>
                                        <p:attrNameLst>
                                          <p:attrName>ppt_x</p:attrName>
                                        </p:attrNameLst>
                                      </p:cBhvr>
                                      <p:tavLst>
                                        <p:tav tm="0">
                                          <p:val>
                                            <p:strVal val="#ppt_x"/>
                                          </p:val>
                                        </p:tav>
                                        <p:tav tm="100000">
                                          <p:val>
                                            <p:strVal val="#ppt_x"/>
                                          </p:val>
                                        </p:tav>
                                      </p:tavLst>
                                    </p:anim>
                                    <p:anim calcmode="lin" valueType="num">
                                      <p:cBhvr additive="base">
                                        <p:cTn id="13" dur="500" fill="hold"/>
                                        <p:tgtEl>
                                          <p:spTgt spid="54479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44798"/>
                                        </p:tgtEl>
                                        <p:attrNameLst>
                                          <p:attrName>style.visibility</p:attrName>
                                        </p:attrNameLst>
                                      </p:cBhvr>
                                      <p:to>
                                        <p:strVal val="visible"/>
                                      </p:to>
                                    </p:set>
                                    <p:anim calcmode="lin" valueType="num">
                                      <p:cBhvr additive="base">
                                        <p:cTn id="18" dur="500" fill="hold"/>
                                        <p:tgtEl>
                                          <p:spTgt spid="544798"/>
                                        </p:tgtEl>
                                        <p:attrNameLst>
                                          <p:attrName>ppt_x</p:attrName>
                                        </p:attrNameLst>
                                      </p:cBhvr>
                                      <p:tavLst>
                                        <p:tav tm="0">
                                          <p:val>
                                            <p:strVal val="#ppt_x"/>
                                          </p:val>
                                        </p:tav>
                                        <p:tav tm="100000">
                                          <p:val>
                                            <p:strVal val="#ppt_x"/>
                                          </p:val>
                                        </p:tav>
                                      </p:tavLst>
                                    </p:anim>
                                    <p:anim calcmode="lin" valueType="num">
                                      <p:cBhvr additive="base">
                                        <p:cTn id="19" dur="500" fill="hold"/>
                                        <p:tgtEl>
                                          <p:spTgt spid="54479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44799"/>
                                        </p:tgtEl>
                                        <p:attrNameLst>
                                          <p:attrName>style.visibility</p:attrName>
                                        </p:attrNameLst>
                                      </p:cBhvr>
                                      <p:to>
                                        <p:strVal val="visible"/>
                                      </p:to>
                                    </p:set>
                                    <p:anim calcmode="lin" valueType="num">
                                      <p:cBhvr additive="base">
                                        <p:cTn id="24" dur="500" fill="hold"/>
                                        <p:tgtEl>
                                          <p:spTgt spid="544799"/>
                                        </p:tgtEl>
                                        <p:attrNameLst>
                                          <p:attrName>ppt_x</p:attrName>
                                        </p:attrNameLst>
                                      </p:cBhvr>
                                      <p:tavLst>
                                        <p:tav tm="0">
                                          <p:val>
                                            <p:strVal val="#ppt_x"/>
                                          </p:val>
                                        </p:tav>
                                        <p:tav tm="100000">
                                          <p:val>
                                            <p:strVal val="#ppt_x"/>
                                          </p:val>
                                        </p:tav>
                                      </p:tavLst>
                                    </p:anim>
                                    <p:anim calcmode="lin" valueType="num">
                                      <p:cBhvr additive="base">
                                        <p:cTn id="25" dur="500" fill="hold"/>
                                        <p:tgtEl>
                                          <p:spTgt spid="54479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5" fill="hold" grpId="0" nodeType="clickEffect">
                                  <p:stCondLst>
                                    <p:cond delay="0"/>
                                  </p:stCondLst>
                                  <p:childTnLst>
                                    <p:set>
                                      <p:cBhvr>
                                        <p:cTn id="29" dur="1" fill="hold">
                                          <p:stCondLst>
                                            <p:cond delay="0"/>
                                          </p:stCondLst>
                                        </p:cTn>
                                        <p:tgtEl>
                                          <p:spTgt spid="544800"/>
                                        </p:tgtEl>
                                        <p:attrNameLst>
                                          <p:attrName>style.visibility</p:attrName>
                                        </p:attrNameLst>
                                      </p:cBhvr>
                                      <p:to>
                                        <p:strVal val="visible"/>
                                      </p:to>
                                    </p:set>
                                    <p:animEffect transition="in" filter="blinds(vertical)">
                                      <p:cBhvr>
                                        <p:cTn id="30" dur="500"/>
                                        <p:tgtEl>
                                          <p:spTgt spid="54480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44801"/>
                                        </p:tgtEl>
                                        <p:attrNameLst>
                                          <p:attrName>style.visibility</p:attrName>
                                        </p:attrNameLst>
                                      </p:cBhvr>
                                      <p:to>
                                        <p:strVal val="visible"/>
                                      </p:to>
                                    </p:set>
                                    <p:anim calcmode="lin" valueType="num">
                                      <p:cBhvr additive="base">
                                        <p:cTn id="35" dur="500" fill="hold"/>
                                        <p:tgtEl>
                                          <p:spTgt spid="544801"/>
                                        </p:tgtEl>
                                        <p:attrNameLst>
                                          <p:attrName>ppt_x</p:attrName>
                                        </p:attrNameLst>
                                      </p:cBhvr>
                                      <p:tavLst>
                                        <p:tav tm="0">
                                          <p:val>
                                            <p:strVal val="#ppt_x"/>
                                          </p:val>
                                        </p:tav>
                                        <p:tav tm="100000">
                                          <p:val>
                                            <p:strVal val="#ppt_x"/>
                                          </p:val>
                                        </p:tav>
                                      </p:tavLst>
                                    </p:anim>
                                    <p:anim calcmode="lin" valueType="num">
                                      <p:cBhvr additive="base">
                                        <p:cTn id="36" dur="500" fill="hold"/>
                                        <p:tgtEl>
                                          <p:spTgt spid="5448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792" grpId="0"/>
      <p:bldP spid="544797" grpId="0"/>
      <p:bldP spid="544798" grpId="0"/>
      <p:bldP spid="544799" grpId="0"/>
      <p:bldP spid="544800" grpId="0"/>
      <p:bldP spid="5448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08" name="Text Box 409607"/>
          <p:cNvSpPr txBox="1"/>
          <p:nvPr/>
        </p:nvSpPr>
        <p:spPr>
          <a:xfrm>
            <a:off x="152083" y="1447483"/>
            <a:ext cx="3505200" cy="429895"/>
          </a:xfrm>
          <a:prstGeom prst="rect">
            <a:avLst/>
          </a:prstGeom>
          <a:noFill/>
          <a:ln w="12700">
            <a:noFill/>
          </a:ln>
        </p:spPr>
        <p:txBody>
          <a:bodyPr wrap="square">
            <a:spAutoFit/>
          </a:bodyPr>
          <a:p>
            <a:pPr>
              <a:spcBef>
                <a:spcPct val="50000"/>
              </a:spcBef>
            </a:pPr>
            <a:r>
              <a:rPr sz="2200" b="1" dirty="0">
                <a:solidFill>
                  <a:srgbClr val="0000FF"/>
                </a:solidFill>
                <a:latin typeface="VNI-Times" pitchFamily="2" charset="0"/>
              </a:rPr>
              <a:t>I/ </a:t>
            </a:r>
            <a:r>
              <a:rPr sz="2200" b="1" u="sng" dirty="0">
                <a:solidFill>
                  <a:srgbClr val="0000FF"/>
                </a:solidFill>
                <a:latin typeface="VNI-Times" pitchFamily="2" charset="0"/>
              </a:rPr>
              <a:t>KHAÙI NIEÄM</a:t>
            </a:r>
            <a:endParaRPr sz="2200" b="1" dirty="0">
              <a:latin typeface="VNI-Times" pitchFamily="2" charset="0"/>
            </a:endParaRPr>
          </a:p>
        </p:txBody>
      </p:sp>
      <p:sp>
        <p:nvSpPr>
          <p:cNvPr id="409609" name="Text Box 409608"/>
          <p:cNvSpPr txBox="1"/>
          <p:nvPr/>
        </p:nvSpPr>
        <p:spPr>
          <a:xfrm>
            <a:off x="138430" y="1712595"/>
            <a:ext cx="8849360" cy="937260"/>
          </a:xfrm>
          <a:prstGeom prst="rect">
            <a:avLst/>
          </a:prstGeom>
          <a:noFill/>
          <a:ln w="12700">
            <a:noFill/>
          </a:ln>
        </p:spPr>
        <p:txBody>
          <a:bodyPr wrap="square">
            <a:spAutoFit/>
          </a:bodyPr>
          <a:p>
            <a:pPr>
              <a:spcBef>
                <a:spcPct val="50000"/>
              </a:spcBef>
            </a:pPr>
            <a:r>
              <a:rPr sz="2200" b="1" dirty="0">
                <a:latin typeface="VNI-Times" pitchFamily="2" charset="0"/>
              </a:rPr>
              <a:t>*</a:t>
            </a:r>
            <a:r>
              <a:rPr sz="2200" b="1" u="sng" dirty="0">
                <a:latin typeface="VNI-Times" pitchFamily="2" charset="0"/>
              </a:rPr>
              <a:t> Tìm hieåu caâu noùi</a:t>
            </a:r>
            <a:r>
              <a:rPr sz="2200" b="1" dirty="0">
                <a:latin typeface="VNI-Times" pitchFamily="2" charset="0"/>
              </a:rPr>
              <a:t>: </a:t>
            </a:r>
            <a:r>
              <a:rPr sz="2200" b="1" dirty="0">
                <a:solidFill>
                  <a:srgbClr val="FF0000"/>
                </a:solidFill>
                <a:latin typeface="VNI-Times" pitchFamily="2" charset="0"/>
              </a:rPr>
              <a:t>"</a:t>
            </a:r>
            <a:r>
              <a:rPr lang="en-US" sz="2200" b="1" i="1" dirty="0">
                <a:solidFill>
                  <a:srgbClr val="FF0000"/>
                </a:solidFill>
                <a:latin typeface="VNI-Times" pitchFamily="2" charset="0"/>
              </a:rPr>
              <a:t>g</a:t>
            </a:r>
            <a:r>
              <a:rPr sz="2200" b="1" i="1" dirty="0">
                <a:solidFill>
                  <a:srgbClr val="FF0000"/>
                </a:solidFill>
                <a:latin typeface="VNI-Times" pitchFamily="2" charset="0"/>
              </a:rPr>
              <a:t>iôø muoän theá naøy maø hoï chöa ra nhæ</a:t>
            </a:r>
            <a:r>
              <a:rPr sz="2200" b="1" dirty="0">
                <a:solidFill>
                  <a:srgbClr val="FF0000"/>
                </a:solidFill>
                <a:latin typeface="VNI-Times" pitchFamily="2" charset="0"/>
              </a:rPr>
              <a:t>"</a:t>
            </a:r>
            <a:r>
              <a:rPr sz="2200" b="1" i="1" dirty="0">
                <a:sym typeface="+mn-ea"/>
              </a:rPr>
              <a:t> </a:t>
            </a:r>
            <a:endParaRPr sz="2200" b="1" i="1" dirty="0">
              <a:sym typeface="+mn-ea"/>
            </a:endParaRPr>
          </a:p>
          <a:p>
            <a:pPr>
              <a:spcBef>
                <a:spcPct val="50000"/>
              </a:spcBef>
            </a:pPr>
            <a:r>
              <a:rPr sz="2200" b="1" i="1" dirty="0">
                <a:sym typeface="+mn-ea"/>
              </a:rPr>
              <a:t> </a:t>
            </a:r>
            <a:r>
              <a:rPr lang="en-US" sz="2200" b="1" i="1" dirty="0">
                <a:sym typeface="+mn-ea"/>
              </a:rPr>
              <a:t>                                                                              (</a:t>
            </a:r>
            <a:r>
              <a:rPr sz="2200" b="1" i="1" dirty="0">
                <a:sym typeface="+mn-ea"/>
              </a:rPr>
              <a:t>Hai ñöùa treû - Thaïch Lam</a:t>
            </a:r>
            <a:r>
              <a:rPr lang="en-US" sz="2200" b="1" i="1" dirty="0">
                <a:sym typeface="+mn-ea"/>
              </a:rPr>
              <a:t>)</a:t>
            </a:r>
            <a:r>
              <a:rPr lang="en-US" sz="2200" b="1" dirty="0">
                <a:solidFill>
                  <a:srgbClr val="FF0000"/>
                </a:solidFill>
                <a:latin typeface="VNI-Times" pitchFamily="2" charset="0"/>
              </a:rPr>
              <a:t> </a:t>
            </a:r>
            <a:endParaRPr lang="en-US" sz="2200" b="1" dirty="0">
              <a:solidFill>
                <a:srgbClr val="FF0000"/>
              </a:solidFill>
              <a:latin typeface="VNI-Times" pitchFamily="2" charset="0"/>
            </a:endParaRPr>
          </a:p>
        </p:txBody>
      </p:sp>
      <p:sp>
        <p:nvSpPr>
          <p:cNvPr id="409610" name="Text Box 409609"/>
          <p:cNvSpPr txBox="1"/>
          <p:nvPr/>
        </p:nvSpPr>
        <p:spPr>
          <a:xfrm>
            <a:off x="164783" y="2514600"/>
            <a:ext cx="3429000" cy="427038"/>
          </a:xfrm>
          <a:prstGeom prst="rect">
            <a:avLst/>
          </a:prstGeom>
          <a:noFill/>
          <a:ln w="12700">
            <a:noFill/>
          </a:ln>
        </p:spPr>
        <p:txBody>
          <a:bodyPr>
            <a:spAutoFit/>
          </a:bodyPr>
          <a:p>
            <a:pPr>
              <a:spcBef>
                <a:spcPct val="50000"/>
              </a:spcBef>
            </a:pPr>
            <a:r>
              <a:rPr sz="2200" b="1" dirty="0">
                <a:latin typeface="VNI-Times" pitchFamily="2" charset="0"/>
              </a:rPr>
              <a:t>- Caâu noùi cuûa ai noùi vôùi ai?</a:t>
            </a:r>
            <a:endParaRPr sz="2200" b="1" dirty="0">
              <a:latin typeface="VNI-Times" pitchFamily="2" charset="0"/>
            </a:endParaRPr>
          </a:p>
        </p:txBody>
      </p:sp>
      <p:sp>
        <p:nvSpPr>
          <p:cNvPr id="409612" name="Text Box 409611"/>
          <p:cNvSpPr txBox="1"/>
          <p:nvPr/>
        </p:nvSpPr>
        <p:spPr>
          <a:xfrm>
            <a:off x="182563" y="3429000"/>
            <a:ext cx="3429000" cy="762000"/>
          </a:xfrm>
          <a:prstGeom prst="rect">
            <a:avLst/>
          </a:prstGeom>
          <a:noFill/>
          <a:ln w="12700">
            <a:noFill/>
          </a:ln>
        </p:spPr>
        <p:txBody>
          <a:bodyPr>
            <a:spAutoFit/>
          </a:bodyPr>
          <a:p>
            <a:pPr>
              <a:spcBef>
                <a:spcPct val="50000"/>
              </a:spcBef>
            </a:pPr>
            <a:r>
              <a:rPr sz="2200" b="1" dirty="0">
                <a:latin typeface="VNI-Times" pitchFamily="2" charset="0"/>
              </a:rPr>
              <a:t>- Caâu noùi ñöôïc noùi luùc naøo? ôû ñaâu?</a:t>
            </a:r>
            <a:endParaRPr sz="2200" b="1" dirty="0">
              <a:latin typeface="VNI-Times" pitchFamily="2" charset="0"/>
            </a:endParaRPr>
          </a:p>
        </p:txBody>
      </p:sp>
      <p:sp>
        <p:nvSpPr>
          <p:cNvPr id="409614" name="Text Box 409613"/>
          <p:cNvSpPr txBox="1"/>
          <p:nvPr/>
        </p:nvSpPr>
        <p:spPr>
          <a:xfrm>
            <a:off x="257493" y="4678045"/>
            <a:ext cx="3352800" cy="427038"/>
          </a:xfrm>
          <a:prstGeom prst="rect">
            <a:avLst/>
          </a:prstGeom>
          <a:noFill/>
          <a:ln w="12700">
            <a:noFill/>
          </a:ln>
        </p:spPr>
        <p:txBody>
          <a:bodyPr>
            <a:spAutoFit/>
          </a:bodyPr>
          <a:p>
            <a:pPr>
              <a:spcBef>
                <a:spcPct val="50000"/>
              </a:spcBef>
            </a:pPr>
            <a:r>
              <a:rPr sz="2200" b="1" dirty="0">
                <a:latin typeface="VNI-Times" pitchFamily="2" charset="0"/>
              </a:rPr>
              <a:t> - </a:t>
            </a:r>
            <a:r>
              <a:rPr sz="2200" b="1" i="1" dirty="0">
                <a:solidFill>
                  <a:srgbClr val="FF0000"/>
                </a:solidFill>
                <a:latin typeface="VNI-Times" pitchFamily="2" charset="0"/>
              </a:rPr>
              <a:t>Hoï</a:t>
            </a:r>
            <a:r>
              <a:rPr sz="2200" b="1" dirty="0">
                <a:latin typeface="VNI-Times" pitchFamily="2" charset="0"/>
              </a:rPr>
              <a:t> - chæ nhöõng ai?</a:t>
            </a:r>
            <a:endParaRPr sz="2200" b="1" dirty="0">
              <a:latin typeface="VNI-Times" pitchFamily="2" charset="0"/>
            </a:endParaRPr>
          </a:p>
        </p:txBody>
      </p:sp>
      <p:sp>
        <p:nvSpPr>
          <p:cNvPr id="409616" name="Text Box 409615"/>
          <p:cNvSpPr txBox="1"/>
          <p:nvPr/>
        </p:nvSpPr>
        <p:spPr>
          <a:xfrm>
            <a:off x="182880" y="5105400"/>
            <a:ext cx="3576638" cy="762000"/>
          </a:xfrm>
          <a:prstGeom prst="rect">
            <a:avLst/>
          </a:prstGeom>
          <a:noFill/>
          <a:ln w="12700">
            <a:noFill/>
          </a:ln>
        </p:spPr>
        <p:txBody>
          <a:bodyPr>
            <a:spAutoFit/>
          </a:bodyPr>
          <a:p>
            <a:pPr>
              <a:spcBef>
                <a:spcPct val="50000"/>
              </a:spcBef>
            </a:pPr>
            <a:r>
              <a:rPr sz="2200" b="1" dirty="0">
                <a:latin typeface="VNI-Times" pitchFamily="2" charset="0"/>
              </a:rPr>
              <a:t> -</a:t>
            </a:r>
            <a:r>
              <a:rPr sz="2200" b="1" dirty="0">
                <a:solidFill>
                  <a:srgbClr val="FF0000"/>
                </a:solidFill>
                <a:latin typeface="VNI-Times" pitchFamily="2" charset="0"/>
              </a:rPr>
              <a:t> </a:t>
            </a:r>
            <a:r>
              <a:rPr sz="2200" b="1" i="1" dirty="0">
                <a:solidFill>
                  <a:srgbClr val="FF0000"/>
                </a:solidFill>
                <a:latin typeface="VNI-Times" pitchFamily="2" charset="0"/>
              </a:rPr>
              <a:t>Chöa ra</a:t>
            </a:r>
            <a:r>
              <a:rPr sz="2200" b="1" dirty="0">
                <a:latin typeface="VNI-Times" pitchFamily="2" charset="0"/>
              </a:rPr>
              <a:t> laø theo höôùng töø       ñaâu ñeán ñaâu?</a:t>
            </a:r>
            <a:endParaRPr sz="2200" b="1" dirty="0">
              <a:latin typeface="VNI-Times" pitchFamily="2" charset="0"/>
            </a:endParaRPr>
          </a:p>
        </p:txBody>
      </p:sp>
      <p:sp>
        <p:nvSpPr>
          <p:cNvPr id="409618" name="Text Box 409617"/>
          <p:cNvSpPr txBox="1"/>
          <p:nvPr/>
        </p:nvSpPr>
        <p:spPr>
          <a:xfrm>
            <a:off x="287338" y="5943600"/>
            <a:ext cx="3522662" cy="762000"/>
          </a:xfrm>
          <a:prstGeom prst="rect">
            <a:avLst/>
          </a:prstGeom>
          <a:noFill/>
          <a:ln w="12700">
            <a:noFill/>
          </a:ln>
        </p:spPr>
        <p:txBody>
          <a:bodyPr>
            <a:spAutoFit/>
          </a:bodyPr>
          <a:p>
            <a:pPr>
              <a:spcBef>
                <a:spcPct val="50000"/>
              </a:spcBef>
            </a:pPr>
            <a:r>
              <a:rPr sz="2200" b="1" dirty="0">
                <a:latin typeface="VNI-Times" pitchFamily="2" charset="0"/>
              </a:rPr>
              <a:t>-</a:t>
            </a:r>
            <a:r>
              <a:rPr sz="2200" b="1" i="1" dirty="0">
                <a:latin typeface="VNI-Times" pitchFamily="2" charset="0"/>
              </a:rPr>
              <a:t> </a:t>
            </a:r>
            <a:r>
              <a:rPr sz="2200" b="1" i="1" dirty="0">
                <a:solidFill>
                  <a:srgbClr val="FF0000"/>
                </a:solidFill>
                <a:latin typeface="VNI-Times" pitchFamily="2" charset="0"/>
              </a:rPr>
              <a:t>Muoän</a:t>
            </a:r>
            <a:r>
              <a:rPr sz="2200" b="1" dirty="0">
                <a:solidFill>
                  <a:srgbClr val="0000FF"/>
                </a:solidFill>
                <a:latin typeface="VNI-Times" pitchFamily="2" charset="0"/>
              </a:rPr>
              <a:t> </a:t>
            </a:r>
            <a:r>
              <a:rPr sz="2200" b="1" dirty="0">
                <a:latin typeface="VNI-Times" pitchFamily="2" charset="0"/>
              </a:rPr>
              <a:t>laø khoaûng thôøi gian naøo?</a:t>
            </a:r>
            <a:endParaRPr sz="2200" b="1" dirty="0">
              <a:latin typeface="VNI-Times" pitchFamily="2" charset="0"/>
            </a:endParaRPr>
          </a:p>
        </p:txBody>
      </p:sp>
      <p:sp>
        <p:nvSpPr>
          <p:cNvPr id="409619" name="Straight Connector 409618"/>
          <p:cNvSpPr/>
          <p:nvPr/>
        </p:nvSpPr>
        <p:spPr>
          <a:xfrm>
            <a:off x="3581400" y="2667000"/>
            <a:ext cx="533400" cy="2057400"/>
          </a:xfrm>
          <a:prstGeom prst="line">
            <a:avLst/>
          </a:prstGeom>
          <a:ln w="38100" cap="sq" cmpd="sng">
            <a:solidFill>
              <a:schemeClr val="accent2"/>
            </a:solidFill>
            <a:prstDash val="solid"/>
            <a:headEnd type="none" w="sm" len="sm"/>
            <a:tailEnd type="none" w="sm" len="sm"/>
          </a:ln>
        </p:spPr>
      </p:sp>
      <p:sp>
        <p:nvSpPr>
          <p:cNvPr id="409620" name="Straight Connector 409619"/>
          <p:cNvSpPr/>
          <p:nvPr/>
        </p:nvSpPr>
        <p:spPr>
          <a:xfrm flipV="1">
            <a:off x="3653473" y="4724400"/>
            <a:ext cx="457200" cy="1828800"/>
          </a:xfrm>
          <a:prstGeom prst="line">
            <a:avLst/>
          </a:prstGeom>
          <a:ln w="38100" cap="sq" cmpd="sng">
            <a:solidFill>
              <a:schemeClr val="accent2"/>
            </a:solidFill>
            <a:prstDash val="solid"/>
            <a:headEnd type="none" w="sm" len="sm"/>
            <a:tailEnd type="none" w="sm" len="sm"/>
          </a:ln>
        </p:spPr>
      </p:sp>
      <p:sp>
        <p:nvSpPr>
          <p:cNvPr id="409621" name="Text Box 409620"/>
          <p:cNvSpPr txBox="1"/>
          <p:nvPr/>
        </p:nvSpPr>
        <p:spPr>
          <a:xfrm>
            <a:off x="3810000" y="2491105"/>
            <a:ext cx="4876800" cy="1014730"/>
          </a:xfrm>
          <a:prstGeom prst="rect">
            <a:avLst/>
          </a:prstGeom>
          <a:noFill/>
          <a:ln w="12700">
            <a:noFill/>
          </a:ln>
        </p:spPr>
        <p:txBody>
          <a:bodyPr>
            <a:spAutoFit/>
          </a:bodyPr>
          <a:p>
            <a:pPr>
              <a:spcBef>
                <a:spcPct val="50000"/>
              </a:spcBef>
            </a:pPr>
            <a:r>
              <a:rPr b="1" dirty="0">
                <a:solidFill>
                  <a:srgbClr val="000200"/>
                </a:solidFill>
                <a:latin typeface="VNI-Times" pitchFamily="2" charset="0"/>
              </a:rPr>
              <a:t>-</a:t>
            </a:r>
            <a:r>
              <a:rPr b="1" i="1" dirty="0">
                <a:solidFill>
                  <a:srgbClr val="0000FF"/>
                </a:solidFill>
                <a:latin typeface="VNI-Times" pitchFamily="2" charset="0"/>
              </a:rPr>
              <a:t> Chò Tí</a:t>
            </a:r>
            <a:r>
              <a:rPr lang="en-US" b="1" i="1" dirty="0">
                <a:solidFill>
                  <a:srgbClr val="0000FF"/>
                </a:solidFill>
                <a:latin typeface="VNI-Times" pitchFamily="2" charset="0"/>
              </a:rPr>
              <a:t> </a:t>
            </a:r>
            <a:r>
              <a:rPr dirty="0">
                <a:latin typeface="VNI-Times" pitchFamily="2" charset="0"/>
              </a:rPr>
              <a:t>- ngöôøi baùn haøng nöôùc</a:t>
            </a:r>
            <a:r>
              <a:rPr lang="en-US" dirty="0">
                <a:latin typeface="VNI-Times" pitchFamily="2" charset="0"/>
              </a:rPr>
              <a:t> </a:t>
            </a:r>
            <a:r>
              <a:rPr dirty="0">
                <a:latin typeface="VNI-Times" pitchFamily="2" charset="0"/>
              </a:rPr>
              <a:t>-</a:t>
            </a:r>
            <a:r>
              <a:rPr dirty="0">
                <a:solidFill>
                  <a:srgbClr val="0000FF"/>
                </a:solidFill>
                <a:latin typeface="VNI-Times" pitchFamily="2" charset="0"/>
              </a:rPr>
              <a:t> </a:t>
            </a:r>
            <a:r>
              <a:rPr b="1" i="1" dirty="0">
                <a:solidFill>
                  <a:srgbClr val="0000FF"/>
                </a:solidFill>
                <a:latin typeface="VNI-Times" pitchFamily="2" charset="0"/>
              </a:rPr>
              <a:t>chò noùi vôùi nhöõng ngöôøi baïn ngheøo:</a:t>
            </a:r>
            <a:r>
              <a:rPr dirty="0">
                <a:latin typeface="VNI-Times" pitchFamily="2" charset="0"/>
              </a:rPr>
              <a:t> chò em Lieân, baùc Sieâu baùn phôû, gia ñình baùc xaåm.</a:t>
            </a:r>
            <a:endParaRPr dirty="0">
              <a:latin typeface="VNI-Times" pitchFamily="2" charset="0"/>
            </a:endParaRPr>
          </a:p>
        </p:txBody>
      </p:sp>
      <p:sp>
        <p:nvSpPr>
          <p:cNvPr id="409622" name="Text Box 409621"/>
          <p:cNvSpPr txBox="1"/>
          <p:nvPr/>
        </p:nvSpPr>
        <p:spPr>
          <a:xfrm>
            <a:off x="4038600" y="3443605"/>
            <a:ext cx="5029200" cy="701675"/>
          </a:xfrm>
          <a:prstGeom prst="rect">
            <a:avLst/>
          </a:prstGeom>
          <a:noFill/>
          <a:ln w="12700">
            <a:noFill/>
          </a:ln>
        </p:spPr>
        <p:txBody>
          <a:bodyPr>
            <a:spAutoFit/>
          </a:bodyPr>
          <a:p>
            <a:pPr>
              <a:spcBef>
                <a:spcPct val="50000"/>
              </a:spcBef>
            </a:pPr>
            <a:r>
              <a:rPr dirty="0">
                <a:latin typeface="VNI-Times" pitchFamily="2" charset="0"/>
              </a:rPr>
              <a:t>- Chò noùi vaøo </a:t>
            </a:r>
            <a:r>
              <a:rPr b="1" i="1" dirty="0">
                <a:solidFill>
                  <a:srgbClr val="0000FF"/>
                </a:solidFill>
                <a:latin typeface="VNI-Times" pitchFamily="2" charset="0"/>
              </a:rPr>
              <a:t>moät buoåi toái, taïi moät phoá huyeän nhoû, trong luùc  chôø khaùch haøng.</a:t>
            </a:r>
            <a:endParaRPr b="1" i="1" dirty="0">
              <a:solidFill>
                <a:srgbClr val="0000FF"/>
              </a:solidFill>
              <a:latin typeface="VNI-Times" pitchFamily="2" charset="0"/>
            </a:endParaRPr>
          </a:p>
        </p:txBody>
      </p:sp>
      <p:sp>
        <p:nvSpPr>
          <p:cNvPr id="409623" name="Text Box 409622"/>
          <p:cNvSpPr txBox="1"/>
          <p:nvPr/>
        </p:nvSpPr>
        <p:spPr>
          <a:xfrm>
            <a:off x="4185920" y="4098925"/>
            <a:ext cx="5029200" cy="701675"/>
          </a:xfrm>
          <a:prstGeom prst="rect">
            <a:avLst/>
          </a:prstGeom>
          <a:noFill/>
          <a:ln w="12700">
            <a:noFill/>
          </a:ln>
        </p:spPr>
        <p:txBody>
          <a:bodyPr>
            <a:spAutoFit/>
          </a:bodyPr>
          <a:p>
            <a:pPr>
              <a:spcBef>
                <a:spcPct val="50000"/>
              </a:spcBef>
            </a:pPr>
            <a:r>
              <a:rPr i="1" dirty="0">
                <a:latin typeface="VNI-Times" pitchFamily="2" charset="0"/>
                <a:sym typeface="Wingdings" panose="05000000000000000000" pitchFamily="2" charset="2"/>
              </a:rPr>
              <a:t></a:t>
            </a:r>
            <a:r>
              <a:rPr dirty="0">
                <a:latin typeface="VNI-Times" pitchFamily="2" charset="0"/>
              </a:rPr>
              <a:t> Roäng hôn laø</a:t>
            </a:r>
            <a:r>
              <a:rPr dirty="0">
                <a:solidFill>
                  <a:srgbClr val="FF0000"/>
                </a:solidFill>
                <a:latin typeface="VNI-Times" pitchFamily="2" charset="0"/>
              </a:rPr>
              <a:t> </a:t>
            </a:r>
            <a:r>
              <a:rPr b="1" i="1" dirty="0">
                <a:solidFill>
                  <a:srgbClr val="0000FF"/>
                </a:solidFill>
                <a:latin typeface="VNI-Times" pitchFamily="2" charset="0"/>
              </a:rPr>
              <a:t>boái caûnh xaõ hoäi Vieät Nam tröôùc Caùch maïng thaùng Taùm.</a:t>
            </a:r>
            <a:endParaRPr b="1" i="1" dirty="0">
              <a:solidFill>
                <a:srgbClr val="0000FF"/>
              </a:solidFill>
              <a:latin typeface="VNI-Times" pitchFamily="2" charset="0"/>
            </a:endParaRPr>
          </a:p>
        </p:txBody>
      </p:sp>
      <p:sp>
        <p:nvSpPr>
          <p:cNvPr id="409624" name="Text Box 409623"/>
          <p:cNvSpPr txBox="1"/>
          <p:nvPr/>
        </p:nvSpPr>
        <p:spPr>
          <a:xfrm>
            <a:off x="4215130" y="4724400"/>
            <a:ext cx="4724400" cy="701675"/>
          </a:xfrm>
          <a:prstGeom prst="rect">
            <a:avLst/>
          </a:prstGeom>
          <a:noFill/>
          <a:ln w="12700">
            <a:noFill/>
          </a:ln>
        </p:spPr>
        <p:txBody>
          <a:bodyPr>
            <a:spAutoFit/>
          </a:bodyPr>
          <a:p>
            <a:pPr>
              <a:spcBef>
                <a:spcPct val="50000"/>
              </a:spcBef>
            </a:pPr>
            <a:r>
              <a:rPr b="1" i="1" dirty="0">
                <a:solidFill>
                  <a:srgbClr val="000200"/>
                </a:solidFill>
                <a:latin typeface="VNI-Times" pitchFamily="2" charset="0"/>
              </a:rPr>
              <a:t>-</a:t>
            </a:r>
            <a:r>
              <a:rPr b="1" i="1" dirty="0">
                <a:solidFill>
                  <a:srgbClr val="0000FF"/>
                </a:solidFill>
                <a:latin typeface="VNI-Times" pitchFamily="2" charset="0"/>
              </a:rPr>
              <a:t> Hoï:</a:t>
            </a:r>
            <a:r>
              <a:rPr dirty="0">
                <a:latin typeface="VNI-Times" pitchFamily="2" charset="0"/>
              </a:rPr>
              <a:t> </a:t>
            </a:r>
            <a:r>
              <a:rPr dirty="0">
                <a:solidFill>
                  <a:schemeClr val="tx2"/>
                </a:solidFill>
                <a:latin typeface="VNI-Times" pitchFamily="2" charset="0"/>
              </a:rPr>
              <a:t>Maáy ngöôøi phu gaïo, phu xe, maáy chuù lính leä, ngöôøi nhaø thaày Thöøa.</a:t>
            </a:r>
            <a:endParaRPr dirty="0">
              <a:solidFill>
                <a:schemeClr val="tx2"/>
              </a:solidFill>
              <a:latin typeface="VNI-Times" pitchFamily="2" charset="0"/>
            </a:endParaRPr>
          </a:p>
        </p:txBody>
      </p:sp>
      <p:sp>
        <p:nvSpPr>
          <p:cNvPr id="409625" name="Text Box 409624"/>
          <p:cNvSpPr txBox="1"/>
          <p:nvPr/>
        </p:nvSpPr>
        <p:spPr>
          <a:xfrm>
            <a:off x="4114800" y="5318125"/>
            <a:ext cx="5029200" cy="1311275"/>
          </a:xfrm>
          <a:prstGeom prst="rect">
            <a:avLst/>
          </a:prstGeom>
          <a:noFill/>
          <a:ln w="12700">
            <a:noFill/>
          </a:ln>
        </p:spPr>
        <p:txBody>
          <a:bodyPr>
            <a:spAutoFit/>
          </a:bodyPr>
          <a:p>
            <a:pPr>
              <a:spcBef>
                <a:spcPct val="50000"/>
              </a:spcBef>
            </a:pPr>
            <a:r>
              <a:rPr b="1" dirty="0">
                <a:solidFill>
                  <a:srgbClr val="0000FF"/>
                </a:solidFill>
                <a:latin typeface="VNI-Times" pitchFamily="2" charset="0"/>
              </a:rPr>
              <a:t> </a:t>
            </a:r>
            <a:r>
              <a:rPr b="1" dirty="0">
                <a:solidFill>
                  <a:srgbClr val="000200"/>
                </a:solidFill>
                <a:latin typeface="VNI-Times" pitchFamily="2" charset="0"/>
              </a:rPr>
              <a:t>-</a:t>
            </a:r>
            <a:r>
              <a:rPr b="1" dirty="0">
                <a:solidFill>
                  <a:srgbClr val="0000FF"/>
                </a:solidFill>
                <a:latin typeface="VNI-Times" pitchFamily="2" charset="0"/>
              </a:rPr>
              <a:t> </a:t>
            </a:r>
            <a:r>
              <a:rPr b="1" i="1" dirty="0">
                <a:solidFill>
                  <a:srgbClr val="0000FF"/>
                </a:solidFill>
                <a:latin typeface="VNI-Times" pitchFamily="2" charset="0"/>
              </a:rPr>
              <a:t>Luùc chaäp toái</a:t>
            </a:r>
            <a:r>
              <a:rPr dirty="0">
                <a:solidFill>
                  <a:srgbClr val="0000FF"/>
                </a:solidFill>
                <a:latin typeface="VNI-Times" pitchFamily="2" charset="0"/>
              </a:rPr>
              <a:t>,</a:t>
            </a:r>
            <a:r>
              <a:rPr dirty="0">
                <a:latin typeface="VNI-Times" pitchFamily="2" charset="0"/>
              </a:rPr>
              <a:t> thaáy </a:t>
            </a:r>
            <a:r>
              <a:rPr b="1" i="1" dirty="0">
                <a:solidFill>
                  <a:srgbClr val="0000FF"/>
                </a:solidFill>
                <a:latin typeface="VNI-Times" pitchFamily="2" charset="0"/>
              </a:rPr>
              <a:t>hoï</a:t>
            </a:r>
            <a:r>
              <a:rPr b="1" dirty="0">
                <a:solidFill>
                  <a:srgbClr val="990033"/>
                </a:solidFill>
                <a:latin typeface="VNI-Times" pitchFamily="2" charset="0"/>
              </a:rPr>
              <a:t> </a:t>
            </a:r>
            <a:r>
              <a:rPr b="1" i="1" dirty="0">
                <a:solidFill>
                  <a:srgbClr val="0000FF"/>
                </a:solidFill>
                <a:latin typeface="VNI-Times" pitchFamily="2" charset="0"/>
              </a:rPr>
              <a:t>chöa ra</a:t>
            </a:r>
            <a:r>
              <a:rPr b="1" dirty="0">
                <a:solidFill>
                  <a:srgbClr val="0000FF"/>
                </a:solidFill>
                <a:latin typeface="VNI-Times" pitchFamily="2" charset="0"/>
              </a:rPr>
              <a:t> ( töø huyeän ra phoá)</a:t>
            </a:r>
            <a:r>
              <a:rPr dirty="0">
                <a:latin typeface="VNI-Times" pitchFamily="2" charset="0"/>
              </a:rPr>
              <a:t> chò Tí ñaõ cho laø </a:t>
            </a:r>
            <a:r>
              <a:rPr b="1" i="1" dirty="0">
                <a:solidFill>
                  <a:srgbClr val="0000FF"/>
                </a:solidFill>
                <a:latin typeface="VNI-Times" pitchFamily="2" charset="0"/>
              </a:rPr>
              <a:t>muoän</a:t>
            </a:r>
            <a:r>
              <a:rPr dirty="0">
                <a:latin typeface="VNI-Times" pitchFamily="2" charset="0"/>
              </a:rPr>
              <a:t> </a:t>
            </a:r>
            <a:r>
              <a:rPr dirty="0">
                <a:latin typeface="VNI-Times" pitchFamily="2" charset="0"/>
                <a:sym typeface="Wingdings" panose="05000000000000000000" pitchFamily="2" charset="2"/>
              </a:rPr>
              <a:t></a:t>
            </a:r>
            <a:r>
              <a:rPr dirty="0">
                <a:latin typeface="VNI-Times" pitchFamily="2" charset="0"/>
              </a:rPr>
              <a:t> Söï khaùt khao mong ñôïi khaùch haøng cuûa chò Tí vaø nhöõng ngöôøi daân ngheøo khoå nôi ñaây.</a:t>
            </a:r>
            <a:endParaRPr dirty="0">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09"/>
                                        </p:tgtEl>
                                        <p:attrNameLst>
                                          <p:attrName>style.visibility</p:attrName>
                                        </p:attrNameLst>
                                      </p:cBhvr>
                                      <p:to>
                                        <p:strVal val="visible"/>
                                      </p:to>
                                    </p:set>
                                    <p:anim calcmode="lin" valueType="num">
                                      <p:cBhvr additive="base">
                                        <p:cTn id="7" dur="500" fill="hold"/>
                                        <p:tgtEl>
                                          <p:spTgt spid="409609"/>
                                        </p:tgtEl>
                                        <p:attrNameLst>
                                          <p:attrName>ppt_x</p:attrName>
                                        </p:attrNameLst>
                                      </p:cBhvr>
                                      <p:tavLst>
                                        <p:tav tm="0">
                                          <p:val>
                                            <p:strVal val="0-#ppt_w/2"/>
                                          </p:val>
                                        </p:tav>
                                        <p:tav tm="100000">
                                          <p:val>
                                            <p:strVal val="#ppt_x"/>
                                          </p:val>
                                        </p:tav>
                                      </p:tavLst>
                                    </p:anim>
                                    <p:anim calcmode="lin" valueType="num">
                                      <p:cBhvr additive="base">
                                        <p:cTn id="8" dur="500" fill="hold"/>
                                        <p:tgtEl>
                                          <p:spTgt spid="4096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10"/>
                                        </p:tgtEl>
                                        <p:attrNameLst>
                                          <p:attrName>style.visibility</p:attrName>
                                        </p:attrNameLst>
                                      </p:cBhvr>
                                      <p:to>
                                        <p:strVal val="visible"/>
                                      </p:to>
                                    </p:set>
                                    <p:anim calcmode="lin" valueType="num">
                                      <p:cBhvr additive="base">
                                        <p:cTn id="13" dur="500" fill="hold"/>
                                        <p:tgtEl>
                                          <p:spTgt spid="409610"/>
                                        </p:tgtEl>
                                        <p:attrNameLst>
                                          <p:attrName>ppt_x</p:attrName>
                                        </p:attrNameLst>
                                      </p:cBhvr>
                                      <p:tavLst>
                                        <p:tav tm="0">
                                          <p:val>
                                            <p:strVal val="0-#ppt_w/2"/>
                                          </p:val>
                                        </p:tav>
                                        <p:tav tm="100000">
                                          <p:val>
                                            <p:strVal val="#ppt_x"/>
                                          </p:val>
                                        </p:tav>
                                      </p:tavLst>
                                    </p:anim>
                                    <p:anim calcmode="lin" valueType="num">
                                      <p:cBhvr additive="base">
                                        <p:cTn id="14" dur="500" fill="hold"/>
                                        <p:tgtEl>
                                          <p:spTgt spid="4096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12"/>
                                        </p:tgtEl>
                                        <p:attrNameLst>
                                          <p:attrName>style.visibility</p:attrName>
                                        </p:attrNameLst>
                                      </p:cBhvr>
                                      <p:to>
                                        <p:strVal val="visible"/>
                                      </p:to>
                                    </p:set>
                                    <p:anim calcmode="lin" valueType="num">
                                      <p:cBhvr additive="base">
                                        <p:cTn id="19" dur="500" fill="hold"/>
                                        <p:tgtEl>
                                          <p:spTgt spid="409612"/>
                                        </p:tgtEl>
                                        <p:attrNameLst>
                                          <p:attrName>ppt_x</p:attrName>
                                        </p:attrNameLst>
                                      </p:cBhvr>
                                      <p:tavLst>
                                        <p:tav tm="0">
                                          <p:val>
                                            <p:strVal val="0-#ppt_w/2"/>
                                          </p:val>
                                        </p:tav>
                                        <p:tav tm="100000">
                                          <p:val>
                                            <p:strVal val="#ppt_x"/>
                                          </p:val>
                                        </p:tav>
                                      </p:tavLst>
                                    </p:anim>
                                    <p:anim calcmode="lin" valueType="num">
                                      <p:cBhvr additive="base">
                                        <p:cTn id="20" dur="500" fill="hold"/>
                                        <p:tgtEl>
                                          <p:spTgt spid="4096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14"/>
                                        </p:tgtEl>
                                        <p:attrNameLst>
                                          <p:attrName>style.visibility</p:attrName>
                                        </p:attrNameLst>
                                      </p:cBhvr>
                                      <p:to>
                                        <p:strVal val="visible"/>
                                      </p:to>
                                    </p:set>
                                    <p:anim calcmode="lin" valueType="num">
                                      <p:cBhvr additive="base">
                                        <p:cTn id="25" dur="500" fill="hold"/>
                                        <p:tgtEl>
                                          <p:spTgt spid="409614"/>
                                        </p:tgtEl>
                                        <p:attrNameLst>
                                          <p:attrName>ppt_x</p:attrName>
                                        </p:attrNameLst>
                                      </p:cBhvr>
                                      <p:tavLst>
                                        <p:tav tm="0">
                                          <p:val>
                                            <p:strVal val="0-#ppt_w/2"/>
                                          </p:val>
                                        </p:tav>
                                        <p:tav tm="100000">
                                          <p:val>
                                            <p:strVal val="#ppt_x"/>
                                          </p:val>
                                        </p:tav>
                                      </p:tavLst>
                                    </p:anim>
                                    <p:anim calcmode="lin" valueType="num">
                                      <p:cBhvr additive="base">
                                        <p:cTn id="26" dur="500" fill="hold"/>
                                        <p:tgtEl>
                                          <p:spTgt spid="4096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16"/>
                                        </p:tgtEl>
                                        <p:attrNameLst>
                                          <p:attrName>style.visibility</p:attrName>
                                        </p:attrNameLst>
                                      </p:cBhvr>
                                      <p:to>
                                        <p:strVal val="visible"/>
                                      </p:to>
                                    </p:set>
                                    <p:anim calcmode="lin" valueType="num">
                                      <p:cBhvr additive="base">
                                        <p:cTn id="31" dur="500" fill="hold"/>
                                        <p:tgtEl>
                                          <p:spTgt spid="409616"/>
                                        </p:tgtEl>
                                        <p:attrNameLst>
                                          <p:attrName>ppt_x</p:attrName>
                                        </p:attrNameLst>
                                      </p:cBhvr>
                                      <p:tavLst>
                                        <p:tav tm="0">
                                          <p:val>
                                            <p:strVal val="0-#ppt_w/2"/>
                                          </p:val>
                                        </p:tav>
                                        <p:tav tm="100000">
                                          <p:val>
                                            <p:strVal val="#ppt_x"/>
                                          </p:val>
                                        </p:tav>
                                      </p:tavLst>
                                    </p:anim>
                                    <p:anim calcmode="lin" valueType="num">
                                      <p:cBhvr additive="base">
                                        <p:cTn id="32" dur="500" fill="hold"/>
                                        <p:tgtEl>
                                          <p:spTgt spid="40961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09618"/>
                                        </p:tgtEl>
                                        <p:attrNameLst>
                                          <p:attrName>style.visibility</p:attrName>
                                        </p:attrNameLst>
                                      </p:cBhvr>
                                      <p:to>
                                        <p:strVal val="visible"/>
                                      </p:to>
                                    </p:set>
                                    <p:anim calcmode="lin" valueType="num">
                                      <p:cBhvr additive="base">
                                        <p:cTn id="37" dur="500" fill="hold"/>
                                        <p:tgtEl>
                                          <p:spTgt spid="409618"/>
                                        </p:tgtEl>
                                        <p:attrNameLst>
                                          <p:attrName>ppt_x</p:attrName>
                                        </p:attrNameLst>
                                      </p:cBhvr>
                                      <p:tavLst>
                                        <p:tav tm="0">
                                          <p:val>
                                            <p:strVal val="0-#ppt_w/2"/>
                                          </p:val>
                                        </p:tav>
                                        <p:tav tm="100000">
                                          <p:val>
                                            <p:strVal val="#ppt_x"/>
                                          </p:val>
                                        </p:tav>
                                      </p:tavLst>
                                    </p:anim>
                                    <p:anim calcmode="lin" valueType="num">
                                      <p:cBhvr additive="base">
                                        <p:cTn id="38" dur="500" fill="hold"/>
                                        <p:tgtEl>
                                          <p:spTgt spid="40961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09619"/>
                                        </p:tgtEl>
                                        <p:attrNameLst>
                                          <p:attrName>style.visibility</p:attrName>
                                        </p:attrNameLst>
                                      </p:cBhvr>
                                      <p:to>
                                        <p:strVal val="visible"/>
                                      </p:to>
                                    </p:set>
                                    <p:animEffect transition="in" filter="blinds(horizontal)">
                                      <p:cBhvr>
                                        <p:cTn id="43" dur="500"/>
                                        <p:tgtEl>
                                          <p:spTgt spid="409619"/>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409620"/>
                                        </p:tgtEl>
                                        <p:attrNameLst>
                                          <p:attrName>style.visibility</p:attrName>
                                        </p:attrNameLst>
                                      </p:cBhvr>
                                      <p:to>
                                        <p:strVal val="visible"/>
                                      </p:to>
                                    </p:set>
                                    <p:animEffect transition="in" filter="box(in)">
                                      <p:cBhvr>
                                        <p:cTn id="48" dur="500"/>
                                        <p:tgtEl>
                                          <p:spTgt spid="409620"/>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409621"/>
                                        </p:tgtEl>
                                        <p:attrNameLst>
                                          <p:attrName>style.visibility</p:attrName>
                                        </p:attrNameLst>
                                      </p:cBhvr>
                                      <p:to>
                                        <p:strVal val="visible"/>
                                      </p:to>
                                    </p:set>
                                    <p:anim calcmode="lin" valueType="num">
                                      <p:cBhvr additive="base">
                                        <p:cTn id="53" dur="500" fill="hold"/>
                                        <p:tgtEl>
                                          <p:spTgt spid="409621"/>
                                        </p:tgtEl>
                                        <p:attrNameLst>
                                          <p:attrName>ppt_x</p:attrName>
                                        </p:attrNameLst>
                                      </p:cBhvr>
                                      <p:tavLst>
                                        <p:tav tm="0">
                                          <p:val>
                                            <p:strVal val="1+#ppt_w/2"/>
                                          </p:val>
                                        </p:tav>
                                        <p:tav tm="100000">
                                          <p:val>
                                            <p:strVal val="#ppt_x"/>
                                          </p:val>
                                        </p:tav>
                                      </p:tavLst>
                                    </p:anim>
                                    <p:anim calcmode="lin" valueType="num">
                                      <p:cBhvr additive="base">
                                        <p:cTn id="54" dur="500" fill="hold"/>
                                        <p:tgtEl>
                                          <p:spTgt spid="409621"/>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409622"/>
                                        </p:tgtEl>
                                        <p:attrNameLst>
                                          <p:attrName>style.visibility</p:attrName>
                                        </p:attrNameLst>
                                      </p:cBhvr>
                                      <p:to>
                                        <p:strVal val="visible"/>
                                      </p:to>
                                    </p:set>
                                    <p:anim calcmode="lin" valueType="num">
                                      <p:cBhvr additive="base">
                                        <p:cTn id="59" dur="500" fill="hold"/>
                                        <p:tgtEl>
                                          <p:spTgt spid="409622"/>
                                        </p:tgtEl>
                                        <p:attrNameLst>
                                          <p:attrName>ppt_x</p:attrName>
                                        </p:attrNameLst>
                                      </p:cBhvr>
                                      <p:tavLst>
                                        <p:tav tm="0">
                                          <p:val>
                                            <p:strVal val="1+#ppt_w/2"/>
                                          </p:val>
                                        </p:tav>
                                        <p:tav tm="100000">
                                          <p:val>
                                            <p:strVal val="#ppt_x"/>
                                          </p:val>
                                        </p:tav>
                                      </p:tavLst>
                                    </p:anim>
                                    <p:anim calcmode="lin" valueType="num">
                                      <p:cBhvr additive="base">
                                        <p:cTn id="60" dur="500" fill="hold"/>
                                        <p:tgtEl>
                                          <p:spTgt spid="409622"/>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409623"/>
                                        </p:tgtEl>
                                        <p:attrNameLst>
                                          <p:attrName>style.visibility</p:attrName>
                                        </p:attrNameLst>
                                      </p:cBhvr>
                                      <p:to>
                                        <p:strVal val="visible"/>
                                      </p:to>
                                    </p:set>
                                    <p:anim calcmode="lin" valueType="num">
                                      <p:cBhvr additive="base">
                                        <p:cTn id="65" dur="500" fill="hold"/>
                                        <p:tgtEl>
                                          <p:spTgt spid="409623"/>
                                        </p:tgtEl>
                                        <p:attrNameLst>
                                          <p:attrName>ppt_x</p:attrName>
                                        </p:attrNameLst>
                                      </p:cBhvr>
                                      <p:tavLst>
                                        <p:tav tm="0">
                                          <p:val>
                                            <p:strVal val="1+#ppt_w/2"/>
                                          </p:val>
                                        </p:tav>
                                        <p:tav tm="100000">
                                          <p:val>
                                            <p:strVal val="#ppt_x"/>
                                          </p:val>
                                        </p:tav>
                                      </p:tavLst>
                                    </p:anim>
                                    <p:anim calcmode="lin" valueType="num">
                                      <p:cBhvr additive="base">
                                        <p:cTn id="66" dur="500" fill="hold"/>
                                        <p:tgtEl>
                                          <p:spTgt spid="409623"/>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409624"/>
                                        </p:tgtEl>
                                        <p:attrNameLst>
                                          <p:attrName>style.visibility</p:attrName>
                                        </p:attrNameLst>
                                      </p:cBhvr>
                                      <p:to>
                                        <p:strVal val="visible"/>
                                      </p:to>
                                    </p:set>
                                    <p:anim calcmode="lin" valueType="num">
                                      <p:cBhvr additive="base">
                                        <p:cTn id="71" dur="500" fill="hold"/>
                                        <p:tgtEl>
                                          <p:spTgt spid="409624"/>
                                        </p:tgtEl>
                                        <p:attrNameLst>
                                          <p:attrName>ppt_x</p:attrName>
                                        </p:attrNameLst>
                                      </p:cBhvr>
                                      <p:tavLst>
                                        <p:tav tm="0">
                                          <p:val>
                                            <p:strVal val="1+#ppt_w/2"/>
                                          </p:val>
                                        </p:tav>
                                        <p:tav tm="100000">
                                          <p:val>
                                            <p:strVal val="#ppt_x"/>
                                          </p:val>
                                        </p:tav>
                                      </p:tavLst>
                                    </p:anim>
                                    <p:anim calcmode="lin" valueType="num">
                                      <p:cBhvr additive="base">
                                        <p:cTn id="72" dur="500" fill="hold"/>
                                        <p:tgtEl>
                                          <p:spTgt spid="409624"/>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409625"/>
                                        </p:tgtEl>
                                        <p:attrNameLst>
                                          <p:attrName>style.visibility</p:attrName>
                                        </p:attrNameLst>
                                      </p:cBhvr>
                                      <p:to>
                                        <p:strVal val="visible"/>
                                      </p:to>
                                    </p:set>
                                    <p:anim calcmode="lin" valueType="num">
                                      <p:cBhvr additive="base">
                                        <p:cTn id="77" dur="500" fill="hold"/>
                                        <p:tgtEl>
                                          <p:spTgt spid="409625"/>
                                        </p:tgtEl>
                                        <p:attrNameLst>
                                          <p:attrName>ppt_x</p:attrName>
                                        </p:attrNameLst>
                                      </p:cBhvr>
                                      <p:tavLst>
                                        <p:tav tm="0">
                                          <p:val>
                                            <p:strVal val="1+#ppt_w/2"/>
                                          </p:val>
                                        </p:tav>
                                        <p:tav tm="100000">
                                          <p:val>
                                            <p:strVal val="#ppt_x"/>
                                          </p:val>
                                        </p:tav>
                                      </p:tavLst>
                                    </p:anim>
                                    <p:anim calcmode="lin" valueType="num">
                                      <p:cBhvr additive="base">
                                        <p:cTn id="78" dur="500" fill="hold"/>
                                        <p:tgtEl>
                                          <p:spTgt spid="4096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9" grpId="0"/>
      <p:bldP spid="409610" grpId="0"/>
      <p:bldP spid="409612" grpId="0"/>
      <p:bldP spid="409614" grpId="0"/>
      <p:bldP spid="409616" grpId="0"/>
      <p:bldP spid="409618" grpId="0"/>
      <p:bldP spid="409621" grpId="0"/>
      <p:bldP spid="409622" grpId="0"/>
      <p:bldP spid="409623" grpId="0"/>
      <p:bldP spid="409624" grpId="0"/>
      <p:bldP spid="4096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8388" name="Text Box 528387"/>
          <p:cNvSpPr txBox="1"/>
          <p:nvPr/>
        </p:nvSpPr>
        <p:spPr>
          <a:xfrm>
            <a:off x="228600" y="2057400"/>
            <a:ext cx="2819400" cy="460375"/>
          </a:xfrm>
          <a:prstGeom prst="rect">
            <a:avLst/>
          </a:prstGeom>
          <a:noFill/>
          <a:ln w="12700">
            <a:noFill/>
          </a:ln>
        </p:spPr>
        <p:txBody>
          <a:bodyPr>
            <a:spAutoFit/>
          </a:bodyPr>
          <a:p>
            <a:pPr>
              <a:spcBef>
                <a:spcPct val="50000"/>
              </a:spcBef>
            </a:pPr>
            <a:r>
              <a:rPr sz="2400" b="1" dirty="0">
                <a:solidFill>
                  <a:srgbClr val="FF0000"/>
                </a:solidFill>
                <a:latin typeface="VNI-Times" pitchFamily="2" charset="0"/>
              </a:rPr>
              <a:t>* </a:t>
            </a:r>
            <a:r>
              <a:rPr sz="2400" b="1" u="sng" dirty="0">
                <a:solidFill>
                  <a:srgbClr val="FF0000"/>
                </a:solidFill>
                <a:latin typeface="VNI-Times" pitchFamily="2" charset="0"/>
              </a:rPr>
              <a:t>Ngöõ caûnh</a:t>
            </a:r>
            <a:r>
              <a:rPr sz="2400" b="1" dirty="0">
                <a:solidFill>
                  <a:srgbClr val="FF0000"/>
                </a:solidFill>
                <a:latin typeface="VNI-Times" pitchFamily="2" charset="0"/>
              </a:rPr>
              <a:t> </a:t>
            </a:r>
            <a:endParaRPr sz="2400" dirty="0">
              <a:solidFill>
                <a:srgbClr val="FF0000"/>
              </a:solidFill>
              <a:latin typeface="VNI-Times" pitchFamily="2" charset="0"/>
            </a:endParaRPr>
          </a:p>
        </p:txBody>
      </p:sp>
      <p:sp>
        <p:nvSpPr>
          <p:cNvPr id="528403" name="Text Box 528402"/>
          <p:cNvSpPr txBox="1"/>
          <p:nvPr/>
        </p:nvSpPr>
        <p:spPr>
          <a:xfrm>
            <a:off x="381000" y="3884930"/>
            <a:ext cx="6304280" cy="429895"/>
          </a:xfrm>
          <a:prstGeom prst="rect">
            <a:avLst/>
          </a:prstGeom>
          <a:noFill/>
          <a:ln w="12700">
            <a:noFill/>
          </a:ln>
        </p:spPr>
        <p:txBody>
          <a:bodyPr wrap="square">
            <a:spAutoFit/>
          </a:bodyPr>
          <a:p>
            <a:pPr>
              <a:spcBef>
                <a:spcPct val="50000"/>
              </a:spcBef>
            </a:pPr>
            <a:r>
              <a:rPr sz="2200" b="1" dirty="0">
                <a:solidFill>
                  <a:srgbClr val="0000FF"/>
                </a:solidFill>
                <a:latin typeface="VNI-Times" pitchFamily="2" charset="0"/>
              </a:rPr>
              <a:t>Ngöõ caûnh laø boái caûnh ngoân ngöõ</a:t>
            </a:r>
            <a:r>
              <a:rPr lang="en-US" sz="2200" b="1" dirty="0">
                <a:solidFill>
                  <a:srgbClr val="0000FF"/>
                </a:solidFill>
                <a:latin typeface="VNI-Times" pitchFamily="2" charset="0"/>
              </a:rPr>
              <a:t> </a:t>
            </a:r>
            <a:r>
              <a:rPr lang="en-US" sz="2200" b="1" dirty="0">
                <a:solidFill>
                  <a:srgbClr val="0000FF"/>
                </a:solidFill>
                <a:latin typeface="Times New Roman" panose="02020603050405020304" pitchFamily="18" charset="0"/>
                <a:cs typeface="Times New Roman" panose="02020603050405020304" pitchFamily="18" charset="0"/>
              </a:rPr>
              <a:t>mà ở đó:</a:t>
            </a:r>
            <a:endParaRPr lang="en-US" sz="2200" b="1" dirty="0">
              <a:solidFill>
                <a:srgbClr val="0000FF"/>
              </a:solidFill>
              <a:latin typeface="Times New Roman" panose="02020603050405020304" pitchFamily="18" charset="0"/>
              <a:cs typeface="Times New Roman" panose="02020603050405020304" pitchFamily="18" charset="0"/>
            </a:endParaRPr>
          </a:p>
        </p:txBody>
      </p:sp>
      <p:sp>
        <p:nvSpPr>
          <p:cNvPr id="528404" name="Text Box 528403"/>
          <p:cNvSpPr txBox="1"/>
          <p:nvPr/>
        </p:nvSpPr>
        <p:spPr>
          <a:xfrm>
            <a:off x="304800" y="4786630"/>
            <a:ext cx="8644255" cy="429895"/>
          </a:xfrm>
          <a:prstGeom prst="rect">
            <a:avLst/>
          </a:prstGeom>
          <a:noFill/>
          <a:ln w="12700">
            <a:noFill/>
          </a:ln>
        </p:spPr>
        <p:txBody>
          <a:bodyPr wrap="square">
            <a:spAutoFit/>
          </a:bodyPr>
          <a:p>
            <a:pPr>
              <a:spcBef>
                <a:spcPct val="50000"/>
              </a:spcBef>
            </a:pPr>
            <a:r>
              <a:rPr sz="2200" b="1" i="1" dirty="0">
                <a:latin typeface="VNI-Times" pitchFamily="2" charset="0"/>
              </a:rPr>
              <a:t>    </a:t>
            </a:r>
            <a:r>
              <a:rPr lang="en-US" sz="2200" b="1" i="1" dirty="0">
                <a:latin typeface="VNI-Times" pitchFamily="2" charset="0"/>
              </a:rPr>
              <a:t>  </a:t>
            </a:r>
            <a:r>
              <a:rPr lang="en-US" sz="2200" b="1" i="1" dirty="0">
                <a:solidFill>
                  <a:srgbClr val="6600FF"/>
                </a:solidFill>
                <a:latin typeface="VNI-Times" pitchFamily="2" charset="0"/>
              </a:rPr>
              <a:t> </a:t>
            </a:r>
            <a:r>
              <a:rPr sz="2200" b="1" i="1" dirty="0">
                <a:solidFill>
                  <a:srgbClr val="6600FF"/>
                </a:solidFill>
                <a:latin typeface="VNI-Times" pitchFamily="2" charset="0"/>
              </a:rPr>
              <a:t>-</a:t>
            </a:r>
            <a:r>
              <a:rPr lang="en-US" sz="2200" b="1" i="1" dirty="0">
                <a:solidFill>
                  <a:srgbClr val="6600FF"/>
                </a:solidFill>
                <a:latin typeface="Times New Roman" panose="02020603050405020304" pitchFamily="18" charset="0"/>
                <a:cs typeface="Times New Roman" panose="02020603050405020304" pitchFamily="18" charset="0"/>
              </a:rPr>
              <a:t> </a:t>
            </a:r>
            <a:r>
              <a:rPr lang="en-US" sz="2200" b="1" dirty="0">
                <a:solidFill>
                  <a:srgbClr val="6600FF"/>
                </a:solidFill>
                <a:latin typeface="Times New Roman" panose="02020603050405020304" pitchFamily="18" charset="0"/>
                <a:cs typeface="Times New Roman" panose="02020603050405020304" pitchFamily="18" charset="0"/>
              </a:rPr>
              <a:t>Người</a:t>
            </a:r>
            <a:r>
              <a:rPr sz="2200" b="1" dirty="0">
                <a:solidFill>
                  <a:srgbClr val="6600FF"/>
                </a:solidFill>
                <a:latin typeface="Times New Roman" panose="02020603050405020304" pitchFamily="18" charset="0"/>
                <a:cs typeface="Times New Roman" panose="02020603050405020304" pitchFamily="18" charset="0"/>
              </a:rPr>
              <a:t>  </a:t>
            </a:r>
            <a:r>
              <a:rPr sz="2200" b="1" dirty="0">
                <a:solidFill>
                  <a:srgbClr val="6600FF"/>
                </a:solidFill>
                <a:latin typeface="VNI-Times" pitchFamily="2" charset="0"/>
              </a:rPr>
              <a:t>noùi (ngöôøi vieát)</a:t>
            </a:r>
            <a:r>
              <a:rPr lang="en-US" sz="2200" b="1" dirty="0">
                <a:solidFill>
                  <a:srgbClr val="6600FF"/>
                </a:solidFill>
                <a:latin typeface="VNI-Times" pitchFamily="2" charset="0"/>
              </a:rPr>
              <a:t> </a:t>
            </a:r>
            <a:r>
              <a:rPr lang="en-US" sz="2200" b="1" dirty="0">
                <a:solidFill>
                  <a:srgbClr val="6600FF"/>
                </a:solidFill>
                <a:latin typeface="Times New Roman" panose="02020603050405020304" pitchFamily="18" charset="0"/>
                <a:cs typeface="Times New Roman" panose="02020603050405020304" pitchFamily="18" charset="0"/>
              </a:rPr>
              <a:t>sản sinh ra lời nói thích ứng.</a:t>
            </a:r>
            <a:endParaRPr lang="en-US" sz="2200" b="1" dirty="0">
              <a:solidFill>
                <a:srgbClr val="6600FF"/>
              </a:solidFill>
              <a:latin typeface="Times New Roman" panose="02020603050405020304" pitchFamily="18" charset="0"/>
              <a:cs typeface="Times New Roman" panose="02020603050405020304" pitchFamily="18" charset="0"/>
            </a:endParaRPr>
          </a:p>
        </p:txBody>
      </p:sp>
      <p:sp>
        <p:nvSpPr>
          <p:cNvPr id="528406" name="Text Box 528405"/>
          <p:cNvSpPr txBox="1"/>
          <p:nvPr/>
        </p:nvSpPr>
        <p:spPr>
          <a:xfrm>
            <a:off x="411480" y="5749925"/>
            <a:ext cx="8627110" cy="768350"/>
          </a:xfrm>
          <a:prstGeom prst="rect">
            <a:avLst/>
          </a:prstGeom>
          <a:noFill/>
          <a:ln w="12700">
            <a:noFill/>
          </a:ln>
        </p:spPr>
        <p:txBody>
          <a:bodyPr wrap="square">
            <a:spAutoFit/>
          </a:bodyPr>
          <a:p>
            <a:pPr>
              <a:spcBef>
                <a:spcPct val="50000"/>
              </a:spcBef>
            </a:pPr>
            <a:r>
              <a:rPr sz="2200" b="1" i="1" dirty="0">
                <a:latin typeface="VNI-Times" pitchFamily="2" charset="0"/>
              </a:rPr>
              <a:t>   </a:t>
            </a:r>
            <a:r>
              <a:rPr sz="2200" b="1" i="1" dirty="0">
                <a:solidFill>
                  <a:srgbClr val="6600FF"/>
                </a:solidFill>
                <a:latin typeface="VNI-Times" pitchFamily="2" charset="0"/>
              </a:rPr>
              <a:t> </a:t>
            </a:r>
            <a:r>
              <a:rPr sz="2200" b="1" dirty="0">
                <a:solidFill>
                  <a:srgbClr val="6600FF"/>
                </a:solidFill>
                <a:latin typeface="VNI-Times" pitchFamily="2" charset="0"/>
              </a:rPr>
              <a:t>- Ngöôøi nghe (ngöôøi ñoïc)  caên cöù vaøo ñoù ñeå lónh hoäi ñuùng vaø ñaày ñuû lôøi noùi.    </a:t>
            </a:r>
            <a:endParaRPr sz="2200" b="1" dirty="0">
              <a:solidFill>
                <a:srgbClr val="6600FF"/>
              </a:solidFill>
              <a:latin typeface="VNI-Times" pitchFamily="2" charset="0"/>
            </a:endParaRPr>
          </a:p>
        </p:txBody>
      </p:sp>
      <p:sp>
        <p:nvSpPr>
          <p:cNvPr id="528408" name="Rectangles 528407"/>
          <p:cNvSpPr/>
          <p:nvPr/>
        </p:nvSpPr>
        <p:spPr>
          <a:xfrm>
            <a:off x="411163" y="2590800"/>
            <a:ext cx="8732837" cy="822325"/>
          </a:xfrm>
          <a:prstGeom prst="rect">
            <a:avLst/>
          </a:prstGeom>
          <a:noFill/>
          <a:ln w="12700">
            <a:noFill/>
          </a:ln>
        </p:spPr>
        <p:txBody>
          <a:bodyPr>
            <a:spAutoFit/>
          </a:bodyPr>
          <a:p>
            <a:pPr>
              <a:spcBef>
                <a:spcPct val="50000"/>
              </a:spcBef>
            </a:pPr>
            <a:r>
              <a:rPr sz="2400" b="1" i="1" dirty="0">
                <a:solidFill>
                  <a:srgbClr val="FF0000"/>
                </a:solidFill>
                <a:latin typeface="VNI-Times" pitchFamily="2" charset="0"/>
              </a:rPr>
              <a:t>Laø boái caûnh ngoân ngöõ laøm cô sôû cho vieäc söû duïng töø ngöõ vaø taïo laäp lôøi noùi, ñoàng thôøi laøm caên cöù ñeå lónh hoäi thaáu ñaùo lôøi noùi.</a:t>
            </a:r>
            <a:endParaRPr sz="2400" b="1" i="1" dirty="0">
              <a:solidFill>
                <a:srgbClr val="FF0000"/>
              </a:solidFill>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8388"/>
                                        </p:tgtEl>
                                        <p:attrNameLst>
                                          <p:attrName>style.visibility</p:attrName>
                                        </p:attrNameLst>
                                      </p:cBhvr>
                                      <p:to>
                                        <p:strVal val="visible"/>
                                      </p:to>
                                    </p:set>
                                    <p:animEffect transition="in" filter="blinds(horizontal)">
                                      <p:cBhvr>
                                        <p:cTn id="7" dur="500"/>
                                        <p:tgtEl>
                                          <p:spTgt spid="52838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28408"/>
                                        </p:tgtEl>
                                        <p:attrNameLst>
                                          <p:attrName>style.visibility</p:attrName>
                                        </p:attrNameLst>
                                      </p:cBhvr>
                                      <p:to>
                                        <p:strVal val="visible"/>
                                      </p:to>
                                    </p:set>
                                    <p:anim calcmode="lin" valueType="num">
                                      <p:cBhvr additive="base">
                                        <p:cTn id="12" dur="500" fill="hold"/>
                                        <p:tgtEl>
                                          <p:spTgt spid="528408"/>
                                        </p:tgtEl>
                                        <p:attrNameLst>
                                          <p:attrName>ppt_x</p:attrName>
                                        </p:attrNameLst>
                                      </p:cBhvr>
                                      <p:tavLst>
                                        <p:tav tm="0">
                                          <p:val>
                                            <p:strVal val="#ppt_x"/>
                                          </p:val>
                                        </p:tav>
                                        <p:tav tm="100000">
                                          <p:val>
                                            <p:strVal val="#ppt_x"/>
                                          </p:val>
                                        </p:tav>
                                      </p:tavLst>
                                    </p:anim>
                                    <p:anim calcmode="lin" valueType="num">
                                      <p:cBhvr additive="base">
                                        <p:cTn id="13" dur="500" fill="hold"/>
                                        <p:tgtEl>
                                          <p:spTgt spid="52840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528403"/>
                                        </p:tgtEl>
                                        <p:attrNameLst>
                                          <p:attrName>style.visibility</p:attrName>
                                        </p:attrNameLst>
                                      </p:cBhvr>
                                      <p:to>
                                        <p:strVal val="visible"/>
                                      </p:to>
                                    </p:set>
                                    <p:animEffect transition="in" filter="blinds(vertical)">
                                      <p:cBhvr>
                                        <p:cTn id="18" dur="500"/>
                                        <p:tgtEl>
                                          <p:spTgt spid="52840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28404"/>
                                        </p:tgtEl>
                                        <p:attrNameLst>
                                          <p:attrName>style.visibility</p:attrName>
                                        </p:attrNameLst>
                                      </p:cBhvr>
                                      <p:to>
                                        <p:strVal val="visible"/>
                                      </p:to>
                                    </p:set>
                                    <p:anim calcmode="lin" valueType="num">
                                      <p:cBhvr additive="base">
                                        <p:cTn id="23" dur="500" fill="hold"/>
                                        <p:tgtEl>
                                          <p:spTgt spid="528404"/>
                                        </p:tgtEl>
                                        <p:attrNameLst>
                                          <p:attrName>ppt_x</p:attrName>
                                        </p:attrNameLst>
                                      </p:cBhvr>
                                      <p:tavLst>
                                        <p:tav tm="0">
                                          <p:val>
                                            <p:strVal val="#ppt_x"/>
                                          </p:val>
                                        </p:tav>
                                        <p:tav tm="100000">
                                          <p:val>
                                            <p:strVal val="#ppt_x"/>
                                          </p:val>
                                        </p:tav>
                                      </p:tavLst>
                                    </p:anim>
                                    <p:anim calcmode="lin" valueType="num">
                                      <p:cBhvr additive="base">
                                        <p:cTn id="24" dur="500" fill="hold"/>
                                        <p:tgtEl>
                                          <p:spTgt spid="52840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528406"/>
                                        </p:tgtEl>
                                        <p:attrNameLst>
                                          <p:attrName>style.visibility</p:attrName>
                                        </p:attrNameLst>
                                      </p:cBhvr>
                                      <p:to>
                                        <p:strVal val="visible"/>
                                      </p:to>
                                    </p:set>
                                    <p:anim calcmode="lin" valueType="num">
                                      <p:cBhvr additive="base">
                                        <p:cTn id="29" dur="500" fill="hold"/>
                                        <p:tgtEl>
                                          <p:spTgt spid="528406"/>
                                        </p:tgtEl>
                                        <p:attrNameLst>
                                          <p:attrName>ppt_x</p:attrName>
                                        </p:attrNameLst>
                                      </p:cBhvr>
                                      <p:tavLst>
                                        <p:tav tm="0">
                                          <p:val>
                                            <p:strVal val="1+#ppt_w/2"/>
                                          </p:val>
                                        </p:tav>
                                        <p:tav tm="100000">
                                          <p:val>
                                            <p:strVal val="#ppt_x"/>
                                          </p:val>
                                        </p:tav>
                                      </p:tavLst>
                                    </p:anim>
                                    <p:anim calcmode="lin" valueType="num">
                                      <p:cBhvr additive="base">
                                        <p:cTn id="30" dur="500" fill="hold"/>
                                        <p:tgtEl>
                                          <p:spTgt spid="5284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8388" grpId="0"/>
      <p:bldP spid="528403" grpId="0"/>
      <p:bldP spid="528404" grpId="0"/>
      <p:bldP spid="528406" grpId="0"/>
      <p:bldP spid="5284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4291" name="Text Box 524290"/>
          <p:cNvSpPr txBox="1"/>
          <p:nvPr/>
        </p:nvSpPr>
        <p:spPr>
          <a:xfrm>
            <a:off x="0" y="1524000"/>
            <a:ext cx="67056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II/ </a:t>
            </a:r>
            <a:r>
              <a:rPr sz="2200" b="1" u="sng" dirty="0">
                <a:solidFill>
                  <a:srgbClr val="0000FF"/>
                </a:solidFill>
                <a:latin typeface="VNI-Times" pitchFamily="2" charset="0"/>
              </a:rPr>
              <a:t>CAÙC NHAÂN TOÁ CUÛA NGÖÕ CAÛNH</a:t>
            </a:r>
            <a:endParaRPr sz="2200" b="1" dirty="0">
              <a:solidFill>
                <a:srgbClr val="0000FF"/>
              </a:solidFill>
              <a:latin typeface="VNI-Times" pitchFamily="2" charset="0"/>
            </a:endParaRPr>
          </a:p>
        </p:txBody>
      </p:sp>
      <p:grpSp>
        <p:nvGrpSpPr>
          <p:cNvPr id="524342" name="Group 524341"/>
          <p:cNvGrpSpPr/>
          <p:nvPr/>
        </p:nvGrpSpPr>
        <p:grpSpPr>
          <a:xfrm>
            <a:off x="263525" y="1981200"/>
            <a:ext cx="8915400" cy="4592638"/>
            <a:chOff x="144" y="1248"/>
            <a:chExt cx="5616" cy="2893"/>
          </a:xfrm>
        </p:grpSpPr>
        <p:sp>
          <p:nvSpPr>
            <p:cNvPr id="524309" name="Text Box 524308"/>
            <p:cNvSpPr txBox="1"/>
            <p:nvPr/>
          </p:nvSpPr>
          <p:spPr>
            <a:xfrm>
              <a:off x="144" y="2448"/>
              <a:ext cx="2784" cy="491"/>
            </a:xfrm>
            <a:prstGeom prst="rect">
              <a:avLst/>
            </a:prstGeom>
            <a:noFill/>
            <a:ln w="12700">
              <a:noFill/>
            </a:ln>
          </p:spPr>
          <p:txBody>
            <a:bodyPr>
              <a:spAutoFit/>
            </a:bodyPr>
            <a:p>
              <a:pPr>
                <a:spcBef>
                  <a:spcPct val="50000"/>
                </a:spcBef>
              </a:pPr>
              <a:endParaRPr sz="1800" dirty="0">
                <a:latin typeface="VNI-Times" pitchFamily="2" charset="0"/>
              </a:endParaRPr>
            </a:p>
            <a:p>
              <a:pPr>
                <a:spcBef>
                  <a:spcPct val="50000"/>
                </a:spcBef>
              </a:pPr>
              <a:endParaRPr sz="1800" dirty="0">
                <a:latin typeface="VNI-Times" pitchFamily="2" charset="0"/>
              </a:endParaRPr>
            </a:p>
          </p:txBody>
        </p:sp>
        <p:sp>
          <p:nvSpPr>
            <p:cNvPr id="524318" name="Text Box 524317"/>
            <p:cNvSpPr txBox="1"/>
            <p:nvPr/>
          </p:nvSpPr>
          <p:spPr>
            <a:xfrm>
              <a:off x="144" y="1248"/>
              <a:ext cx="2832" cy="271"/>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a:t>
              </a:r>
              <a:r>
                <a:rPr sz="2200" b="1" u="sng" dirty="0">
                  <a:solidFill>
                    <a:srgbClr val="0000FF"/>
                  </a:solidFill>
                  <a:latin typeface="VNI-Times" pitchFamily="2" charset="0"/>
                </a:rPr>
                <a:t>Xeùt ví duï ôû muïc 1</a:t>
              </a:r>
              <a:endParaRPr sz="2200" b="1" dirty="0">
                <a:solidFill>
                  <a:srgbClr val="0000FF"/>
                </a:solidFill>
                <a:latin typeface="VNI-Times" pitchFamily="2" charset="0"/>
              </a:endParaRPr>
            </a:p>
          </p:txBody>
        </p:sp>
        <p:sp>
          <p:nvSpPr>
            <p:cNvPr id="524319" name="Text Box 524318"/>
            <p:cNvSpPr txBox="1"/>
            <p:nvPr/>
          </p:nvSpPr>
          <p:spPr>
            <a:xfrm>
              <a:off x="288" y="1496"/>
              <a:ext cx="5472" cy="442"/>
            </a:xfrm>
            <a:prstGeom prst="rect">
              <a:avLst/>
            </a:prstGeom>
            <a:noFill/>
            <a:ln w="12700">
              <a:noFill/>
            </a:ln>
          </p:spPr>
          <p:txBody>
            <a:bodyPr>
              <a:spAutoFit/>
            </a:bodyPr>
            <a:p>
              <a:pPr>
                <a:spcBef>
                  <a:spcPct val="50000"/>
                </a:spcBef>
              </a:pPr>
              <a:r>
                <a:rPr dirty="0">
                  <a:latin typeface="VNI-Times" pitchFamily="2" charset="0"/>
                </a:rPr>
                <a:t>- Ngöôøi noùi : Chò Tí ( chuû theå phaùt ngoân); - Ngöôøi nghe: chò em Lieân, baùc Sieâu baùn phôû, gia ñình baùc xaåm.</a:t>
              </a:r>
              <a:endParaRPr dirty="0">
                <a:latin typeface="VNI-Times" pitchFamily="2" charset="0"/>
              </a:endParaRPr>
            </a:p>
          </p:txBody>
        </p:sp>
        <p:sp>
          <p:nvSpPr>
            <p:cNvPr id="524321" name="Text Box 524320"/>
            <p:cNvSpPr txBox="1"/>
            <p:nvPr/>
          </p:nvSpPr>
          <p:spPr>
            <a:xfrm>
              <a:off x="2090" y="1728"/>
              <a:ext cx="2289" cy="251"/>
            </a:xfrm>
            <a:prstGeom prst="rect">
              <a:avLst/>
            </a:prstGeom>
            <a:noFill/>
            <a:ln w="12700">
              <a:noFill/>
            </a:ln>
          </p:spPr>
          <p:txBody>
            <a:bodyPr>
              <a:spAutoFit/>
            </a:bodyPr>
            <a:p>
              <a:pPr>
                <a:spcBef>
                  <a:spcPct val="50000"/>
                </a:spcBef>
              </a:pPr>
              <a:r>
                <a:rPr b="1" i="1" dirty="0">
                  <a:solidFill>
                    <a:srgbClr val="FF0000"/>
                  </a:solidFill>
                  <a:latin typeface="VNI-Times" pitchFamily="2" charset="0"/>
                  <a:sym typeface="Wingdings" panose="05000000000000000000" pitchFamily="2" charset="2"/>
                </a:rPr>
                <a:t> Caùc nhaân vaät giao tieáp</a:t>
              </a:r>
              <a:endParaRPr b="1" i="1" dirty="0">
                <a:solidFill>
                  <a:srgbClr val="FF0000"/>
                </a:solidFill>
                <a:latin typeface="VNI-Times" pitchFamily="2" charset="0"/>
              </a:endParaRPr>
            </a:p>
          </p:txBody>
        </p:sp>
        <p:sp>
          <p:nvSpPr>
            <p:cNvPr id="524324" name="Text Box 524323"/>
            <p:cNvSpPr txBox="1"/>
            <p:nvPr/>
          </p:nvSpPr>
          <p:spPr>
            <a:xfrm>
              <a:off x="288" y="2016"/>
              <a:ext cx="3840" cy="250"/>
            </a:xfrm>
            <a:prstGeom prst="rect">
              <a:avLst/>
            </a:prstGeom>
            <a:noFill/>
            <a:ln w="12700">
              <a:noFill/>
            </a:ln>
          </p:spPr>
          <p:txBody>
            <a:bodyPr>
              <a:spAutoFit/>
            </a:bodyPr>
            <a:p>
              <a:pPr>
                <a:spcBef>
                  <a:spcPct val="50000"/>
                </a:spcBef>
              </a:pPr>
              <a:r>
                <a:rPr dirty="0">
                  <a:latin typeface="VNI-Times" pitchFamily="2" charset="0"/>
                </a:rPr>
                <a:t>- Chò noùi caâu ñoù ôû phoá huyeän ngheøo vaøo moät buoåi toái</a:t>
              </a:r>
              <a:endParaRPr dirty="0">
                <a:latin typeface="VNI-Times" pitchFamily="2" charset="0"/>
              </a:endParaRPr>
            </a:p>
          </p:txBody>
        </p:sp>
        <p:sp>
          <p:nvSpPr>
            <p:cNvPr id="524325" name="Text Box 524324"/>
            <p:cNvSpPr txBox="1"/>
            <p:nvPr/>
          </p:nvSpPr>
          <p:spPr>
            <a:xfrm>
              <a:off x="3840" y="2016"/>
              <a:ext cx="1920" cy="251"/>
            </a:xfrm>
            <a:prstGeom prst="rect">
              <a:avLst/>
            </a:prstGeom>
            <a:noFill/>
            <a:ln w="12700">
              <a:noFill/>
            </a:ln>
          </p:spPr>
          <p:txBody>
            <a:bodyPr>
              <a:spAutoFit/>
            </a:bodyPr>
            <a:p>
              <a:pPr>
                <a:spcBef>
                  <a:spcPct val="50000"/>
                </a:spcBef>
              </a:pPr>
              <a:r>
                <a:rPr b="1" i="1" dirty="0">
                  <a:solidFill>
                    <a:srgbClr val="FF0000"/>
                  </a:solidFill>
                  <a:latin typeface="VNI-Times" pitchFamily="2" charset="0"/>
                  <a:sym typeface="Wingdings" panose="05000000000000000000" pitchFamily="2" charset="2"/>
                </a:rPr>
                <a:t> Boái caûnh giao tieáp heïp</a:t>
              </a:r>
              <a:endParaRPr b="1" i="1" dirty="0">
                <a:solidFill>
                  <a:srgbClr val="FF0000"/>
                </a:solidFill>
                <a:latin typeface="VNI-Times" pitchFamily="2" charset="0"/>
              </a:endParaRPr>
            </a:p>
          </p:txBody>
        </p:sp>
        <p:sp>
          <p:nvSpPr>
            <p:cNvPr id="524326" name="Text Box 524325"/>
            <p:cNvSpPr txBox="1"/>
            <p:nvPr/>
          </p:nvSpPr>
          <p:spPr>
            <a:xfrm>
              <a:off x="288" y="2352"/>
              <a:ext cx="3936" cy="442"/>
            </a:xfrm>
            <a:prstGeom prst="rect">
              <a:avLst/>
            </a:prstGeom>
            <a:noFill/>
            <a:ln w="12700">
              <a:noFill/>
            </a:ln>
          </p:spPr>
          <p:txBody>
            <a:bodyPr>
              <a:spAutoFit/>
            </a:bodyPr>
            <a:p>
              <a:pPr>
                <a:spcBef>
                  <a:spcPct val="50000"/>
                </a:spcBef>
              </a:pPr>
              <a:r>
                <a:rPr dirty="0">
                  <a:latin typeface="VNI-Times" pitchFamily="2" charset="0"/>
                </a:rPr>
                <a:t>- Roäng hôn nöõa: caâu noùi treân dieãn ra trong boái caûnh xaõ hoäi Vieät Nam tröôùc caùch maïng </a:t>
              </a:r>
              <a:endParaRPr dirty="0">
                <a:latin typeface="VNI-Times" pitchFamily="2" charset="0"/>
              </a:endParaRPr>
            </a:p>
          </p:txBody>
        </p:sp>
        <p:sp>
          <p:nvSpPr>
            <p:cNvPr id="524327" name="Text Box 524326"/>
            <p:cNvSpPr txBox="1"/>
            <p:nvPr/>
          </p:nvSpPr>
          <p:spPr>
            <a:xfrm>
              <a:off x="2437" y="2581"/>
              <a:ext cx="2290" cy="251"/>
            </a:xfrm>
            <a:prstGeom prst="rect">
              <a:avLst/>
            </a:prstGeom>
            <a:noFill/>
            <a:ln w="12700">
              <a:noFill/>
            </a:ln>
          </p:spPr>
          <p:txBody>
            <a:bodyPr>
              <a:spAutoFit/>
            </a:bodyPr>
            <a:p>
              <a:pPr>
                <a:spcBef>
                  <a:spcPct val="50000"/>
                </a:spcBef>
              </a:pPr>
              <a:r>
                <a:rPr b="1" i="1" dirty="0">
                  <a:solidFill>
                    <a:srgbClr val="FF0000"/>
                  </a:solidFill>
                  <a:latin typeface="VNI-Times" pitchFamily="2" charset="0"/>
                  <a:sym typeface="Wingdings" panose="05000000000000000000" pitchFamily="2" charset="2"/>
                </a:rPr>
                <a:t> Boái caûnh giao tieáp roäng</a:t>
              </a:r>
              <a:endParaRPr b="1" i="1" dirty="0">
                <a:solidFill>
                  <a:srgbClr val="FF0000"/>
                </a:solidFill>
                <a:latin typeface="VNI-Times" pitchFamily="2" charset="0"/>
              </a:endParaRPr>
            </a:p>
          </p:txBody>
        </p:sp>
        <p:sp>
          <p:nvSpPr>
            <p:cNvPr id="524328" name="Text Box 524327"/>
            <p:cNvSpPr txBox="1"/>
            <p:nvPr/>
          </p:nvSpPr>
          <p:spPr>
            <a:xfrm>
              <a:off x="288" y="2880"/>
              <a:ext cx="5184" cy="442"/>
            </a:xfrm>
            <a:prstGeom prst="rect">
              <a:avLst/>
            </a:prstGeom>
            <a:noFill/>
            <a:ln w="12700">
              <a:noFill/>
            </a:ln>
          </p:spPr>
          <p:txBody>
            <a:bodyPr>
              <a:spAutoFit/>
            </a:bodyPr>
            <a:p>
              <a:pPr>
                <a:spcBef>
                  <a:spcPct val="50000"/>
                </a:spcBef>
              </a:pPr>
              <a:r>
                <a:rPr dirty="0">
                  <a:latin typeface="VNI-Times" pitchFamily="2" charset="0"/>
                </a:rPr>
                <a:t>- Caâu noùi cuûa chò Tí ñeà caäp ñeán “maáy ngöôøi phu gaïo hay phu xe, maáy chuù lính leä trong huyeän hay ngöôøi nhaø thaày Thöøa ñi goïi chaân toå toâm.”</a:t>
              </a:r>
              <a:endParaRPr dirty="0">
                <a:latin typeface="VNI-Times" pitchFamily="2" charset="0"/>
              </a:endParaRPr>
            </a:p>
          </p:txBody>
        </p:sp>
        <p:sp>
          <p:nvSpPr>
            <p:cNvPr id="524336" name="Text Box 524335"/>
            <p:cNvSpPr txBox="1"/>
            <p:nvPr/>
          </p:nvSpPr>
          <p:spPr>
            <a:xfrm>
              <a:off x="480" y="3312"/>
              <a:ext cx="2592" cy="251"/>
            </a:xfrm>
            <a:prstGeom prst="rect">
              <a:avLst/>
            </a:prstGeom>
            <a:noFill/>
            <a:ln w="12700">
              <a:noFill/>
            </a:ln>
          </p:spPr>
          <p:txBody>
            <a:bodyPr>
              <a:spAutoFit/>
            </a:bodyPr>
            <a:p>
              <a:pPr>
                <a:spcBef>
                  <a:spcPct val="50000"/>
                </a:spcBef>
              </a:pPr>
              <a:r>
                <a:rPr b="1" i="1" dirty="0">
                  <a:solidFill>
                    <a:srgbClr val="FF0000"/>
                  </a:solidFill>
                  <a:latin typeface="VNI-Times" pitchFamily="2" charset="0"/>
                  <a:sym typeface="Wingdings" panose="05000000000000000000" pitchFamily="2" charset="2"/>
                </a:rPr>
                <a:t> Hieän thöïc ñöôïc noùi ñeán</a:t>
              </a:r>
              <a:endParaRPr b="1" i="1" dirty="0">
                <a:solidFill>
                  <a:srgbClr val="FF0000"/>
                </a:solidFill>
                <a:latin typeface="VNI-Times" pitchFamily="2" charset="0"/>
              </a:endParaRPr>
            </a:p>
          </p:txBody>
        </p:sp>
        <p:sp>
          <p:nvSpPr>
            <p:cNvPr id="524337" name="Text Box 524336"/>
            <p:cNvSpPr txBox="1"/>
            <p:nvPr/>
          </p:nvSpPr>
          <p:spPr>
            <a:xfrm>
              <a:off x="251" y="3549"/>
              <a:ext cx="4224" cy="251"/>
            </a:xfrm>
            <a:prstGeom prst="rect">
              <a:avLst/>
            </a:prstGeom>
            <a:noFill/>
            <a:ln w="12700">
              <a:noFill/>
            </a:ln>
          </p:spPr>
          <p:txBody>
            <a:bodyPr>
              <a:spAutoFit/>
            </a:bodyPr>
            <a:p>
              <a:pPr>
                <a:spcBef>
                  <a:spcPct val="50000"/>
                </a:spcBef>
              </a:pPr>
              <a:r>
                <a:rPr dirty="0">
                  <a:latin typeface="VNI-Times" pitchFamily="2" charset="0"/>
                </a:rPr>
                <a:t>- </a:t>
              </a:r>
              <a:r>
                <a:rPr lang="en-US" dirty="0">
                  <a:latin typeface="VNI-Times" pitchFamily="2" charset="0"/>
                </a:rPr>
                <a:t> </a:t>
              </a:r>
              <a:r>
                <a:rPr dirty="0">
                  <a:latin typeface="VNI-Times" pitchFamily="2" charset="0"/>
                </a:rPr>
                <a:t>Nhöõng </a:t>
              </a:r>
              <a:r>
                <a:rPr dirty="0">
                  <a:sym typeface="+mn-ea"/>
                </a:rPr>
                <a:t>töø ngöõ</a:t>
              </a:r>
              <a:r>
                <a:rPr lang="en-US" dirty="0">
                  <a:sym typeface="+mn-ea"/>
                </a:rPr>
                <a:t>, </a:t>
              </a:r>
              <a:r>
                <a:rPr dirty="0">
                  <a:latin typeface="VNI-Times" pitchFamily="2" charset="0"/>
                </a:rPr>
                <a:t>caâu vaên</a:t>
              </a:r>
              <a:r>
                <a:rPr lang="en-US" dirty="0">
                  <a:latin typeface="VNI-Times" pitchFamily="2" charset="0"/>
                </a:rPr>
                <a:t> </a:t>
              </a:r>
              <a:r>
                <a:rPr dirty="0">
                  <a:latin typeface="VNI-Times" pitchFamily="2" charset="0"/>
                </a:rPr>
                <a:t>…</a:t>
              </a:r>
              <a:r>
                <a:rPr lang="en-US" dirty="0">
                  <a:latin typeface="VNI-Times" pitchFamily="2" charset="0"/>
                </a:rPr>
                <a:t> </a:t>
              </a:r>
              <a:r>
                <a:rPr dirty="0">
                  <a:latin typeface="VNI-Times" pitchFamily="2" charset="0"/>
                </a:rPr>
                <a:t>ñi tröôùc vaø sau caâu noùi cuûa chò Tíù</a:t>
              </a:r>
              <a:endParaRPr b="1" i="1" dirty="0">
                <a:latin typeface="VNI-Times" pitchFamily="2" charset="0"/>
              </a:endParaRPr>
            </a:p>
          </p:txBody>
        </p:sp>
        <p:sp>
          <p:nvSpPr>
            <p:cNvPr id="524338" name="Text Box 524337"/>
            <p:cNvSpPr txBox="1"/>
            <p:nvPr/>
          </p:nvSpPr>
          <p:spPr>
            <a:xfrm>
              <a:off x="4379" y="3571"/>
              <a:ext cx="960" cy="232"/>
            </a:xfrm>
            <a:prstGeom prst="rect">
              <a:avLst/>
            </a:prstGeom>
            <a:noFill/>
            <a:ln w="12700">
              <a:noFill/>
            </a:ln>
          </p:spPr>
          <p:txBody>
            <a:bodyPr>
              <a:spAutoFit/>
            </a:bodyPr>
            <a:p>
              <a:pPr>
                <a:spcBef>
                  <a:spcPct val="50000"/>
                </a:spcBef>
              </a:pPr>
              <a:r>
                <a:rPr sz="1800" b="1" i="1" dirty="0">
                  <a:solidFill>
                    <a:srgbClr val="FF0000"/>
                  </a:solidFill>
                  <a:latin typeface="VNI-Times" pitchFamily="2" charset="0"/>
                  <a:sym typeface="Wingdings" panose="05000000000000000000" pitchFamily="2" charset="2"/>
                </a:rPr>
                <a:t> Vaên caûnh</a:t>
              </a:r>
              <a:endParaRPr sz="1800" b="1" i="1" dirty="0">
                <a:solidFill>
                  <a:srgbClr val="FF0000"/>
                </a:solidFill>
                <a:latin typeface="VNI-Times" pitchFamily="2" charset="0"/>
              </a:endParaRPr>
            </a:p>
          </p:txBody>
        </p:sp>
        <p:sp>
          <p:nvSpPr>
            <p:cNvPr id="524339" name="Text Box 524338"/>
            <p:cNvSpPr txBox="1"/>
            <p:nvPr/>
          </p:nvSpPr>
          <p:spPr>
            <a:xfrm>
              <a:off x="410" y="3870"/>
              <a:ext cx="3028" cy="271"/>
            </a:xfrm>
            <a:prstGeom prst="rect">
              <a:avLst/>
            </a:prstGeom>
            <a:noFill/>
            <a:ln w="12700">
              <a:noFill/>
            </a:ln>
          </p:spPr>
          <p:txBody>
            <a:bodyPr>
              <a:spAutoFit/>
            </a:bodyPr>
            <a:p>
              <a:pPr>
                <a:spcBef>
                  <a:spcPct val="50000"/>
                </a:spcBef>
              </a:pPr>
              <a:r>
                <a:rPr sz="2200" b="1" dirty="0">
                  <a:solidFill>
                    <a:srgbClr val="0000FF"/>
                  </a:solidFill>
                  <a:latin typeface="VNI-Times" pitchFamily="2" charset="0"/>
                  <a:sym typeface="Wingdings" panose="05000000000000000000" pitchFamily="2" charset="2"/>
                </a:rPr>
                <a:t> Caùc nhaân toá cuûa ngöõ caûnh</a:t>
              </a:r>
              <a:endParaRPr sz="2200" b="1" dirty="0">
                <a:solidFill>
                  <a:srgbClr val="0000FF"/>
                </a:solidFill>
                <a:latin typeface="VNI-Times" pitchFamily="2"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24342"/>
                                        </p:tgtEl>
                                        <p:attrNameLst>
                                          <p:attrName>style.visibility</p:attrName>
                                        </p:attrNameLst>
                                      </p:cBhvr>
                                      <p:to>
                                        <p:strVal val="visible"/>
                                      </p:to>
                                    </p:set>
                                    <p:animEffect transition="in" filter="box(out)">
                                      <p:cBhvr>
                                        <p:cTn id="7" dur="500"/>
                                        <p:tgtEl>
                                          <p:spTgt spid="52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9431" name="Text Box 529430"/>
          <p:cNvSpPr txBox="1"/>
          <p:nvPr/>
        </p:nvSpPr>
        <p:spPr>
          <a:xfrm>
            <a:off x="304800" y="2895600"/>
            <a:ext cx="47244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2. </a:t>
            </a:r>
            <a:r>
              <a:rPr sz="2200" b="1" u="sng" dirty="0">
                <a:solidFill>
                  <a:srgbClr val="0000FF"/>
                </a:solidFill>
                <a:latin typeface="VNI-Times" pitchFamily="2" charset="0"/>
              </a:rPr>
              <a:t>Boái caûnh ngoaøi ngoân ngöõ</a:t>
            </a:r>
            <a:endParaRPr sz="2200" b="1" dirty="0">
              <a:solidFill>
                <a:srgbClr val="0000FF"/>
              </a:solidFill>
              <a:latin typeface="VNI-Times" pitchFamily="2" charset="0"/>
            </a:endParaRPr>
          </a:p>
        </p:txBody>
      </p:sp>
      <p:sp>
        <p:nvSpPr>
          <p:cNvPr id="529432" name="Text Box 529431"/>
          <p:cNvSpPr txBox="1"/>
          <p:nvPr/>
        </p:nvSpPr>
        <p:spPr>
          <a:xfrm>
            <a:off x="228600" y="1676400"/>
            <a:ext cx="29718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1. </a:t>
            </a:r>
            <a:r>
              <a:rPr sz="2200" b="1" u="sng" dirty="0">
                <a:solidFill>
                  <a:srgbClr val="0000FF"/>
                </a:solidFill>
                <a:latin typeface="VNI-Times" pitchFamily="2" charset="0"/>
              </a:rPr>
              <a:t>Nhaân vaät giao tieáp</a:t>
            </a:r>
            <a:endParaRPr sz="2200" dirty="0">
              <a:solidFill>
                <a:srgbClr val="0000FF"/>
              </a:solidFill>
              <a:latin typeface="VNI-Times" pitchFamily="2" charset="0"/>
            </a:endParaRPr>
          </a:p>
        </p:txBody>
      </p:sp>
      <p:sp>
        <p:nvSpPr>
          <p:cNvPr id="529433" name="Text Box 529432"/>
          <p:cNvSpPr txBox="1"/>
          <p:nvPr/>
        </p:nvSpPr>
        <p:spPr>
          <a:xfrm>
            <a:off x="419100" y="3352800"/>
            <a:ext cx="8305800" cy="762000"/>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a. Boái caûnh giao tieáp heïp </a:t>
            </a:r>
            <a:r>
              <a:rPr sz="2200" dirty="0">
                <a:latin typeface="VNI-Times" pitchFamily="2" charset="0"/>
              </a:rPr>
              <a:t>(boái caûnh tình huoáng): thôøi gian, ñòa ñieåm, tình huoáng giao tieáp cuï theå.</a:t>
            </a:r>
            <a:endParaRPr sz="2200" dirty="0">
              <a:latin typeface="VNI-Times" pitchFamily="2" charset="0"/>
            </a:endParaRPr>
          </a:p>
        </p:txBody>
      </p:sp>
      <p:sp>
        <p:nvSpPr>
          <p:cNvPr id="529435" name="Text Box 529434"/>
          <p:cNvSpPr txBox="1"/>
          <p:nvPr/>
        </p:nvSpPr>
        <p:spPr>
          <a:xfrm>
            <a:off x="510540" y="4060825"/>
            <a:ext cx="8686800" cy="768350"/>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b. Boái caûnh giao tieáp roäng</a:t>
            </a:r>
            <a:r>
              <a:rPr sz="2200" dirty="0">
                <a:latin typeface="VNI-Times" pitchFamily="2" charset="0"/>
              </a:rPr>
              <a:t> </a:t>
            </a:r>
            <a:r>
              <a:rPr sz="2200" dirty="0">
                <a:latin typeface="VNI-Times" pitchFamily="2" charset="0"/>
                <a:sym typeface="Wingdings" panose="05000000000000000000" pitchFamily="2" charset="2"/>
              </a:rPr>
              <a:t>( boái caûnh vaên hoaù): </a:t>
            </a:r>
            <a:r>
              <a:rPr lang="en-US" sz="2200" dirty="0">
                <a:latin typeface="VNI-Times" pitchFamily="2" charset="0"/>
                <a:sym typeface="Wingdings" panose="05000000000000000000" pitchFamily="2" charset="2"/>
              </a:rPr>
              <a:t>b</a:t>
            </a:r>
            <a:r>
              <a:rPr sz="2200" dirty="0">
                <a:latin typeface="VNI-Times" pitchFamily="2" charset="0"/>
                <a:sym typeface="Wingdings" panose="05000000000000000000" pitchFamily="2" charset="2"/>
              </a:rPr>
              <a:t>oái caûnh lòch söû, vaên hoaù, xaõ hoäi, ñòa lí,</a:t>
            </a:r>
            <a:r>
              <a:rPr lang="en-US" sz="2200" dirty="0">
                <a:latin typeface="VNI-Times" pitchFamily="2" charset="0"/>
                <a:sym typeface="Wingdings" panose="05000000000000000000" pitchFamily="2" charset="2"/>
              </a:rPr>
              <a:t> </a:t>
            </a:r>
            <a:r>
              <a:rPr sz="2200" dirty="0">
                <a:sym typeface="Wingdings" panose="05000000000000000000" pitchFamily="2" charset="2"/>
              </a:rPr>
              <a:t>chính trò</a:t>
            </a:r>
            <a:r>
              <a:rPr lang="en-US" sz="2200" dirty="0">
                <a:sym typeface="Wingdings" panose="05000000000000000000" pitchFamily="2" charset="2"/>
              </a:rPr>
              <a:t>,</a:t>
            </a:r>
            <a:r>
              <a:rPr lang="en-US" sz="2200" dirty="0">
                <a:latin typeface="VNI-Times" pitchFamily="2" charset="0"/>
                <a:sym typeface="Wingdings" panose="05000000000000000000" pitchFamily="2" charset="2"/>
              </a:rPr>
              <a:t> </a:t>
            </a:r>
            <a:r>
              <a:rPr sz="2200" dirty="0">
                <a:latin typeface="VNI-Times" pitchFamily="2" charset="0"/>
                <a:sym typeface="Wingdings" panose="05000000000000000000" pitchFamily="2" charset="2"/>
              </a:rPr>
              <a:t> phong tuïc </a:t>
            </a:r>
            <a:r>
              <a:rPr lang="en-US" sz="2200" dirty="0">
                <a:latin typeface="VNI-Times" pitchFamily="2" charset="0"/>
                <a:sym typeface="Wingdings" panose="05000000000000000000" pitchFamily="2" charset="2"/>
              </a:rPr>
              <a:t> </a:t>
            </a:r>
            <a:r>
              <a:rPr sz="2200" dirty="0">
                <a:latin typeface="VNI-Times" pitchFamily="2" charset="0"/>
                <a:sym typeface="Wingdings" panose="05000000000000000000" pitchFamily="2" charset="2"/>
              </a:rPr>
              <a:t>…</a:t>
            </a:r>
            <a:r>
              <a:rPr lang="en-US" sz="2200" dirty="0">
                <a:latin typeface="VNI-Times" pitchFamily="2"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sym typeface="Wingdings" panose="05000000000000000000" pitchFamily="2" charset="2"/>
              </a:rPr>
              <a:t>của cộng đồng</a:t>
            </a:r>
            <a:r>
              <a:rPr lang="en-US" sz="2200" dirty="0">
                <a:latin typeface="VNI-Times" pitchFamily="2" charset="0"/>
                <a:sym typeface="Wingdings" panose="05000000000000000000" pitchFamily="2" charset="2"/>
              </a:rPr>
              <a:t> </a:t>
            </a:r>
            <a:r>
              <a:rPr sz="2200" dirty="0">
                <a:latin typeface="VNI-Times" pitchFamily="2" charset="0"/>
                <a:sym typeface="Wingdings" panose="05000000000000000000" pitchFamily="2" charset="2"/>
              </a:rPr>
              <a:t>ngoân ngöõ.</a:t>
            </a:r>
            <a:endParaRPr sz="2200" dirty="0">
              <a:latin typeface="VNI-Times" pitchFamily="2" charset="0"/>
            </a:endParaRPr>
          </a:p>
        </p:txBody>
      </p:sp>
      <p:sp>
        <p:nvSpPr>
          <p:cNvPr id="529436" name="Text Box 529435"/>
          <p:cNvSpPr txBox="1"/>
          <p:nvPr/>
        </p:nvSpPr>
        <p:spPr>
          <a:xfrm>
            <a:off x="458470" y="4724083"/>
            <a:ext cx="8686800" cy="110680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c. Hieän thöïc ñöôïc noùi ñeán:</a:t>
            </a:r>
            <a:r>
              <a:rPr lang="en-US" sz="2200" dirty="0">
                <a:solidFill>
                  <a:schemeClr val="tx1"/>
                </a:solidFill>
                <a:latin typeface="Times New Roman" panose="02020603050405020304" pitchFamily="18" charset="0"/>
                <a:cs typeface="Times New Roman" panose="02020603050405020304" pitchFamily="18" charset="0"/>
              </a:rPr>
              <a:t> có thể là hiện thực bên ngoài các nhân vật giao tiếp, có thể là hiện thực tâm trạng của con người, nó</a:t>
            </a:r>
            <a:r>
              <a:rPr sz="2200" dirty="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VNI-Times" pitchFamily="2" charset="0"/>
              </a:rPr>
              <a:t>t</a:t>
            </a:r>
            <a:r>
              <a:rPr sz="2200" dirty="0">
                <a:solidFill>
                  <a:schemeClr val="tx1"/>
                </a:solidFill>
                <a:latin typeface="VNI-Times" pitchFamily="2" charset="0"/>
              </a:rPr>
              <a:t>aïo neân nghóa söï vieäc cho caâu noùi. (noäi dung caâu noùi)</a:t>
            </a:r>
            <a:endParaRPr sz="2200" dirty="0">
              <a:solidFill>
                <a:schemeClr val="tx1"/>
              </a:solidFill>
              <a:latin typeface="VNI-Times" pitchFamily="2" charset="0"/>
            </a:endParaRPr>
          </a:p>
        </p:txBody>
      </p:sp>
      <p:sp>
        <p:nvSpPr>
          <p:cNvPr id="529437" name="Text Box 529436"/>
          <p:cNvSpPr txBox="1"/>
          <p:nvPr/>
        </p:nvSpPr>
        <p:spPr>
          <a:xfrm>
            <a:off x="560070" y="2285365"/>
            <a:ext cx="8896350" cy="768350"/>
          </a:xfrm>
          <a:prstGeom prst="rect">
            <a:avLst/>
          </a:prstGeom>
          <a:noFill/>
          <a:ln w="12700">
            <a:noFill/>
          </a:ln>
        </p:spPr>
        <p:txBody>
          <a:bodyPr wrap="square">
            <a:spAutoFit/>
          </a:bodyPr>
          <a:p>
            <a:pPr>
              <a:spcBef>
                <a:spcPct val="50000"/>
              </a:spcBef>
            </a:pPr>
            <a:r>
              <a:rPr sz="2200" dirty="0">
                <a:latin typeface="VNI-Times" pitchFamily="2" charset="0"/>
              </a:rPr>
              <a:t>Quan heä</a:t>
            </a:r>
            <a:r>
              <a:rPr lang="en-US" sz="2200" dirty="0">
                <a:latin typeface="VNI-Times" pitchFamily="2" charset="0"/>
              </a:rPr>
              <a:t>, </a:t>
            </a:r>
            <a:r>
              <a:rPr sz="2200" dirty="0">
                <a:latin typeface="VNI-Times" pitchFamily="2" charset="0"/>
              </a:rPr>
              <a:t>vò theá cuûa hoï luoân chi phoái </a:t>
            </a:r>
            <a:r>
              <a:rPr sz="2200" b="1" dirty="0">
                <a:latin typeface="VNI-Times" pitchFamily="2" charset="0"/>
              </a:rPr>
              <a:t>noäi dung</a:t>
            </a:r>
            <a:r>
              <a:rPr sz="2200" dirty="0">
                <a:latin typeface="VNI-Times" pitchFamily="2" charset="0"/>
              </a:rPr>
              <a:t> vaø </a:t>
            </a:r>
            <a:r>
              <a:rPr sz="2200" b="1" dirty="0">
                <a:latin typeface="VNI-Times" pitchFamily="2" charset="0"/>
              </a:rPr>
              <a:t>hình thöùc</a:t>
            </a:r>
            <a:r>
              <a:rPr sz="2200" dirty="0">
                <a:latin typeface="VNI-Times" pitchFamily="2" charset="0"/>
              </a:rPr>
              <a:t> cuûa </a:t>
            </a:r>
            <a:r>
              <a:rPr lang="en-US" sz="2200" dirty="0">
                <a:latin typeface="Times New Roman" panose="02020603050405020304" pitchFamily="18" charset="0"/>
                <a:cs typeface="Times New Roman" panose="02020603050405020304" pitchFamily="18" charset="0"/>
              </a:rPr>
              <a:t>lời nói, câu văn.</a:t>
            </a:r>
            <a:r>
              <a:rPr sz="2200" dirty="0">
                <a:latin typeface="Times New Roman" panose="02020603050405020304" pitchFamily="18" charset="0"/>
                <a:cs typeface="Times New Roman" panose="02020603050405020304" pitchFamily="18" charset="0"/>
              </a:rPr>
              <a:t> </a:t>
            </a:r>
            <a:endParaRPr sz="2200" dirty="0">
              <a:latin typeface="Times New Roman" panose="02020603050405020304" pitchFamily="18" charset="0"/>
              <a:cs typeface="Times New Roman" panose="02020603050405020304" pitchFamily="18" charset="0"/>
            </a:endParaRPr>
          </a:p>
        </p:txBody>
      </p:sp>
      <p:sp>
        <p:nvSpPr>
          <p:cNvPr id="529440" name="Text Box 529439"/>
          <p:cNvSpPr txBox="1"/>
          <p:nvPr/>
        </p:nvSpPr>
        <p:spPr>
          <a:xfrm>
            <a:off x="304800" y="5715000"/>
            <a:ext cx="18288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3. </a:t>
            </a:r>
            <a:r>
              <a:rPr sz="2200" b="1" u="sng" dirty="0">
                <a:solidFill>
                  <a:srgbClr val="0000FF"/>
                </a:solidFill>
                <a:latin typeface="VNI-Times" pitchFamily="2" charset="0"/>
              </a:rPr>
              <a:t>Vaên caûnh</a:t>
            </a:r>
            <a:endParaRPr sz="2200" b="1" dirty="0">
              <a:solidFill>
                <a:srgbClr val="0000FF"/>
              </a:solidFill>
              <a:latin typeface="VNI-Times" pitchFamily="2" charset="0"/>
            </a:endParaRPr>
          </a:p>
        </p:txBody>
      </p:sp>
      <p:sp>
        <p:nvSpPr>
          <p:cNvPr id="529441" name="Text Box 529440"/>
          <p:cNvSpPr txBox="1"/>
          <p:nvPr/>
        </p:nvSpPr>
        <p:spPr>
          <a:xfrm>
            <a:off x="304483" y="6067743"/>
            <a:ext cx="8839200" cy="768350"/>
          </a:xfrm>
          <a:prstGeom prst="rect">
            <a:avLst/>
          </a:prstGeom>
          <a:noFill/>
          <a:ln w="12700">
            <a:noFill/>
          </a:ln>
        </p:spPr>
        <p:txBody>
          <a:bodyPr>
            <a:spAutoFit/>
          </a:bodyPr>
          <a:p>
            <a:pPr>
              <a:spcBef>
                <a:spcPct val="50000"/>
              </a:spcBef>
            </a:pPr>
            <a:r>
              <a:rPr sz="2200" b="1" dirty="0">
                <a:latin typeface="VNI-Times" pitchFamily="2" charset="0"/>
              </a:rPr>
              <a:t> </a:t>
            </a:r>
            <a:r>
              <a:rPr lang="en-US" sz="2200" dirty="0">
                <a:latin typeface="VNI-Times" pitchFamily="2" charset="0"/>
              </a:rPr>
              <a:t>G</a:t>
            </a:r>
            <a:r>
              <a:rPr sz="2200" dirty="0">
                <a:latin typeface="VNI-Times" pitchFamily="2" charset="0"/>
              </a:rPr>
              <a:t>oàm taát caû</a:t>
            </a:r>
            <a:r>
              <a:rPr lang="en-US" sz="2200" dirty="0">
                <a:latin typeface="Times New Roman" panose="02020603050405020304" pitchFamily="18" charset="0"/>
                <a:cs typeface="Times New Roman" panose="02020603050405020304" pitchFamily="18" charset="0"/>
              </a:rPr>
              <a:t> các đơn vị</a:t>
            </a:r>
            <a:r>
              <a:rPr sz="2200" dirty="0">
                <a:latin typeface="Times New Roman" panose="02020603050405020304" pitchFamily="18" charset="0"/>
                <a:cs typeface="Times New Roman" panose="02020603050405020304" pitchFamily="18" charset="0"/>
              </a:rPr>
              <a:t> </a:t>
            </a:r>
            <a:r>
              <a:rPr sz="2200" dirty="0">
                <a:latin typeface="VNI-Times" pitchFamily="2" charset="0"/>
              </a:rPr>
              <a:t>ngoân ngöõ (töø, ngöõ, caâu noùi...cuøng coù maët trong vaên baûn, ñi tröôùc</a:t>
            </a:r>
            <a:r>
              <a:rPr lang="en-US" sz="2200" dirty="0">
                <a:latin typeface="VNI-Times" pitchFamily="2" charset="0"/>
              </a:rPr>
              <a:t> </a:t>
            </a:r>
            <a:r>
              <a:rPr lang="en-US" sz="2200" dirty="0">
                <a:latin typeface="Times New Roman" panose="02020603050405020304" pitchFamily="18" charset="0"/>
                <a:cs typeface="Times New Roman" panose="02020603050405020304" pitchFamily="18" charset="0"/>
              </a:rPr>
              <a:t>và</a:t>
            </a:r>
            <a:r>
              <a:rPr sz="2200" dirty="0">
                <a:latin typeface="VNI-Times" pitchFamily="2" charset="0"/>
              </a:rPr>
              <a:t> sau moät </a:t>
            </a:r>
            <a:r>
              <a:rPr lang="en-US" sz="2200" dirty="0">
                <a:latin typeface="Times New Roman" panose="02020603050405020304" pitchFamily="18" charset="0"/>
                <a:cs typeface="Times New Roman" panose="02020603050405020304" pitchFamily="18" charset="0"/>
              </a:rPr>
              <a:t>đơn vị</a:t>
            </a:r>
            <a:r>
              <a:rPr sz="2200" dirty="0">
                <a:latin typeface="VNI-Times" pitchFamily="2" charset="0"/>
              </a:rPr>
              <a:t> ngoân ngöõ naøo ñoù). </a:t>
            </a:r>
            <a:endParaRPr sz="2200" dirty="0">
              <a:latin typeface="VNI-Times" pitchFamily="2" charset="0"/>
            </a:endParaRPr>
          </a:p>
        </p:txBody>
      </p:sp>
      <p:sp>
        <p:nvSpPr>
          <p:cNvPr id="529442" name="Text Box 529441"/>
          <p:cNvSpPr txBox="1"/>
          <p:nvPr/>
        </p:nvSpPr>
        <p:spPr>
          <a:xfrm>
            <a:off x="458470" y="1981200"/>
            <a:ext cx="8790940" cy="429895"/>
          </a:xfrm>
          <a:prstGeom prst="rect">
            <a:avLst/>
          </a:prstGeom>
          <a:noFill/>
          <a:ln w="12700">
            <a:noFill/>
          </a:ln>
        </p:spPr>
        <p:txBody>
          <a:bodyPr wrap="square">
            <a:spAutoFit/>
          </a:bodyPr>
          <a:p>
            <a:pPr>
              <a:spcBef>
                <a:spcPct val="50000"/>
              </a:spcBef>
            </a:pPr>
            <a:r>
              <a:rPr lang="en-US" sz="2200" dirty="0">
                <a:latin typeface="VNI-Times" pitchFamily="2" charset="0"/>
              </a:rPr>
              <a:t>L</a:t>
            </a:r>
            <a:r>
              <a:rPr sz="2200" dirty="0">
                <a:latin typeface="VNI-Times" pitchFamily="2" charset="0"/>
              </a:rPr>
              <a:t>aø nhöõng</a:t>
            </a:r>
            <a:r>
              <a:rPr sz="2200" b="1" dirty="0">
                <a:latin typeface="VNI-Times" pitchFamily="2" charset="0"/>
              </a:rPr>
              <a:t>  </a:t>
            </a:r>
            <a:r>
              <a:rPr sz="2200" dirty="0">
                <a:latin typeface="VNI-Times" pitchFamily="2" charset="0"/>
              </a:rPr>
              <a:t>ngöôøi tham gia giao tieáp</a:t>
            </a:r>
            <a:r>
              <a:rPr lang="en-US" sz="2200" dirty="0">
                <a:latin typeface="VNI-Times" pitchFamily="2" charset="0"/>
              </a:rPr>
              <a:t>. </a:t>
            </a:r>
            <a:r>
              <a:rPr lang="en-US" sz="2200" dirty="0">
                <a:latin typeface="Times New Roman" panose="02020603050405020304" pitchFamily="18" charset="0"/>
                <a:cs typeface="Times New Roman" panose="02020603050405020304" pitchFamily="18" charset="0"/>
              </a:rPr>
              <a:t>Họ có quan hệ tương tác với nhau.</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9432"/>
                                        </p:tgtEl>
                                        <p:attrNameLst>
                                          <p:attrName>style.visibility</p:attrName>
                                        </p:attrNameLst>
                                      </p:cBhvr>
                                      <p:to>
                                        <p:strVal val="visible"/>
                                      </p:to>
                                    </p:set>
                                    <p:animEffect transition="in" filter="blinds(horizontal)">
                                      <p:cBhvr>
                                        <p:cTn id="7" dur="500"/>
                                        <p:tgtEl>
                                          <p:spTgt spid="52943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29442"/>
                                        </p:tgtEl>
                                        <p:attrNameLst>
                                          <p:attrName>style.visibility</p:attrName>
                                        </p:attrNameLst>
                                      </p:cBhvr>
                                      <p:to>
                                        <p:strVal val="visible"/>
                                      </p:to>
                                    </p:set>
                                    <p:anim calcmode="lin" valueType="num">
                                      <p:cBhvr additive="base">
                                        <p:cTn id="12" dur="500" fill="hold"/>
                                        <p:tgtEl>
                                          <p:spTgt spid="529442"/>
                                        </p:tgtEl>
                                        <p:attrNameLst>
                                          <p:attrName>ppt_x</p:attrName>
                                        </p:attrNameLst>
                                      </p:cBhvr>
                                      <p:tavLst>
                                        <p:tav tm="0">
                                          <p:val>
                                            <p:strVal val="#ppt_x"/>
                                          </p:val>
                                        </p:tav>
                                        <p:tav tm="100000">
                                          <p:val>
                                            <p:strVal val="#ppt_x"/>
                                          </p:val>
                                        </p:tav>
                                      </p:tavLst>
                                    </p:anim>
                                    <p:anim calcmode="lin" valueType="num">
                                      <p:cBhvr additive="base">
                                        <p:cTn id="13" dur="500" fill="hold"/>
                                        <p:tgtEl>
                                          <p:spTgt spid="52944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529437"/>
                                        </p:tgtEl>
                                        <p:attrNameLst>
                                          <p:attrName>style.visibility</p:attrName>
                                        </p:attrNameLst>
                                      </p:cBhvr>
                                      <p:to>
                                        <p:strVal val="visible"/>
                                      </p:to>
                                    </p:set>
                                    <p:animEffect transition="in" filter="blinds(vertical)">
                                      <p:cBhvr>
                                        <p:cTn id="18" dur="500"/>
                                        <p:tgtEl>
                                          <p:spTgt spid="52943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29431"/>
                                        </p:tgtEl>
                                        <p:attrNameLst>
                                          <p:attrName>style.visibility</p:attrName>
                                        </p:attrNameLst>
                                      </p:cBhvr>
                                      <p:to>
                                        <p:strVal val="visible"/>
                                      </p:to>
                                    </p:set>
                                    <p:animEffect transition="in" filter="blinds(horizontal)">
                                      <p:cBhvr>
                                        <p:cTn id="23" dur="500"/>
                                        <p:tgtEl>
                                          <p:spTgt spid="529431"/>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6" fill="hold" grpId="0" nodeType="clickEffect">
                                  <p:stCondLst>
                                    <p:cond delay="0"/>
                                  </p:stCondLst>
                                  <p:childTnLst>
                                    <p:set>
                                      <p:cBhvr>
                                        <p:cTn id="27" dur="1" fill="hold">
                                          <p:stCondLst>
                                            <p:cond delay="0"/>
                                          </p:stCondLst>
                                        </p:cTn>
                                        <p:tgtEl>
                                          <p:spTgt spid="529433"/>
                                        </p:tgtEl>
                                        <p:attrNameLst>
                                          <p:attrName>style.visibility</p:attrName>
                                        </p:attrNameLst>
                                      </p:cBhvr>
                                      <p:to>
                                        <p:strVal val="visible"/>
                                      </p:to>
                                    </p:set>
                                    <p:anim calcmode="lin" valueType="num">
                                      <p:cBhvr additive="base">
                                        <p:cTn id="28" dur="500" fill="hold"/>
                                        <p:tgtEl>
                                          <p:spTgt spid="529433"/>
                                        </p:tgtEl>
                                        <p:attrNameLst>
                                          <p:attrName>ppt_x</p:attrName>
                                        </p:attrNameLst>
                                      </p:cBhvr>
                                      <p:tavLst>
                                        <p:tav tm="0">
                                          <p:val>
                                            <p:strVal val="1+#ppt_w/2"/>
                                          </p:val>
                                        </p:tav>
                                        <p:tav tm="100000">
                                          <p:val>
                                            <p:strVal val="#ppt_x"/>
                                          </p:val>
                                        </p:tav>
                                      </p:tavLst>
                                    </p:anim>
                                    <p:anim calcmode="lin" valueType="num">
                                      <p:cBhvr additive="base">
                                        <p:cTn id="29" dur="500" fill="hold"/>
                                        <p:tgtEl>
                                          <p:spTgt spid="52943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5" fill="hold" grpId="0" nodeType="clickEffect">
                                  <p:stCondLst>
                                    <p:cond delay="0"/>
                                  </p:stCondLst>
                                  <p:childTnLst>
                                    <p:set>
                                      <p:cBhvr>
                                        <p:cTn id="33" dur="1" fill="hold">
                                          <p:stCondLst>
                                            <p:cond delay="0"/>
                                          </p:stCondLst>
                                        </p:cTn>
                                        <p:tgtEl>
                                          <p:spTgt spid="529435"/>
                                        </p:tgtEl>
                                        <p:attrNameLst>
                                          <p:attrName>style.visibility</p:attrName>
                                        </p:attrNameLst>
                                      </p:cBhvr>
                                      <p:to>
                                        <p:strVal val="visible"/>
                                      </p:to>
                                    </p:set>
                                    <p:animEffect transition="in" filter="blinds(vertical)">
                                      <p:cBhvr>
                                        <p:cTn id="34" dur="500"/>
                                        <p:tgtEl>
                                          <p:spTgt spid="52943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529436"/>
                                        </p:tgtEl>
                                        <p:attrNameLst>
                                          <p:attrName>style.visibility</p:attrName>
                                        </p:attrNameLst>
                                      </p:cBhvr>
                                      <p:to>
                                        <p:strVal val="visible"/>
                                      </p:to>
                                    </p:set>
                                    <p:animEffect transition="in" filter="blinds(horizontal)">
                                      <p:cBhvr>
                                        <p:cTn id="39" dur="500"/>
                                        <p:tgtEl>
                                          <p:spTgt spid="529436"/>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5" fill="hold" grpId="0" nodeType="clickEffect">
                                  <p:stCondLst>
                                    <p:cond delay="0"/>
                                  </p:stCondLst>
                                  <p:iterate type="wd">
                                    <p:tmPct val="100000"/>
                                  </p:iterate>
                                  <p:childTnLst>
                                    <p:set>
                                      <p:cBhvr>
                                        <p:cTn id="43" dur="1" fill="hold">
                                          <p:stCondLst>
                                            <p:cond delay="0"/>
                                          </p:stCondLst>
                                        </p:cTn>
                                        <p:tgtEl>
                                          <p:spTgt spid="529440"/>
                                        </p:tgtEl>
                                        <p:attrNameLst>
                                          <p:attrName>style.visibility</p:attrName>
                                        </p:attrNameLst>
                                      </p:cBhvr>
                                      <p:to>
                                        <p:strVal val="visible"/>
                                      </p:to>
                                    </p:set>
                                    <p:animEffect transition="in" filter="blinds(vertical)">
                                      <p:cBhvr>
                                        <p:cTn id="44" dur="300"/>
                                        <p:tgtEl>
                                          <p:spTgt spid="529440"/>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29441"/>
                                        </p:tgtEl>
                                        <p:attrNameLst>
                                          <p:attrName>style.visibility</p:attrName>
                                        </p:attrNameLst>
                                      </p:cBhvr>
                                      <p:to>
                                        <p:strVal val="visible"/>
                                      </p:to>
                                    </p:set>
                                    <p:anim calcmode="lin" valueType="num">
                                      <p:cBhvr additive="base">
                                        <p:cTn id="49" dur="500" fill="hold"/>
                                        <p:tgtEl>
                                          <p:spTgt spid="529441"/>
                                        </p:tgtEl>
                                        <p:attrNameLst>
                                          <p:attrName>ppt_x</p:attrName>
                                        </p:attrNameLst>
                                      </p:cBhvr>
                                      <p:tavLst>
                                        <p:tav tm="0">
                                          <p:val>
                                            <p:strVal val="#ppt_x"/>
                                          </p:val>
                                        </p:tav>
                                        <p:tav tm="100000">
                                          <p:val>
                                            <p:strVal val="#ppt_x"/>
                                          </p:val>
                                        </p:tav>
                                      </p:tavLst>
                                    </p:anim>
                                    <p:anim calcmode="lin" valueType="num">
                                      <p:cBhvr additive="base">
                                        <p:cTn id="50" dur="500" fill="hold"/>
                                        <p:tgtEl>
                                          <p:spTgt spid="5294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9431" grpId="0"/>
      <p:bldP spid="529432" grpId="0"/>
      <p:bldP spid="529433" grpId="0"/>
      <p:bldP spid="529435" grpId="0"/>
      <p:bldP spid="529436" grpId="0"/>
      <p:bldP spid="529437" grpId="0"/>
      <p:bldP spid="529440" grpId="0"/>
      <p:bldP spid="529441" grpId="0"/>
      <p:bldP spid="5294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7365" name="Text Box 527364"/>
          <p:cNvSpPr txBox="1"/>
          <p:nvPr/>
        </p:nvSpPr>
        <p:spPr>
          <a:xfrm>
            <a:off x="211138" y="1549400"/>
            <a:ext cx="7713662"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a:t>
            </a:r>
            <a:r>
              <a:rPr sz="2200" b="1" u="sng" dirty="0">
                <a:solidFill>
                  <a:srgbClr val="0000FF"/>
                </a:solidFill>
                <a:latin typeface="VNI-Times" pitchFamily="2" charset="0"/>
              </a:rPr>
              <a:t>Ví duï</a:t>
            </a:r>
            <a:r>
              <a:rPr sz="2200" b="1" dirty="0">
                <a:solidFill>
                  <a:srgbClr val="0000FF"/>
                </a:solidFill>
                <a:latin typeface="VNI-Times" pitchFamily="2" charset="0"/>
              </a:rPr>
              <a:t>: Xeùt vaên baûn</a:t>
            </a:r>
            <a:r>
              <a:rPr sz="2200" b="1" i="1" dirty="0">
                <a:solidFill>
                  <a:srgbClr val="000200"/>
                </a:solidFill>
                <a:latin typeface="VNI-Times" pitchFamily="2" charset="0"/>
              </a:rPr>
              <a:t> </a:t>
            </a:r>
            <a:r>
              <a:rPr sz="2200" b="1" i="1" dirty="0">
                <a:solidFill>
                  <a:srgbClr val="0000FF"/>
                </a:solidFill>
                <a:latin typeface="VNI-Times" pitchFamily="2" charset="0"/>
              </a:rPr>
              <a:t>" Chieáu caàu hieàn"</a:t>
            </a:r>
            <a:r>
              <a:rPr sz="2200" b="1" dirty="0">
                <a:solidFill>
                  <a:srgbClr val="0000FF"/>
                </a:solidFill>
                <a:latin typeface="VNI-Times" pitchFamily="2" charset="0"/>
              </a:rPr>
              <a:t>(Ngoâ Thì Nhaäm)</a:t>
            </a:r>
            <a:endParaRPr sz="2200" b="1" dirty="0">
              <a:solidFill>
                <a:srgbClr val="0000FF"/>
              </a:solidFill>
              <a:latin typeface="VNI-Times" pitchFamily="2" charset="0"/>
            </a:endParaRPr>
          </a:p>
        </p:txBody>
      </p:sp>
      <p:sp>
        <p:nvSpPr>
          <p:cNvPr id="527366" name="Text Box 527365"/>
          <p:cNvSpPr txBox="1"/>
          <p:nvPr/>
        </p:nvSpPr>
        <p:spPr>
          <a:xfrm>
            <a:off x="227013" y="2373313"/>
            <a:ext cx="8688387" cy="427037"/>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a:t>
            </a:r>
            <a:r>
              <a:rPr sz="2200" b="1" u="sng" dirty="0">
                <a:solidFill>
                  <a:srgbClr val="0000FF"/>
                </a:solidFill>
                <a:latin typeface="VNI-Times" pitchFamily="2" charset="0"/>
              </a:rPr>
              <a:t>Nhaân vaät giao tieáp</a:t>
            </a:r>
            <a:r>
              <a:rPr sz="2200" b="1" dirty="0">
                <a:solidFill>
                  <a:srgbClr val="0000FF"/>
                </a:solidFill>
                <a:latin typeface="VNI-Times" pitchFamily="2" charset="0"/>
              </a:rPr>
              <a:t>:</a:t>
            </a:r>
            <a:endParaRPr sz="2200" b="1" dirty="0">
              <a:solidFill>
                <a:srgbClr val="0000FF"/>
              </a:solidFill>
              <a:latin typeface="VNI-Times" pitchFamily="2" charset="0"/>
            </a:endParaRPr>
          </a:p>
        </p:txBody>
      </p:sp>
      <p:sp>
        <p:nvSpPr>
          <p:cNvPr id="527367" name="Text Box 527366"/>
          <p:cNvSpPr txBox="1"/>
          <p:nvPr/>
        </p:nvSpPr>
        <p:spPr>
          <a:xfrm>
            <a:off x="474663" y="2813050"/>
            <a:ext cx="8669337" cy="412750"/>
          </a:xfrm>
          <a:prstGeom prst="rect">
            <a:avLst/>
          </a:prstGeom>
          <a:noFill/>
          <a:ln w="12700">
            <a:noFill/>
          </a:ln>
        </p:spPr>
        <p:txBody>
          <a:bodyPr>
            <a:spAutoFit/>
          </a:bodyPr>
          <a:p>
            <a:pPr>
              <a:spcBef>
                <a:spcPct val="50000"/>
              </a:spcBef>
            </a:pPr>
            <a:r>
              <a:rPr sz="2100" dirty="0">
                <a:latin typeface="VNI-Times" pitchFamily="2" charset="0"/>
              </a:rPr>
              <a:t>+ Ngöôøi noùi( ngöôøi vieát): Ngoâ Thì  Nhaäm, vieát thay vua Quang Trung.</a:t>
            </a:r>
            <a:endParaRPr sz="2100" dirty="0">
              <a:latin typeface="VNI-Times" pitchFamily="2" charset="0"/>
            </a:endParaRPr>
          </a:p>
        </p:txBody>
      </p:sp>
      <p:sp>
        <p:nvSpPr>
          <p:cNvPr id="527368" name="Text Box 527367"/>
          <p:cNvSpPr txBox="1"/>
          <p:nvPr/>
        </p:nvSpPr>
        <p:spPr>
          <a:xfrm>
            <a:off x="457200" y="3200400"/>
            <a:ext cx="8382000" cy="412750"/>
          </a:xfrm>
          <a:prstGeom prst="rect">
            <a:avLst/>
          </a:prstGeom>
          <a:noFill/>
          <a:ln w="12700">
            <a:noFill/>
          </a:ln>
        </p:spPr>
        <p:txBody>
          <a:bodyPr>
            <a:spAutoFit/>
          </a:bodyPr>
          <a:p>
            <a:pPr>
              <a:spcBef>
                <a:spcPct val="50000"/>
              </a:spcBef>
            </a:pPr>
            <a:r>
              <a:rPr sz="2100" dirty="0">
                <a:latin typeface="VNI-Times" pitchFamily="2" charset="0"/>
              </a:rPr>
              <a:t>+ Ngöôøi nghe(ngöôøi ñoïc): Só phu Baéc Haø, nhöõng trí thöùc cuûa trieàu ñaïi cuõ.</a:t>
            </a:r>
            <a:endParaRPr sz="2100" dirty="0">
              <a:latin typeface="VNI-Times" pitchFamily="2" charset="0"/>
            </a:endParaRPr>
          </a:p>
        </p:txBody>
      </p:sp>
      <p:sp>
        <p:nvSpPr>
          <p:cNvPr id="527369" name="Text Box 527368"/>
          <p:cNvSpPr txBox="1"/>
          <p:nvPr/>
        </p:nvSpPr>
        <p:spPr>
          <a:xfrm>
            <a:off x="228600" y="3598863"/>
            <a:ext cx="3581400" cy="427037"/>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a:t>
            </a:r>
            <a:r>
              <a:rPr sz="2200" b="1" u="sng" dirty="0">
                <a:solidFill>
                  <a:srgbClr val="0000FF"/>
                </a:solidFill>
                <a:latin typeface="VNI-Times" pitchFamily="2" charset="0"/>
              </a:rPr>
              <a:t>Boái caûnh ngoaøi ngoân ngöõ</a:t>
            </a:r>
            <a:r>
              <a:rPr sz="2200" b="1" dirty="0">
                <a:solidFill>
                  <a:srgbClr val="0000FF"/>
                </a:solidFill>
                <a:latin typeface="VNI-Times" pitchFamily="2" charset="0"/>
              </a:rPr>
              <a:t>:</a:t>
            </a:r>
            <a:endParaRPr sz="2200" b="1" dirty="0">
              <a:solidFill>
                <a:srgbClr val="0000FF"/>
              </a:solidFill>
              <a:latin typeface="VNI-Times" pitchFamily="2" charset="0"/>
            </a:endParaRPr>
          </a:p>
        </p:txBody>
      </p:sp>
      <p:sp>
        <p:nvSpPr>
          <p:cNvPr id="527370" name="Text Box 527369"/>
          <p:cNvSpPr txBox="1"/>
          <p:nvPr/>
        </p:nvSpPr>
        <p:spPr>
          <a:xfrm>
            <a:off x="450850" y="4648200"/>
            <a:ext cx="8693150" cy="110680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Roäng:</a:t>
            </a:r>
            <a:r>
              <a:rPr sz="2200" dirty="0">
                <a:latin typeface="VNI-Times" pitchFamily="2" charset="0"/>
              </a:rPr>
              <a:t> Xaõ hoäi phong kieán thôøi loaïn laïc, nhieàu bieán ñoäng: vua Leâ - chuùa Trònh, quaân Thanh xaâm löôïc, Quang  Trung leân ngoâi,</a:t>
            </a:r>
            <a:r>
              <a:rPr lang="en-US" sz="2200" dirty="0">
                <a:latin typeface="VNI-Times" pitchFamily="2" charset="0"/>
              </a:rPr>
              <a:t> </a:t>
            </a:r>
            <a:r>
              <a:rPr lang="en-US" sz="2200" dirty="0">
                <a:latin typeface="Times New Roman" panose="02020603050405020304" pitchFamily="18" charset="0"/>
                <a:cs typeface="Times New Roman" panose="02020603050405020304" pitchFamily="18" charset="0"/>
              </a:rPr>
              <a:t>thành lập</a:t>
            </a:r>
            <a:r>
              <a:rPr sz="2200" dirty="0">
                <a:latin typeface="VNI-Times" pitchFamily="2" charset="0"/>
              </a:rPr>
              <a:t> trieàu Taây Sôn.</a:t>
            </a:r>
            <a:endParaRPr sz="2200" dirty="0">
              <a:latin typeface="VNI-Times" pitchFamily="2" charset="0"/>
            </a:endParaRPr>
          </a:p>
        </p:txBody>
      </p:sp>
      <p:sp>
        <p:nvSpPr>
          <p:cNvPr id="527371" name="Text Box 527370"/>
          <p:cNvSpPr txBox="1"/>
          <p:nvPr/>
        </p:nvSpPr>
        <p:spPr>
          <a:xfrm>
            <a:off x="452438" y="3962400"/>
            <a:ext cx="8534400" cy="762000"/>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Heïp:</a:t>
            </a:r>
            <a:r>
              <a:rPr sz="2200" dirty="0">
                <a:latin typeface="VNI-Times" pitchFamily="2" charset="0"/>
              </a:rPr>
              <a:t> Naêm 1788-1789, vua Quang Trung keâu goïi trí thöùc Baéc Haø nhaän thöùc ñöôïc thöïc teá lòch söû, ra laøm vieäc giuùp daân, giuùp nöôùc.</a:t>
            </a:r>
            <a:endParaRPr sz="2200" dirty="0">
              <a:latin typeface="VNI-Times" pitchFamily="2" charset="0"/>
            </a:endParaRPr>
          </a:p>
        </p:txBody>
      </p:sp>
      <p:sp>
        <p:nvSpPr>
          <p:cNvPr id="527372" name="Text Box 527371"/>
          <p:cNvSpPr txBox="1"/>
          <p:nvPr/>
        </p:nvSpPr>
        <p:spPr>
          <a:xfrm>
            <a:off x="246063" y="5562600"/>
            <a:ext cx="8897937" cy="762000"/>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   + Hieän thöïc ñöôïc noùi ñeán:  </a:t>
            </a:r>
            <a:r>
              <a:rPr sz="2200" dirty="0">
                <a:latin typeface="VNI-Times" pitchFamily="2" charset="0"/>
              </a:rPr>
              <a:t>Noäi dung (thuyeát phuïc ngöôøi hieàn: vai troø cuûa ngöôøi hieàn, yeâu caàu cuûa ñaát nöôùc, chính saùch caàu hieàn,...)</a:t>
            </a:r>
            <a:endParaRPr sz="2200" dirty="0">
              <a:latin typeface="VNI-Times" pitchFamily="2" charset="0"/>
            </a:endParaRPr>
          </a:p>
        </p:txBody>
      </p:sp>
      <p:sp>
        <p:nvSpPr>
          <p:cNvPr id="527377" name="Text Box 527376"/>
          <p:cNvSpPr txBox="1"/>
          <p:nvPr/>
        </p:nvSpPr>
        <p:spPr>
          <a:xfrm>
            <a:off x="252413" y="6283325"/>
            <a:ext cx="8534400" cy="427038"/>
          </a:xfrm>
          <a:prstGeom prst="rect">
            <a:avLst/>
          </a:prstGeom>
          <a:noFill/>
          <a:ln w="12700">
            <a:noFill/>
          </a:ln>
        </p:spPr>
        <p:txBody>
          <a:bodyPr>
            <a:spAutoFit/>
          </a:bodyPr>
          <a:p>
            <a:pPr>
              <a:spcBef>
                <a:spcPct val="50000"/>
              </a:spcBef>
            </a:pPr>
            <a:r>
              <a:rPr sz="2200" b="1" dirty="0">
                <a:solidFill>
                  <a:srgbClr val="000099"/>
                </a:solidFill>
                <a:latin typeface="VNI-Times" pitchFamily="2" charset="0"/>
              </a:rPr>
              <a:t>- </a:t>
            </a:r>
            <a:r>
              <a:rPr sz="2200" b="1" u="sng" dirty="0">
                <a:solidFill>
                  <a:srgbClr val="000099"/>
                </a:solidFill>
                <a:latin typeface="VNI-Times" pitchFamily="2" charset="0"/>
              </a:rPr>
              <a:t>Vaên caûnh</a:t>
            </a:r>
            <a:r>
              <a:rPr sz="2200" b="1" dirty="0">
                <a:solidFill>
                  <a:srgbClr val="000099"/>
                </a:solidFill>
                <a:latin typeface="VNI-Times" pitchFamily="2" charset="0"/>
              </a:rPr>
              <a:t>:</a:t>
            </a:r>
            <a:r>
              <a:rPr sz="2200" dirty="0">
                <a:latin typeface="VNI-Times" pitchFamily="2" charset="0"/>
              </a:rPr>
              <a:t> Toaøn boä caùc yeáu toá ngoân ngöõ (töø ngöõ, caâu, ñoaïn) tröôùc ñoù.</a:t>
            </a:r>
            <a:endParaRPr sz="2200" dirty="0">
              <a:latin typeface="VNI-Times" pitchFamily="2" charset="0"/>
            </a:endParaRPr>
          </a:p>
        </p:txBody>
      </p:sp>
      <p:sp>
        <p:nvSpPr>
          <p:cNvPr id="527378" name="Text Box 527377"/>
          <p:cNvSpPr txBox="1"/>
          <p:nvPr/>
        </p:nvSpPr>
        <p:spPr>
          <a:xfrm>
            <a:off x="1295400" y="1981200"/>
            <a:ext cx="6705600" cy="427038"/>
          </a:xfrm>
          <a:prstGeom prst="rect">
            <a:avLst/>
          </a:prstGeom>
          <a:noFill/>
          <a:ln w="12700">
            <a:noFill/>
          </a:ln>
        </p:spPr>
        <p:txBody>
          <a:bodyPr>
            <a:spAutoFit/>
          </a:bodyPr>
          <a:p>
            <a:pPr>
              <a:spcBef>
                <a:spcPct val="50000"/>
              </a:spcBef>
            </a:pPr>
            <a:r>
              <a:rPr sz="2200" dirty="0">
                <a:latin typeface="VNI-Times" pitchFamily="2" charset="0"/>
              </a:rPr>
              <a:t>Caâu noùi: " </a:t>
            </a:r>
            <a:r>
              <a:rPr sz="2200" i="1" dirty="0">
                <a:latin typeface="VNI-Times" pitchFamily="2" charset="0"/>
              </a:rPr>
              <a:t>Vaäy boá caùo gaàn xa ñeå moïi ngöôøi ñeàu bieát.</a:t>
            </a:r>
            <a:r>
              <a:rPr sz="2200" dirty="0">
                <a:latin typeface="VNI-Times" pitchFamily="2" charset="0"/>
              </a:rPr>
              <a:t>"</a:t>
            </a:r>
            <a:endParaRPr sz="2200" dirty="0">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7365"/>
                                        </p:tgtEl>
                                        <p:attrNameLst>
                                          <p:attrName>style.visibility</p:attrName>
                                        </p:attrNameLst>
                                      </p:cBhvr>
                                      <p:to>
                                        <p:strVal val="visible"/>
                                      </p:to>
                                    </p:set>
                                    <p:animEffect transition="in" filter="blinds(horizontal)">
                                      <p:cBhvr>
                                        <p:cTn id="7" dur="500"/>
                                        <p:tgtEl>
                                          <p:spTgt spid="52736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27378"/>
                                        </p:tgtEl>
                                        <p:attrNameLst>
                                          <p:attrName>style.visibility</p:attrName>
                                        </p:attrNameLst>
                                      </p:cBhvr>
                                      <p:to>
                                        <p:strVal val="visible"/>
                                      </p:to>
                                    </p:set>
                                    <p:anim calcmode="lin" valueType="num">
                                      <p:cBhvr additive="base">
                                        <p:cTn id="12" dur="500" fill="hold"/>
                                        <p:tgtEl>
                                          <p:spTgt spid="527378"/>
                                        </p:tgtEl>
                                        <p:attrNameLst>
                                          <p:attrName>ppt_x</p:attrName>
                                        </p:attrNameLst>
                                      </p:cBhvr>
                                      <p:tavLst>
                                        <p:tav tm="0">
                                          <p:val>
                                            <p:strVal val="0-#ppt_w/2"/>
                                          </p:val>
                                        </p:tav>
                                        <p:tav tm="100000">
                                          <p:val>
                                            <p:strVal val="#ppt_x"/>
                                          </p:val>
                                        </p:tav>
                                      </p:tavLst>
                                    </p:anim>
                                    <p:anim calcmode="lin" valueType="num">
                                      <p:cBhvr additive="base">
                                        <p:cTn id="13" dur="500" fill="hold"/>
                                        <p:tgtEl>
                                          <p:spTgt spid="52737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27366"/>
                                        </p:tgtEl>
                                        <p:attrNameLst>
                                          <p:attrName>style.visibility</p:attrName>
                                        </p:attrNameLst>
                                      </p:cBhvr>
                                      <p:to>
                                        <p:strVal val="visible"/>
                                      </p:to>
                                    </p:set>
                                    <p:anim calcmode="lin" valueType="num">
                                      <p:cBhvr additive="base">
                                        <p:cTn id="18" dur="500" fill="hold"/>
                                        <p:tgtEl>
                                          <p:spTgt spid="527366"/>
                                        </p:tgtEl>
                                        <p:attrNameLst>
                                          <p:attrName>ppt_x</p:attrName>
                                        </p:attrNameLst>
                                      </p:cBhvr>
                                      <p:tavLst>
                                        <p:tav tm="0">
                                          <p:val>
                                            <p:strVal val="#ppt_x"/>
                                          </p:val>
                                        </p:tav>
                                        <p:tav tm="100000">
                                          <p:val>
                                            <p:strVal val="#ppt_x"/>
                                          </p:val>
                                        </p:tav>
                                      </p:tavLst>
                                    </p:anim>
                                    <p:anim calcmode="lin" valueType="num">
                                      <p:cBhvr additive="base">
                                        <p:cTn id="19" dur="500" fill="hold"/>
                                        <p:tgtEl>
                                          <p:spTgt spid="52736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27367"/>
                                        </p:tgtEl>
                                        <p:attrNameLst>
                                          <p:attrName>style.visibility</p:attrName>
                                        </p:attrNameLst>
                                      </p:cBhvr>
                                      <p:to>
                                        <p:strVal val="visible"/>
                                      </p:to>
                                    </p:set>
                                    <p:animEffect transition="in" filter="blinds(horizontal)">
                                      <p:cBhvr>
                                        <p:cTn id="24" dur="500"/>
                                        <p:tgtEl>
                                          <p:spTgt spid="52736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527368"/>
                                        </p:tgtEl>
                                        <p:attrNameLst>
                                          <p:attrName>style.visibility</p:attrName>
                                        </p:attrNameLst>
                                      </p:cBhvr>
                                      <p:to>
                                        <p:strVal val="visible"/>
                                      </p:to>
                                    </p:set>
                                    <p:anim calcmode="lin" valueType="num">
                                      <p:cBhvr additive="base">
                                        <p:cTn id="29" dur="500" fill="hold"/>
                                        <p:tgtEl>
                                          <p:spTgt spid="527368"/>
                                        </p:tgtEl>
                                        <p:attrNameLst>
                                          <p:attrName>ppt_x</p:attrName>
                                        </p:attrNameLst>
                                      </p:cBhvr>
                                      <p:tavLst>
                                        <p:tav tm="0">
                                          <p:val>
                                            <p:strVal val="1+#ppt_w/2"/>
                                          </p:val>
                                        </p:tav>
                                        <p:tav tm="100000">
                                          <p:val>
                                            <p:strVal val="#ppt_x"/>
                                          </p:val>
                                        </p:tav>
                                      </p:tavLst>
                                    </p:anim>
                                    <p:anim calcmode="lin" valueType="num">
                                      <p:cBhvr additive="base">
                                        <p:cTn id="30" dur="500" fill="hold"/>
                                        <p:tgtEl>
                                          <p:spTgt spid="52736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5" fill="hold" grpId="0" nodeType="clickEffect">
                                  <p:stCondLst>
                                    <p:cond delay="0"/>
                                  </p:stCondLst>
                                  <p:childTnLst>
                                    <p:set>
                                      <p:cBhvr>
                                        <p:cTn id="34" dur="1" fill="hold">
                                          <p:stCondLst>
                                            <p:cond delay="0"/>
                                          </p:stCondLst>
                                        </p:cTn>
                                        <p:tgtEl>
                                          <p:spTgt spid="527369"/>
                                        </p:tgtEl>
                                        <p:attrNameLst>
                                          <p:attrName>style.visibility</p:attrName>
                                        </p:attrNameLst>
                                      </p:cBhvr>
                                      <p:to>
                                        <p:strVal val="visible"/>
                                      </p:to>
                                    </p:set>
                                    <p:animEffect transition="in" filter="blinds(vertical)">
                                      <p:cBhvr>
                                        <p:cTn id="35" dur="500"/>
                                        <p:tgtEl>
                                          <p:spTgt spid="527369"/>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527371"/>
                                        </p:tgtEl>
                                        <p:attrNameLst>
                                          <p:attrName>style.visibility</p:attrName>
                                        </p:attrNameLst>
                                      </p:cBhvr>
                                      <p:to>
                                        <p:strVal val="visible"/>
                                      </p:to>
                                    </p:set>
                                    <p:animEffect transition="in" filter="box(out)">
                                      <p:cBhvr>
                                        <p:cTn id="40" dur="500"/>
                                        <p:tgtEl>
                                          <p:spTgt spid="527371"/>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27370"/>
                                        </p:tgtEl>
                                        <p:attrNameLst>
                                          <p:attrName>style.visibility</p:attrName>
                                        </p:attrNameLst>
                                      </p:cBhvr>
                                      <p:to>
                                        <p:strVal val="visible"/>
                                      </p:to>
                                    </p:set>
                                    <p:anim calcmode="lin" valueType="num">
                                      <p:cBhvr additive="base">
                                        <p:cTn id="45" dur="500" fill="hold"/>
                                        <p:tgtEl>
                                          <p:spTgt spid="527370"/>
                                        </p:tgtEl>
                                        <p:attrNameLst>
                                          <p:attrName>ppt_x</p:attrName>
                                        </p:attrNameLst>
                                      </p:cBhvr>
                                      <p:tavLst>
                                        <p:tav tm="0">
                                          <p:val>
                                            <p:strVal val="#ppt_x"/>
                                          </p:val>
                                        </p:tav>
                                        <p:tav tm="100000">
                                          <p:val>
                                            <p:strVal val="#ppt_x"/>
                                          </p:val>
                                        </p:tav>
                                      </p:tavLst>
                                    </p:anim>
                                    <p:anim calcmode="lin" valueType="num">
                                      <p:cBhvr additive="base">
                                        <p:cTn id="46" dur="500" fill="hold"/>
                                        <p:tgtEl>
                                          <p:spTgt spid="527370"/>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527372"/>
                                        </p:tgtEl>
                                        <p:attrNameLst>
                                          <p:attrName>style.visibility</p:attrName>
                                        </p:attrNameLst>
                                      </p:cBhvr>
                                      <p:to>
                                        <p:strVal val="visible"/>
                                      </p:to>
                                    </p:set>
                                    <p:anim calcmode="lin" valueType="num">
                                      <p:cBhvr additive="base">
                                        <p:cTn id="51" dur="500" fill="hold"/>
                                        <p:tgtEl>
                                          <p:spTgt spid="527372"/>
                                        </p:tgtEl>
                                        <p:attrNameLst>
                                          <p:attrName>ppt_x</p:attrName>
                                        </p:attrNameLst>
                                      </p:cBhvr>
                                      <p:tavLst>
                                        <p:tav tm="0">
                                          <p:val>
                                            <p:strVal val="1+#ppt_w/2"/>
                                          </p:val>
                                        </p:tav>
                                        <p:tav tm="100000">
                                          <p:val>
                                            <p:strVal val="#ppt_x"/>
                                          </p:val>
                                        </p:tav>
                                      </p:tavLst>
                                    </p:anim>
                                    <p:anim calcmode="lin" valueType="num">
                                      <p:cBhvr additive="base">
                                        <p:cTn id="52" dur="500" fill="hold"/>
                                        <p:tgtEl>
                                          <p:spTgt spid="52737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27377"/>
                                        </p:tgtEl>
                                        <p:attrNameLst>
                                          <p:attrName>style.visibility</p:attrName>
                                        </p:attrNameLst>
                                      </p:cBhvr>
                                      <p:to>
                                        <p:strVal val="visible"/>
                                      </p:to>
                                    </p:set>
                                    <p:anim calcmode="lin" valueType="num">
                                      <p:cBhvr additive="base">
                                        <p:cTn id="57" dur="500" fill="hold"/>
                                        <p:tgtEl>
                                          <p:spTgt spid="527377"/>
                                        </p:tgtEl>
                                        <p:attrNameLst>
                                          <p:attrName>ppt_x</p:attrName>
                                        </p:attrNameLst>
                                      </p:cBhvr>
                                      <p:tavLst>
                                        <p:tav tm="0">
                                          <p:val>
                                            <p:strVal val="#ppt_x"/>
                                          </p:val>
                                        </p:tav>
                                        <p:tav tm="100000">
                                          <p:val>
                                            <p:strVal val="#ppt_x"/>
                                          </p:val>
                                        </p:tav>
                                      </p:tavLst>
                                    </p:anim>
                                    <p:anim calcmode="lin" valueType="num">
                                      <p:cBhvr additive="base">
                                        <p:cTn id="58" dur="500" fill="hold"/>
                                        <p:tgtEl>
                                          <p:spTgt spid="5273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5" grpId="0"/>
      <p:bldP spid="527366" grpId="0"/>
      <p:bldP spid="527367" grpId="0"/>
      <p:bldP spid="527368" grpId="0"/>
      <p:bldP spid="527369" grpId="0"/>
      <p:bldP spid="527370" grpId="0"/>
      <p:bldP spid="527371" grpId="0"/>
      <p:bldP spid="527372" grpId="0"/>
      <p:bldP spid="527377" grpId="0"/>
      <p:bldP spid="5273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1471" name="Text Box 531470"/>
          <p:cNvSpPr txBox="1"/>
          <p:nvPr/>
        </p:nvSpPr>
        <p:spPr>
          <a:xfrm>
            <a:off x="0" y="1524000"/>
            <a:ext cx="4419600" cy="429895"/>
          </a:xfrm>
          <a:prstGeom prst="rect">
            <a:avLst/>
          </a:prstGeom>
          <a:noFill/>
          <a:ln w="12700">
            <a:noFill/>
          </a:ln>
        </p:spPr>
        <p:txBody>
          <a:bodyPr>
            <a:spAutoFit/>
          </a:bodyPr>
          <a:p>
            <a:pPr>
              <a:spcBef>
                <a:spcPct val="50000"/>
              </a:spcBef>
            </a:pPr>
            <a:r>
              <a:rPr sz="2200" b="1" dirty="0">
                <a:solidFill>
                  <a:srgbClr val="0000FF"/>
                </a:solidFill>
                <a:latin typeface="VNI-Times" pitchFamily="2" charset="0"/>
              </a:rPr>
              <a:t>III/ </a:t>
            </a:r>
            <a:r>
              <a:rPr sz="2200" b="1" u="sng" dirty="0">
                <a:solidFill>
                  <a:srgbClr val="0000FF"/>
                </a:solidFill>
                <a:latin typeface="VNI-Times" pitchFamily="2" charset="0"/>
              </a:rPr>
              <a:t>VAI TROØ CUÛA NGÖÕ CAÛNH</a:t>
            </a:r>
            <a:endParaRPr sz="2200" b="1" dirty="0">
              <a:solidFill>
                <a:srgbClr val="0000FF"/>
              </a:solidFill>
              <a:latin typeface="VNI-Times" pitchFamily="2" charset="0"/>
            </a:endParaRPr>
          </a:p>
        </p:txBody>
      </p:sp>
      <p:sp>
        <p:nvSpPr>
          <p:cNvPr id="531483" name="Text Box 531482"/>
          <p:cNvSpPr txBox="1"/>
          <p:nvPr/>
        </p:nvSpPr>
        <p:spPr>
          <a:xfrm>
            <a:off x="317500" y="2971800"/>
            <a:ext cx="8534400" cy="1599565"/>
          </a:xfrm>
          <a:prstGeom prst="rect">
            <a:avLst/>
          </a:prstGeom>
          <a:noFill/>
          <a:ln w="12700">
            <a:noFill/>
          </a:ln>
        </p:spPr>
        <p:txBody>
          <a:bodyPr>
            <a:spAutoFit/>
          </a:bodyPr>
          <a:p>
            <a:pPr>
              <a:spcBef>
                <a:spcPct val="50000"/>
              </a:spcBef>
            </a:pPr>
            <a:r>
              <a:rPr sz="2600" b="1" dirty="0">
                <a:solidFill>
                  <a:srgbClr val="000099"/>
                </a:solidFill>
                <a:latin typeface="VNI-Times" pitchFamily="2" charset="0"/>
              </a:rPr>
              <a:t>  </a:t>
            </a:r>
            <a:r>
              <a:rPr lang="en-US" sz="2400" b="1" dirty="0">
                <a:solidFill>
                  <a:srgbClr val="FF0000"/>
                </a:solidFill>
                <a:latin typeface="VNI-Times" pitchFamily="2" charset="0"/>
              </a:rPr>
              <a:t> N</a:t>
            </a:r>
            <a:r>
              <a:rPr lang="en-US" sz="2400" b="1" dirty="0">
                <a:solidFill>
                  <a:srgbClr val="FF0000"/>
                </a:solidFill>
                <a:latin typeface="Times New Roman" panose="02020603050405020304" pitchFamily="18" charset="0"/>
                <a:cs typeface="Times New Roman" panose="02020603050405020304" pitchFamily="18" charset="0"/>
              </a:rPr>
              <a:t>gữ cảnh chính là môi trường sản sinh lời nói. Do đó ngữ cảnh luôn ảnh hưởng, chi phối nội dung và hình thức của lời nói, để lại dấu ấn trong lời nói. Lời nói cần sản sinh sao cho thích hợp với từng ngữ cảnh. </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531488" name="Text Box 531487"/>
          <p:cNvSpPr txBox="1"/>
          <p:nvPr/>
        </p:nvSpPr>
        <p:spPr>
          <a:xfrm>
            <a:off x="165100" y="1981200"/>
            <a:ext cx="8839200" cy="829945"/>
          </a:xfrm>
          <a:prstGeom prst="rect">
            <a:avLst/>
          </a:prstGeom>
          <a:noFill/>
          <a:ln w="12700">
            <a:noFill/>
          </a:ln>
        </p:spPr>
        <p:txBody>
          <a:bodyPr>
            <a:spAutoFit/>
          </a:bodyPr>
          <a:p>
            <a:pPr>
              <a:spcBef>
                <a:spcPct val="50000"/>
              </a:spcBef>
            </a:pPr>
            <a:r>
              <a:rPr sz="2400" b="1" dirty="0">
                <a:solidFill>
                  <a:srgbClr val="0000FF"/>
                </a:solidFill>
                <a:latin typeface="VNI-Times" pitchFamily="2" charset="0"/>
              </a:rPr>
              <a:t>1. </a:t>
            </a:r>
            <a:r>
              <a:rPr sz="2400" b="1" u="sng" dirty="0">
                <a:solidFill>
                  <a:srgbClr val="0000FF"/>
                </a:solidFill>
                <a:latin typeface="VNI-Times" pitchFamily="2" charset="0"/>
              </a:rPr>
              <a:t>Ñoái vôùi ngöôøi noùi (ngöôøi vieát) - </a:t>
            </a:r>
            <a:r>
              <a:rPr lang="en-US" sz="2400" b="1" u="sng" dirty="0">
                <a:solidFill>
                  <a:srgbClr val="0000FF"/>
                </a:solidFill>
                <a:latin typeface="Times New Roman" panose="02020603050405020304" pitchFamily="18" charset="0"/>
                <a:cs typeface="Times New Roman" panose="02020603050405020304" pitchFamily="18" charset="0"/>
              </a:rPr>
              <a:t>và quá trình sản sinh lời nói, câu văn.</a:t>
            </a:r>
            <a:endParaRPr lang="en-US" sz="2400" b="1" u="sng"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1488"/>
                                        </p:tgtEl>
                                        <p:attrNameLst>
                                          <p:attrName>style.visibility</p:attrName>
                                        </p:attrNameLst>
                                      </p:cBhvr>
                                      <p:to>
                                        <p:strVal val="visible"/>
                                      </p:to>
                                    </p:set>
                                    <p:anim calcmode="lin" valueType="num">
                                      <p:cBhvr additive="base">
                                        <p:cTn id="7" dur="500" fill="hold"/>
                                        <p:tgtEl>
                                          <p:spTgt spid="531488"/>
                                        </p:tgtEl>
                                        <p:attrNameLst>
                                          <p:attrName>ppt_x</p:attrName>
                                        </p:attrNameLst>
                                      </p:cBhvr>
                                      <p:tavLst>
                                        <p:tav tm="0">
                                          <p:val>
                                            <p:strVal val="#ppt_x"/>
                                          </p:val>
                                        </p:tav>
                                        <p:tav tm="100000">
                                          <p:val>
                                            <p:strVal val="#ppt_x"/>
                                          </p:val>
                                        </p:tav>
                                      </p:tavLst>
                                    </p:anim>
                                    <p:anim calcmode="lin" valueType="num">
                                      <p:cBhvr additive="base">
                                        <p:cTn id="8" dur="500" fill="hold"/>
                                        <p:tgtEl>
                                          <p:spTgt spid="5314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31483"/>
                                        </p:tgtEl>
                                        <p:attrNameLst>
                                          <p:attrName>style.visibility</p:attrName>
                                        </p:attrNameLst>
                                      </p:cBhvr>
                                      <p:to>
                                        <p:strVal val="visible"/>
                                      </p:to>
                                    </p:set>
                                    <p:anim calcmode="lin" valueType="num">
                                      <p:cBhvr additive="base">
                                        <p:cTn id="13" dur="500" fill="hold"/>
                                        <p:tgtEl>
                                          <p:spTgt spid="531483"/>
                                        </p:tgtEl>
                                        <p:attrNameLst>
                                          <p:attrName>ppt_x</p:attrName>
                                        </p:attrNameLst>
                                      </p:cBhvr>
                                      <p:tavLst>
                                        <p:tav tm="0">
                                          <p:val>
                                            <p:strVal val="1+#ppt_w/2"/>
                                          </p:val>
                                        </p:tav>
                                        <p:tav tm="100000">
                                          <p:val>
                                            <p:strVal val="#ppt_x"/>
                                          </p:val>
                                        </p:tav>
                                      </p:tavLst>
                                    </p:anim>
                                    <p:anim calcmode="lin" valueType="num">
                                      <p:cBhvr additive="base">
                                        <p:cTn id="14" dur="500" fill="hold"/>
                                        <p:tgtEl>
                                          <p:spTgt spid="5314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483" grpId="0"/>
      <p:bldP spid="5314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5" name="Text Box 532504"/>
          <p:cNvSpPr txBox="1"/>
          <p:nvPr/>
        </p:nvSpPr>
        <p:spPr>
          <a:xfrm>
            <a:off x="304800" y="2736850"/>
            <a:ext cx="8305800" cy="1938020"/>
          </a:xfrm>
          <a:prstGeom prst="rect">
            <a:avLst/>
          </a:prstGeom>
          <a:noFill/>
          <a:ln w="12700">
            <a:noFill/>
          </a:ln>
        </p:spPr>
        <p:txBody>
          <a:bodyPr>
            <a:spAutoFit/>
          </a:bodyPr>
          <a:p>
            <a:pPr>
              <a:spcBef>
                <a:spcPct val="50000"/>
              </a:spcBef>
            </a:pPr>
            <a:r>
              <a:rPr sz="2400" dirty="0">
                <a:latin typeface="VNI-Times" pitchFamily="2" charset="0"/>
              </a:rPr>
              <a:t> </a:t>
            </a:r>
            <a:r>
              <a:rPr lang="en-US" sz="2400" b="1" dirty="0">
                <a:solidFill>
                  <a:srgbClr val="FF0000"/>
                </a:solidFill>
                <a:latin typeface="VNI-Times" pitchFamily="2" charset="0"/>
                <a:sym typeface="Wingdings" panose="05000000000000000000" pitchFamily="2" charset="2"/>
              </a:rPr>
              <a:t> M</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uốn lĩnh hội được lời nói chính xác, có hiệu quả, người nghe (người đọc) cần căn cứ vào ngữ cảnh, vào từng tình huống và diễn biến cụ thể của tình huống để phân tích, tìm hiểu và lí giải thấu đáo, cặn kẽ lời nói về nội </a:t>
            </a:r>
            <a:r>
              <a:rPr lang="en-US" sz="2400" b="1" dirty="0">
                <a:solidFill>
                  <a:srgbClr val="FF0000"/>
                </a:solidFill>
                <a:latin typeface="VNI-Times" pitchFamily="2" charset="0"/>
                <a:sym typeface="Wingdings" panose="05000000000000000000" pitchFamily="2" charset="2"/>
              </a:rPr>
              <a:t>dung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và hình thức.</a:t>
            </a:r>
            <a:endParaRPr lang="en-US" sz="2400" b="1"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p:txBody>
      </p:sp>
      <p:sp>
        <p:nvSpPr>
          <p:cNvPr id="532506" name="Text Box 532505"/>
          <p:cNvSpPr txBox="1"/>
          <p:nvPr/>
        </p:nvSpPr>
        <p:spPr>
          <a:xfrm>
            <a:off x="304800" y="1981200"/>
            <a:ext cx="8743315" cy="829945"/>
          </a:xfrm>
          <a:prstGeom prst="rect">
            <a:avLst/>
          </a:prstGeom>
          <a:noFill/>
          <a:ln w="12700">
            <a:noFill/>
          </a:ln>
        </p:spPr>
        <p:txBody>
          <a:bodyPr wrap="square">
            <a:spAutoFit/>
          </a:bodyPr>
          <a:p>
            <a:pPr>
              <a:spcBef>
                <a:spcPct val="50000"/>
              </a:spcBef>
            </a:pPr>
            <a:r>
              <a:rPr sz="2400" b="1" dirty="0">
                <a:solidFill>
                  <a:srgbClr val="0000FF"/>
                </a:solidFill>
                <a:latin typeface="VNI-Times" pitchFamily="2" charset="0"/>
              </a:rPr>
              <a:t>2. </a:t>
            </a:r>
            <a:r>
              <a:rPr sz="2400" b="1" u="sng" dirty="0">
                <a:solidFill>
                  <a:srgbClr val="0000FF"/>
                </a:solidFill>
                <a:latin typeface="VNI-Times" pitchFamily="2" charset="0"/>
              </a:rPr>
              <a:t>Ñoái vôùi ngöôøi nghe (ngöôøi ñoïc) - Quaù trình lónh hoäi </a:t>
            </a:r>
            <a:r>
              <a:rPr lang="en-US" sz="2400" b="1" u="sng" dirty="0">
                <a:solidFill>
                  <a:srgbClr val="0000FF"/>
                </a:solidFill>
                <a:latin typeface="Times New Roman" panose="02020603050405020304" pitchFamily="18" charset="0"/>
                <a:cs typeface="Times New Roman" panose="02020603050405020304" pitchFamily="18" charset="0"/>
              </a:rPr>
              <a:t>lời nói, câu văn</a:t>
            </a:r>
            <a:endParaRPr lang="en-US" sz="2400" b="1" u="sng"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2506"/>
                                        </p:tgtEl>
                                        <p:attrNameLst>
                                          <p:attrName>style.visibility</p:attrName>
                                        </p:attrNameLst>
                                      </p:cBhvr>
                                      <p:to>
                                        <p:strVal val="visible"/>
                                      </p:to>
                                    </p:set>
                                    <p:animEffect transition="in" filter="blinds(horizontal)">
                                      <p:cBhvr>
                                        <p:cTn id="7" dur="500"/>
                                        <p:tgtEl>
                                          <p:spTgt spid="53250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32505"/>
                                        </p:tgtEl>
                                        <p:attrNameLst>
                                          <p:attrName>style.visibility</p:attrName>
                                        </p:attrNameLst>
                                      </p:cBhvr>
                                      <p:to>
                                        <p:strVal val="visible"/>
                                      </p:to>
                                    </p:set>
                                    <p:anim calcmode="lin" valueType="num">
                                      <p:cBhvr additive="base">
                                        <p:cTn id="12" dur="500" fill="hold"/>
                                        <p:tgtEl>
                                          <p:spTgt spid="532505"/>
                                        </p:tgtEl>
                                        <p:attrNameLst>
                                          <p:attrName>ppt_x</p:attrName>
                                        </p:attrNameLst>
                                      </p:cBhvr>
                                      <p:tavLst>
                                        <p:tav tm="0">
                                          <p:val>
                                            <p:strVal val="#ppt_x"/>
                                          </p:val>
                                        </p:tav>
                                        <p:tav tm="100000">
                                          <p:val>
                                            <p:strVal val="#ppt_x"/>
                                          </p:val>
                                        </p:tav>
                                      </p:tavLst>
                                    </p:anim>
                                    <p:anim calcmode="lin" valueType="num">
                                      <p:cBhvr additive="base">
                                        <p:cTn id="13" dur="500" fill="hold"/>
                                        <p:tgtEl>
                                          <p:spTgt spid="5325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5" grpId="0"/>
      <p:bldP spid="53250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41723" name="Table 541722"/>
          <p:cNvGraphicFramePr/>
          <p:nvPr/>
        </p:nvGraphicFramePr>
        <p:xfrm>
          <a:off x="263525" y="2362200"/>
          <a:ext cx="8534400" cy="4419600"/>
        </p:xfrm>
        <a:graphic>
          <a:graphicData uri="http://schemas.openxmlformats.org/drawingml/2006/table">
            <a:tbl>
              <a:tblPr/>
              <a:tblGrid>
                <a:gridCol w="2844800"/>
                <a:gridCol w="2946400"/>
                <a:gridCol w="2743200"/>
              </a:tblGrid>
              <a:tr h="827088">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sz="2200" b="1" dirty="0">
                          <a:solidFill>
                            <a:srgbClr val="FF0000"/>
                          </a:solidFill>
                          <a:latin typeface="VNI-Times" pitchFamily="2" charset="0"/>
                        </a:rPr>
                        <a:t>Nhaân vaät giao tieáp</a:t>
                      </a:r>
                      <a:endParaRPr lang="en-US" sz="2200" b="1" dirty="0">
                        <a:solidFill>
                          <a:srgbClr val="FF0000"/>
                        </a:solidFill>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sz="2200" b="1" dirty="0">
                          <a:solidFill>
                            <a:srgbClr val="FF0000"/>
                          </a:solidFill>
                          <a:latin typeface="VNI-Times" pitchFamily="2" charset="0"/>
                        </a:rPr>
                        <a:t>Boái caûnh ngoaøi</a:t>
                      </a:r>
                      <a:endParaRPr sz="2200" b="1" dirty="0">
                        <a:solidFill>
                          <a:srgbClr val="FF0000"/>
                        </a:solidFill>
                        <a:latin typeface="VNI-Times" pitchFamily="2" charset="0"/>
                      </a:endParaRPr>
                    </a:p>
                    <a:p>
                      <a:pPr marL="0" lvl="0" indent="0" algn="ctr">
                        <a:buNone/>
                      </a:pPr>
                      <a:r>
                        <a:rPr sz="2200" b="1" dirty="0">
                          <a:solidFill>
                            <a:srgbClr val="FF0000"/>
                          </a:solidFill>
                          <a:latin typeface="VNI-Times" pitchFamily="2" charset="0"/>
                        </a:rPr>
                        <a:t>ngoân ngöõ</a:t>
                      </a:r>
                      <a:r>
                        <a:rPr sz="2200" b="1" dirty="0">
                          <a:solidFill>
                            <a:srgbClr val="FF0066"/>
                          </a:solidFill>
                          <a:latin typeface="VNI-Times" pitchFamily="2" charset="0"/>
                        </a:rPr>
                        <a:t> </a:t>
                      </a:r>
                      <a:endParaRPr lang="en-US" dirty="0">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lgn="ctr">
                        <a:buNone/>
                      </a:pPr>
                      <a:r>
                        <a:rPr sz="2200" b="1" dirty="0">
                          <a:solidFill>
                            <a:srgbClr val="FF0000"/>
                          </a:solidFill>
                          <a:latin typeface="VNI-Times" pitchFamily="2" charset="0"/>
                        </a:rPr>
                        <a:t>Vaên caûnh</a:t>
                      </a:r>
                      <a:endParaRPr lang="en-US" sz="2200" b="1" dirty="0">
                        <a:solidFill>
                          <a:srgbClr val="FF0000"/>
                        </a:solidFill>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r>
              <a:tr h="3592512">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sz="2200" dirty="0">
                          <a:solidFill>
                            <a:srgbClr val="0000FF"/>
                          </a:solidFill>
                          <a:latin typeface="VNI-Times" pitchFamily="2" charset="0"/>
                        </a:rPr>
                        <a:t>Caùc beân tham gia giao tieáp</a:t>
                      </a:r>
                      <a:r>
                        <a:rPr sz="2200" dirty="0">
                          <a:solidFill>
                            <a:srgbClr val="990099"/>
                          </a:solidFill>
                          <a:latin typeface="VNI-Times" pitchFamily="2" charset="0"/>
                        </a:rPr>
                        <a:t> </a:t>
                      </a:r>
                      <a:r>
                        <a:rPr sz="2200" dirty="0">
                          <a:latin typeface="VNI-Times" pitchFamily="2" charset="0"/>
                        </a:rPr>
                        <a:t>- coù taùc ñoäng tröïc tieáp ñeán noäi dung - hình thöùc cuûa </a:t>
                      </a:r>
                      <a:r>
                        <a:rPr lang="en-US" sz="2200" dirty="0">
                          <a:latin typeface="Times New Roman" panose="02020603050405020304" pitchFamily="18" charset="0"/>
                          <a:cs typeface="Times New Roman" panose="02020603050405020304" pitchFamily="18" charset="0"/>
                        </a:rPr>
                        <a:t>lời nói</a:t>
                      </a:r>
                      <a:r>
                        <a:rPr sz="2200" dirty="0">
                          <a:latin typeface="VNI-Times" pitchFamily="2" charset="0"/>
                        </a:rPr>
                        <a:t>.</a:t>
                      </a:r>
                      <a:endParaRPr lang="en-US" sz="2200" dirty="0">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sz="2200" b="1" dirty="0">
                          <a:solidFill>
                            <a:srgbClr val="0000FF"/>
                          </a:solidFill>
                          <a:latin typeface="VNI-Times" pitchFamily="2" charset="0"/>
                        </a:rPr>
                        <a:t>- Boái caûnh giao tieáp roäng</a:t>
                      </a:r>
                      <a:r>
                        <a:rPr sz="2200" dirty="0">
                          <a:solidFill>
                            <a:srgbClr val="0000FF"/>
                          </a:solidFill>
                          <a:latin typeface="VNI-Times" pitchFamily="2" charset="0"/>
                        </a:rPr>
                        <a:t> </a:t>
                      </a:r>
                      <a:r>
                        <a:rPr sz="2200" dirty="0">
                          <a:latin typeface="VNI-Times" pitchFamily="2" charset="0"/>
                        </a:rPr>
                        <a:t>(boái caûnh vaên hoùa xaõ hoäi)</a:t>
                      </a:r>
                      <a:endParaRPr sz="800" dirty="0">
                        <a:latin typeface="VNI-Times" pitchFamily="2" charset="0"/>
                      </a:endParaRPr>
                    </a:p>
                    <a:p>
                      <a:pPr marL="0" lvl="0" indent="0">
                        <a:buNone/>
                      </a:pPr>
                      <a:r>
                        <a:rPr sz="2200" b="1" dirty="0">
                          <a:solidFill>
                            <a:srgbClr val="0000FF"/>
                          </a:solidFill>
                          <a:latin typeface="VNI-Times" pitchFamily="2" charset="0"/>
                        </a:rPr>
                        <a:t>-Boái caûnh giao tieáp heïp</a:t>
                      </a:r>
                      <a:r>
                        <a:rPr sz="2200" dirty="0">
                          <a:latin typeface="VNI-Times" pitchFamily="2" charset="0"/>
                        </a:rPr>
                        <a:t>( boái caûnh tình huoáng)</a:t>
                      </a:r>
                      <a:endParaRPr sz="1200" dirty="0">
                        <a:latin typeface="VNI-Times" pitchFamily="2" charset="0"/>
                      </a:endParaRPr>
                    </a:p>
                    <a:p>
                      <a:pPr marL="0" lvl="0" indent="0">
                        <a:buNone/>
                      </a:pPr>
                      <a:r>
                        <a:rPr sz="2200" b="1" dirty="0">
                          <a:solidFill>
                            <a:srgbClr val="0000FF"/>
                          </a:solidFill>
                          <a:latin typeface="VNI-Times" pitchFamily="2" charset="0"/>
                        </a:rPr>
                        <a:t>-Hieän thöïc ñöôïc noùi ñeán</a:t>
                      </a:r>
                      <a:r>
                        <a:rPr sz="2200" dirty="0">
                          <a:latin typeface="VNI-Times" pitchFamily="2" charset="0"/>
                        </a:rPr>
                        <a:t> (taïo</a:t>
                      </a:r>
                      <a:r>
                        <a:rPr lang="en-US" sz="2200" dirty="0">
                          <a:latin typeface="VNI-Times" pitchFamily="2" charset="0"/>
                        </a:rPr>
                        <a:t> </a:t>
                      </a:r>
                      <a:r>
                        <a:rPr lang="en-US" sz="2200" dirty="0">
                          <a:latin typeface="Times New Roman" panose="02020603050405020304" pitchFamily="18" charset="0"/>
                          <a:cs typeface="Times New Roman" panose="02020603050405020304" pitchFamily="18" charset="0"/>
                        </a:rPr>
                        <a:t>nên</a:t>
                      </a:r>
                      <a:r>
                        <a:rPr sz="2200" dirty="0">
                          <a:latin typeface="VNI-Times" pitchFamily="2" charset="0"/>
                        </a:rPr>
                        <a:t> nghóa söï vieäc cho </a:t>
                      </a:r>
                      <a:r>
                        <a:rPr lang="en-US" sz="2200" dirty="0">
                          <a:latin typeface="Times New Roman" panose="02020603050405020304" pitchFamily="18" charset="0"/>
                          <a:cs typeface="Times New Roman" panose="02020603050405020304" pitchFamily="18" charset="0"/>
                        </a:rPr>
                        <a:t>câu</a:t>
                      </a:r>
                      <a:r>
                        <a:rPr sz="2200" dirty="0">
                          <a:latin typeface="VNI-Times" pitchFamily="2" charset="0"/>
                        </a:rPr>
                        <a:t>)</a:t>
                      </a:r>
                      <a:endParaRPr lang="en-US" sz="2200" dirty="0">
                        <a:latin typeface="VNI-Times" pitchFamily="2"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5pPr>
                    </a:lstStyle>
                    <a:p>
                      <a:pPr marL="0" lvl="0" indent="0">
                        <a:buNone/>
                      </a:pPr>
                      <a:r>
                        <a:rPr sz="2200" dirty="0">
                          <a:latin typeface="VNI-Times" pitchFamily="2" charset="0"/>
                        </a:rPr>
                        <a:t>Toaøn boä nhöõng </a:t>
                      </a:r>
                      <a:r>
                        <a:rPr lang="en-US" sz="2200" dirty="0">
                          <a:latin typeface="Times New Roman" panose="02020603050405020304" pitchFamily="18" charset="0"/>
                          <a:cs typeface="Times New Roman" panose="02020603050405020304" pitchFamily="18" charset="0"/>
                        </a:rPr>
                        <a:t>đơn vị </a:t>
                      </a:r>
                      <a:r>
                        <a:rPr sz="2200" dirty="0">
                          <a:latin typeface="VNI-Times" pitchFamily="2" charset="0"/>
                        </a:rPr>
                        <a:t>ngoân ngöõ cuøng xuaát hieän trong vaên baûn,</a:t>
                      </a:r>
                      <a:r>
                        <a:rPr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đi trước và</a:t>
                      </a:r>
                      <a:r>
                        <a:rPr sz="2200" dirty="0">
                          <a:latin typeface="Times New Roman" panose="02020603050405020304" pitchFamily="18" charset="0"/>
                          <a:cs typeface="Times New Roman" panose="02020603050405020304" pitchFamily="18" charset="0"/>
                        </a:rPr>
                        <a:t> sau </a:t>
                      </a:r>
                      <a:r>
                        <a:rPr lang="en-US" sz="2200" dirty="0">
                          <a:latin typeface="Times New Roman" panose="02020603050405020304" pitchFamily="18" charset="0"/>
                          <a:cs typeface="Times New Roman" panose="02020603050405020304" pitchFamily="18" charset="0"/>
                        </a:rPr>
                        <a:t>một đơn vị ngôn ngữ nào đó</a:t>
                      </a:r>
                      <a:r>
                        <a:rPr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28575" cap="flat" cmpd="sng">
                      <a:solidFill>
                        <a:srgbClr val="6600FF"/>
                      </a:solidFill>
                      <a:prstDash val="solid"/>
                      <a:headEnd type="none" w="med" len="med"/>
                      <a:tailEnd type="none" w="med" len="med"/>
                    </a:lnL>
                    <a:lnR w="28575" cap="flat" cmpd="sng">
                      <a:solidFill>
                        <a:srgbClr val="6600FF"/>
                      </a:solidFill>
                      <a:prstDash val="solid"/>
                      <a:headEnd type="none" w="med" len="med"/>
                      <a:tailEnd type="none" w="med" len="med"/>
                    </a:lnR>
                    <a:lnT w="28575" cap="flat" cmpd="sng">
                      <a:solidFill>
                        <a:srgbClr val="6600FF"/>
                      </a:solidFill>
                      <a:prstDash val="solid"/>
                      <a:headEnd type="none" w="med" len="med"/>
                      <a:tailEnd type="none" w="med" len="med"/>
                    </a:lnT>
                    <a:lnB w="28575" cap="flat" cmpd="sng">
                      <a:solidFill>
                        <a:srgbClr val="6600FF"/>
                      </a:solidFill>
                      <a:prstDash val="solid"/>
                      <a:headEnd type="none" w="med" len="med"/>
                      <a:tailEnd type="none" w="med" len="med"/>
                    </a:lnB>
                    <a:lnTlToBr>
                      <a:noFill/>
                    </a:lnTlToBr>
                    <a:lnBlToTr>
                      <a:noFill/>
                    </a:lnBlToTr>
                    <a:noFill/>
                  </a:tcPr>
                </a:tc>
              </a:tr>
            </a:tbl>
          </a:graphicData>
        </a:graphic>
      </p:graphicFrame>
      <p:sp>
        <p:nvSpPr>
          <p:cNvPr id="541714" name="Text Box 541713"/>
          <p:cNvSpPr txBox="1"/>
          <p:nvPr/>
        </p:nvSpPr>
        <p:spPr>
          <a:xfrm>
            <a:off x="1828800" y="1676400"/>
            <a:ext cx="5943600" cy="521970"/>
          </a:xfrm>
          <a:prstGeom prst="rect">
            <a:avLst/>
          </a:prstGeom>
          <a:noFill/>
          <a:ln w="12700">
            <a:noFill/>
          </a:ln>
        </p:spPr>
        <p:txBody>
          <a:bodyPr>
            <a:spAutoFit/>
          </a:bodyPr>
          <a:p>
            <a:pPr>
              <a:spcBef>
                <a:spcPct val="50000"/>
              </a:spcBef>
            </a:pPr>
            <a:r>
              <a:rPr sz="2800" b="1" dirty="0">
                <a:solidFill>
                  <a:srgbClr val="0000FF"/>
                </a:solidFill>
                <a:latin typeface="VNI-Times" pitchFamily="2" charset="0"/>
              </a:rPr>
              <a:t>CAÙC NHAÂN TOÁ CUÛA NGÖÕ CAÛNH</a:t>
            </a:r>
            <a:endParaRPr sz="2800" b="1" dirty="0">
              <a:solidFill>
                <a:srgbClr val="0000FF"/>
              </a:solidFill>
              <a:latin typeface="VNI-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41714"/>
                                        </p:tgtEl>
                                        <p:attrNameLst>
                                          <p:attrName>style.visibility</p:attrName>
                                        </p:attrNameLst>
                                      </p:cBhvr>
                                      <p:to>
                                        <p:strVal val="visible"/>
                                      </p:to>
                                    </p:set>
                                    <p:animEffect transition="in" filter="barn(inHorizontal)">
                                      <p:cBhvr>
                                        <p:cTn id="7" dur="500"/>
                                        <p:tgtEl>
                                          <p:spTgt spid="5417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541723"/>
                                        </p:tgtEl>
                                        <p:attrNameLst>
                                          <p:attrName>style.visibility</p:attrName>
                                        </p:attrNameLst>
                                      </p:cBhvr>
                                      <p:to>
                                        <p:strVal val="visible"/>
                                      </p:to>
                                    </p:set>
                                    <p:animEffect transition="in" filter="box(out)">
                                      <p:cBhvr>
                                        <p:cTn id="12" dur="500"/>
                                        <p:tgtEl>
                                          <p:spTgt spid="541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714" grpId="0"/>
    </p:bld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6431</Words>
  <Application>WPS Presentation</Application>
  <PresentationFormat>On-screen Show</PresentationFormat>
  <Paragraphs>167</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VNI-Times</vt:lpstr>
      <vt:lpstr>Times New Roman</vt:lpstr>
      <vt:lpstr>Microsoft YaHei</vt:lpstr>
      <vt:lpstr>Arial Unicode MS</vt:lpstr>
      <vt:lpstr>Calibri</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Nhip Song 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Duc Huy</dc:creator>
  <cp:lastModifiedBy>DEll</cp:lastModifiedBy>
  <cp:revision>300</cp:revision>
  <dcterms:created xsi:type="dcterms:W3CDTF">2007-05-08T08:30:00Z</dcterms:created>
  <dcterms:modified xsi:type="dcterms:W3CDTF">2021-10-01T16:33:19Z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y fmtid="{D5CDD505-2E9C-101B-9397-08002B2CF9AE}" pid="3" name="ICV">
    <vt:lpwstr>A3AD217EA52E4539A12616416BC50459</vt:lpwstr>
  </property>
  <property fmtid="{D5CDD505-2E9C-101B-9397-08002B2CF9AE}" pid="4" name="KSOProductBuildVer">
    <vt:lpwstr>1033-11.2.0.10323</vt:lpwstr>
  </property>
</Properties>
</file>