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81" r:id="rId2"/>
    <p:sldId id="257" r:id="rId3"/>
    <p:sldId id="256" r:id="rId4"/>
    <p:sldId id="279" r:id="rId5"/>
    <p:sldId id="284" r:id="rId6"/>
    <p:sldId id="286" r:id="rId7"/>
    <p:sldId id="285" r:id="rId8"/>
    <p:sldId id="287" r:id="rId9"/>
    <p:sldId id="288" r:id="rId10"/>
    <p:sldId id="283" r:id="rId11"/>
    <p:sldId id="289" r:id="rId12"/>
    <p:sldId id="290" r:id="rId13"/>
    <p:sldId id="291" r:id="rId14"/>
    <p:sldId id="292" r:id="rId15"/>
    <p:sldId id="276" r:id="rId16"/>
    <p:sldId id="263" r:id="rId17"/>
    <p:sldId id="277" r:id="rId18"/>
    <p:sldId id="303" r:id="rId19"/>
    <p:sldId id="278" r:id="rId20"/>
    <p:sldId id="270" r:id="rId21"/>
    <p:sldId id="264" r:id="rId22"/>
    <p:sldId id="274" r:id="rId23"/>
    <p:sldId id="275" r:id="rId24"/>
    <p:sldId id="282" r:id="rId25"/>
    <p:sldId id="308" r:id="rId26"/>
    <p:sldId id="310" r:id="rId27"/>
    <p:sldId id="305" r:id="rId28"/>
    <p:sldId id="306" r:id="rId29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31"/>
    </p:embeddedFont>
    <p:embeddedFont>
      <p:font typeface="Arima Madurai" panose="00000500000000000000" pitchFamily="2" charset="0"/>
      <p:regular r:id="rId32"/>
      <p:bold r:id="rId33"/>
    </p:embeddedFont>
    <p:embeddedFont>
      <p:font typeface="Arima Madurai Black" panose="00000A00000000000000" pitchFamily="2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Curlz MT" panose="04040404050702020202" pitchFamily="82" charset="0"/>
      <p:regular r:id="rId43"/>
    </p:embeddedFont>
    <p:embeddedFont>
      <p:font typeface="Dancing Script" pitchFamily="2" charset="0"/>
      <p:regular r:id="rId44"/>
      <p:bold r:id="rId45"/>
    </p:embeddedFont>
    <p:embeddedFont>
      <p:font typeface="Dancing Script Medium" pitchFamily="2" charset="0"/>
      <p:regular r:id="rId46"/>
    </p:embeddedFont>
    <p:embeddedFont>
      <p:font typeface="Forte" panose="03060902040502070203" pitchFamily="66" charset="0"/>
      <p:regular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Microsoft Sans Serif" panose="020B0604020202020204" pitchFamily="34" charset="0"/>
      <p:regular r:id="rId52"/>
    </p:embeddedFont>
    <p:embeddedFont>
      <p:font typeface="Verdana" panose="020B0604030504040204" pitchFamily="34" charset="0"/>
      <p:regular r:id="rId53"/>
      <p:bold r:id="rId54"/>
      <p:italic r:id="rId55"/>
      <p:boldItalic r:id="rId56"/>
    </p:embeddedFont>
  </p:embeddedFont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>
      <p:cViewPr>
        <p:scale>
          <a:sx n="80" d="100"/>
          <a:sy n="80" d="100"/>
        </p:scale>
        <p:origin x="658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5F40FBE-5F49-425F-8147-E9AF5F91AB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3CBCBB2-A340-494C-A015-10FCE7AEC5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61F1A1CD-D314-4310-85EE-C8FD90A7FCE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FD70CC9-5A76-4722-92E3-542EAB210C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E9C552DF-1144-4EAB-9E74-CF9909ACC6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971C17FC-2E44-4E81-81B0-2ECB9C03B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4755F2-1AD7-4C5E-BD24-0A33E29C6B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FE746E-CE8F-4508-9AFF-E4011A963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F97D4-550D-41F6-B097-5B2E9DC913B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7FAD749-D2D7-478B-9C3A-871B8FF8A6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CE30005-FED8-4D0D-98CE-C4BF6609F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D5517-A891-4DB4-AE30-5C63E6404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159CD-E0DD-49CD-A9A4-07FEE0715DAA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1354CB8B-70C8-4338-BA60-DD2BBBE147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B04A909-AF54-430C-B467-19EF1DF8E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93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755F2-1AD7-4C5E-BD24-0A33E29C6B2E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97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2D5517-A891-4DB4-AE30-5C63E6404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159CD-E0DD-49CD-A9A4-07FEE0715DA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1354CB8B-70C8-4338-BA60-DD2BBBE147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B04A909-AF54-430C-B467-19EF1DF8E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0A1EC5-049D-446E-95F4-E8A081F83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2224A-5490-42D8-93DA-E3391834248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5133674-E4AF-43EA-8B33-62E6D89396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8CBCDE-84B8-4329-A762-45062C0FF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0A1EC5-049D-446E-95F4-E8A081F83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2224A-5490-42D8-93DA-E3391834248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5133674-E4AF-43EA-8B33-62E6D8939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8CBCDE-84B8-4329-A762-45062C0FF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240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0A1EC5-049D-446E-95F4-E8A081F83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2224A-5490-42D8-93DA-E3391834248B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5133674-E4AF-43EA-8B33-62E6D8939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8CBCDE-84B8-4329-A762-45062C0FF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64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0A1EC5-049D-446E-95F4-E8A081F83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2224A-5490-42D8-93DA-E3391834248B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5133674-E4AF-43EA-8B33-62E6D8939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8CBCDE-84B8-4329-A762-45062C0FF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8053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0A1EC5-049D-446E-95F4-E8A081F83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2224A-5490-42D8-93DA-E3391834248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5133674-E4AF-43EA-8B33-62E6D8939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8CBCDE-84B8-4329-A762-45062C0FF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223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0A1EC5-049D-446E-95F4-E8A081F83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2224A-5490-42D8-93DA-E3391834248B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5133674-E4AF-43EA-8B33-62E6D8939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08CBCDE-84B8-4329-A762-45062C0FF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0144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755F2-1AD7-4C5E-BD24-0A33E29C6B2E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91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447105-7810-47C4-B2D9-2E226C1CF4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9037B4-29F6-477E-8BA1-E5793E977D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83820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E782-8C71-452D-A29A-EF94EAEF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C69AC-3B4E-4CB9-B561-82F1E69CE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580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4AEC9-3B92-48FE-9060-A3DA18208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81750" y="427038"/>
            <a:ext cx="184785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011B-F471-492D-98D7-F24D66A68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27038"/>
            <a:ext cx="539115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8642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EA81-0867-4BD8-853D-0C600C58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ancing Script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B14E-2CBA-413E-AC3D-71ADCB3F1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1pPr>
            <a:lvl2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2pPr>
            <a:lvl3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3pPr>
            <a:lvl4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4pPr>
            <a:lvl5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44814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D774-39D4-4989-A90A-3C9FA779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3936D-D39C-438B-9504-9E206AFCC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6384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8EEE-32AD-4209-B676-40C1ED0B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ancing Script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C3C3-2310-4715-855D-7E0D8E413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581400" cy="4191000"/>
          </a:xfrm>
        </p:spPr>
        <p:txBody>
          <a:bodyPr/>
          <a:lstStyle>
            <a:lvl1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1pPr>
            <a:lvl2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2pPr>
            <a:lvl3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3pPr>
            <a:lvl4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4pPr>
            <a:lvl5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87892-93F3-43A0-8DE9-42C15A2A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581400" cy="4191000"/>
          </a:xfrm>
        </p:spPr>
        <p:txBody>
          <a:bodyPr/>
          <a:lstStyle>
            <a:lvl1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1pPr>
            <a:lvl2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2pPr>
            <a:lvl3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3pPr>
            <a:lvl4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4pPr>
            <a:lvl5pPr>
              <a:defRPr>
                <a:latin typeface="Arima Madurai" panose="00000500000000000000" pitchFamily="2" charset="0"/>
                <a:cs typeface="Arima Madurai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4825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CE3-D159-4E1A-A69C-CED7904D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C994F-AF13-4648-B019-2CBEAF29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6A08B-7C06-4172-A885-844E6410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B4757-2E8F-4BD1-8DA7-E3FCE9BC1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18D33-BC9C-4BBA-A188-ECFBFBC9E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9178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B12F-05FC-4F6F-90DE-179D83CA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ancing Script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045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84807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A7AD-35CB-4285-A257-37DE73D6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E3A6-BA97-4151-ABD2-41C04552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283A2-A468-4A31-8915-A20AA36B0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742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6C02-B11C-40A1-83A6-23D5A180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BBF9C-F92D-40B6-BC2A-7E1289619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3F534-5ABC-4D8A-89AC-C8B8B7C6E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56266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76D7E8-5984-4571-BB05-D1E6E6AC4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270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F56B97-122B-4D4A-A9E5-00C1451B3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942D11E0-8C0F-4126-B751-4B9EC2DC3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53"/>
          <a:stretch/>
        </p:blipFill>
        <p:spPr>
          <a:xfrm>
            <a:off x="3826336" y="18"/>
            <a:ext cx="5320771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954066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288997" y="700869"/>
            <a:ext cx="2240925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618873-E061-4741-9890-A1F7216C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21890"/>
            <a:ext cx="3069394" cy="2798604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b="1" dirty="0">
                <a:solidFill>
                  <a:srgbClr val="FFFFFF"/>
                </a:solidFill>
                <a:latin typeface="Dancing Script" pitchFamily="2" charset="0"/>
              </a:rPr>
              <a:t>Welcome to English lessons!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897" y="4626641"/>
            <a:ext cx="36897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5949" y="5011563"/>
            <a:ext cx="54866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1B176-BD7D-46CE-89F8-C273D181B76F}"/>
              </a:ext>
            </a:extLst>
          </p:cNvPr>
          <p:cNvSpPr/>
          <p:nvPr/>
        </p:nvSpPr>
        <p:spPr bwMode="auto">
          <a:xfrm>
            <a:off x="509010" y="6401825"/>
            <a:ext cx="2808312" cy="360040"/>
          </a:xfrm>
          <a:prstGeom prst="round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err="1">
                <a:latin typeface="Arima Madurai Black" panose="00000A00000000000000" pitchFamily="2" charset="0"/>
                <a:cs typeface="Arima Madurai Black" panose="00000A00000000000000" pitchFamily="2" charset="0"/>
              </a:rPr>
              <a:t>Đỗ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Phan Nhã An</a:t>
            </a:r>
          </a:p>
        </p:txBody>
      </p:sp>
    </p:spTree>
    <p:extLst>
      <p:ext uri="{BB962C8B-B14F-4D97-AF65-F5344CB8AC3E}">
        <p14:creationId xmlns:p14="http://schemas.microsoft.com/office/powerpoint/2010/main" val="501261556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4D1B83-5EDC-418F-9458-15DD50FC9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7038"/>
            <a:ext cx="8636188" cy="6361562"/>
          </a:xfr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4B0812F-A415-42AA-B049-7B9A061E5BF1}"/>
              </a:ext>
            </a:extLst>
          </p:cNvPr>
          <p:cNvSpPr/>
          <p:nvPr/>
        </p:nvSpPr>
        <p:spPr bwMode="auto">
          <a:xfrm>
            <a:off x="0" y="-5010"/>
            <a:ext cx="28438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Reading passage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0A242-D168-4203-B0C8-C24ECA8576FF}"/>
              </a:ext>
            </a:extLst>
          </p:cNvPr>
          <p:cNvSpPr txBox="1"/>
          <p:nvPr/>
        </p:nvSpPr>
        <p:spPr>
          <a:xfrm>
            <a:off x="8636188" y="404664"/>
            <a:ext cx="507812" cy="6473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3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3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3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8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12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1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1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1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41085327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4B0812F-A415-42AA-B049-7B9A061E5BF1}"/>
              </a:ext>
            </a:extLst>
          </p:cNvPr>
          <p:cNvSpPr/>
          <p:nvPr/>
        </p:nvSpPr>
        <p:spPr bwMode="auto">
          <a:xfrm>
            <a:off x="0" y="267801"/>
            <a:ext cx="28438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Reading passage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0A242-D168-4203-B0C8-C24ECA8576FF}"/>
              </a:ext>
            </a:extLst>
          </p:cNvPr>
          <p:cNvSpPr txBox="1"/>
          <p:nvPr/>
        </p:nvSpPr>
        <p:spPr>
          <a:xfrm>
            <a:off x="8668072" y="808137"/>
            <a:ext cx="584448" cy="5657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5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500" dirty="0">
                <a:solidFill>
                  <a:schemeClr val="bg2">
                    <a:lumMod val="75000"/>
                  </a:schemeClr>
                </a:solidFill>
              </a:rPr>
              <a:t>10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1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1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GB" sz="21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2300" dirty="0">
                <a:solidFill>
                  <a:schemeClr val="bg2">
                    <a:lumMod val="75000"/>
                  </a:schemeClr>
                </a:solidFill>
              </a:rPr>
              <a:t>14</a:t>
            </a:r>
            <a:endParaRPr lang="en-GB" sz="2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207AE4-F2B3-442C-9FA0-F0C5A9AB4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2"/>
            <a:ext cx="8771264" cy="5472608"/>
          </a:xfrm>
        </p:spPr>
      </p:pic>
    </p:spTree>
    <p:extLst>
      <p:ext uri="{BB962C8B-B14F-4D97-AF65-F5344CB8AC3E}">
        <p14:creationId xmlns:p14="http://schemas.microsoft.com/office/powerpoint/2010/main" val="3932847892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20B5-0D1C-42FB-9C24-B179C89A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99" y="226642"/>
            <a:ext cx="7975401" cy="769552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sz="2300" dirty="0"/>
              <a:t>Decide which of the activities below takes place at a birthday party or at a wedding anniversary party or at both. Put a tick (</a:t>
            </a:r>
            <a:r>
              <a:rPr lang="en-US" sz="2300" dirty="0">
                <a:sym typeface="Wingdings" panose="05000000000000000000" pitchFamily="2" charset="2"/>
              </a:rPr>
              <a:t></a:t>
            </a:r>
            <a:r>
              <a:rPr lang="en-US" sz="2300" dirty="0"/>
              <a:t>) in the right box.</a:t>
            </a:r>
            <a:endParaRPr lang="en-GB" sz="23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BAD4DDA-6DFF-4D4A-8B3B-A58049F8C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038762"/>
              </p:ext>
            </p:extLst>
          </p:nvPr>
        </p:nvGraphicFramePr>
        <p:xfrm>
          <a:off x="-36512" y="996194"/>
          <a:ext cx="9199562" cy="5861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64308005"/>
                    </a:ext>
                  </a:extLst>
                </a:gridCol>
                <a:gridCol w="1482198">
                  <a:extLst>
                    <a:ext uri="{9D8B030D-6E8A-4147-A177-3AD203B41FA5}">
                      <a16:colId xmlns:a16="http://schemas.microsoft.com/office/drawing/2014/main" val="3795961209"/>
                    </a:ext>
                  </a:extLst>
                </a:gridCol>
                <a:gridCol w="2104706">
                  <a:extLst>
                    <a:ext uri="{9D8B030D-6E8A-4147-A177-3AD203B41FA5}">
                      <a16:colId xmlns:a16="http://schemas.microsoft.com/office/drawing/2014/main" val="11705914"/>
                    </a:ext>
                  </a:extLst>
                </a:gridCol>
                <a:gridCol w="1724226">
                  <a:extLst>
                    <a:ext uri="{9D8B030D-6E8A-4147-A177-3AD203B41FA5}">
                      <a16:colId xmlns:a16="http://schemas.microsoft.com/office/drawing/2014/main" val="22985890"/>
                    </a:ext>
                  </a:extLst>
                </a:gridCol>
              </a:tblGrid>
              <a:tr h="1183601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BIRTHDAY PARTY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WEDDING ANNIVERSARY PARTY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</a:p>
                    <a:p>
                      <a:pPr algn="ctr">
                        <a:lnSpc>
                          <a:spcPct val="108000"/>
                        </a:lnSpc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(Lines)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283517"/>
                  </a:ext>
                </a:extLst>
              </a:tr>
              <a:tr h="635434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People sing a song.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878368"/>
                  </a:ext>
                </a:extLst>
              </a:tr>
              <a:tr h="635434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People eat cake.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139397"/>
                  </a:ext>
                </a:extLst>
              </a:tr>
              <a:tr h="824935"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People receive cards and gifts from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friends and relatives.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821569"/>
                  </a:ext>
                </a:extLst>
              </a:tr>
              <a:tr h="466267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People joke about their age.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145955"/>
                  </a:ext>
                </a:extLst>
              </a:tr>
              <a:tr h="824935"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People remember their wedding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599028"/>
                  </a:ext>
                </a:extLst>
              </a:tr>
              <a:tr h="466267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People go out to dinner.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840198"/>
                  </a:ext>
                </a:extLst>
              </a:tr>
              <a:tr h="824935"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People blow out candles, one for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 year.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659915"/>
                  </a:ext>
                </a:extLst>
              </a:tr>
            </a:tbl>
          </a:graphicData>
        </a:graphic>
      </p:graphicFrame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ECA803E-E8A4-4BC5-8847-34F7F0F5DEBF}"/>
              </a:ext>
            </a:extLst>
          </p:cNvPr>
          <p:cNvSpPr/>
          <p:nvPr/>
        </p:nvSpPr>
        <p:spPr bwMode="auto">
          <a:xfrm>
            <a:off x="0" y="247180"/>
            <a:ext cx="1187624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Task 1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1FFD5-5911-4023-ADF5-E4797F3E507E}"/>
              </a:ext>
            </a:extLst>
          </p:cNvPr>
          <p:cNvSpPr txBox="1"/>
          <p:nvPr/>
        </p:nvSpPr>
        <p:spPr>
          <a:xfrm>
            <a:off x="3851920" y="2276872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9BCC7-5CCD-4D19-9C3D-036F2975A62D}"/>
              </a:ext>
            </a:extLst>
          </p:cNvPr>
          <p:cNvSpPr txBox="1"/>
          <p:nvPr/>
        </p:nvSpPr>
        <p:spPr>
          <a:xfrm>
            <a:off x="7452320" y="2204864"/>
            <a:ext cx="169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3-8)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2C18E-B54C-49AE-92E3-6375EDCB7EDC}"/>
              </a:ext>
            </a:extLst>
          </p:cNvPr>
          <p:cNvSpPr txBox="1"/>
          <p:nvPr/>
        </p:nvSpPr>
        <p:spPr>
          <a:xfrm>
            <a:off x="3851920" y="2910716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7572A-0D14-40B0-927B-C30EBDDA3822}"/>
              </a:ext>
            </a:extLst>
          </p:cNvPr>
          <p:cNvSpPr txBox="1"/>
          <p:nvPr/>
        </p:nvSpPr>
        <p:spPr>
          <a:xfrm>
            <a:off x="5652120" y="2910716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11DED-B0BF-4C43-986D-1F8AC153509C}"/>
              </a:ext>
            </a:extLst>
          </p:cNvPr>
          <p:cNvSpPr txBox="1"/>
          <p:nvPr/>
        </p:nvSpPr>
        <p:spPr>
          <a:xfrm>
            <a:off x="7452320" y="2715647"/>
            <a:ext cx="17281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9)</a:t>
            </a:r>
          </a:p>
          <a:p>
            <a:r>
              <a:rPr lang="en-GB" sz="2300" dirty="0">
                <a:solidFill>
                  <a:srgbClr val="C00000"/>
                </a:solidFill>
              </a:rPr>
              <a:t>P. B (L. 3-4)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99FFC-2111-4428-ABCA-232D0A5EE1C1}"/>
              </a:ext>
            </a:extLst>
          </p:cNvPr>
          <p:cNvSpPr txBox="1"/>
          <p:nvPr/>
        </p:nvSpPr>
        <p:spPr>
          <a:xfrm>
            <a:off x="3851920" y="3653785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A4421-7796-4D93-8149-50DCC97DA682}"/>
              </a:ext>
            </a:extLst>
          </p:cNvPr>
          <p:cNvSpPr txBox="1"/>
          <p:nvPr/>
        </p:nvSpPr>
        <p:spPr>
          <a:xfrm>
            <a:off x="5652120" y="3653785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E6EBA-9761-4D7F-914A-3E621593D1EE}"/>
              </a:ext>
            </a:extLst>
          </p:cNvPr>
          <p:cNvSpPr txBox="1"/>
          <p:nvPr/>
        </p:nvSpPr>
        <p:spPr>
          <a:xfrm>
            <a:off x="7308304" y="3458716"/>
            <a:ext cx="1944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9-10)</a:t>
            </a:r>
          </a:p>
          <a:p>
            <a:r>
              <a:rPr lang="en-GB" sz="2300" dirty="0">
                <a:solidFill>
                  <a:srgbClr val="C00000"/>
                </a:solidFill>
              </a:rPr>
              <a:t>P. B (L. 4-5)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E8BC4-580A-4F97-BD77-5AD4DE18FCA0}"/>
              </a:ext>
            </a:extLst>
          </p:cNvPr>
          <p:cNvSpPr txBox="1"/>
          <p:nvPr/>
        </p:nvSpPr>
        <p:spPr>
          <a:xfrm>
            <a:off x="3851920" y="4325690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1A37-807A-4552-801A-535C06C86A20}"/>
              </a:ext>
            </a:extLst>
          </p:cNvPr>
          <p:cNvSpPr txBox="1"/>
          <p:nvPr/>
        </p:nvSpPr>
        <p:spPr>
          <a:xfrm>
            <a:off x="7452320" y="4278868"/>
            <a:ext cx="169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15)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16D95-F2FC-4DDA-B8A3-36621C990A9C}"/>
              </a:ext>
            </a:extLst>
          </p:cNvPr>
          <p:cNvSpPr txBox="1"/>
          <p:nvPr/>
        </p:nvSpPr>
        <p:spPr>
          <a:xfrm>
            <a:off x="5652120" y="4935221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FB455-3C6B-4E11-93CD-B6C86C79446D}"/>
              </a:ext>
            </a:extLst>
          </p:cNvPr>
          <p:cNvSpPr txBox="1"/>
          <p:nvPr/>
        </p:nvSpPr>
        <p:spPr>
          <a:xfrm>
            <a:off x="7308304" y="4935221"/>
            <a:ext cx="1944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B (L. 6-7)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FA8F2-87A4-4B99-9E2D-1C4035AA0D0C}"/>
              </a:ext>
            </a:extLst>
          </p:cNvPr>
          <p:cNvSpPr txBox="1"/>
          <p:nvPr/>
        </p:nvSpPr>
        <p:spPr>
          <a:xfrm>
            <a:off x="5652120" y="5596376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8E57D-0562-4F82-B38A-8A07CD371315}"/>
              </a:ext>
            </a:extLst>
          </p:cNvPr>
          <p:cNvSpPr txBox="1"/>
          <p:nvPr/>
        </p:nvSpPr>
        <p:spPr>
          <a:xfrm>
            <a:off x="7308304" y="5596376"/>
            <a:ext cx="1944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B (L. 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DF5FC1-00CD-43D8-A2AD-A5443A743233}"/>
              </a:ext>
            </a:extLst>
          </p:cNvPr>
          <p:cNvSpPr txBox="1"/>
          <p:nvPr/>
        </p:nvSpPr>
        <p:spPr>
          <a:xfrm>
            <a:off x="3851920" y="6280485"/>
            <a:ext cx="14401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23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8FD3A-6146-480C-81B8-632110FAB59A}"/>
              </a:ext>
            </a:extLst>
          </p:cNvPr>
          <p:cNvSpPr txBox="1"/>
          <p:nvPr/>
        </p:nvSpPr>
        <p:spPr>
          <a:xfrm>
            <a:off x="7452320" y="6237312"/>
            <a:ext cx="169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2-3)</a:t>
            </a:r>
          </a:p>
        </p:txBody>
      </p:sp>
    </p:spTree>
    <p:extLst>
      <p:ext uri="{BB962C8B-B14F-4D97-AF65-F5344CB8AC3E}">
        <p14:creationId xmlns:p14="http://schemas.microsoft.com/office/powerpoint/2010/main" val="16764071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B20B5-0D1C-42FB-9C24-B179C89A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46" y="44624"/>
            <a:ext cx="7975401" cy="965422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sz="2000" b="0" i="0" u="none" strike="noStrike" baseline="0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In each of the following sentences, there is ONE word which is not true according to the reading passage. Underline the wrong word and provide the correct one.</a:t>
            </a:r>
            <a:endParaRPr lang="en-GB" sz="2000" dirty="0"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BAD4DDA-6DFF-4D4A-8B3B-A58049F8C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808232"/>
              </p:ext>
            </p:extLst>
          </p:nvPr>
        </p:nvGraphicFramePr>
        <p:xfrm>
          <a:off x="0" y="965422"/>
          <a:ext cx="9125694" cy="57868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20272">
                  <a:extLst>
                    <a:ext uri="{9D8B030D-6E8A-4147-A177-3AD203B41FA5}">
                      <a16:colId xmlns:a16="http://schemas.microsoft.com/office/drawing/2014/main" val="264308005"/>
                    </a:ext>
                  </a:extLst>
                </a:gridCol>
                <a:gridCol w="2105422">
                  <a:extLst>
                    <a:ext uri="{9D8B030D-6E8A-4147-A177-3AD203B41FA5}">
                      <a16:colId xmlns:a16="http://schemas.microsoft.com/office/drawing/2014/main" val="229858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</a:p>
                    <a:p>
                      <a:pPr algn="ctr">
                        <a:lnSpc>
                          <a:spcPct val="108000"/>
                        </a:lnSpc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(Lines)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2835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Lisa's family and friends are at her eighth birthday party.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8783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Everyone makes cake and ice cream at the birthday party.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1393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Lisa opens birthday cards and books from her family and friends.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82156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Many Americans over the age of 30 don't like to talk about their anniversaries.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14595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Fifty months ago, Rosa and Luis got married.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5990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People call the 5</a:t>
                      </a:r>
                      <a:r>
                        <a:rPr lang="en-US" sz="2000" b="0" i="0" u="none" strike="noStrike" kern="12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wedding anniversary the "golden anniversary."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84019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08000"/>
                        </a:lnSpc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Rosa and Luis are happy to be together for their silver anniversary.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</a:pP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659915"/>
                  </a:ext>
                </a:extLst>
              </a:tr>
            </a:tbl>
          </a:graphicData>
        </a:graphic>
      </p:graphicFrame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ECA803E-E8A4-4BC5-8847-34F7F0F5DEBF}"/>
              </a:ext>
            </a:extLst>
          </p:cNvPr>
          <p:cNvSpPr/>
          <p:nvPr/>
        </p:nvSpPr>
        <p:spPr bwMode="auto">
          <a:xfrm>
            <a:off x="0" y="247180"/>
            <a:ext cx="1187624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Task 2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9BCC7-5CCD-4D19-9C3D-036F2975A62D}"/>
              </a:ext>
            </a:extLst>
          </p:cNvPr>
          <p:cNvSpPr txBox="1"/>
          <p:nvPr/>
        </p:nvSpPr>
        <p:spPr>
          <a:xfrm>
            <a:off x="7278538" y="1816223"/>
            <a:ext cx="16916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11DED-B0BF-4C43-986D-1F8AC153509C}"/>
              </a:ext>
            </a:extLst>
          </p:cNvPr>
          <p:cNvSpPr txBox="1"/>
          <p:nvPr/>
        </p:nvSpPr>
        <p:spPr>
          <a:xfrm>
            <a:off x="7213185" y="2607051"/>
            <a:ext cx="1728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E6EBA-9761-4D7F-914A-3E621593D1EE}"/>
              </a:ext>
            </a:extLst>
          </p:cNvPr>
          <p:cNvSpPr txBox="1"/>
          <p:nvPr/>
        </p:nvSpPr>
        <p:spPr>
          <a:xfrm>
            <a:off x="7244891" y="3346155"/>
            <a:ext cx="1944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9-10)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1A37-807A-4552-801A-535C06C86A20}"/>
              </a:ext>
            </a:extLst>
          </p:cNvPr>
          <p:cNvSpPr txBox="1"/>
          <p:nvPr/>
        </p:nvSpPr>
        <p:spPr>
          <a:xfrm>
            <a:off x="7026001" y="4005064"/>
            <a:ext cx="21088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14-15)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FB455-3C6B-4E11-93CD-B6C86C79446D}"/>
              </a:ext>
            </a:extLst>
          </p:cNvPr>
          <p:cNvSpPr txBox="1"/>
          <p:nvPr/>
        </p:nvSpPr>
        <p:spPr>
          <a:xfrm>
            <a:off x="7222579" y="4824363"/>
            <a:ext cx="1944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B (L.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8E57D-0562-4F82-B38A-8A07CD371315}"/>
              </a:ext>
            </a:extLst>
          </p:cNvPr>
          <p:cNvSpPr txBox="1"/>
          <p:nvPr/>
        </p:nvSpPr>
        <p:spPr>
          <a:xfrm>
            <a:off x="7213185" y="5466533"/>
            <a:ext cx="19442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B (L. 11)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8FD3A-6146-480C-81B8-632110FAB59A}"/>
              </a:ext>
            </a:extLst>
          </p:cNvPr>
          <p:cNvSpPr txBox="1"/>
          <p:nvPr/>
        </p:nvSpPr>
        <p:spPr>
          <a:xfrm>
            <a:off x="7026000" y="6165304"/>
            <a:ext cx="209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C00000"/>
                </a:solidFill>
              </a:rPr>
              <a:t>P. A (L. 13-14)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7FD4D3-C4D8-404B-BB51-89FE36233597}"/>
              </a:ext>
            </a:extLst>
          </p:cNvPr>
          <p:cNvCxnSpPr/>
          <p:nvPr/>
        </p:nvCxnSpPr>
        <p:spPr bwMode="auto">
          <a:xfrm>
            <a:off x="1403648" y="2472576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4A1A85-B8D7-4173-85D8-A0BC95F98C0A}"/>
              </a:ext>
            </a:extLst>
          </p:cNvPr>
          <p:cNvCxnSpPr/>
          <p:nvPr/>
        </p:nvCxnSpPr>
        <p:spPr bwMode="auto">
          <a:xfrm>
            <a:off x="4283968" y="2039361"/>
            <a:ext cx="72008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FF76C8-4110-49A8-AAFF-34E155199AC1}"/>
              </a:ext>
            </a:extLst>
          </p:cNvPr>
          <p:cNvSpPr/>
          <p:nvPr/>
        </p:nvSpPr>
        <p:spPr bwMode="auto">
          <a:xfrm>
            <a:off x="5076056" y="2039363"/>
            <a:ext cx="1224136" cy="38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ma Madurai Black" panose="00000A00000000000000" pitchFamily="2" charset="0"/>
                <a:cs typeface="Arima Madurai Black" panose="00000A00000000000000" pitchFamily="2" charset="0"/>
              </a:rPr>
              <a:t>seventh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94BC89-B8D2-47DF-9E69-C17A80515072}"/>
              </a:ext>
            </a:extLst>
          </p:cNvPr>
          <p:cNvCxnSpPr/>
          <p:nvPr/>
        </p:nvCxnSpPr>
        <p:spPr bwMode="auto">
          <a:xfrm>
            <a:off x="1525960" y="2780926"/>
            <a:ext cx="72008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78B3E-32F6-4CC7-AC69-4BE9F38B7FA0}"/>
              </a:ext>
            </a:extLst>
          </p:cNvPr>
          <p:cNvSpPr/>
          <p:nvPr/>
        </p:nvSpPr>
        <p:spPr bwMode="auto">
          <a:xfrm>
            <a:off x="2318048" y="2780928"/>
            <a:ext cx="720080" cy="38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ma Madurai Black" panose="00000A00000000000000" pitchFamily="2" charset="0"/>
                <a:cs typeface="Arima Madurai Black" panose="00000A00000000000000" pitchFamily="2" charset="0"/>
              </a:rPr>
              <a:t>eats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12C581-F441-45CE-9B92-28B2FC0BC39C}"/>
              </a:ext>
            </a:extLst>
          </p:cNvPr>
          <p:cNvCxnSpPr/>
          <p:nvPr/>
        </p:nvCxnSpPr>
        <p:spPr bwMode="auto">
          <a:xfrm>
            <a:off x="3851920" y="3458714"/>
            <a:ext cx="6191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D194AA9-F5EF-4E3E-9FE4-F36D56CC36BF}"/>
              </a:ext>
            </a:extLst>
          </p:cNvPr>
          <p:cNvSpPr/>
          <p:nvPr/>
        </p:nvSpPr>
        <p:spPr bwMode="auto">
          <a:xfrm>
            <a:off x="4600972" y="3458716"/>
            <a:ext cx="2131268" cy="38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ma Madurai Black" panose="00000A00000000000000" pitchFamily="2" charset="0"/>
                <a:cs typeface="Arima Madurai Black" panose="00000A00000000000000" pitchFamily="2" charset="0"/>
              </a:rPr>
              <a:t>presents/gifts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00189C-A5D6-4C88-A149-78C753A7E452}"/>
              </a:ext>
            </a:extLst>
          </p:cNvPr>
          <p:cNvCxnSpPr/>
          <p:nvPr/>
        </p:nvCxnSpPr>
        <p:spPr bwMode="auto">
          <a:xfrm>
            <a:off x="683568" y="4528170"/>
            <a:ext cx="144016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A3899F-A822-4FFC-B278-C2C938CD5B84}"/>
              </a:ext>
            </a:extLst>
          </p:cNvPr>
          <p:cNvSpPr/>
          <p:nvPr/>
        </p:nvSpPr>
        <p:spPr bwMode="auto">
          <a:xfrm>
            <a:off x="2283396" y="4206432"/>
            <a:ext cx="1224136" cy="38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ma Madurai Black" panose="00000A00000000000000" pitchFamily="2" charset="0"/>
                <a:cs typeface="Arima Madurai Black" panose="00000A00000000000000" pitchFamily="2" charset="0"/>
              </a:rPr>
              <a:t>age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2D3F37-F9F4-40E3-82FE-36B6B7E23F5C}"/>
              </a:ext>
            </a:extLst>
          </p:cNvPr>
          <p:cNvCxnSpPr/>
          <p:nvPr/>
        </p:nvCxnSpPr>
        <p:spPr bwMode="auto">
          <a:xfrm>
            <a:off x="1009464" y="4933333"/>
            <a:ext cx="72008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C5218CD-3A05-4321-B897-B3EE3F0872B0}"/>
              </a:ext>
            </a:extLst>
          </p:cNvPr>
          <p:cNvSpPr/>
          <p:nvPr/>
        </p:nvSpPr>
        <p:spPr bwMode="auto">
          <a:xfrm>
            <a:off x="1801552" y="4933335"/>
            <a:ext cx="937456" cy="38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FF0000"/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years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33F8BA-2C33-4CF2-B1B1-D16D5A27865C}"/>
              </a:ext>
            </a:extLst>
          </p:cNvPr>
          <p:cNvCxnSpPr/>
          <p:nvPr/>
        </p:nvCxnSpPr>
        <p:spPr bwMode="auto">
          <a:xfrm>
            <a:off x="2123728" y="5652018"/>
            <a:ext cx="288032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8800268-78B2-4CC6-BE17-7FDA3665737C}"/>
              </a:ext>
            </a:extLst>
          </p:cNvPr>
          <p:cNvSpPr/>
          <p:nvPr/>
        </p:nvSpPr>
        <p:spPr bwMode="auto">
          <a:xfrm>
            <a:off x="2411760" y="5652018"/>
            <a:ext cx="720080" cy="38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FF0000"/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50</a:t>
            </a:r>
            <a:r>
              <a:rPr lang="en-GB" baseline="30000" dirty="0">
                <a:solidFill>
                  <a:srgbClr val="FF0000"/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th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6AE5BF-E7CF-4EBE-99AA-9677F80B535E}"/>
              </a:ext>
            </a:extLst>
          </p:cNvPr>
          <p:cNvCxnSpPr/>
          <p:nvPr/>
        </p:nvCxnSpPr>
        <p:spPr bwMode="auto">
          <a:xfrm>
            <a:off x="5786983" y="6369418"/>
            <a:ext cx="585217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C400E7B-5814-4C20-91B9-B8BAFB121E7F}"/>
              </a:ext>
            </a:extLst>
          </p:cNvPr>
          <p:cNvSpPr/>
          <p:nvPr/>
        </p:nvSpPr>
        <p:spPr bwMode="auto">
          <a:xfrm>
            <a:off x="4716015" y="6351010"/>
            <a:ext cx="1070967" cy="38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ma Madurai Black" panose="00000A00000000000000" pitchFamily="2" charset="0"/>
                <a:cs typeface="Arima Madurai Black" panose="00000A00000000000000" pitchFamily="2" charset="0"/>
              </a:rPr>
              <a:t>golden</a:t>
            </a:r>
          </a:p>
        </p:txBody>
      </p:sp>
    </p:spTree>
    <p:extLst>
      <p:ext uri="{BB962C8B-B14F-4D97-AF65-F5344CB8AC3E}">
        <p14:creationId xmlns:p14="http://schemas.microsoft.com/office/powerpoint/2010/main" val="10524604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  <p:bldP spid="17" grpId="0"/>
      <p:bldP spid="19" grpId="0"/>
      <p:bldP spid="21" grpId="0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CEDD970-9C08-4245-98A3-5D2B4AC88A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9832" y="2204864"/>
            <a:ext cx="3744416" cy="108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altLang="en-US" sz="6000" b="1" dirty="0">
                <a:latin typeface="Dancing Script" pitchFamily="2" charset="0"/>
              </a:rPr>
              <a:t>C. Listening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7E19E4C-487C-4D03-BEBD-3072FE2D2E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640" y="548680"/>
            <a:ext cx="7056784" cy="108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altLang="en-US" sz="8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Unit 3: A PARTY</a:t>
            </a:r>
          </a:p>
        </p:txBody>
      </p:sp>
    </p:spTree>
    <p:extLst>
      <p:ext uri="{BB962C8B-B14F-4D97-AF65-F5344CB8AC3E}">
        <p14:creationId xmlns:p14="http://schemas.microsoft.com/office/powerpoint/2010/main" val="839000521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896219" y="1016065"/>
            <a:ext cx="61722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vi-VN" sz="3900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 </a:t>
            </a:r>
            <a:r>
              <a:rPr lang="en-GB" sz="3900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gather (v)</a:t>
            </a:r>
            <a:r>
              <a:rPr lang="vi-VN" sz="3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/ˈɡæðə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568" y="2121109"/>
            <a:ext cx="8163770" cy="285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Ex: We </a:t>
            </a:r>
            <a:r>
              <a:rPr lang="en-US" alt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gathered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dining room for the dinner.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 descr="Káº¿t quáº£ hÃ¬nh áº£nh cho people gathering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37490"/>
            <a:ext cx="4656667" cy="3104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CE73777-C26B-4F46-8D4F-255388193280}"/>
              </a:ext>
            </a:extLst>
          </p:cNvPr>
          <p:cNvSpPr/>
          <p:nvPr/>
        </p:nvSpPr>
        <p:spPr bwMode="auto">
          <a:xfrm>
            <a:off x="0" y="1196752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60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7584" y="1869072"/>
            <a:ext cx="3049673" cy="2743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3200" b="1" dirty="0">
                <a:solidFill>
                  <a:schemeClr val="bg2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  <a:sym typeface="Wingdings" panose="05000000000000000000" pitchFamily="2" charset="2"/>
              </a:rPr>
              <a:t>server (n)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3200" b="1" dirty="0">
                <a:solidFill>
                  <a:schemeClr val="bg2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service (n)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983258"/>
            <a:ext cx="5712624" cy="994172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serve (v)</a:t>
            </a:r>
            <a:r>
              <a:rPr lang="vi-VN" sz="39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/sɜːv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/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pic>
        <p:nvPicPr>
          <p:cNvPr id="4100" name="Picture 4" descr="Káº¿t quáº£ hÃ¬nh áº£nh cho server in restau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3342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59632" y="5121054"/>
            <a:ext cx="6264696" cy="5748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Ex: The server is </a:t>
            </a:r>
            <a:r>
              <a:rPr lang="en-US" altLang="en-US" sz="3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serving</a:t>
            </a: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some drinks.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57C92B9-A567-4D6B-BF87-39FEEB441AE7}"/>
              </a:ext>
            </a:extLst>
          </p:cNvPr>
          <p:cNvSpPr/>
          <p:nvPr/>
        </p:nvSpPr>
        <p:spPr bwMode="auto">
          <a:xfrm>
            <a:off x="0" y="1196752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836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892449" y="1088532"/>
            <a:ext cx="6186549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900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 soft drink (n)</a:t>
            </a:r>
            <a:r>
              <a:rPr lang="vi-VN" sz="3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/ˌsɒftˈdrɪŋk</a:t>
            </a:r>
            <a:r>
              <a:rPr lang="vi-VN" sz="4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/</a:t>
            </a:r>
            <a:endParaRPr lang="en-US" sz="3900" dirty="0">
              <a:solidFill>
                <a:schemeClr val="bg2">
                  <a:lumMod val="75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8147" y="2026360"/>
            <a:ext cx="8163770" cy="558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Ex: My cousins like </a:t>
            </a:r>
            <a:r>
              <a:rPr lang="en-US" alt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 drinks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lot.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3" y="2911922"/>
            <a:ext cx="2745052" cy="27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áº¿t quáº£ hÃ¬nh áº£nh cho pep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08" y="2911922"/>
            <a:ext cx="2058790" cy="27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11922"/>
            <a:ext cx="2745052" cy="27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F7CDEC2-13DC-4F92-A2A5-3665D5764BE1}"/>
              </a:ext>
            </a:extLst>
          </p:cNvPr>
          <p:cNvSpPr/>
          <p:nvPr/>
        </p:nvSpPr>
        <p:spPr bwMode="auto">
          <a:xfrm>
            <a:off x="20241" y="1201026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64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87624" y="5021420"/>
            <a:ext cx="6155900" cy="702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Ex: Children love </a:t>
            </a:r>
            <a:r>
              <a:rPr lang="en-US" alt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biscuits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55576" y="1916832"/>
            <a:ext cx="3332613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FFFF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/ˈbɪskɪt/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75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3900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biscuit (n)</a:t>
            </a:r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97016"/>
            <a:ext cx="4188518" cy="2354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83569C1-672B-4CD3-89C7-7C855F0DC8AA}"/>
              </a:ext>
            </a:extLst>
          </p:cNvPr>
          <p:cNvSpPr/>
          <p:nvPr/>
        </p:nvSpPr>
        <p:spPr bwMode="auto">
          <a:xfrm>
            <a:off x="-9475" y="739767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455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436" y="2132856"/>
            <a:ext cx="3090617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vi-VN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/ˈaɪsɪŋ/ 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900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    icing (n)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4725144"/>
            <a:ext cx="7729028" cy="855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Ex: The cake was beautifully decorated with pink and white </a:t>
            </a:r>
            <a:r>
              <a:rPr lang="en-US" alt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icing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Káº¿t quáº£ hÃ¬nh áº£nh cho the cake with pink and white ic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"/>
          <a:stretch/>
        </p:blipFill>
        <p:spPr bwMode="auto">
          <a:xfrm>
            <a:off x="3995936" y="944633"/>
            <a:ext cx="4138931" cy="3841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B03A6FD-1394-49C1-8A74-F490ADBA47FD}"/>
              </a:ext>
            </a:extLst>
          </p:cNvPr>
          <p:cNvSpPr/>
          <p:nvPr/>
        </p:nvSpPr>
        <p:spPr bwMode="auto">
          <a:xfrm>
            <a:off x="0" y="728609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402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4DCDEA-60EE-4FBF-B515-F83D82F9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group of people around a cake&#10;&#10;Description automatically generated">
            <a:extLst>
              <a:ext uri="{FF2B5EF4-FFF2-40B4-BE49-F238E27FC236}">
                <a16:creationId xmlns:a16="http://schemas.microsoft.com/office/drawing/2014/main" id="{38B833C3-85C4-40E4-83F4-206F8018A1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4"/>
          <a:stretch/>
        </p:blipFill>
        <p:spPr>
          <a:xfrm>
            <a:off x="3320143" y="3429012"/>
            <a:ext cx="5823858" cy="3428999"/>
          </a:xfrm>
          <a:prstGeom prst="rect">
            <a:avLst/>
          </a:prstGeom>
        </p:spPr>
      </p:pic>
      <p:pic>
        <p:nvPicPr>
          <p:cNvPr id="7" name="Content Placeholder 6" descr="A group of people posing for a photo with a birthday cake&#10;&#10;Description automatically generated with medium confidence">
            <a:extLst>
              <a:ext uri="{FF2B5EF4-FFF2-40B4-BE49-F238E27FC236}">
                <a16:creationId xmlns:a16="http://schemas.microsoft.com/office/drawing/2014/main" id="{6D75DABA-6006-4056-B57F-8FFD989A9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" r="2" b="5182"/>
          <a:stretch/>
        </p:blipFill>
        <p:spPr>
          <a:xfrm>
            <a:off x="3320139" y="-3"/>
            <a:ext cx="5823860" cy="3434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7C4B1-6EE0-4A07-8400-4EF3FE97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98" y="1707664"/>
            <a:ext cx="3628557" cy="288031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Dancing Script" pitchFamily="2" charset="0"/>
              </a:rPr>
              <a:t>What do the pictures show?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15068-6138-4295-90FC-58E7BAE2B407}"/>
              </a:ext>
            </a:extLst>
          </p:cNvPr>
          <p:cNvSpPr/>
          <p:nvPr/>
        </p:nvSpPr>
        <p:spPr>
          <a:xfrm>
            <a:off x="4572000" y="2564908"/>
            <a:ext cx="372089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A party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67744" y="1002995"/>
            <a:ext cx="3797096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900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cs typeface="Arima Madurai Black" panose="00000A00000000000000" pitchFamily="2" charset="0"/>
              </a:rPr>
              <a:t>mess(n)</a:t>
            </a:r>
            <a:r>
              <a:rPr lang="vi-VN" sz="4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/mes/ </a:t>
            </a:r>
            <a:endParaRPr lang="en-US" sz="3900" dirty="0">
              <a:solidFill>
                <a:schemeClr val="bg2">
                  <a:lumMod val="75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36096" y="2132856"/>
            <a:ext cx="3054898" cy="61865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b="1" dirty="0">
                <a:solidFill>
                  <a:schemeClr val="bg2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 messy (adj)</a:t>
            </a:r>
          </a:p>
          <a:p>
            <a:pPr marL="0" indent="0">
              <a:buNone/>
            </a:pPr>
            <a:endParaRPr lang="en-US" altLang="en-US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0751"/>
            <a:ext cx="4248472" cy="28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115616" y="4855938"/>
            <a:ext cx="7171267" cy="9990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Ex: After the party, we helped her to clean up the </a:t>
            </a:r>
            <a:r>
              <a:rPr lang="en-US" altLang="en-US" sz="3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</a:t>
            </a: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290A62A-AB44-4A25-9320-F5EE832656A1}"/>
              </a:ext>
            </a:extLst>
          </p:cNvPr>
          <p:cNvSpPr/>
          <p:nvPr/>
        </p:nvSpPr>
        <p:spPr bwMode="auto">
          <a:xfrm>
            <a:off x="0" y="1196752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978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936104" y="1628800"/>
            <a:ext cx="3960440" cy="42484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14000"/>
              </a:lnSpc>
            </a:pPr>
            <a:r>
              <a:rPr lang="en-GB" altLang="en-US" sz="4000" dirty="0">
                <a:latin typeface="Georgia" panose="02040502050405020303" pitchFamily="18" charset="0"/>
              </a:rPr>
              <a:t>g</a:t>
            </a:r>
            <a:r>
              <a:rPr lang="vi-VN" altLang="en-US" sz="4000" dirty="0">
                <a:latin typeface="Georgia" panose="02040502050405020303" pitchFamily="18" charset="0"/>
              </a:rPr>
              <a:t>ather</a:t>
            </a:r>
            <a:r>
              <a:rPr lang="en-GB" altLang="en-US" sz="4000" dirty="0">
                <a:latin typeface="Georgia" panose="02040502050405020303" pitchFamily="18" charset="0"/>
              </a:rPr>
              <a:t> (v)</a:t>
            </a:r>
            <a:endParaRPr lang="en-US" altLang="en-US" sz="4000" dirty="0">
              <a:latin typeface="Georgia" panose="02040502050405020303" pitchFamily="18" charset="0"/>
            </a:endParaRPr>
          </a:p>
          <a:p>
            <a:pPr marL="338138" indent="-338138">
              <a:lnSpc>
                <a:spcPct val="114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serve (v)</a:t>
            </a:r>
          </a:p>
          <a:p>
            <a:pPr marL="795338" lvl="1" indent="-338138">
              <a:lnSpc>
                <a:spcPct val="114000"/>
              </a:lnSpc>
            </a:pPr>
            <a:r>
              <a:rPr lang="en-US" altLang="en-US" sz="3600" dirty="0">
                <a:latin typeface="Georgia" panose="02040502050405020303" pitchFamily="18" charset="0"/>
              </a:rPr>
              <a:t>server (n)</a:t>
            </a:r>
          </a:p>
          <a:p>
            <a:pPr marL="795338" lvl="1" indent="-338138">
              <a:lnSpc>
                <a:spcPct val="114000"/>
              </a:lnSpc>
            </a:pPr>
            <a:r>
              <a:rPr lang="en-US" altLang="en-US" sz="3600" dirty="0">
                <a:latin typeface="Georgia" panose="02040502050405020303" pitchFamily="18" charset="0"/>
              </a:rPr>
              <a:t>service (n)</a:t>
            </a:r>
          </a:p>
          <a:p>
            <a:pPr marL="338138" indent="-338138">
              <a:lnSpc>
                <a:spcPct val="114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soft drink (n)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94158" y="1628800"/>
            <a:ext cx="3796598" cy="24978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14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biscuit (n)</a:t>
            </a:r>
          </a:p>
          <a:p>
            <a:pPr marL="338138" indent="-338138">
              <a:lnSpc>
                <a:spcPct val="114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icing (n)</a:t>
            </a:r>
          </a:p>
          <a:p>
            <a:pPr marL="338138" indent="-338138">
              <a:lnSpc>
                <a:spcPct val="114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mess (n)</a:t>
            </a:r>
          </a:p>
          <a:p>
            <a:pPr marL="795338" lvl="1" indent="-338138">
              <a:lnSpc>
                <a:spcPct val="114000"/>
              </a:lnSpc>
            </a:pPr>
            <a:r>
              <a:rPr lang="en-US" altLang="en-US" sz="3600" dirty="0">
                <a:latin typeface="Georgia" panose="02040502050405020303" pitchFamily="18" charset="0"/>
              </a:rPr>
              <a:t>messy (adj)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8B37E1B-C6B9-4AA6-8713-B4257087D181}"/>
              </a:ext>
            </a:extLst>
          </p:cNvPr>
          <p:cNvSpPr/>
          <p:nvPr/>
        </p:nvSpPr>
        <p:spPr bwMode="auto">
          <a:xfrm>
            <a:off x="0" y="1196752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846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9574" y="109554"/>
            <a:ext cx="907869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Decide whether the statements are True or False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86061"/>
              </p:ext>
            </p:extLst>
          </p:nvPr>
        </p:nvGraphicFramePr>
        <p:xfrm>
          <a:off x="-29574" y="1022246"/>
          <a:ext cx="9144000" cy="533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7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93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Statements</a:t>
                      </a:r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T</a:t>
                      </a:r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F</a:t>
                      </a:r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4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Mai’s birthday party was</a:t>
                      </a:r>
                      <a:r>
                        <a:rPr lang="en-GB" sz="2800" b="0" kern="1200" baseline="0" dirty="0">
                          <a:solidFill>
                            <a:srgbClr val="002060"/>
                          </a:solidFill>
                          <a:effectLst/>
                        </a:rPr>
                        <a:t> held at home in the evening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48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Over twenty guests</a:t>
                      </a:r>
                      <a:r>
                        <a:rPr lang="en-GB" sz="2800" b="0" kern="1200" baseline="0" dirty="0">
                          <a:solidFill>
                            <a:srgbClr val="002060"/>
                          </a:solidFill>
                          <a:effectLst/>
                        </a:rPr>
                        <a:t> were at the birthday party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4400" b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48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The birthday</a:t>
                      </a:r>
                      <a:r>
                        <a:rPr lang="en-GB" sz="2800" b="0" kern="1200" baseline="0" dirty="0">
                          <a:solidFill>
                            <a:srgbClr val="002060"/>
                          </a:solidFill>
                          <a:effectLst/>
                        </a:rPr>
                        <a:t> cake was cut at the beginning of the party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01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The</a:t>
                      </a:r>
                      <a:r>
                        <a:rPr lang="en-GB" sz="2800" b="0" kern="1200" baseline="0" dirty="0">
                          <a:solidFill>
                            <a:srgbClr val="002060"/>
                          </a:solidFill>
                          <a:effectLst/>
                        </a:rPr>
                        <a:t> birthday party lasted about three hours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4400" b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48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All the</a:t>
                      </a:r>
                      <a:r>
                        <a:rPr lang="en-GB" sz="2800" b="0" kern="1200" baseline="0" dirty="0">
                          <a:solidFill>
                            <a:srgbClr val="002060"/>
                          </a:solidFill>
                          <a:effectLst/>
                        </a:rPr>
                        <a:t> friends stayed after the party to tidy up the mess</a:t>
                      </a:r>
                      <a:r>
                        <a:rPr lang="en-GB" sz="2800" b="0" kern="12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2800" b="0" kern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66779" y="1861697"/>
            <a:ext cx="485335" cy="55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US" sz="375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6779" y="2788868"/>
            <a:ext cx="485335" cy="55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US" sz="375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6778" y="3877921"/>
            <a:ext cx="485335" cy="55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US" sz="375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66778" y="5589240"/>
            <a:ext cx="485335" cy="55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US" sz="375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6376" y="4742017"/>
            <a:ext cx="485335" cy="55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421043" y="2088110"/>
            <a:ext cx="113928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2957" y="2499744"/>
            <a:ext cx="1051560" cy="1055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962" y="3047302"/>
            <a:ext cx="262949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2751667" y="4063846"/>
            <a:ext cx="19427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4888228" y="4050973"/>
            <a:ext cx="2420076" cy="56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4694440" y="5005394"/>
            <a:ext cx="27273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650205" y="5832250"/>
            <a:ext cx="210146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30122" y="5829892"/>
            <a:ext cx="934623" cy="235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1373" y="2166697"/>
            <a:ext cx="1325898" cy="357427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Rounded Rectangle 40"/>
          <p:cNvSpPr/>
          <p:nvPr/>
        </p:nvSpPr>
        <p:spPr>
          <a:xfrm>
            <a:off x="650205" y="2699459"/>
            <a:ext cx="753443" cy="383740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Rounded Rectangle 41"/>
          <p:cNvSpPr/>
          <p:nvPr/>
        </p:nvSpPr>
        <p:spPr>
          <a:xfrm>
            <a:off x="4788024" y="3667580"/>
            <a:ext cx="2581435" cy="405184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601372" y="5457690"/>
            <a:ext cx="2150295" cy="357427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Rounded Rectangle 50"/>
          <p:cNvSpPr/>
          <p:nvPr/>
        </p:nvSpPr>
        <p:spPr>
          <a:xfrm>
            <a:off x="2092407" y="2181527"/>
            <a:ext cx="2047545" cy="370559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afternoon</a:t>
            </a:r>
            <a:endParaRPr lang="en-US" sz="2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47664" y="3119128"/>
            <a:ext cx="1296144" cy="377675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endParaRPr lang="en-US" sz="2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88024" y="4173472"/>
            <a:ext cx="2581435" cy="405184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middle</a:t>
            </a:r>
            <a:endParaRPr lang="en-US" sz="2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88300" y="5815117"/>
            <a:ext cx="2575788" cy="477535"/>
          </a:xfrm>
          <a:prstGeom prst="round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speaker</a:t>
            </a:r>
            <a:endParaRPr lang="en-US" sz="2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" name="Eng 11 Unit 3 - Liste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667" y="102224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89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7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2291" grpId="0" animBg="1"/>
      <p:bldP spid="4" grpId="0"/>
      <p:bldP spid="10" grpId="0"/>
      <p:bldP spid="11" grpId="0"/>
      <p:bldP spid="12" grpId="0"/>
      <p:bldP spid="13" grpId="0"/>
      <p:bldP spid="31" grpId="0" animBg="1"/>
      <p:bldP spid="41" grpId="0" animBg="1"/>
      <p:bldP spid="42" grpId="0" animBg="1"/>
      <p:bldP spid="48" grpId="0" animBg="1"/>
      <p:bldP spid="51" grpId="0" animBg="1"/>
      <p:bldP spid="28" grpId="0" animBg="1"/>
      <p:bldP spid="33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743200" y="2514601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107921"/>
            <a:ext cx="892899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Answer the questions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51336" y="1105701"/>
            <a:ext cx="7177048" cy="46678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27435" indent="-427435" algn="just">
              <a:lnSpc>
                <a:spcPct val="114000"/>
              </a:lnSpc>
            </a:pPr>
            <a:r>
              <a:rPr lang="en-GB" sz="2925" dirty="0">
                <a:solidFill>
                  <a:srgbClr val="FFFF00"/>
                </a:solidFill>
              </a:rPr>
              <a:t>1. </a:t>
            </a:r>
            <a:r>
              <a:rPr lang="en-GB" sz="2925" b="1" dirty="0">
                <a:solidFill>
                  <a:srgbClr val="FFFF00"/>
                </a:solidFill>
              </a:rPr>
              <a:t>How old </a:t>
            </a:r>
            <a:r>
              <a:rPr lang="en-GB" sz="2925" dirty="0">
                <a:solidFill>
                  <a:srgbClr val="FFFF00"/>
                </a:solidFill>
              </a:rPr>
              <a:t>was Mai? </a:t>
            </a:r>
            <a:endParaRPr lang="en-US" sz="2925" dirty="0">
              <a:solidFill>
                <a:srgbClr val="FFFF00"/>
              </a:solidFill>
            </a:endParaRPr>
          </a:p>
          <a:p>
            <a:pPr marL="427435" indent="-427435" algn="just">
              <a:lnSpc>
                <a:spcPct val="114000"/>
              </a:lnSpc>
            </a:pPr>
            <a:r>
              <a:rPr lang="en-GB" sz="2925" dirty="0">
                <a:solidFill>
                  <a:srgbClr val="FFFF00"/>
                </a:solidFill>
              </a:rPr>
              <a:t>2. </a:t>
            </a:r>
            <a:r>
              <a:rPr lang="en-GB" sz="2925" b="1" dirty="0">
                <a:solidFill>
                  <a:srgbClr val="FFFF00"/>
                </a:solidFill>
              </a:rPr>
              <a:t>Why didn’t</a:t>
            </a:r>
            <a:r>
              <a:rPr lang="en-GB" sz="2925" dirty="0">
                <a:solidFill>
                  <a:srgbClr val="FFFF00"/>
                </a:solidFill>
              </a:rPr>
              <a:t> she </a:t>
            </a:r>
            <a:r>
              <a:rPr lang="en-GB" sz="2925" b="1" dirty="0">
                <a:solidFill>
                  <a:srgbClr val="FFFF00"/>
                </a:solidFill>
              </a:rPr>
              <a:t>like</a:t>
            </a:r>
            <a:r>
              <a:rPr lang="en-GB" sz="2925" dirty="0">
                <a:solidFill>
                  <a:srgbClr val="FFFF00"/>
                </a:solidFill>
              </a:rPr>
              <a:t> having her party at the </a:t>
            </a:r>
            <a:r>
              <a:rPr lang="en-GB" sz="2925" b="1" dirty="0">
                <a:solidFill>
                  <a:srgbClr val="FFFF00"/>
                </a:solidFill>
              </a:rPr>
              <a:t>restaurant</a:t>
            </a:r>
            <a:r>
              <a:rPr lang="en-GB" sz="2925" dirty="0">
                <a:solidFill>
                  <a:srgbClr val="FFFF00"/>
                </a:solidFill>
              </a:rPr>
              <a:t>? </a:t>
            </a:r>
            <a:endParaRPr lang="en-US" sz="2925" dirty="0">
              <a:solidFill>
                <a:srgbClr val="FFFF00"/>
              </a:solidFill>
            </a:endParaRPr>
          </a:p>
          <a:p>
            <a:pPr marL="427435" indent="-427435" algn="just">
              <a:lnSpc>
                <a:spcPct val="114000"/>
              </a:lnSpc>
            </a:pPr>
            <a:r>
              <a:rPr lang="en-GB" sz="2925" dirty="0">
                <a:solidFill>
                  <a:srgbClr val="FFFF00"/>
                </a:solidFill>
              </a:rPr>
              <a:t>3. </a:t>
            </a:r>
            <a:r>
              <a:rPr lang="en-GB" sz="2925" b="1" dirty="0">
                <a:solidFill>
                  <a:srgbClr val="FFFF00"/>
                </a:solidFill>
              </a:rPr>
              <a:t>What</a:t>
            </a:r>
            <a:r>
              <a:rPr lang="en-GB" sz="2925" dirty="0">
                <a:solidFill>
                  <a:srgbClr val="FFFF00"/>
                </a:solidFill>
              </a:rPr>
              <a:t> did Mai’s mother </a:t>
            </a:r>
            <a:r>
              <a:rPr lang="en-GB" sz="2925" b="1" dirty="0">
                <a:solidFill>
                  <a:srgbClr val="FFFF00"/>
                </a:solidFill>
              </a:rPr>
              <a:t>serve</a:t>
            </a:r>
            <a:r>
              <a:rPr lang="en-GB" sz="2925" dirty="0">
                <a:solidFill>
                  <a:srgbClr val="FFFF00"/>
                </a:solidFill>
              </a:rPr>
              <a:t> at the </a:t>
            </a:r>
            <a:r>
              <a:rPr lang="en-GB" sz="2925" b="1" dirty="0">
                <a:solidFill>
                  <a:srgbClr val="FFFF00"/>
                </a:solidFill>
              </a:rPr>
              <a:t>beginning</a:t>
            </a:r>
            <a:r>
              <a:rPr lang="en-GB" sz="2925" dirty="0">
                <a:solidFill>
                  <a:srgbClr val="FFFF00"/>
                </a:solidFill>
              </a:rPr>
              <a:t> of the party?</a:t>
            </a:r>
            <a:endParaRPr lang="en-US" sz="2925" dirty="0">
              <a:solidFill>
                <a:srgbClr val="FFFF00"/>
              </a:solidFill>
            </a:endParaRPr>
          </a:p>
          <a:p>
            <a:pPr marL="427435" indent="-427435" algn="just">
              <a:lnSpc>
                <a:spcPct val="114000"/>
              </a:lnSpc>
            </a:pPr>
            <a:r>
              <a:rPr lang="en-GB" sz="2925" dirty="0">
                <a:solidFill>
                  <a:srgbClr val="FFFF00"/>
                </a:solidFill>
              </a:rPr>
              <a:t>4. </a:t>
            </a:r>
            <a:r>
              <a:rPr lang="en-GB" sz="2925" b="1" dirty="0">
                <a:solidFill>
                  <a:srgbClr val="FFFF00"/>
                </a:solidFill>
              </a:rPr>
              <a:t>What </a:t>
            </a:r>
            <a:r>
              <a:rPr lang="en-GB" sz="2925" dirty="0">
                <a:solidFill>
                  <a:srgbClr val="FFFF00"/>
                </a:solidFill>
              </a:rPr>
              <a:t>was the birthday </a:t>
            </a:r>
            <a:r>
              <a:rPr lang="en-GB" sz="2925" b="1" dirty="0">
                <a:solidFill>
                  <a:srgbClr val="FFFF00"/>
                </a:solidFill>
              </a:rPr>
              <a:t>cake</a:t>
            </a:r>
            <a:r>
              <a:rPr lang="en-GB" sz="2925" dirty="0">
                <a:solidFill>
                  <a:srgbClr val="FFFF00"/>
                </a:solidFill>
              </a:rPr>
              <a:t> </a:t>
            </a:r>
            <a:r>
              <a:rPr lang="en-GB" sz="2925" b="1" dirty="0">
                <a:solidFill>
                  <a:srgbClr val="FFFF00"/>
                </a:solidFill>
              </a:rPr>
              <a:t>like</a:t>
            </a:r>
            <a:r>
              <a:rPr lang="en-GB" sz="2925" dirty="0">
                <a:solidFill>
                  <a:srgbClr val="FFFF00"/>
                </a:solidFill>
              </a:rPr>
              <a:t>?</a:t>
            </a:r>
            <a:endParaRPr lang="en-US" sz="2925" dirty="0">
              <a:solidFill>
                <a:srgbClr val="FFFF00"/>
              </a:solidFill>
            </a:endParaRPr>
          </a:p>
          <a:p>
            <a:pPr marL="427435" indent="-427435" algn="just">
              <a:lnSpc>
                <a:spcPct val="114000"/>
              </a:lnSpc>
            </a:pPr>
            <a:r>
              <a:rPr lang="en-GB" sz="2925" dirty="0">
                <a:solidFill>
                  <a:srgbClr val="FFFF00"/>
                </a:solidFill>
              </a:rPr>
              <a:t>5. </a:t>
            </a:r>
            <a:r>
              <a:rPr lang="en-GB" sz="2925" b="1" dirty="0">
                <a:solidFill>
                  <a:srgbClr val="FFFF00"/>
                </a:solidFill>
              </a:rPr>
              <a:t>What </a:t>
            </a:r>
            <a:r>
              <a:rPr lang="en-GB" sz="2925" dirty="0">
                <a:solidFill>
                  <a:srgbClr val="FFFF00"/>
                </a:solidFill>
              </a:rPr>
              <a:t>did all the </a:t>
            </a:r>
            <a:r>
              <a:rPr lang="en-GB" sz="2925" b="1" dirty="0">
                <a:solidFill>
                  <a:srgbClr val="FFFF00"/>
                </a:solidFill>
              </a:rPr>
              <a:t>guests do</a:t>
            </a:r>
            <a:r>
              <a:rPr lang="en-GB" sz="2925" dirty="0">
                <a:solidFill>
                  <a:srgbClr val="FFFF00"/>
                </a:solidFill>
              </a:rPr>
              <a:t> while Mai was cutting the cake?</a:t>
            </a:r>
            <a:endParaRPr lang="en-US" sz="2925" dirty="0">
              <a:solidFill>
                <a:srgbClr val="FFFF00"/>
              </a:solidFill>
            </a:endParaRPr>
          </a:p>
          <a:p>
            <a:pPr marL="427435" indent="-427435" algn="just">
              <a:lnSpc>
                <a:spcPct val="114000"/>
              </a:lnSpc>
            </a:pPr>
            <a:r>
              <a:rPr lang="en-GB" sz="2925" dirty="0">
                <a:solidFill>
                  <a:srgbClr val="FFFF00"/>
                </a:solidFill>
              </a:rPr>
              <a:t>6. </a:t>
            </a:r>
            <a:r>
              <a:rPr lang="en-GB" sz="2925" b="1" dirty="0">
                <a:solidFill>
                  <a:srgbClr val="FFFF00"/>
                </a:solidFill>
              </a:rPr>
              <a:t>How </a:t>
            </a:r>
            <a:r>
              <a:rPr lang="en-GB" sz="2925" dirty="0">
                <a:solidFill>
                  <a:srgbClr val="FFFF00"/>
                </a:solidFill>
              </a:rPr>
              <a:t>did the </a:t>
            </a:r>
            <a:r>
              <a:rPr lang="en-GB" sz="2925" b="1" dirty="0">
                <a:solidFill>
                  <a:srgbClr val="FFFF00"/>
                </a:solidFill>
              </a:rPr>
              <a:t>other children get home</a:t>
            </a:r>
            <a:r>
              <a:rPr lang="en-GB" sz="2925" dirty="0">
                <a:solidFill>
                  <a:srgbClr val="FFFF00"/>
                </a:solidFill>
              </a:rPr>
              <a:t>?</a:t>
            </a:r>
            <a:endParaRPr lang="en-US" sz="2925" dirty="0">
              <a:solidFill>
                <a:srgbClr val="FFFF00"/>
              </a:solidFill>
            </a:endParaRPr>
          </a:p>
        </p:txBody>
      </p:sp>
      <p:pic>
        <p:nvPicPr>
          <p:cNvPr id="6" name="Eng 11 Unit 3 - Liste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260" y="67059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0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0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3608" y="1268760"/>
            <a:ext cx="4680520" cy="1420457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Comic Sans MS" pitchFamily="66" charset="0"/>
              </a:rPr>
              <a:t>1. How old was Mai? </a:t>
            </a: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sym typeface="Wingdings"/>
              </a:rPr>
              <a:t>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 16 years old</a:t>
            </a:r>
          </a:p>
        </p:txBody>
      </p:sp>
      <p:pic>
        <p:nvPicPr>
          <p:cNvPr id="7" name="22 Track 2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185" y="951649"/>
            <a:ext cx="457200" cy="4572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19350F2-5A7D-4483-BE5F-B592264827CE}"/>
              </a:ext>
            </a:extLst>
          </p:cNvPr>
          <p:cNvSpPr txBox="1">
            <a:spLocks noChangeArrowheads="1"/>
          </p:cNvSpPr>
          <p:nvPr/>
        </p:nvSpPr>
        <p:spPr>
          <a:xfrm>
            <a:off x="246185" y="4345403"/>
            <a:ext cx="8208912" cy="945123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Because it’s noisy and expensive.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A7AB63F-DE8C-42BA-AB9C-81AE1544B4AE}"/>
              </a:ext>
            </a:extLst>
          </p:cNvPr>
          <p:cNvSpPr txBox="1">
            <a:spLocks noChangeArrowheads="1"/>
          </p:cNvSpPr>
          <p:nvPr/>
        </p:nvSpPr>
        <p:spPr>
          <a:xfrm>
            <a:off x="835674" y="3140968"/>
            <a:ext cx="7029934" cy="1420458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2. Why didn’t she like having her party at the restaurant?</a:t>
            </a:r>
          </a:p>
        </p:txBody>
      </p:sp>
    </p:spTree>
    <p:extLst>
      <p:ext uri="{BB962C8B-B14F-4D97-AF65-F5344CB8AC3E}">
        <p14:creationId xmlns:p14="http://schemas.microsoft.com/office/powerpoint/2010/main" val="41365716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1250846"/>
            <a:ext cx="7588770" cy="2867291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3. What did Mai’s mother serve at the beginning of the party?</a:t>
            </a:r>
            <a:endParaRPr lang="en-US" sz="3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Soft drink and biscuits</a:t>
            </a:r>
          </a:p>
        </p:txBody>
      </p:sp>
      <p:pic>
        <p:nvPicPr>
          <p:cNvPr id="7" name="22 Track 2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218" y="1022246"/>
            <a:ext cx="457200" cy="4572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54B9BE0-3FF3-4F39-A08A-19991295F30E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3212976"/>
            <a:ext cx="8250702" cy="325045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4. What was the birthday cake like?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It was beautifully decorated with pink and white icing.</a:t>
            </a:r>
          </a:p>
        </p:txBody>
      </p:sp>
    </p:spTree>
    <p:extLst>
      <p:ext uri="{BB962C8B-B14F-4D97-AF65-F5344CB8AC3E}">
        <p14:creationId xmlns:p14="http://schemas.microsoft.com/office/powerpoint/2010/main" val="19904324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138481"/>
            <a:ext cx="8208912" cy="2938591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altLang="en-US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5. What did all the guests do while Mai was cutting the cake?</a:t>
            </a:r>
            <a:endParaRPr lang="en-US" altLang="en-US" sz="36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They clapped their hands and sang “Happy birthday”.</a:t>
            </a:r>
          </a:p>
        </p:txBody>
      </p:sp>
      <p:pic>
        <p:nvPicPr>
          <p:cNvPr id="8" name="22 Track 2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218" y="1022246"/>
            <a:ext cx="457200" cy="45720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45001DC-DF84-4BB2-B411-09817F3F9D9F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4077072"/>
            <a:ext cx="8835380" cy="2300044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Comic Sans MS" pitchFamily="66" charset="0"/>
              </a:rPr>
              <a:t>6. How did the other children get home?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sym typeface="Wingdings"/>
              </a:rPr>
              <a:t>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 Their parents collected them by motorbike.</a:t>
            </a:r>
          </a:p>
        </p:txBody>
      </p:sp>
    </p:spTree>
    <p:extLst>
      <p:ext uri="{BB962C8B-B14F-4D97-AF65-F5344CB8AC3E}">
        <p14:creationId xmlns:p14="http://schemas.microsoft.com/office/powerpoint/2010/main" val="11202613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1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3814"/>
            <a:ext cx="7315200" cy="715962"/>
          </a:xfrm>
        </p:spPr>
        <p:txBody>
          <a:bodyPr/>
          <a:lstStyle/>
          <a:p>
            <a:pPr algn="ctr"/>
            <a:r>
              <a:rPr lang="en-GB" sz="5400" b="1" dirty="0"/>
              <a:t>Homework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2896"/>
            <a:ext cx="7315200" cy="3145904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rgbClr val="0070C0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Learn vocabulary</a:t>
            </a:r>
            <a:endParaRPr lang="en-US" sz="2700" dirty="0">
              <a:solidFill>
                <a:srgbClr val="0070C0"/>
              </a:solidFill>
              <a:latin typeface="Arima Madurai Black" panose="00000A00000000000000" pitchFamily="2" charset="0"/>
              <a:ea typeface="Verdana" panose="020B0604030504040204" pitchFamily="34" charset="0"/>
              <a:cs typeface="Arima Madurai Black" panose="00000A00000000000000" pitchFamily="2" charset="0"/>
            </a:endParaRPr>
          </a:p>
          <a:p>
            <a:r>
              <a:rPr lang="en-GB" sz="2700" dirty="0">
                <a:solidFill>
                  <a:srgbClr val="0070C0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Prepare for the next lesson</a:t>
            </a:r>
            <a:endParaRPr lang="en-US" sz="2700" dirty="0">
              <a:solidFill>
                <a:srgbClr val="0070C0"/>
              </a:solidFill>
              <a:latin typeface="Arima Madurai Black" panose="00000A00000000000000" pitchFamily="2" charset="0"/>
              <a:ea typeface="Verdana" panose="020B0604030504040204" pitchFamily="34" charset="0"/>
              <a:cs typeface="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54600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237" y="2568128"/>
            <a:ext cx="5733470" cy="31340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6000" kern="1200" dirty="0">
                <a:solidFill>
                  <a:schemeClr val="bg2">
                    <a:lumMod val="75000"/>
                  </a:schemeClr>
                </a:solidFill>
                <a:latin typeface="Forte" panose="03060902040502070203" pitchFamily="66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81365977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CEDD970-9C08-4245-98A3-5D2B4AC88AF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9832" y="2204864"/>
            <a:ext cx="3744416" cy="108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altLang="en-US" sz="6000" b="1" dirty="0">
                <a:latin typeface="Dancing Script" pitchFamily="2" charset="0"/>
              </a:rPr>
              <a:t>A. Reading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7E19E4C-487C-4D03-BEBD-3072FE2D2E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640" y="548680"/>
            <a:ext cx="7056784" cy="108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altLang="en-US" sz="8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Unit 3: A PARTY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902E9D-F0CB-4BC8-B0DD-32F5DC87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41203"/>
            <a:ext cx="6606480" cy="73887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39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relationship (n)</a:t>
            </a:r>
            <a:r>
              <a:rPr lang="en-GB" sz="36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 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GB" sz="3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rɪˈleɪʃənʃɪp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47733B-B48B-4D45-95F4-261693E7C3A9}"/>
              </a:ext>
            </a:extLst>
          </p:cNvPr>
          <p:cNvSpPr/>
          <p:nvPr/>
        </p:nvSpPr>
        <p:spPr bwMode="auto">
          <a:xfrm>
            <a:off x="0" y="188640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7 Signs of a True Friend">
            <a:extLst>
              <a:ext uri="{FF2B5EF4-FFF2-40B4-BE49-F238E27FC236}">
                <a16:creationId xmlns:a16="http://schemas.microsoft.com/office/drawing/2014/main" id="{04B25873-C582-44F5-A420-ADD27078FA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51" y="880073"/>
            <a:ext cx="5688632" cy="26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800113-7273-40C6-ADD3-5ABC83E46B1C}"/>
              </a:ext>
            </a:extLst>
          </p:cNvPr>
          <p:cNvSpPr txBox="1"/>
          <p:nvPr/>
        </p:nvSpPr>
        <p:spPr>
          <a:xfrm>
            <a:off x="2145060" y="3939947"/>
            <a:ext cx="663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Ex: - What is the </a:t>
            </a:r>
            <a:r>
              <a:rPr lang="en-GB" b="1" u="sng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relationship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between them?</a:t>
            </a:r>
          </a:p>
          <a:p>
            <a:pPr marL="447675" algn="just"/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- Friendship.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380C4-F941-45D8-B709-B46EA8AF9036}"/>
              </a:ext>
            </a:extLst>
          </p:cNvPr>
          <p:cNvSpPr txBox="1"/>
          <p:nvPr/>
        </p:nvSpPr>
        <p:spPr>
          <a:xfrm>
            <a:off x="2142406" y="5054987"/>
            <a:ext cx="3758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GB" sz="3200" b="1" dirty="0">
                <a:solidFill>
                  <a:schemeClr val="bg2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  <a:sym typeface="Wingdings" panose="05000000000000000000" pitchFamily="2" charset="2"/>
              </a:rPr>
              <a:t> relate (v)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GB" sz="3200" b="1" dirty="0">
                <a:solidFill>
                  <a:schemeClr val="bg2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  <a:sym typeface="Wingdings" panose="05000000000000000000" pitchFamily="2" charset="2"/>
              </a:rPr>
              <a:t> relation (n)</a:t>
            </a:r>
            <a:endParaRPr lang="en-GB" sz="3200" dirty="0">
              <a:solidFill>
                <a:schemeClr val="bg2">
                  <a:lumMod val="75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414F3-8FE0-45B5-873D-7BCD228A3661}"/>
              </a:ext>
            </a:extLst>
          </p:cNvPr>
          <p:cNvSpPr txBox="1"/>
          <p:nvPr/>
        </p:nvSpPr>
        <p:spPr>
          <a:xfrm>
            <a:off x="5724339" y="5151768"/>
            <a:ext cx="302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GB" sz="3200" b="1" dirty="0">
                <a:solidFill>
                  <a:schemeClr val="bg2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  <a:sym typeface="Wingdings" panose="05000000000000000000" pitchFamily="2" charset="2"/>
              </a:rPr>
              <a:t> relative (n)</a:t>
            </a:r>
            <a:endParaRPr lang="en-GB" sz="3200" dirty="0">
              <a:solidFill>
                <a:schemeClr val="bg2">
                  <a:lumMod val="75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902E9D-F0CB-4BC8-B0DD-32F5DC87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332656"/>
            <a:ext cx="6606480" cy="73887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39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celebrate (v)</a:t>
            </a:r>
            <a:r>
              <a:rPr lang="en-GB" sz="36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 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/ˈ</a:t>
            </a:r>
            <a:r>
              <a:rPr lang="en-GB" sz="3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selɪbreɪt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47733B-B48B-4D45-95F4-261693E7C3A9}"/>
              </a:ext>
            </a:extLst>
          </p:cNvPr>
          <p:cNvSpPr/>
          <p:nvPr/>
        </p:nvSpPr>
        <p:spPr bwMode="auto">
          <a:xfrm>
            <a:off x="0" y="443937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00113-7273-40C6-ADD3-5ABC83E46B1C}"/>
              </a:ext>
            </a:extLst>
          </p:cNvPr>
          <p:cNvSpPr txBox="1"/>
          <p:nvPr/>
        </p:nvSpPr>
        <p:spPr>
          <a:xfrm>
            <a:off x="2195736" y="4221088"/>
            <a:ext cx="663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Ex: The family </a:t>
            </a:r>
            <a:r>
              <a:rPr lang="en-GB" u="sng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is celebrating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a birthday.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414F3-8FE0-45B5-873D-7BCD228A3661}"/>
              </a:ext>
            </a:extLst>
          </p:cNvPr>
          <p:cNvSpPr txBox="1"/>
          <p:nvPr/>
        </p:nvSpPr>
        <p:spPr>
          <a:xfrm>
            <a:off x="2663788" y="506720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GB" sz="3200" b="1" dirty="0">
                <a:solidFill>
                  <a:schemeClr val="bg2"/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  <a:sym typeface="Wingdings" panose="05000000000000000000" pitchFamily="2" charset="2"/>
              </a:rPr>
              <a:t> celebration (n)</a:t>
            </a:r>
            <a:endParaRPr lang="en-GB" sz="3200" dirty="0">
              <a:solidFill>
                <a:schemeClr val="bg2">
                  <a:lumMod val="75000"/>
                </a:schemeClr>
              </a:solidFill>
              <a:latin typeface="Arima Madurai Black" panose="00000A00000000000000" pitchFamily="2" charset="0"/>
              <a:cs typeface="Arima Madurai Black" panose="00000A00000000000000" pitchFamily="2" charset="0"/>
            </a:endParaRPr>
          </a:p>
        </p:txBody>
      </p:sp>
      <p:pic>
        <p:nvPicPr>
          <p:cNvPr id="4" name="Content Placeholder 3" descr="A family celebrating a birthday&#10;&#10;Description automatically generated with medium confidence">
            <a:extLst>
              <a:ext uri="{FF2B5EF4-FFF2-40B4-BE49-F238E27FC236}">
                <a16:creationId xmlns:a16="http://schemas.microsoft.com/office/drawing/2014/main" id="{205EBFC5-A935-41B9-ABD3-BEF9B0918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5473"/>
            <a:ext cx="5112568" cy="2556284"/>
          </a:xfrm>
        </p:spPr>
      </p:pic>
    </p:spTree>
    <p:extLst>
      <p:ext uri="{BB962C8B-B14F-4D97-AF65-F5344CB8AC3E}">
        <p14:creationId xmlns:p14="http://schemas.microsoft.com/office/powerpoint/2010/main" val="5074921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902E9D-F0CB-4BC8-B0DD-32F5DC87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82922"/>
            <a:ext cx="6606480" cy="73887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39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blow out (v)</a:t>
            </a:r>
            <a:r>
              <a:rPr lang="en-GB" sz="36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 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GB" sz="3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bləʊ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aʊt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47733B-B48B-4D45-95F4-261693E7C3A9}"/>
              </a:ext>
            </a:extLst>
          </p:cNvPr>
          <p:cNvSpPr/>
          <p:nvPr/>
        </p:nvSpPr>
        <p:spPr bwMode="auto">
          <a:xfrm>
            <a:off x="0" y="188640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00113-7273-40C6-ADD3-5ABC83E46B1C}"/>
              </a:ext>
            </a:extLst>
          </p:cNvPr>
          <p:cNvSpPr txBox="1"/>
          <p:nvPr/>
        </p:nvSpPr>
        <p:spPr>
          <a:xfrm>
            <a:off x="2051720" y="5739705"/>
            <a:ext cx="663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Ex: The girl </a:t>
            </a:r>
            <a:r>
              <a:rPr lang="en-GB" u="sng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is blowing out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the </a:t>
            </a:r>
            <a:r>
              <a:rPr lang="en-GB" u="sng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candles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.</a:t>
            </a:r>
          </a:p>
        </p:txBody>
      </p:sp>
      <p:pic>
        <p:nvPicPr>
          <p:cNvPr id="11" name="Content Placeholder 10" descr="A picture containing person, candle, lit, birthday&#10;&#10;Description automatically generated">
            <a:extLst>
              <a:ext uri="{FF2B5EF4-FFF2-40B4-BE49-F238E27FC236}">
                <a16:creationId xmlns:a16="http://schemas.microsoft.com/office/drawing/2014/main" id="{DE37C9B6-D27C-4876-8ADD-B2D8D8D76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36812"/>
            <a:ext cx="6010652" cy="3384376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4D70FA-0688-4744-A46F-7BBF496FB8A8}"/>
              </a:ext>
            </a:extLst>
          </p:cNvPr>
          <p:cNvSpPr txBox="1">
            <a:spLocks/>
          </p:cNvSpPr>
          <p:nvPr/>
        </p:nvSpPr>
        <p:spPr bwMode="auto">
          <a:xfrm>
            <a:off x="2051720" y="801439"/>
            <a:ext cx="6606480" cy="73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/>
                </a:solidFill>
                <a:latin typeface="Dancing Script Medium" pitchFamily="2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n-GB" sz="39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candle(n)</a:t>
            </a:r>
            <a:r>
              <a:rPr lang="en-GB" sz="36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 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/ˈ</a:t>
            </a:r>
            <a:r>
              <a:rPr lang="en-GB" sz="3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kændl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068462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902E9D-F0CB-4BC8-B0DD-32F5DC87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82922"/>
            <a:ext cx="6606480" cy="73887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39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anniversary (n)</a:t>
            </a:r>
            <a:r>
              <a:rPr lang="en-GB" sz="36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 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/ˌ</a:t>
            </a:r>
            <a:r>
              <a:rPr lang="en-GB" sz="3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ænɪˈvɜːsəri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47733B-B48B-4D45-95F4-261693E7C3A9}"/>
              </a:ext>
            </a:extLst>
          </p:cNvPr>
          <p:cNvSpPr/>
          <p:nvPr/>
        </p:nvSpPr>
        <p:spPr bwMode="auto">
          <a:xfrm>
            <a:off x="0" y="188640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00113-7273-40C6-ADD3-5ABC83E46B1C}"/>
              </a:ext>
            </a:extLst>
          </p:cNvPr>
          <p:cNvSpPr txBox="1"/>
          <p:nvPr/>
        </p:nvSpPr>
        <p:spPr>
          <a:xfrm>
            <a:off x="2027362" y="5417242"/>
            <a:ext cx="663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Ex: They are going to have a party to celebrate their 50</a:t>
            </a:r>
            <a:r>
              <a:rPr lang="en-GB" baseline="30000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th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wedding </a:t>
            </a:r>
            <a:r>
              <a:rPr lang="en-GB" u="sng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anniversary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.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0C35621-F5DF-4667-BC1A-57DB2C8DE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1025259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15259582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902E9D-F0CB-4BC8-B0DD-32F5DC87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82922"/>
            <a:ext cx="6606480" cy="73887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sz="39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milestone (n)</a:t>
            </a:r>
            <a:r>
              <a:rPr lang="en-GB" sz="3600" b="1" dirty="0">
                <a:solidFill>
                  <a:schemeClr val="bg2">
                    <a:lumMod val="75000"/>
                  </a:schemeClr>
                </a:solidFill>
                <a:latin typeface="Arima Madurai Black" panose="00000A00000000000000" pitchFamily="2" charset="0"/>
                <a:ea typeface="Verdana" panose="020B0604030504040204" pitchFamily="34" charset="0"/>
                <a:cs typeface="Arima Madurai Black" panose="00000A00000000000000" pitchFamily="2" charset="0"/>
              </a:rPr>
              <a:t> 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/ˈ</a:t>
            </a:r>
            <a:r>
              <a:rPr lang="en-GB" sz="3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maɪlstəʊn</a:t>
            </a: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47733B-B48B-4D45-95F4-261693E7C3A9}"/>
              </a:ext>
            </a:extLst>
          </p:cNvPr>
          <p:cNvSpPr/>
          <p:nvPr/>
        </p:nvSpPr>
        <p:spPr bwMode="auto">
          <a:xfrm>
            <a:off x="0" y="188640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00113-7273-40C6-ADD3-5ABC83E46B1C}"/>
              </a:ext>
            </a:extLst>
          </p:cNvPr>
          <p:cNvSpPr txBox="1"/>
          <p:nvPr/>
        </p:nvSpPr>
        <p:spPr>
          <a:xfrm>
            <a:off x="2051720" y="5589240"/>
            <a:ext cx="663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Ex: The 50</a:t>
            </a:r>
            <a:r>
              <a:rPr lang="en-GB" baseline="30000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th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anniversary marked an important </a:t>
            </a:r>
            <a:r>
              <a:rPr lang="en-GB" u="sng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milestone</a:t>
            </a:r>
            <a:r>
              <a:rPr lang="en-GB" dirty="0">
                <a:latin typeface="Arima Madurai Black" panose="00000A00000000000000" pitchFamily="2" charset="0"/>
                <a:cs typeface="Arima Madurai Black" panose="00000A00000000000000" pitchFamily="2" charset="0"/>
              </a:rPr>
              <a:t> in their marriage.</a:t>
            </a:r>
          </a:p>
        </p:txBody>
      </p:sp>
      <p:pic>
        <p:nvPicPr>
          <p:cNvPr id="8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09787C2-725A-450B-83D2-EFBFE48E8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24744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8167391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47733B-B48B-4D45-95F4-261693E7C3A9}"/>
              </a:ext>
            </a:extLst>
          </p:cNvPr>
          <p:cNvSpPr/>
          <p:nvPr/>
        </p:nvSpPr>
        <p:spPr bwMode="auto">
          <a:xfrm>
            <a:off x="0" y="188640"/>
            <a:ext cx="1872208" cy="432048"/>
          </a:xfrm>
          <a:prstGeom prst="homePlate">
            <a:avLst>
              <a:gd name="adj" fmla="val 34568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Vocabulary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3716-B05B-4DFE-9644-5A29F810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548680"/>
            <a:ext cx="5731024" cy="4911080"/>
          </a:xfrm>
        </p:spPr>
        <p:txBody>
          <a:bodyPr/>
          <a:lstStyle/>
          <a:p>
            <a:r>
              <a:rPr lang="en-GB" b="1" dirty="0"/>
              <a:t>relationship (n)</a:t>
            </a:r>
          </a:p>
          <a:p>
            <a:pPr lvl="1"/>
            <a:r>
              <a:rPr lang="en-GB" b="1" dirty="0"/>
              <a:t>relate (v)</a:t>
            </a:r>
          </a:p>
          <a:p>
            <a:pPr lvl="1"/>
            <a:r>
              <a:rPr lang="en-GB" b="1" dirty="0"/>
              <a:t>relation (n)</a:t>
            </a:r>
          </a:p>
          <a:p>
            <a:pPr lvl="1"/>
            <a:r>
              <a:rPr lang="en-GB" b="1" dirty="0"/>
              <a:t>relative (n)</a:t>
            </a:r>
          </a:p>
          <a:p>
            <a:r>
              <a:rPr lang="en-GB" b="1" dirty="0"/>
              <a:t>celebrate (v)</a:t>
            </a:r>
          </a:p>
          <a:p>
            <a:pPr lvl="1"/>
            <a:r>
              <a:rPr lang="en-GB" b="1" dirty="0"/>
              <a:t>celebration (n)</a:t>
            </a:r>
          </a:p>
          <a:p>
            <a:r>
              <a:rPr lang="en-GB" b="1" dirty="0"/>
              <a:t>blow out (v)</a:t>
            </a:r>
          </a:p>
          <a:p>
            <a:r>
              <a:rPr lang="en-GB" b="1" dirty="0"/>
              <a:t>candle (n)</a:t>
            </a:r>
          </a:p>
          <a:p>
            <a:r>
              <a:rPr lang="en-GB" b="1" dirty="0"/>
              <a:t>anniversary (n)</a:t>
            </a:r>
          </a:p>
          <a:p>
            <a:r>
              <a:rPr lang="en-GB" b="1" dirty="0"/>
              <a:t>milestone (n)</a:t>
            </a:r>
          </a:p>
        </p:txBody>
      </p:sp>
    </p:spTree>
    <p:extLst>
      <p:ext uri="{BB962C8B-B14F-4D97-AF65-F5344CB8AC3E}">
        <p14:creationId xmlns:p14="http://schemas.microsoft.com/office/powerpoint/2010/main" val="3571319722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EF579F"/>
      </a:lt2>
      <a:accent1>
        <a:srgbClr val="11AFC9"/>
      </a:accent1>
      <a:accent2>
        <a:srgbClr val="BDD630"/>
      </a:accent2>
      <a:accent3>
        <a:srgbClr val="FFFFFF"/>
      </a:accent3>
      <a:accent4>
        <a:srgbClr val="404040"/>
      </a:accent4>
      <a:accent5>
        <a:srgbClr val="AAD4E1"/>
      </a:accent5>
      <a:accent6>
        <a:srgbClr val="ABC22A"/>
      </a:accent6>
      <a:hlink>
        <a:srgbClr val="FBD11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EF579F"/>
        </a:lt2>
        <a:accent1>
          <a:srgbClr val="11AFC9"/>
        </a:accent1>
        <a:accent2>
          <a:srgbClr val="BDD630"/>
        </a:accent2>
        <a:accent3>
          <a:srgbClr val="FFFFFF"/>
        </a:accent3>
        <a:accent4>
          <a:srgbClr val="404040"/>
        </a:accent4>
        <a:accent5>
          <a:srgbClr val="AAD4E1"/>
        </a:accent5>
        <a:accent6>
          <a:srgbClr val="ABC22A"/>
        </a:accent6>
        <a:hlink>
          <a:srgbClr val="FBD1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1081</Words>
  <Application>Microsoft Office PowerPoint</Application>
  <PresentationFormat>On-screen Show (4:3)</PresentationFormat>
  <Paragraphs>218</Paragraphs>
  <Slides>28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Dancing Script</vt:lpstr>
      <vt:lpstr>Microsoft Sans Serif</vt:lpstr>
      <vt:lpstr>Verdana</vt:lpstr>
      <vt:lpstr>Arima Madurai Black</vt:lpstr>
      <vt:lpstr>Curlz MT</vt:lpstr>
      <vt:lpstr>Arial Rounded MT Bold</vt:lpstr>
      <vt:lpstr>Arima Madurai</vt:lpstr>
      <vt:lpstr>Forte</vt:lpstr>
      <vt:lpstr>Calibri</vt:lpstr>
      <vt:lpstr>Arial</vt:lpstr>
      <vt:lpstr>Georgia</vt:lpstr>
      <vt:lpstr>Comic Sans MS</vt:lpstr>
      <vt:lpstr>Dancing Script Medium</vt:lpstr>
      <vt:lpstr>Wingdings</vt:lpstr>
      <vt:lpstr>powerpoint-template-24</vt:lpstr>
      <vt:lpstr>Welcome to English lessons!</vt:lpstr>
      <vt:lpstr>What do the pictures show?</vt:lpstr>
      <vt:lpstr>Unit 3: A PARTY</vt:lpstr>
      <vt:lpstr>relationship (n) /rɪˈleɪʃənʃɪp/</vt:lpstr>
      <vt:lpstr>celebrate (v) /ˈselɪbreɪt/</vt:lpstr>
      <vt:lpstr>blow out (v) /bləʊ aʊt/</vt:lpstr>
      <vt:lpstr>anniversary (n) /ˌænɪˈvɜːsəri/</vt:lpstr>
      <vt:lpstr>milestone (n) /ˈmaɪlstəʊn/</vt:lpstr>
      <vt:lpstr>PowerPoint Presentation</vt:lpstr>
      <vt:lpstr>PowerPoint Presentation</vt:lpstr>
      <vt:lpstr>PowerPoint Presentation</vt:lpstr>
      <vt:lpstr>Decide which of the activities below takes place at a birthday party or at a wedding anniversary party or at both. Put a tick () in the right box.</vt:lpstr>
      <vt:lpstr>In each of the following sentences, there is ONE word which is not true according to the reading passage. Underline the wrong word and provide the correct one.</vt:lpstr>
      <vt:lpstr>Unit 3: A PARTY</vt:lpstr>
      <vt:lpstr>  gather (v) /ˈɡæðə/</vt:lpstr>
      <vt:lpstr>serve (v) /sɜːv/</vt:lpstr>
      <vt:lpstr>  soft drink (n) /ˌsɒftˈdrɪŋk/</vt:lpstr>
      <vt:lpstr>PowerPoint Presentation</vt:lpstr>
      <vt:lpstr>/ˈaɪsɪŋ/      icing (n)</vt:lpstr>
      <vt:lpstr> mess(n) /mes/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THANKS FOR YOUR ATTENTION!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Do Phan Nha An</dc:creator>
  <cp:lastModifiedBy>Do Phan Nha An</cp:lastModifiedBy>
  <cp:revision>6</cp:revision>
  <dcterms:created xsi:type="dcterms:W3CDTF">2021-10-02T02:12:29Z</dcterms:created>
  <dcterms:modified xsi:type="dcterms:W3CDTF">2021-10-02T05:53:59Z</dcterms:modified>
</cp:coreProperties>
</file>