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6" r:id="rId4"/>
    <p:sldId id="258" r:id="rId5"/>
    <p:sldId id="259" r:id="rId6"/>
    <p:sldId id="260" r:id="rId7"/>
    <p:sldId id="261" r:id="rId8"/>
    <p:sldId id="262" r:id="rId9"/>
    <p:sldId id="263" r:id="rId10"/>
    <p:sldId id="286" r:id="rId11"/>
    <p:sldId id="264" r:id="rId12"/>
    <p:sldId id="282" r:id="rId13"/>
    <p:sldId id="266" r:id="rId14"/>
    <p:sldId id="267" r:id="rId15"/>
    <p:sldId id="268" r:id="rId16"/>
    <p:sldId id="283"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varScale="1">
        <p:scale>
          <a:sx n="82" d="100"/>
          <a:sy n="82" d="100"/>
        </p:scale>
        <p:origin x="55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961BC-3C88-4D0C-8E65-173A89637F8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4CCAC5-3C62-4D54-9906-29C684E85594}">
      <dgm:prSet phldrT="[Text]" custT="1"/>
      <dgm:spPr/>
      <dgm:t>
        <a:bodyPr/>
        <a:lstStyle/>
        <a:p>
          <a:r>
            <a:rPr lang="vi-VN" sz="2800" dirty="0">
              <a:latin typeface="+mj-lt"/>
            </a:rPr>
            <a:t>1. Đối tượng – Mục tiêu – Phương pháp nghiên cứu vật lí</a:t>
          </a:r>
          <a:endParaRPr lang="en-US" sz="3900" dirty="0">
            <a:latin typeface="+mj-lt"/>
          </a:endParaRPr>
        </a:p>
      </dgm:t>
    </dgm:pt>
    <dgm:pt modelId="{63AC202C-4CC5-45C7-BA7E-6628B4DF79AC}" type="parTrans" cxnId="{C2AC5433-0B01-4BB3-94CB-3723842B8E4E}">
      <dgm:prSet/>
      <dgm:spPr/>
      <dgm:t>
        <a:bodyPr/>
        <a:lstStyle/>
        <a:p>
          <a:endParaRPr lang="en-US"/>
        </a:p>
      </dgm:t>
    </dgm:pt>
    <dgm:pt modelId="{A1618D69-D3B7-4CE7-AA98-C6D14BA8E586}" type="sibTrans" cxnId="{C2AC5433-0B01-4BB3-94CB-3723842B8E4E}">
      <dgm:prSet/>
      <dgm:spPr/>
      <dgm:t>
        <a:bodyPr/>
        <a:lstStyle/>
        <a:p>
          <a:endParaRPr lang="en-US"/>
        </a:p>
      </dgm:t>
    </dgm:pt>
    <dgm:pt modelId="{573C4CC0-AFC3-4689-A563-DC3AAC414A5E}">
      <dgm:prSet phldrT="[Text]"/>
      <dgm:spPr/>
      <dgm:t>
        <a:bodyPr/>
        <a:lstStyle/>
        <a:p>
          <a:endParaRPr lang="en-US" dirty="0"/>
        </a:p>
      </dgm:t>
    </dgm:pt>
    <dgm:pt modelId="{11FF6687-584A-4139-AC3C-4D75F3453214}" type="parTrans" cxnId="{D6A7573C-3950-4227-A4D3-8594E0B47231}">
      <dgm:prSet/>
      <dgm:spPr/>
      <dgm:t>
        <a:bodyPr/>
        <a:lstStyle/>
        <a:p>
          <a:endParaRPr lang="en-US"/>
        </a:p>
      </dgm:t>
    </dgm:pt>
    <dgm:pt modelId="{DB5C1354-7DC7-41CE-B1AD-3FC4B21FA118}" type="sibTrans" cxnId="{D6A7573C-3950-4227-A4D3-8594E0B47231}">
      <dgm:prSet/>
      <dgm:spPr/>
      <dgm:t>
        <a:bodyPr/>
        <a:lstStyle/>
        <a:p>
          <a:endParaRPr lang="en-US"/>
        </a:p>
      </dgm:t>
    </dgm:pt>
    <dgm:pt modelId="{901CE565-E81F-43C4-A33E-7E0E4AE37881}">
      <dgm:prSet phldrT="[Text]" custT="1"/>
      <dgm:spPr/>
      <dgm:t>
        <a:bodyPr/>
        <a:lstStyle/>
        <a:p>
          <a:r>
            <a:rPr lang="vi-VN" sz="2800" dirty="0">
              <a:latin typeface="+mj-lt"/>
            </a:rPr>
            <a:t>2. Ảnh hưởng của vật lí đến một số lĩnh vực </a:t>
          </a:r>
          <a:endParaRPr lang="en-US" sz="2800" dirty="0">
            <a:latin typeface="+mj-lt"/>
          </a:endParaRPr>
        </a:p>
      </dgm:t>
    </dgm:pt>
    <dgm:pt modelId="{6976A31E-11B1-47AE-AAB3-7E10C32C70FE}" type="parTrans" cxnId="{C9038205-F8F6-400E-8A16-1661CBF6A15B}">
      <dgm:prSet/>
      <dgm:spPr/>
      <dgm:t>
        <a:bodyPr/>
        <a:lstStyle/>
        <a:p>
          <a:endParaRPr lang="en-US"/>
        </a:p>
      </dgm:t>
    </dgm:pt>
    <dgm:pt modelId="{0EC06F34-0725-417B-AA38-1C86BF1311AA}" type="sibTrans" cxnId="{C9038205-F8F6-400E-8A16-1661CBF6A15B}">
      <dgm:prSet/>
      <dgm:spPr/>
      <dgm:t>
        <a:bodyPr/>
        <a:lstStyle/>
        <a:p>
          <a:endParaRPr lang="en-US"/>
        </a:p>
      </dgm:t>
    </dgm:pt>
    <dgm:pt modelId="{F0CD47BC-2FAD-4BE6-A840-F12FB2E7221E}">
      <dgm:prSet phldrT="[Text]"/>
      <dgm:spPr/>
      <dgm:t>
        <a:bodyPr/>
        <a:lstStyle/>
        <a:p>
          <a:endParaRPr lang="en-US" dirty="0"/>
        </a:p>
      </dgm:t>
    </dgm:pt>
    <dgm:pt modelId="{02EF764B-0BCD-421C-BA96-27FC8FA26D74}" type="parTrans" cxnId="{419054DB-2405-415F-AB3D-91BA0CF2C852}">
      <dgm:prSet/>
      <dgm:spPr/>
      <dgm:t>
        <a:bodyPr/>
        <a:lstStyle/>
        <a:p>
          <a:endParaRPr lang="en-US"/>
        </a:p>
      </dgm:t>
    </dgm:pt>
    <dgm:pt modelId="{FCF87227-047B-44AA-A914-FD3073E0316A}" type="sibTrans" cxnId="{419054DB-2405-415F-AB3D-91BA0CF2C852}">
      <dgm:prSet/>
      <dgm:spPr/>
      <dgm:t>
        <a:bodyPr/>
        <a:lstStyle/>
        <a:p>
          <a:endParaRPr lang="en-US"/>
        </a:p>
      </dgm:t>
    </dgm:pt>
    <dgm:pt modelId="{BF86FBF0-5065-445D-9C16-FEDC8DBFC53A}" type="pres">
      <dgm:prSet presAssocID="{83C961BC-3C88-4D0C-8E65-173A89637F85}" presName="linear" presStyleCnt="0">
        <dgm:presLayoutVars>
          <dgm:animLvl val="lvl"/>
          <dgm:resizeHandles val="exact"/>
        </dgm:presLayoutVars>
      </dgm:prSet>
      <dgm:spPr/>
    </dgm:pt>
    <dgm:pt modelId="{C6D904FE-4CAF-442D-A17C-10E4B0DCDD4E}" type="pres">
      <dgm:prSet presAssocID="{084CCAC5-3C62-4D54-9906-29C684E85594}" presName="parentText" presStyleLbl="node1" presStyleIdx="0" presStyleCnt="2">
        <dgm:presLayoutVars>
          <dgm:chMax val="0"/>
          <dgm:bulletEnabled val="1"/>
        </dgm:presLayoutVars>
      </dgm:prSet>
      <dgm:spPr/>
    </dgm:pt>
    <dgm:pt modelId="{D2092148-D417-4EB3-ADB5-C0742C1B5D41}" type="pres">
      <dgm:prSet presAssocID="{084CCAC5-3C62-4D54-9906-29C684E85594}" presName="childText" presStyleLbl="revTx" presStyleIdx="0" presStyleCnt="2">
        <dgm:presLayoutVars>
          <dgm:bulletEnabled val="1"/>
        </dgm:presLayoutVars>
      </dgm:prSet>
      <dgm:spPr/>
    </dgm:pt>
    <dgm:pt modelId="{03D14F40-43EA-438B-9B7C-19287C0DE813}" type="pres">
      <dgm:prSet presAssocID="{901CE565-E81F-43C4-A33E-7E0E4AE37881}" presName="parentText" presStyleLbl="node1" presStyleIdx="1" presStyleCnt="2">
        <dgm:presLayoutVars>
          <dgm:chMax val="0"/>
          <dgm:bulletEnabled val="1"/>
        </dgm:presLayoutVars>
      </dgm:prSet>
      <dgm:spPr/>
    </dgm:pt>
    <dgm:pt modelId="{286057F2-DD1A-4366-81AD-378257D156CA}" type="pres">
      <dgm:prSet presAssocID="{901CE565-E81F-43C4-A33E-7E0E4AE37881}" presName="childText" presStyleLbl="revTx" presStyleIdx="1" presStyleCnt="2">
        <dgm:presLayoutVars>
          <dgm:bulletEnabled val="1"/>
        </dgm:presLayoutVars>
      </dgm:prSet>
      <dgm:spPr/>
    </dgm:pt>
  </dgm:ptLst>
  <dgm:cxnLst>
    <dgm:cxn modelId="{C9038205-F8F6-400E-8A16-1661CBF6A15B}" srcId="{83C961BC-3C88-4D0C-8E65-173A89637F85}" destId="{901CE565-E81F-43C4-A33E-7E0E4AE37881}" srcOrd="1" destOrd="0" parTransId="{6976A31E-11B1-47AE-AAB3-7E10C32C70FE}" sibTransId="{0EC06F34-0725-417B-AA38-1C86BF1311AA}"/>
    <dgm:cxn modelId="{63F74A11-4197-426C-8888-E1D2685469FA}" type="presOf" srcId="{573C4CC0-AFC3-4689-A563-DC3AAC414A5E}" destId="{D2092148-D417-4EB3-ADB5-C0742C1B5D41}" srcOrd="0" destOrd="0" presId="urn:microsoft.com/office/officeart/2005/8/layout/vList2"/>
    <dgm:cxn modelId="{C4288819-0C43-44DF-8A9C-FFDFA36FB5DF}" type="presOf" srcId="{901CE565-E81F-43C4-A33E-7E0E4AE37881}" destId="{03D14F40-43EA-438B-9B7C-19287C0DE813}" srcOrd="0" destOrd="0" presId="urn:microsoft.com/office/officeart/2005/8/layout/vList2"/>
    <dgm:cxn modelId="{000C1220-8C30-47FD-8713-373E7B4EFFB2}" type="presOf" srcId="{084CCAC5-3C62-4D54-9906-29C684E85594}" destId="{C6D904FE-4CAF-442D-A17C-10E4B0DCDD4E}" srcOrd="0" destOrd="0" presId="urn:microsoft.com/office/officeart/2005/8/layout/vList2"/>
    <dgm:cxn modelId="{3F3B4826-308B-4209-8BD8-F7EC7EC7E14C}" type="presOf" srcId="{83C961BC-3C88-4D0C-8E65-173A89637F85}" destId="{BF86FBF0-5065-445D-9C16-FEDC8DBFC53A}" srcOrd="0" destOrd="0" presId="urn:microsoft.com/office/officeart/2005/8/layout/vList2"/>
    <dgm:cxn modelId="{C2AC5433-0B01-4BB3-94CB-3723842B8E4E}" srcId="{83C961BC-3C88-4D0C-8E65-173A89637F85}" destId="{084CCAC5-3C62-4D54-9906-29C684E85594}" srcOrd="0" destOrd="0" parTransId="{63AC202C-4CC5-45C7-BA7E-6628B4DF79AC}" sibTransId="{A1618D69-D3B7-4CE7-AA98-C6D14BA8E586}"/>
    <dgm:cxn modelId="{54F09634-C230-481D-9A7F-638EE28373F7}" type="presOf" srcId="{F0CD47BC-2FAD-4BE6-A840-F12FB2E7221E}" destId="{286057F2-DD1A-4366-81AD-378257D156CA}" srcOrd="0" destOrd="0" presId="urn:microsoft.com/office/officeart/2005/8/layout/vList2"/>
    <dgm:cxn modelId="{D6A7573C-3950-4227-A4D3-8594E0B47231}" srcId="{084CCAC5-3C62-4D54-9906-29C684E85594}" destId="{573C4CC0-AFC3-4689-A563-DC3AAC414A5E}" srcOrd="0" destOrd="0" parTransId="{11FF6687-584A-4139-AC3C-4D75F3453214}" sibTransId="{DB5C1354-7DC7-41CE-B1AD-3FC4B21FA118}"/>
    <dgm:cxn modelId="{419054DB-2405-415F-AB3D-91BA0CF2C852}" srcId="{901CE565-E81F-43C4-A33E-7E0E4AE37881}" destId="{F0CD47BC-2FAD-4BE6-A840-F12FB2E7221E}" srcOrd="0" destOrd="0" parTransId="{02EF764B-0BCD-421C-BA96-27FC8FA26D74}" sibTransId="{FCF87227-047B-44AA-A914-FD3073E0316A}"/>
    <dgm:cxn modelId="{53FAD240-80E7-4733-A987-67A07F87196B}" type="presParOf" srcId="{BF86FBF0-5065-445D-9C16-FEDC8DBFC53A}" destId="{C6D904FE-4CAF-442D-A17C-10E4B0DCDD4E}" srcOrd="0" destOrd="0" presId="urn:microsoft.com/office/officeart/2005/8/layout/vList2"/>
    <dgm:cxn modelId="{492D95EF-294E-41E5-9E93-EA7E3C45A265}" type="presParOf" srcId="{BF86FBF0-5065-445D-9C16-FEDC8DBFC53A}" destId="{D2092148-D417-4EB3-ADB5-C0742C1B5D41}" srcOrd="1" destOrd="0" presId="urn:microsoft.com/office/officeart/2005/8/layout/vList2"/>
    <dgm:cxn modelId="{463E02CE-DAB2-4E1E-B48B-4C6F193A255F}" type="presParOf" srcId="{BF86FBF0-5065-445D-9C16-FEDC8DBFC53A}" destId="{03D14F40-43EA-438B-9B7C-19287C0DE813}" srcOrd="2" destOrd="0" presId="urn:microsoft.com/office/officeart/2005/8/layout/vList2"/>
    <dgm:cxn modelId="{717D9E20-965D-4B46-9676-6881F1739802}" type="presParOf" srcId="{BF86FBF0-5065-445D-9C16-FEDC8DBFC53A}" destId="{286057F2-DD1A-4366-81AD-378257D156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04FE-4CAF-442D-A17C-10E4B0DCDD4E}">
      <dsp:nvSpPr>
        <dsp:cNvPr id="0" name=""/>
        <dsp:cNvSpPr/>
      </dsp:nvSpPr>
      <dsp:spPr>
        <a:xfrm>
          <a:off x="0" y="23589"/>
          <a:ext cx="10515600" cy="1141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1. Đối tượng – Mục tiêu – Phương pháp nghiên cứu vật lí</a:t>
          </a:r>
          <a:endParaRPr lang="en-US" sz="3900" kern="1200" dirty="0">
            <a:latin typeface="+mj-lt"/>
          </a:endParaRPr>
        </a:p>
      </dsp:txBody>
      <dsp:txXfrm>
        <a:off x="55744" y="79333"/>
        <a:ext cx="10404112" cy="1030432"/>
      </dsp:txXfrm>
    </dsp:sp>
    <dsp:sp modelId="{D2092148-D417-4EB3-ADB5-C0742C1B5D41}">
      <dsp:nvSpPr>
        <dsp:cNvPr id="0" name=""/>
        <dsp:cNvSpPr/>
      </dsp:nvSpPr>
      <dsp:spPr>
        <a:xfrm>
          <a:off x="0" y="1165509"/>
          <a:ext cx="1051560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77470" rIns="433832" bIns="77470" numCol="1" spcCol="1270" anchor="t" anchorCtr="0">
          <a:noAutofit/>
        </a:bodyPr>
        <a:lstStyle/>
        <a:p>
          <a:pPr marL="285750" lvl="1" indent="-285750" algn="l" defTabSz="2133600">
            <a:lnSpc>
              <a:spcPct val="90000"/>
            </a:lnSpc>
            <a:spcBef>
              <a:spcPct val="0"/>
            </a:spcBef>
            <a:spcAft>
              <a:spcPct val="20000"/>
            </a:spcAft>
            <a:buChar char="•"/>
          </a:pPr>
          <a:endParaRPr lang="en-US" sz="4800" kern="1200" dirty="0"/>
        </a:p>
      </dsp:txBody>
      <dsp:txXfrm>
        <a:off x="0" y="1165509"/>
        <a:ext cx="10515600" cy="1010160"/>
      </dsp:txXfrm>
    </dsp:sp>
    <dsp:sp modelId="{03D14F40-43EA-438B-9B7C-19287C0DE813}">
      <dsp:nvSpPr>
        <dsp:cNvPr id="0" name=""/>
        <dsp:cNvSpPr/>
      </dsp:nvSpPr>
      <dsp:spPr>
        <a:xfrm>
          <a:off x="0" y="2175669"/>
          <a:ext cx="10515600" cy="1141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mj-lt"/>
            </a:rPr>
            <a:t>2. Ảnh hưởng của vật lí đến một số lĩnh vực </a:t>
          </a:r>
          <a:endParaRPr lang="en-US" sz="2800" kern="1200" dirty="0">
            <a:latin typeface="+mj-lt"/>
          </a:endParaRPr>
        </a:p>
      </dsp:txBody>
      <dsp:txXfrm>
        <a:off x="55744" y="2231413"/>
        <a:ext cx="10404112" cy="1030432"/>
      </dsp:txXfrm>
    </dsp:sp>
    <dsp:sp modelId="{286057F2-DD1A-4366-81AD-378257D156CA}">
      <dsp:nvSpPr>
        <dsp:cNvPr id="0" name=""/>
        <dsp:cNvSpPr/>
      </dsp:nvSpPr>
      <dsp:spPr>
        <a:xfrm>
          <a:off x="0" y="3317589"/>
          <a:ext cx="1051560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77470" rIns="433832" bIns="77470" numCol="1" spcCol="1270" anchor="t" anchorCtr="0">
          <a:noAutofit/>
        </a:bodyPr>
        <a:lstStyle/>
        <a:p>
          <a:pPr marL="285750" lvl="1" indent="-285750" algn="l" defTabSz="2133600">
            <a:lnSpc>
              <a:spcPct val="90000"/>
            </a:lnSpc>
            <a:spcBef>
              <a:spcPct val="0"/>
            </a:spcBef>
            <a:spcAft>
              <a:spcPct val="20000"/>
            </a:spcAft>
            <a:buChar char="•"/>
          </a:pPr>
          <a:endParaRPr lang="en-US" sz="4800" kern="1200" dirty="0"/>
        </a:p>
      </dsp:txBody>
      <dsp:txXfrm>
        <a:off x="0" y="3317589"/>
        <a:ext cx="10515600" cy="1010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E471-C253-2F95-7969-8C7CAA9636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7879A5-8493-F1DE-D1F9-1C778BF58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040FB7-D22B-A3D6-E2D8-CAF3D41FA229}"/>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5" name="Footer Placeholder 4">
            <a:extLst>
              <a:ext uri="{FF2B5EF4-FFF2-40B4-BE49-F238E27FC236}">
                <a16:creationId xmlns:a16="http://schemas.microsoft.com/office/drawing/2014/main" id="{96C88C4A-9738-02E1-6725-3BC937211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74723-D3B7-621D-A3FD-1ED70B356F03}"/>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27203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EFC9-57A6-142C-8DCD-60231AF376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C30AD6-3A1D-0CDD-5A3C-0147F48E0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00900-12F0-74D6-6A62-E94804A77387}"/>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5" name="Footer Placeholder 4">
            <a:extLst>
              <a:ext uri="{FF2B5EF4-FFF2-40B4-BE49-F238E27FC236}">
                <a16:creationId xmlns:a16="http://schemas.microsoft.com/office/drawing/2014/main" id="{477B1724-1516-860E-2A60-F8E47FA99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81C0E-E79A-EEF3-74FA-F9017FA90D41}"/>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29798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75F36-74D7-A395-4F41-39484548B8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800BA9-D9C9-3EBC-8B09-124EE4523D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F1792-15EE-7554-F483-9557DA52E1AE}"/>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5" name="Footer Placeholder 4">
            <a:extLst>
              <a:ext uri="{FF2B5EF4-FFF2-40B4-BE49-F238E27FC236}">
                <a16:creationId xmlns:a16="http://schemas.microsoft.com/office/drawing/2014/main" id="{6EA3996F-0BDC-E029-7ED3-3236C1A39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9B792-3647-BF4C-435D-11DF83B4753E}"/>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371895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2E20-116F-7C1F-DCA8-0C1F3E7DC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A52A8-4EF3-87D6-EB01-A3A993AA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E8AA7-79AB-2FFB-7CB3-E21BC7D3A9E6}"/>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5" name="Footer Placeholder 4">
            <a:extLst>
              <a:ext uri="{FF2B5EF4-FFF2-40B4-BE49-F238E27FC236}">
                <a16:creationId xmlns:a16="http://schemas.microsoft.com/office/drawing/2014/main" id="{67400EEB-C576-60FC-599D-F9E76EC54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D2101-517B-39C5-9396-57B3BD0EAC8A}"/>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152499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5AE3-6789-989F-C3FF-FBED7F9FB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69DA87-8374-361C-E86A-3ABF8AB68C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73C1D-765C-BCAF-E0A8-82E1C9B7B917}"/>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5" name="Footer Placeholder 4">
            <a:extLst>
              <a:ext uri="{FF2B5EF4-FFF2-40B4-BE49-F238E27FC236}">
                <a16:creationId xmlns:a16="http://schemas.microsoft.com/office/drawing/2014/main" id="{BD22023F-25F3-4C16-4B47-899F680B3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FD123-32AD-C8A3-A0FC-205DB67E53BF}"/>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393241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BBD3-4135-6E85-F74F-EC43A0477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3D4D0-04C4-0A34-7222-3535A04688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D6A7A0-0AD0-2773-519B-7D9EF9F9B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DBE29-0C1F-11DF-B50E-B234DEBF2452}"/>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6" name="Footer Placeholder 5">
            <a:extLst>
              <a:ext uri="{FF2B5EF4-FFF2-40B4-BE49-F238E27FC236}">
                <a16:creationId xmlns:a16="http://schemas.microsoft.com/office/drawing/2014/main" id="{A20DF6E1-7A6C-6EE2-5B32-8877741CB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01BA9-BD5B-7777-C4E6-1083E9815EA0}"/>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421560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1C4E-36FF-0F82-AFD4-15A7431EA2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A304EA-622C-6FF7-4111-A0B1A9262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65B992-0CDC-3B1E-F648-2A137B6429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E74AE-DDF8-5BDF-EFDC-BC1335C0D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B595A-7611-B540-60A4-32177C4875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82ED2A-3DCC-1E01-D902-890FFBFE92BD}"/>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8" name="Footer Placeholder 7">
            <a:extLst>
              <a:ext uri="{FF2B5EF4-FFF2-40B4-BE49-F238E27FC236}">
                <a16:creationId xmlns:a16="http://schemas.microsoft.com/office/drawing/2014/main" id="{238DB5A3-4682-0580-0274-838340E9F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B307AF-5218-8442-2395-2AD5B35BAD8C}"/>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155914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79C0-90EA-BE5F-E481-7A7566615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31C3B-67A5-B3EE-139D-92FEFD1D6B1C}"/>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4" name="Footer Placeholder 3">
            <a:extLst>
              <a:ext uri="{FF2B5EF4-FFF2-40B4-BE49-F238E27FC236}">
                <a16:creationId xmlns:a16="http://schemas.microsoft.com/office/drawing/2014/main" id="{21C2E4D8-12B9-CDBF-9560-48D2F859A1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A9A700-49D5-D38E-6CAA-26EB2A73B922}"/>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371689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0D3FA-6623-0EE4-72DA-065ED8FECDFF}"/>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3" name="Footer Placeholder 2">
            <a:extLst>
              <a:ext uri="{FF2B5EF4-FFF2-40B4-BE49-F238E27FC236}">
                <a16:creationId xmlns:a16="http://schemas.microsoft.com/office/drawing/2014/main" id="{F9066E09-BB2A-5CB8-BF8F-D6F95CE397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0FF8D6-4A13-0207-1F1B-9B374F9E9C32}"/>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274804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F844-26FE-2DDA-24AC-01D66C987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D73A0-7A96-FEBE-C76C-7A5F35AD56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161377-462E-CF13-D8BD-3692BD1B1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F5DB2-6632-02CE-59C3-16390D365148}"/>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6" name="Footer Placeholder 5">
            <a:extLst>
              <a:ext uri="{FF2B5EF4-FFF2-40B4-BE49-F238E27FC236}">
                <a16:creationId xmlns:a16="http://schemas.microsoft.com/office/drawing/2014/main" id="{587B3D4B-32AC-D9FE-C218-0FC92609B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30C8B-4BE9-705A-20DB-A62F4FCDDFBD}"/>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347044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DBD2-B5D7-93CD-F0AB-AE0B668CA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B323D-74A3-774E-8860-ABC6DF14B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F2E1B6-0346-7114-49CF-50AD45534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AEDC4-24D1-CEBD-CB50-EA9D9930AE00}"/>
              </a:ext>
            </a:extLst>
          </p:cNvPr>
          <p:cNvSpPr>
            <a:spLocks noGrp="1"/>
          </p:cNvSpPr>
          <p:nvPr>
            <p:ph type="dt" sz="half" idx="10"/>
          </p:nvPr>
        </p:nvSpPr>
        <p:spPr/>
        <p:txBody>
          <a:bodyPr/>
          <a:lstStyle/>
          <a:p>
            <a:fld id="{01BCFC1A-7FA3-4354-B5F3-04B1052F05CF}" type="datetimeFigureOut">
              <a:rPr lang="en-US" smtClean="0"/>
              <a:t>4/23/2023</a:t>
            </a:fld>
            <a:endParaRPr lang="en-US"/>
          </a:p>
        </p:txBody>
      </p:sp>
      <p:sp>
        <p:nvSpPr>
          <p:cNvPr id="6" name="Footer Placeholder 5">
            <a:extLst>
              <a:ext uri="{FF2B5EF4-FFF2-40B4-BE49-F238E27FC236}">
                <a16:creationId xmlns:a16="http://schemas.microsoft.com/office/drawing/2014/main" id="{0552FF04-67E7-E290-4AF9-C03F9844B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0BAC6-4B30-E766-CBCE-18AC8F409BFF}"/>
              </a:ext>
            </a:extLst>
          </p:cNvPr>
          <p:cNvSpPr>
            <a:spLocks noGrp="1"/>
          </p:cNvSpPr>
          <p:nvPr>
            <p:ph type="sldNum" sz="quarter" idx="12"/>
          </p:nvPr>
        </p:nvSpPr>
        <p:spPr/>
        <p:txBody>
          <a:bodyPr/>
          <a:lstStyle/>
          <a:p>
            <a:fld id="{BFFF46E2-9A53-4BB4-B74D-C63FFA5D97F9}" type="slidenum">
              <a:rPr lang="en-US" smtClean="0"/>
              <a:t>‹#›</a:t>
            </a:fld>
            <a:endParaRPr lang="en-US"/>
          </a:p>
        </p:txBody>
      </p:sp>
    </p:spTree>
    <p:extLst>
      <p:ext uri="{BB962C8B-B14F-4D97-AF65-F5344CB8AC3E}">
        <p14:creationId xmlns:p14="http://schemas.microsoft.com/office/powerpoint/2010/main" val="33979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5359D-11A2-BE95-9D68-D7CE504F0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0742D1-78EB-DFCC-5401-F0A3F91C5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1B385-0064-DEEF-2196-ABC7256BA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CFC1A-7FA3-4354-B5F3-04B1052F05CF}" type="datetimeFigureOut">
              <a:rPr lang="en-US" smtClean="0"/>
              <a:t>4/23/2023</a:t>
            </a:fld>
            <a:endParaRPr lang="en-US"/>
          </a:p>
        </p:txBody>
      </p:sp>
      <p:sp>
        <p:nvSpPr>
          <p:cNvPr id="5" name="Footer Placeholder 4">
            <a:extLst>
              <a:ext uri="{FF2B5EF4-FFF2-40B4-BE49-F238E27FC236}">
                <a16:creationId xmlns:a16="http://schemas.microsoft.com/office/drawing/2014/main" id="{F36267E2-E30B-716D-5985-E875B012C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90E57-EA4B-7DCB-BCC6-39DF8A5E6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F46E2-9A53-4BB4-B74D-C63FFA5D97F9}" type="slidenum">
              <a:rPr lang="en-US" smtClean="0"/>
              <a:t>‹#›</a:t>
            </a:fld>
            <a:endParaRPr lang="en-US"/>
          </a:p>
        </p:txBody>
      </p:sp>
    </p:spTree>
    <p:extLst>
      <p:ext uri="{BB962C8B-B14F-4D97-AF65-F5344CB8AC3E}">
        <p14:creationId xmlns:p14="http://schemas.microsoft.com/office/powerpoint/2010/main" val="273916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7B9DA-F5A5-BF40-DEB8-562C171D3EEA}"/>
              </a:ext>
            </a:extLst>
          </p:cNvPr>
          <p:cNvSpPr txBox="1"/>
          <p:nvPr/>
        </p:nvSpPr>
        <p:spPr>
          <a:xfrm>
            <a:off x="1581447" y="1904850"/>
            <a:ext cx="9029106" cy="1754326"/>
          </a:xfrm>
          <a:prstGeom prst="rect">
            <a:avLst/>
          </a:prstGeom>
          <a:noFill/>
        </p:spPr>
        <p:txBody>
          <a:bodyPr wrap="square" rtlCol="0">
            <a:sp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CHÀO MỪNG CÁC EM ĐẾN VỚI BÀI HỌC</a:t>
            </a:r>
          </a:p>
        </p:txBody>
      </p:sp>
    </p:spTree>
    <p:extLst>
      <p:ext uri="{BB962C8B-B14F-4D97-AF65-F5344CB8AC3E}">
        <p14:creationId xmlns:p14="http://schemas.microsoft.com/office/powerpoint/2010/main" val="388996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AF02C2-47BB-8C60-C71B-8E2C2EE132F6}"/>
                  </a:ext>
                </a:extLst>
              </p:cNvPr>
              <p:cNvSpPr>
                <a:spLocks noGrp="1"/>
              </p:cNvSpPr>
              <p:nvPr>
                <p:ph idx="1"/>
              </p:nvPr>
            </p:nvSpPr>
            <p:spPr>
              <a:xfrm>
                <a:off x="365761" y="5054137"/>
                <a:ext cx="10921538" cy="1156075"/>
              </a:xfrm>
            </p:spPr>
            <p:txBody>
              <a:bodyPr>
                <a:normAutofit/>
              </a:bodyPr>
              <a:lstStyle/>
              <a:p>
                <a:pPr marL="0" indent="0">
                  <a:buNone/>
                </a:pPr>
                <a:r>
                  <a:rPr lang="en-US" dirty="0" err="1"/>
                  <a:t>Học</a:t>
                </a:r>
                <a:r>
                  <a:rPr lang="en-US" dirty="0"/>
                  <a:t> </a:t>
                </a:r>
                <a:r>
                  <a:rPr lang="en-US" dirty="0" err="1"/>
                  <a:t>tập</a:t>
                </a:r>
                <a:r>
                  <a:rPr lang="en-US" dirty="0"/>
                  <a:t> </a:t>
                </a:r>
                <a:r>
                  <a:rPr lang="en-US" dirty="0" err="1"/>
                  <a:t>vật</a:t>
                </a:r>
                <a:r>
                  <a:rPr lang="en-US" dirty="0"/>
                  <a:t> </a:t>
                </a:r>
                <a:r>
                  <a:rPr lang="en-US" dirty="0" err="1"/>
                  <a:t>lí</a:t>
                </a:r>
                <a:r>
                  <a:rPr lang="en-US" dirty="0"/>
                  <a:t> </a:t>
                </a:r>
                <a:r>
                  <a:rPr lang="en-US" dirty="0" err="1"/>
                  <a:t>giúp</a:t>
                </a:r>
                <a:r>
                  <a:rPr lang="en-US" dirty="0"/>
                  <a:t> </a:t>
                </a:r>
                <a:r>
                  <a:rPr lang="en-US" dirty="0" err="1"/>
                  <a:t>học</a:t>
                </a:r>
                <a:r>
                  <a:rPr lang="en-US" dirty="0"/>
                  <a:t> </a:t>
                </a:r>
                <a:r>
                  <a:rPr lang="en-US" dirty="0" err="1"/>
                  <a:t>sinh</a:t>
                </a:r>
                <a:r>
                  <a:rPr lang="en-US" dirty="0"/>
                  <a:t> </a:t>
                </a:r>
                <a:r>
                  <a:rPr lang="en-US" dirty="0" err="1"/>
                  <a:t>hiểu</a:t>
                </a:r>
                <a:r>
                  <a:rPr lang="en-US" dirty="0"/>
                  <a:t> </a:t>
                </a:r>
                <a:r>
                  <a:rPr lang="en-US" dirty="0" err="1"/>
                  <a:t>được</a:t>
                </a:r>
                <a:r>
                  <a:rPr lang="en-US" dirty="0"/>
                  <a:t> </a:t>
                </a:r>
                <a:r>
                  <a:rPr lang="en-US" dirty="0" err="1"/>
                  <a:t>các</a:t>
                </a:r>
                <a:r>
                  <a:rPr lang="en-US" dirty="0"/>
                  <a:t> </a:t>
                </a:r>
                <a:r>
                  <a:rPr lang="en-US" dirty="0" err="1"/>
                  <a:t>quy</a:t>
                </a:r>
                <a:r>
                  <a:rPr lang="en-US" dirty="0"/>
                  <a:t> </a:t>
                </a:r>
                <a:r>
                  <a:rPr lang="en-US" dirty="0" err="1"/>
                  <a:t>luật</a:t>
                </a:r>
                <a:r>
                  <a:rPr lang="en-US" dirty="0"/>
                  <a:t> </a:t>
                </a:r>
                <a:r>
                  <a:rPr lang="en-US" dirty="0" err="1"/>
                  <a:t>của</a:t>
                </a:r>
                <a:r>
                  <a:rPr lang="en-US" dirty="0"/>
                  <a:t> </a:t>
                </a:r>
                <a:r>
                  <a:rPr lang="en-US" dirty="0" err="1"/>
                  <a:t>tự</a:t>
                </a:r>
                <a:r>
                  <a:rPr lang="en-US" dirty="0"/>
                  <a:t> </a:t>
                </a:r>
                <a:r>
                  <a:rPr lang="en-US" dirty="0" err="1"/>
                  <a:t>nhiên</a:t>
                </a:r>
                <a:r>
                  <a:rPr lang="en-US" dirty="0"/>
                  <a:t>, </a:t>
                </a:r>
                <a:r>
                  <a:rPr lang="en-US" dirty="0" err="1"/>
                  <a:t>vận</a:t>
                </a:r>
                <a:r>
                  <a:rPr lang="en-US" dirty="0"/>
                  <a:t> </a:t>
                </a:r>
                <a:r>
                  <a:rPr lang="en-US" dirty="0" err="1"/>
                  <a:t>dụng</a:t>
                </a:r>
                <a:r>
                  <a:rPr lang="en-US" dirty="0"/>
                  <a:t> </a:t>
                </a:r>
                <a:r>
                  <a:rPr lang="en-US" dirty="0" err="1"/>
                  <a:t>kiến</a:t>
                </a:r>
                <a:r>
                  <a:rPr lang="en-US" dirty="0"/>
                  <a:t> </a:t>
                </a:r>
                <a:r>
                  <a:rPr lang="en-US" dirty="0" err="1"/>
                  <a:t>thức</a:t>
                </a:r>
                <a:r>
                  <a:rPr lang="en-US" dirty="0"/>
                  <a:t> </a:t>
                </a:r>
                <a:r>
                  <a:rPr lang="en-US" dirty="0" err="1"/>
                  <a:t>vào</a:t>
                </a:r>
                <a:r>
                  <a:rPr lang="en-US" dirty="0"/>
                  <a:t> </a:t>
                </a:r>
                <a:r>
                  <a:rPr lang="en-US" dirty="0" err="1"/>
                  <a:t>cuộc</a:t>
                </a:r>
                <a:r>
                  <a:rPr lang="en-US" dirty="0"/>
                  <a:t> </a:t>
                </a:r>
                <a:r>
                  <a:rPr lang="en-US" dirty="0" err="1"/>
                  <a:t>sống</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dirty="0" err="1"/>
                  <a:t>hình</a:t>
                </a:r>
                <a:r>
                  <a:rPr lang="en-US" dirty="0"/>
                  <a:t> </a:t>
                </a:r>
                <a:r>
                  <a:rPr lang="en-US" dirty="0" err="1"/>
                  <a:t>thành</a:t>
                </a:r>
                <a:r>
                  <a:rPr lang="en-US" dirty="0"/>
                  <a:t> </a:t>
                </a:r>
                <a:r>
                  <a:rPr lang="en-US" dirty="0" err="1"/>
                  <a:t>các</a:t>
                </a:r>
                <a:r>
                  <a:rPr lang="en-US" dirty="0"/>
                  <a:t> </a:t>
                </a:r>
                <a:r>
                  <a:rPr lang="en-US" dirty="0" err="1"/>
                  <a:t>năng</a:t>
                </a:r>
                <a:r>
                  <a:rPr lang="en-US" dirty="0"/>
                  <a:t> </a:t>
                </a:r>
                <a:r>
                  <a:rPr lang="en-US" dirty="0" err="1"/>
                  <a:t>lực</a:t>
                </a:r>
                <a:r>
                  <a:rPr lang="en-US" dirty="0"/>
                  <a:t> khoa </a:t>
                </a:r>
                <a:r>
                  <a:rPr lang="en-US" dirty="0" err="1"/>
                  <a:t>học</a:t>
                </a:r>
                <a:r>
                  <a:rPr lang="en-US" dirty="0"/>
                  <a:t> </a:t>
                </a:r>
                <a:r>
                  <a:rPr lang="en-US" dirty="0" err="1"/>
                  <a:t>công</a:t>
                </a:r>
                <a:r>
                  <a:rPr lang="en-US" dirty="0"/>
                  <a:t> </a:t>
                </a:r>
                <a:r>
                  <a:rPr lang="en-US" dirty="0" err="1"/>
                  <a:t>nghệ</a:t>
                </a:r>
                <a:r>
                  <a:rPr lang="en-US" dirty="0"/>
                  <a:t> </a:t>
                </a:r>
              </a:p>
            </p:txBody>
          </p:sp>
        </mc:Choice>
        <mc:Fallback xmlns="">
          <p:sp>
            <p:nvSpPr>
              <p:cNvPr id="3" name="Content Placeholder 2">
                <a:extLst>
                  <a:ext uri="{FF2B5EF4-FFF2-40B4-BE49-F238E27FC236}">
                    <a16:creationId xmlns:a16="http://schemas.microsoft.com/office/drawing/2014/main" id="{93AF02C2-47BB-8C60-C71B-8E2C2EE132F6}"/>
                  </a:ext>
                </a:extLst>
              </p:cNvPr>
              <p:cNvSpPr>
                <a:spLocks noGrp="1" noRot="1" noChangeAspect="1" noMove="1" noResize="1" noEditPoints="1" noAdjustHandles="1" noChangeArrowheads="1" noChangeShapeType="1" noTextEdit="1"/>
              </p:cNvSpPr>
              <p:nvPr>
                <p:ph idx="1"/>
              </p:nvPr>
            </p:nvSpPr>
            <p:spPr>
              <a:xfrm>
                <a:off x="365761" y="5054137"/>
                <a:ext cx="10921538" cy="1156075"/>
              </a:xfrm>
              <a:blipFill>
                <a:blip r:embed="rId2"/>
                <a:stretch>
                  <a:fillRect l="-1116" t="-8421"/>
                </a:stretch>
              </a:blipFill>
            </p:spPr>
            <p:txBody>
              <a:bodyPr/>
              <a:lstStyle/>
              <a:p>
                <a:r>
                  <a:rPr lang="en-US">
                    <a:noFill/>
                  </a:rPr>
                  <a:t> </a:t>
                </a:r>
              </a:p>
            </p:txBody>
          </p:sp>
        </mc:Fallback>
      </mc:AlternateContent>
      <p:pic>
        <p:nvPicPr>
          <p:cNvPr id="4" name="Picture 3" descr="Map&#10;&#10;Description automatically generated">
            <a:extLst>
              <a:ext uri="{FF2B5EF4-FFF2-40B4-BE49-F238E27FC236}">
                <a16:creationId xmlns:a16="http://schemas.microsoft.com/office/drawing/2014/main" id="{0C58F28A-0CC1-C03B-1EAB-23A5606747FC}"/>
              </a:ext>
            </a:extLst>
          </p:cNvPr>
          <p:cNvPicPr>
            <a:picLocks noChangeAspect="1"/>
          </p:cNvPicPr>
          <p:nvPr/>
        </p:nvPicPr>
        <p:blipFill rotWithShape="1">
          <a:blip r:embed="rId3">
            <a:extLst>
              <a:ext uri="{28A0092B-C50C-407E-A947-70E740481C1C}">
                <a14:useLocalDpi xmlns:a14="http://schemas.microsoft.com/office/drawing/2010/main" val="0"/>
              </a:ext>
            </a:extLst>
          </a:blip>
          <a:srcRect l="14363" t="-1655" r="21629" b="1655"/>
          <a:stretch/>
        </p:blipFill>
        <p:spPr>
          <a:xfrm>
            <a:off x="244218" y="1334859"/>
            <a:ext cx="3386953" cy="2976413"/>
          </a:xfrm>
          <a:prstGeom prst="rect">
            <a:avLst/>
          </a:prstGeom>
          <a:ln>
            <a:noFill/>
          </a:ln>
          <a:effectLst>
            <a:softEdge rad="112500"/>
          </a:effectLst>
        </p:spPr>
      </p:pic>
      <p:pic>
        <p:nvPicPr>
          <p:cNvPr id="5" name="Picture 4" descr="A picture containing outdoor&#10;&#10;Description automatically generated">
            <a:extLst>
              <a:ext uri="{FF2B5EF4-FFF2-40B4-BE49-F238E27FC236}">
                <a16:creationId xmlns:a16="http://schemas.microsoft.com/office/drawing/2014/main" id="{10C09075-5CD4-C141-EA77-31AD0F5C0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022" y="1365299"/>
            <a:ext cx="3968549" cy="2976413"/>
          </a:xfrm>
          <a:prstGeom prst="rect">
            <a:avLst/>
          </a:prstGeom>
          <a:ln>
            <a:noFill/>
          </a:ln>
          <a:effectLst>
            <a:softEdge rad="112500"/>
          </a:effectLst>
        </p:spPr>
      </p:pic>
      <p:pic>
        <p:nvPicPr>
          <p:cNvPr id="6" name="Picture 5" descr="A picture containing satellite&#10;&#10;Description automatically generated">
            <a:extLst>
              <a:ext uri="{FF2B5EF4-FFF2-40B4-BE49-F238E27FC236}">
                <a16:creationId xmlns:a16="http://schemas.microsoft.com/office/drawing/2014/main" id="{EE18D86A-CD2E-B83F-68F5-30AD896D9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6943" y="1365299"/>
            <a:ext cx="4496228" cy="2995612"/>
          </a:xfrm>
          <a:prstGeom prst="rect">
            <a:avLst/>
          </a:prstGeom>
          <a:ln>
            <a:noFill/>
          </a:ln>
          <a:effectLst>
            <a:softEdge rad="112500"/>
          </a:effectLst>
        </p:spPr>
      </p:pic>
    </p:spTree>
    <p:extLst>
      <p:ext uri="{BB962C8B-B14F-4D97-AF65-F5344CB8AC3E}">
        <p14:creationId xmlns:p14="http://schemas.microsoft.com/office/powerpoint/2010/main" val="280525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20E96-9CB4-8AA1-700B-ECEC5D2E0E38}"/>
              </a:ext>
            </a:extLst>
          </p:cNvPr>
          <p:cNvSpPr>
            <a:spLocks noGrp="1"/>
          </p:cNvSpPr>
          <p:nvPr>
            <p:ph idx="1"/>
          </p:nvPr>
        </p:nvSpPr>
        <p:spPr>
          <a:xfrm>
            <a:off x="838200" y="2001726"/>
            <a:ext cx="6794241" cy="1543908"/>
          </a:xfrm>
        </p:spPr>
        <p:txBody>
          <a:bodyPr/>
          <a:lstStyle/>
          <a:p>
            <a:pPr>
              <a:buFont typeface="Wingdings" panose="05000000000000000000" pitchFamily="2" charset="2"/>
              <a:buChar char="v"/>
            </a:pPr>
            <a:r>
              <a:rPr lang="vi-VN" b="1" dirty="0">
                <a:solidFill>
                  <a:srgbClr val="00B050"/>
                </a:solidFill>
                <a:latin typeface="+mj-lt"/>
              </a:rPr>
              <a:t> Phương pháp thực nghiệm</a:t>
            </a:r>
          </a:p>
          <a:p>
            <a:pPr>
              <a:buFont typeface="Wingdings" panose="05000000000000000000" pitchFamily="2" charset="2"/>
              <a:buChar char="§"/>
            </a:pPr>
            <a:r>
              <a:rPr lang="vi-VN" dirty="0">
                <a:solidFill>
                  <a:srgbClr val="7030A0"/>
                </a:solidFill>
                <a:latin typeface="+mj-lt"/>
              </a:rPr>
              <a:t> Nêu cách mà Galilei đã làm thí nghiệm?</a:t>
            </a:r>
          </a:p>
        </p:txBody>
      </p:sp>
      <p:sp>
        <p:nvSpPr>
          <p:cNvPr id="4" name="Title 1">
            <a:extLst>
              <a:ext uri="{FF2B5EF4-FFF2-40B4-BE49-F238E27FC236}">
                <a16:creationId xmlns:a16="http://schemas.microsoft.com/office/drawing/2014/main" id="{6191B90A-8CF9-76C3-C80C-752699E7ED69}"/>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c. Phương pháp nghiên cứu của vật lí</a:t>
            </a:r>
            <a:endParaRPr lang="en-US" sz="3600" b="1" dirty="0">
              <a:solidFill>
                <a:srgbClr val="0070C0"/>
              </a:solidFill>
            </a:endParaRPr>
          </a:p>
        </p:txBody>
      </p:sp>
      <p:pic>
        <p:nvPicPr>
          <p:cNvPr id="8" name="Picture 7" descr="Text&#10;&#10;Description automatically generated with low confidence">
            <a:extLst>
              <a:ext uri="{FF2B5EF4-FFF2-40B4-BE49-F238E27FC236}">
                <a16:creationId xmlns:a16="http://schemas.microsoft.com/office/drawing/2014/main" id="{BE9F4C2E-2348-A3F7-465C-E02881D63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55" y="2334790"/>
            <a:ext cx="4001515" cy="3405083"/>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BD109E-8E6F-D481-2832-1AE399F0FC76}"/>
                  </a:ext>
                </a:extLst>
              </p:cNvPr>
              <p:cNvSpPr txBox="1"/>
              <p:nvPr/>
            </p:nvSpPr>
            <p:spPr>
              <a:xfrm>
                <a:off x="709030" y="3222478"/>
                <a:ext cx="6363574" cy="1815882"/>
              </a:xfrm>
              <a:prstGeom prst="rect">
                <a:avLst/>
              </a:prstGeom>
              <a:noFill/>
            </p:spPr>
            <p:txBody>
              <a:bodyPr wrap="square">
                <a:spAutoFit/>
              </a:bodyPr>
              <a:lstStyle/>
              <a:p>
                <a:pPr marL="0" indent="0">
                  <a:buNone/>
                </a:pP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latin typeface="+mj-lt"/>
                  </a:rPr>
                  <a:t> Galilei đã làm thí nghiệm về sự rơi tự do bằng cách: thả rơi hai vật có hình dạng khác nhau nhưng có cùng khối lượng từ đỉnh tháp nghiêng Pisa cao 57m ở nước Ý.</a:t>
                </a:r>
              </a:p>
            </p:txBody>
          </p:sp>
        </mc:Choice>
        <mc:Fallback xmlns="">
          <p:sp>
            <p:nvSpPr>
              <p:cNvPr id="11" name="TextBox 10">
                <a:extLst>
                  <a:ext uri="{FF2B5EF4-FFF2-40B4-BE49-F238E27FC236}">
                    <a16:creationId xmlns:a16="http://schemas.microsoft.com/office/drawing/2014/main" id="{3BBD109E-8E6F-D481-2832-1AE399F0FC76}"/>
                  </a:ext>
                </a:extLst>
              </p:cNvPr>
              <p:cNvSpPr txBox="1">
                <a:spLocks noRot="1" noChangeAspect="1" noMove="1" noResize="1" noEditPoints="1" noAdjustHandles="1" noChangeArrowheads="1" noChangeShapeType="1" noTextEdit="1"/>
              </p:cNvSpPr>
              <p:nvPr/>
            </p:nvSpPr>
            <p:spPr>
              <a:xfrm>
                <a:off x="709030" y="3222478"/>
                <a:ext cx="6363574" cy="1815882"/>
              </a:xfrm>
              <a:prstGeom prst="rect">
                <a:avLst/>
              </a:prstGeom>
              <a:blipFill>
                <a:blip r:embed="rId3"/>
                <a:stretch>
                  <a:fillRect l="-1916" t="-3691" r="-3352" b="-8389"/>
                </a:stretch>
              </a:blipFill>
            </p:spPr>
            <p:txBody>
              <a:bodyPr/>
              <a:lstStyle/>
              <a:p>
                <a:r>
                  <a:rPr lang="en-US">
                    <a:noFill/>
                  </a:rPr>
                  <a:t> </a:t>
                </a:r>
              </a:p>
            </p:txBody>
          </p:sp>
        </mc:Fallback>
      </mc:AlternateContent>
    </p:spTree>
    <p:extLst>
      <p:ext uri="{BB962C8B-B14F-4D97-AF65-F5344CB8AC3E}">
        <p14:creationId xmlns:p14="http://schemas.microsoft.com/office/powerpoint/2010/main" val="90643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20E96-9CB4-8AA1-700B-ECEC5D2E0E38}"/>
              </a:ext>
            </a:extLst>
          </p:cNvPr>
          <p:cNvSpPr>
            <a:spLocks noGrp="1"/>
          </p:cNvSpPr>
          <p:nvPr>
            <p:ph idx="1"/>
          </p:nvPr>
        </p:nvSpPr>
        <p:spPr>
          <a:xfrm>
            <a:off x="838200" y="2001726"/>
            <a:ext cx="6794241" cy="1543908"/>
          </a:xfrm>
        </p:spPr>
        <p:txBody>
          <a:bodyPr/>
          <a:lstStyle/>
          <a:p>
            <a:pPr>
              <a:buFont typeface="Wingdings" panose="05000000000000000000" pitchFamily="2" charset="2"/>
              <a:buChar char="v"/>
            </a:pPr>
            <a:r>
              <a:rPr lang="vi-VN" b="1" dirty="0">
                <a:solidFill>
                  <a:srgbClr val="00B050"/>
                </a:solidFill>
                <a:latin typeface="+mj-lt"/>
              </a:rPr>
              <a:t> Phương pháp thực nghiệm</a:t>
            </a:r>
          </a:p>
          <a:p>
            <a:pPr>
              <a:buFont typeface="Wingdings" panose="05000000000000000000" pitchFamily="2" charset="2"/>
              <a:buChar char="v"/>
            </a:pPr>
            <a:endParaRPr lang="vi-VN" b="1" dirty="0">
              <a:solidFill>
                <a:srgbClr val="00B050"/>
              </a:solidFill>
              <a:latin typeface="+mj-lt"/>
            </a:endParaRPr>
          </a:p>
          <a:p>
            <a:pPr>
              <a:buFont typeface="Wingdings" panose="05000000000000000000" pitchFamily="2" charset="2"/>
              <a:buChar char="§"/>
            </a:pPr>
            <a:r>
              <a:rPr lang="vi-VN" dirty="0">
                <a:solidFill>
                  <a:srgbClr val="7030A0"/>
                </a:solidFill>
                <a:latin typeface="+mj-lt"/>
              </a:rPr>
              <a:t> Kết quả thí nghiệm có ý nghĩa gì?</a:t>
            </a:r>
          </a:p>
        </p:txBody>
      </p:sp>
      <p:sp>
        <p:nvSpPr>
          <p:cNvPr id="4" name="Title 1">
            <a:extLst>
              <a:ext uri="{FF2B5EF4-FFF2-40B4-BE49-F238E27FC236}">
                <a16:creationId xmlns:a16="http://schemas.microsoft.com/office/drawing/2014/main" id="{6191B90A-8CF9-76C3-C80C-752699E7ED69}"/>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c. Phương pháp nghiên cứu của vật lí</a:t>
            </a:r>
            <a:endParaRPr lang="en-US" sz="3600" b="1" dirty="0">
              <a:solidFill>
                <a:srgbClr val="0070C0"/>
              </a:solidFill>
            </a:endParaRPr>
          </a:p>
        </p:txBody>
      </p:sp>
      <p:pic>
        <p:nvPicPr>
          <p:cNvPr id="8" name="Picture 7" descr="Text&#10;&#10;Description automatically generated with low confidence">
            <a:extLst>
              <a:ext uri="{FF2B5EF4-FFF2-40B4-BE49-F238E27FC236}">
                <a16:creationId xmlns:a16="http://schemas.microsoft.com/office/drawing/2014/main" id="{BE9F4C2E-2348-A3F7-465C-E02881D63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245" y="2334791"/>
            <a:ext cx="3514725" cy="29908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BBD109E-8E6F-D481-2832-1AE399F0FC76}"/>
                  </a:ext>
                </a:extLst>
              </p:cNvPr>
              <p:cNvSpPr txBox="1"/>
              <p:nvPr/>
            </p:nvSpPr>
            <p:spPr>
              <a:xfrm>
                <a:off x="709030" y="3839547"/>
                <a:ext cx="6363574" cy="2754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800" i="1" smtClean="0">
                          <a:latin typeface="Cambria Math" panose="02040503050406030204" pitchFamily="18" charset="0"/>
                          <a:ea typeface="Cambria Math" panose="02040503050406030204" pitchFamily="18" charset="0"/>
                        </a:rPr>
                        <m:t>→</m:t>
                      </m:r>
                      <m:r>
                        <m:rPr>
                          <m:nor/>
                        </m:rPr>
                        <a:rPr lang="vi-VN" sz="2800" dirty="0" smtClean="0">
                          <a:latin typeface="+mj-lt"/>
                        </a:rPr>
                        <m:t>K</m:t>
                      </m:r>
                      <m:r>
                        <m:rPr>
                          <m:nor/>
                        </m:rPr>
                        <a:rPr lang="vi-VN" sz="2800" dirty="0" smtClean="0">
                          <a:latin typeface="+mj-lt"/>
                        </a:rPr>
                        <m:t>ế</m:t>
                      </m:r>
                      <m:r>
                        <m:rPr>
                          <m:nor/>
                        </m:rPr>
                        <a:rPr lang="vi-VN" sz="2800" dirty="0" smtClean="0">
                          <a:latin typeface="+mj-lt"/>
                        </a:rPr>
                        <m:t>t</m:t>
                      </m:r>
                      <m:r>
                        <m:rPr>
                          <m:nor/>
                        </m:rPr>
                        <a:rPr lang="vi-VN" sz="2800" dirty="0" smtClean="0">
                          <a:latin typeface="+mj-lt"/>
                        </a:rPr>
                        <m:t> </m:t>
                      </m:r>
                      <m:r>
                        <m:rPr>
                          <m:nor/>
                        </m:rPr>
                        <a:rPr lang="vi-VN" sz="2800" dirty="0" smtClean="0">
                          <a:latin typeface="+mj-lt"/>
                        </a:rPr>
                        <m:t>qu</m:t>
                      </m:r>
                      <m:r>
                        <m:rPr>
                          <m:nor/>
                        </m:rPr>
                        <a:rPr lang="vi-VN" sz="2800" dirty="0" smtClean="0">
                          <a:latin typeface="+mj-lt"/>
                        </a:rPr>
                        <m:t>ả </m:t>
                      </m:r>
                      <m:r>
                        <m:rPr>
                          <m:nor/>
                        </m:rPr>
                        <a:rPr lang="vi-VN" sz="2800" dirty="0" smtClean="0">
                          <a:latin typeface="+mj-lt"/>
                        </a:rPr>
                        <m:t>l</m:t>
                      </m:r>
                      <m:r>
                        <m:rPr>
                          <m:nor/>
                        </m:rPr>
                        <a:rPr lang="vi-VN" sz="2800" dirty="0" smtClean="0">
                          <a:latin typeface="+mj-lt"/>
                        </a:rPr>
                        <m:t>à </m:t>
                      </m:r>
                      <m:r>
                        <m:rPr>
                          <m:nor/>
                        </m:rPr>
                        <a:rPr lang="vi-VN" sz="2800" dirty="0" smtClean="0">
                          <a:latin typeface="+mj-lt"/>
                        </a:rPr>
                        <m:t>hai</m:t>
                      </m:r>
                      <m:r>
                        <m:rPr>
                          <m:nor/>
                        </m:rPr>
                        <a:rPr lang="vi-VN" sz="2800" dirty="0" smtClean="0">
                          <a:latin typeface="+mj-lt"/>
                        </a:rPr>
                        <m:t> </m:t>
                      </m:r>
                      <m:r>
                        <m:rPr>
                          <m:nor/>
                        </m:rPr>
                        <a:rPr lang="vi-VN" sz="2800" dirty="0" smtClean="0">
                          <a:latin typeface="+mj-lt"/>
                        </a:rPr>
                        <m:t>v</m:t>
                      </m:r>
                      <m:r>
                        <m:rPr>
                          <m:nor/>
                        </m:rPr>
                        <a:rPr lang="vi-VN" sz="2800" dirty="0" smtClean="0">
                          <a:latin typeface="+mj-lt"/>
                        </a:rPr>
                        <m:t>ậ</m:t>
                      </m:r>
                      <m:r>
                        <m:rPr>
                          <m:nor/>
                        </m:rPr>
                        <a:rPr lang="vi-VN" sz="2800" dirty="0" smtClean="0">
                          <a:latin typeface="+mj-lt"/>
                        </a:rPr>
                        <m:t>t</m:t>
                      </m:r>
                      <m:r>
                        <m:rPr>
                          <m:nor/>
                        </m:rPr>
                        <a:rPr lang="vi-VN" sz="2800" dirty="0" smtClean="0">
                          <a:latin typeface="+mj-lt"/>
                        </a:rPr>
                        <m:t> </m:t>
                      </m:r>
                      <m:r>
                        <m:rPr>
                          <m:nor/>
                        </m:rPr>
                        <a:rPr lang="vi-VN" sz="2800" dirty="0" smtClean="0">
                          <a:latin typeface="+mj-lt"/>
                        </a:rPr>
                        <m:t>r</m:t>
                      </m:r>
                      <m:r>
                        <m:rPr>
                          <m:nor/>
                        </m:rPr>
                        <a:rPr lang="vi-VN" sz="2800" dirty="0" smtClean="0">
                          <a:latin typeface="+mj-lt"/>
                        </a:rPr>
                        <m:t>ơ</m:t>
                      </m:r>
                      <m:r>
                        <m:rPr>
                          <m:nor/>
                        </m:rPr>
                        <a:rPr lang="vi-VN" sz="2800" dirty="0" smtClean="0">
                          <a:latin typeface="+mj-lt"/>
                        </a:rPr>
                        <m:t>i</m:t>
                      </m:r>
                      <m:r>
                        <m:rPr>
                          <m:nor/>
                        </m:rPr>
                        <a:rPr lang="vi-VN" sz="2800" dirty="0" smtClean="0">
                          <a:latin typeface="+mj-lt"/>
                        </a:rPr>
                        <m:t> </m:t>
                      </m:r>
                      <m:r>
                        <m:rPr>
                          <m:nor/>
                        </m:rPr>
                        <a:rPr lang="vi-VN" sz="2800" dirty="0" smtClean="0">
                          <a:latin typeface="+mj-lt"/>
                        </a:rPr>
                        <m:t>v</m:t>
                      </m:r>
                      <m:r>
                        <m:rPr>
                          <m:nor/>
                        </m:rPr>
                        <a:rPr lang="vi-VN" sz="2800" dirty="0" smtClean="0">
                          <a:latin typeface="+mj-lt"/>
                        </a:rPr>
                        <m:t>à </m:t>
                      </m:r>
                      <m:r>
                        <m:rPr>
                          <m:nor/>
                        </m:rPr>
                        <a:rPr lang="vi-VN" sz="2800" dirty="0" smtClean="0">
                          <a:latin typeface="+mj-lt"/>
                        </a:rPr>
                        <m:t>ch</m:t>
                      </m:r>
                      <m:r>
                        <m:rPr>
                          <m:nor/>
                        </m:rPr>
                        <a:rPr lang="vi-VN" sz="2800" dirty="0" smtClean="0">
                          <a:latin typeface="+mj-lt"/>
                        </a:rPr>
                        <m:t>ạ</m:t>
                      </m:r>
                      <m:r>
                        <m:rPr>
                          <m:nor/>
                        </m:rPr>
                        <a:rPr lang="vi-VN" sz="2800" dirty="0" smtClean="0">
                          <a:latin typeface="+mj-lt"/>
                        </a:rPr>
                        <m:t>m</m:t>
                      </m:r>
                      <m:r>
                        <m:rPr>
                          <m:nor/>
                        </m:rPr>
                        <a:rPr lang="vi-VN" sz="2800" dirty="0" smtClean="0">
                          <a:latin typeface="+mj-lt"/>
                        </a:rPr>
                        <m:t> đấ</m:t>
                      </m:r>
                      <m:r>
                        <m:rPr>
                          <m:nor/>
                        </m:rPr>
                        <a:rPr lang="vi-VN" sz="2800" dirty="0" smtClean="0">
                          <a:latin typeface="+mj-lt"/>
                        </a:rPr>
                        <m:t>t</m:t>
                      </m:r>
                      <m:r>
                        <m:rPr>
                          <m:nor/>
                        </m:rPr>
                        <a:rPr lang="vi-VN" sz="2800" dirty="0" smtClean="0">
                          <a:latin typeface="+mj-lt"/>
                        </a:rPr>
                        <m:t> </m:t>
                      </m:r>
                      <m:r>
                        <m:rPr>
                          <m:nor/>
                        </m:rPr>
                        <a:rPr lang="vi-VN" sz="2800" dirty="0" smtClean="0">
                          <a:latin typeface="+mj-lt"/>
                        </a:rPr>
                        <m:t>c</m:t>
                      </m:r>
                      <m:r>
                        <m:rPr>
                          <m:nor/>
                        </m:rPr>
                        <a:rPr lang="vi-VN" sz="2800" dirty="0" smtClean="0">
                          <a:latin typeface="+mj-lt"/>
                        </a:rPr>
                        <m:t>ù</m:t>
                      </m:r>
                      <m:r>
                        <m:rPr>
                          <m:nor/>
                        </m:rPr>
                        <a:rPr lang="vi-VN" sz="2800" dirty="0" smtClean="0">
                          <a:latin typeface="+mj-lt"/>
                        </a:rPr>
                        <m:t>ng</m:t>
                      </m:r>
                      <m:r>
                        <m:rPr>
                          <m:nor/>
                        </m:rPr>
                        <a:rPr lang="vi-VN" sz="2800" dirty="0" smtClean="0">
                          <a:latin typeface="+mj-lt"/>
                        </a:rPr>
                        <m:t> </m:t>
                      </m:r>
                      <m:r>
                        <m:rPr>
                          <m:nor/>
                        </m:rPr>
                        <a:rPr lang="vi-VN" sz="2800" dirty="0" smtClean="0">
                          <a:latin typeface="+mj-lt"/>
                        </a:rPr>
                        <m:t>l</m:t>
                      </m:r>
                      <m:r>
                        <m:rPr>
                          <m:nor/>
                        </m:rPr>
                        <a:rPr lang="vi-VN" sz="2800" dirty="0" smtClean="0">
                          <a:latin typeface="+mj-lt"/>
                        </a:rPr>
                        <m:t>ú</m:t>
                      </m:r>
                      <m:r>
                        <m:rPr>
                          <m:nor/>
                        </m:rPr>
                        <a:rPr lang="vi-VN" sz="2800" dirty="0" smtClean="0">
                          <a:latin typeface="+mj-lt"/>
                        </a:rPr>
                        <m:t>c</m:t>
                      </m:r>
                      <m:r>
                        <m:rPr>
                          <m:nor/>
                        </m:rPr>
                        <a:rPr lang="vi-VN" sz="2800" dirty="0" smtClean="0">
                          <a:latin typeface="+mj-lt"/>
                        </a:rPr>
                        <m:t>. </m:t>
                      </m:r>
                      <m:r>
                        <m:rPr>
                          <m:nor/>
                        </m:rPr>
                        <a:rPr lang="vi-VN" sz="2800" dirty="0" smtClean="0">
                          <a:latin typeface="+mj-lt"/>
                        </a:rPr>
                        <m:t>K</m:t>
                      </m:r>
                      <m:r>
                        <m:rPr>
                          <m:nor/>
                        </m:rPr>
                        <a:rPr lang="vi-VN" sz="2800" dirty="0" smtClean="0">
                          <a:latin typeface="+mj-lt"/>
                        </a:rPr>
                        <m:t>ế</m:t>
                      </m:r>
                      <m:r>
                        <m:rPr>
                          <m:nor/>
                        </m:rPr>
                        <a:rPr lang="vi-VN" sz="2800" dirty="0" smtClean="0">
                          <a:latin typeface="+mj-lt"/>
                        </a:rPr>
                        <m:t>t</m:t>
                      </m:r>
                      <m:r>
                        <m:rPr>
                          <m:nor/>
                        </m:rPr>
                        <a:rPr lang="vi-VN" sz="2800" dirty="0" smtClean="0">
                          <a:latin typeface="+mj-lt"/>
                        </a:rPr>
                        <m:t> </m:t>
                      </m:r>
                      <m:r>
                        <m:rPr>
                          <m:nor/>
                        </m:rPr>
                        <a:rPr lang="vi-VN" sz="2800" dirty="0" smtClean="0">
                          <a:latin typeface="+mj-lt"/>
                        </a:rPr>
                        <m:t>qu</m:t>
                      </m:r>
                      <m:r>
                        <m:rPr>
                          <m:nor/>
                        </m:rPr>
                        <a:rPr lang="vi-VN" sz="2800" dirty="0" smtClean="0">
                          <a:latin typeface="+mj-lt"/>
                        </a:rPr>
                        <m:t>ả </m:t>
                      </m:r>
                      <m:r>
                        <m:rPr>
                          <m:nor/>
                        </m:rPr>
                        <a:rPr lang="vi-VN" sz="2800" dirty="0" smtClean="0">
                          <a:latin typeface="+mj-lt"/>
                        </a:rPr>
                        <m:t>n</m:t>
                      </m:r>
                      <m:r>
                        <m:rPr>
                          <m:nor/>
                        </m:rPr>
                        <a:rPr lang="vi-VN" sz="2800" dirty="0" smtClean="0">
                          <a:latin typeface="+mj-lt"/>
                        </a:rPr>
                        <m:t>à</m:t>
                      </m:r>
                      <m:r>
                        <m:rPr>
                          <m:nor/>
                        </m:rPr>
                        <a:rPr lang="vi-VN" sz="2800" dirty="0" smtClean="0">
                          <a:latin typeface="+mj-lt"/>
                        </a:rPr>
                        <m:t>y</m:t>
                      </m:r>
                      <m:r>
                        <m:rPr>
                          <m:nor/>
                        </m:rPr>
                        <a:rPr lang="vi-VN" sz="2800" dirty="0" smtClean="0">
                          <a:latin typeface="+mj-lt"/>
                        </a:rPr>
                        <m:t> đã </m:t>
                      </m:r>
                      <m:r>
                        <m:rPr>
                          <m:nor/>
                        </m:rPr>
                        <a:rPr lang="vi-VN" sz="2800" dirty="0" smtClean="0">
                          <a:latin typeface="+mj-lt"/>
                        </a:rPr>
                        <m:t>b</m:t>
                      </m:r>
                      <m:r>
                        <m:rPr>
                          <m:nor/>
                        </m:rPr>
                        <a:rPr lang="vi-VN" sz="2800" dirty="0" smtClean="0">
                          <a:latin typeface="+mj-lt"/>
                        </a:rPr>
                        <m:t>á</m:t>
                      </m:r>
                      <m:r>
                        <m:rPr>
                          <m:nor/>
                        </m:rPr>
                        <a:rPr lang="vi-VN" sz="2800" dirty="0" smtClean="0">
                          <a:latin typeface="+mj-lt"/>
                        </a:rPr>
                        <m:t>c</m:t>
                      </m:r>
                      <m:r>
                        <m:rPr>
                          <m:nor/>
                        </m:rPr>
                        <a:rPr lang="vi-VN" sz="2800" dirty="0" smtClean="0">
                          <a:latin typeface="+mj-lt"/>
                        </a:rPr>
                        <m:t> </m:t>
                      </m:r>
                      <m:r>
                        <m:rPr>
                          <m:nor/>
                        </m:rPr>
                        <a:rPr lang="vi-VN" sz="2800" dirty="0" smtClean="0">
                          <a:latin typeface="+mj-lt"/>
                        </a:rPr>
                        <m:t>b</m:t>
                      </m:r>
                      <m:r>
                        <m:rPr>
                          <m:nor/>
                        </m:rPr>
                        <a:rPr lang="vi-VN" sz="2800" dirty="0" smtClean="0">
                          <a:latin typeface="+mj-lt"/>
                        </a:rPr>
                        <m:t>ỏ đượ</m:t>
                      </m:r>
                      <m:r>
                        <m:rPr>
                          <m:nor/>
                        </m:rPr>
                        <a:rPr lang="vi-VN" sz="2800" dirty="0" smtClean="0">
                          <a:latin typeface="+mj-lt"/>
                        </a:rPr>
                        <m:t>c</m:t>
                      </m:r>
                      <m:r>
                        <m:rPr>
                          <m:nor/>
                        </m:rPr>
                        <a:rPr lang="vi-VN" sz="2800" dirty="0" smtClean="0">
                          <a:latin typeface="+mj-lt"/>
                        </a:rPr>
                        <m:t> </m:t>
                      </m:r>
                      <m:r>
                        <m:rPr>
                          <m:nor/>
                        </m:rPr>
                        <a:rPr lang="vi-VN" sz="2800" dirty="0" smtClean="0">
                          <a:latin typeface="+mj-lt"/>
                        </a:rPr>
                        <m:t>nh</m:t>
                      </m:r>
                      <m:r>
                        <m:rPr>
                          <m:nor/>
                        </m:rPr>
                        <a:rPr lang="vi-VN" sz="2800" dirty="0" smtClean="0">
                          <a:latin typeface="+mj-lt"/>
                        </a:rPr>
                        <m:t>ậ</m:t>
                      </m:r>
                      <m:r>
                        <m:rPr>
                          <m:nor/>
                        </m:rPr>
                        <a:rPr lang="vi-VN" sz="2800" dirty="0" smtClean="0">
                          <a:latin typeface="+mj-lt"/>
                        </a:rPr>
                        <m:t>n</m:t>
                      </m:r>
                      <m:r>
                        <m:rPr>
                          <m:nor/>
                        </m:rPr>
                        <a:rPr lang="vi-VN" sz="2800" dirty="0" smtClean="0">
                          <a:latin typeface="+mj-lt"/>
                        </a:rPr>
                        <m:t> đị</m:t>
                      </m:r>
                      <m:r>
                        <m:rPr>
                          <m:nor/>
                        </m:rPr>
                        <a:rPr lang="vi-VN" sz="2800" dirty="0" smtClean="0">
                          <a:latin typeface="+mj-lt"/>
                        </a:rPr>
                        <m:t>nh</m:t>
                      </m:r>
                      <m:r>
                        <m:rPr>
                          <m:nor/>
                        </m:rPr>
                        <a:rPr lang="vi-VN" sz="2800" dirty="0" smtClean="0">
                          <a:latin typeface="+mj-lt"/>
                        </a:rPr>
                        <m:t> </m:t>
                      </m:r>
                      <m:r>
                        <m:rPr>
                          <m:nor/>
                        </m:rPr>
                        <a:rPr lang="vi-VN" sz="2800" dirty="0" smtClean="0">
                          <a:latin typeface="+mj-lt"/>
                        </a:rPr>
                        <m:t>Aristotle</m:t>
                      </m:r>
                      <m:r>
                        <m:rPr>
                          <m:nor/>
                        </m:rPr>
                        <a:rPr lang="vi-VN" sz="2800" dirty="0" smtClean="0">
                          <a:latin typeface="+mj-lt"/>
                        </a:rPr>
                        <m:t> </m:t>
                      </m:r>
                      <m:r>
                        <m:rPr>
                          <m:nor/>
                        </m:rPr>
                        <a:rPr lang="vi-VN" sz="2800" dirty="0" smtClean="0">
                          <a:latin typeface="+mj-lt"/>
                        </a:rPr>
                        <m:t>cho</m:t>
                      </m:r>
                      <m:r>
                        <m:rPr>
                          <m:nor/>
                        </m:rPr>
                        <a:rPr lang="vi-VN" sz="2800" dirty="0" smtClean="0">
                          <a:latin typeface="+mj-lt"/>
                        </a:rPr>
                        <m:t> </m:t>
                      </m:r>
                      <m:r>
                        <m:rPr>
                          <m:nor/>
                        </m:rPr>
                        <a:rPr lang="vi-VN" sz="2800" dirty="0" smtClean="0">
                          <a:latin typeface="+mj-lt"/>
                        </a:rPr>
                        <m:t>r</m:t>
                      </m:r>
                      <m:r>
                        <m:rPr>
                          <m:nor/>
                        </m:rPr>
                        <a:rPr lang="vi-VN" sz="2800" dirty="0" smtClean="0">
                          <a:latin typeface="+mj-lt"/>
                        </a:rPr>
                        <m:t>ằ</m:t>
                      </m:r>
                      <m:r>
                        <m:rPr>
                          <m:nor/>
                        </m:rPr>
                        <a:rPr lang="vi-VN" sz="2800" dirty="0" smtClean="0">
                          <a:latin typeface="+mj-lt"/>
                        </a:rPr>
                        <m:t>ng</m:t>
                      </m:r>
                      <m:r>
                        <m:rPr>
                          <m:nor/>
                        </m:rPr>
                        <a:rPr lang="vi-VN" sz="2800" dirty="0" smtClean="0">
                          <a:latin typeface="+mj-lt"/>
                        </a:rPr>
                        <m:t> </m:t>
                      </m:r>
                      <m:r>
                        <m:rPr>
                          <m:nor/>
                        </m:rPr>
                        <a:rPr lang="vi-VN" sz="2800" dirty="0" smtClean="0">
                          <a:latin typeface="+mj-lt"/>
                        </a:rPr>
                        <m:t>vi</m:t>
                      </m:r>
                      <m:r>
                        <m:rPr>
                          <m:nor/>
                        </m:rPr>
                        <a:rPr lang="vi-VN" sz="2800" dirty="0" smtClean="0">
                          <a:latin typeface="+mj-lt"/>
                        </a:rPr>
                        <m:t>ệ</m:t>
                      </m:r>
                      <m:r>
                        <m:rPr>
                          <m:nor/>
                        </m:rPr>
                        <a:rPr lang="vi-VN" sz="2800" dirty="0" smtClean="0">
                          <a:latin typeface="+mj-lt"/>
                        </a:rPr>
                        <m:t>c</m:t>
                      </m:r>
                      <m:r>
                        <m:rPr>
                          <m:nor/>
                        </m:rPr>
                        <a:rPr lang="vi-VN" sz="2800" dirty="0" smtClean="0">
                          <a:latin typeface="+mj-lt"/>
                        </a:rPr>
                        <m:t> </m:t>
                      </m:r>
                      <m:r>
                        <m:rPr>
                          <m:nor/>
                        </m:rPr>
                        <a:rPr lang="vi-VN" sz="2800" dirty="0" smtClean="0">
                          <a:latin typeface="+mj-lt"/>
                        </a:rPr>
                        <m:t>v</m:t>
                      </m:r>
                      <m:r>
                        <m:rPr>
                          <m:nor/>
                        </m:rPr>
                        <a:rPr lang="vi-VN" sz="2800" dirty="0" smtClean="0">
                          <a:latin typeface="+mj-lt"/>
                        </a:rPr>
                        <m:t>ậ</m:t>
                      </m:r>
                      <m:r>
                        <m:rPr>
                          <m:nor/>
                        </m:rPr>
                        <a:rPr lang="vi-VN" sz="2800" dirty="0" smtClean="0">
                          <a:latin typeface="+mj-lt"/>
                        </a:rPr>
                        <m:t>t</m:t>
                      </m:r>
                      <m:r>
                        <m:rPr>
                          <m:nor/>
                        </m:rPr>
                        <a:rPr lang="vi-VN" sz="2800" dirty="0" smtClean="0">
                          <a:latin typeface="+mj-lt"/>
                        </a:rPr>
                        <m:t> </m:t>
                      </m:r>
                      <m:r>
                        <m:rPr>
                          <m:nor/>
                        </m:rPr>
                        <a:rPr lang="vi-VN" sz="2800" dirty="0" smtClean="0">
                          <a:latin typeface="+mj-lt"/>
                        </a:rPr>
                        <m:t>n</m:t>
                      </m:r>
                      <m:r>
                        <m:rPr>
                          <m:nor/>
                        </m:rPr>
                        <a:rPr lang="vi-VN" sz="2800" dirty="0" smtClean="0">
                          <a:latin typeface="+mj-lt"/>
                        </a:rPr>
                        <m:t>ặ</m:t>
                      </m:r>
                      <m:r>
                        <m:rPr>
                          <m:nor/>
                        </m:rPr>
                        <a:rPr lang="vi-VN" sz="2800" dirty="0" smtClean="0">
                          <a:latin typeface="+mj-lt"/>
                        </a:rPr>
                        <m:t>ng</m:t>
                      </m:r>
                      <m:r>
                        <m:rPr>
                          <m:nor/>
                        </m:rPr>
                        <a:rPr lang="vi-VN" sz="2800" dirty="0" smtClean="0">
                          <a:latin typeface="+mj-lt"/>
                        </a:rPr>
                        <m:t> </m:t>
                      </m:r>
                      <m:r>
                        <m:rPr>
                          <m:nor/>
                        </m:rPr>
                        <a:rPr lang="vi-VN" sz="2800" dirty="0" smtClean="0">
                          <a:latin typeface="+mj-lt"/>
                        </a:rPr>
                        <m:t>r</m:t>
                      </m:r>
                      <m:r>
                        <m:rPr>
                          <m:nor/>
                        </m:rPr>
                        <a:rPr lang="vi-VN" sz="2800" dirty="0" smtClean="0">
                          <a:latin typeface="+mj-lt"/>
                        </a:rPr>
                        <m:t>ơ</m:t>
                      </m:r>
                      <m:r>
                        <m:rPr>
                          <m:nor/>
                        </m:rPr>
                        <a:rPr lang="vi-VN" sz="2800" dirty="0" smtClean="0">
                          <a:latin typeface="+mj-lt"/>
                        </a:rPr>
                        <m:t>i</m:t>
                      </m:r>
                      <m:r>
                        <m:rPr>
                          <m:nor/>
                        </m:rPr>
                        <a:rPr lang="vi-VN" sz="2800" dirty="0" smtClean="0">
                          <a:latin typeface="+mj-lt"/>
                        </a:rPr>
                        <m:t> </m:t>
                      </m:r>
                      <m:r>
                        <m:rPr>
                          <m:nor/>
                        </m:rPr>
                        <a:rPr lang="vi-VN" sz="2800" dirty="0" smtClean="0">
                          <a:latin typeface="+mj-lt"/>
                        </a:rPr>
                        <m:t>nhanh</m:t>
                      </m:r>
                      <m:r>
                        <m:rPr>
                          <m:nor/>
                        </m:rPr>
                        <a:rPr lang="vi-VN" sz="2800" dirty="0" smtClean="0">
                          <a:latin typeface="+mj-lt"/>
                        </a:rPr>
                        <m:t> </m:t>
                      </m:r>
                      <m:r>
                        <m:rPr>
                          <m:nor/>
                        </m:rPr>
                        <a:rPr lang="vi-VN" sz="2800" dirty="0" smtClean="0">
                          <a:latin typeface="+mj-lt"/>
                        </a:rPr>
                        <m:t>h</m:t>
                      </m:r>
                      <m:r>
                        <m:rPr>
                          <m:nor/>
                        </m:rPr>
                        <a:rPr lang="vi-VN" sz="2800" dirty="0" smtClean="0">
                          <a:latin typeface="+mj-lt"/>
                        </a:rPr>
                        <m:t>ơ</m:t>
                      </m:r>
                      <m:r>
                        <m:rPr>
                          <m:nor/>
                        </m:rPr>
                        <a:rPr lang="vi-VN" sz="2800" dirty="0" smtClean="0">
                          <a:latin typeface="+mj-lt"/>
                        </a:rPr>
                        <m:t>n</m:t>
                      </m:r>
                      <m:r>
                        <m:rPr>
                          <m:nor/>
                        </m:rPr>
                        <a:rPr lang="vi-VN" sz="2800" dirty="0" smtClean="0">
                          <a:latin typeface="+mj-lt"/>
                        </a:rPr>
                        <m:t> </m:t>
                      </m:r>
                      <m:r>
                        <m:rPr>
                          <m:nor/>
                        </m:rPr>
                        <a:rPr lang="vi-VN" sz="2800" dirty="0" smtClean="0">
                          <a:latin typeface="+mj-lt"/>
                        </a:rPr>
                        <m:t>v</m:t>
                      </m:r>
                      <m:r>
                        <m:rPr>
                          <m:nor/>
                        </m:rPr>
                        <a:rPr lang="vi-VN" sz="2800" dirty="0" smtClean="0">
                          <a:latin typeface="+mj-lt"/>
                        </a:rPr>
                        <m:t>ậ</m:t>
                      </m:r>
                      <m:r>
                        <m:rPr>
                          <m:nor/>
                        </m:rPr>
                        <a:rPr lang="vi-VN" sz="2800" dirty="0" smtClean="0">
                          <a:latin typeface="+mj-lt"/>
                        </a:rPr>
                        <m:t>t</m:t>
                      </m:r>
                      <m:r>
                        <m:rPr>
                          <m:nor/>
                        </m:rPr>
                        <a:rPr lang="vi-VN" sz="2800" dirty="0" smtClean="0">
                          <a:latin typeface="+mj-lt"/>
                        </a:rPr>
                        <m:t> </m:t>
                      </m:r>
                      <m:r>
                        <m:rPr>
                          <m:nor/>
                        </m:rPr>
                        <a:rPr lang="vi-VN" sz="2800" dirty="0" smtClean="0">
                          <a:latin typeface="+mj-lt"/>
                        </a:rPr>
                        <m:t>nh</m:t>
                      </m:r>
                      <m:r>
                        <m:rPr>
                          <m:nor/>
                        </m:rPr>
                        <a:rPr lang="vi-VN" sz="2800" dirty="0" smtClean="0">
                          <a:latin typeface="+mj-lt"/>
                        </a:rPr>
                        <m:t>ẹ </m:t>
                      </m:r>
                      <m:r>
                        <m:rPr>
                          <m:nor/>
                        </m:rPr>
                        <a:rPr lang="vi-VN" sz="2800" dirty="0" smtClean="0">
                          <a:latin typeface="+mj-lt"/>
                        </a:rPr>
                        <m:t>l</m:t>
                      </m:r>
                      <m:r>
                        <m:rPr>
                          <m:nor/>
                        </m:rPr>
                        <a:rPr lang="vi-VN" sz="2800" dirty="0" smtClean="0">
                          <a:latin typeface="+mj-lt"/>
                        </a:rPr>
                        <m:t>à </m:t>
                      </m:r>
                      <m:r>
                        <m:rPr>
                          <m:nor/>
                        </m:rPr>
                        <a:rPr lang="vi-VN" sz="2800" dirty="0" smtClean="0">
                          <a:latin typeface="+mj-lt"/>
                        </a:rPr>
                        <m:t>b</m:t>
                      </m:r>
                      <m:r>
                        <m:rPr>
                          <m:nor/>
                        </m:rPr>
                        <a:rPr lang="vi-VN" sz="2800" dirty="0" smtClean="0">
                          <a:latin typeface="+mj-lt"/>
                        </a:rPr>
                        <m:t>ả</m:t>
                      </m:r>
                      <m:r>
                        <m:rPr>
                          <m:nor/>
                        </m:rPr>
                        <a:rPr lang="vi-VN" sz="2800" dirty="0" smtClean="0">
                          <a:latin typeface="+mj-lt"/>
                        </a:rPr>
                        <m:t>n</m:t>
                      </m:r>
                      <m:r>
                        <m:rPr>
                          <m:nor/>
                        </m:rPr>
                        <a:rPr lang="vi-VN" sz="2800" dirty="0" smtClean="0">
                          <a:latin typeface="+mj-lt"/>
                        </a:rPr>
                        <m:t> </m:t>
                      </m:r>
                      <m:r>
                        <m:rPr>
                          <m:nor/>
                        </m:rPr>
                        <a:rPr lang="vi-VN" sz="2800" dirty="0" smtClean="0">
                          <a:latin typeface="+mj-lt"/>
                        </a:rPr>
                        <m:t>ch</m:t>
                      </m:r>
                      <m:r>
                        <m:rPr>
                          <m:nor/>
                        </m:rPr>
                        <a:rPr lang="vi-VN" sz="2800" dirty="0" smtClean="0">
                          <a:latin typeface="+mj-lt"/>
                        </a:rPr>
                        <m:t>ấ</m:t>
                      </m:r>
                      <m:r>
                        <m:rPr>
                          <m:nor/>
                        </m:rPr>
                        <a:rPr lang="vi-VN" sz="2800" dirty="0" smtClean="0">
                          <a:latin typeface="+mj-lt"/>
                        </a:rPr>
                        <m:t>t</m:t>
                      </m:r>
                      <m:r>
                        <m:rPr>
                          <m:nor/>
                        </m:rPr>
                        <a:rPr lang="vi-VN" sz="2800" dirty="0" smtClean="0">
                          <a:latin typeface="+mj-lt"/>
                        </a:rPr>
                        <m:t> </m:t>
                      </m:r>
                      <m:r>
                        <m:rPr>
                          <m:nor/>
                        </m:rPr>
                        <a:rPr lang="vi-VN" sz="2800" dirty="0" smtClean="0">
                          <a:latin typeface="+mj-lt"/>
                        </a:rPr>
                        <m:t>t</m:t>
                      </m:r>
                      <m:r>
                        <m:rPr>
                          <m:nor/>
                        </m:rPr>
                        <a:rPr lang="vi-VN" sz="2800" dirty="0" smtClean="0">
                          <a:latin typeface="+mj-lt"/>
                        </a:rPr>
                        <m:t>ự </m:t>
                      </m:r>
                      <m:r>
                        <m:rPr>
                          <m:nor/>
                        </m:rPr>
                        <a:rPr lang="vi-VN" sz="2800" dirty="0" smtClean="0">
                          <a:latin typeface="+mj-lt"/>
                        </a:rPr>
                        <m:t>nhi</m:t>
                      </m:r>
                      <m:r>
                        <m:rPr>
                          <m:nor/>
                        </m:rPr>
                        <a:rPr lang="vi-VN" sz="2800" dirty="0" smtClean="0">
                          <a:latin typeface="+mj-lt"/>
                        </a:rPr>
                        <m:t>ê</m:t>
                      </m:r>
                      <m:r>
                        <m:rPr>
                          <m:nor/>
                        </m:rPr>
                        <a:rPr lang="vi-VN" sz="2800" dirty="0" smtClean="0">
                          <a:latin typeface="+mj-lt"/>
                        </a:rPr>
                        <m:t>n</m:t>
                      </m:r>
                      <m:r>
                        <m:rPr>
                          <m:nor/>
                        </m:rPr>
                        <a:rPr lang="vi-VN" sz="2800" dirty="0" smtClean="0">
                          <a:latin typeface="+mj-lt"/>
                        </a:rPr>
                        <m:t> </m:t>
                      </m:r>
                      <m:r>
                        <m:rPr>
                          <m:nor/>
                        </m:rPr>
                        <a:rPr lang="vi-VN" sz="2800" dirty="0" smtClean="0">
                          <a:latin typeface="+mj-lt"/>
                        </a:rPr>
                        <m:t>c</m:t>
                      </m:r>
                      <m:r>
                        <m:rPr>
                          <m:nor/>
                        </m:rPr>
                        <a:rPr lang="vi-VN" sz="2800" dirty="0" smtClean="0">
                          <a:latin typeface="+mj-lt"/>
                        </a:rPr>
                        <m:t>ủ</m:t>
                      </m:r>
                      <m:r>
                        <m:rPr>
                          <m:nor/>
                        </m:rPr>
                        <a:rPr lang="vi-VN" sz="2800" dirty="0" smtClean="0">
                          <a:latin typeface="+mj-lt"/>
                        </a:rPr>
                        <m:t>a</m:t>
                      </m:r>
                      <m:r>
                        <m:rPr>
                          <m:nor/>
                        </m:rPr>
                        <a:rPr lang="vi-VN" sz="2800" dirty="0" smtClean="0">
                          <a:latin typeface="+mj-lt"/>
                        </a:rPr>
                        <m:t> </m:t>
                      </m:r>
                      <m:r>
                        <m:rPr>
                          <m:nor/>
                        </m:rPr>
                        <a:rPr lang="vi-VN" sz="2800" dirty="0" smtClean="0">
                          <a:latin typeface="+mj-lt"/>
                        </a:rPr>
                        <m:t>c</m:t>
                      </m:r>
                      <m:r>
                        <m:rPr>
                          <m:nor/>
                        </m:rPr>
                        <a:rPr lang="vi-VN" sz="2800" dirty="0" smtClean="0">
                          <a:latin typeface="+mj-lt"/>
                        </a:rPr>
                        <m:t>á</m:t>
                      </m:r>
                      <m:r>
                        <m:rPr>
                          <m:nor/>
                        </m:rPr>
                        <a:rPr lang="vi-VN" sz="2800" dirty="0" smtClean="0">
                          <a:latin typeface="+mj-lt"/>
                        </a:rPr>
                        <m:t>c</m:t>
                      </m:r>
                      <m:r>
                        <m:rPr>
                          <m:nor/>
                        </m:rPr>
                        <a:rPr lang="vi-VN" sz="2800" dirty="0" smtClean="0">
                          <a:latin typeface="+mj-lt"/>
                        </a:rPr>
                        <m:t> </m:t>
                      </m:r>
                      <m:r>
                        <m:rPr>
                          <m:nor/>
                        </m:rPr>
                        <a:rPr lang="vi-VN" sz="2800" dirty="0" smtClean="0">
                          <a:latin typeface="+mj-lt"/>
                        </a:rPr>
                        <m:t>v</m:t>
                      </m:r>
                      <m:r>
                        <m:rPr>
                          <m:nor/>
                        </m:rPr>
                        <a:rPr lang="vi-VN" sz="2800" dirty="0" smtClean="0">
                          <a:latin typeface="+mj-lt"/>
                        </a:rPr>
                        <m:t>ậ</m:t>
                      </m:r>
                      <m:r>
                        <m:rPr>
                          <m:nor/>
                        </m:rPr>
                        <a:rPr lang="vi-VN" sz="2800" dirty="0" smtClean="0">
                          <a:latin typeface="+mj-lt"/>
                        </a:rPr>
                        <m:t>t</m:t>
                      </m:r>
                    </m:oMath>
                  </m:oMathPara>
                </a14:m>
                <a:endParaRPr lang="en-US" sz="2800" dirty="0">
                  <a:latin typeface="+mj-lt"/>
                </a:endParaRPr>
              </a:p>
              <a:p>
                <a:pPr marL="0" indent="0">
                  <a:buNone/>
                </a:pPr>
                <a:endParaRPr lang="vi-VN" sz="2800" dirty="0">
                  <a:latin typeface="+mj-lt"/>
                </a:endParaRPr>
              </a:p>
            </p:txBody>
          </p:sp>
        </mc:Choice>
        <mc:Fallback xmlns="">
          <p:sp>
            <p:nvSpPr>
              <p:cNvPr id="11" name="TextBox 10">
                <a:extLst>
                  <a:ext uri="{FF2B5EF4-FFF2-40B4-BE49-F238E27FC236}">
                    <a16:creationId xmlns:a16="http://schemas.microsoft.com/office/drawing/2014/main" id="{3BBD109E-8E6F-D481-2832-1AE399F0FC76}"/>
                  </a:ext>
                </a:extLst>
              </p:cNvPr>
              <p:cNvSpPr txBox="1">
                <a:spLocks noRot="1" noChangeAspect="1" noMove="1" noResize="1" noEditPoints="1" noAdjustHandles="1" noChangeArrowheads="1" noChangeShapeType="1" noTextEdit="1"/>
              </p:cNvSpPr>
              <p:nvPr/>
            </p:nvSpPr>
            <p:spPr>
              <a:xfrm>
                <a:off x="709030" y="3839547"/>
                <a:ext cx="6363574" cy="275492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098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56D3-4B03-A362-C5F5-FBBF4242BA5D}"/>
              </a:ext>
            </a:extLst>
          </p:cNvPr>
          <p:cNvSpPr>
            <a:spLocks noGrp="1"/>
          </p:cNvSpPr>
          <p:nvPr>
            <p:ph type="title"/>
          </p:nvPr>
        </p:nvSpPr>
        <p:spPr>
          <a:xfrm>
            <a:off x="735563" y="1820125"/>
            <a:ext cx="10515600" cy="1325563"/>
          </a:xfrm>
        </p:spPr>
        <p:txBody>
          <a:bodyPr>
            <a:normAutofit/>
          </a:bodyPr>
          <a:lstStyle/>
          <a:p>
            <a:pPr algn="ctr"/>
            <a:r>
              <a:rPr lang="vi-VN" sz="3200" b="1" dirty="0">
                <a:solidFill>
                  <a:srgbClr val="FF0000"/>
                </a:solidFill>
                <a:effectLst>
                  <a:outerShdw blurRad="38100" dist="38100" dir="2700000" algn="tl">
                    <a:srgbClr val="000000">
                      <a:alpha val="43137"/>
                    </a:srgbClr>
                  </a:outerShdw>
                </a:effectLst>
              </a:rPr>
              <a:t>Phương pháp thực nghiệm là gì?</a:t>
            </a:r>
            <a:endParaRPr lang="en-US" sz="32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ACCA389-B372-68C7-4CC7-710EBD96073C}"/>
              </a:ext>
            </a:extLst>
          </p:cNvPr>
          <p:cNvSpPr>
            <a:spLocks noGrp="1"/>
          </p:cNvSpPr>
          <p:nvPr>
            <p:ph idx="1"/>
          </p:nvPr>
        </p:nvSpPr>
        <p:spPr>
          <a:xfrm>
            <a:off x="838200" y="3145688"/>
            <a:ext cx="10515600" cy="1802396"/>
          </a:xfrm>
        </p:spPr>
        <p:style>
          <a:lnRef idx="1">
            <a:schemeClr val="accent4"/>
          </a:lnRef>
          <a:fillRef idx="2">
            <a:schemeClr val="accent4"/>
          </a:fillRef>
          <a:effectRef idx="1">
            <a:schemeClr val="accent4"/>
          </a:effectRef>
          <a:fontRef idx="minor">
            <a:schemeClr val="dk1"/>
          </a:fontRef>
        </p:style>
        <p:txBody>
          <a:bodyPr/>
          <a:lstStyle/>
          <a:p>
            <a:r>
              <a:rPr lang="vi-VN" dirty="0">
                <a:latin typeface="+mj-lt"/>
              </a:rPr>
              <a:t>Phương pháp thực nghiệm dùng thí nghiệm để phát hiện kết quả mới giúp kiểm chứng hoàn thiện, bổ sung hay bác bỏ giả thuyết nào đó. Kết quả mới này cần được giải thích bằng lí thuyết đã biết hoặc lí thuyết mới.</a:t>
            </a:r>
            <a:endParaRPr lang="en-US" dirty="0">
              <a:latin typeface="+mj-lt"/>
            </a:endParaRPr>
          </a:p>
        </p:txBody>
      </p:sp>
      <p:sp>
        <p:nvSpPr>
          <p:cNvPr id="4" name="Title 1">
            <a:extLst>
              <a:ext uri="{FF2B5EF4-FFF2-40B4-BE49-F238E27FC236}">
                <a16:creationId xmlns:a16="http://schemas.microsoft.com/office/drawing/2014/main" id="{879D61DF-3965-27C1-0FD7-9B363F5372CD}"/>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c. Phương pháp nghiên cứu của vật lí</a:t>
            </a:r>
            <a:endParaRPr lang="en-US" sz="3600" b="1" dirty="0">
              <a:solidFill>
                <a:srgbClr val="0070C0"/>
              </a:solidFill>
            </a:endParaRPr>
          </a:p>
        </p:txBody>
      </p:sp>
    </p:spTree>
    <p:extLst>
      <p:ext uri="{BB962C8B-B14F-4D97-AF65-F5344CB8AC3E}">
        <p14:creationId xmlns:p14="http://schemas.microsoft.com/office/powerpoint/2010/main" val="176019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366F-DC5C-C3E2-7628-DA64E95B2CA5}"/>
              </a:ext>
            </a:extLst>
          </p:cNvPr>
          <p:cNvSpPr>
            <a:spLocks noGrp="1"/>
          </p:cNvSpPr>
          <p:nvPr>
            <p:ph type="title"/>
          </p:nvPr>
        </p:nvSpPr>
        <p:spPr>
          <a:xfrm>
            <a:off x="474306" y="1820701"/>
            <a:ext cx="11562184" cy="1325563"/>
          </a:xfrm>
        </p:spPr>
        <p:txBody>
          <a:bodyPr>
            <a:normAutofit/>
          </a:bodyPr>
          <a:lstStyle/>
          <a:p>
            <a:r>
              <a:rPr lang="vi-VN" sz="2800" dirty="0">
                <a:solidFill>
                  <a:srgbClr val="FF0000"/>
                </a:solidFill>
              </a:rPr>
              <a:t>Trình bày một số ví dụ khác để minh hoạ cho phương pháp thực nghiệm trong vật lí?</a:t>
            </a:r>
            <a:endParaRPr lang="en-US" sz="2800" dirty="0">
              <a:solidFill>
                <a:srgbClr val="FF0000"/>
              </a:solidFill>
            </a:endParaRPr>
          </a:p>
        </p:txBody>
      </p:sp>
      <p:sp>
        <p:nvSpPr>
          <p:cNvPr id="3" name="Content Placeholder 2">
            <a:extLst>
              <a:ext uri="{FF2B5EF4-FFF2-40B4-BE49-F238E27FC236}">
                <a16:creationId xmlns:a16="http://schemas.microsoft.com/office/drawing/2014/main" id="{46503686-C4AA-9E1A-747C-F553CBFAF538}"/>
              </a:ext>
            </a:extLst>
          </p:cNvPr>
          <p:cNvSpPr>
            <a:spLocks noGrp="1"/>
          </p:cNvSpPr>
          <p:nvPr>
            <p:ph idx="1"/>
          </p:nvPr>
        </p:nvSpPr>
        <p:spPr>
          <a:xfrm>
            <a:off x="744894" y="3248900"/>
            <a:ext cx="10515600" cy="2304759"/>
          </a:xfrm>
        </p:spPr>
        <p:txBody>
          <a:bodyPr/>
          <a:lstStyle/>
          <a:p>
            <a:pPr>
              <a:buFont typeface="Wingdings" panose="05000000000000000000" pitchFamily="2" charset="2"/>
              <a:buChar char="ü"/>
            </a:pPr>
            <a:r>
              <a:rPr lang="vi-VN" dirty="0">
                <a:latin typeface="+mj-lt"/>
              </a:rPr>
              <a:t> Thí nghiệm tạo ra âm thanh (như gảy đàn, gõ vào thanh kim loại,...) để chứng tỏ được âm thanh có thể truyền được trong chất rắn, lỏng, khí. </a:t>
            </a:r>
          </a:p>
          <a:p>
            <a:pPr>
              <a:buFont typeface="Wingdings" panose="05000000000000000000" pitchFamily="2" charset="2"/>
              <a:buChar char="ü"/>
            </a:pPr>
            <a:r>
              <a:rPr lang="vi-VN" dirty="0">
                <a:latin typeface="+mj-lt"/>
              </a:rPr>
              <a:t> Thí nghiệm sử dụng năng lượng ánh sáng để đốt cháy tờ giấy, từ đó có thể nêu được ánh sáng có năng lượng</a:t>
            </a:r>
            <a:endParaRPr lang="en-US" dirty="0">
              <a:latin typeface="+mj-lt"/>
            </a:endParaRPr>
          </a:p>
        </p:txBody>
      </p:sp>
      <p:sp>
        <p:nvSpPr>
          <p:cNvPr id="4" name="Title 1">
            <a:extLst>
              <a:ext uri="{FF2B5EF4-FFF2-40B4-BE49-F238E27FC236}">
                <a16:creationId xmlns:a16="http://schemas.microsoft.com/office/drawing/2014/main" id="{80DEED6E-E640-3A82-3D08-091F036A0314}"/>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c. Phương pháp nghiên cứu của vật lí</a:t>
            </a:r>
            <a:endParaRPr lang="en-US" sz="3600" b="1" dirty="0">
              <a:solidFill>
                <a:srgbClr val="0070C0"/>
              </a:solidFill>
            </a:endParaRPr>
          </a:p>
        </p:txBody>
      </p:sp>
    </p:spTree>
    <p:extLst>
      <p:ext uri="{BB962C8B-B14F-4D97-AF65-F5344CB8AC3E}">
        <p14:creationId xmlns:p14="http://schemas.microsoft.com/office/powerpoint/2010/main" val="356514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6304-C161-2CCA-BF46-F38E4DC652BF}"/>
              </a:ext>
            </a:extLst>
          </p:cNvPr>
          <p:cNvSpPr>
            <a:spLocks noGrp="1"/>
          </p:cNvSpPr>
          <p:nvPr>
            <p:ph type="title"/>
          </p:nvPr>
        </p:nvSpPr>
        <p:spPr>
          <a:xfrm>
            <a:off x="734007" y="1768849"/>
            <a:ext cx="10515600" cy="890375"/>
          </a:xfrm>
        </p:spPr>
        <p:txBody>
          <a:bodyPr>
            <a:normAutofit/>
          </a:bodyPr>
          <a:lstStyle/>
          <a:p>
            <a:pPr marL="457200" indent="-457200">
              <a:buFont typeface="Wingdings" panose="05000000000000000000" pitchFamily="2" charset="2"/>
              <a:buChar char="v"/>
            </a:pPr>
            <a:r>
              <a:rPr lang="vi-VN" sz="2800" b="1" dirty="0">
                <a:solidFill>
                  <a:srgbClr val="00B050"/>
                </a:solidFill>
              </a:rPr>
              <a:t>Phương pháp lí thuyết</a:t>
            </a:r>
            <a:endParaRPr lang="en-US" sz="2800" b="1" dirty="0">
              <a:solidFill>
                <a:srgbClr val="00B050"/>
              </a:solidFill>
            </a:endParaRPr>
          </a:p>
        </p:txBody>
      </p:sp>
      <p:sp>
        <p:nvSpPr>
          <p:cNvPr id="3" name="Content Placeholder 2">
            <a:extLst>
              <a:ext uri="{FF2B5EF4-FFF2-40B4-BE49-F238E27FC236}">
                <a16:creationId xmlns:a16="http://schemas.microsoft.com/office/drawing/2014/main" id="{635CDA57-8504-B277-29F8-914DCA665EAC}"/>
              </a:ext>
            </a:extLst>
          </p:cNvPr>
          <p:cNvSpPr>
            <a:spLocks noGrp="1"/>
          </p:cNvSpPr>
          <p:nvPr>
            <p:ph idx="1"/>
          </p:nvPr>
        </p:nvSpPr>
        <p:spPr>
          <a:xfrm>
            <a:off x="734006" y="2500113"/>
            <a:ext cx="10515600" cy="970385"/>
          </a:xfrm>
        </p:spPr>
        <p:txBody>
          <a:bodyPr/>
          <a:lstStyle/>
          <a:p>
            <a:pPr marL="0" indent="0">
              <a:buNone/>
            </a:pPr>
            <a:r>
              <a:rPr lang="vi-VN" dirty="0">
                <a:latin typeface="+mj-lt"/>
              </a:rPr>
              <a:t>Công trình dự đoán sự tồn tại của Hải Vương Tinh và Thiên Vương Tinh trong hệ mặt trời (Hình 1.4) có ý nghĩa như thế nào?</a:t>
            </a:r>
          </a:p>
        </p:txBody>
      </p:sp>
      <p:sp>
        <p:nvSpPr>
          <p:cNvPr id="4" name="Title 1">
            <a:extLst>
              <a:ext uri="{FF2B5EF4-FFF2-40B4-BE49-F238E27FC236}">
                <a16:creationId xmlns:a16="http://schemas.microsoft.com/office/drawing/2014/main" id="{33E8AEEB-8223-DB01-E7B3-D1D57AC0802E}"/>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c. Phương pháp nghiên cứu của vật lí</a:t>
            </a:r>
            <a:endParaRPr lang="en-US" sz="3600" b="1" dirty="0">
              <a:solidFill>
                <a:srgbClr val="0070C0"/>
              </a:solidFill>
            </a:endParaRPr>
          </a:p>
        </p:txBody>
      </p:sp>
      <p:pic>
        <p:nvPicPr>
          <p:cNvPr id="6" name="Picture 5" descr="A picture containing text&#10;&#10;Description automatically generated">
            <a:extLst>
              <a:ext uri="{FF2B5EF4-FFF2-40B4-BE49-F238E27FC236}">
                <a16:creationId xmlns:a16="http://schemas.microsoft.com/office/drawing/2014/main" id="{84543F13-70D2-71C0-F586-2095762D2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443" y="3470498"/>
            <a:ext cx="6031114" cy="3234733"/>
          </a:xfrm>
          <a:prstGeom prst="rect">
            <a:avLst/>
          </a:prstGeom>
        </p:spPr>
      </p:pic>
    </p:spTree>
    <p:extLst>
      <p:ext uri="{BB962C8B-B14F-4D97-AF65-F5344CB8AC3E}">
        <p14:creationId xmlns:p14="http://schemas.microsoft.com/office/powerpoint/2010/main" val="404943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6304-C161-2CCA-BF46-F38E4DC652BF}"/>
              </a:ext>
            </a:extLst>
          </p:cNvPr>
          <p:cNvSpPr>
            <a:spLocks noGrp="1"/>
          </p:cNvSpPr>
          <p:nvPr>
            <p:ph type="title"/>
          </p:nvPr>
        </p:nvSpPr>
        <p:spPr>
          <a:xfrm>
            <a:off x="734007" y="1768849"/>
            <a:ext cx="10515600" cy="890375"/>
          </a:xfrm>
        </p:spPr>
        <p:txBody>
          <a:bodyPr>
            <a:normAutofit/>
          </a:bodyPr>
          <a:lstStyle/>
          <a:p>
            <a:pPr marL="457200" indent="-457200">
              <a:buFont typeface="Wingdings" panose="05000000000000000000" pitchFamily="2" charset="2"/>
              <a:buChar char="v"/>
            </a:pPr>
            <a:r>
              <a:rPr lang="vi-VN" sz="2800" b="1" dirty="0">
                <a:solidFill>
                  <a:srgbClr val="00B050"/>
                </a:solidFill>
              </a:rPr>
              <a:t>Phương pháp lí thuyết</a:t>
            </a:r>
            <a:endParaRPr lang="en-US" sz="2800" b="1" dirty="0">
              <a:solidFill>
                <a:srgbClr val="00B050"/>
              </a:solidFill>
            </a:endParaRPr>
          </a:p>
        </p:txBody>
      </p:sp>
      <p:sp>
        <p:nvSpPr>
          <p:cNvPr id="4" name="Title 1">
            <a:extLst>
              <a:ext uri="{FF2B5EF4-FFF2-40B4-BE49-F238E27FC236}">
                <a16:creationId xmlns:a16="http://schemas.microsoft.com/office/drawing/2014/main" id="{33E8AEEB-8223-DB01-E7B3-D1D57AC0802E}"/>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c. Phương pháp nghiên cứu của vật lí</a:t>
            </a:r>
            <a:endParaRPr lang="en-US" sz="3600" b="1" dirty="0">
              <a:solidFill>
                <a:srgbClr val="0070C0"/>
              </a:solidFill>
            </a:endParaRPr>
          </a:p>
        </p:txBody>
      </p:sp>
      <p:pic>
        <p:nvPicPr>
          <p:cNvPr id="6" name="Picture 5" descr="A picture containing text&#10;&#10;Description automatically generated">
            <a:extLst>
              <a:ext uri="{FF2B5EF4-FFF2-40B4-BE49-F238E27FC236}">
                <a16:creationId xmlns:a16="http://schemas.microsoft.com/office/drawing/2014/main" id="{84543F13-70D2-71C0-F586-2095762D2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584" y="2280175"/>
            <a:ext cx="6031114" cy="3234733"/>
          </a:xfrm>
          <a:prstGeom prst="rect">
            <a:avLst/>
          </a:prstGeom>
        </p:spPr>
      </p:pic>
      <p:sp>
        <p:nvSpPr>
          <p:cNvPr id="9" name="TextBox 8">
            <a:extLst>
              <a:ext uri="{FF2B5EF4-FFF2-40B4-BE49-F238E27FC236}">
                <a16:creationId xmlns:a16="http://schemas.microsoft.com/office/drawing/2014/main" id="{1BD2995F-0A1A-2599-6B63-EAF1102F71A0}"/>
              </a:ext>
            </a:extLst>
          </p:cNvPr>
          <p:cNvSpPr txBox="1"/>
          <p:nvPr/>
        </p:nvSpPr>
        <p:spPr>
          <a:xfrm>
            <a:off x="361562" y="2697213"/>
            <a:ext cx="5432748" cy="2677656"/>
          </a:xfrm>
          <a:prstGeom prst="rect">
            <a:avLst/>
          </a:prstGeom>
          <a:noFill/>
        </p:spPr>
        <p:txBody>
          <a:bodyPr wrap="square">
            <a:spAutoFit/>
          </a:bodyPr>
          <a:lstStyle/>
          <a:p>
            <a:r>
              <a:rPr lang="vi-VN" sz="2800" dirty="0">
                <a:latin typeface="+mj-lt"/>
              </a:rPr>
              <a:t>Công trình dự đoán sự tồn tại của Hải Vương Tinh và Thiên Vương Tinh trong hệ mặt trời có ý nghĩa: Thiên Vương tinh không ở đúng vị trí mà các phương trình toán học nghiên cứu chuyển động tiên đoán</a:t>
            </a:r>
            <a:endParaRPr lang="en-US" sz="2800" dirty="0">
              <a:latin typeface="+mj-lt"/>
            </a:endParaRPr>
          </a:p>
        </p:txBody>
      </p:sp>
    </p:spTree>
    <p:extLst>
      <p:ext uri="{BB962C8B-B14F-4D97-AF65-F5344CB8AC3E}">
        <p14:creationId xmlns:p14="http://schemas.microsoft.com/office/powerpoint/2010/main" val="34198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277B-559A-77E1-FACD-CFBA2A57C3CB}"/>
              </a:ext>
            </a:extLst>
          </p:cNvPr>
          <p:cNvSpPr>
            <a:spLocks noGrp="1"/>
          </p:cNvSpPr>
          <p:nvPr>
            <p:ph type="title"/>
          </p:nvPr>
        </p:nvSpPr>
        <p:spPr>
          <a:xfrm>
            <a:off x="1580761" y="2128693"/>
            <a:ext cx="9030478" cy="679904"/>
          </a:xfrm>
        </p:spPr>
        <p:txBody>
          <a:bodyPr>
            <a:normAutofit/>
          </a:bodyPr>
          <a:lstStyle/>
          <a:p>
            <a:pPr algn="ctr"/>
            <a:r>
              <a:rPr lang="vi-VN" sz="2800" b="1" dirty="0">
                <a:solidFill>
                  <a:srgbClr val="FF0000"/>
                </a:solidFill>
              </a:rPr>
              <a:t>Khái niệm phương pháp lí thuyết:</a:t>
            </a:r>
            <a:endParaRPr lang="en-US" sz="2800" b="1" dirty="0">
              <a:solidFill>
                <a:srgbClr val="FF0000"/>
              </a:solidFill>
            </a:endParaRPr>
          </a:p>
        </p:txBody>
      </p:sp>
      <p:sp>
        <p:nvSpPr>
          <p:cNvPr id="3" name="Content Placeholder 2">
            <a:extLst>
              <a:ext uri="{FF2B5EF4-FFF2-40B4-BE49-F238E27FC236}">
                <a16:creationId xmlns:a16="http://schemas.microsoft.com/office/drawing/2014/main" id="{CB263E0E-14FF-4F63-D6C1-1C477D5603FD}"/>
              </a:ext>
            </a:extLst>
          </p:cNvPr>
          <p:cNvSpPr>
            <a:spLocks noGrp="1"/>
          </p:cNvSpPr>
          <p:nvPr>
            <p:ph idx="1"/>
          </p:nvPr>
        </p:nvSpPr>
        <p:spPr>
          <a:xfrm>
            <a:off x="838200" y="3097763"/>
            <a:ext cx="10515600" cy="1325044"/>
          </a:xfrm>
        </p:spPr>
        <p:style>
          <a:lnRef idx="1">
            <a:schemeClr val="accent4"/>
          </a:lnRef>
          <a:fillRef idx="2">
            <a:schemeClr val="accent4"/>
          </a:fillRef>
          <a:effectRef idx="1">
            <a:schemeClr val="accent4"/>
          </a:effectRef>
          <a:fontRef idx="minor">
            <a:schemeClr val="dk1"/>
          </a:fontRef>
        </p:style>
        <p:txBody>
          <a:bodyPr/>
          <a:lstStyle/>
          <a:p>
            <a:r>
              <a:rPr lang="vi-VN" dirty="0">
                <a:latin typeface="+mj-lt"/>
              </a:rPr>
              <a:t>Phương pháp lí thuyết sử dụng ngôn ngữ toán học và suy luận lí thuyết để phát hiện một kết quả mới. Kết quả này cần được kiểm chứng bằng thực nghiệm</a:t>
            </a:r>
            <a:endParaRPr lang="en-US" dirty="0">
              <a:latin typeface="+mj-lt"/>
            </a:endParaRPr>
          </a:p>
        </p:txBody>
      </p:sp>
      <p:sp>
        <p:nvSpPr>
          <p:cNvPr id="4" name="Title 1">
            <a:extLst>
              <a:ext uri="{FF2B5EF4-FFF2-40B4-BE49-F238E27FC236}">
                <a16:creationId xmlns:a16="http://schemas.microsoft.com/office/drawing/2014/main" id="{D9B32C1B-3B99-E7C2-E94E-8094A339FD45}"/>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c. Phương pháp nghiên cứu của vật lí</a:t>
            </a:r>
            <a:endParaRPr lang="en-US" sz="3600" b="1" dirty="0">
              <a:solidFill>
                <a:srgbClr val="0070C0"/>
              </a:solidFill>
            </a:endParaRPr>
          </a:p>
        </p:txBody>
      </p:sp>
    </p:spTree>
    <p:extLst>
      <p:ext uri="{BB962C8B-B14F-4D97-AF65-F5344CB8AC3E}">
        <p14:creationId xmlns:p14="http://schemas.microsoft.com/office/powerpoint/2010/main" val="359092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AABD-CA46-44EB-92DC-FED933E95F38}"/>
              </a:ext>
            </a:extLst>
          </p:cNvPr>
          <p:cNvSpPr>
            <a:spLocks noGrp="1"/>
          </p:cNvSpPr>
          <p:nvPr>
            <p:ph type="title"/>
          </p:nvPr>
        </p:nvSpPr>
        <p:spPr>
          <a:xfrm>
            <a:off x="1779037" y="299811"/>
            <a:ext cx="9977535" cy="1325563"/>
          </a:xfrm>
        </p:spPr>
        <p:txBody>
          <a:bodyPr>
            <a:noAutofit/>
          </a:bodyPr>
          <a:lstStyle/>
          <a:p>
            <a:r>
              <a:rPr lang="vi-VN" sz="2800" dirty="0">
                <a:solidFill>
                  <a:srgbClr val="FF0000"/>
                </a:solidFill>
              </a:rPr>
              <a:t>Nêu nhận định về vai trò của thí nghiệm trong phương pháp thực nghiệm và xác định điểm cốt lõi của phương pháp lí thuyết?</a:t>
            </a:r>
            <a:endParaRPr lang="en-US" sz="2800" dirty="0">
              <a:solidFill>
                <a:srgbClr val="FF0000"/>
              </a:solidFill>
            </a:endParaRPr>
          </a:p>
        </p:txBody>
      </p:sp>
      <p:sp>
        <p:nvSpPr>
          <p:cNvPr id="3" name="Content Placeholder 2">
            <a:extLst>
              <a:ext uri="{FF2B5EF4-FFF2-40B4-BE49-F238E27FC236}">
                <a16:creationId xmlns:a16="http://schemas.microsoft.com/office/drawing/2014/main" id="{87D8FE04-7E13-134C-8D59-E1D4363208A7}"/>
              </a:ext>
            </a:extLst>
          </p:cNvPr>
          <p:cNvSpPr>
            <a:spLocks noGrp="1"/>
          </p:cNvSpPr>
          <p:nvPr>
            <p:ph idx="1"/>
          </p:nvPr>
        </p:nvSpPr>
        <p:spPr>
          <a:xfrm>
            <a:off x="838200" y="1931436"/>
            <a:ext cx="10515600" cy="3219159"/>
          </a:xfrm>
        </p:spPr>
        <p:txBody>
          <a:bodyPr>
            <a:normAutofit lnSpcReduction="10000"/>
          </a:bodyPr>
          <a:lstStyle/>
          <a:p>
            <a:r>
              <a:rPr lang="vi-VN" dirty="0">
                <a:latin typeface="+mj-lt"/>
              </a:rPr>
              <a:t>Thí nghiệm đóng vai trò trọng yếu trong phương pháp thực nghiệm, bởi kết quả thí nghiệm chính là cơ sở quan trọng nhất để khẳng định tính đúng đắn của một giả thuyết, mô hình, lí thuyết. </a:t>
            </a:r>
          </a:p>
          <a:p>
            <a:r>
              <a:rPr lang="vi-VN" dirty="0">
                <a:latin typeface="+mj-lt"/>
              </a:rPr>
              <a:t>Điểm cốt lõi của phương pháp lí thuyết là việc xây dựng những mô hình giả thuyết bằng công cụ toán học. Tuy nhiên, chúng ta cần lưu ý cho dù kết quả lí thuyết chặt chẽ về mặt toán học nhưng không trùng khớp với kết quả thực nghiệm thì lí thuyết đó cũng không thể được sử dụng</a:t>
            </a:r>
          </a:p>
        </p:txBody>
      </p:sp>
    </p:spTree>
    <p:extLst>
      <p:ext uri="{BB962C8B-B14F-4D97-AF65-F5344CB8AC3E}">
        <p14:creationId xmlns:p14="http://schemas.microsoft.com/office/powerpoint/2010/main" val="95722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3DD4-D854-F2F2-BBC9-84655A029EB0}"/>
              </a:ext>
            </a:extLst>
          </p:cNvPr>
          <p:cNvSpPr>
            <a:spLocks noGrp="1"/>
          </p:cNvSpPr>
          <p:nvPr>
            <p:ph type="title"/>
          </p:nvPr>
        </p:nvSpPr>
        <p:spPr/>
        <p:txBody>
          <a:bodyPr>
            <a:normAutofit/>
          </a:bodyPr>
          <a:lstStyle/>
          <a:p>
            <a:pPr algn="ctr"/>
            <a:r>
              <a:rPr lang="vi-VN" sz="3200" b="1" dirty="0">
                <a:solidFill>
                  <a:srgbClr val="FF0000"/>
                </a:solidFill>
                <a:effectLst>
                  <a:outerShdw blurRad="38100" dist="38100" dir="2700000" algn="tl">
                    <a:srgbClr val="000000">
                      <a:alpha val="43137"/>
                    </a:srgbClr>
                  </a:outerShdw>
                </a:effectLst>
              </a:rPr>
              <a:t>KẾT LUẬN</a:t>
            </a:r>
            <a:endParaRPr lang="en-US" sz="32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28E1E31-6473-FC94-9C37-E2286F329D39}"/>
              </a:ext>
            </a:extLst>
          </p:cNvPr>
          <p:cNvSpPr>
            <a:spLocks noGrp="1"/>
          </p:cNvSpPr>
          <p:nvPr>
            <p:ph idx="1"/>
          </p:nvPr>
        </p:nvSpPr>
        <p:spPr>
          <a:xfrm>
            <a:off x="838200" y="2511782"/>
            <a:ext cx="10515600" cy="996528"/>
          </a:xfrm>
        </p:spPr>
        <p:style>
          <a:lnRef idx="1">
            <a:schemeClr val="accent2"/>
          </a:lnRef>
          <a:fillRef idx="2">
            <a:schemeClr val="accent2"/>
          </a:fillRef>
          <a:effectRef idx="1">
            <a:schemeClr val="accent2"/>
          </a:effectRef>
          <a:fontRef idx="minor">
            <a:schemeClr val="dk1"/>
          </a:fontRef>
        </p:style>
        <p:txBody>
          <a:bodyPr/>
          <a:lstStyle/>
          <a:p>
            <a:r>
              <a:rPr lang="vi-VN" dirty="0">
                <a:latin typeface="+mj-lt"/>
              </a:rPr>
              <a:t>Hai phương pháp này hỗ trợ cho nhau, trong đó phương pháp thực nghiệm có tính quyết định</a:t>
            </a:r>
            <a:endParaRPr lang="en-US" dirty="0">
              <a:latin typeface="+mj-lt"/>
            </a:endParaRPr>
          </a:p>
        </p:txBody>
      </p:sp>
    </p:spTree>
    <p:extLst>
      <p:ext uri="{BB962C8B-B14F-4D97-AF65-F5344CB8AC3E}">
        <p14:creationId xmlns:p14="http://schemas.microsoft.com/office/powerpoint/2010/main" val="87657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AD9D-DEC3-CD72-E4D3-9C97B36C86E3}"/>
              </a:ext>
            </a:extLst>
          </p:cNvPr>
          <p:cNvSpPr>
            <a:spLocks noGrp="1"/>
          </p:cNvSpPr>
          <p:nvPr>
            <p:ph type="title"/>
          </p:nvPr>
        </p:nvSpPr>
        <p:spPr>
          <a:xfrm>
            <a:off x="838200" y="361098"/>
            <a:ext cx="10515600" cy="1325563"/>
          </a:xfrm>
        </p:spPr>
        <p:txBody>
          <a:bodyPr/>
          <a:lstStyle/>
          <a:p>
            <a:pPr algn="ctr"/>
            <a:r>
              <a:rPr lang="vi-VN" b="1" dirty="0">
                <a:solidFill>
                  <a:srgbClr val="FF0000"/>
                </a:solidFill>
                <a:effectLst>
                  <a:outerShdw blurRad="38100" dist="38100" dir="2700000" algn="tl">
                    <a:srgbClr val="000000">
                      <a:alpha val="43137"/>
                    </a:srgbClr>
                  </a:outerShdw>
                </a:effectLst>
              </a:rPr>
              <a:t>CHƯƠNG 1: MỞ ĐẦU</a:t>
            </a:r>
            <a:br>
              <a:rPr lang="vi-VN" b="1" dirty="0">
                <a:solidFill>
                  <a:srgbClr val="FF0000"/>
                </a:solidFill>
                <a:effectLst>
                  <a:outerShdw blurRad="38100" dist="38100" dir="2700000" algn="tl">
                    <a:srgbClr val="000000">
                      <a:alpha val="43137"/>
                    </a:srgbClr>
                  </a:outerShdw>
                </a:effectLst>
              </a:rPr>
            </a:br>
            <a:r>
              <a:rPr lang="vi-VN" b="1" dirty="0">
                <a:solidFill>
                  <a:srgbClr val="FF0000"/>
                </a:solidFill>
                <a:effectLst>
                  <a:outerShdw blurRad="38100" dist="38100" dir="2700000" algn="tl">
                    <a:srgbClr val="000000">
                      <a:alpha val="43137"/>
                    </a:srgbClr>
                  </a:outerShdw>
                </a:effectLst>
              </a:rPr>
              <a:t>BÀI 1: KHÁI QUÁT VỀ MÔN VẬT LÍ </a:t>
            </a:r>
            <a:endParaRPr lang="en-US" b="1" dirty="0">
              <a:solidFill>
                <a:srgbClr val="FF0000"/>
              </a:solidFill>
              <a:effectLst>
                <a:outerShdw blurRad="38100" dist="38100" dir="2700000" algn="tl">
                  <a:srgbClr val="000000">
                    <a:alpha val="43137"/>
                  </a:srgbClr>
                </a:outerShdw>
              </a:effectLst>
            </a:endParaRPr>
          </a:p>
        </p:txBody>
      </p:sp>
      <p:pic>
        <p:nvPicPr>
          <p:cNvPr id="5" name="Picture 4" descr="Graphical user interface, diagram, application&#10;&#10;Description automatically generated">
            <a:extLst>
              <a:ext uri="{FF2B5EF4-FFF2-40B4-BE49-F238E27FC236}">
                <a16:creationId xmlns:a16="http://schemas.microsoft.com/office/drawing/2014/main" id="{A6904EC3-61AA-3086-532B-2D78F0CA2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512" y="2062065"/>
            <a:ext cx="6290975" cy="4098935"/>
          </a:xfrm>
          <a:prstGeom prst="rect">
            <a:avLst/>
          </a:prstGeom>
        </p:spPr>
      </p:pic>
    </p:spTree>
    <p:extLst>
      <p:ext uri="{BB962C8B-B14F-4D97-AF65-F5344CB8AC3E}">
        <p14:creationId xmlns:p14="http://schemas.microsoft.com/office/powerpoint/2010/main" val="419095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4D69-5BA8-80EA-75BE-CE153216256F}"/>
              </a:ext>
            </a:extLst>
          </p:cNvPr>
          <p:cNvSpPr>
            <a:spLocks noGrp="1"/>
          </p:cNvSpPr>
          <p:nvPr>
            <p:ph type="title"/>
          </p:nvPr>
        </p:nvSpPr>
        <p:spPr>
          <a:xfrm>
            <a:off x="1763486" y="365125"/>
            <a:ext cx="10123714" cy="1325563"/>
          </a:xfrm>
        </p:spPr>
        <p:txBody>
          <a:bodyPr>
            <a:normAutofit/>
          </a:bodyPr>
          <a:lstStyle/>
          <a:p>
            <a:r>
              <a:rPr lang="vi-VN" sz="3200" b="1" dirty="0">
                <a:solidFill>
                  <a:srgbClr val="FF0000"/>
                </a:solidFill>
              </a:rPr>
              <a:t>* Tìm hiểu thế giới tự nhiên dưới góc độ vật lí</a:t>
            </a:r>
            <a:endParaRPr lang="en-US" sz="3200" b="1" dirty="0">
              <a:solidFill>
                <a:srgbClr val="FF0000"/>
              </a:solidFill>
            </a:endParaRPr>
          </a:p>
        </p:txBody>
      </p:sp>
      <p:sp>
        <p:nvSpPr>
          <p:cNvPr id="3" name="Content Placeholder 2">
            <a:extLst>
              <a:ext uri="{FF2B5EF4-FFF2-40B4-BE49-F238E27FC236}">
                <a16:creationId xmlns:a16="http://schemas.microsoft.com/office/drawing/2014/main" id="{770C53BC-3C05-2F2B-6918-4F9AF002FDB6}"/>
              </a:ext>
            </a:extLst>
          </p:cNvPr>
          <p:cNvSpPr>
            <a:spLocks noGrp="1"/>
          </p:cNvSpPr>
          <p:nvPr>
            <p:ph idx="1"/>
          </p:nvPr>
        </p:nvSpPr>
        <p:spPr/>
        <p:txBody>
          <a:bodyPr/>
          <a:lstStyle/>
          <a:p>
            <a:r>
              <a:rPr lang="vi-VN" dirty="0">
                <a:latin typeface="+mj-lt"/>
              </a:rPr>
              <a:t>Quá trình nghiên cứu của các nhà khoa học nói chung và nhà vật lí nói riêng chính là quá trình tìm hiểu thế giới tự nhiên</a:t>
            </a:r>
            <a:endParaRPr lang="en-US" dirty="0">
              <a:latin typeface="+mj-lt"/>
            </a:endParaRPr>
          </a:p>
        </p:txBody>
      </p:sp>
      <p:pic>
        <p:nvPicPr>
          <p:cNvPr id="7" name="Picture 6">
            <a:extLst>
              <a:ext uri="{FF2B5EF4-FFF2-40B4-BE49-F238E27FC236}">
                <a16:creationId xmlns:a16="http://schemas.microsoft.com/office/drawing/2014/main" id="{0EFC1B9E-0F88-DE09-81F5-6CF9ABE79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5" y="2859055"/>
            <a:ext cx="6343650" cy="3733800"/>
          </a:xfrm>
          <a:prstGeom prst="rect">
            <a:avLst/>
          </a:prstGeom>
        </p:spPr>
      </p:pic>
    </p:spTree>
    <p:extLst>
      <p:ext uri="{BB962C8B-B14F-4D97-AF65-F5344CB8AC3E}">
        <p14:creationId xmlns:p14="http://schemas.microsoft.com/office/powerpoint/2010/main" val="12814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3D64-3BE2-F3D8-01EF-AB81F1837E86}"/>
              </a:ext>
            </a:extLst>
          </p:cNvPr>
          <p:cNvSpPr>
            <a:spLocks noGrp="1"/>
          </p:cNvSpPr>
          <p:nvPr>
            <p:ph type="title"/>
          </p:nvPr>
        </p:nvSpPr>
        <p:spPr>
          <a:xfrm>
            <a:off x="1287624" y="500062"/>
            <a:ext cx="10904376" cy="1325563"/>
          </a:xfrm>
        </p:spPr>
        <p:txBody>
          <a:bodyPr>
            <a:normAutofit/>
          </a:bodyPr>
          <a:lstStyle/>
          <a:p>
            <a:r>
              <a:rPr lang="vi-VN" sz="2800" dirty="0">
                <a:solidFill>
                  <a:srgbClr val="FF0000"/>
                </a:solidFill>
              </a:rPr>
              <a:t>Em hãy cho biết quá trình tìm hiểu thế giới tự nhiên gồm những bước nào?</a:t>
            </a:r>
            <a:endParaRPr lang="en-US" sz="2800" dirty="0">
              <a:solidFill>
                <a:srgbClr val="FF0000"/>
              </a:solidFill>
            </a:endParaRPr>
          </a:p>
        </p:txBody>
      </p:sp>
      <p:sp>
        <p:nvSpPr>
          <p:cNvPr id="3" name="Content Placeholder 2">
            <a:extLst>
              <a:ext uri="{FF2B5EF4-FFF2-40B4-BE49-F238E27FC236}">
                <a16:creationId xmlns:a16="http://schemas.microsoft.com/office/drawing/2014/main" id="{33C46F58-3636-CAAE-D262-1DF889CC68C1}"/>
              </a:ext>
            </a:extLst>
          </p:cNvPr>
          <p:cNvSpPr>
            <a:spLocks noGrp="1"/>
          </p:cNvSpPr>
          <p:nvPr>
            <p:ph idx="1"/>
          </p:nvPr>
        </p:nvSpPr>
        <p:spPr/>
        <p:txBody>
          <a:bodyPr>
            <a:normAutofit/>
          </a:bodyPr>
          <a:lstStyle/>
          <a:p>
            <a:pPr>
              <a:buFont typeface="Wingdings" panose="05000000000000000000" pitchFamily="2" charset="2"/>
              <a:buChar char="Ø"/>
            </a:pPr>
            <a:r>
              <a:rPr lang="vi-VN" b="1" dirty="0">
                <a:latin typeface="+mj-lt"/>
              </a:rPr>
              <a:t>Bước 1: </a:t>
            </a:r>
            <a:r>
              <a:rPr lang="vi-VN" dirty="0">
                <a:latin typeface="+mj-lt"/>
              </a:rPr>
              <a:t>Quan sát hiện tượng để xác định đối tượng nghiên cứu</a:t>
            </a:r>
          </a:p>
          <a:p>
            <a:pPr>
              <a:buFont typeface="Wingdings" panose="05000000000000000000" pitchFamily="2" charset="2"/>
              <a:buChar char="Ø"/>
            </a:pPr>
            <a:r>
              <a:rPr lang="vi-VN" b="1" dirty="0">
                <a:latin typeface="+mj-lt"/>
              </a:rPr>
              <a:t>Bước 2: </a:t>
            </a:r>
            <a:r>
              <a:rPr lang="vi-VN" dirty="0">
                <a:latin typeface="+mj-lt"/>
              </a:rPr>
              <a:t>Đối chiếu với các lí thuyết đang có để đề xuất giả thuyết nghiên cứu</a:t>
            </a:r>
          </a:p>
          <a:p>
            <a:pPr>
              <a:buFont typeface="Wingdings" panose="05000000000000000000" pitchFamily="2" charset="2"/>
              <a:buChar char="Ø"/>
            </a:pPr>
            <a:r>
              <a:rPr lang="vi-VN" b="1" dirty="0">
                <a:latin typeface="+mj-lt"/>
              </a:rPr>
              <a:t>Bước 3:</a:t>
            </a:r>
            <a:r>
              <a:rPr lang="vi-VN" dirty="0">
                <a:latin typeface="+mj-lt"/>
              </a:rPr>
              <a:t> Thiết kế, xây dựng mô hình lí thuyết hoặc mô hình thực nghiệm để kiểm chứng giả thuyết</a:t>
            </a:r>
          </a:p>
          <a:p>
            <a:pPr>
              <a:buFont typeface="Wingdings" panose="05000000000000000000" pitchFamily="2" charset="2"/>
              <a:buChar char="Ø"/>
            </a:pPr>
            <a:r>
              <a:rPr lang="vi-VN" b="1" dirty="0">
                <a:latin typeface="+mj-lt"/>
              </a:rPr>
              <a:t>Bước 4: </a:t>
            </a:r>
            <a:r>
              <a:rPr lang="vi-VN" dirty="0">
                <a:latin typeface="+mj-lt"/>
              </a:rPr>
              <a:t>Tiến hành tính toán theo mô hình lí thuyết hoặc thực hiện thí ngiệm để thu thập dữ liệu. Sau đó xử lí số liệu và phân tích kết quả để xác nhận, điều chỉnh, bổ sung hay loại bỏ mô hình, giả thuyết ban đầu</a:t>
            </a:r>
          </a:p>
          <a:p>
            <a:pPr>
              <a:buFont typeface="Wingdings" panose="05000000000000000000" pitchFamily="2" charset="2"/>
              <a:buChar char="Ø"/>
            </a:pPr>
            <a:r>
              <a:rPr lang="vi-VN" b="1" dirty="0">
                <a:latin typeface="+mj-lt"/>
              </a:rPr>
              <a:t>Bước 5: </a:t>
            </a:r>
            <a:r>
              <a:rPr lang="vi-VN" dirty="0">
                <a:latin typeface="+mj-lt"/>
              </a:rPr>
              <a:t>Rút ra kết luận</a:t>
            </a:r>
            <a:endParaRPr lang="en-US" dirty="0">
              <a:latin typeface="+mj-lt"/>
            </a:endParaRPr>
          </a:p>
        </p:txBody>
      </p:sp>
    </p:spTree>
    <p:extLst>
      <p:ext uri="{BB962C8B-B14F-4D97-AF65-F5344CB8AC3E}">
        <p14:creationId xmlns:p14="http://schemas.microsoft.com/office/powerpoint/2010/main" val="112802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28D-E193-CC84-588E-356E1E786EE7}"/>
              </a:ext>
            </a:extLst>
          </p:cNvPr>
          <p:cNvSpPr>
            <a:spLocks noGrp="1"/>
          </p:cNvSpPr>
          <p:nvPr>
            <p:ph type="title"/>
          </p:nvPr>
        </p:nvSpPr>
        <p:spPr>
          <a:xfrm>
            <a:off x="1360713" y="458431"/>
            <a:ext cx="11030339" cy="1325563"/>
          </a:xfrm>
        </p:spPr>
        <p:txBody>
          <a:bodyPr>
            <a:normAutofit/>
          </a:bodyPr>
          <a:lstStyle/>
          <a:p>
            <a:r>
              <a:rPr lang="vi-VN" sz="3200" dirty="0">
                <a:solidFill>
                  <a:srgbClr val="FF0000"/>
                </a:solidFill>
              </a:rPr>
              <a:t>Sơ đồ hoá quá trình tìm hiểu thế giới tự nhiên dưới góc độ vật lí</a:t>
            </a:r>
            <a:endParaRPr lang="en-US" sz="3200" dirty="0">
              <a:solidFill>
                <a:srgbClr val="FF0000"/>
              </a:solidFill>
            </a:endParaRPr>
          </a:p>
        </p:txBody>
      </p:sp>
      <p:pic>
        <p:nvPicPr>
          <p:cNvPr id="5" name="Content Placeholder 4" descr="A picture containing table&#10;&#10;Description automatically generated">
            <a:extLst>
              <a:ext uri="{FF2B5EF4-FFF2-40B4-BE49-F238E27FC236}">
                <a16:creationId xmlns:a16="http://schemas.microsoft.com/office/drawing/2014/main" id="{9B40E8B7-CB2E-2CF0-242E-7A0E60BC32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421" y="1783994"/>
            <a:ext cx="7011744" cy="4426352"/>
          </a:xfrm>
        </p:spPr>
      </p:pic>
    </p:spTree>
    <p:extLst>
      <p:ext uri="{BB962C8B-B14F-4D97-AF65-F5344CB8AC3E}">
        <p14:creationId xmlns:p14="http://schemas.microsoft.com/office/powerpoint/2010/main" val="85247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3956-EDDC-E20D-ACCE-4FDC57DCCEFE}"/>
              </a:ext>
            </a:extLst>
          </p:cNvPr>
          <p:cNvSpPr>
            <a:spLocks noGrp="1"/>
          </p:cNvSpPr>
          <p:nvPr>
            <p:ph type="title"/>
          </p:nvPr>
        </p:nvSpPr>
        <p:spPr>
          <a:xfrm>
            <a:off x="1752600" y="18255"/>
            <a:ext cx="10515600" cy="1325563"/>
          </a:xfrm>
        </p:spPr>
        <p:txBody>
          <a:bodyPr>
            <a:normAutofit/>
          </a:bodyPr>
          <a:lstStyle/>
          <a:p>
            <a:r>
              <a:rPr lang="vi-VN" sz="3200" b="1" dirty="0">
                <a:solidFill>
                  <a:srgbClr val="FF0000"/>
                </a:solidFill>
              </a:rPr>
              <a:t>2. Ảnh hưởng của vật lí đến một số lĩnh vực trong đời sống và kĩ thuật</a:t>
            </a:r>
            <a:endParaRPr lang="en-US" sz="3200" b="1" dirty="0">
              <a:solidFill>
                <a:srgbClr val="FF0000"/>
              </a:solidFill>
            </a:endParaRPr>
          </a:p>
        </p:txBody>
      </p:sp>
      <p:sp>
        <p:nvSpPr>
          <p:cNvPr id="3" name="Content Placeholder 2">
            <a:extLst>
              <a:ext uri="{FF2B5EF4-FFF2-40B4-BE49-F238E27FC236}">
                <a16:creationId xmlns:a16="http://schemas.microsoft.com/office/drawing/2014/main" id="{59CE7BAD-275A-34AA-073B-9AA1EB9C69FB}"/>
              </a:ext>
            </a:extLst>
          </p:cNvPr>
          <p:cNvSpPr>
            <a:spLocks noGrp="1"/>
          </p:cNvSpPr>
          <p:nvPr>
            <p:ph idx="1"/>
          </p:nvPr>
        </p:nvSpPr>
        <p:spPr>
          <a:xfrm>
            <a:off x="884853" y="1545707"/>
            <a:ext cx="10983686" cy="842930"/>
          </a:xfrm>
        </p:spPr>
        <p:txBody>
          <a:bodyPr>
            <a:normAutofit/>
          </a:bodyPr>
          <a:lstStyle/>
          <a:p>
            <a:r>
              <a:rPr lang="vi-VN" dirty="0">
                <a:latin typeface="+mj-lt"/>
              </a:rPr>
              <a:t>Quan sát hình 1.5 để phân tích ảnh hưởng của vật lí trong một số lĩnh vực</a:t>
            </a:r>
            <a:endParaRPr lang="en-US" dirty="0">
              <a:latin typeface="+mj-lt"/>
            </a:endParaRPr>
          </a:p>
        </p:txBody>
      </p:sp>
      <p:pic>
        <p:nvPicPr>
          <p:cNvPr id="5" name="Picture 4" descr="A picture containing text, different, several&#10;&#10;Description automatically generated">
            <a:extLst>
              <a:ext uri="{FF2B5EF4-FFF2-40B4-BE49-F238E27FC236}">
                <a16:creationId xmlns:a16="http://schemas.microsoft.com/office/drawing/2014/main" id="{D614C214-17D0-17E3-8CBE-B376546C4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280" y="2237655"/>
            <a:ext cx="8110884" cy="3962513"/>
          </a:xfrm>
          <a:prstGeom prst="rect">
            <a:avLst/>
          </a:prstGeom>
        </p:spPr>
      </p:pic>
    </p:spTree>
    <p:extLst>
      <p:ext uri="{BB962C8B-B14F-4D97-AF65-F5344CB8AC3E}">
        <p14:creationId xmlns:p14="http://schemas.microsoft.com/office/powerpoint/2010/main" val="12993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9BFC26-363D-4315-DA12-6F2ABD5F278E}"/>
              </a:ext>
            </a:extLst>
          </p:cNvPr>
          <p:cNvSpPr>
            <a:spLocks noGrp="1"/>
          </p:cNvSpPr>
          <p:nvPr>
            <p:ph idx="1"/>
          </p:nvPr>
        </p:nvSpPr>
        <p:spPr>
          <a:xfrm>
            <a:off x="838200" y="1476821"/>
            <a:ext cx="10515600" cy="4351338"/>
          </a:xfrm>
        </p:spPr>
        <p:txBody>
          <a:bodyPr/>
          <a:lstStyle/>
          <a:p>
            <a:pPr marL="0" indent="0">
              <a:buNone/>
            </a:pPr>
            <a:r>
              <a:rPr lang="vi-VN" dirty="0">
                <a:latin typeface="+mj-lt"/>
              </a:rPr>
              <a:t>Một số ứng dụng khác của Vật lí trong cuộc sống hằng ngày</a:t>
            </a:r>
            <a:r>
              <a:rPr lang="en-US" dirty="0">
                <a:latin typeface="+mj-lt"/>
              </a:rPr>
              <a:t>:</a:t>
            </a:r>
            <a:endParaRPr lang="vi-VN" dirty="0">
              <a:latin typeface="+mj-lt"/>
            </a:endParaRPr>
          </a:p>
          <a:p>
            <a:pPr>
              <a:buFontTx/>
              <a:buChar char="-"/>
            </a:pPr>
            <a:r>
              <a:rPr lang="vi-VN" dirty="0">
                <a:latin typeface="+mj-lt"/>
              </a:rPr>
              <a:t>Tia laser được sử dụng để làm bút chiếu, làm dao mổ, điều trị các tật khúc xạ của mắt, xoá vết xăm</a:t>
            </a:r>
          </a:p>
          <a:p>
            <a:pPr>
              <a:buFontTx/>
              <a:buChar char="-"/>
            </a:pPr>
            <a:r>
              <a:rPr lang="vi-VN" dirty="0">
                <a:latin typeface="+mj-lt"/>
              </a:rPr>
              <a:t>Các loại pin công nghệ mới có thể dự trữ được nhiều điện năng được dùng trong các loại xe máy điện, ô tô điện</a:t>
            </a:r>
          </a:p>
          <a:p>
            <a:pPr>
              <a:buFontTx/>
              <a:buChar char="-"/>
            </a:pPr>
            <a:r>
              <a:rPr lang="vi-VN" dirty="0">
                <a:latin typeface="+mj-lt"/>
              </a:rPr>
              <a:t>Dòng điện được sử dụng trong hầu hết các hoạt động của đời sống xã hội</a:t>
            </a:r>
          </a:p>
          <a:p>
            <a:pPr>
              <a:buFontTx/>
              <a:buChar char="-"/>
            </a:pPr>
            <a:r>
              <a:rPr lang="vi-VN" dirty="0">
                <a:latin typeface="+mj-lt"/>
              </a:rPr>
              <a:t>Các kiến thức về điện từ được sử dụng trong các thiết bị không dây như điện thoại di động, cảm biến không dây</a:t>
            </a:r>
          </a:p>
        </p:txBody>
      </p:sp>
      <p:sp>
        <p:nvSpPr>
          <p:cNvPr id="4" name="Title 1">
            <a:extLst>
              <a:ext uri="{FF2B5EF4-FFF2-40B4-BE49-F238E27FC236}">
                <a16:creationId xmlns:a16="http://schemas.microsoft.com/office/drawing/2014/main" id="{DB21061D-6763-19F7-527B-2258A8395A6C}"/>
              </a:ext>
            </a:extLst>
          </p:cNvPr>
          <p:cNvSpPr>
            <a:spLocks noGrp="1"/>
          </p:cNvSpPr>
          <p:nvPr>
            <p:ph type="title"/>
          </p:nvPr>
        </p:nvSpPr>
        <p:spPr>
          <a:xfrm>
            <a:off x="1752600" y="18255"/>
            <a:ext cx="10515600" cy="1325563"/>
          </a:xfrm>
        </p:spPr>
        <p:txBody>
          <a:bodyPr>
            <a:normAutofit/>
          </a:bodyPr>
          <a:lstStyle/>
          <a:p>
            <a:r>
              <a:rPr lang="vi-VN" sz="3200" b="1" dirty="0">
                <a:solidFill>
                  <a:srgbClr val="FF0000"/>
                </a:solidFill>
              </a:rPr>
              <a:t>2. Ảnh hưởng của vật lí đến một số lĩnh vực trong đời sống và kĩ thuật</a:t>
            </a:r>
            <a:endParaRPr lang="en-US" sz="3200" b="1" dirty="0">
              <a:solidFill>
                <a:srgbClr val="FF0000"/>
              </a:solidFill>
            </a:endParaRPr>
          </a:p>
        </p:txBody>
      </p:sp>
    </p:spTree>
    <p:extLst>
      <p:ext uri="{BB962C8B-B14F-4D97-AF65-F5344CB8AC3E}">
        <p14:creationId xmlns:p14="http://schemas.microsoft.com/office/powerpoint/2010/main" val="211635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16729-68CB-E149-EB78-CA877BD90DAA}"/>
              </a:ext>
            </a:extLst>
          </p:cNvPr>
          <p:cNvSpPr>
            <a:spLocks noGrp="1"/>
          </p:cNvSpPr>
          <p:nvPr>
            <p:ph type="title"/>
          </p:nvPr>
        </p:nvSpPr>
        <p:spPr/>
        <p:txBody>
          <a:bodyPr>
            <a:normAutofit/>
          </a:bodyPr>
          <a:lstStyle/>
          <a:p>
            <a:pPr algn="ctr"/>
            <a:r>
              <a:rPr lang="vi-VN" sz="3200" b="1" dirty="0">
                <a:solidFill>
                  <a:srgbClr val="FF0000"/>
                </a:solidFill>
              </a:rPr>
              <a:t>KẾT LUẬN</a:t>
            </a:r>
            <a:endParaRPr lang="en-US" sz="3200" b="1" dirty="0">
              <a:solidFill>
                <a:srgbClr val="FF0000"/>
              </a:solidFill>
            </a:endParaRPr>
          </a:p>
        </p:txBody>
      </p:sp>
      <p:sp>
        <p:nvSpPr>
          <p:cNvPr id="3" name="Content Placeholder 2">
            <a:extLst>
              <a:ext uri="{FF2B5EF4-FFF2-40B4-BE49-F238E27FC236}">
                <a16:creationId xmlns:a16="http://schemas.microsoft.com/office/drawing/2014/main" id="{F653210F-DF7D-4010-83AA-71D68F080F01}"/>
              </a:ext>
            </a:extLst>
          </p:cNvPr>
          <p:cNvSpPr>
            <a:spLocks noGrp="1"/>
          </p:cNvSpPr>
          <p:nvPr>
            <p:ph idx="1"/>
          </p:nvPr>
        </p:nvSpPr>
        <p:spPr/>
        <p:txBody>
          <a:bodyPr/>
          <a:lstStyle/>
          <a:p>
            <a:r>
              <a:rPr lang="vi-VN" dirty="0">
                <a:latin typeface="+mj-lt"/>
              </a:rPr>
              <a:t>Vật lí có ảnh hưởng mạnh mẽ và có tác động làm thay đổi mọi lĩnh vực hoạt động của con người. Dựa trên nền tảng của vật lí, các công nghệ mới được sáng tạo với tốc độ vũ bão</a:t>
            </a:r>
          </a:p>
          <a:p>
            <a:r>
              <a:rPr lang="vi-VN" dirty="0">
                <a:latin typeface="+mj-lt"/>
              </a:rPr>
              <a:t>Kiến thực vật lí trong các phân ngành được áp dụng kết hợp để tạo ra kết quả tối ưu. Các kỹ năng vật lí như tính chính xác, đúng thời điểm và thời lượng, quan sát, suy luận nhạy bén đã thành kí năng sống cần có của con người hiện đại</a:t>
            </a:r>
            <a:endParaRPr lang="en-US" dirty="0">
              <a:latin typeface="+mj-lt"/>
            </a:endParaRPr>
          </a:p>
        </p:txBody>
      </p:sp>
    </p:spTree>
    <p:extLst>
      <p:ext uri="{BB962C8B-B14F-4D97-AF65-F5344CB8AC3E}">
        <p14:creationId xmlns:p14="http://schemas.microsoft.com/office/powerpoint/2010/main" val="55934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6581-5CA2-EFA4-4187-5446DED9C0BA}"/>
              </a:ext>
            </a:extLst>
          </p:cNvPr>
          <p:cNvSpPr>
            <a:spLocks noGrp="1"/>
          </p:cNvSpPr>
          <p:nvPr>
            <p:ph type="title"/>
          </p:nvPr>
        </p:nvSpPr>
        <p:spPr/>
        <p:txBody>
          <a:bodyPr>
            <a:normAutofit/>
          </a:bodyPr>
          <a:lstStyle/>
          <a:p>
            <a:pPr algn="ctr"/>
            <a:r>
              <a:rPr lang="vi-VN" sz="3200" b="1" dirty="0">
                <a:solidFill>
                  <a:srgbClr val="FF0000"/>
                </a:solidFill>
              </a:rPr>
              <a:t>LUYỆN TẬP</a:t>
            </a:r>
            <a:endParaRPr lang="en-US" sz="3200" b="1" dirty="0">
              <a:solidFill>
                <a:srgbClr val="FF0000"/>
              </a:solidFill>
            </a:endParaRPr>
          </a:p>
        </p:txBody>
      </p:sp>
      <p:sp>
        <p:nvSpPr>
          <p:cNvPr id="3" name="Content Placeholder 2">
            <a:extLst>
              <a:ext uri="{FF2B5EF4-FFF2-40B4-BE49-F238E27FC236}">
                <a16:creationId xmlns:a16="http://schemas.microsoft.com/office/drawing/2014/main" id="{3F94FD42-4821-F5F5-757C-789964EB3650}"/>
              </a:ext>
            </a:extLst>
          </p:cNvPr>
          <p:cNvSpPr>
            <a:spLocks noGrp="1"/>
          </p:cNvSpPr>
          <p:nvPr>
            <p:ph idx="1"/>
          </p:nvPr>
        </p:nvSpPr>
        <p:spPr>
          <a:xfrm>
            <a:off x="838200" y="1523918"/>
            <a:ext cx="10515600" cy="1325563"/>
          </a:xfrm>
        </p:spPr>
        <p:txBody>
          <a:bodyPr/>
          <a:lstStyle/>
          <a:p>
            <a:pPr marL="0" indent="0">
              <a:buNone/>
            </a:pPr>
            <a:r>
              <a:rPr lang="vi-VN" dirty="0">
                <a:latin typeface="Times New Roman" panose="02020603050405020304" pitchFamily="18" charset="0"/>
                <a:cs typeface="Times New Roman" panose="02020603050405020304" pitchFamily="18" charset="0"/>
              </a:rPr>
              <a:t>Có ý ki</a:t>
            </a:r>
            <a:r>
              <a:rPr lang="en-US" dirty="0">
                <a:latin typeface="Times New Roman" panose="02020603050405020304" pitchFamily="18" charset="0"/>
                <a:cs typeface="Times New Roman" panose="02020603050405020304" pitchFamily="18" charset="0"/>
              </a:rPr>
              <a:t>ế</a:t>
            </a:r>
            <a:r>
              <a:rPr lang="vi-VN" dirty="0">
                <a:latin typeface="Times New Roman" panose="02020603050405020304" pitchFamily="18" charset="0"/>
                <a:cs typeface="Times New Roman" panose="02020603050405020304" pitchFamily="18" charset="0"/>
              </a:rPr>
              <a:t>n nhận định điện năng là thành tựu cốt lõi và huyết mạch </a:t>
            </a:r>
            <a:r>
              <a:rPr lang="en-US"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Vật lí cho nền văn minh của nhân loại. Hình 1.8 cho thấy các châu lục sáng rực về đêm. Trình bày quan điểm của em về nhận định này</a:t>
            </a:r>
            <a:r>
              <a:rPr lang="en-US" dirty="0">
                <a:latin typeface="Times New Roman" panose="02020603050405020304" pitchFamily="18" charset="0"/>
                <a:cs typeface="Times New Roman" panose="02020603050405020304" pitchFamily="18" charset="0"/>
              </a:rPr>
              <a:t>?</a:t>
            </a:r>
          </a:p>
        </p:txBody>
      </p:sp>
      <p:pic>
        <p:nvPicPr>
          <p:cNvPr id="5" name="Picture 4" descr="Graphical user interface, application, website&#10;&#10;Description automatically generated">
            <a:extLst>
              <a:ext uri="{FF2B5EF4-FFF2-40B4-BE49-F238E27FC236}">
                <a16:creationId xmlns:a16="http://schemas.microsoft.com/office/drawing/2014/main" id="{8E61606E-F8DD-8299-105E-C0DC057D8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2999819"/>
            <a:ext cx="7124700" cy="32385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856420-BDC8-04D0-5BC2-30F5D11F8896}"/>
                  </a:ext>
                </a:extLst>
              </p:cNvPr>
              <p:cNvSpPr txBox="1"/>
              <p:nvPr/>
            </p:nvSpPr>
            <p:spPr>
              <a:xfrm>
                <a:off x="313474" y="3129776"/>
                <a:ext cx="4594428"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buNone/>
                </a:pP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en-US" sz="2800" dirty="0">
                    <a:latin typeface="+mj-lt"/>
                  </a:rPr>
                  <a:t> </a:t>
                </a:r>
                <a:r>
                  <a:rPr lang="vi-VN" sz="2800" dirty="0">
                    <a:latin typeface="+mj-lt"/>
                  </a:rPr>
                  <a:t>Điện năng có sự ảnh hưởng rộng khắp đến tất cả các lĩnh vực của cuộc sống. Nếu không có điện năng thì loài người không thể phát triển đến nền văn minh như hiện tại</a:t>
                </a:r>
                <a:endParaRPr lang="en-US" sz="2800" dirty="0">
                  <a:latin typeface="+mj-lt"/>
                </a:endParaRPr>
              </a:p>
            </p:txBody>
          </p:sp>
        </mc:Choice>
        <mc:Fallback xmlns="">
          <p:sp>
            <p:nvSpPr>
              <p:cNvPr id="6" name="TextBox 5">
                <a:extLst>
                  <a:ext uri="{FF2B5EF4-FFF2-40B4-BE49-F238E27FC236}">
                    <a16:creationId xmlns:a16="http://schemas.microsoft.com/office/drawing/2014/main" id="{3D856420-BDC8-04D0-5BC2-30F5D11F8896}"/>
                  </a:ext>
                </a:extLst>
              </p:cNvPr>
              <p:cNvSpPr txBox="1">
                <a:spLocks noRot="1" noChangeAspect="1" noMove="1" noResize="1" noEditPoints="1" noAdjustHandles="1" noChangeArrowheads="1" noChangeShapeType="1" noTextEdit="1"/>
              </p:cNvSpPr>
              <p:nvPr/>
            </p:nvSpPr>
            <p:spPr>
              <a:xfrm>
                <a:off x="313474" y="3129776"/>
                <a:ext cx="4594428" cy="2677656"/>
              </a:xfrm>
              <a:prstGeom prst="rect">
                <a:avLst/>
              </a:prstGeom>
              <a:blipFill>
                <a:blip r:embed="rId3"/>
                <a:stretch>
                  <a:fillRect l="-2649" t="-2494" r="-3709" b="-4762"/>
                </a:stretch>
              </a:blipFill>
            </p:spPr>
            <p:txBody>
              <a:bodyPr/>
              <a:lstStyle/>
              <a:p>
                <a:r>
                  <a:rPr lang="en-US">
                    <a:noFill/>
                  </a:rPr>
                  <a:t> </a:t>
                </a:r>
              </a:p>
            </p:txBody>
          </p:sp>
        </mc:Fallback>
      </mc:AlternateContent>
    </p:spTree>
    <p:extLst>
      <p:ext uri="{BB962C8B-B14F-4D97-AF65-F5344CB8AC3E}">
        <p14:creationId xmlns:p14="http://schemas.microsoft.com/office/powerpoint/2010/main" val="2991354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A63D-C6DB-E611-C233-78CC812AFBA8}"/>
              </a:ext>
            </a:extLst>
          </p:cNvPr>
          <p:cNvSpPr>
            <a:spLocks noGrp="1"/>
          </p:cNvSpPr>
          <p:nvPr>
            <p:ph type="title"/>
          </p:nvPr>
        </p:nvSpPr>
        <p:spPr/>
        <p:txBody>
          <a:bodyPr>
            <a:normAutofit/>
          </a:bodyPr>
          <a:lstStyle/>
          <a:p>
            <a:pPr algn="ctr"/>
            <a:r>
              <a:rPr lang="vi-VN" sz="3200" b="1" dirty="0">
                <a:solidFill>
                  <a:srgbClr val="FF0000"/>
                </a:solidFill>
              </a:rPr>
              <a:t>VẬN DỤNG</a:t>
            </a:r>
            <a:endParaRPr lang="en-US" sz="3200" b="1" dirty="0">
              <a:solidFill>
                <a:srgbClr val="FF0000"/>
              </a:solidFill>
            </a:endParaRPr>
          </a:p>
        </p:txBody>
      </p:sp>
      <p:sp>
        <p:nvSpPr>
          <p:cNvPr id="3" name="Content Placeholder 2">
            <a:extLst>
              <a:ext uri="{FF2B5EF4-FFF2-40B4-BE49-F238E27FC236}">
                <a16:creationId xmlns:a16="http://schemas.microsoft.com/office/drawing/2014/main" id="{6F7AF3EF-BDA1-58E5-4CD9-0F17652B0DE9}"/>
              </a:ext>
            </a:extLst>
          </p:cNvPr>
          <p:cNvSpPr>
            <a:spLocks noGrp="1"/>
          </p:cNvSpPr>
          <p:nvPr>
            <p:ph idx="1"/>
          </p:nvPr>
        </p:nvSpPr>
        <p:spPr>
          <a:xfrm>
            <a:off x="1719165" y="1585232"/>
            <a:ext cx="8753669" cy="893892"/>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vi-VN" dirty="0">
                <a:latin typeface="+mj-lt"/>
              </a:rPr>
              <a:t>Tìm hiểu để viết bài thuyết trình ngắn về quá trình sản xuất, truyền tải và lợi ích của điện năng</a:t>
            </a:r>
            <a:endParaRPr lang="en-US" dirty="0">
              <a:latin typeface="+mj-lt"/>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CB88322-8A7A-372A-0D1F-C96B972A85A0}"/>
                  </a:ext>
                </a:extLst>
              </p:cNvPr>
              <p:cNvSpPr txBox="1"/>
              <p:nvPr/>
            </p:nvSpPr>
            <p:spPr>
              <a:xfrm>
                <a:off x="1806250" y="3069972"/>
                <a:ext cx="8886632" cy="1200329"/>
              </a:xfrm>
              <a:prstGeom prst="rect">
                <a:avLst/>
              </a:prstGeom>
              <a:noFill/>
            </p:spPr>
            <p:txBody>
              <a:bodyPr wrap="square">
                <a:spAutoFit/>
              </a:bodyPr>
              <a:lstStyle/>
              <a:p>
                <a:pPr marL="0" indent="0">
                  <a:buNone/>
                </a:pP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en-US" sz="2400" dirty="0">
                    <a:latin typeface="+mj-lt"/>
                  </a:rPr>
                  <a:t> </a:t>
                </a:r>
                <a:r>
                  <a:rPr lang="vi-VN" sz="2400" dirty="0">
                    <a:latin typeface="+mj-lt"/>
                  </a:rPr>
                  <a:t>Điện năng có sự ảnh hưởng rộng khắp đến tất cả các lĩnh vực của cuộc sống. Nếu không có điện năng thì loài người không thể phát triển đến nền văn minh như hiện tại</a:t>
                </a:r>
                <a:endParaRPr lang="en-US" sz="2400" dirty="0">
                  <a:latin typeface="+mj-lt"/>
                </a:endParaRPr>
              </a:p>
            </p:txBody>
          </p:sp>
        </mc:Choice>
        <mc:Fallback>
          <p:sp>
            <p:nvSpPr>
              <p:cNvPr id="5" name="TextBox 4">
                <a:extLst>
                  <a:ext uri="{FF2B5EF4-FFF2-40B4-BE49-F238E27FC236}">
                    <a16:creationId xmlns:a16="http://schemas.microsoft.com/office/drawing/2014/main" id="{8CB88322-8A7A-372A-0D1F-C96B972A85A0}"/>
                  </a:ext>
                </a:extLst>
              </p:cNvPr>
              <p:cNvSpPr txBox="1">
                <a:spLocks noRot="1" noChangeAspect="1" noMove="1" noResize="1" noEditPoints="1" noAdjustHandles="1" noChangeArrowheads="1" noChangeShapeType="1" noTextEdit="1"/>
              </p:cNvSpPr>
              <p:nvPr/>
            </p:nvSpPr>
            <p:spPr>
              <a:xfrm>
                <a:off x="1806250" y="3069972"/>
                <a:ext cx="8886632" cy="1200329"/>
              </a:xfrm>
              <a:prstGeom prst="rect">
                <a:avLst/>
              </a:prstGeom>
              <a:blipFill>
                <a:blip r:embed="rId2"/>
                <a:stretch>
                  <a:fillRect l="-1029" t="-4569" r="-754" b="-10152"/>
                </a:stretch>
              </a:blipFill>
            </p:spPr>
            <p:txBody>
              <a:bodyPr/>
              <a:lstStyle/>
              <a:p>
                <a:r>
                  <a:rPr lang="en-US">
                    <a:noFill/>
                  </a:rPr>
                  <a:t> </a:t>
                </a:r>
              </a:p>
            </p:txBody>
          </p:sp>
        </mc:Fallback>
      </mc:AlternateContent>
    </p:spTree>
    <p:extLst>
      <p:ext uri="{BB962C8B-B14F-4D97-AF65-F5344CB8AC3E}">
        <p14:creationId xmlns:p14="http://schemas.microsoft.com/office/powerpoint/2010/main" val="215726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1654-EE0B-F5F4-16A6-89A04E9D7BB8}"/>
              </a:ext>
            </a:extLst>
          </p:cNvPr>
          <p:cNvSpPr>
            <a:spLocks noGrp="1"/>
          </p:cNvSpPr>
          <p:nvPr>
            <p:ph type="title"/>
          </p:nvPr>
        </p:nvSpPr>
        <p:spPr/>
        <p:txBody>
          <a:bodyPr>
            <a:normAutofit/>
          </a:bodyPr>
          <a:lstStyle/>
          <a:p>
            <a:pPr algn="ctr"/>
            <a:r>
              <a:rPr lang="vi-VN" sz="3200" b="1" dirty="0">
                <a:effectLst>
                  <a:outerShdw blurRad="38100" dist="38100" dir="2700000" algn="tl">
                    <a:srgbClr val="000000">
                      <a:alpha val="43137"/>
                    </a:srgbClr>
                  </a:outerShdw>
                </a:effectLst>
              </a:rPr>
              <a:t>HƯỚNG DẪN VỀ NH</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a:t>
            </a:r>
          </a:p>
        </p:txBody>
      </p:sp>
      <p:sp>
        <p:nvSpPr>
          <p:cNvPr id="3" name="Content Placeholder 2">
            <a:extLst>
              <a:ext uri="{FF2B5EF4-FFF2-40B4-BE49-F238E27FC236}">
                <a16:creationId xmlns:a16="http://schemas.microsoft.com/office/drawing/2014/main" id="{016A27AC-94AF-03AD-CC38-91A484C36A80}"/>
              </a:ext>
            </a:extLst>
          </p:cNvPr>
          <p:cNvSpPr>
            <a:spLocks noGrp="1"/>
          </p:cNvSpPr>
          <p:nvPr>
            <p:ph idx="1"/>
          </p:nvPr>
        </p:nvSpPr>
        <p:spPr/>
        <p:txBody>
          <a:bodyPr/>
          <a:lstStyle/>
          <a:p>
            <a:pPr marL="0" indent="0">
              <a:buNone/>
            </a:pPr>
            <a:r>
              <a:rPr lang="vi-VN" dirty="0"/>
              <a:t>1. Ôn tập và ghi nhớ kiến thức vừa học</a:t>
            </a:r>
          </a:p>
          <a:p>
            <a:pPr marL="0" indent="0">
              <a:buNone/>
            </a:pPr>
            <a:endParaRPr lang="en-US" dirty="0"/>
          </a:p>
          <a:p>
            <a:pPr marL="0" indent="0">
              <a:buNone/>
            </a:pPr>
            <a:r>
              <a:rPr lang="vi-VN" dirty="0"/>
              <a:t>2. Hoàn thành bài tập trong SBT</a:t>
            </a:r>
          </a:p>
          <a:p>
            <a:pPr marL="0" indent="0">
              <a:buNone/>
            </a:pPr>
            <a:endParaRPr lang="en-US" dirty="0"/>
          </a:p>
          <a:p>
            <a:pPr marL="0" indent="0">
              <a:buNone/>
            </a:pPr>
            <a:r>
              <a:rPr lang="vi-VN" dirty="0"/>
              <a:t>3. Tìm hiểu nội dung bài 2: Vấn đề an toàn trong vật lí</a:t>
            </a:r>
            <a:endParaRPr lang="en-US" dirty="0"/>
          </a:p>
        </p:txBody>
      </p:sp>
    </p:spTree>
    <p:extLst>
      <p:ext uri="{BB962C8B-B14F-4D97-AF65-F5344CB8AC3E}">
        <p14:creationId xmlns:p14="http://schemas.microsoft.com/office/powerpoint/2010/main" val="359942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1E8C71-10F0-EAE7-72BF-0E87EA6C01B0}"/>
              </a:ext>
            </a:extLst>
          </p:cNvPr>
          <p:cNvSpPr txBox="1"/>
          <p:nvPr/>
        </p:nvSpPr>
        <p:spPr>
          <a:xfrm>
            <a:off x="1860436" y="2308617"/>
            <a:ext cx="8723031" cy="1754326"/>
          </a:xfrm>
          <a:prstGeom prst="rect">
            <a:avLst/>
          </a:prstGeom>
          <a:noFill/>
        </p:spPr>
        <p:txBody>
          <a:bodyPr wrap="square">
            <a:prstTxWarp prst="textPlain">
              <a:avLst/>
            </a:prstTxWarp>
            <a:sp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CẢM ƠN CÁC EM ĐÃ CHÚ Ý LẮNG NGHE</a:t>
            </a:r>
          </a:p>
        </p:txBody>
      </p:sp>
    </p:spTree>
    <p:extLst>
      <p:ext uri="{BB962C8B-B14F-4D97-AF65-F5344CB8AC3E}">
        <p14:creationId xmlns:p14="http://schemas.microsoft.com/office/powerpoint/2010/main" val="28794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7F52AB-153C-16DA-A173-E49D69181099}"/>
              </a:ext>
            </a:extLst>
          </p:cNvPr>
          <p:cNvSpPr>
            <a:spLocks noGrp="1"/>
          </p:cNvSpPr>
          <p:nvPr>
            <p:ph type="subTitle" idx="1"/>
          </p:nvPr>
        </p:nvSpPr>
        <p:spPr>
          <a:xfrm>
            <a:off x="559724" y="1510623"/>
            <a:ext cx="11072552" cy="1099573"/>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92500" lnSpcReduction="10000"/>
          </a:bodyPr>
          <a:lstStyle/>
          <a:p>
            <a:r>
              <a:rPr lang="vi-VN" sz="2800" dirty="0">
                <a:solidFill>
                  <a:sysClr val="windowText" lastClr="000000"/>
                </a:solidFill>
                <a:latin typeface="+mj-lt"/>
              </a:rPr>
              <a:t>Ở cấp Trung học cơ sở, các em đã tìm hiểu về: lực, năng lượng, âm thanh, ánh sáng, điện, từ....; tất cả đều thuộc môn Vật lí. </a:t>
            </a:r>
            <a:r>
              <a:rPr lang="en-US" sz="3000" dirty="0" err="1">
                <a:solidFill>
                  <a:sysClr val="windowText" lastClr="000000"/>
                </a:solidFill>
                <a:latin typeface="Times New Roman" panose="02020603050405020304" pitchFamily="18" charset="0"/>
                <a:cs typeface="Times New Roman" panose="02020603050405020304" pitchFamily="18" charset="0"/>
              </a:rPr>
              <a:t>Vậy</a:t>
            </a:r>
            <a:r>
              <a:rPr lang="en-US" sz="3000" dirty="0">
                <a:solidFill>
                  <a:sysClr val="windowText" lastClr="000000"/>
                </a:solidFill>
                <a:latin typeface="Times New Roman" panose="02020603050405020304" pitchFamily="18" charset="0"/>
                <a:cs typeface="Times New Roman" panose="02020603050405020304" pitchFamily="18" charset="0"/>
              </a:rPr>
              <a:t>,</a:t>
            </a:r>
            <a:r>
              <a:rPr lang="vi-VN" sz="3000" dirty="0">
                <a:solidFill>
                  <a:sysClr val="windowText" lastClr="000000"/>
                </a:solidFill>
                <a:latin typeface="Times New Roman" panose="02020603050405020304" pitchFamily="18" charset="0"/>
                <a:cs typeface="Times New Roman" panose="02020603050405020304" pitchFamily="18" charset="0"/>
              </a:rPr>
              <a:t> </a:t>
            </a:r>
            <a:r>
              <a:rPr lang="vi-VN" sz="2800" dirty="0">
                <a:solidFill>
                  <a:sysClr val="windowText" lastClr="000000"/>
                </a:solidFill>
                <a:latin typeface="+mj-lt"/>
              </a:rPr>
              <a:t>Vật lí nghiên cứu gì?</a:t>
            </a:r>
            <a:r>
              <a:rPr lang="en-US" sz="2800" dirty="0">
                <a:solidFill>
                  <a:sysClr val="windowText" lastClr="000000"/>
                </a:solidFill>
                <a:latin typeface="+mj-lt"/>
              </a:rPr>
              <a:t> </a:t>
            </a:r>
            <a:r>
              <a:rPr lang="vi-VN" sz="2800" dirty="0">
                <a:solidFill>
                  <a:sysClr val="windowText" lastClr="000000"/>
                </a:solidFill>
                <a:latin typeface="+mj-lt"/>
              </a:rPr>
              <a:t>để làm gì? bằng cách nào?</a:t>
            </a:r>
            <a:endParaRPr lang="en-US" sz="2800" dirty="0">
              <a:solidFill>
                <a:sysClr val="windowText" lastClr="000000"/>
              </a:solidFill>
              <a:latin typeface="+mj-lt"/>
            </a:endParaRPr>
          </a:p>
        </p:txBody>
      </p:sp>
      <p:pic>
        <p:nvPicPr>
          <p:cNvPr id="4" name="Picture 3" descr="Diagram&#10;&#10;Description automatically generated">
            <a:extLst>
              <a:ext uri="{FF2B5EF4-FFF2-40B4-BE49-F238E27FC236}">
                <a16:creationId xmlns:a16="http://schemas.microsoft.com/office/drawing/2014/main" id="{78D88DCA-8E05-A46C-30E8-5912C5E21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969" y="2944132"/>
            <a:ext cx="6452062" cy="3371202"/>
          </a:xfrm>
          <a:prstGeom prst="rect">
            <a:avLst/>
          </a:prstGeom>
        </p:spPr>
      </p:pic>
    </p:spTree>
    <p:extLst>
      <p:ext uri="{BB962C8B-B14F-4D97-AF65-F5344CB8AC3E}">
        <p14:creationId xmlns:p14="http://schemas.microsoft.com/office/powerpoint/2010/main" val="297519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F49A-6CA5-ACC8-88E6-B513A534C350}"/>
              </a:ext>
            </a:extLst>
          </p:cNvPr>
          <p:cNvSpPr>
            <a:spLocks noGrp="1"/>
          </p:cNvSpPr>
          <p:nvPr>
            <p:ph type="title"/>
          </p:nvPr>
        </p:nvSpPr>
        <p:spPr/>
        <p:txBody>
          <a:bodyPr/>
          <a:lstStyle/>
          <a:p>
            <a:pPr algn="ctr"/>
            <a:r>
              <a:rPr lang="vi-VN" b="1" dirty="0">
                <a:solidFill>
                  <a:srgbClr val="FF0000"/>
                </a:solidFill>
                <a:effectLst>
                  <a:outerShdw blurRad="38100" dist="38100" dir="2700000" algn="tl">
                    <a:srgbClr val="000000">
                      <a:alpha val="43137"/>
                    </a:srgbClr>
                  </a:outerShdw>
                </a:effectLst>
              </a:rPr>
              <a:t>NỘI DUNG BÀI HỌC</a:t>
            </a:r>
            <a:endParaRPr lang="en-US" b="1" dirty="0">
              <a:solidFill>
                <a:srgbClr val="FF0000"/>
              </a:solidFill>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7279898B-D7D5-1198-8A48-5B706F021FC8}"/>
              </a:ext>
            </a:extLst>
          </p:cNvPr>
          <p:cNvGraphicFramePr>
            <a:graphicFrameLocks noGrp="1"/>
          </p:cNvGraphicFramePr>
          <p:nvPr>
            <p:ph idx="1"/>
            <p:extLst>
              <p:ext uri="{D42A27DB-BD31-4B8C-83A1-F6EECF244321}">
                <p14:modId xmlns:p14="http://schemas.microsoft.com/office/powerpoint/2010/main" val="40569551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22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0E04B-B119-8FFC-6D60-F256D67E4CD4}"/>
              </a:ext>
            </a:extLst>
          </p:cNvPr>
          <p:cNvSpPr>
            <a:spLocks noGrp="1"/>
          </p:cNvSpPr>
          <p:nvPr>
            <p:ph idx="1"/>
          </p:nvPr>
        </p:nvSpPr>
        <p:spPr>
          <a:xfrm>
            <a:off x="576943" y="2984358"/>
            <a:ext cx="10515600" cy="2242621"/>
          </a:xfrm>
        </p:spPr>
        <p:txBody>
          <a:bodyPr>
            <a:noAutofit/>
          </a:bodyPr>
          <a:lstStyle/>
          <a:p>
            <a:r>
              <a:rPr lang="vi-VN" dirty="0">
                <a:latin typeface="+mj-lt"/>
              </a:rPr>
              <a:t>Cơ: tốc độ, quãng đường, thời gian, lực, moment lực,...</a:t>
            </a:r>
          </a:p>
          <a:p>
            <a:r>
              <a:rPr lang="vi-VN" dirty="0">
                <a:latin typeface="+mj-lt"/>
              </a:rPr>
              <a:t>Ánh sáng: hiện tượng phản xạ ánh sáng, khúc xạ ánh sáng, tán sắc ánh sáng, các loại quang cụ như gương, thấu kính, lăng kính,...</a:t>
            </a:r>
          </a:p>
          <a:p>
            <a:r>
              <a:rPr lang="vi-VN" dirty="0">
                <a:latin typeface="+mj-lt"/>
              </a:rPr>
              <a:t>Điện: dòng điện, các mạch điện,...</a:t>
            </a:r>
          </a:p>
          <a:p>
            <a:r>
              <a:rPr lang="vi-VN" dirty="0">
                <a:latin typeface="+mj-lt"/>
              </a:rPr>
              <a:t>Từ: nam châm, từ trường Trái Đất, hiện tượng cảm ứng điện từ,...</a:t>
            </a:r>
          </a:p>
        </p:txBody>
      </p:sp>
      <p:sp>
        <p:nvSpPr>
          <p:cNvPr id="6" name="Title 1">
            <a:extLst>
              <a:ext uri="{FF2B5EF4-FFF2-40B4-BE49-F238E27FC236}">
                <a16:creationId xmlns:a16="http://schemas.microsoft.com/office/drawing/2014/main" id="{6286F33F-196E-1DC2-8A8B-C75BE88B1C5A}"/>
              </a:ext>
            </a:extLst>
          </p:cNvPr>
          <p:cNvSpPr>
            <a:spLocks noGrp="1"/>
          </p:cNvSpPr>
          <p:nvPr>
            <p:ph type="title"/>
          </p:nvPr>
        </p:nvSpPr>
        <p:spPr>
          <a:xfrm>
            <a:off x="1810138" y="245949"/>
            <a:ext cx="10151707" cy="2128693"/>
          </a:xfrm>
        </p:spPr>
        <p:txBody>
          <a:bodyPr>
            <a:normAutofit/>
          </a:body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a. Đối tượng nghiên cứu của vật lí</a:t>
            </a:r>
            <a:endParaRPr lang="en-US" sz="3600" b="1" dirty="0"/>
          </a:p>
        </p:txBody>
      </p:sp>
      <p:sp>
        <p:nvSpPr>
          <p:cNvPr id="8" name="TextBox 7">
            <a:extLst>
              <a:ext uri="{FF2B5EF4-FFF2-40B4-BE49-F238E27FC236}">
                <a16:creationId xmlns:a16="http://schemas.microsoft.com/office/drawing/2014/main" id="{BDBED966-8524-E5FE-5DA7-CD3909784932}"/>
              </a:ext>
            </a:extLst>
          </p:cNvPr>
          <p:cNvSpPr txBox="1"/>
          <p:nvPr/>
        </p:nvSpPr>
        <p:spPr>
          <a:xfrm>
            <a:off x="333570" y="2290667"/>
            <a:ext cx="11858430"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vi-VN" sz="2400" dirty="0">
                <a:solidFill>
                  <a:srgbClr val="00B050"/>
                </a:solidFill>
                <a:latin typeface="+mj-lt"/>
              </a:rPr>
              <a:t>Nêu đối tượng nghiên cứu tương ứng với từng phân ngành </a:t>
            </a:r>
            <a:r>
              <a:rPr lang="en-US" sz="2400" dirty="0" err="1">
                <a:solidFill>
                  <a:srgbClr val="00B050"/>
                </a:solidFill>
                <a:latin typeface="Times New Roman" panose="02020603050405020304" pitchFamily="18" charset="0"/>
                <a:cs typeface="Times New Roman" panose="02020603050405020304" pitchFamily="18" charset="0"/>
              </a:rPr>
              <a:t>sau</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mj-lt"/>
              </a:rPr>
              <a:t>của Vật lí: cơ, ánh sáng, điện, từ?</a:t>
            </a:r>
          </a:p>
        </p:txBody>
      </p:sp>
    </p:spTree>
    <p:extLst>
      <p:ext uri="{BB962C8B-B14F-4D97-AF65-F5344CB8AC3E}">
        <p14:creationId xmlns:p14="http://schemas.microsoft.com/office/powerpoint/2010/main" val="318518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2818-F8FF-2561-5ED3-4D941B7BC64D}"/>
              </a:ext>
            </a:extLst>
          </p:cNvPr>
          <p:cNvSpPr>
            <a:spLocks noGrp="1"/>
          </p:cNvSpPr>
          <p:nvPr>
            <p:ph type="title"/>
          </p:nvPr>
        </p:nvSpPr>
        <p:spPr>
          <a:xfrm>
            <a:off x="1791477" y="208626"/>
            <a:ext cx="10151707" cy="2128693"/>
          </a:xfrm>
        </p:spPr>
        <p:txBody>
          <a:bodyPr>
            <a:normAutofit/>
          </a:body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a. Đối tượng nghiên cứu của vật lí</a:t>
            </a:r>
            <a:endParaRPr lang="en-US" sz="3600" b="1" dirty="0"/>
          </a:p>
        </p:txBody>
      </p:sp>
      <p:sp>
        <p:nvSpPr>
          <p:cNvPr id="3" name="Content Placeholder 2">
            <a:extLst>
              <a:ext uri="{FF2B5EF4-FFF2-40B4-BE49-F238E27FC236}">
                <a16:creationId xmlns:a16="http://schemas.microsoft.com/office/drawing/2014/main" id="{8B346D4B-6745-E080-4E73-019B06AC2577}"/>
              </a:ext>
            </a:extLst>
          </p:cNvPr>
          <p:cNvSpPr>
            <a:spLocks noGrp="1"/>
          </p:cNvSpPr>
          <p:nvPr>
            <p:ph idx="1"/>
          </p:nvPr>
        </p:nvSpPr>
        <p:spPr>
          <a:xfrm>
            <a:off x="832757" y="2961762"/>
            <a:ext cx="10526486" cy="934475"/>
          </a:xfrm>
        </p:spPr>
        <p:style>
          <a:lnRef idx="1">
            <a:schemeClr val="accent6"/>
          </a:lnRef>
          <a:fillRef idx="2">
            <a:schemeClr val="accent6"/>
          </a:fillRef>
          <a:effectRef idx="1">
            <a:schemeClr val="accent6"/>
          </a:effectRef>
          <a:fontRef idx="minor">
            <a:schemeClr val="dk1"/>
          </a:fontRef>
        </p:style>
        <p:txBody>
          <a:bodyPr/>
          <a:lstStyle/>
          <a:p>
            <a:r>
              <a:rPr lang="vi-VN" dirty="0">
                <a:latin typeface="+mj-lt"/>
              </a:rPr>
              <a:t>Đối tượng nghiên cứu của vật lí là các dạng vận động của </a:t>
            </a:r>
            <a:r>
              <a:rPr lang="en-US" b="1" dirty="0">
                <a:solidFill>
                  <a:srgbClr val="FF0000"/>
                </a:solidFill>
                <a:latin typeface="Times New Roman" panose="02020603050405020304" pitchFamily="18" charset="0"/>
                <a:cs typeface="Times New Roman" panose="02020603050405020304" pitchFamily="18" charset="0"/>
              </a:rPr>
              <a:t>VẬT CHẤT</a:t>
            </a:r>
            <a:r>
              <a:rPr lang="vi-VN" b="1" dirty="0">
                <a:solidFill>
                  <a:srgbClr val="FF0000"/>
                </a:solidFill>
                <a:latin typeface="Times New Roman" panose="02020603050405020304" pitchFamily="18" charset="0"/>
                <a:cs typeface="Times New Roman" panose="02020603050405020304" pitchFamily="18" charset="0"/>
              </a:rPr>
              <a:t> </a:t>
            </a:r>
            <a:r>
              <a:rPr lang="vi-VN" dirty="0">
                <a:latin typeface="+mj-lt"/>
              </a:rPr>
              <a:t>và </a:t>
            </a:r>
            <a:r>
              <a:rPr lang="en-US" b="1" dirty="0">
                <a:solidFill>
                  <a:srgbClr val="FF0000"/>
                </a:solidFill>
                <a:latin typeface="Times New Roman" panose="02020603050405020304" pitchFamily="18" charset="0"/>
                <a:cs typeface="Times New Roman" panose="02020603050405020304" pitchFamily="18" charset="0"/>
              </a:rPr>
              <a:t>NĂNG LƯỢNG</a:t>
            </a:r>
          </a:p>
        </p:txBody>
      </p:sp>
    </p:spTree>
    <p:extLst>
      <p:ext uri="{BB962C8B-B14F-4D97-AF65-F5344CB8AC3E}">
        <p14:creationId xmlns:p14="http://schemas.microsoft.com/office/powerpoint/2010/main" val="247929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E663C-F013-A9E5-CCE7-9BCC60E8700A}"/>
              </a:ext>
            </a:extLst>
          </p:cNvPr>
          <p:cNvSpPr>
            <a:spLocks noGrp="1"/>
          </p:cNvSpPr>
          <p:nvPr>
            <p:ph idx="1"/>
          </p:nvPr>
        </p:nvSpPr>
        <p:spPr>
          <a:xfrm>
            <a:off x="838200" y="2761861"/>
            <a:ext cx="10515600" cy="1325563"/>
          </a:xfrm>
        </p:spPr>
        <p:style>
          <a:lnRef idx="1">
            <a:schemeClr val="accent2"/>
          </a:lnRef>
          <a:fillRef idx="3">
            <a:schemeClr val="accent2"/>
          </a:fillRef>
          <a:effectRef idx="2">
            <a:schemeClr val="accent2"/>
          </a:effectRef>
          <a:fontRef idx="minor">
            <a:schemeClr val="lt1"/>
          </a:fontRef>
        </p:style>
        <p:txBody>
          <a:bodyPr/>
          <a:lstStyle/>
          <a:p>
            <a:pPr marL="0" indent="0">
              <a:buNone/>
            </a:pPr>
            <a:r>
              <a:rPr lang="vi-VN" dirty="0">
                <a:latin typeface="+mj-lt"/>
              </a:rPr>
              <a:t>Mục tiêu của Vật lí là khám phá ra quy luật tổng quát nhất chi phối sự vận động của vật chất và năng lượng, cũng như tương tác giữa chúng ở mọi cấp độ: vi mô và vĩ mô</a:t>
            </a:r>
            <a:endParaRPr lang="en-US" dirty="0">
              <a:latin typeface="+mj-lt"/>
            </a:endParaRPr>
          </a:p>
        </p:txBody>
      </p:sp>
      <p:sp>
        <p:nvSpPr>
          <p:cNvPr id="4" name="Title 1">
            <a:extLst>
              <a:ext uri="{FF2B5EF4-FFF2-40B4-BE49-F238E27FC236}">
                <a16:creationId xmlns:a16="http://schemas.microsoft.com/office/drawing/2014/main" id="{984C4BFC-B705-0FBE-CEA4-3C1355FAFD1F}"/>
              </a:ext>
            </a:extLst>
          </p:cNvPr>
          <p:cNvSpPr txBox="1">
            <a:spLocks/>
          </p:cNvSpPr>
          <p:nvPr/>
        </p:nvSpPr>
        <p:spPr>
          <a:xfrm>
            <a:off x="1810138" y="245949"/>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b. Mục tiêu của vật lí</a:t>
            </a:r>
            <a:endParaRPr lang="en-US" sz="3600" b="1" dirty="0">
              <a:solidFill>
                <a:srgbClr val="0070C0"/>
              </a:solidFill>
            </a:endParaRPr>
          </a:p>
        </p:txBody>
      </p:sp>
    </p:spTree>
    <p:extLst>
      <p:ext uri="{BB962C8B-B14F-4D97-AF65-F5344CB8AC3E}">
        <p14:creationId xmlns:p14="http://schemas.microsoft.com/office/powerpoint/2010/main" val="330636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AEA4-6DBB-3610-4023-725AD10B1E45}"/>
              </a:ext>
            </a:extLst>
          </p:cNvPr>
          <p:cNvSpPr>
            <a:spLocks noGrp="1"/>
          </p:cNvSpPr>
          <p:nvPr>
            <p:ph type="title"/>
          </p:nvPr>
        </p:nvSpPr>
        <p:spPr>
          <a:xfrm>
            <a:off x="1141445" y="1777174"/>
            <a:ext cx="9909109" cy="1325563"/>
          </a:xfrm>
        </p:spPr>
        <p:txBody>
          <a:bodyPr>
            <a:normAutofit/>
          </a:bodyPr>
          <a:lstStyle/>
          <a:p>
            <a:r>
              <a:rPr lang="vi-VN" sz="2800" dirty="0"/>
              <a:t>Quan sát hình 1.2 thảo luận để nêu thế nào là cấp độ vi mô, vĩ mô?</a:t>
            </a:r>
            <a:endParaRPr lang="en-US" sz="2800" dirty="0"/>
          </a:p>
        </p:txBody>
      </p:sp>
      <p:pic>
        <p:nvPicPr>
          <p:cNvPr id="5" name="Picture 4" descr="A picture containing graphical user interface&#10;&#10;Description automatically generated">
            <a:extLst>
              <a:ext uri="{FF2B5EF4-FFF2-40B4-BE49-F238E27FC236}">
                <a16:creationId xmlns:a16="http://schemas.microsoft.com/office/drawing/2014/main" id="{D7D5B580-B770-51AF-7AA9-77EED0C54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24" y="2750587"/>
            <a:ext cx="9972675" cy="3981450"/>
          </a:xfrm>
          <a:prstGeom prst="rect">
            <a:avLst/>
          </a:prstGeom>
        </p:spPr>
      </p:pic>
      <p:sp>
        <p:nvSpPr>
          <p:cNvPr id="6" name="Title 1">
            <a:extLst>
              <a:ext uri="{FF2B5EF4-FFF2-40B4-BE49-F238E27FC236}">
                <a16:creationId xmlns:a16="http://schemas.microsoft.com/office/drawing/2014/main" id="{E60C2FD4-54B0-C812-141C-2BC053F3658E}"/>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b. Mục tiêu của vật lí</a:t>
            </a:r>
            <a:endParaRPr lang="en-US" sz="3600" b="1" dirty="0">
              <a:solidFill>
                <a:srgbClr val="0070C0"/>
              </a:solidFill>
            </a:endParaRPr>
          </a:p>
        </p:txBody>
      </p:sp>
    </p:spTree>
    <p:extLst>
      <p:ext uri="{BB962C8B-B14F-4D97-AF65-F5344CB8AC3E}">
        <p14:creationId xmlns:p14="http://schemas.microsoft.com/office/powerpoint/2010/main" val="25190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4F97A9-1E1B-7B9D-503D-842C10142EA9}"/>
                  </a:ext>
                </a:extLst>
              </p:cNvPr>
              <p:cNvSpPr>
                <a:spLocks noGrp="1"/>
              </p:cNvSpPr>
              <p:nvPr>
                <p:ph idx="1"/>
              </p:nvPr>
            </p:nvSpPr>
            <p:spPr>
              <a:xfrm>
                <a:off x="838200" y="2021568"/>
                <a:ext cx="10515600" cy="2270514"/>
              </a:xfrm>
            </p:spPr>
            <p:txBody>
              <a:bodyPr/>
              <a:lstStyle/>
              <a:p>
                <a:pPr>
                  <a:buFont typeface="Wingdings" panose="05000000000000000000" pitchFamily="2" charset="2"/>
                  <a:buChar char="§"/>
                </a:pPr>
                <a:r>
                  <a:rPr lang="vi-VN" dirty="0"/>
                  <a:t>Cấp độ vi mô: các hạt có kích thước rất nhỏ, bé hơn </a:t>
                </a:r>
                <a14:m>
                  <m:oMath xmlns:m="http://schemas.openxmlformats.org/officeDocument/2006/math">
                    <m:sSup>
                      <m:sSupPr>
                        <m:ctrlPr>
                          <a:rPr lang="vi-VN" i="1" smtClean="0">
                            <a:latin typeface="Cambria Math" panose="02040503050406030204" pitchFamily="18" charset="0"/>
                          </a:rPr>
                        </m:ctrlPr>
                      </m:sSupPr>
                      <m:e>
                        <m:r>
                          <a:rPr lang="vi-VN" b="0" i="1" smtClean="0">
                            <a:latin typeface="Cambria Math" panose="02040503050406030204" pitchFamily="18" charset="0"/>
                          </a:rPr>
                          <m:t>10</m:t>
                        </m:r>
                      </m:e>
                      <m:sup>
                        <m:r>
                          <a:rPr lang="vi-VN" b="0" i="1" smtClean="0">
                            <a:latin typeface="Cambria Math" panose="02040503050406030204" pitchFamily="18" charset="0"/>
                          </a:rPr>
                          <m:t>−10</m:t>
                        </m:r>
                      </m:sup>
                    </m:sSup>
                  </m:oMath>
                </a14:m>
                <a:r>
                  <a:rPr lang="vi-VN" dirty="0"/>
                  <a:t>m như nguyên tử, proton, neutron, electron</a:t>
                </a:r>
              </a:p>
              <a:p>
                <a:pPr>
                  <a:buFont typeface="Wingdings" panose="05000000000000000000" pitchFamily="2" charset="2"/>
                  <a:buChar char="§"/>
                </a:pPr>
                <a:r>
                  <a:rPr lang="vi-VN" dirty="0"/>
                  <a:t>Cấp độ vĩ mô: các vật có kích thước lớn hơn nguyên tử như con người, đồ vật, các vật có kích thước rất lớn tầm cõ hành tinh, thiên hà, vũ trụ</a:t>
                </a:r>
                <a:r>
                  <a:rPr lang="vi-VN" dirty="0">
                    <a:latin typeface="+mj-lt"/>
                  </a:rPr>
                  <a:t>,...</a:t>
                </a:r>
                <a:endParaRPr lang="en-US" dirty="0">
                  <a:latin typeface="+mj-lt"/>
                </a:endParaRPr>
              </a:p>
            </p:txBody>
          </p:sp>
        </mc:Choice>
        <mc:Fallback xmlns="">
          <p:sp>
            <p:nvSpPr>
              <p:cNvPr id="3" name="Content Placeholder 2">
                <a:extLst>
                  <a:ext uri="{FF2B5EF4-FFF2-40B4-BE49-F238E27FC236}">
                    <a16:creationId xmlns:a16="http://schemas.microsoft.com/office/drawing/2014/main" id="{C64F97A9-1E1B-7B9D-503D-842C10142EA9}"/>
                  </a:ext>
                </a:extLst>
              </p:cNvPr>
              <p:cNvSpPr>
                <a:spLocks noGrp="1" noRot="1" noChangeAspect="1" noMove="1" noResize="1" noEditPoints="1" noAdjustHandles="1" noChangeArrowheads="1" noChangeShapeType="1" noTextEdit="1"/>
              </p:cNvSpPr>
              <p:nvPr>
                <p:ph idx="1"/>
              </p:nvPr>
            </p:nvSpPr>
            <p:spPr>
              <a:xfrm>
                <a:off x="838200" y="2021568"/>
                <a:ext cx="10515600" cy="2270514"/>
              </a:xfrm>
              <a:blipFill>
                <a:blip r:embed="rId2"/>
                <a:stretch>
                  <a:fillRect l="-1043" t="-4839" b="-1613"/>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D923B77-6BAC-9201-43E9-121F63B34FBB}"/>
              </a:ext>
            </a:extLst>
          </p:cNvPr>
          <p:cNvSpPr txBox="1">
            <a:spLocks/>
          </p:cNvSpPr>
          <p:nvPr/>
        </p:nvSpPr>
        <p:spPr>
          <a:xfrm>
            <a:off x="1800808" y="0"/>
            <a:ext cx="10151707" cy="2128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F0000"/>
                </a:solidFill>
              </a:rPr>
              <a:t>1. Đối tượng – mục tiêu – phương pháp nghiên cứu vật lí</a:t>
            </a:r>
            <a:br>
              <a:rPr lang="vi-VN" sz="3600" b="1" dirty="0">
                <a:solidFill>
                  <a:srgbClr val="FF0000"/>
                </a:solidFill>
              </a:rPr>
            </a:br>
            <a:r>
              <a:rPr lang="vi-VN" sz="3600" b="1" dirty="0">
                <a:solidFill>
                  <a:srgbClr val="0070C0"/>
                </a:solidFill>
              </a:rPr>
              <a:t>b. Mục tiêu của vật lí</a:t>
            </a:r>
            <a:endParaRPr lang="en-US" sz="3600" b="1" dirty="0">
              <a:solidFill>
                <a:srgbClr val="0070C0"/>
              </a:solidFill>
            </a:endParaRPr>
          </a:p>
        </p:txBody>
      </p:sp>
    </p:spTree>
    <p:extLst>
      <p:ext uri="{BB962C8B-B14F-4D97-AF65-F5344CB8AC3E}">
        <p14:creationId xmlns:p14="http://schemas.microsoft.com/office/powerpoint/2010/main" val="3112339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1832</Words>
  <Application>Microsoft Office PowerPoint</Application>
  <PresentationFormat>Widescreen</PresentationFormat>
  <Paragraphs>85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Times New Roman</vt:lpstr>
      <vt:lpstr>Wingdings</vt:lpstr>
      <vt:lpstr>Office Theme</vt:lpstr>
      <vt:lpstr>PowerPoint Presentation</vt:lpstr>
      <vt:lpstr>CHƯƠNG 1: MỞ ĐẦU BÀI 1: KHÁI QUÁT VỀ MÔN VẬT LÍ </vt:lpstr>
      <vt:lpstr>PowerPoint Presentation</vt:lpstr>
      <vt:lpstr>NỘI DUNG BÀI HỌC</vt:lpstr>
      <vt:lpstr>1. Đối tượng – mục tiêu – phương pháp nghiên cứu vật lí a. Đối tượng nghiên cứu của vật lí</vt:lpstr>
      <vt:lpstr>1. Đối tượng – mục tiêu – phương pháp nghiên cứu vật lí a. Đối tượng nghiên cứu của vật lí</vt:lpstr>
      <vt:lpstr>PowerPoint Presentation</vt:lpstr>
      <vt:lpstr>Quan sát hình 1.2 thảo luận để nêu thế nào là cấp độ vi mô, vĩ mô?</vt:lpstr>
      <vt:lpstr>PowerPoint Presentation</vt:lpstr>
      <vt:lpstr>PowerPoint Presentation</vt:lpstr>
      <vt:lpstr>PowerPoint Presentation</vt:lpstr>
      <vt:lpstr>PowerPoint Presentation</vt:lpstr>
      <vt:lpstr>Phương pháp thực nghiệm là gì?</vt:lpstr>
      <vt:lpstr>Trình bày một số ví dụ khác để minh hoạ cho phương pháp thực nghiệm trong vật lí?</vt:lpstr>
      <vt:lpstr>Phương pháp lí thuyết</vt:lpstr>
      <vt:lpstr>Phương pháp lí thuyết</vt:lpstr>
      <vt:lpstr>Khái niệm phương pháp lí thuyết:</vt:lpstr>
      <vt:lpstr>Nêu nhận định về vai trò của thí nghiệm trong phương pháp thực nghiệm và xác định điểm cốt lõi của phương pháp lí thuyết?</vt:lpstr>
      <vt:lpstr>KẾT LUẬN</vt:lpstr>
      <vt:lpstr>* Tìm hiểu thế giới tự nhiên dưới góc độ vật lí</vt:lpstr>
      <vt:lpstr>Em hãy cho biết quá trình tìm hiểu thế giới tự nhiên gồm những bước nào?</vt:lpstr>
      <vt:lpstr>Sơ đồ hoá quá trình tìm hiểu thế giới tự nhiên dưới góc độ vật lí</vt:lpstr>
      <vt:lpstr>2. Ảnh hưởng của vật lí đến một số lĩnh vực trong đời sống và kĩ thuật</vt:lpstr>
      <vt:lpstr>2. Ảnh hưởng của vật lí đến một số lĩnh vực trong đời sống và kĩ thuật</vt:lpstr>
      <vt:lpstr>KẾT LUẬN</vt:lpstr>
      <vt:lpstr>LUYỆN TẬP</vt:lpstr>
      <vt:lpstr>VẬN DỤNG</vt:lpstr>
      <vt:lpstr>HƯỚNG DẪN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Thanh Thái</dc:creator>
  <cp:lastModifiedBy>Nguyễn Thanh Thái</cp:lastModifiedBy>
  <cp:revision>6</cp:revision>
  <dcterms:created xsi:type="dcterms:W3CDTF">2023-02-27T01:58:33Z</dcterms:created>
  <dcterms:modified xsi:type="dcterms:W3CDTF">2023-04-23T14:19:52Z</dcterms:modified>
</cp:coreProperties>
</file>