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88" r:id="rId10"/>
    <p:sldId id="266" r:id="rId11"/>
    <p:sldId id="289" r:id="rId12"/>
    <p:sldId id="290" r:id="rId13"/>
    <p:sldId id="267" r:id="rId14"/>
    <p:sldId id="263" r:id="rId15"/>
    <p:sldId id="268" r:id="rId16"/>
    <p:sldId id="269" r:id="rId17"/>
    <p:sldId id="270" r:id="rId18"/>
    <p:sldId id="291" r:id="rId19"/>
    <p:sldId id="271" r:id="rId20"/>
    <p:sldId id="272" r:id="rId21"/>
    <p:sldId id="292" r:id="rId22"/>
    <p:sldId id="273" r:id="rId23"/>
    <p:sldId id="293" r:id="rId24"/>
    <p:sldId id="274" r:id="rId25"/>
    <p:sldId id="275" r:id="rId26"/>
    <p:sldId id="276" r:id="rId27"/>
    <p:sldId id="277" r:id="rId28"/>
    <p:sldId id="278" r:id="rId29"/>
    <p:sldId id="280" r:id="rId30"/>
    <p:sldId id="281" r:id="rId31"/>
    <p:sldId id="282" r:id="rId32"/>
    <p:sldId id="283" r:id="rId33"/>
    <p:sldId id="284" r:id="rId34"/>
    <p:sldId id="28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emf"/><Relationship Id="rId7" Type="http://schemas.openxmlformats.org/officeDocument/2006/relationships/image" Target="../media/image48.wmf"/><Relationship Id="rId2" Type="http://schemas.openxmlformats.org/officeDocument/2006/relationships/image" Target="../media/image43.e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e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5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9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3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6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5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5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5799F-5F09-4794-A371-3EFA23A52112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521C-7EA4-419E-BEF3-28872D40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5.wmf"/><Relationship Id="rId3" Type="http://schemas.openxmlformats.org/officeDocument/2006/relationships/image" Target="../media/image20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e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427" y="379978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HẠT NHÂN NGUYÊN TỬ</a:t>
            </a:r>
            <a:b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TỐ HÓA HỌC</a:t>
            </a:r>
            <a:b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VỊ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982" y="3250124"/>
            <a:ext cx="3177850" cy="26482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882" y="3444606"/>
            <a:ext cx="4907454" cy="245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6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49" y="1781953"/>
            <a:ext cx="1042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249" y="1186401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8250" y="298228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49387" y="6743033"/>
            <a:ext cx="1796066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44731" y="3560462"/>
            <a:ext cx="1809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hệ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95780"/>
              </p:ext>
            </p:extLst>
          </p:nvPr>
        </p:nvGraphicFramePr>
        <p:xfrm>
          <a:off x="3421251" y="3575408"/>
          <a:ext cx="1652398" cy="86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3" imgW="876240" imgH="457200" progId="Equation.DSMT4">
                  <p:embed/>
                </p:oleObj>
              </mc:Choice>
              <mc:Fallback>
                <p:oleObj name="Equation" r:id="rId3" imgW="876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1251" y="3575408"/>
                        <a:ext cx="1652398" cy="862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209227"/>
              </p:ext>
            </p:extLst>
          </p:nvPr>
        </p:nvGraphicFramePr>
        <p:xfrm>
          <a:off x="5489575" y="3492500"/>
          <a:ext cx="19399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Equation" r:id="rId5" imgW="1066680" imgH="457200" progId="Equation.DSMT4">
                  <p:embed/>
                </p:oleObj>
              </mc:Choice>
              <mc:Fallback>
                <p:oleObj name="Equation" r:id="rId5" imgW="106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9575" y="3492500"/>
                        <a:ext cx="193992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853037"/>
              </p:ext>
            </p:extLst>
          </p:nvPr>
        </p:nvGraphicFramePr>
        <p:xfrm>
          <a:off x="3377006" y="4775558"/>
          <a:ext cx="1265413" cy="85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Equation" r:id="rId7" imgW="672840" imgH="457200" progId="Equation.DSMT4">
                  <p:embed/>
                </p:oleObj>
              </mc:Choice>
              <mc:Fallback>
                <p:oleObj name="Equation" r:id="rId7" imgW="672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77006" y="4775558"/>
                        <a:ext cx="1265413" cy="859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956511"/>
              </p:ext>
            </p:extLst>
          </p:nvPr>
        </p:nvGraphicFramePr>
        <p:xfrm>
          <a:off x="5438486" y="4775558"/>
          <a:ext cx="2956269" cy="818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Equation" r:id="rId9" imgW="1650960" imgH="457200" progId="Equation.DSMT4">
                  <p:embed/>
                </p:oleObj>
              </mc:Choice>
              <mc:Fallback>
                <p:oleObj name="Equation" r:id="rId9" imgW="1650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8486" y="4775558"/>
                        <a:ext cx="2956269" cy="818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93063"/>
              </p:ext>
            </p:extLst>
          </p:nvPr>
        </p:nvGraphicFramePr>
        <p:xfrm>
          <a:off x="4223775" y="6055881"/>
          <a:ext cx="2312492" cy="563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5" name="Equation" r:id="rId11" imgW="990360" imgH="241200" progId="Equation.DSMT4">
                  <p:embed/>
                </p:oleObj>
              </mc:Choice>
              <mc:Fallback>
                <p:oleObj name="Equation" r:id="rId11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223775" y="6055881"/>
                        <a:ext cx="2312492" cy="563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80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49" y="1781953"/>
            <a:ext cx="1042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82,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9941" y="3357038"/>
            <a:ext cx="6807464" cy="28623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2P + 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2P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249" y="1186401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49" y="1781953"/>
            <a:ext cx="1042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82,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249" y="1186401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8250" y="298228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5067" y="3532115"/>
            <a:ext cx="2167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994668"/>
              </p:ext>
            </p:extLst>
          </p:nvPr>
        </p:nvGraphicFramePr>
        <p:xfrm>
          <a:off x="3521723" y="3506493"/>
          <a:ext cx="1867932" cy="974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3" imgW="876240" imgH="457200" progId="Equation.DSMT4">
                  <p:embed/>
                </p:oleObj>
              </mc:Choice>
              <mc:Fallback>
                <p:oleObj name="Equation" r:id="rId3" imgW="876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1723" y="3506493"/>
                        <a:ext cx="1867932" cy="974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904019"/>
              </p:ext>
            </p:extLst>
          </p:nvPr>
        </p:nvGraphicFramePr>
        <p:xfrm>
          <a:off x="3237691" y="4710016"/>
          <a:ext cx="1597124" cy="97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749160" imgH="457200" progId="Equation.DSMT4">
                  <p:embed/>
                </p:oleObj>
              </mc:Choice>
              <mc:Fallback>
                <p:oleObj name="Equation" r:id="rId5" imgW="749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7691" y="4710016"/>
                        <a:ext cx="1597124" cy="974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883524"/>
              </p:ext>
            </p:extLst>
          </p:nvPr>
        </p:nvGraphicFramePr>
        <p:xfrm>
          <a:off x="5245327" y="4644276"/>
          <a:ext cx="3797073" cy="955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7" imgW="1815840" imgH="457200" progId="Equation.DSMT4">
                  <p:embed/>
                </p:oleObj>
              </mc:Choice>
              <mc:Fallback>
                <p:oleObj name="Equation" r:id="rId7" imgW="1815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45327" y="4644276"/>
                        <a:ext cx="3797073" cy="955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49" y="1186401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249" y="1781953"/>
            <a:ext cx="104205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115.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8680" y="3371581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8933" y="3961149"/>
            <a:ext cx="264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047266"/>
              </p:ext>
            </p:extLst>
          </p:nvPr>
        </p:nvGraphicFramePr>
        <p:xfrm>
          <a:off x="3298825" y="4016375"/>
          <a:ext cx="17145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3" imgW="927000" imgH="457200" progId="Equation.DSMT4">
                  <p:embed/>
                </p:oleObj>
              </mc:Choice>
              <mc:Fallback>
                <p:oleObj name="Equation" r:id="rId3" imgW="927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8825" y="4016375"/>
                        <a:ext cx="1714500" cy="84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057919"/>
              </p:ext>
            </p:extLst>
          </p:nvPr>
        </p:nvGraphicFramePr>
        <p:xfrm>
          <a:off x="5473167" y="4030545"/>
          <a:ext cx="1340701" cy="81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5" imgW="749160" imgH="457200" progId="Equation.DSMT4">
                  <p:embed/>
                </p:oleObj>
              </mc:Choice>
              <mc:Fallback>
                <p:oleObj name="Equation" r:id="rId5" imgW="749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3167" y="4030545"/>
                        <a:ext cx="1340701" cy="818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35493"/>
              </p:ext>
            </p:extLst>
          </p:nvPr>
        </p:nvGraphicFramePr>
        <p:xfrm>
          <a:off x="3593415" y="5169286"/>
          <a:ext cx="3303824" cy="83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7" imgW="1815840" imgH="457200" progId="Equation.DSMT4">
                  <p:embed/>
                </p:oleObj>
              </mc:Choice>
              <mc:Fallback>
                <p:oleObj name="Equation" r:id="rId7" imgW="1815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93415" y="5169286"/>
                        <a:ext cx="3303824" cy="83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3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50" y="1198695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3249" y="1648251"/>
            <a:ext cx="1042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proton,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nơtron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electron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1668" y="284858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310245"/>
            <a:ext cx="1472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453364"/>
              </p:ext>
            </p:extLst>
          </p:nvPr>
        </p:nvGraphicFramePr>
        <p:xfrm>
          <a:off x="3489325" y="3352800"/>
          <a:ext cx="360521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3" imgW="1752480" imgH="177480" progId="Equation.DSMT4">
                  <p:embed/>
                </p:oleObj>
              </mc:Choice>
              <mc:Fallback>
                <p:oleObj name="Equation" r:id="rId3" imgW="1752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9325" y="3352800"/>
                        <a:ext cx="3605213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8112" y="3895091"/>
            <a:ext cx="109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06146"/>
              </p:ext>
            </p:extLst>
          </p:nvPr>
        </p:nvGraphicFramePr>
        <p:xfrm>
          <a:off x="4453557" y="3717925"/>
          <a:ext cx="1867572" cy="78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5" imgW="1002960" imgH="419040" progId="Equation.DSMT4">
                  <p:embed/>
                </p:oleObj>
              </mc:Choice>
              <mc:Fallback>
                <p:oleObj name="Equation" r:id="rId5" imgW="1002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3557" y="3717925"/>
                        <a:ext cx="1867572" cy="78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448056"/>
              </p:ext>
            </p:extLst>
          </p:nvPr>
        </p:nvGraphicFramePr>
        <p:xfrm>
          <a:off x="4080936" y="4498050"/>
          <a:ext cx="21066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7" imgW="1180800" imgH="419040" progId="Equation.DSMT4">
                  <p:embed/>
                </p:oleObj>
              </mc:Choice>
              <mc:Fallback>
                <p:oleObj name="Equation" r:id="rId7" imgW="1180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80936" y="4498050"/>
                        <a:ext cx="2106613" cy="74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34986"/>
              </p:ext>
            </p:extLst>
          </p:nvPr>
        </p:nvGraphicFramePr>
        <p:xfrm>
          <a:off x="4083361" y="5314528"/>
          <a:ext cx="2251427" cy="38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83361" y="5314528"/>
                        <a:ext cx="2251427" cy="38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958668"/>
              </p:ext>
            </p:extLst>
          </p:nvPr>
        </p:nvGraphicFramePr>
        <p:xfrm>
          <a:off x="3797300" y="5797550"/>
          <a:ext cx="44291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11" imgW="1981080" imgH="177480" progId="Equation.DSMT4">
                  <p:embed/>
                </p:oleObj>
              </mc:Choice>
              <mc:Fallback>
                <p:oleObj name="Equation" r:id="rId11" imgW="1981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97300" y="5797550"/>
                        <a:ext cx="4429125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903741"/>
              </p:ext>
            </p:extLst>
          </p:nvPr>
        </p:nvGraphicFramePr>
        <p:xfrm>
          <a:off x="4080936" y="6384637"/>
          <a:ext cx="3200397" cy="376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13" imgW="1511280" imgH="177480" progId="Equation.DSMT4">
                  <p:embed/>
                </p:oleObj>
              </mc:Choice>
              <mc:Fallback>
                <p:oleObj name="Equation" r:id="rId13" imgW="1511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80936" y="6384637"/>
                        <a:ext cx="3200397" cy="376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73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1575" y="1435859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57289" y="2390116"/>
            <a:ext cx="6868191" cy="2862322"/>
            <a:chOff x="2357289" y="2390116"/>
            <a:chExt cx="6868191" cy="2862322"/>
          </a:xfrm>
        </p:grpSpPr>
        <p:sp>
          <p:nvSpPr>
            <p:cNvPr id="5" name="TextBox 4"/>
            <p:cNvSpPr txBox="1"/>
            <p:nvPr/>
          </p:nvSpPr>
          <p:spPr>
            <a:xfrm>
              <a:off x="2357289" y="2390116"/>
              <a:ext cx="6868191" cy="286232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nhớ</a:t>
              </a: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542755" y="3208591"/>
              <a:ext cx="6235902" cy="1689831"/>
              <a:chOff x="2796252" y="2058801"/>
              <a:chExt cx="6235902" cy="16898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017084" y="2465113"/>
                    <a:ext cx="909162" cy="66908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Pre>
                            <m:sPrePr>
                              <m:ctrlPr>
                                <a:rPr lang="en-US" sz="4400" b="1" i="1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4400" b="1" i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𝐙</m:t>
                              </m:r>
                            </m:sub>
                            <m:sup>
                              <m:r>
                                <a:rPr lang="en-US" sz="4400" b="1" i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𝐀</m:t>
                              </m:r>
                            </m:sup>
                            <m:e>
                              <m:r>
                                <a:rPr lang="en-US" sz="4400" b="1" i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𝐗</m:t>
                              </m:r>
                            </m:e>
                          </m:sPre>
                        </m:oMath>
                      </m:oMathPara>
                    </a14:m>
                    <a:endParaRPr lang="en-US" sz="4400" dirty="0">
                      <a:solidFill>
                        <a:srgbClr val="0070C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" name="Rectangle 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017084" y="2465113"/>
                    <a:ext cx="909162" cy="669086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14679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" name="Group 7"/>
              <p:cNvGrpSpPr/>
              <p:nvPr/>
            </p:nvGrpSpPr>
            <p:grpSpPr>
              <a:xfrm>
                <a:off x="2796252" y="2058801"/>
                <a:ext cx="6235902" cy="1689831"/>
                <a:chOff x="1440658" y="2104877"/>
                <a:chExt cx="6235902" cy="1689831"/>
              </a:xfrm>
            </p:grpSpPr>
            <p:sp>
              <p:nvSpPr>
                <p:cNvPr id="9" name="AutoShape 1182"/>
                <p:cNvSpPr>
                  <a:spLocks/>
                </p:cNvSpPr>
                <p:nvPr/>
              </p:nvSpPr>
              <p:spPr bwMode="auto">
                <a:xfrm>
                  <a:off x="2796252" y="2234545"/>
                  <a:ext cx="301270" cy="1368733"/>
                </a:xfrm>
                <a:prstGeom prst="leftBrace">
                  <a:avLst>
                    <a:gd name="adj1" fmla="val 41551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227906" y="2104877"/>
                  <a:ext cx="432682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X: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ký</a:t>
                  </a:r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hiệu</a:t>
                  </a:r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hoá</a:t>
                  </a:r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học</a:t>
                  </a:r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của</a:t>
                  </a:r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nguyên</a:t>
                  </a:r>
                  <a:r>
                    <a:rPr lang="en-US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tố</a:t>
                  </a:r>
                  <a:endParaRPr lang="en-US" sz="2400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440658" y="2677402"/>
                  <a:ext cx="4224233" cy="5170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1371600" indent="457200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fr-FR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A: </a:t>
                  </a:r>
                  <a:r>
                    <a:rPr lang="fr-FR" sz="2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fr-FR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4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khối</a:t>
                  </a:r>
                  <a:r>
                    <a:rPr lang="fr-FR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4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Z+N</a:t>
                  </a:r>
                  <a:endPara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227906" y="3311499"/>
                  <a:ext cx="4448654" cy="4832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fr-FR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Z: </a:t>
                  </a:r>
                  <a:r>
                    <a:rPr lang="fr-FR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fr-FR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r>
                    <a:rPr lang="fr-FR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nguyên</a:t>
                  </a:r>
                  <a:r>
                    <a:rPr lang="fr-FR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400" dirty="0" err="1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tử</a:t>
                  </a:r>
                  <a:r>
                    <a:rPr lang="fr-FR" sz="24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400" dirty="0" smtClean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= </a:t>
                  </a:r>
                  <a:r>
                    <a:rPr lang="fr-FR" sz="2400" dirty="0" err="1" smtClean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fr-FR" sz="2400" dirty="0" smtClean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p = </a:t>
                  </a:r>
                  <a:r>
                    <a:rPr lang="fr-FR" sz="2400" dirty="0" err="1" smtClean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fr-FR" sz="2400" dirty="0" smtClean="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e.</a:t>
                  </a:r>
                  <a:endParaRPr lang="en-US" sz="2400" dirty="0">
                    <a:solidFill>
                      <a:srgbClr val="FF0000"/>
                    </a:solidFill>
                    <a:effectLst/>
                    <a:latin typeface=".VnTime" panose="020B7200000000000000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2734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49" y="1113260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47160" y="2411314"/>
            <a:ext cx="182707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33248" y="1574925"/>
            <a:ext cx="10420539" cy="1200329"/>
            <a:chOff x="933249" y="1781953"/>
            <a:chExt cx="10420539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933249" y="1781953"/>
              <a:ext cx="104205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proton,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nơtron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8301783"/>
                </p:ext>
              </p:extLst>
            </p:nvPr>
          </p:nvGraphicFramePr>
          <p:xfrm>
            <a:off x="6047159" y="2411315"/>
            <a:ext cx="1927323" cy="50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6" name="Equation" r:id="rId3" imgW="927100" imgH="241300" progId="Equation.DSMT4">
                    <p:embed/>
                  </p:oleObj>
                </mc:Choice>
                <mc:Fallback>
                  <p:oleObj name="Equation" r:id="rId3" imgW="927100" imgH="2413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7159" y="2411315"/>
                          <a:ext cx="1927323" cy="5016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5190924" y="2758896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78294" y="3872203"/>
            <a:ext cx="185119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943323"/>
              </p:ext>
            </p:extLst>
          </p:nvPr>
        </p:nvGraphicFramePr>
        <p:xfrm>
          <a:off x="1451331" y="3236919"/>
          <a:ext cx="5559488" cy="1026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" name="Equation" r:id="rId5" imgW="2476500" imgH="457200" progId="Equation.DSMT4">
                  <p:embed/>
                </p:oleObj>
              </mc:Choice>
              <mc:Fallback>
                <p:oleObj name="Equation" r:id="rId5" imgW="24765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331" y="3236919"/>
                        <a:ext cx="5559488" cy="10263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40821"/>
              </p:ext>
            </p:extLst>
          </p:nvPr>
        </p:nvGraphicFramePr>
        <p:xfrm>
          <a:off x="1357019" y="4502108"/>
          <a:ext cx="592931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Equation" r:id="rId7" imgW="2641320" imgH="457200" progId="Equation.DSMT4">
                  <p:embed/>
                </p:oleObj>
              </mc:Choice>
              <mc:Fallback>
                <p:oleObj name="Equation" r:id="rId7" imgW="2641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019" y="4502108"/>
                        <a:ext cx="5929313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601669"/>
              </p:ext>
            </p:extLst>
          </p:nvPr>
        </p:nvGraphicFramePr>
        <p:xfrm>
          <a:off x="1278294" y="5697385"/>
          <a:ext cx="632777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Equation" r:id="rId9" imgW="2819160" imgH="457200" progId="Equation.DSMT4">
                  <p:embed/>
                </p:oleObj>
              </mc:Choice>
              <mc:Fallback>
                <p:oleObj name="Equation" r:id="rId9" imgW="2819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294" y="5697385"/>
                        <a:ext cx="6327775" cy="1027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4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dạng bài tập 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49" y="1113260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3248" y="1574925"/>
            <a:ext cx="1042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0924" y="2758896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50193" y="3959224"/>
            <a:ext cx="178560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497255" y="3651314"/>
            <a:ext cx="5197490" cy="2394922"/>
            <a:chOff x="3250194" y="3959225"/>
            <a:chExt cx="5197490" cy="239492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4111375"/>
                </p:ext>
              </p:extLst>
            </p:nvPr>
          </p:nvGraphicFramePr>
          <p:xfrm>
            <a:off x="3250194" y="3959225"/>
            <a:ext cx="5197490" cy="2394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6" name="Equation" r:id="rId3" imgW="2590560" imgH="1193760" progId="Equation.DSMT4">
                    <p:embed/>
                  </p:oleObj>
                </mc:Choice>
                <mc:Fallback>
                  <p:oleObj name="Equation" r:id="rId3" imgW="2590560" imgH="119376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0194" y="3959225"/>
                          <a:ext cx="5197490" cy="23949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3331028" y="4161453"/>
              <a:ext cx="1221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8114" y="5892482"/>
              <a:ext cx="3169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49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0250" y="1140685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0250" y="1690521"/>
            <a:ext cx="10437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ồng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vị là những nguyên tử của cùng 1 nguyên tố hoá học, nghĩa là </a:t>
            </a:r>
            <a:r>
              <a:rPr lang="pt-BR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số proton (Z) nhưng khác nhau về số nơtron (N)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đó số khối A của chúng khác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1140" y="2890850"/>
            <a:ext cx="3316614" cy="57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Clo có 2 đồng vị là:</a:t>
            </a:r>
            <a:endParaRPr lang="en-US" sz="24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1543170"/>
                  </p:ext>
                </p:extLst>
              </p:nvPr>
            </p:nvGraphicFramePr>
            <p:xfrm>
              <a:off x="1163048" y="3528857"/>
              <a:ext cx="9584669" cy="27865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64667">
                      <a:extLst>
                        <a:ext uri="{9D8B030D-6E8A-4147-A177-3AD203B41FA5}">
                          <a16:colId xmlns:a16="http://schemas.microsoft.com/office/drawing/2014/main" val="2297467118"/>
                        </a:ext>
                      </a:extLst>
                    </a:gridCol>
                    <a:gridCol w="1284096">
                      <a:extLst>
                        <a:ext uri="{9D8B030D-6E8A-4147-A177-3AD203B41FA5}">
                          <a16:colId xmlns:a16="http://schemas.microsoft.com/office/drawing/2014/main" val="3892709448"/>
                        </a:ext>
                      </a:extLst>
                    </a:gridCol>
                    <a:gridCol w="1859237">
                      <a:extLst>
                        <a:ext uri="{9D8B030D-6E8A-4147-A177-3AD203B41FA5}">
                          <a16:colId xmlns:a16="http://schemas.microsoft.com/office/drawing/2014/main" val="3118349026"/>
                        </a:ext>
                      </a:extLst>
                    </a:gridCol>
                    <a:gridCol w="1483345">
                      <a:extLst>
                        <a:ext uri="{9D8B030D-6E8A-4147-A177-3AD203B41FA5}">
                          <a16:colId xmlns:a16="http://schemas.microsoft.com/office/drawing/2014/main" val="2615377738"/>
                        </a:ext>
                      </a:extLst>
                    </a:gridCol>
                    <a:gridCol w="1434530">
                      <a:extLst>
                        <a:ext uri="{9D8B030D-6E8A-4147-A177-3AD203B41FA5}">
                          <a16:colId xmlns:a16="http://schemas.microsoft.com/office/drawing/2014/main" val="4222609690"/>
                        </a:ext>
                      </a:extLst>
                    </a:gridCol>
                    <a:gridCol w="989270">
                      <a:extLst>
                        <a:ext uri="{9D8B030D-6E8A-4147-A177-3AD203B41FA5}">
                          <a16:colId xmlns:a16="http://schemas.microsoft.com/office/drawing/2014/main" val="1980786102"/>
                        </a:ext>
                      </a:extLst>
                    </a:gridCol>
                    <a:gridCol w="834762">
                      <a:extLst>
                        <a:ext uri="{9D8B030D-6E8A-4147-A177-3AD203B41FA5}">
                          <a16:colId xmlns:a16="http://schemas.microsoft.com/office/drawing/2014/main" val="793062390"/>
                        </a:ext>
                      </a:extLst>
                    </a:gridCol>
                    <a:gridCol w="834762">
                      <a:extLst>
                        <a:ext uri="{9D8B030D-6E8A-4147-A177-3AD203B41FA5}">
                          <a16:colId xmlns:a16="http://schemas.microsoft.com/office/drawing/2014/main" val="2935478995"/>
                        </a:ext>
                      </a:extLst>
                    </a:gridCol>
                  </a:tblGrid>
                  <a:tr h="1526185"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 </a:t>
                          </a:r>
                          <a:endParaRPr lang="en-US" sz="1100" b="1" i="1" dirty="0">
                            <a:effectLst/>
                            <a:latin typeface="VNI-Times" pitchFamily="2" charset="0"/>
                            <a:ea typeface="Times New Roman" panose="02020603050405020304" pitchFamily="18" charset="0"/>
                            <a:cs typeface="VNI-Times" pitchFamily="2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khối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hiệu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nguyên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tử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 đơn vị ĐTHN</a:t>
                          </a:r>
                          <a:endParaRPr lang="en-US" sz="2400" b="1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ĐTHN</a:t>
                          </a:r>
                        </a:p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Z+)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p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i="0" dirty="0" err="1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1" i="0" baseline="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n</a:t>
                          </a:r>
                          <a:endParaRPr lang="en-US" sz="24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5023143"/>
                      </a:ext>
                    </a:extLst>
                  </a:tr>
                  <a:tr h="634593"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𝟏𝟕</m:t>
                                    </m:r>
                                  </m:sub>
                                  <m:sup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𝟑𝟓</m:t>
                                    </m:r>
                                  </m:sup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𝑪𝒍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65088386"/>
                      </a:ext>
                    </a:extLst>
                  </a:tr>
                  <a:tr h="625794"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𝟏𝟕</m:t>
                                    </m:r>
                                  </m:sub>
                                  <m:sup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𝟑𝟕</m:t>
                                    </m:r>
                                  </m:sup>
                                  <m:e>
                                    <m: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𝑪𝒍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14126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1543170"/>
                  </p:ext>
                </p:extLst>
              </p:nvPr>
            </p:nvGraphicFramePr>
            <p:xfrm>
              <a:off x="1163048" y="3528857"/>
              <a:ext cx="9584669" cy="27865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64667">
                      <a:extLst>
                        <a:ext uri="{9D8B030D-6E8A-4147-A177-3AD203B41FA5}">
                          <a16:colId xmlns:a16="http://schemas.microsoft.com/office/drawing/2014/main" val="2297467118"/>
                        </a:ext>
                      </a:extLst>
                    </a:gridCol>
                    <a:gridCol w="1284096">
                      <a:extLst>
                        <a:ext uri="{9D8B030D-6E8A-4147-A177-3AD203B41FA5}">
                          <a16:colId xmlns:a16="http://schemas.microsoft.com/office/drawing/2014/main" val="3892709448"/>
                        </a:ext>
                      </a:extLst>
                    </a:gridCol>
                    <a:gridCol w="1859237">
                      <a:extLst>
                        <a:ext uri="{9D8B030D-6E8A-4147-A177-3AD203B41FA5}">
                          <a16:colId xmlns:a16="http://schemas.microsoft.com/office/drawing/2014/main" val="3118349026"/>
                        </a:ext>
                      </a:extLst>
                    </a:gridCol>
                    <a:gridCol w="1483345">
                      <a:extLst>
                        <a:ext uri="{9D8B030D-6E8A-4147-A177-3AD203B41FA5}">
                          <a16:colId xmlns:a16="http://schemas.microsoft.com/office/drawing/2014/main" val="2615377738"/>
                        </a:ext>
                      </a:extLst>
                    </a:gridCol>
                    <a:gridCol w="1434530">
                      <a:extLst>
                        <a:ext uri="{9D8B030D-6E8A-4147-A177-3AD203B41FA5}">
                          <a16:colId xmlns:a16="http://schemas.microsoft.com/office/drawing/2014/main" val="4222609690"/>
                        </a:ext>
                      </a:extLst>
                    </a:gridCol>
                    <a:gridCol w="989270">
                      <a:extLst>
                        <a:ext uri="{9D8B030D-6E8A-4147-A177-3AD203B41FA5}">
                          <a16:colId xmlns:a16="http://schemas.microsoft.com/office/drawing/2014/main" val="1980786102"/>
                        </a:ext>
                      </a:extLst>
                    </a:gridCol>
                    <a:gridCol w="834762">
                      <a:extLst>
                        <a:ext uri="{9D8B030D-6E8A-4147-A177-3AD203B41FA5}">
                          <a16:colId xmlns:a16="http://schemas.microsoft.com/office/drawing/2014/main" val="793062390"/>
                        </a:ext>
                      </a:extLst>
                    </a:gridCol>
                    <a:gridCol w="834762">
                      <a:extLst>
                        <a:ext uri="{9D8B030D-6E8A-4147-A177-3AD203B41FA5}">
                          <a16:colId xmlns:a16="http://schemas.microsoft.com/office/drawing/2014/main" val="2935478995"/>
                        </a:ext>
                      </a:extLst>
                    </a:gridCol>
                  </a:tblGrid>
                  <a:tr h="1526185"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 </a:t>
                          </a:r>
                          <a:endParaRPr lang="en-US" sz="1100" b="1" i="1" dirty="0">
                            <a:effectLst/>
                            <a:latin typeface="VNI-Times" pitchFamily="2" charset="0"/>
                            <a:ea typeface="Times New Roman" panose="02020603050405020304" pitchFamily="18" charset="0"/>
                            <a:cs typeface="VNI-Times" pitchFamily="2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khối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hiệu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nguyên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tử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 đơn vị ĐTHN</a:t>
                          </a:r>
                          <a:endParaRPr lang="en-US" sz="2400" b="1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ĐTHN</a:t>
                          </a:r>
                        </a:p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Z+)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e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p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9017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i="0" dirty="0" err="1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1" i="0" baseline="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n</a:t>
                          </a:r>
                          <a:endParaRPr lang="en-US" sz="24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5023143"/>
                      </a:ext>
                    </a:extLst>
                  </a:tr>
                  <a:tr h="634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04" t="-242308" r="-1011268" b="-10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65088386"/>
                      </a:ext>
                    </a:extLst>
                  </a:tr>
                  <a:tr h="6257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04" t="-345631" r="-1011268" b="-2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9017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b="1" i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141268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TextBox 22"/>
          <p:cNvSpPr txBox="1"/>
          <p:nvPr/>
        </p:nvSpPr>
        <p:spPr>
          <a:xfrm>
            <a:off x="2242892" y="5123333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35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42892" y="5719381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37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901199" y="5123333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901199" y="5662739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495537" y="5123332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554152" y="5719380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037903" y="5123331"/>
            <a:ext cx="938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17+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37902" y="5761338"/>
            <a:ext cx="938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17+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345686" y="5123330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345685" y="5815866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288099" y="5123330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9288098" y="5778450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174608" y="5123329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18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0082475" y="5761338"/>
            <a:ext cx="57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44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816" y="1470280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5485" y="2152187"/>
            <a:ext cx="10437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ồng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vị là những nguyên tử của cùng 1 nguyên tố hoá học, nghĩa là </a:t>
            </a:r>
            <a:r>
              <a:rPr lang="pt-BR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số proton (Z) nhưng khác nhau về số nơtron (N)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đó số khối A của chúng khác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34469" y="3780750"/>
            <a:ext cx="8757939" cy="561975"/>
            <a:chOff x="2151452" y="4609498"/>
            <a:chExt cx="8869518" cy="576754"/>
          </a:xfrm>
        </p:grpSpPr>
        <p:sp>
          <p:nvSpPr>
            <p:cNvPr id="13" name="TextBox 12"/>
            <p:cNvSpPr txBox="1"/>
            <p:nvPr/>
          </p:nvSpPr>
          <p:spPr>
            <a:xfrm>
              <a:off x="2151452" y="4609498"/>
              <a:ext cx="5356006" cy="473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VD3: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Cho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9744670"/>
                </p:ext>
              </p:extLst>
            </p:nvPr>
          </p:nvGraphicFramePr>
          <p:xfrm>
            <a:off x="7519344" y="4609498"/>
            <a:ext cx="3501626" cy="5767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8" name="Equation" r:id="rId3" imgW="1460160" imgH="241200" progId="Equation.DSMT4">
                    <p:embed/>
                  </p:oleObj>
                </mc:Choice>
                <mc:Fallback>
                  <p:oleObj name="Equation" r:id="rId3" imgW="146016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9344" y="4609498"/>
                          <a:ext cx="3501626" cy="5767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1888320" y="4770959"/>
            <a:ext cx="6074286" cy="561975"/>
            <a:chOff x="2151452" y="4506550"/>
            <a:chExt cx="6151674" cy="576754"/>
          </a:xfrm>
        </p:grpSpPr>
        <p:sp>
          <p:nvSpPr>
            <p:cNvPr id="16" name="TextBox 15"/>
            <p:cNvSpPr txBox="1"/>
            <p:nvPr/>
          </p:nvSpPr>
          <p:spPr>
            <a:xfrm>
              <a:off x="2151452" y="4609498"/>
              <a:ext cx="3797517" cy="473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→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5653189"/>
                </p:ext>
              </p:extLst>
            </p:nvPr>
          </p:nvGraphicFramePr>
          <p:xfrm>
            <a:off x="6262922" y="4506550"/>
            <a:ext cx="2040204" cy="5767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9" name="Equation" r:id="rId5" imgW="850680" imgH="241200" progId="Equation.DSMT4">
                    <p:embed/>
                  </p:oleObj>
                </mc:Choice>
                <mc:Fallback>
                  <p:oleObj name="Equation" r:id="rId5" imgW="8506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2922" y="4506550"/>
                          <a:ext cx="2040204" cy="5767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149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41"/>
            <a:ext cx="12267446" cy="762301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665837" y="202365"/>
            <a:ext cx="9080625" cy="8555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 NHÂN NGUYÊN TỬ- NGUYÊN TỐ HÓA HỌC – ĐỒNG VỊ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82296" y="1902359"/>
            <a:ext cx="6292159" cy="81481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HẠT NHÂN NGUYÊN TỬ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33049" y="3185389"/>
            <a:ext cx="6292159" cy="814812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NGUYÊN TỐ HÓA HỌC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060069" y="4468419"/>
            <a:ext cx="6292159" cy="814812"/>
          </a:xfrm>
          <a:prstGeom prst="roundRect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ĐỒNG VỊ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628930" y="5751449"/>
            <a:ext cx="6292159" cy="814812"/>
          </a:xfrm>
          <a:prstGeom prst="roundRect">
            <a:avLst/>
          </a:prstGeom>
          <a:solidFill>
            <a:srgbClr val="CCFF66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NGUYÊN TỬ KHỐI VÀ NGUYÊN TỬ KHỐI TRUNG BÌNH.</a:t>
            </a:r>
          </a:p>
        </p:txBody>
      </p:sp>
    </p:spTree>
    <p:extLst>
      <p:ext uri="{BB962C8B-B14F-4D97-AF65-F5344CB8AC3E}">
        <p14:creationId xmlns:p14="http://schemas.microsoft.com/office/powerpoint/2010/main" val="2640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Đồng vị 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57013" y="1227603"/>
                <a:ext cx="46794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013" y="1227603"/>
                <a:ext cx="467948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086" t="-10526" r="-469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30034" y="2480649"/>
            <a:ext cx="156554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385825" y="2012998"/>
            <a:ext cx="10806175" cy="1702199"/>
            <a:chOff x="1385825" y="2012998"/>
            <a:chExt cx="10806175" cy="1702199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497199"/>
                </p:ext>
              </p:extLst>
            </p:nvPr>
          </p:nvGraphicFramePr>
          <p:xfrm>
            <a:off x="1530034" y="2190800"/>
            <a:ext cx="2717479" cy="897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80" name="Equation" r:id="rId4" imgW="1307532" imgH="431613" progId="Equation.DSMT4">
                    <p:embed/>
                  </p:oleObj>
                </mc:Choice>
                <mc:Fallback>
                  <p:oleObj name="Equation" r:id="rId4" imgW="1307532" imgH="431613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0034" y="2190800"/>
                          <a:ext cx="2717479" cy="89703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12"/>
            <p:cNvGrpSpPr/>
            <p:nvPr/>
          </p:nvGrpSpPr>
          <p:grpSpPr>
            <a:xfrm>
              <a:off x="4482243" y="2012998"/>
              <a:ext cx="7709757" cy="1200329"/>
              <a:chOff x="4790153" y="2279215"/>
              <a:chExt cx="7709757" cy="1200329"/>
            </a:xfrm>
          </p:grpSpPr>
          <p:sp>
            <p:nvSpPr>
              <p:cNvPr id="12" name="AutoShape 1729"/>
              <p:cNvSpPr>
                <a:spLocks/>
              </p:cNvSpPr>
              <p:nvPr/>
            </p:nvSpPr>
            <p:spPr bwMode="auto">
              <a:xfrm>
                <a:off x="4790153" y="2522106"/>
                <a:ext cx="150495" cy="720042"/>
              </a:xfrm>
              <a:prstGeom prst="leftBrace">
                <a:avLst>
                  <a:gd name="adj1" fmla="val 8993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75379" y="2279215"/>
                <a:ext cx="732453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x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%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385825" y="3253532"/>
              <a:ext cx="3195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sz="2400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r>
                <a:rPr lang="en-US" sz="2400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x</a:t>
              </a:r>
              <a:r>
                <a:rPr lang="en-US" sz="2400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+…= 100 )</a:t>
              </a:r>
              <a:endPara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10026" y="399279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8123" y="4223630"/>
            <a:ext cx="7962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07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Đồng vị 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57013" y="1227603"/>
                <a:ext cx="46794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acc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013" y="1227603"/>
                <a:ext cx="467948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086" t="-10526" r="-469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30034" y="2480649"/>
            <a:ext cx="156554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385825" y="1592472"/>
            <a:ext cx="10605512" cy="1770054"/>
            <a:chOff x="1385825" y="1592472"/>
            <a:chExt cx="10605512" cy="1770054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2490080"/>
                </p:ext>
              </p:extLst>
            </p:nvPr>
          </p:nvGraphicFramePr>
          <p:xfrm>
            <a:off x="1549515" y="1860274"/>
            <a:ext cx="2717479" cy="897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2" name="Equation" r:id="rId4" imgW="1307532" imgH="431613" progId="Equation.DSMT4">
                    <p:embed/>
                  </p:oleObj>
                </mc:Choice>
                <mc:Fallback>
                  <p:oleObj name="Equation" r:id="rId4" imgW="1307532" imgH="431613" progId="Equation.DSMT4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9515" y="1860274"/>
                          <a:ext cx="2717479" cy="89703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12"/>
            <p:cNvGrpSpPr/>
            <p:nvPr/>
          </p:nvGrpSpPr>
          <p:grpSpPr>
            <a:xfrm>
              <a:off x="4413621" y="1592472"/>
              <a:ext cx="7577716" cy="1323930"/>
              <a:chOff x="4721531" y="1858689"/>
              <a:chExt cx="7577716" cy="1323930"/>
            </a:xfrm>
          </p:grpSpPr>
          <p:sp>
            <p:nvSpPr>
              <p:cNvPr id="12" name="AutoShape 1729"/>
              <p:cNvSpPr>
                <a:spLocks/>
              </p:cNvSpPr>
              <p:nvPr/>
            </p:nvSpPr>
            <p:spPr bwMode="auto">
              <a:xfrm>
                <a:off x="4721531" y="2170777"/>
                <a:ext cx="168144" cy="1011842"/>
              </a:xfrm>
              <a:prstGeom prst="leftBrace">
                <a:avLst>
                  <a:gd name="adj1" fmla="val 8993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974716" y="1858689"/>
                <a:ext cx="732453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x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%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385825" y="2900861"/>
              <a:ext cx="3195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sz="2400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r>
                <a:rPr lang="en-US" sz="2400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x</a:t>
              </a:r>
              <a:r>
                <a:rPr lang="en-US" sz="2400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+…= 100 )</a:t>
              </a:r>
              <a:endPara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48813" y="3450551"/>
            <a:ext cx="10989740" cy="503952"/>
            <a:chOff x="1237972" y="4378981"/>
            <a:chExt cx="10989740" cy="503952"/>
          </a:xfrm>
        </p:grpSpPr>
        <p:sp>
          <p:nvSpPr>
            <p:cNvPr id="16" name="TextBox 15"/>
            <p:cNvSpPr txBox="1"/>
            <p:nvPr/>
          </p:nvSpPr>
          <p:spPr>
            <a:xfrm>
              <a:off x="1237972" y="4378981"/>
              <a:ext cx="109897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VD: 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                                             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NTK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4276325" y="4392678"/>
            <a:ext cx="3844632" cy="490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3" name="Equation" r:id="rId6" imgW="1892300" imgH="241300" progId="Equation.DSMT4">
                    <p:embed/>
                  </p:oleObj>
                </mc:Choice>
                <mc:Fallback>
                  <p:oleObj name="Equation" r:id="rId6" imgW="1892300" imgH="241300" progId="Equation.DSMT4">
                    <p:embed/>
                    <p:pic>
                      <p:nvPicPr>
                        <p:cNvPr id="1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6325" y="4392678"/>
                          <a:ext cx="3844632" cy="4902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5662839" y="396820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3795" y="4540087"/>
            <a:ext cx="4783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158576"/>
              </p:ext>
            </p:extLst>
          </p:nvPr>
        </p:nvGraphicFramePr>
        <p:xfrm>
          <a:off x="2271182" y="5296569"/>
          <a:ext cx="2226511" cy="796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8" imgW="1206360" imgH="431640" progId="Equation.DSMT4">
                  <p:embed/>
                </p:oleObj>
              </mc:Choice>
              <mc:Fallback>
                <p:oleObj name="Equation" r:id="rId8" imgW="1206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71182" y="5296569"/>
                        <a:ext cx="2226511" cy="796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070516"/>
              </p:ext>
            </p:extLst>
          </p:nvPr>
        </p:nvGraphicFramePr>
        <p:xfrm>
          <a:off x="4605826" y="5296569"/>
          <a:ext cx="2631350" cy="73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10" imgW="1409400" imgH="393480" progId="Equation.DSMT4">
                  <p:embed/>
                </p:oleObj>
              </mc:Choice>
              <mc:Fallback>
                <p:oleObj name="Equation" r:id="rId10" imgW="1409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05826" y="5296569"/>
                        <a:ext cx="2631350" cy="734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687807"/>
              </p:ext>
            </p:extLst>
          </p:nvPr>
        </p:nvGraphicFramePr>
        <p:xfrm>
          <a:off x="7237176" y="5465304"/>
          <a:ext cx="1216797" cy="39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12" imgW="622080" imgH="203040" progId="Equation.DSMT4">
                  <p:embed/>
                </p:oleObj>
              </mc:Choice>
              <mc:Fallback>
                <p:oleObj name="Equation" r:id="rId12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37176" y="5465304"/>
                        <a:ext cx="1216797" cy="397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6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013" y="1227603"/>
            <a:ext cx="554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6170" y="2213197"/>
            <a:ext cx="10809838" cy="3416320"/>
            <a:chOff x="706170" y="2213197"/>
            <a:chExt cx="10809838" cy="3416320"/>
          </a:xfrm>
        </p:grpSpPr>
        <p:sp>
          <p:nvSpPr>
            <p:cNvPr id="5" name="TextBox 4"/>
            <p:cNvSpPr txBox="1"/>
            <p:nvPr/>
          </p:nvSpPr>
          <p:spPr>
            <a:xfrm>
              <a:off x="706170" y="2213197"/>
              <a:ext cx="10809838" cy="341632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pháp</a:t>
              </a: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46039" y="2995759"/>
              <a:ext cx="10116884" cy="1754326"/>
              <a:chOff x="1558259" y="1592472"/>
              <a:chExt cx="10433078" cy="1754326"/>
            </a:xfrm>
          </p:grpSpPr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7527090"/>
                  </p:ext>
                </p:extLst>
              </p:nvPr>
            </p:nvGraphicFramePr>
            <p:xfrm>
              <a:off x="1558259" y="2086337"/>
              <a:ext cx="2718394" cy="896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26" name="Equation" r:id="rId3" imgW="1307532" imgH="431613" progId="Equation.DSMT4">
                      <p:embed/>
                    </p:oleObj>
                  </mc:Choice>
                  <mc:Fallback>
                    <p:oleObj name="Equation" r:id="rId3" imgW="1307532" imgH="431613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8259" y="2086337"/>
                            <a:ext cx="2718394" cy="89693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10"/>
              <p:cNvGrpSpPr/>
              <p:nvPr/>
            </p:nvGrpSpPr>
            <p:grpSpPr>
              <a:xfrm>
                <a:off x="4431270" y="1592472"/>
                <a:ext cx="7560067" cy="1754326"/>
                <a:chOff x="4739180" y="1858689"/>
                <a:chExt cx="7560067" cy="1754326"/>
              </a:xfrm>
            </p:grpSpPr>
            <p:sp>
              <p:nvSpPr>
                <p:cNvPr id="13" name="AutoShape 1729"/>
                <p:cNvSpPr>
                  <a:spLocks/>
                </p:cNvSpPr>
                <p:nvPr/>
              </p:nvSpPr>
              <p:spPr bwMode="auto">
                <a:xfrm>
                  <a:off x="4739180" y="2159337"/>
                  <a:ext cx="206044" cy="1348973"/>
                </a:xfrm>
                <a:prstGeom prst="leftBrace">
                  <a:avLst>
                    <a:gd name="adj1" fmla="val 89931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974716" y="1858689"/>
                  <a:ext cx="7324531" cy="175432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; x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 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nguyên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tử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hoặc</a:t>
                  </a:r>
                  <a:r>
                    <a:rPr lang="en-US" sz="2400" dirty="0" smtClean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%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nguyên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tử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các</a:t>
                  </a:r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đồng</a:t>
                  </a:r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vị</a:t>
                  </a:r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	</a:t>
                  </a:r>
                  <a:endPara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sz="2400" baseline="-25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; A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 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khối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của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các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đồng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vị</a:t>
                  </a:r>
                  <a:r>
                    <a:rPr lang="en-US" sz="24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690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5676" y="1107035"/>
            <a:ext cx="554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5676" y="1568700"/>
            <a:ext cx="104205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98,89%; 1,11%.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0521" y="2876863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76950" y="46311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334882"/>
              </p:ext>
            </p:extLst>
          </p:nvPr>
        </p:nvGraphicFramePr>
        <p:xfrm>
          <a:off x="4358289" y="4378046"/>
          <a:ext cx="45735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3" imgW="2197080" imgH="393480" progId="Equation.DSMT4">
                  <p:embed/>
                </p:oleObj>
              </mc:Choice>
              <mc:Fallback>
                <p:oleObj name="Equation" r:id="rId3" imgW="2197080" imgH="393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289" y="4378046"/>
                        <a:ext cx="4573587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85498"/>
              </p:ext>
            </p:extLst>
          </p:nvPr>
        </p:nvGraphicFramePr>
        <p:xfrm>
          <a:off x="7399724" y="1730685"/>
          <a:ext cx="976313" cy="40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5" imgW="533160" imgH="241200" progId="Equation.DSMT4">
                  <p:embed/>
                </p:oleObj>
              </mc:Choice>
              <mc:Fallback>
                <p:oleObj name="Equation" r:id="rId5" imgW="533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99724" y="1730685"/>
                        <a:ext cx="976313" cy="404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297983"/>
              </p:ext>
            </p:extLst>
          </p:nvPr>
        </p:nvGraphicFramePr>
        <p:xfrm>
          <a:off x="1798638" y="4342328"/>
          <a:ext cx="243681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7" imgW="1180800" imgH="431640" progId="Equation.DSMT4">
                  <p:embed/>
                </p:oleObj>
              </mc:Choice>
              <mc:Fallback>
                <p:oleObj name="Equation" r:id="rId7" imgW="1180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8638" y="4342328"/>
                        <a:ext cx="2436812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861400" y="3518077"/>
            <a:ext cx="5279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Cacbon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5676" y="1107035"/>
            <a:ext cx="554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05676" y="1568700"/>
            <a:ext cx="10420539" cy="2270512"/>
            <a:chOff x="1005676" y="1568700"/>
            <a:chExt cx="10420539" cy="2270512"/>
          </a:xfrm>
        </p:grpSpPr>
        <p:sp>
          <p:nvSpPr>
            <p:cNvPr id="4" name="TextBox 3"/>
            <p:cNvSpPr txBox="1"/>
            <p:nvPr/>
          </p:nvSpPr>
          <p:spPr>
            <a:xfrm>
              <a:off x="1005676" y="1568700"/>
              <a:ext cx="1042053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>
                <a:lnSpc>
                  <a:spcPct val="150000"/>
                </a:lnSpc>
              </a:pP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4865158"/>
                </p:ext>
              </p:extLst>
            </p:nvPr>
          </p:nvGraphicFramePr>
          <p:xfrm>
            <a:off x="1086415" y="2831574"/>
            <a:ext cx="7557285" cy="1007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1" name="Equation" r:id="rId3" imgW="3619500" imgH="482600" progId="Equation.DSMT4">
                    <p:embed/>
                  </p:oleObj>
                </mc:Choice>
                <mc:Fallback>
                  <p:oleObj name="Equation" r:id="rId3" imgW="3619500" imgH="4826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6415" y="2831574"/>
                          <a:ext cx="7557285" cy="10076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5348680" y="383921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76950" y="46311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854142"/>
              </p:ext>
            </p:extLst>
          </p:nvPr>
        </p:nvGraphicFramePr>
        <p:xfrm>
          <a:off x="969963" y="4630738"/>
          <a:ext cx="90916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5" imgW="4368600" imgH="393480" progId="Equation.DSMT4">
                  <p:embed/>
                </p:oleObj>
              </mc:Choice>
              <mc:Fallback>
                <p:oleObj name="Equation" r:id="rId5" imgW="4368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630738"/>
                        <a:ext cx="9091612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1594"/>
              </p:ext>
            </p:extLst>
          </p:nvPr>
        </p:nvGraphicFramePr>
        <p:xfrm>
          <a:off x="1062038" y="5780088"/>
          <a:ext cx="89074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7" imgW="4279680" imgH="393480" progId="Equation.DSMT4">
                  <p:embed/>
                </p:oleObj>
              </mc:Choice>
              <mc:Fallback>
                <p:oleObj name="Equation" r:id="rId7" imgW="427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5780088"/>
                        <a:ext cx="8907462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4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751" y="1125142"/>
            <a:ext cx="11080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1722" y="2511961"/>
            <a:ext cx="9068555" cy="39703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4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+… = 100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NTKTB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,..suy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751" y="987605"/>
            <a:ext cx="11080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8430" y="3241139"/>
            <a:ext cx="175351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79751" y="2114372"/>
            <a:ext cx="10420539" cy="1200329"/>
            <a:chOff x="679751" y="2398099"/>
            <a:chExt cx="10420539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679751" y="2398099"/>
              <a:ext cx="104205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bền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63,54.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trăm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022436"/>
                </p:ext>
              </p:extLst>
            </p:nvPr>
          </p:nvGraphicFramePr>
          <p:xfrm>
            <a:off x="5079365" y="2524997"/>
            <a:ext cx="1289748" cy="422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67" name="Equation" r:id="rId3" imgW="723586" imgH="241195" progId="Equation.DSMT4">
                    <p:embed/>
                  </p:oleObj>
                </mc:Choice>
                <mc:Fallback>
                  <p:oleObj name="Equation" r:id="rId3" imgW="723586" imgH="241195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9365" y="2524997"/>
                          <a:ext cx="1289748" cy="4222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5273838" y="3228283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659802" y="4030824"/>
            <a:ext cx="179286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248677" y="5231822"/>
            <a:ext cx="166183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33256" y="1779818"/>
            <a:ext cx="9027194" cy="831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5379" y="3729808"/>
            <a:ext cx="8996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x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43492"/>
              </p:ext>
            </p:extLst>
          </p:nvPr>
        </p:nvGraphicFramePr>
        <p:xfrm>
          <a:off x="5741963" y="3814741"/>
          <a:ext cx="708074" cy="48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8" name="Equation" r:id="rId5" imgW="609713" imgH="419153" progId="Equation.DSMT4">
                  <p:embed/>
                </p:oleObj>
              </mc:Choice>
              <mc:Fallback>
                <p:oleObj name="Equation" r:id="rId5" imgW="609713" imgH="41915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1963" y="3814741"/>
                        <a:ext cx="708074" cy="486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699792"/>
              </p:ext>
            </p:extLst>
          </p:nvPr>
        </p:nvGraphicFramePr>
        <p:xfrm>
          <a:off x="5787834" y="4401409"/>
          <a:ext cx="60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9" name="Equation" r:id="rId7" imgW="609713" imgH="419153" progId="Equation.DSMT4">
                  <p:embed/>
                </p:oleObj>
              </mc:Choice>
              <mc:Fallback>
                <p:oleObj name="Equation" r:id="rId7" imgW="609713" imgH="41915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7834" y="4401409"/>
                        <a:ext cx="6096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04456" y="509686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106358"/>
              </p:ext>
            </p:extLst>
          </p:nvPr>
        </p:nvGraphicFramePr>
        <p:xfrm>
          <a:off x="2191284" y="4969997"/>
          <a:ext cx="2370772" cy="1369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0" name="Equation" r:id="rId9" imgW="1143000" imgH="660240" progId="Equation.DSMT4">
                  <p:embed/>
                </p:oleObj>
              </mc:Choice>
              <mc:Fallback>
                <p:oleObj name="Equation" r:id="rId9" imgW="11430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91284" y="4969997"/>
                        <a:ext cx="2370772" cy="1369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692554"/>
              </p:ext>
            </p:extLst>
          </p:nvPr>
        </p:nvGraphicFramePr>
        <p:xfrm>
          <a:off x="4508500" y="4973638"/>
          <a:ext cx="41306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1" name="Equation" r:id="rId11" imgW="1904760" imgH="482400" progId="Equation.DSMT4">
                  <p:embed/>
                </p:oleObj>
              </mc:Choice>
              <mc:Fallback>
                <p:oleObj name="Equation" r:id="rId11" imgW="1904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08500" y="4973638"/>
                        <a:ext cx="4130675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27901"/>
              </p:ext>
            </p:extLst>
          </p:nvPr>
        </p:nvGraphicFramePr>
        <p:xfrm>
          <a:off x="8924720" y="4969997"/>
          <a:ext cx="1695153" cy="92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2" name="Equation" r:id="rId13" imgW="888840" imgH="482400" progId="Equation.DSMT4">
                  <p:embed/>
                </p:oleObj>
              </mc:Choice>
              <mc:Fallback>
                <p:oleObj name="Equation" r:id="rId13" imgW="888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24720" y="4969997"/>
                        <a:ext cx="1695153" cy="920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1922584" y="6259060"/>
            <a:ext cx="9177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72,7% ;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27,3%    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19970"/>
              </p:ext>
            </p:extLst>
          </p:nvPr>
        </p:nvGraphicFramePr>
        <p:xfrm>
          <a:off x="6773154" y="6382004"/>
          <a:ext cx="630045" cy="443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3" name="Equation" r:id="rId15" imgW="342720" imgH="241200" progId="Equation.DSMT4">
                  <p:embed/>
                </p:oleObj>
              </mc:Choice>
              <mc:Fallback>
                <p:oleObj name="Equation" r:id="rId15" imgW="342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73154" y="6382004"/>
                        <a:ext cx="630045" cy="443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470903"/>
              </p:ext>
            </p:extLst>
          </p:nvPr>
        </p:nvGraphicFramePr>
        <p:xfrm>
          <a:off x="8924720" y="6377276"/>
          <a:ext cx="613175" cy="43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4" name="Equation" r:id="rId17" imgW="342720" imgH="241200" progId="Equation.DSMT4">
                  <p:embed/>
                </p:oleObj>
              </mc:Choice>
              <mc:Fallback>
                <p:oleObj name="Equation" r:id="rId17" imgW="342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24720" y="6377276"/>
                        <a:ext cx="613175" cy="431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7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  <p:bldP spid="27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91310" y="3746899"/>
            <a:ext cx="10420539" cy="2862322"/>
            <a:chOff x="885729" y="3604523"/>
            <a:chExt cx="10420539" cy="2862322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6618270"/>
                </p:ext>
              </p:extLst>
            </p:nvPr>
          </p:nvGraphicFramePr>
          <p:xfrm>
            <a:off x="2724149" y="4700468"/>
            <a:ext cx="6743700" cy="1243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9" name="Equation" r:id="rId3" imgW="3581280" imgH="660240" progId="Equation.DSMT4">
                    <p:embed/>
                  </p:oleObj>
                </mc:Choice>
                <mc:Fallback>
                  <p:oleObj name="Equation" r:id="rId3" imgW="3581280" imgH="660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4149" y="4700468"/>
                          <a:ext cx="6743700" cy="12430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885729" y="3604523"/>
              <a:ext cx="10420539" cy="2862322"/>
              <a:chOff x="885729" y="3604523"/>
              <a:chExt cx="10420539" cy="286232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885729" y="3604523"/>
                <a:ext cx="10420539" cy="2862322"/>
                <a:chOff x="885729" y="3604523"/>
                <a:chExt cx="10420539" cy="2862322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885729" y="3604523"/>
                  <a:ext cx="10420539" cy="2862322"/>
                  <a:chOff x="829942" y="3782637"/>
                  <a:chExt cx="10420539" cy="2862322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829942" y="3782637"/>
                    <a:ext cx="10420539" cy="28623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Gọi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x</a:t>
                    </a:r>
                    <a:r>
                      <a:rPr lang="en-US" sz="240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là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số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nguyên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tử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của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đồng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vị</a:t>
                    </a:r>
                    <a:endParaRPr lang="en-US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x</a:t>
                    </a:r>
                    <a:r>
                      <a:rPr lang="en-US" sz="240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là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số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nguyên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tử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của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đồng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vị</a:t>
                    </a:r>
                    <a:endParaRPr lang="en-US" sz="2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Ta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có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hệ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</a:t>
                    </a:r>
                  </a:p>
                  <a:p>
                    <a:pPr>
                      <a:lnSpc>
                        <a:spcPct val="150000"/>
                      </a:lnSpc>
                    </a:pP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lnSpc>
                        <a:spcPct val="150000"/>
                      </a:lnSpc>
                    </a:pP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Vậy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tỉ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lệ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số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nguyên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tử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của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đồng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vị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   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là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75% ;           </a:t>
                    </a:r>
                    <a:r>
                      <a:rPr lang="en-US" sz="24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là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25%     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16" name="Object 1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884838084"/>
                      </p:ext>
                    </p:extLst>
                  </p:nvPr>
                </p:nvGraphicFramePr>
                <p:xfrm>
                  <a:off x="5628652" y="3942778"/>
                  <a:ext cx="520700" cy="4302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670" name="Equation" r:id="rId5" imgW="291960" imgH="241200" progId="Equation.DSMT4">
                          <p:embed/>
                        </p:oleObj>
                      </mc:Choice>
                      <mc:Fallback>
                        <p:oleObj name="Equation" r:id="rId5" imgW="291960" imgH="2412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628652" y="3942778"/>
                                <a:ext cx="520700" cy="43021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7" name="Object 1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289627596"/>
                      </p:ext>
                    </p:extLst>
                  </p:nvPr>
                </p:nvGraphicFramePr>
                <p:xfrm>
                  <a:off x="5698382" y="4497019"/>
                  <a:ext cx="520700" cy="4302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671" name="Equation" r:id="rId7" imgW="291960" imgH="241200" progId="Equation.DSMT4">
                          <p:embed/>
                        </p:oleObj>
                      </mc:Choice>
                      <mc:Fallback>
                        <p:oleObj name="Equation" r:id="rId7" imgW="291960" imgH="24120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698382" y="4497019"/>
                                <a:ext cx="520700" cy="43021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4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73581843"/>
                    </p:ext>
                  </p:extLst>
                </p:nvPr>
              </p:nvGraphicFramePr>
              <p:xfrm>
                <a:off x="5622132" y="5990094"/>
                <a:ext cx="520700" cy="4302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672" name="Equation" r:id="rId9" imgW="291960" imgH="241200" progId="Equation.DSMT4">
                        <p:embed/>
                      </p:oleObj>
                    </mc:Choice>
                    <mc:Fallback>
                      <p:oleObj name="Equation" r:id="rId9" imgW="291960" imgH="2412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622132" y="5990094"/>
                              <a:ext cx="520700" cy="430213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35420558"/>
                  </p:ext>
                </p:extLst>
              </p:nvPr>
            </p:nvGraphicFramePr>
            <p:xfrm>
              <a:off x="7511257" y="5988549"/>
              <a:ext cx="520700" cy="430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73" name="Equation" r:id="rId11" imgW="291960" imgH="241200" progId="Equation.DSMT4">
                      <p:embed/>
                    </p:oleObj>
                  </mc:Choice>
                  <mc:Fallback>
                    <p:oleObj name="Equation" r:id="rId11" imgW="291960" imgH="2412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11257" y="5988549"/>
                            <a:ext cx="520700" cy="43021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751" y="987605"/>
            <a:ext cx="11080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9751" y="2114372"/>
            <a:ext cx="10420539" cy="1200329"/>
            <a:chOff x="679751" y="2398099"/>
            <a:chExt cx="10420539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679751" y="2398099"/>
              <a:ext cx="104205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. Cho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NTKTB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35,5.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%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1122007"/>
                </p:ext>
              </p:extLst>
            </p:nvPr>
          </p:nvGraphicFramePr>
          <p:xfrm>
            <a:off x="4122738" y="2550677"/>
            <a:ext cx="1154112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4" name="Equation" r:id="rId13" imgW="647640" imgH="241200" progId="Equation.DSMT4">
                    <p:embed/>
                  </p:oleObj>
                </mc:Choice>
                <mc:Fallback>
                  <p:oleObj name="Equation" r:id="rId13" imgW="64764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2738" y="2550677"/>
                          <a:ext cx="1154112" cy="4302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5273838" y="3228283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7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101" y="1193981"/>
            <a:ext cx="11080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00101" y="1915415"/>
            <a:ext cx="10420539" cy="1200329"/>
            <a:chOff x="679751" y="2398099"/>
            <a:chExt cx="10420539" cy="1200329"/>
          </a:xfrm>
        </p:grpSpPr>
        <p:sp>
          <p:nvSpPr>
            <p:cNvPr id="14" name="TextBox 13"/>
            <p:cNvSpPr txBox="1"/>
            <p:nvPr/>
          </p:nvSpPr>
          <p:spPr>
            <a:xfrm>
              <a:off x="679751" y="2398099"/>
              <a:ext cx="104205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NTKTB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Antimon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(Sb)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121,76.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Antimon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chiếm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62% 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2? 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3074407"/>
                </p:ext>
              </p:extLst>
            </p:nvPr>
          </p:nvGraphicFramePr>
          <p:xfrm>
            <a:off x="9618291" y="2527021"/>
            <a:ext cx="873125" cy="477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5" name="Equation" r:id="rId3" imgW="330120" imgH="241200" progId="Equation.DSMT4">
                    <p:embed/>
                  </p:oleObj>
                </mc:Choice>
                <mc:Fallback>
                  <p:oleObj name="Equation" r:id="rId3" imgW="3301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18291" y="2527021"/>
                          <a:ext cx="873125" cy="4778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5273838" y="3228283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213317" y="69636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387738"/>
              </p:ext>
            </p:extLst>
          </p:nvPr>
        </p:nvGraphicFramePr>
        <p:xfrm>
          <a:off x="1779930" y="3849310"/>
          <a:ext cx="866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Equation" r:id="rId5" imgW="866568" imgH="466659" progId="Equation.DSMT4">
                  <p:embed/>
                </p:oleObj>
              </mc:Choice>
              <mc:Fallback>
                <p:oleObj name="Equation" r:id="rId5" imgW="866568" imgH="46665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9930" y="3849310"/>
                        <a:ext cx="86677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76805" y="3780667"/>
            <a:ext cx="732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62%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100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38%.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765506" y="4316035"/>
            <a:ext cx="7016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121,76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144704"/>
              </p:ext>
            </p:extLst>
          </p:nvPr>
        </p:nvGraphicFramePr>
        <p:xfrm>
          <a:off x="1311276" y="4871356"/>
          <a:ext cx="224948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Equation" r:id="rId7" imgW="1091880" imgH="431640" progId="Equation.DSMT4">
                  <p:embed/>
                </p:oleObj>
              </mc:Choice>
              <mc:Fallback>
                <p:oleObj name="Equation" r:id="rId7" imgW="1091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1276" y="4871356"/>
                        <a:ext cx="2249487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84269"/>
              </p:ext>
            </p:extLst>
          </p:nvPr>
        </p:nvGraphicFramePr>
        <p:xfrm>
          <a:off x="3560763" y="4841875"/>
          <a:ext cx="37052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9" imgW="1828800" imgH="393480" progId="Equation.DSMT4">
                  <p:embed/>
                </p:oleObj>
              </mc:Choice>
              <mc:Fallback>
                <p:oleObj name="Equation" r:id="rId9" imgW="1828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0763" y="4841875"/>
                        <a:ext cx="370522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282602"/>
              </p:ext>
            </p:extLst>
          </p:nvPr>
        </p:nvGraphicFramePr>
        <p:xfrm>
          <a:off x="7515225" y="4922838"/>
          <a:ext cx="17907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Equation" r:id="rId11" imgW="736560" imgH="228600" progId="Equation.DSMT4">
                  <p:embed/>
                </p:oleObj>
              </mc:Choice>
              <mc:Fallback>
                <p:oleObj name="Equation" r:id="rId11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15225" y="4922838"/>
                        <a:ext cx="1790700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262570" y="5719915"/>
            <a:ext cx="4733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77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6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 dạng bài tập 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101" y="1193981"/>
            <a:ext cx="11080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0101" y="1773948"/>
            <a:ext cx="10420539" cy="1200329"/>
            <a:chOff x="679751" y="2398099"/>
            <a:chExt cx="10420539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679751" y="2398099"/>
              <a:ext cx="104205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NTKTB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Cacbon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12,0111.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Cacbon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trăm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chiếm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98,89%.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2? 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13633"/>
                </p:ext>
              </p:extLst>
            </p:nvPr>
          </p:nvGraphicFramePr>
          <p:xfrm>
            <a:off x="3107025" y="3097297"/>
            <a:ext cx="43180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9" name="Equation" r:id="rId3" imgW="241200" imgH="241200" progId="Equation.DSMT4">
                    <p:embed/>
                  </p:oleObj>
                </mc:Choice>
                <mc:Fallback>
                  <p:oleObj name="Equation" r:id="rId3" imgW="2412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025" y="3097297"/>
                          <a:ext cx="431800" cy="4302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5348680" y="2974277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67074" y="3717044"/>
            <a:ext cx="9753566" cy="3416320"/>
            <a:chOff x="1367074" y="3717044"/>
            <a:chExt cx="9753566" cy="3416320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3424705"/>
                </p:ext>
              </p:extLst>
            </p:nvPr>
          </p:nvGraphicFramePr>
          <p:xfrm>
            <a:off x="1460500" y="3892550"/>
            <a:ext cx="4318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00" name="Equation" r:id="rId5" imgW="241200" imgH="203040" progId="Equation.DSMT4">
                    <p:embed/>
                  </p:oleObj>
                </mc:Choice>
                <mc:Fallback>
                  <p:oleObj name="Equation" r:id="rId5" imgW="241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0500" y="3892550"/>
                          <a:ext cx="431800" cy="3619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1367074" y="3717044"/>
              <a:ext cx="9753566" cy="3416320"/>
              <a:chOff x="1076554" y="3717044"/>
              <a:chExt cx="10044086" cy="341632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076554" y="3717044"/>
                <a:ext cx="10044086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chiếm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98,89 % →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chiếm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100 – 98,89 = 1,11%.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Cacbon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12,0111.</a:t>
                </a: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13.</a:t>
                </a: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5390529"/>
                  </p:ext>
                </p:extLst>
              </p:nvPr>
            </p:nvGraphicFramePr>
            <p:xfrm>
              <a:off x="1440868" y="4989513"/>
              <a:ext cx="7667143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01" name="Equation" r:id="rId7" imgW="3695400" imgH="431640" progId="Equation.DSMT4">
                      <p:embed/>
                    </p:oleObj>
                  </mc:Choice>
                  <mc:Fallback>
                    <p:oleObj name="Equation" r:id="rId7" imgW="3695400" imgH="4316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0868" y="4989513"/>
                            <a:ext cx="7667143" cy="89535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7031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4768" y="1412341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6784" y="2127565"/>
            <a:ext cx="554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đthn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Z+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4329" y="2949057"/>
            <a:ext cx="6818812" cy="1206694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đthn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e=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=STT ô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BHTTH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000" y="4284745"/>
            <a:ext cx="78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=&gt;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9690" y="5359796"/>
            <a:ext cx="696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ĐTHN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proton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electron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499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4768" y="1412341"/>
            <a:ext cx="7371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(A):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proton(Z)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nơtron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19792" y="2663215"/>
            <a:ext cx="7667899" cy="2143916"/>
            <a:chOff x="2072088" y="2696392"/>
            <a:chExt cx="4023912" cy="1695891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072088" y="3252133"/>
              <a:ext cx="1737791" cy="54364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 = </a:t>
              </a: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 + </a:t>
              </a:r>
              <a:r>
                <a:rPr lang="en-US" sz="2400" b="1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 =Z </a:t>
              </a: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 N</a:t>
              </a:r>
              <a:endParaRPr lang="en-US" sz="2400" dirty="0"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996147" y="2696392"/>
              <a:ext cx="2099853" cy="1695891"/>
              <a:chOff x="3996147" y="2696392"/>
              <a:chExt cx="2099853" cy="1695891"/>
            </a:xfrm>
          </p:grpSpPr>
          <p:sp>
            <p:nvSpPr>
              <p:cNvPr id="15" name="AutoShape 1183"/>
              <p:cNvSpPr>
                <a:spLocks/>
              </p:cNvSpPr>
              <p:nvPr/>
            </p:nvSpPr>
            <p:spPr bwMode="auto">
              <a:xfrm>
                <a:off x="3996147" y="2901725"/>
                <a:ext cx="207862" cy="1273565"/>
              </a:xfrm>
              <a:prstGeom prst="leftBrace">
                <a:avLst>
                  <a:gd name="adj1" fmla="val 558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330773" y="2696392"/>
                <a:ext cx="14670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A: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khối</a:t>
                </a:r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330773" y="3278714"/>
                <a:ext cx="1765227" cy="517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Z: 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proton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30773" y="3930618"/>
                <a:ext cx="1750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N: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nơtron</a:t>
                </a:r>
                <a:endParaRPr lang="en-US" sz="2400" dirty="0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1219765" y="4932484"/>
            <a:ext cx="10312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ĐTHN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A →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p,e,n</a:t>
            </a:r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2671" y="1227554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84768" y="1712651"/>
            <a:ext cx="2939599" cy="1212389"/>
            <a:chOff x="1484768" y="1712651"/>
            <a:chExt cx="2939599" cy="1212389"/>
          </a:xfrm>
        </p:grpSpPr>
        <p:sp>
          <p:nvSpPr>
            <p:cNvPr id="4" name="TextBox 3"/>
            <p:cNvSpPr txBox="1"/>
            <p:nvPr/>
          </p:nvSpPr>
          <p:spPr>
            <a:xfrm>
              <a:off x="1484768" y="1994934"/>
              <a:ext cx="17924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VD1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Nhôm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195043" y="1712651"/>
              <a:ext cx="1229324" cy="1212389"/>
              <a:chOff x="2507105" y="5427896"/>
              <a:chExt cx="1229324" cy="1212389"/>
            </a:xfrm>
          </p:grpSpPr>
          <p:sp>
            <p:nvSpPr>
              <p:cNvPr id="6" name="AutoShape 1183"/>
              <p:cNvSpPr>
                <a:spLocks/>
              </p:cNvSpPr>
              <p:nvPr/>
            </p:nvSpPr>
            <p:spPr bwMode="auto">
              <a:xfrm>
                <a:off x="2507105" y="5578720"/>
                <a:ext cx="204043" cy="891361"/>
              </a:xfrm>
              <a:prstGeom prst="leftBrace">
                <a:avLst>
                  <a:gd name="adj1" fmla="val 558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711148" y="5427896"/>
                <a:ext cx="1025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27</a:t>
                </a:r>
                <a:endParaRPr lang="en-US" sz="2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11148" y="6178620"/>
                <a:ext cx="9300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 =13</a:t>
                </a:r>
                <a:endParaRPr lang="en-US" sz="2400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1893655" y="3643403"/>
            <a:ext cx="613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A - Z = 27 – 13 = 14 →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nơtron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3655" y="2983266"/>
            <a:ext cx="649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 p = e = 13 →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proton, 13 electron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12671" y="4377513"/>
            <a:ext cx="2945889" cy="1212389"/>
            <a:chOff x="1525015" y="4387351"/>
            <a:chExt cx="2945889" cy="1212389"/>
          </a:xfrm>
        </p:grpSpPr>
        <p:sp>
          <p:nvSpPr>
            <p:cNvPr id="14" name="TextBox 13"/>
            <p:cNvSpPr txBox="1"/>
            <p:nvPr/>
          </p:nvSpPr>
          <p:spPr>
            <a:xfrm>
              <a:off x="1525015" y="4716363"/>
              <a:ext cx="16546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VD2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Natri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241580" y="4387351"/>
              <a:ext cx="1229324" cy="1212389"/>
              <a:chOff x="2507105" y="5427896"/>
              <a:chExt cx="1229324" cy="1212389"/>
            </a:xfrm>
          </p:grpSpPr>
          <p:sp>
            <p:nvSpPr>
              <p:cNvPr id="16" name="AutoShape 1183"/>
              <p:cNvSpPr>
                <a:spLocks/>
              </p:cNvSpPr>
              <p:nvPr/>
            </p:nvSpPr>
            <p:spPr bwMode="auto">
              <a:xfrm>
                <a:off x="2507105" y="5578720"/>
                <a:ext cx="204043" cy="891361"/>
              </a:xfrm>
              <a:prstGeom prst="leftBrace">
                <a:avLst>
                  <a:gd name="adj1" fmla="val 558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711148" y="5427896"/>
                <a:ext cx="1025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23</a:t>
                </a:r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11148" y="6178620"/>
                <a:ext cx="918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 =11</a:t>
                </a:r>
                <a:endParaRPr lang="en-US" sz="2400" dirty="0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1962080" y="5589902"/>
            <a:ext cx="607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 p = e = 11 → 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proton, 11 electron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62080" y="6120448"/>
            <a:ext cx="5780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A - Z = 23 – 11 = 12 → 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nơtron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tố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hóa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học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1449" y="1402023"/>
            <a:ext cx="8584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2671" y="3785015"/>
            <a:ext cx="342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Z)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10898" y="4868323"/>
            <a:ext cx="7570203" cy="774264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(Z)=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ĐTHN 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e.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1449" y="2213197"/>
            <a:ext cx="10176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Nguyên tố hóa học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4229" y="1166772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20803" y="1778965"/>
            <a:ext cx="6114074" cy="1693893"/>
            <a:chOff x="2796252" y="2058801"/>
            <a:chExt cx="6114074" cy="16938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>
                  <a:spLocks noChangeArrowheads="1"/>
                </p:cNvSpPr>
                <p:nvPr/>
              </p:nvSpPr>
              <p:spPr bwMode="auto">
                <a:xfrm>
                  <a:off x="3017084" y="2465113"/>
                  <a:ext cx="909162" cy="66908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en-US" sz="4400" b="1" i="1" smtClean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US" sz="4400" b="1" i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𝐙</m:t>
                            </m:r>
                          </m:sub>
                          <m:sup>
                            <m:r>
                              <a:rPr lang="en-US" sz="4400" b="1" i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𝐀</m:t>
                            </m:r>
                          </m:sup>
                          <m:e>
                            <m:r>
                              <a:rPr lang="en-US" sz="4400" b="1" i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𝐗</m:t>
                            </m:r>
                          </m:e>
                        </m:sPre>
                      </m:oMath>
                    </m:oMathPara>
                  </a14:m>
                  <a:endParaRPr lang="en-US" sz="44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17084" y="2465113"/>
                  <a:ext cx="909162" cy="6690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4679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 8"/>
            <p:cNvGrpSpPr/>
            <p:nvPr/>
          </p:nvGrpSpPr>
          <p:grpSpPr>
            <a:xfrm>
              <a:off x="2796252" y="2058801"/>
              <a:ext cx="6114074" cy="1693893"/>
              <a:chOff x="1440658" y="2104877"/>
              <a:chExt cx="6114074" cy="1693893"/>
            </a:xfrm>
          </p:grpSpPr>
          <p:sp>
            <p:nvSpPr>
              <p:cNvPr id="5" name="AutoShape 1182"/>
              <p:cNvSpPr>
                <a:spLocks/>
              </p:cNvSpPr>
              <p:nvPr/>
            </p:nvSpPr>
            <p:spPr bwMode="auto">
              <a:xfrm>
                <a:off x="2796252" y="2234545"/>
                <a:ext cx="301270" cy="1368733"/>
              </a:xfrm>
              <a:prstGeom prst="leftBrace">
                <a:avLst>
                  <a:gd name="adj1" fmla="val 4155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227906" y="2104877"/>
                <a:ext cx="43268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X: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ký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hiệu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hoá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học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nguyên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tố</a:t>
                </a:r>
                <a:endParaRPr lang="en-US" sz="24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440658" y="2677402"/>
                <a:ext cx="3313728" cy="483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0" indent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A: </a:t>
                </a:r>
                <a:r>
                  <a:rPr lang="fr-FR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27906" y="3281705"/>
                <a:ext cx="2802370" cy="517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Z: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" name="Rectangle 7"/>
          <p:cNvSpPr/>
          <p:nvPr/>
        </p:nvSpPr>
        <p:spPr>
          <a:xfrm>
            <a:off x="2151452" y="5298614"/>
            <a:ext cx="5474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73228" y="3752620"/>
            <a:ext cx="2607873" cy="622300"/>
            <a:chOff x="2151452" y="4529138"/>
            <a:chExt cx="2607873" cy="622300"/>
          </a:xfrm>
        </p:grpSpPr>
        <p:sp>
          <p:nvSpPr>
            <p:cNvPr id="12" name="TextBox 11"/>
            <p:cNvSpPr txBox="1"/>
            <p:nvPr/>
          </p:nvSpPr>
          <p:spPr>
            <a:xfrm>
              <a:off x="2151452" y="4609498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6988879"/>
                </p:ext>
              </p:extLst>
            </p:nvPr>
          </p:nvGraphicFramePr>
          <p:xfrm>
            <a:off x="3873500" y="4529138"/>
            <a:ext cx="885825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1" name="Equation" r:id="rId4" imgW="342720" imgH="241200" progId="Equation.DSMT4">
                    <p:embed/>
                  </p:oleObj>
                </mc:Choice>
                <mc:Fallback>
                  <p:oleObj name="Equation" r:id="rId4" imgW="342720" imgH="241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500" y="4529138"/>
                          <a:ext cx="885825" cy="6223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434481"/>
              </p:ext>
            </p:extLst>
          </p:nvPr>
        </p:nvGraphicFramePr>
        <p:xfrm>
          <a:off x="5080000" y="5760279"/>
          <a:ext cx="3598170" cy="74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6" imgW="2031840" imgH="419040" progId="Equation.DSMT4">
                  <p:embed/>
                </p:oleObj>
              </mc:Choice>
              <mc:Fallback>
                <p:oleObj name="Equation" r:id="rId6" imgW="2031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0" y="5760279"/>
                        <a:ext cx="3598170" cy="742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888740" y="3570175"/>
            <a:ext cx="3618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ý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khối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23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11 (P=E=11)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2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3250" y="1402023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6637" y="2213197"/>
            <a:ext cx="11431509" cy="4524315"/>
            <a:chOff x="1401449" y="2213197"/>
            <a:chExt cx="10176095" cy="4524315"/>
          </a:xfrm>
        </p:grpSpPr>
        <p:sp>
          <p:nvSpPr>
            <p:cNvPr id="4" name="TextBox 3"/>
            <p:cNvSpPr txBox="1"/>
            <p:nvPr/>
          </p:nvSpPr>
          <p:spPr>
            <a:xfrm>
              <a:off x="1401449" y="2213197"/>
              <a:ext cx="10176095" cy="452431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pháp</a:t>
              </a:r>
              <a:endPara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50000"/>
                </a:lnSpc>
                <a:buFontTx/>
                <a:buChar char="-"/>
              </a:pP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 ta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Z, N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dựa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yếu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>
                <a:lnSpc>
                  <a:spcPct val="150000"/>
                </a:lnSpc>
                <a:buFontTx/>
                <a:buChar char="-"/>
              </a:pP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50000"/>
                </a:lnSpc>
                <a:buFontTx/>
                <a:buChar char="-"/>
              </a:pP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50000"/>
                </a:lnSpc>
                <a:buFontTx/>
                <a:buChar char="-"/>
              </a:pP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50000"/>
                </a:lnSpc>
                <a:buFontTx/>
                <a:buChar char="-"/>
              </a:pP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ta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thêm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lnSpc>
                  <a:spcPct val="150000"/>
                </a:lnSpc>
              </a:pP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611552" y="3404104"/>
              <a:ext cx="4924613" cy="1569660"/>
              <a:chOff x="2611552" y="3404104"/>
              <a:chExt cx="4924613" cy="1569660"/>
            </a:xfrm>
          </p:grpSpPr>
          <p:sp>
            <p:nvSpPr>
              <p:cNvPr id="5" name="AutoShape 1182"/>
              <p:cNvSpPr>
                <a:spLocks/>
              </p:cNvSpPr>
              <p:nvPr/>
            </p:nvSpPr>
            <p:spPr bwMode="auto">
              <a:xfrm>
                <a:off x="2611552" y="3819936"/>
                <a:ext cx="275298" cy="997801"/>
              </a:xfrm>
              <a:prstGeom prst="leftBrace">
                <a:avLst>
                  <a:gd name="adj1" fmla="val 4155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053055" y="3404104"/>
                <a:ext cx="448311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2P + N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liên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90866"/>
              </p:ext>
            </p:extLst>
          </p:nvPr>
        </p:nvGraphicFramePr>
        <p:xfrm>
          <a:off x="3506302" y="5612263"/>
          <a:ext cx="4654356" cy="959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2031840" imgH="419040" progId="Equation.DSMT4">
                  <p:embed/>
                </p:oleObj>
              </mc:Choice>
              <mc:Fallback>
                <p:oleObj name="Equation" r:id="rId3" imgW="2031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6302" y="5612263"/>
                        <a:ext cx="4654356" cy="959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37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2268" y="3435415"/>
            <a:ext cx="6807464" cy="23083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2P + 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(proton): 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249" y="1186401"/>
            <a:ext cx="862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dthn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3249" y="1781953"/>
            <a:ext cx="1042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2032</Words>
  <Application>Microsoft Office PowerPoint</Application>
  <PresentationFormat>Widescreen</PresentationFormat>
  <Paragraphs>233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.VnTime</vt:lpstr>
      <vt:lpstr>Arial</vt:lpstr>
      <vt:lpstr>Calibri</vt:lpstr>
      <vt:lpstr>Calibri Light</vt:lpstr>
      <vt:lpstr>Cambria Math</vt:lpstr>
      <vt:lpstr>Times New Roman</vt:lpstr>
      <vt:lpstr>VNI-Times</vt:lpstr>
      <vt:lpstr>Wingdings</vt:lpstr>
      <vt:lpstr>Office Theme</vt:lpstr>
      <vt:lpstr>Equation</vt:lpstr>
      <vt:lpstr>MathType 7.0 Equation</vt:lpstr>
      <vt:lpstr>BÀI 2: HẠT NHÂN NGUYÊN TỬ NGUYÊN TỐ HÓA HỌC ĐỒNG VỊ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HẠT NHÂN NGUYÊN TỬ NGUYÊN TỐ HÓA HỌC ĐỒNG VỊ</dc:title>
  <dc:creator>THANH NHAN</dc:creator>
  <cp:lastModifiedBy>KHC</cp:lastModifiedBy>
  <cp:revision>106</cp:revision>
  <dcterms:created xsi:type="dcterms:W3CDTF">2021-08-18T12:15:58Z</dcterms:created>
  <dcterms:modified xsi:type="dcterms:W3CDTF">2021-09-11T16:57:39Z</dcterms:modified>
</cp:coreProperties>
</file>