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7" r:id="rId3"/>
    <p:sldId id="257" r:id="rId4"/>
    <p:sldId id="258" r:id="rId5"/>
    <p:sldId id="259" r:id="rId6"/>
    <p:sldId id="260" r:id="rId7"/>
    <p:sldId id="261" r:id="rId8"/>
    <p:sldId id="262" r:id="rId9"/>
    <p:sldId id="288" r:id="rId10"/>
    <p:sldId id="266" r:id="rId11"/>
    <p:sldId id="289" r:id="rId12"/>
    <p:sldId id="290" r:id="rId13"/>
    <p:sldId id="267" r:id="rId14"/>
    <p:sldId id="263" r:id="rId15"/>
    <p:sldId id="268" r:id="rId16"/>
    <p:sldId id="269" r:id="rId17"/>
    <p:sldId id="270" r:id="rId18"/>
    <p:sldId id="291" r:id="rId19"/>
    <p:sldId id="271" r:id="rId20"/>
    <p:sldId id="272" r:id="rId21"/>
    <p:sldId id="292" r:id="rId22"/>
    <p:sldId id="273" r:id="rId23"/>
    <p:sldId id="293" r:id="rId24"/>
    <p:sldId id="274" r:id="rId25"/>
    <p:sldId id="275" r:id="rId26"/>
    <p:sldId id="276" r:id="rId27"/>
    <p:sldId id="277" r:id="rId28"/>
    <p:sldId id="278" r:id="rId29"/>
    <p:sldId id="280" r:id="rId30"/>
    <p:sldId id="281" r:id="rId31"/>
    <p:sldId id="282" r:id="rId32"/>
    <p:sldId id="283" r:id="rId33"/>
    <p:sldId id="284" r:id="rId34"/>
    <p:sldId id="285" r:id="rId3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66"/>
    <a:srgbClr val="FF99FF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3" d="100"/>
          <a:sy n="73" d="100"/>
        </p:scale>
        <p:origin x="41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8.wmf"/><Relationship Id="rId2" Type="http://schemas.openxmlformats.org/officeDocument/2006/relationships/image" Target="../media/image37.wmf"/><Relationship Id="rId1" Type="http://schemas.openxmlformats.org/officeDocument/2006/relationships/image" Target="../media/image36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1.wmf"/><Relationship Id="rId2" Type="http://schemas.openxmlformats.org/officeDocument/2006/relationships/image" Target="../media/image40.wmf"/><Relationship Id="rId1" Type="http://schemas.openxmlformats.org/officeDocument/2006/relationships/image" Target="../media/image39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emf"/><Relationship Id="rId7" Type="http://schemas.openxmlformats.org/officeDocument/2006/relationships/image" Target="../media/image48.wmf"/><Relationship Id="rId2" Type="http://schemas.openxmlformats.org/officeDocument/2006/relationships/image" Target="../media/image43.e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52.wmf"/><Relationship Id="rId2" Type="http://schemas.openxmlformats.org/officeDocument/2006/relationships/image" Target="../media/image51.wmf"/><Relationship Id="rId1" Type="http://schemas.openxmlformats.org/officeDocument/2006/relationships/image" Target="../media/image50.wmf"/><Relationship Id="rId6" Type="http://schemas.openxmlformats.org/officeDocument/2006/relationships/image" Target="../media/image55.wmf"/><Relationship Id="rId5" Type="http://schemas.openxmlformats.org/officeDocument/2006/relationships/image" Target="../media/image54.wmf"/><Relationship Id="rId4" Type="http://schemas.openxmlformats.org/officeDocument/2006/relationships/image" Target="../media/image53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58.wmf"/><Relationship Id="rId2" Type="http://schemas.openxmlformats.org/officeDocument/2006/relationships/image" Target="../media/image57.emf"/><Relationship Id="rId1" Type="http://schemas.openxmlformats.org/officeDocument/2006/relationships/image" Target="../media/image56.wmf"/><Relationship Id="rId5" Type="http://schemas.openxmlformats.org/officeDocument/2006/relationships/image" Target="../media/image60.wmf"/><Relationship Id="rId4" Type="http://schemas.openxmlformats.org/officeDocument/2006/relationships/image" Target="../media/image59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6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image" Target="../media/image2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7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608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4954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297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133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4523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960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658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297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52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2049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A5799F-5F09-4794-A371-3EFA23A52112}" type="datetimeFigureOut">
              <a:rPr lang="en-US" smtClean="0"/>
              <a:t>9/11/2021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7521C-7EA4-419E-BEF3-28872D407AC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6811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8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0.wmf"/><Relationship Id="rId4" Type="http://schemas.openxmlformats.org/officeDocument/2006/relationships/image" Target="../media/image7.wmf"/><Relationship Id="rId9" Type="http://schemas.openxmlformats.org/officeDocument/2006/relationships/oleObject" Target="../embeddings/oleObject7.bin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19.bin"/><Relationship Id="rId5" Type="http://schemas.openxmlformats.org/officeDocument/2006/relationships/oleObject" Target="../embeddings/oleObject16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2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4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8.wmf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30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9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31.wmf"/><Relationship Id="rId4" Type="http://schemas.openxmlformats.org/officeDocument/2006/relationships/oleObject" Target="../embeddings/oleObject28.bin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0.bin"/><Relationship Id="rId13" Type="http://schemas.openxmlformats.org/officeDocument/2006/relationships/image" Target="../media/image35.wmf"/><Relationship Id="rId3" Type="http://schemas.openxmlformats.org/officeDocument/2006/relationships/image" Target="../media/image20.png"/><Relationship Id="rId7" Type="http://schemas.openxmlformats.org/officeDocument/2006/relationships/image" Target="../media/image32.wmf"/><Relationship Id="rId12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29.bin"/><Relationship Id="rId11" Type="http://schemas.openxmlformats.org/officeDocument/2006/relationships/image" Target="../media/image34.wmf"/><Relationship Id="rId5" Type="http://schemas.openxmlformats.org/officeDocument/2006/relationships/image" Target="../media/image31.wmf"/><Relationship Id="rId10" Type="http://schemas.openxmlformats.org/officeDocument/2006/relationships/oleObject" Target="../embeddings/oleObject31.bin"/><Relationship Id="rId4" Type="http://schemas.openxmlformats.org/officeDocument/2006/relationships/oleObject" Target="../embeddings/oleObject28.bin"/><Relationship Id="rId9" Type="http://schemas.openxmlformats.org/officeDocument/2006/relationships/image" Target="../media/image33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1.wmf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wmf"/><Relationship Id="rId3" Type="http://schemas.openxmlformats.org/officeDocument/2006/relationships/oleObject" Target="../embeddings/oleObject34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7.wmf"/><Relationship Id="rId5" Type="http://schemas.openxmlformats.org/officeDocument/2006/relationships/oleObject" Target="../embeddings/oleObject35.bin"/><Relationship Id="rId4" Type="http://schemas.openxmlformats.org/officeDocument/2006/relationships/image" Target="../media/image3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wmf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0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9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e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9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3.e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7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2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51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0" Type="http://schemas.openxmlformats.org/officeDocument/2006/relationships/image" Target="../media/image53.wmf"/><Relationship Id="rId4" Type="http://schemas.openxmlformats.org/officeDocument/2006/relationships/image" Target="../media/image50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5.wmf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6.bin"/><Relationship Id="rId12" Type="http://schemas.openxmlformats.org/officeDocument/2006/relationships/image" Target="../media/image6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57.emf"/><Relationship Id="rId11" Type="http://schemas.openxmlformats.org/officeDocument/2006/relationships/oleObject" Target="../embeddings/oleObject58.bin"/><Relationship Id="rId5" Type="http://schemas.openxmlformats.org/officeDocument/2006/relationships/oleObject" Target="../embeddings/oleObject55.bin"/><Relationship Id="rId10" Type="http://schemas.openxmlformats.org/officeDocument/2006/relationships/image" Target="../media/image59.wmf"/><Relationship Id="rId4" Type="http://schemas.openxmlformats.org/officeDocument/2006/relationships/image" Target="../media/image56.wmf"/><Relationship Id="rId9" Type="http://schemas.openxmlformats.org/officeDocument/2006/relationships/oleObject" Target="../embeddings/oleObject57.bin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3" Type="http://schemas.openxmlformats.org/officeDocument/2006/relationships/oleObject" Target="../embeddings/oleObject59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62.wmf"/><Relationship Id="rId5" Type="http://schemas.openxmlformats.org/officeDocument/2006/relationships/oleObject" Target="../embeddings/oleObject60.bin"/><Relationship Id="rId4" Type="http://schemas.openxmlformats.org/officeDocument/2006/relationships/image" Target="../media/image61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96427" y="379978"/>
            <a:ext cx="9144000" cy="2387600"/>
          </a:xfrm>
        </p:spPr>
        <p:txBody>
          <a:bodyPr>
            <a:norm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2: HẠT NHÂN NGUYÊN TỬ</a:t>
            </a:r>
            <a:b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 TỐ HÓA HỌC</a:t>
            </a:r>
            <a:b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 VỊ</a:t>
            </a:r>
            <a:endParaRPr lang="en-US" sz="4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0982" y="3250124"/>
            <a:ext cx="3177850" cy="264820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882" y="3444606"/>
            <a:ext cx="4907454" cy="24537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60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781953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3249" y="1186401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8250" y="2982282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2849387" y="6743033"/>
            <a:ext cx="1796066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944731" y="3560462"/>
            <a:ext cx="1809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Ta </a:t>
            </a:r>
            <a:r>
              <a:rPr lang="en-US" sz="2400" dirty="0" err="1" smtClean="0"/>
              <a:t>có</a:t>
            </a:r>
            <a:r>
              <a:rPr lang="en-US" sz="2400" dirty="0" smtClean="0"/>
              <a:t> </a:t>
            </a:r>
            <a:r>
              <a:rPr lang="en-US" sz="2400" dirty="0" err="1" smtClean="0"/>
              <a:t>hệ</a:t>
            </a:r>
            <a:endParaRPr lang="en-US" sz="2400" dirty="0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395780"/>
              </p:ext>
            </p:extLst>
          </p:nvPr>
        </p:nvGraphicFramePr>
        <p:xfrm>
          <a:off x="3421251" y="3575408"/>
          <a:ext cx="1652398" cy="8621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1" name="Equation" r:id="rId3" imgW="876240" imgH="457200" progId="Equation.DSMT4">
                  <p:embed/>
                </p:oleObj>
              </mc:Choice>
              <mc:Fallback>
                <p:oleObj name="Equation" r:id="rId3" imgW="876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21251" y="3575408"/>
                        <a:ext cx="1652398" cy="86212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209227"/>
              </p:ext>
            </p:extLst>
          </p:nvPr>
        </p:nvGraphicFramePr>
        <p:xfrm>
          <a:off x="5489575" y="3492500"/>
          <a:ext cx="1939925" cy="83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2" name="Equation" r:id="rId5" imgW="1066680" imgH="457200" progId="Equation.DSMT4">
                  <p:embed/>
                </p:oleObj>
              </mc:Choice>
              <mc:Fallback>
                <p:oleObj name="Equation" r:id="rId5" imgW="106668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89575" y="3492500"/>
                        <a:ext cx="1939925" cy="83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5853037"/>
              </p:ext>
            </p:extLst>
          </p:nvPr>
        </p:nvGraphicFramePr>
        <p:xfrm>
          <a:off x="3377006" y="4775558"/>
          <a:ext cx="1265413" cy="8595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3" name="Equation" r:id="rId7" imgW="672840" imgH="457200" progId="Equation.DSMT4">
                  <p:embed/>
                </p:oleObj>
              </mc:Choice>
              <mc:Fallback>
                <p:oleObj name="Equation" r:id="rId7" imgW="672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377006" y="4775558"/>
                        <a:ext cx="1265413" cy="8595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5956511"/>
              </p:ext>
            </p:extLst>
          </p:nvPr>
        </p:nvGraphicFramePr>
        <p:xfrm>
          <a:off x="5438486" y="4775558"/>
          <a:ext cx="2956269" cy="818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4" name="Equation" r:id="rId9" imgW="1650960" imgH="457200" progId="Equation.DSMT4">
                  <p:embed/>
                </p:oleObj>
              </mc:Choice>
              <mc:Fallback>
                <p:oleObj name="Equation" r:id="rId9" imgW="16509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438486" y="4775558"/>
                        <a:ext cx="2956269" cy="818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2693063"/>
              </p:ext>
            </p:extLst>
          </p:nvPr>
        </p:nvGraphicFramePr>
        <p:xfrm>
          <a:off x="4223775" y="6055881"/>
          <a:ext cx="2312492" cy="563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85" name="Equation" r:id="rId11" imgW="990360" imgH="241200" progId="Equation.DSMT4">
                  <p:embed/>
                </p:oleObj>
              </mc:Choice>
              <mc:Fallback>
                <p:oleObj name="Equation" r:id="rId11" imgW="9903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223775" y="6055881"/>
                        <a:ext cx="2312492" cy="5632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9801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781953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82,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749941" y="3357038"/>
            <a:ext cx="6807464" cy="286232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2P + 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2P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P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3249" y="1186401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3074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781953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82,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Y.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3249" y="1186401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78250" y="2982282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015067" y="3532115"/>
            <a:ext cx="216746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0994668"/>
              </p:ext>
            </p:extLst>
          </p:nvPr>
        </p:nvGraphicFramePr>
        <p:xfrm>
          <a:off x="3521723" y="3506493"/>
          <a:ext cx="1867932" cy="97457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3" name="Equation" r:id="rId3" imgW="876240" imgH="457200" progId="Equation.DSMT4">
                  <p:embed/>
                </p:oleObj>
              </mc:Choice>
              <mc:Fallback>
                <p:oleObj name="Equation" r:id="rId3" imgW="8762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21723" y="3506493"/>
                        <a:ext cx="1867932" cy="97457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9904019"/>
              </p:ext>
            </p:extLst>
          </p:nvPr>
        </p:nvGraphicFramePr>
        <p:xfrm>
          <a:off x="3237691" y="4710016"/>
          <a:ext cx="1597124" cy="974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4" name="Equation" r:id="rId5" imgW="749160" imgH="457200" progId="Equation.DSMT4">
                  <p:embed/>
                </p:oleObj>
              </mc:Choice>
              <mc:Fallback>
                <p:oleObj name="Equation" r:id="rId5" imgW="749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37691" y="4710016"/>
                        <a:ext cx="1597124" cy="97451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65883524"/>
              </p:ext>
            </p:extLst>
          </p:nvPr>
        </p:nvGraphicFramePr>
        <p:xfrm>
          <a:off x="5245327" y="4644276"/>
          <a:ext cx="3797073" cy="9559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575" name="Equation" r:id="rId7" imgW="1815840" imgH="457200" progId="Equation.DSMT4">
                  <p:embed/>
                </p:oleObj>
              </mc:Choice>
              <mc:Fallback>
                <p:oleObj name="Equation" r:id="rId7" imgW="1815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245327" y="4644276"/>
                        <a:ext cx="3797073" cy="9559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71276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186401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3249" y="1781953"/>
            <a:ext cx="104205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115.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48680" y="3371581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048933" y="3961149"/>
            <a:ext cx="2641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047266"/>
              </p:ext>
            </p:extLst>
          </p:nvPr>
        </p:nvGraphicFramePr>
        <p:xfrm>
          <a:off x="3298825" y="4016375"/>
          <a:ext cx="1714500" cy="846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7" name="Equation" r:id="rId3" imgW="927000" imgH="457200" progId="Equation.DSMT4">
                  <p:embed/>
                </p:oleObj>
              </mc:Choice>
              <mc:Fallback>
                <p:oleObj name="Equation" r:id="rId3" imgW="92700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298825" y="4016375"/>
                        <a:ext cx="1714500" cy="8461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97057919"/>
              </p:ext>
            </p:extLst>
          </p:nvPr>
        </p:nvGraphicFramePr>
        <p:xfrm>
          <a:off x="5473167" y="4030545"/>
          <a:ext cx="1340701" cy="81805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8" name="Equation" r:id="rId5" imgW="749160" imgH="457200" progId="Equation.DSMT4">
                  <p:embed/>
                </p:oleObj>
              </mc:Choice>
              <mc:Fallback>
                <p:oleObj name="Equation" r:id="rId5" imgW="74916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473167" y="4030545"/>
                        <a:ext cx="1340701" cy="81805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035493"/>
              </p:ext>
            </p:extLst>
          </p:nvPr>
        </p:nvGraphicFramePr>
        <p:xfrm>
          <a:off x="3593415" y="5169286"/>
          <a:ext cx="3303824" cy="8317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19" name="Equation" r:id="rId7" imgW="1815840" imgH="457200" progId="Equation.DSMT4">
                  <p:embed/>
                </p:oleObj>
              </mc:Choice>
              <mc:Fallback>
                <p:oleObj name="Equation" r:id="rId7" imgW="1815840" imgH="457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593415" y="5169286"/>
                        <a:ext cx="3303824" cy="8317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53402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50" y="1198695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933249" y="1648251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proton,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nơtron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electron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871668" y="2848580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38400" y="3310245"/>
            <a:ext cx="14723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5453364"/>
              </p:ext>
            </p:extLst>
          </p:nvPr>
        </p:nvGraphicFramePr>
        <p:xfrm>
          <a:off x="3489325" y="3352800"/>
          <a:ext cx="3605213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8" name="Equation" r:id="rId3" imgW="1752480" imgH="177480" progId="Equation.DSMT4">
                  <p:embed/>
                </p:oleObj>
              </mc:Choice>
              <mc:Fallback>
                <p:oleObj name="Equation" r:id="rId3" imgW="17524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9325" y="3352800"/>
                        <a:ext cx="3605213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3358112" y="3895091"/>
            <a:ext cx="10954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0406146"/>
              </p:ext>
            </p:extLst>
          </p:nvPr>
        </p:nvGraphicFramePr>
        <p:xfrm>
          <a:off x="4453557" y="3717925"/>
          <a:ext cx="1867572" cy="78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59" name="Equation" r:id="rId5" imgW="1002960" imgH="419040" progId="Equation.DSMT4">
                  <p:embed/>
                </p:oleObj>
              </mc:Choice>
              <mc:Fallback>
                <p:oleObj name="Equation" r:id="rId5" imgW="100296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453557" y="3717925"/>
                        <a:ext cx="1867572" cy="78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448056"/>
              </p:ext>
            </p:extLst>
          </p:nvPr>
        </p:nvGraphicFramePr>
        <p:xfrm>
          <a:off x="4080936" y="4498050"/>
          <a:ext cx="2106613" cy="747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0" name="Equation" r:id="rId7" imgW="1180800" imgH="419040" progId="Equation.DSMT4">
                  <p:embed/>
                </p:oleObj>
              </mc:Choice>
              <mc:Fallback>
                <p:oleObj name="Equation" r:id="rId7" imgW="118080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080936" y="4498050"/>
                        <a:ext cx="2106613" cy="747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5234986"/>
              </p:ext>
            </p:extLst>
          </p:nvPr>
        </p:nvGraphicFramePr>
        <p:xfrm>
          <a:off x="4083361" y="5314528"/>
          <a:ext cx="2251427" cy="38734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" name="Equation" r:id="rId9" imgW="1180800" imgH="203040" progId="Equation.DSMT4">
                  <p:embed/>
                </p:oleObj>
              </mc:Choice>
              <mc:Fallback>
                <p:oleObj name="Equation" r:id="rId9" imgW="1180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083361" y="5314528"/>
                        <a:ext cx="2251427" cy="38734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02958668"/>
              </p:ext>
            </p:extLst>
          </p:nvPr>
        </p:nvGraphicFramePr>
        <p:xfrm>
          <a:off x="3797300" y="5797550"/>
          <a:ext cx="4429125" cy="36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2" name="Equation" r:id="rId11" imgW="1981080" imgH="177480" progId="Equation.DSMT4">
                  <p:embed/>
                </p:oleObj>
              </mc:Choice>
              <mc:Fallback>
                <p:oleObj name="Equation" r:id="rId11" imgW="19810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797300" y="5797550"/>
                        <a:ext cx="4429125" cy="365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3903741"/>
              </p:ext>
            </p:extLst>
          </p:nvPr>
        </p:nvGraphicFramePr>
        <p:xfrm>
          <a:off x="4080936" y="6384637"/>
          <a:ext cx="3200397" cy="3764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3" name="Equation" r:id="rId13" imgW="1511280" imgH="177480" progId="Equation.DSMT4">
                  <p:embed/>
                </p:oleObj>
              </mc:Choice>
              <mc:Fallback>
                <p:oleObj name="Equation" r:id="rId13" imgW="15112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080936" y="6384637"/>
                        <a:ext cx="3200397" cy="37642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037399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1575" y="1435859"/>
            <a:ext cx="6776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2357289" y="2390116"/>
            <a:ext cx="6868191" cy="2862322"/>
            <a:chOff x="2357289" y="2390116"/>
            <a:chExt cx="6868191" cy="2862322"/>
          </a:xfrm>
        </p:grpSpPr>
        <p:sp>
          <p:nvSpPr>
            <p:cNvPr id="5" name="TextBox 4"/>
            <p:cNvSpPr txBox="1"/>
            <p:nvPr/>
          </p:nvSpPr>
          <p:spPr>
            <a:xfrm>
              <a:off x="2357289" y="2390116"/>
              <a:ext cx="6868191" cy="2862322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Ghi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nhớ</a:t>
              </a: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542755" y="3208591"/>
              <a:ext cx="6235902" cy="1689831"/>
              <a:chOff x="2796252" y="2058801"/>
              <a:chExt cx="6235902" cy="1689831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7" name="Rectangle 6"/>
                  <p:cNvSpPr>
                    <a:spLocks noChangeArrowheads="1"/>
                  </p:cNvSpPr>
                  <p:nvPr/>
                </p:nvSpPr>
                <p:spPr bwMode="auto">
                  <a:xfrm>
                    <a:off x="3017084" y="2465113"/>
                    <a:ext cx="909162" cy="669086"/>
                  </a:xfrm>
                  <a:prstGeom prst="rect">
                    <a:avLst/>
                  </a:prstGeom>
                  <a:solidFill>
                    <a:srgbClr val="FFFFFF"/>
                  </a:solid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rot="0" vert="horz" wrap="square" lIns="91440" tIns="45720" rIns="91440" bIns="45720" anchor="t" anchorCtr="0" upright="1">
                    <a:noAutofit/>
                  </a:bodyPr>
                  <a:lstStyle/>
                  <a:p>
                    <a:pPr>
                      <a:spcAft>
                        <a:spcPts val="0"/>
                      </a:spcAf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sPre>
                            <m:sPrePr>
                              <m:ctrlPr>
                                <a:rPr lang="en-US" sz="4400" b="1" i="1" smtClean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PrePr>
                            <m:sub>
                              <m:r>
                                <a:rPr lang="en-US" sz="4400" b="1" i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𝐙</m:t>
                              </m:r>
                            </m:sub>
                            <m:sup>
                              <m:r>
                                <a:rPr lang="en-US" sz="4400" b="1" i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𝐀</m:t>
                              </m:r>
                            </m:sup>
                            <m:e>
                              <m:r>
                                <a:rPr lang="en-US" sz="4400" b="1" i="0">
                                  <a:solidFill>
                                    <a:srgbClr val="0070C0"/>
                                  </a:solidFill>
                                  <a:effectLst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𝐗</m:t>
                              </m:r>
                            </m:e>
                          </m:sPre>
                        </m:oMath>
                      </m:oMathPara>
                    </a14:m>
                    <a:endParaRPr lang="en-US" sz="4400" dirty="0">
                      <a:solidFill>
                        <a:srgbClr val="0070C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4" name="Rectangle 3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 bwMode="auto">
                  <a:xfrm>
                    <a:off x="3017084" y="2465113"/>
                    <a:ext cx="909162" cy="669086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 b="-14679"/>
                    </a:stretch>
                  </a:blipFill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grpSp>
            <p:nvGrpSpPr>
              <p:cNvPr id="8" name="Group 7"/>
              <p:cNvGrpSpPr/>
              <p:nvPr/>
            </p:nvGrpSpPr>
            <p:grpSpPr>
              <a:xfrm>
                <a:off x="2796252" y="2058801"/>
                <a:ext cx="6235902" cy="1689831"/>
                <a:chOff x="1440658" y="2104877"/>
                <a:chExt cx="6235902" cy="1689831"/>
              </a:xfrm>
            </p:grpSpPr>
            <p:sp>
              <p:nvSpPr>
                <p:cNvPr id="9" name="AutoShape 1182"/>
                <p:cNvSpPr>
                  <a:spLocks/>
                </p:cNvSpPr>
                <p:nvPr/>
              </p:nvSpPr>
              <p:spPr bwMode="auto">
                <a:xfrm>
                  <a:off x="2796252" y="2234545"/>
                  <a:ext cx="301270" cy="1368733"/>
                </a:xfrm>
                <a:prstGeom prst="leftBrace">
                  <a:avLst>
                    <a:gd name="adj1" fmla="val 41551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0" name="Rectangle 9"/>
                <p:cNvSpPr/>
                <p:nvPr/>
              </p:nvSpPr>
              <p:spPr>
                <a:xfrm>
                  <a:off x="3227906" y="2104877"/>
                  <a:ext cx="4326826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X: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ký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hiệu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hoá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học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của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nguyên</a:t>
                  </a:r>
                  <a:r>
                    <a:rPr lang="en-US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</a:rPr>
                    <a:t>tố</a:t>
                  </a:r>
                  <a:endParaRPr lang="en-US" sz="2400" dirty="0"/>
                </a:p>
              </p:txBody>
            </p:sp>
            <p:sp>
              <p:nvSpPr>
                <p:cNvPr id="11" name="Rectangle 10"/>
                <p:cNvSpPr/>
                <p:nvPr/>
              </p:nvSpPr>
              <p:spPr>
                <a:xfrm>
                  <a:off x="1440658" y="2677402"/>
                  <a:ext cx="4224233" cy="5170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marL="1371600" indent="457200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fr-FR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A: </a:t>
                  </a:r>
                  <a:r>
                    <a:rPr lang="fr-FR" sz="2400" dirty="0" err="1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fr-FR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err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khối</a:t>
                  </a:r>
                  <a:r>
                    <a:rPr lang="fr-FR" sz="2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smtClean="0">
                      <a:solidFill>
                        <a:srgbClr val="FF000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= Z+N</a:t>
                  </a:r>
                  <a:endParaRPr lang="en-US" sz="24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2" name="Rectangle 11"/>
                <p:cNvSpPr/>
                <p:nvPr/>
              </p:nvSpPr>
              <p:spPr>
                <a:xfrm>
                  <a:off x="3227906" y="3311499"/>
                  <a:ext cx="4448654" cy="483209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0"/>
                    </a:spcAft>
                  </a:pPr>
                  <a:r>
                    <a:rPr lang="fr-FR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Z: </a:t>
                  </a:r>
                  <a:r>
                    <a:rPr lang="fr-FR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fr-FR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hiệu</a:t>
                  </a:r>
                  <a:r>
                    <a:rPr lang="fr-FR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nguyên</a:t>
                  </a:r>
                  <a:r>
                    <a:rPr lang="fr-FR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err="1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tử</a:t>
                  </a:r>
                  <a:r>
                    <a:rPr lang="fr-FR" sz="2400" dirty="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fr-FR" sz="2400" dirty="0" smtClean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= </a:t>
                  </a:r>
                  <a:r>
                    <a:rPr lang="fr-FR" sz="2400" dirty="0" err="1" smtClean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fr-FR" sz="2400" dirty="0" smtClean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p = </a:t>
                  </a:r>
                  <a:r>
                    <a:rPr lang="fr-FR" sz="2400" dirty="0" err="1" smtClean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fr-FR" sz="2400" dirty="0" smtClean="0">
                      <a:solidFill>
                        <a:srgbClr val="FF0000"/>
                      </a:solidFill>
                      <a:effectLst/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e.</a:t>
                  </a:r>
                  <a:endParaRPr lang="en-US" sz="2400" dirty="0">
                    <a:solidFill>
                      <a:srgbClr val="FF0000"/>
                    </a:solidFill>
                    <a:effectLst/>
                    <a:latin typeface=".VnTime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1627347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113260"/>
            <a:ext cx="6776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6047160" y="2411314"/>
            <a:ext cx="1827074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933248" y="1574925"/>
            <a:ext cx="10420539" cy="1200329"/>
            <a:chOff x="933249" y="1781953"/>
            <a:chExt cx="10420539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933249" y="1781953"/>
              <a:ext cx="104205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tích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nhân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proton,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nơtron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electron,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168301783"/>
                </p:ext>
              </p:extLst>
            </p:nvPr>
          </p:nvGraphicFramePr>
          <p:xfrm>
            <a:off x="6047159" y="2411315"/>
            <a:ext cx="1927323" cy="5016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476" name="Equation" r:id="rId3" imgW="927100" imgH="241300" progId="Equation.DSMT4">
                    <p:embed/>
                  </p:oleObj>
                </mc:Choice>
                <mc:Fallback>
                  <p:oleObj name="Equation" r:id="rId3" imgW="927100" imgH="2413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47159" y="2411315"/>
                          <a:ext cx="1927323" cy="50163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5190924" y="2758896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1278294" y="3872203"/>
            <a:ext cx="18511936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9943323"/>
              </p:ext>
            </p:extLst>
          </p:nvPr>
        </p:nvGraphicFramePr>
        <p:xfrm>
          <a:off x="1451331" y="3236919"/>
          <a:ext cx="5559488" cy="10263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7" name="Equation" r:id="rId5" imgW="2476500" imgH="457200" progId="Equation.DSMT4">
                  <p:embed/>
                </p:oleObj>
              </mc:Choice>
              <mc:Fallback>
                <p:oleObj name="Equation" r:id="rId5" imgW="2476500" imgH="4572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1331" y="3236919"/>
                        <a:ext cx="5559488" cy="102636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3340821"/>
              </p:ext>
            </p:extLst>
          </p:nvPr>
        </p:nvGraphicFramePr>
        <p:xfrm>
          <a:off x="1357019" y="4502108"/>
          <a:ext cx="5929313" cy="1025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8" name="Equation" r:id="rId7" imgW="2641320" imgH="457200" progId="Equation.DSMT4">
                  <p:embed/>
                </p:oleObj>
              </mc:Choice>
              <mc:Fallback>
                <p:oleObj name="Equation" r:id="rId7" imgW="264132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57019" y="4502108"/>
                        <a:ext cx="5929313" cy="10255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8601669"/>
              </p:ext>
            </p:extLst>
          </p:nvPr>
        </p:nvGraphicFramePr>
        <p:xfrm>
          <a:off x="1278294" y="5697385"/>
          <a:ext cx="6327775" cy="1027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79" name="Equation" r:id="rId9" imgW="2819160" imgH="457200" progId="Equation.DSMT4">
                  <p:embed/>
                </p:oleObj>
              </mc:Choice>
              <mc:Fallback>
                <p:oleObj name="Equation" r:id="rId9" imgW="2819160" imgH="457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78294" y="5697385"/>
                        <a:ext cx="6327775" cy="10271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1514386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dạng bài tập 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49" y="1113260"/>
            <a:ext cx="67768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33248" y="1574925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155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33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90924" y="2758896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3250193" y="3959224"/>
            <a:ext cx="17856085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3497255" y="3651314"/>
            <a:ext cx="5197490" cy="2394922"/>
            <a:chOff x="3250194" y="3959225"/>
            <a:chExt cx="5197490" cy="2394922"/>
          </a:xfrm>
        </p:grpSpPr>
        <p:graphicFrame>
          <p:nvGraphicFramePr>
            <p:cNvPr id="8" name="Object 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94111375"/>
                </p:ext>
              </p:extLst>
            </p:nvPr>
          </p:nvGraphicFramePr>
          <p:xfrm>
            <a:off x="3250194" y="3959225"/>
            <a:ext cx="5197490" cy="239492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3366" name="Equation" r:id="rId3" imgW="2590560" imgH="1193760" progId="Equation.DSMT4">
                    <p:embed/>
                  </p:oleObj>
                </mc:Choice>
                <mc:Fallback>
                  <p:oleObj name="Equation" r:id="rId3" imgW="2590560" imgH="119376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50194" y="3959225"/>
                          <a:ext cx="5197490" cy="239492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" name="TextBox 8"/>
            <p:cNvSpPr txBox="1"/>
            <p:nvPr/>
          </p:nvSpPr>
          <p:spPr>
            <a:xfrm>
              <a:off x="3331028" y="4161453"/>
              <a:ext cx="12211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Ta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418114" y="5892482"/>
              <a:ext cx="3169457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X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70490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50250" y="1140685"/>
            <a:ext cx="186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250250" y="1690521"/>
            <a:ext cx="10437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ồng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vị là những nguyên tử của cùng 1 nguyên tố hoá học, nghĩa là </a:t>
            </a:r>
            <a:r>
              <a:rPr lang="pt-BR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số proton (Z) nhưng khác nhau về số nơtron (N)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đó số khối A của chúng khác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871140" y="2890850"/>
            <a:ext cx="3316614" cy="57881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9017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</a:pPr>
            <a:r>
              <a:rPr lang="nl-NL" sz="2400" u="sng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nl-NL" sz="2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Clo có 2 đồng vị là:</a:t>
            </a:r>
            <a:endParaRPr lang="en-US" sz="2400" dirty="0">
              <a:latin typeface="VNI-Times" pitchFamily="2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1543170"/>
                  </p:ext>
                </p:extLst>
              </p:nvPr>
            </p:nvGraphicFramePr>
            <p:xfrm>
              <a:off x="1163048" y="3528857"/>
              <a:ext cx="9584669" cy="27865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64667">
                      <a:extLst>
                        <a:ext uri="{9D8B030D-6E8A-4147-A177-3AD203B41FA5}">
                          <a16:colId xmlns:a16="http://schemas.microsoft.com/office/drawing/2014/main" val="2297467118"/>
                        </a:ext>
                      </a:extLst>
                    </a:gridCol>
                    <a:gridCol w="1284096">
                      <a:extLst>
                        <a:ext uri="{9D8B030D-6E8A-4147-A177-3AD203B41FA5}">
                          <a16:colId xmlns:a16="http://schemas.microsoft.com/office/drawing/2014/main" val="3892709448"/>
                        </a:ext>
                      </a:extLst>
                    </a:gridCol>
                    <a:gridCol w="1859237">
                      <a:extLst>
                        <a:ext uri="{9D8B030D-6E8A-4147-A177-3AD203B41FA5}">
                          <a16:colId xmlns:a16="http://schemas.microsoft.com/office/drawing/2014/main" val="3118349026"/>
                        </a:ext>
                      </a:extLst>
                    </a:gridCol>
                    <a:gridCol w="1483345">
                      <a:extLst>
                        <a:ext uri="{9D8B030D-6E8A-4147-A177-3AD203B41FA5}">
                          <a16:colId xmlns:a16="http://schemas.microsoft.com/office/drawing/2014/main" val="2615377738"/>
                        </a:ext>
                      </a:extLst>
                    </a:gridCol>
                    <a:gridCol w="1434530">
                      <a:extLst>
                        <a:ext uri="{9D8B030D-6E8A-4147-A177-3AD203B41FA5}">
                          <a16:colId xmlns:a16="http://schemas.microsoft.com/office/drawing/2014/main" val="4222609690"/>
                        </a:ext>
                      </a:extLst>
                    </a:gridCol>
                    <a:gridCol w="989270">
                      <a:extLst>
                        <a:ext uri="{9D8B030D-6E8A-4147-A177-3AD203B41FA5}">
                          <a16:colId xmlns:a16="http://schemas.microsoft.com/office/drawing/2014/main" val="1980786102"/>
                        </a:ext>
                      </a:extLst>
                    </a:gridCol>
                    <a:gridCol w="834762">
                      <a:extLst>
                        <a:ext uri="{9D8B030D-6E8A-4147-A177-3AD203B41FA5}">
                          <a16:colId xmlns:a16="http://schemas.microsoft.com/office/drawing/2014/main" val="793062390"/>
                        </a:ext>
                      </a:extLst>
                    </a:gridCol>
                    <a:gridCol w="834762">
                      <a:extLst>
                        <a:ext uri="{9D8B030D-6E8A-4147-A177-3AD203B41FA5}">
                          <a16:colId xmlns:a16="http://schemas.microsoft.com/office/drawing/2014/main" val="2935478995"/>
                        </a:ext>
                      </a:extLst>
                    </a:gridCol>
                  </a:tblGrid>
                  <a:tr h="1526185"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nl-NL" sz="1200" dirty="0">
                              <a:effectLst/>
                            </a:rPr>
                            <a:t> </a:t>
                          </a:r>
                          <a:endParaRPr lang="en-US" sz="1100" b="1" i="1" dirty="0">
                            <a:effectLst/>
                            <a:latin typeface="VNI-Times" pitchFamily="2" charset="0"/>
                            <a:ea typeface="Times New Roman" panose="02020603050405020304" pitchFamily="18" charset="0"/>
                            <a:cs typeface="VNI-Times" pitchFamily="2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khối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hiệu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nguyên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tử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 đơn vị ĐTHN</a:t>
                          </a:r>
                          <a:endParaRPr lang="en-US" sz="2400" b="1" i="1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ĐTHN</a:t>
                          </a:r>
                        </a:p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Z+)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p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i="0" dirty="0" err="1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1" i="0" baseline="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n</a:t>
                          </a:r>
                          <a:endParaRPr lang="en-US" sz="24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5023143"/>
                      </a:ext>
                    </a:extLst>
                  </a:tr>
                  <a:tr h="634593"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𝟏𝟕</m:t>
                                    </m:r>
                                  </m:sub>
                                  <m:sup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𝟑𝟓</m:t>
                                    </m:r>
                                  </m:sup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𝑪𝒍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5088386"/>
                      </a:ext>
                    </a:extLst>
                  </a:tr>
                  <a:tr h="625794"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Pre>
                                  <m:sPrePr>
                                    <m:ctrlPr>
                                      <a:rPr lang="en-US" sz="2400" i="1">
                                        <a:effectLst/>
                                        <a:latin typeface="Cambria Math" panose="02040503050406030204" pitchFamily="18" charset="0"/>
                                      </a:rPr>
                                    </m:ctrlPr>
                                  </m:sPrePr>
                                  <m:sub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𝟏𝟕</m:t>
                                    </m:r>
                                  </m:sub>
                                  <m:sup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𝟑𝟕</m:t>
                                    </m:r>
                                  </m:sup>
                                  <m:e>
                                    <m:r>
                                      <a:rPr lang="en-US" sz="2400">
                                        <a:effectLst/>
                                        <a:latin typeface="Cambria Math" panose="02040503050406030204" pitchFamily="18" charset="0"/>
                                      </a:rPr>
                                      <m:t>𝑪𝒍</m:t>
                                    </m:r>
                                  </m:e>
                                </m:sPre>
                              </m:oMath>
                            </m:oMathPara>
                          </a14:m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1412689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22" name="Table 21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211543170"/>
                  </p:ext>
                </p:extLst>
              </p:nvPr>
            </p:nvGraphicFramePr>
            <p:xfrm>
              <a:off x="1163048" y="3528857"/>
              <a:ext cx="9584669" cy="2786572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864667">
                      <a:extLst>
                        <a:ext uri="{9D8B030D-6E8A-4147-A177-3AD203B41FA5}">
                          <a16:colId xmlns:a16="http://schemas.microsoft.com/office/drawing/2014/main" val="2297467118"/>
                        </a:ext>
                      </a:extLst>
                    </a:gridCol>
                    <a:gridCol w="1284096">
                      <a:extLst>
                        <a:ext uri="{9D8B030D-6E8A-4147-A177-3AD203B41FA5}">
                          <a16:colId xmlns:a16="http://schemas.microsoft.com/office/drawing/2014/main" val="3892709448"/>
                        </a:ext>
                      </a:extLst>
                    </a:gridCol>
                    <a:gridCol w="1859237">
                      <a:extLst>
                        <a:ext uri="{9D8B030D-6E8A-4147-A177-3AD203B41FA5}">
                          <a16:colId xmlns:a16="http://schemas.microsoft.com/office/drawing/2014/main" val="3118349026"/>
                        </a:ext>
                      </a:extLst>
                    </a:gridCol>
                    <a:gridCol w="1483345">
                      <a:extLst>
                        <a:ext uri="{9D8B030D-6E8A-4147-A177-3AD203B41FA5}">
                          <a16:colId xmlns:a16="http://schemas.microsoft.com/office/drawing/2014/main" val="2615377738"/>
                        </a:ext>
                      </a:extLst>
                    </a:gridCol>
                    <a:gridCol w="1434530">
                      <a:extLst>
                        <a:ext uri="{9D8B030D-6E8A-4147-A177-3AD203B41FA5}">
                          <a16:colId xmlns:a16="http://schemas.microsoft.com/office/drawing/2014/main" val="4222609690"/>
                        </a:ext>
                      </a:extLst>
                    </a:gridCol>
                    <a:gridCol w="989270">
                      <a:extLst>
                        <a:ext uri="{9D8B030D-6E8A-4147-A177-3AD203B41FA5}">
                          <a16:colId xmlns:a16="http://schemas.microsoft.com/office/drawing/2014/main" val="1980786102"/>
                        </a:ext>
                      </a:extLst>
                    </a:gridCol>
                    <a:gridCol w="834762">
                      <a:extLst>
                        <a:ext uri="{9D8B030D-6E8A-4147-A177-3AD203B41FA5}">
                          <a16:colId xmlns:a16="http://schemas.microsoft.com/office/drawing/2014/main" val="793062390"/>
                        </a:ext>
                      </a:extLst>
                    </a:gridCol>
                    <a:gridCol w="834762">
                      <a:extLst>
                        <a:ext uri="{9D8B030D-6E8A-4147-A177-3AD203B41FA5}">
                          <a16:colId xmlns:a16="http://schemas.microsoft.com/office/drawing/2014/main" val="2935478995"/>
                        </a:ext>
                      </a:extLst>
                    </a:gridCol>
                  </a:tblGrid>
                  <a:tr h="1526185"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nl-NL" sz="1200" dirty="0">
                              <a:effectLst/>
                            </a:rPr>
                            <a:t> </a:t>
                          </a:r>
                          <a:endParaRPr lang="en-US" sz="1100" b="1" i="1" dirty="0">
                            <a:effectLst/>
                            <a:latin typeface="VNI-Times" pitchFamily="2" charset="0"/>
                            <a:ea typeface="Times New Roman" panose="02020603050405020304" pitchFamily="18" charset="0"/>
                            <a:cs typeface="VNI-Times" pitchFamily="2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khối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A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hiệu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nguyên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</a:t>
                          </a: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tử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 đơn vị ĐTHN</a:t>
                          </a:r>
                          <a:endParaRPr lang="en-US" sz="2400" b="1" i="1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ĐTHN</a:t>
                          </a:r>
                        </a:p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smtClean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(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Z+)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e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 err="1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p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tc>
                      <a:txBody>
                        <a:bodyPr/>
                        <a:lstStyle/>
                        <a:p>
                          <a:pPr marL="90170" marR="0" algn="ctr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b="1" i="0" dirty="0" err="1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Số</a:t>
                          </a:r>
                          <a:r>
                            <a:rPr lang="en-US" sz="2400" b="1" i="0" baseline="0" dirty="0" smtClean="0">
                              <a:effectLst/>
                              <a:latin typeface="Times New Roman" panose="020206030504050203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 n</a:t>
                          </a:r>
                          <a:endParaRPr lang="en-US" sz="2400" b="1" i="0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 anchor="ctr"/>
                    </a:tc>
                    <a:extLst>
                      <a:ext uri="{0D108BD9-81ED-4DB2-BD59-A6C34878D82A}">
                        <a16:rowId xmlns:a16="http://schemas.microsoft.com/office/drawing/2014/main" val="3425023143"/>
                      </a:ext>
                    </a:extLst>
                  </a:tr>
                  <a:tr h="634593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04" t="-242308" r="-1011268" b="-10192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65088386"/>
                      </a:ext>
                    </a:extLst>
                  </a:tr>
                  <a:tr h="625794"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704" t="-345631" r="-1011268" b="-291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r>
                            <a:rPr lang="en-US" sz="2400" dirty="0">
                              <a:effectLst/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a:t> </a:t>
                          </a: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 marL="90170" marR="0" algn="just">
                            <a:lnSpc>
                              <a:spcPct val="15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</a:pPr>
                          <a:endParaRPr lang="en-US" sz="2400" b="1" i="1" dirty="0">
                            <a:effectLst/>
                            <a:latin typeface="Times New Roman" panose="020206030504050203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914126894"/>
                      </a:ext>
                    </a:extLst>
                  </a:tr>
                </a:tbl>
              </a:graphicData>
            </a:graphic>
          </p:graphicFrame>
        </mc:Fallback>
      </mc:AlternateContent>
      <p:sp>
        <p:nvSpPr>
          <p:cNvPr id="23" name="TextBox 22"/>
          <p:cNvSpPr txBox="1"/>
          <p:nvPr/>
        </p:nvSpPr>
        <p:spPr>
          <a:xfrm>
            <a:off x="2242892" y="5123333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35</a:t>
            </a:r>
            <a:endParaRPr lang="en-US" sz="2400" dirty="0"/>
          </a:p>
        </p:txBody>
      </p:sp>
      <p:sp>
        <p:nvSpPr>
          <p:cNvPr id="24" name="TextBox 23"/>
          <p:cNvSpPr txBox="1"/>
          <p:nvPr/>
        </p:nvSpPr>
        <p:spPr>
          <a:xfrm>
            <a:off x="2242892" y="5719381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37</a:t>
            </a:r>
            <a:endParaRPr lang="en-US" sz="2400" dirty="0"/>
          </a:p>
        </p:txBody>
      </p:sp>
      <p:sp>
        <p:nvSpPr>
          <p:cNvPr id="25" name="TextBox 24"/>
          <p:cNvSpPr txBox="1"/>
          <p:nvPr/>
        </p:nvSpPr>
        <p:spPr>
          <a:xfrm>
            <a:off x="3901199" y="5123333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3901199" y="5662739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495537" y="5123332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28" name="TextBox 27"/>
          <p:cNvSpPr txBox="1"/>
          <p:nvPr/>
        </p:nvSpPr>
        <p:spPr>
          <a:xfrm>
            <a:off x="5554152" y="5719380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29" name="TextBox 28"/>
          <p:cNvSpPr txBox="1"/>
          <p:nvPr/>
        </p:nvSpPr>
        <p:spPr>
          <a:xfrm>
            <a:off x="7037903" y="5123331"/>
            <a:ext cx="938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17+</a:t>
            </a:r>
            <a:endParaRPr lang="en-US" sz="2400" dirty="0"/>
          </a:p>
        </p:txBody>
      </p:sp>
      <p:sp>
        <p:nvSpPr>
          <p:cNvPr id="30" name="TextBox 29"/>
          <p:cNvSpPr txBox="1"/>
          <p:nvPr/>
        </p:nvSpPr>
        <p:spPr>
          <a:xfrm>
            <a:off x="7037902" y="5761338"/>
            <a:ext cx="9384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17+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8345686" y="5123330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32" name="TextBox 31"/>
          <p:cNvSpPr txBox="1"/>
          <p:nvPr/>
        </p:nvSpPr>
        <p:spPr>
          <a:xfrm>
            <a:off x="8345685" y="5815866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33" name="TextBox 32"/>
          <p:cNvSpPr txBox="1"/>
          <p:nvPr/>
        </p:nvSpPr>
        <p:spPr>
          <a:xfrm>
            <a:off x="9288099" y="5123330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34" name="TextBox 33"/>
          <p:cNvSpPr txBox="1"/>
          <p:nvPr/>
        </p:nvSpPr>
        <p:spPr>
          <a:xfrm>
            <a:off x="9288098" y="5778450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17</a:t>
            </a:r>
            <a:endParaRPr lang="en-US" sz="2400" dirty="0"/>
          </a:p>
        </p:txBody>
      </p:sp>
      <p:sp>
        <p:nvSpPr>
          <p:cNvPr id="35" name="TextBox 34"/>
          <p:cNvSpPr txBox="1"/>
          <p:nvPr/>
        </p:nvSpPr>
        <p:spPr>
          <a:xfrm>
            <a:off x="10174608" y="5123329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18</a:t>
            </a:r>
            <a:endParaRPr lang="en-US" sz="2400" dirty="0"/>
          </a:p>
        </p:txBody>
      </p:sp>
      <p:sp>
        <p:nvSpPr>
          <p:cNvPr id="36" name="TextBox 35"/>
          <p:cNvSpPr txBox="1"/>
          <p:nvPr/>
        </p:nvSpPr>
        <p:spPr>
          <a:xfrm>
            <a:off x="10082475" y="5761338"/>
            <a:ext cx="5731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 20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2441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0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Đồng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vị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67816" y="1470280"/>
            <a:ext cx="18678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niệm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345485" y="2152187"/>
            <a:ext cx="104379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ồng 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vị là những nguyên tử của cùng 1 nguyên tố hoá học, nghĩa là </a:t>
            </a:r>
            <a:r>
              <a:rPr lang="pt-BR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 số proton (Z) nhưng khác nhau về số nơtron (N)</a:t>
            </a:r>
            <a:r>
              <a:rPr lang="pt-BR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do đó số khối A của chúng khác </a:t>
            </a:r>
            <a:r>
              <a:rPr lang="pt-B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nhau.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134469" y="3780750"/>
            <a:ext cx="8757939" cy="561975"/>
            <a:chOff x="2151452" y="4609498"/>
            <a:chExt cx="8869518" cy="576754"/>
          </a:xfrm>
        </p:grpSpPr>
        <p:sp>
          <p:nvSpPr>
            <p:cNvPr id="13" name="TextBox 12"/>
            <p:cNvSpPr txBox="1"/>
            <p:nvPr/>
          </p:nvSpPr>
          <p:spPr>
            <a:xfrm>
              <a:off x="2151452" y="4609498"/>
              <a:ext cx="5356006" cy="473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VD3: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Cho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hiệu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4" name="Object 13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89744670"/>
                </p:ext>
              </p:extLst>
            </p:nvPr>
          </p:nvGraphicFramePr>
          <p:xfrm>
            <a:off x="7519344" y="4609498"/>
            <a:ext cx="3501626" cy="5767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8" name="Equation" r:id="rId3" imgW="1460160" imgH="241200" progId="Equation.DSMT4">
                    <p:embed/>
                  </p:oleObj>
                </mc:Choice>
                <mc:Fallback>
                  <p:oleObj name="Equation" r:id="rId3" imgW="146016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519344" y="4609498"/>
                          <a:ext cx="3501626" cy="5767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5" name="Group 14"/>
          <p:cNvGrpSpPr/>
          <p:nvPr/>
        </p:nvGrpSpPr>
        <p:grpSpPr>
          <a:xfrm>
            <a:off x="1888320" y="4770959"/>
            <a:ext cx="6074286" cy="561975"/>
            <a:chOff x="2151452" y="4506550"/>
            <a:chExt cx="6151674" cy="576754"/>
          </a:xfrm>
        </p:grpSpPr>
        <p:sp>
          <p:nvSpPr>
            <p:cNvPr id="16" name="TextBox 15"/>
            <p:cNvSpPr txBox="1"/>
            <p:nvPr/>
          </p:nvSpPr>
          <p:spPr>
            <a:xfrm>
              <a:off x="2151452" y="4609498"/>
              <a:ext cx="3797517" cy="47380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→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985653189"/>
                </p:ext>
              </p:extLst>
            </p:nvPr>
          </p:nvGraphicFramePr>
          <p:xfrm>
            <a:off x="6262922" y="4506550"/>
            <a:ext cx="2040204" cy="5767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479" name="Equation" r:id="rId5" imgW="850680" imgH="241200" progId="Equation.DSMT4">
                    <p:embed/>
                  </p:oleObj>
                </mc:Choice>
                <mc:Fallback>
                  <p:oleObj name="Equation" r:id="rId5" imgW="85068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262922" y="4506550"/>
                          <a:ext cx="2040204" cy="576754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214910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0741"/>
            <a:ext cx="12267446" cy="7623018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1665837" y="202365"/>
            <a:ext cx="9080625" cy="85555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 NHÂN NGUYÊN TỬ- NGUYÊN TỐ HÓA HỌC – ĐỒNG VỊ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2082296" y="1902359"/>
            <a:ext cx="6292159" cy="814812"/>
          </a:xfrm>
          <a:prstGeom prst="roundRect">
            <a:avLst/>
          </a:prstGeom>
          <a:solidFill>
            <a:srgbClr val="FFFF00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HẠT NHÂN NGUYÊN TỬ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2633049" y="3185389"/>
            <a:ext cx="6292159" cy="814812"/>
          </a:xfrm>
          <a:prstGeom prst="roundRect">
            <a:avLst/>
          </a:prstGeom>
          <a:solidFill>
            <a:srgbClr val="66FF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NGUYÊN TỐ HÓA HỌC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3060069" y="4468419"/>
            <a:ext cx="6292159" cy="814812"/>
          </a:xfrm>
          <a:prstGeom prst="roundRect">
            <a:avLst/>
          </a:prstGeom>
          <a:solidFill>
            <a:srgbClr val="FF99FF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ĐỒNG VỊ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3628930" y="5751449"/>
            <a:ext cx="6292159" cy="814812"/>
          </a:xfrm>
          <a:prstGeom prst="roundRect">
            <a:avLst/>
          </a:prstGeom>
          <a:solidFill>
            <a:srgbClr val="CCFF66"/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2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NGUYÊN TỬ KHỐI VÀ NGUYÊN TỬ KHỐI TRUNG BÌNH.</a:t>
            </a:r>
          </a:p>
        </p:txBody>
      </p:sp>
    </p:spTree>
    <p:extLst>
      <p:ext uri="{BB962C8B-B14F-4D97-AF65-F5344CB8AC3E}">
        <p14:creationId xmlns:p14="http://schemas.microsoft.com/office/powerpoint/2010/main" val="2640530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3" grpId="0" animBg="1"/>
      <p:bldP spid="14" grpId="0" animBg="1"/>
      <p:bldP spid="1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Đồng vị 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57013" y="1227603"/>
                <a:ext cx="46794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acc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013" y="1227603"/>
                <a:ext cx="467948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086" t="-10526" r="-469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30034" y="2480649"/>
            <a:ext cx="156554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385825" y="2012998"/>
            <a:ext cx="10806175" cy="1702199"/>
            <a:chOff x="1385825" y="2012998"/>
            <a:chExt cx="10806175" cy="1702199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809497199"/>
                </p:ext>
              </p:extLst>
            </p:nvPr>
          </p:nvGraphicFramePr>
          <p:xfrm>
            <a:off x="1530034" y="2190800"/>
            <a:ext cx="2717479" cy="897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480" name="Equation" r:id="rId4" imgW="1307532" imgH="431613" progId="Equation.DSMT4">
                    <p:embed/>
                  </p:oleObj>
                </mc:Choice>
                <mc:Fallback>
                  <p:oleObj name="Equation" r:id="rId4" imgW="1307532" imgH="431613" progId="Equation.DSMT4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0034" y="2190800"/>
                          <a:ext cx="2717479" cy="89703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12"/>
            <p:cNvGrpSpPr/>
            <p:nvPr/>
          </p:nvGrpSpPr>
          <p:grpSpPr>
            <a:xfrm>
              <a:off x="4482243" y="2012998"/>
              <a:ext cx="7709757" cy="1200329"/>
              <a:chOff x="4790153" y="2279215"/>
              <a:chExt cx="7709757" cy="1200329"/>
            </a:xfrm>
          </p:grpSpPr>
          <p:sp>
            <p:nvSpPr>
              <p:cNvPr id="12" name="AutoShape 1729"/>
              <p:cNvSpPr>
                <a:spLocks/>
              </p:cNvSpPr>
              <p:nvPr/>
            </p:nvSpPr>
            <p:spPr bwMode="auto">
              <a:xfrm>
                <a:off x="4790153" y="2522106"/>
                <a:ext cx="150495" cy="720042"/>
              </a:xfrm>
              <a:prstGeom prst="leftBrace">
                <a:avLst>
                  <a:gd name="adj1" fmla="val 8993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5175379" y="2279215"/>
                <a:ext cx="732453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385825" y="3253532"/>
              <a:ext cx="3195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sz="2400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+…= 100 )</a:t>
              </a:r>
              <a:endPara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sp>
        <p:nvSpPr>
          <p:cNvPr id="16" name="TextBox 15"/>
          <p:cNvSpPr txBox="1"/>
          <p:nvPr/>
        </p:nvSpPr>
        <p:spPr>
          <a:xfrm>
            <a:off x="1210026" y="3992798"/>
            <a:ext cx="1847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688123" y="4223630"/>
            <a:ext cx="796231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Lưu</a:t>
            </a:r>
            <a:r>
              <a:rPr lang="en-US" sz="24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ý: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hay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0074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III. Đồng vị 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357013" y="1227603"/>
                <a:ext cx="4679486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2.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b="1" dirty="0" err="1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lang="en-US" sz="2400" b="1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𝑨</m:t>
                        </m:r>
                      </m:e>
                    </m:acc>
                    <m:r>
                      <a:rPr lang="en-US" sz="2400" b="1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400" b="1" dirty="0" smtClean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2400" b="1" dirty="0">
                  <a:solidFill>
                    <a:srgbClr val="FF00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013" y="1227603"/>
                <a:ext cx="4679486" cy="461665"/>
              </a:xfrm>
              <a:prstGeom prst="rect">
                <a:avLst/>
              </a:prstGeom>
              <a:blipFill rotWithShape="0">
                <a:blip r:embed="rId3"/>
                <a:stretch>
                  <a:fillRect l="-2086" t="-10526" r="-4694" b="-2894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1530034" y="2480649"/>
            <a:ext cx="156554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385825" y="1592472"/>
            <a:ext cx="10605512" cy="1770054"/>
            <a:chOff x="1385825" y="1592472"/>
            <a:chExt cx="10605512" cy="1770054"/>
          </a:xfrm>
        </p:grpSpPr>
        <p:graphicFrame>
          <p:nvGraphicFramePr>
            <p:cNvPr id="10" name="Object 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2490080"/>
                </p:ext>
              </p:extLst>
            </p:nvPr>
          </p:nvGraphicFramePr>
          <p:xfrm>
            <a:off x="1549515" y="1860274"/>
            <a:ext cx="2717479" cy="89703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2" name="Equation" r:id="rId4" imgW="1307532" imgH="431613" progId="Equation.DSMT4">
                    <p:embed/>
                  </p:oleObj>
                </mc:Choice>
                <mc:Fallback>
                  <p:oleObj name="Equation" r:id="rId4" imgW="1307532" imgH="431613" progId="Equation.DSMT4">
                    <p:embed/>
                    <p:pic>
                      <p:nvPicPr>
                        <p:cNvPr id="1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49515" y="1860274"/>
                          <a:ext cx="2717479" cy="897032"/>
                        </a:xfrm>
                        <a:prstGeom prst="rect">
                          <a:avLst/>
                        </a:prstGeom>
                        <a:noFill/>
                        <a:ln w="28575">
                          <a:solidFill>
                            <a:srgbClr val="FF0000"/>
                          </a:solidFill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3" name="Group 12"/>
            <p:cNvGrpSpPr/>
            <p:nvPr/>
          </p:nvGrpSpPr>
          <p:grpSpPr>
            <a:xfrm>
              <a:off x="4413621" y="1592472"/>
              <a:ext cx="7577716" cy="1323930"/>
              <a:chOff x="4721531" y="1858689"/>
              <a:chExt cx="7577716" cy="1323930"/>
            </a:xfrm>
          </p:grpSpPr>
          <p:sp>
            <p:nvSpPr>
              <p:cNvPr id="12" name="AutoShape 1729"/>
              <p:cNvSpPr>
                <a:spLocks/>
              </p:cNvSpPr>
              <p:nvPr/>
            </p:nvSpPr>
            <p:spPr bwMode="auto">
              <a:xfrm>
                <a:off x="4721531" y="2170777"/>
                <a:ext cx="168144" cy="1011842"/>
              </a:xfrm>
              <a:prstGeom prst="leftBrace">
                <a:avLst>
                  <a:gd name="adj1" fmla="val 8993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4974716" y="1858689"/>
                <a:ext cx="7324531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x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%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  <a:endParaRPr lang="en-US" sz="2400" dirty="0">
                  <a:solidFill>
                    <a:srgbClr val="00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150000"/>
                  </a:lnSpc>
                  <a:spcAft>
                    <a:spcPts val="0"/>
                  </a:spcAft>
                </a:pPr>
                <a:r>
                  <a:rPr lang="en-US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lang="en-US" sz="2400" baseline="-250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A</a:t>
                </a:r>
                <a:r>
                  <a:rPr lang="en-US" sz="2400" baseline="-250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b="1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sp>
          <p:nvSpPr>
            <p:cNvPr id="14" name="TextBox 13"/>
            <p:cNvSpPr txBox="1"/>
            <p:nvPr/>
          </p:nvSpPr>
          <p:spPr>
            <a:xfrm>
              <a:off x="1385825" y="2900861"/>
              <a:ext cx="31959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( </a:t>
              </a:r>
              <a:r>
                <a:rPr lang="en-US" sz="2400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Với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 x</a:t>
              </a:r>
              <a:r>
                <a:rPr lang="en-US" sz="2400" baseline="-250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sz="2400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+…= 100 )</a:t>
              </a:r>
              <a:endParaRPr lang="en-US" sz="2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48813" y="3450551"/>
            <a:ext cx="10989740" cy="503952"/>
            <a:chOff x="1237972" y="4378981"/>
            <a:chExt cx="10989740" cy="503952"/>
          </a:xfrm>
        </p:grpSpPr>
        <p:sp>
          <p:nvSpPr>
            <p:cNvPr id="16" name="TextBox 15"/>
            <p:cNvSpPr txBox="1"/>
            <p:nvPr/>
          </p:nvSpPr>
          <p:spPr>
            <a:xfrm>
              <a:off x="1237972" y="4378981"/>
              <a:ext cx="1098974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VD: 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                                                   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NTK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7" name="Object 16"/>
            <p:cNvGraphicFramePr>
              <a:graphicFrameLocks noChangeAspect="1"/>
            </p:cNvGraphicFramePr>
            <p:nvPr>
              <p:extLst/>
            </p:nvPr>
          </p:nvGraphicFramePr>
          <p:xfrm>
            <a:off x="4276325" y="4392678"/>
            <a:ext cx="3844632" cy="49025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7693" name="Equation" r:id="rId6" imgW="1892300" imgH="241300" progId="Equation.DSMT4">
                    <p:embed/>
                  </p:oleObj>
                </mc:Choice>
                <mc:Fallback>
                  <p:oleObj name="Equation" r:id="rId6" imgW="1892300" imgH="241300" progId="Equation.DSMT4">
                    <p:embed/>
                    <p:pic>
                      <p:nvPicPr>
                        <p:cNvPr id="17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76325" y="4392678"/>
                          <a:ext cx="3844632" cy="490255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0" name="TextBox 19"/>
          <p:cNvSpPr txBox="1"/>
          <p:nvPr/>
        </p:nvSpPr>
        <p:spPr>
          <a:xfrm>
            <a:off x="5662839" y="3968200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983795" y="4540087"/>
            <a:ext cx="47836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Clo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3158576"/>
              </p:ext>
            </p:extLst>
          </p:nvPr>
        </p:nvGraphicFramePr>
        <p:xfrm>
          <a:off x="2271182" y="5296569"/>
          <a:ext cx="2226511" cy="796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4" name="Equation" r:id="rId8" imgW="1206360" imgH="431640" progId="Equation.DSMT4">
                  <p:embed/>
                </p:oleObj>
              </mc:Choice>
              <mc:Fallback>
                <p:oleObj name="Equation" r:id="rId8" imgW="12063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71182" y="5296569"/>
                        <a:ext cx="2226511" cy="796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070516"/>
              </p:ext>
            </p:extLst>
          </p:nvPr>
        </p:nvGraphicFramePr>
        <p:xfrm>
          <a:off x="4605826" y="5296569"/>
          <a:ext cx="2631350" cy="73488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5" name="Equation" r:id="rId10" imgW="1409400" imgH="393480" progId="Equation.DSMT4">
                  <p:embed/>
                </p:oleObj>
              </mc:Choice>
              <mc:Fallback>
                <p:oleObj name="Equation" r:id="rId10" imgW="14094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605826" y="5296569"/>
                        <a:ext cx="2631350" cy="73488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0687807"/>
              </p:ext>
            </p:extLst>
          </p:nvPr>
        </p:nvGraphicFramePr>
        <p:xfrm>
          <a:off x="7237176" y="5465304"/>
          <a:ext cx="1216797" cy="3974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96" name="Equation" r:id="rId12" imgW="622080" imgH="203040" progId="Equation.DSMT4">
                  <p:embed/>
                </p:oleObj>
              </mc:Choice>
              <mc:Fallback>
                <p:oleObj name="Equation" r:id="rId12" imgW="62208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237176" y="5465304"/>
                        <a:ext cx="1216797" cy="39741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32660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57013" y="1227603"/>
            <a:ext cx="554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706170" y="2213197"/>
            <a:ext cx="10809838" cy="3416320"/>
            <a:chOff x="706170" y="2213197"/>
            <a:chExt cx="10809838" cy="3416320"/>
          </a:xfrm>
        </p:grpSpPr>
        <p:sp>
          <p:nvSpPr>
            <p:cNvPr id="5" name="TextBox 4"/>
            <p:cNvSpPr txBox="1"/>
            <p:nvPr/>
          </p:nvSpPr>
          <p:spPr>
            <a:xfrm>
              <a:off x="706170" y="2213197"/>
              <a:ext cx="10809838" cy="341632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pháp</a:t>
              </a: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9" name="Group 8"/>
            <p:cNvGrpSpPr/>
            <p:nvPr/>
          </p:nvGrpSpPr>
          <p:grpSpPr>
            <a:xfrm>
              <a:off x="1046039" y="2995759"/>
              <a:ext cx="10116884" cy="1754326"/>
              <a:chOff x="1558259" y="1592472"/>
              <a:chExt cx="10433078" cy="1754326"/>
            </a:xfrm>
          </p:grpSpPr>
          <p:graphicFrame>
            <p:nvGraphicFramePr>
              <p:cNvPr id="10" name="Object 9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67527090"/>
                  </p:ext>
                </p:extLst>
              </p:nvPr>
            </p:nvGraphicFramePr>
            <p:xfrm>
              <a:off x="1558259" y="2086337"/>
              <a:ext cx="2718394" cy="89693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6426" name="Equation" r:id="rId3" imgW="1307532" imgH="431613" progId="Equation.DSMT4">
                      <p:embed/>
                    </p:oleObj>
                  </mc:Choice>
                  <mc:Fallback>
                    <p:oleObj name="Equation" r:id="rId3" imgW="1307532" imgH="431613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58259" y="2086337"/>
                            <a:ext cx="2718394" cy="896937"/>
                          </a:xfrm>
                          <a:prstGeom prst="rect">
                            <a:avLst/>
                          </a:prstGeom>
                          <a:noFill/>
                          <a:ln w="28575">
                            <a:solidFill>
                              <a:srgbClr val="FF0000"/>
                            </a:solidFill>
                          </a:ln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11" name="Group 10"/>
              <p:cNvGrpSpPr/>
              <p:nvPr/>
            </p:nvGrpSpPr>
            <p:grpSpPr>
              <a:xfrm>
                <a:off x="4431270" y="1592472"/>
                <a:ext cx="7560067" cy="1754326"/>
                <a:chOff x="4739180" y="1858689"/>
                <a:chExt cx="7560067" cy="1754326"/>
              </a:xfrm>
            </p:grpSpPr>
            <p:sp>
              <p:nvSpPr>
                <p:cNvPr id="13" name="AutoShape 1729"/>
                <p:cNvSpPr>
                  <a:spLocks/>
                </p:cNvSpPr>
                <p:nvPr/>
              </p:nvSpPr>
              <p:spPr bwMode="auto">
                <a:xfrm>
                  <a:off x="4739180" y="2159337"/>
                  <a:ext cx="206044" cy="1348973"/>
                </a:xfrm>
                <a:prstGeom prst="leftBrace">
                  <a:avLst>
                    <a:gd name="adj1" fmla="val 89931"/>
                    <a:gd name="adj2" fmla="val 50000"/>
                  </a:avLst>
                </a:prstGeom>
                <a:noFill/>
                <a:ln w="9525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endParaRPr lang="en-US"/>
                </a:p>
              </p:txBody>
            </p:sp>
            <p:sp>
              <p:nvSpPr>
                <p:cNvPr id="14" name="Rectangle 13"/>
                <p:cNvSpPr/>
                <p:nvPr/>
              </p:nvSpPr>
              <p:spPr>
                <a:xfrm>
                  <a:off x="4974716" y="1858689"/>
                  <a:ext cx="7324531" cy="1754326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x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; x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 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: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nguyên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tử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hoặc</a:t>
                  </a:r>
                  <a:r>
                    <a:rPr lang="en-US" sz="2400" dirty="0" smtClean="0"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%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nguyên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tử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các</a:t>
                  </a:r>
                  <a:r>
                    <a:rPr lang="en-US" sz="24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đồng</a:t>
                  </a:r>
                  <a:r>
                    <a:rPr lang="en-US" sz="24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vị</a:t>
                  </a:r>
                  <a:r>
                    <a:rPr lang="en-US" sz="24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	</a:t>
                  </a:r>
                  <a:endParaRPr lang="en-US" sz="2400" dirty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algn="just">
                    <a:lnSpc>
                      <a:spcPct val="150000"/>
                    </a:lnSpc>
                    <a:spcAft>
                      <a:spcPts val="0"/>
                    </a:spcAft>
                  </a:pPr>
                  <a:r>
                    <a:rPr lang="en-US" sz="24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A</a:t>
                  </a:r>
                  <a:r>
                    <a:rPr lang="en-US" sz="2400" baseline="-25000" dirty="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1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; A</a:t>
                  </a:r>
                  <a:r>
                    <a:rPr lang="en-US" sz="2400" baseline="-250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2 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: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Số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khối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của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các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đồng</a:t>
                  </a:r>
                  <a:r>
                    <a:rPr lang="en-US" sz="2400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sz="2400" dirty="0" err="1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vị</a:t>
                  </a:r>
                  <a:r>
                    <a:rPr lang="en-US" sz="2400" b="1" dirty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endParaRPr lang="en-US" sz="24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3269085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5676" y="1107035"/>
            <a:ext cx="554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005676" y="1568700"/>
            <a:ext cx="1042053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lần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lượt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98,89%; 1,11%.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</a:p>
          <a:p>
            <a:pPr>
              <a:lnSpc>
                <a:spcPct val="150000"/>
              </a:lnSpc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140521" y="2876863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76950" y="46311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6334882"/>
              </p:ext>
            </p:extLst>
          </p:nvPr>
        </p:nvGraphicFramePr>
        <p:xfrm>
          <a:off x="4358289" y="4378046"/>
          <a:ext cx="4573587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5" name="Equation" r:id="rId3" imgW="2197080" imgH="393480" progId="Equation.DSMT4">
                  <p:embed/>
                </p:oleObj>
              </mc:Choice>
              <mc:Fallback>
                <p:oleObj name="Equation" r:id="rId3" imgW="2197080" imgH="393480" progId="Equation.DSMT4">
                  <p:embed/>
                  <p:pic>
                    <p:nvPicPr>
                      <p:cNvPr id="1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58289" y="4378046"/>
                        <a:ext cx="4573587" cy="819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20185498"/>
              </p:ext>
            </p:extLst>
          </p:nvPr>
        </p:nvGraphicFramePr>
        <p:xfrm>
          <a:off x="7399724" y="1730685"/>
          <a:ext cx="976313" cy="4049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6" name="Equation" r:id="rId5" imgW="533160" imgH="241200" progId="Equation.DSMT4">
                  <p:embed/>
                </p:oleObj>
              </mc:Choice>
              <mc:Fallback>
                <p:oleObj name="Equation" r:id="rId5" imgW="53316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399724" y="1730685"/>
                        <a:ext cx="976313" cy="4049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1297983"/>
              </p:ext>
            </p:extLst>
          </p:nvPr>
        </p:nvGraphicFramePr>
        <p:xfrm>
          <a:off x="1798638" y="4342328"/>
          <a:ext cx="2436812" cy="890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97" name="Equation" r:id="rId7" imgW="1180800" imgH="431640" progId="Equation.DSMT4">
                  <p:embed/>
                </p:oleObj>
              </mc:Choice>
              <mc:Fallback>
                <p:oleObj name="Equation" r:id="rId7" imgW="118080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98638" y="4342328"/>
                        <a:ext cx="2436812" cy="890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1861400" y="3518077"/>
            <a:ext cx="527900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Cacbon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0075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05676" y="1107035"/>
            <a:ext cx="55491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9" name="Group 8"/>
          <p:cNvGrpSpPr/>
          <p:nvPr/>
        </p:nvGrpSpPr>
        <p:grpSpPr>
          <a:xfrm>
            <a:off x="1005676" y="1568700"/>
            <a:ext cx="10420539" cy="2270512"/>
            <a:chOff x="1005676" y="1568700"/>
            <a:chExt cx="10420539" cy="2270512"/>
          </a:xfrm>
        </p:grpSpPr>
        <p:sp>
          <p:nvSpPr>
            <p:cNvPr id="4" name="TextBox 3"/>
            <p:cNvSpPr txBox="1"/>
            <p:nvPr/>
          </p:nvSpPr>
          <p:spPr>
            <a:xfrm>
              <a:off x="1005676" y="1568700"/>
              <a:ext cx="10420539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sau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tự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nhiên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</a:t>
              </a:r>
            </a:p>
            <a:p>
              <a:pPr>
                <a:lnSpc>
                  <a:spcPct val="150000"/>
                </a:lnSpc>
              </a:pP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224865158"/>
                </p:ext>
              </p:extLst>
            </p:nvPr>
          </p:nvGraphicFramePr>
          <p:xfrm>
            <a:off x="1086415" y="2831574"/>
            <a:ext cx="7557285" cy="100763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521" name="Equation" r:id="rId3" imgW="3619500" imgH="482600" progId="Equation.DSMT4">
                    <p:embed/>
                  </p:oleObj>
                </mc:Choice>
                <mc:Fallback>
                  <p:oleObj name="Equation" r:id="rId3" imgW="3619500" imgH="4826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086415" y="2831574"/>
                          <a:ext cx="7557285" cy="1007638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5348680" y="3839212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176950" y="4631189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92854142"/>
              </p:ext>
            </p:extLst>
          </p:nvPr>
        </p:nvGraphicFramePr>
        <p:xfrm>
          <a:off x="969963" y="4630738"/>
          <a:ext cx="909161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2" name="Equation" r:id="rId5" imgW="4368600" imgH="393480" progId="Equation.DSMT4">
                  <p:embed/>
                </p:oleObj>
              </mc:Choice>
              <mc:Fallback>
                <p:oleObj name="Equation" r:id="rId5" imgW="4368600" imgH="39348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9963" y="4630738"/>
                        <a:ext cx="9091612" cy="819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1594"/>
              </p:ext>
            </p:extLst>
          </p:nvPr>
        </p:nvGraphicFramePr>
        <p:xfrm>
          <a:off x="1062038" y="5780088"/>
          <a:ext cx="8907462" cy="819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23" name="Equation" r:id="rId7" imgW="4279680" imgH="393480" progId="Equation.DSMT4">
                  <p:embed/>
                </p:oleObj>
              </mc:Choice>
              <mc:Fallback>
                <p:oleObj name="Equation" r:id="rId7" imgW="4279680" imgH="3934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2038" y="5780088"/>
                        <a:ext cx="8907462" cy="819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99486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751" y="1125142"/>
            <a:ext cx="11080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61722" y="2511961"/>
            <a:ext cx="9068555" cy="3970318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endParaRPr lang="en-US" sz="24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+x</a:t>
            </a:r>
            <a:r>
              <a:rPr lang="en-US" sz="2400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+… = 100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NTKTB 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lập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chứa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,x</a:t>
            </a:r>
            <a:r>
              <a:rPr lang="en-US" sz="24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,..suy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yêu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cầu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endParaRPr lang="en-US" sz="2400" b="1" u="sng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243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751" y="987605"/>
            <a:ext cx="11080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258430" y="3241139"/>
            <a:ext cx="1753514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6" name="Group 5"/>
          <p:cNvGrpSpPr/>
          <p:nvPr/>
        </p:nvGrpSpPr>
        <p:grpSpPr>
          <a:xfrm>
            <a:off x="679751" y="2114372"/>
            <a:ext cx="10420539" cy="1200329"/>
            <a:chOff x="679751" y="2398099"/>
            <a:chExt cx="10420539" cy="1200329"/>
          </a:xfrm>
        </p:grpSpPr>
        <p:sp>
          <p:nvSpPr>
            <p:cNvPr id="4" name="TextBox 3"/>
            <p:cNvSpPr txBox="1"/>
            <p:nvPr/>
          </p:nvSpPr>
          <p:spPr>
            <a:xfrm>
              <a:off x="679751" y="2398099"/>
              <a:ext cx="104205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bền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trung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63,54.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trăm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mỗi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loại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</p:txBody>
        </p:sp>
        <p:graphicFrame>
          <p:nvGraphicFramePr>
            <p:cNvPr id="5" name="Object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75022436"/>
                </p:ext>
              </p:extLst>
            </p:nvPr>
          </p:nvGraphicFramePr>
          <p:xfrm>
            <a:off x="5079365" y="2524997"/>
            <a:ext cx="1289748" cy="42222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8667" name="Equation" r:id="rId3" imgW="723586" imgH="241195" progId="Equation.DSMT4">
                    <p:embed/>
                  </p:oleObj>
                </mc:Choice>
                <mc:Fallback>
                  <p:oleObj name="Equation" r:id="rId3" imgW="723586" imgH="241195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79365" y="2524997"/>
                          <a:ext cx="1289748" cy="422229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8" name="TextBox 7"/>
          <p:cNvSpPr txBox="1"/>
          <p:nvPr/>
        </p:nvSpPr>
        <p:spPr>
          <a:xfrm>
            <a:off x="5273838" y="3228283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5659802" y="4030824"/>
            <a:ext cx="17928604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9"/>
          <p:cNvSpPr>
            <a:spLocks noChangeArrowheads="1"/>
          </p:cNvSpPr>
          <p:nvPr/>
        </p:nvSpPr>
        <p:spPr bwMode="auto">
          <a:xfrm>
            <a:off x="2248677" y="5231822"/>
            <a:ext cx="16618311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733256" y="1779818"/>
            <a:ext cx="9027194" cy="8319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75379" y="3729808"/>
            <a:ext cx="899691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x</a:t>
            </a:r>
            <a:r>
              <a:rPr lang="en-US" sz="24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32943492"/>
              </p:ext>
            </p:extLst>
          </p:nvPr>
        </p:nvGraphicFramePr>
        <p:xfrm>
          <a:off x="5741963" y="3814741"/>
          <a:ext cx="708074" cy="486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8" name="Equation" r:id="rId5" imgW="609713" imgH="419153" progId="Equation.DSMT4">
                  <p:embed/>
                </p:oleObj>
              </mc:Choice>
              <mc:Fallback>
                <p:oleObj name="Equation" r:id="rId5" imgW="609713" imgH="41915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41963" y="3814741"/>
                        <a:ext cx="708074" cy="486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7699792"/>
              </p:ext>
            </p:extLst>
          </p:nvPr>
        </p:nvGraphicFramePr>
        <p:xfrm>
          <a:off x="5787834" y="4401409"/>
          <a:ext cx="609600" cy="419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69" name="Equation" r:id="rId7" imgW="609713" imgH="419153" progId="Equation.DSMT4">
                  <p:embed/>
                </p:oleObj>
              </mc:Choice>
              <mc:Fallback>
                <p:oleObj name="Equation" r:id="rId7" imgW="609713" imgH="41915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87834" y="4401409"/>
                        <a:ext cx="609600" cy="419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04456" y="5096865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hệ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5106358"/>
              </p:ext>
            </p:extLst>
          </p:nvPr>
        </p:nvGraphicFramePr>
        <p:xfrm>
          <a:off x="2191284" y="4969997"/>
          <a:ext cx="2370772" cy="13697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0" name="Equation" r:id="rId9" imgW="1143000" imgH="660240" progId="Equation.DSMT4">
                  <p:embed/>
                </p:oleObj>
              </mc:Choice>
              <mc:Fallback>
                <p:oleObj name="Equation" r:id="rId9" imgW="1143000" imgH="6602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91284" y="4969997"/>
                        <a:ext cx="2370772" cy="13697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4692554"/>
              </p:ext>
            </p:extLst>
          </p:nvPr>
        </p:nvGraphicFramePr>
        <p:xfrm>
          <a:off x="4508500" y="4973638"/>
          <a:ext cx="4130675" cy="1047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1" name="Equation" r:id="rId11" imgW="1904760" imgH="482400" progId="Equation.DSMT4">
                  <p:embed/>
                </p:oleObj>
              </mc:Choice>
              <mc:Fallback>
                <p:oleObj name="Equation" r:id="rId11" imgW="190476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08500" y="4973638"/>
                        <a:ext cx="4130675" cy="1047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99027901"/>
              </p:ext>
            </p:extLst>
          </p:nvPr>
        </p:nvGraphicFramePr>
        <p:xfrm>
          <a:off x="8924720" y="4969997"/>
          <a:ext cx="1695153" cy="92022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2" name="Equation" r:id="rId13" imgW="888840" imgH="482400" progId="Equation.DSMT4">
                  <p:embed/>
                </p:oleObj>
              </mc:Choice>
              <mc:Fallback>
                <p:oleObj name="Equation" r:id="rId13" imgW="88884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924720" y="4969997"/>
                        <a:ext cx="1695153" cy="92022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Rectangle 30"/>
          <p:cNvSpPr/>
          <p:nvPr/>
        </p:nvSpPr>
        <p:spPr>
          <a:xfrm>
            <a:off x="1922584" y="6259060"/>
            <a:ext cx="91777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72,7% ;          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27,3%     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819970"/>
              </p:ext>
            </p:extLst>
          </p:nvPr>
        </p:nvGraphicFramePr>
        <p:xfrm>
          <a:off x="6773154" y="6382004"/>
          <a:ext cx="630045" cy="4433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3" name="Equation" r:id="rId15" imgW="342720" imgH="241200" progId="Equation.DSMT4">
                  <p:embed/>
                </p:oleObj>
              </mc:Choice>
              <mc:Fallback>
                <p:oleObj name="Equation" r:id="rId15" imgW="342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6773154" y="6382004"/>
                        <a:ext cx="630045" cy="4433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02470903"/>
              </p:ext>
            </p:extLst>
          </p:nvPr>
        </p:nvGraphicFramePr>
        <p:xfrm>
          <a:off x="8924720" y="6377276"/>
          <a:ext cx="613175" cy="43149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674" name="Equation" r:id="rId17" imgW="342720" imgH="241200" progId="Equation.DSMT4">
                  <p:embed/>
                </p:oleObj>
              </mc:Choice>
              <mc:Fallback>
                <p:oleObj name="Equation" r:id="rId17" imgW="3427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8924720" y="6377276"/>
                        <a:ext cx="613175" cy="43149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687973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4" grpId="0"/>
      <p:bldP spid="27" grpId="0"/>
      <p:bldP spid="31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091310" y="3746899"/>
            <a:ext cx="10420539" cy="2862322"/>
            <a:chOff x="885729" y="3604523"/>
            <a:chExt cx="10420539" cy="2862322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956618270"/>
                </p:ext>
              </p:extLst>
            </p:nvPr>
          </p:nvGraphicFramePr>
          <p:xfrm>
            <a:off x="2724149" y="4700468"/>
            <a:ext cx="6743700" cy="12430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69" name="Equation" r:id="rId3" imgW="3581280" imgH="660240" progId="Equation.DSMT4">
                    <p:embed/>
                  </p:oleObj>
                </mc:Choice>
                <mc:Fallback>
                  <p:oleObj name="Equation" r:id="rId3" imgW="3581280" imgH="6602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24149" y="4700468"/>
                          <a:ext cx="6743700" cy="12430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" name="Group 9"/>
            <p:cNvGrpSpPr/>
            <p:nvPr/>
          </p:nvGrpSpPr>
          <p:grpSpPr>
            <a:xfrm>
              <a:off x="885729" y="3604523"/>
              <a:ext cx="10420539" cy="2862322"/>
              <a:chOff x="885729" y="3604523"/>
              <a:chExt cx="10420539" cy="2862322"/>
            </a:xfrm>
          </p:grpSpPr>
          <p:grpSp>
            <p:nvGrpSpPr>
              <p:cNvPr id="11" name="Group 10"/>
              <p:cNvGrpSpPr/>
              <p:nvPr/>
            </p:nvGrpSpPr>
            <p:grpSpPr>
              <a:xfrm>
                <a:off x="885729" y="3604523"/>
                <a:ext cx="10420539" cy="2862322"/>
                <a:chOff x="885729" y="3604523"/>
                <a:chExt cx="10420539" cy="2862322"/>
              </a:xfrm>
            </p:grpSpPr>
            <p:grpSp>
              <p:nvGrpSpPr>
                <p:cNvPr id="13" name="Group 12"/>
                <p:cNvGrpSpPr/>
                <p:nvPr/>
              </p:nvGrpSpPr>
              <p:grpSpPr>
                <a:xfrm>
                  <a:off x="885729" y="3604523"/>
                  <a:ext cx="10420539" cy="2862322"/>
                  <a:chOff x="829942" y="3782637"/>
                  <a:chExt cx="10420539" cy="2862322"/>
                </a:xfrm>
              </p:grpSpPr>
              <p:sp>
                <p:nvSpPr>
                  <p:cNvPr id="15" name="TextBox 14"/>
                  <p:cNvSpPr txBox="1"/>
                  <p:nvPr/>
                </p:nvSpPr>
                <p:spPr>
                  <a:xfrm>
                    <a:off x="829942" y="3782637"/>
                    <a:ext cx="10420539" cy="2862322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pPr>
                      <a:lnSpc>
                        <a:spcPct val="150000"/>
                      </a:lnSpc>
                    </a:pP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Gọi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x</a:t>
                    </a:r>
                    <a:r>
                      <a:rPr lang="en-US" sz="2400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là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%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số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nguyên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tử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của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đồng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vị</a:t>
                    </a:r>
                    <a:endParaRPr lang="en-US" sz="2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lnSpc>
                        <a:spcPct val="150000"/>
                      </a:lnSpc>
                    </a:pPr>
                    <a:r>
                      <a:rPr lang="en-US" sz="2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 x</a:t>
                    </a:r>
                    <a:r>
                      <a:rPr lang="en-US" sz="2400" baseline="-25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2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là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%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số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nguyên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tử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của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đồng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vị</a:t>
                    </a:r>
                    <a:endParaRPr lang="en-US" sz="2400" dirty="0" smtClean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lnSpc>
                        <a:spcPct val="150000"/>
                      </a:lnSpc>
                    </a:pP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Ta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có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hệ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  </a:t>
                    </a:r>
                  </a:p>
                  <a:p>
                    <a:pPr>
                      <a:lnSpc>
                        <a:spcPct val="150000"/>
                      </a:lnSpc>
                    </a:pP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>
                      <a:lnSpc>
                        <a:spcPct val="150000"/>
                      </a:lnSpc>
                    </a:pP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Vậy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tỉ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lệ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%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số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nguyên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tử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của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đồng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vị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         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là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75% ;           </a:t>
                    </a:r>
                    <a:r>
                      <a:rPr lang="en-US" sz="2400" dirty="0" err="1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là</a:t>
                    </a:r>
                    <a:r>
                      <a:rPr lang="en-US" sz="2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25%     </a:t>
                    </a:r>
                    <a:endParaRPr lang="en-US" sz="24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p:txBody>
              </p:sp>
              <p:graphicFrame>
                <p:nvGraphicFramePr>
                  <p:cNvPr id="16" name="Object 15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3884838084"/>
                      </p:ext>
                    </p:extLst>
                  </p:nvPr>
                </p:nvGraphicFramePr>
                <p:xfrm>
                  <a:off x="5628652" y="3942778"/>
                  <a:ext cx="520700" cy="430212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0670" name="Equation" r:id="rId5" imgW="291960" imgH="241200" progId="Equation.DSMT4">
                          <p:embed/>
                        </p:oleObj>
                      </mc:Choice>
                      <mc:Fallback>
                        <p:oleObj name="Equation" r:id="rId5" imgW="291960" imgH="241200" progId="Equation.DSMT4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6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628652" y="3942778"/>
                                <a:ext cx="520700" cy="430212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  <p:graphicFrame>
                <p:nvGraphicFramePr>
                  <p:cNvPr id="17" name="Object 16"/>
                  <p:cNvGraphicFramePr>
                    <a:graphicFrameLocks noChangeAspect="1"/>
                  </p:cNvGraphicFramePr>
                  <p:nvPr>
                    <p:extLst>
                      <p:ext uri="{D42A27DB-BD31-4B8C-83A1-F6EECF244321}">
                        <p14:modId xmlns:p14="http://schemas.microsoft.com/office/powerpoint/2010/main" val="4289627596"/>
                      </p:ext>
                    </p:extLst>
                  </p:nvPr>
                </p:nvGraphicFramePr>
                <p:xfrm>
                  <a:off x="5698382" y="4497019"/>
                  <a:ext cx="520700" cy="430213"/>
                </p:xfrm>
                <a:graphic>
                  <a:graphicData uri="http://schemas.openxmlformats.org/presentationml/2006/ole">
                    <mc:AlternateContent xmlns:mc="http://schemas.openxmlformats.org/markup-compatibility/2006">
                      <mc:Choice xmlns:v="urn:schemas-microsoft-com:vml" Requires="v">
                        <p:oleObj spid="_x0000_s20671" name="Equation" r:id="rId7" imgW="291960" imgH="241200" progId="Equation.DSMT4">
                          <p:embed/>
                        </p:oleObj>
                      </mc:Choice>
                      <mc:Fallback>
                        <p:oleObj name="Equation" r:id="rId7" imgW="291960" imgH="241200" progId="Equation.DSMT4">
                          <p:embed/>
                          <p:pic>
                            <p:nvPicPr>
                              <p:cNvPr id="0" name=""/>
                              <p:cNvPicPr>
                                <a:picLocks noChangeAspect="1" noChangeArrowheads="1"/>
                              </p:cNvPicPr>
                              <p:nvPr/>
                            </p:nvPicPr>
                            <p:blipFill>
                              <a:blip r:embed="rId8"/>
                              <a:srcRect/>
                              <a:stretch>
                                <a:fillRect/>
                              </a:stretch>
                            </p:blipFill>
                            <p:spPr bwMode="auto">
                              <a:xfrm>
                                <a:off x="5698382" y="4497019"/>
                                <a:ext cx="520700" cy="43021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</p:pic>
                        </p:oleObj>
                      </mc:Fallback>
                    </mc:AlternateContent>
                  </a:graphicData>
                </a:graphic>
              </p:graphicFrame>
            </p:grpSp>
            <p:graphicFrame>
              <p:nvGraphicFramePr>
                <p:cNvPr id="14" name="Object 13"/>
                <p:cNvGraphicFramePr>
                  <a:graphicFrameLocks noChangeAspect="1"/>
                </p:cNvGraphicFramePr>
                <p:nvPr>
                  <p:extLst>
                    <p:ext uri="{D42A27DB-BD31-4B8C-83A1-F6EECF244321}">
                      <p14:modId xmlns:p14="http://schemas.microsoft.com/office/powerpoint/2010/main" val="3773581843"/>
                    </p:ext>
                  </p:extLst>
                </p:nvPr>
              </p:nvGraphicFramePr>
              <p:xfrm>
                <a:off x="5622132" y="5990094"/>
                <a:ext cx="520700" cy="430213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20672" name="Equation" r:id="rId9" imgW="291960" imgH="241200" progId="Equation.DSMT4">
                        <p:embed/>
                      </p:oleObj>
                    </mc:Choice>
                    <mc:Fallback>
                      <p:oleObj name="Equation" r:id="rId9" imgW="291960" imgH="241200" progId="Equation.DSMT4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10"/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5622132" y="5990094"/>
                              <a:ext cx="520700" cy="430213"/>
                            </a:xfrm>
                            <a:prstGeom prst="rect">
                              <a:avLst/>
                            </a:prstGeom>
                            <a:noFill/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</p:grp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235420558"/>
                  </p:ext>
                </p:extLst>
              </p:nvPr>
            </p:nvGraphicFramePr>
            <p:xfrm>
              <a:off x="7511257" y="5988549"/>
              <a:ext cx="520700" cy="43021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673" name="Equation" r:id="rId11" imgW="291960" imgH="241200" progId="Equation.DSMT4">
                      <p:embed/>
                    </p:oleObj>
                  </mc:Choice>
                  <mc:Fallback>
                    <p:oleObj name="Equation" r:id="rId11" imgW="291960" imgH="24120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511257" y="5988549"/>
                            <a:ext cx="520700" cy="430213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79751" y="987605"/>
            <a:ext cx="110806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tỉ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%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679751" y="2114372"/>
            <a:ext cx="10420539" cy="1200329"/>
            <a:chOff x="679751" y="2398099"/>
            <a:chExt cx="10420539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679751" y="2398099"/>
              <a:ext cx="104205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hai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      . Cho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NTKTB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clo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35,5.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Tính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%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021122007"/>
                </p:ext>
              </p:extLst>
            </p:nvPr>
          </p:nvGraphicFramePr>
          <p:xfrm>
            <a:off x="4122738" y="2550677"/>
            <a:ext cx="1154112" cy="43021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74" name="Equation" r:id="rId13" imgW="647640" imgH="241200" progId="Equation.DSMT4">
                    <p:embed/>
                  </p:oleObj>
                </mc:Choice>
                <mc:Fallback>
                  <p:oleObj name="Equation" r:id="rId13" imgW="64764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22738" y="2550677"/>
                          <a:ext cx="1154112" cy="430213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5273838" y="3228283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02755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0101" y="1193981"/>
            <a:ext cx="11080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700101" y="1915415"/>
            <a:ext cx="10420539" cy="1200329"/>
            <a:chOff x="679751" y="2398099"/>
            <a:chExt cx="10420539" cy="1200329"/>
          </a:xfrm>
        </p:grpSpPr>
        <p:sp>
          <p:nvSpPr>
            <p:cNvPr id="14" name="TextBox 13"/>
            <p:cNvSpPr txBox="1"/>
            <p:nvPr/>
          </p:nvSpPr>
          <p:spPr>
            <a:xfrm>
              <a:off x="679751" y="2398099"/>
              <a:ext cx="104205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1: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NTKTB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Antimon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(Sb)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121,76.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Antimon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 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chiếm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62% 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2? 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5" name="Object 1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83074407"/>
                </p:ext>
              </p:extLst>
            </p:nvPr>
          </p:nvGraphicFramePr>
          <p:xfrm>
            <a:off x="9618291" y="2527021"/>
            <a:ext cx="873125" cy="47783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1615" name="Equation" r:id="rId3" imgW="330120" imgH="241200" progId="Equation.DSMT4">
                    <p:embed/>
                  </p:oleObj>
                </mc:Choice>
                <mc:Fallback>
                  <p:oleObj name="Equation" r:id="rId3" imgW="33012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618291" y="2527021"/>
                          <a:ext cx="873125" cy="477837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6" name="TextBox 15"/>
          <p:cNvSpPr txBox="1"/>
          <p:nvPr/>
        </p:nvSpPr>
        <p:spPr>
          <a:xfrm>
            <a:off x="5273838" y="3228283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2213317" y="6963636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98387738"/>
              </p:ext>
            </p:extLst>
          </p:nvPr>
        </p:nvGraphicFramePr>
        <p:xfrm>
          <a:off x="1779930" y="3849310"/>
          <a:ext cx="866775" cy="466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6" name="Equation" r:id="rId5" imgW="866568" imgH="466659" progId="Equation.DSMT4">
                  <p:embed/>
                </p:oleObj>
              </mc:Choice>
              <mc:Fallback>
                <p:oleObj name="Equation" r:id="rId5" imgW="866568" imgH="466659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779930" y="3849310"/>
                        <a:ext cx="866775" cy="4667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576805" y="3780667"/>
            <a:ext cx="7327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62%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→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chiếm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100 –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62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38%.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400" dirty="0"/>
          </a:p>
        </p:txBody>
      </p:sp>
      <p:sp>
        <p:nvSpPr>
          <p:cNvPr id="6" name="Rectangle 5"/>
          <p:cNvSpPr/>
          <p:nvPr/>
        </p:nvSpPr>
        <p:spPr>
          <a:xfrm>
            <a:off x="1765506" y="4316035"/>
            <a:ext cx="701666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trung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Antimon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121,76</a:t>
            </a:r>
            <a:endParaRPr lang="en-US" sz="2400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6144704"/>
              </p:ext>
            </p:extLst>
          </p:nvPr>
        </p:nvGraphicFramePr>
        <p:xfrm>
          <a:off x="1311276" y="4871356"/>
          <a:ext cx="2249487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7" name="Equation" r:id="rId7" imgW="1091880" imgH="431640" progId="Equation.DSMT4">
                  <p:embed/>
                </p:oleObj>
              </mc:Choice>
              <mc:Fallback>
                <p:oleObj name="Equation" r:id="rId7" imgW="10918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311276" y="4871356"/>
                        <a:ext cx="2249487" cy="889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2784269"/>
              </p:ext>
            </p:extLst>
          </p:nvPr>
        </p:nvGraphicFramePr>
        <p:xfrm>
          <a:off x="3560763" y="4841875"/>
          <a:ext cx="3705225" cy="79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8" name="Equation" r:id="rId9" imgW="1828800" imgH="393480" progId="Equation.DSMT4">
                  <p:embed/>
                </p:oleObj>
              </mc:Choice>
              <mc:Fallback>
                <p:oleObj name="Equation" r:id="rId9" imgW="182880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560763" y="4841875"/>
                        <a:ext cx="3705225" cy="796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22282602"/>
              </p:ext>
            </p:extLst>
          </p:nvPr>
        </p:nvGraphicFramePr>
        <p:xfrm>
          <a:off x="7515225" y="4922838"/>
          <a:ext cx="1790700" cy="555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619" name="Equation" r:id="rId11" imgW="736560" imgH="228600" progId="Equation.DSMT4">
                  <p:embed/>
                </p:oleObj>
              </mc:Choice>
              <mc:Fallback>
                <p:oleObj name="Equation" r:id="rId11" imgW="7365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7515225" y="4922838"/>
                        <a:ext cx="1790700" cy="555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/>
          <p:cNvSpPr/>
          <p:nvPr/>
        </p:nvSpPr>
        <p:spPr>
          <a:xfrm>
            <a:off x="3262570" y="5719915"/>
            <a:ext cx="473398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877483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5" grpId="0"/>
      <p:bldP spid="6" grpId="0"/>
      <p:bldP spid="11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 dạng bài tập 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00101" y="1193981"/>
            <a:ext cx="110806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700101" y="1773948"/>
            <a:ext cx="10420539" cy="1200329"/>
            <a:chOff x="679751" y="2398099"/>
            <a:chExt cx="10420539" cy="1200329"/>
          </a:xfrm>
        </p:grpSpPr>
        <p:sp>
          <p:nvSpPr>
            <p:cNvPr id="5" name="TextBox 4"/>
            <p:cNvSpPr txBox="1"/>
            <p:nvPr/>
          </p:nvSpPr>
          <p:spPr>
            <a:xfrm>
              <a:off x="679751" y="2398099"/>
              <a:ext cx="10420539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2: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NTKTB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Cacbon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là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12,0111.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Cacbon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trong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đó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tỉ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lệ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phần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trăm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nguyên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tử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        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chiếm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98,89%.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của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đồng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vị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thứ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2? 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6" name="Object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59613633"/>
                </p:ext>
              </p:extLst>
            </p:nvPr>
          </p:nvGraphicFramePr>
          <p:xfrm>
            <a:off x="3107025" y="3097297"/>
            <a:ext cx="431800" cy="4302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599" name="Equation" r:id="rId3" imgW="241200" imgH="241200" progId="Equation.DSMT4">
                    <p:embed/>
                  </p:oleObj>
                </mc:Choice>
                <mc:Fallback>
                  <p:oleObj name="Equation" r:id="rId3" imgW="241200" imgH="24120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025" y="3097297"/>
                          <a:ext cx="431800" cy="430212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7" name="TextBox 6"/>
          <p:cNvSpPr txBox="1"/>
          <p:nvPr/>
        </p:nvSpPr>
        <p:spPr>
          <a:xfrm>
            <a:off x="5348680" y="2974277"/>
            <a:ext cx="747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367074" y="3717044"/>
            <a:ext cx="9753566" cy="3416320"/>
            <a:chOff x="1367074" y="3717044"/>
            <a:chExt cx="9753566" cy="3416320"/>
          </a:xfrm>
        </p:grpSpPr>
        <p:graphicFrame>
          <p:nvGraphicFramePr>
            <p:cNvPr id="9" name="Object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683424705"/>
                </p:ext>
              </p:extLst>
            </p:nvPr>
          </p:nvGraphicFramePr>
          <p:xfrm>
            <a:off x="1460500" y="3892550"/>
            <a:ext cx="431800" cy="36195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2600" name="Equation" r:id="rId5" imgW="241200" imgH="203040" progId="Equation.DSMT4">
                    <p:embed/>
                  </p:oleObj>
                </mc:Choice>
                <mc:Fallback>
                  <p:oleObj name="Equation" r:id="rId5" imgW="241200" imgH="203040" progId="Equation.DSMT4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60500" y="3892550"/>
                          <a:ext cx="431800" cy="36195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" name="Group 9"/>
            <p:cNvGrpSpPr/>
            <p:nvPr/>
          </p:nvGrpSpPr>
          <p:grpSpPr>
            <a:xfrm>
              <a:off x="1367074" y="3717044"/>
              <a:ext cx="9753566" cy="3416320"/>
              <a:chOff x="1076554" y="3717044"/>
              <a:chExt cx="10044086" cy="3416320"/>
            </a:xfrm>
          </p:grpSpPr>
          <p:sp>
            <p:nvSpPr>
              <p:cNvPr id="11" name="TextBox 10"/>
              <p:cNvSpPr txBox="1"/>
              <p:nvPr/>
            </p:nvSpPr>
            <p:spPr>
              <a:xfrm>
                <a:off x="1076554" y="3717044"/>
                <a:ext cx="10044086" cy="34163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98,89 % →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chiếm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100 – 98,89 = 1,11%.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Ta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có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trung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bình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Cacbon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12,0111.</a:t>
                </a: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Vậy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đồng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vị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2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13.</a:t>
                </a:r>
              </a:p>
              <a:p>
                <a:pPr>
                  <a:lnSpc>
                    <a:spcPct val="150000"/>
                  </a:lnSpc>
                </a:pP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graphicFrame>
            <p:nvGraphicFramePr>
              <p:cNvPr id="12" name="Object 1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375390529"/>
                  </p:ext>
                </p:extLst>
              </p:nvPr>
            </p:nvGraphicFramePr>
            <p:xfrm>
              <a:off x="1440868" y="4989513"/>
              <a:ext cx="7667143" cy="8953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2601" name="Equation" r:id="rId7" imgW="3695400" imgH="431640" progId="Equation.DSMT4">
                      <p:embed/>
                    </p:oleObj>
                  </mc:Choice>
                  <mc:Fallback>
                    <p:oleObj name="Equation" r:id="rId7" imgW="3695400" imgH="431640" progId="Equation.DSMT4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440868" y="4989513"/>
                            <a:ext cx="7667143" cy="895350"/>
                          </a:xfrm>
                          <a:prstGeom prst="rect">
                            <a:avLst/>
                          </a:prstGeom>
                          <a:noFill/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</p:grpSp>
    </p:spTree>
    <p:extLst>
      <p:ext uri="{BB962C8B-B14F-4D97-AF65-F5344CB8AC3E}">
        <p14:creationId xmlns:p14="http://schemas.microsoft.com/office/powerpoint/2010/main" val="270316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Hạt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84768" y="1412341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6784" y="2127565"/>
            <a:ext cx="5548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Nếu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proton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thì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đthn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Z+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264329" y="2949057"/>
            <a:ext cx="6818812" cy="1206694"/>
          </a:xfrm>
          <a:prstGeom prst="rect">
            <a:avLst/>
          </a:prstGeom>
          <a:solidFill>
            <a:srgbClr val="FFFFFF"/>
          </a:solidFill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đthn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e=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 smtClean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=STT ô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400" b="1" dirty="0" smtClean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BHTTH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23000" y="4284745"/>
            <a:ext cx="7872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7 =&gt; ?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49690" y="5359796"/>
            <a:ext cx="6962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=&gt;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Nitơ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ĐTHN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 proton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 electron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349900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7" grpId="0"/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838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4333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245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4928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9757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Hạt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84768" y="1412341"/>
            <a:ext cx="737137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(A):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proton(Z)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nơtron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(N) 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1619792" y="2663215"/>
            <a:ext cx="7667899" cy="2143916"/>
            <a:chOff x="2072088" y="2696392"/>
            <a:chExt cx="4023912" cy="1695891"/>
          </a:xfrm>
        </p:grpSpPr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072088" y="3252133"/>
              <a:ext cx="1737791" cy="543646"/>
            </a:xfrm>
            <a:prstGeom prst="rect">
              <a:avLst/>
            </a:prstGeom>
            <a:solidFill>
              <a:srgbClr val="FFFFFF"/>
            </a:solidFill>
            <a:ln w="19050">
              <a:solidFill>
                <a:srgbClr val="FF0000"/>
              </a:solidFill>
              <a:miter lim="800000"/>
              <a:headEnd/>
              <a:tailEnd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A = </a:t>
              </a:r>
              <a:r>
                <a:rPr lang="en-US" sz="24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dirty="0" err="1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p + </a:t>
              </a:r>
              <a:r>
                <a:rPr lang="en-US" sz="2400" b="1" dirty="0" err="1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b="1" dirty="0" smtClean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 n =Z </a:t>
              </a:r>
              <a:r>
                <a:rPr lang="en-US" sz="2400" b="1" dirty="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+ N</a:t>
              </a:r>
              <a:endParaRPr lang="en-US" sz="2400" dirty="0"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9" name="Group 18"/>
            <p:cNvGrpSpPr/>
            <p:nvPr/>
          </p:nvGrpSpPr>
          <p:grpSpPr>
            <a:xfrm>
              <a:off x="3996147" y="2696392"/>
              <a:ext cx="2099853" cy="1695891"/>
              <a:chOff x="3996147" y="2696392"/>
              <a:chExt cx="2099853" cy="1695891"/>
            </a:xfrm>
          </p:grpSpPr>
          <p:sp>
            <p:nvSpPr>
              <p:cNvPr id="15" name="AutoShape 1183"/>
              <p:cNvSpPr>
                <a:spLocks/>
              </p:cNvSpPr>
              <p:nvPr/>
            </p:nvSpPr>
            <p:spPr bwMode="auto">
              <a:xfrm>
                <a:off x="3996147" y="2901725"/>
                <a:ext cx="207862" cy="1273565"/>
              </a:xfrm>
              <a:prstGeom prst="leftBrace">
                <a:avLst>
                  <a:gd name="adj1" fmla="val 558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4330773" y="2696392"/>
                <a:ext cx="1467068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A: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khối</a:t>
                </a:r>
                <a:endParaRPr lang="en-US" sz="2400" dirty="0"/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4330773" y="3278714"/>
                <a:ext cx="1765227" cy="517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Z: 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proton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4330773" y="3930618"/>
                <a:ext cx="175080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b="1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N: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nơtron</a:t>
                </a:r>
                <a:endParaRPr lang="en-US" sz="2400" dirty="0"/>
              </a:p>
            </p:txBody>
          </p:sp>
        </p:grpSp>
      </p:grpSp>
      <p:sp>
        <p:nvSpPr>
          <p:cNvPr id="21" name="TextBox 20"/>
          <p:cNvSpPr txBox="1"/>
          <p:nvPr/>
        </p:nvSpPr>
        <p:spPr>
          <a:xfrm>
            <a:off x="1219765" y="4932484"/>
            <a:ext cx="10312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ĐTHN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trưng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A →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p,e,n</a:t>
            </a:r>
            <a:r>
              <a:rPr lang="en-US" sz="2400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122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I.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Hạt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nhân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tử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12671" y="1227554"/>
            <a:ext cx="19816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(A)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484768" y="1712651"/>
            <a:ext cx="2939599" cy="1212389"/>
            <a:chOff x="1484768" y="1712651"/>
            <a:chExt cx="2939599" cy="1212389"/>
          </a:xfrm>
        </p:grpSpPr>
        <p:sp>
          <p:nvSpPr>
            <p:cNvPr id="4" name="TextBox 3"/>
            <p:cNvSpPr txBox="1"/>
            <p:nvPr/>
          </p:nvSpPr>
          <p:spPr>
            <a:xfrm>
              <a:off x="1484768" y="1994934"/>
              <a:ext cx="17924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VD1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Nhôm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3195043" y="1712651"/>
              <a:ext cx="1229324" cy="1212389"/>
              <a:chOff x="2507105" y="5427896"/>
              <a:chExt cx="1229324" cy="1212389"/>
            </a:xfrm>
          </p:grpSpPr>
          <p:sp>
            <p:nvSpPr>
              <p:cNvPr id="6" name="AutoShape 1183"/>
              <p:cNvSpPr>
                <a:spLocks/>
              </p:cNvSpPr>
              <p:nvPr/>
            </p:nvSpPr>
            <p:spPr bwMode="auto">
              <a:xfrm>
                <a:off x="2507105" y="5578720"/>
                <a:ext cx="204043" cy="891361"/>
              </a:xfrm>
              <a:prstGeom prst="leftBrace">
                <a:avLst>
                  <a:gd name="adj1" fmla="val 558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2711148" y="5427896"/>
                <a:ext cx="1025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27</a:t>
                </a:r>
                <a:endParaRPr lang="en-US" sz="2400" dirty="0"/>
              </a:p>
            </p:txBody>
          </p:sp>
          <p:sp>
            <p:nvSpPr>
              <p:cNvPr id="8" name="Rectangle 7"/>
              <p:cNvSpPr/>
              <p:nvPr/>
            </p:nvSpPr>
            <p:spPr>
              <a:xfrm>
                <a:off x="2711148" y="6178620"/>
                <a:ext cx="93006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 =13</a:t>
                </a:r>
                <a:endParaRPr lang="en-US" sz="2400" dirty="0"/>
              </a:p>
            </p:txBody>
          </p:sp>
        </p:grpSp>
      </p:grpSp>
      <p:sp>
        <p:nvSpPr>
          <p:cNvPr id="11" name="TextBox 10"/>
          <p:cNvSpPr txBox="1"/>
          <p:nvPr/>
        </p:nvSpPr>
        <p:spPr>
          <a:xfrm>
            <a:off x="1893655" y="3643403"/>
            <a:ext cx="61330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A - Z = 27 – 13 = 14 →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14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nơtron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893655" y="2983266"/>
            <a:ext cx="64956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 p = e = 13 →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Nhôm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13 proton, 13 electron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512671" y="4377513"/>
            <a:ext cx="2945889" cy="1212389"/>
            <a:chOff x="1525015" y="4387351"/>
            <a:chExt cx="2945889" cy="1212389"/>
          </a:xfrm>
        </p:grpSpPr>
        <p:sp>
          <p:nvSpPr>
            <p:cNvPr id="14" name="TextBox 13"/>
            <p:cNvSpPr txBox="1"/>
            <p:nvPr/>
          </p:nvSpPr>
          <p:spPr>
            <a:xfrm>
              <a:off x="1525015" y="4716363"/>
              <a:ext cx="165462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VD2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: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Natri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3241580" y="4387351"/>
              <a:ext cx="1229324" cy="1212389"/>
              <a:chOff x="2507105" y="5427896"/>
              <a:chExt cx="1229324" cy="1212389"/>
            </a:xfrm>
          </p:grpSpPr>
          <p:sp>
            <p:nvSpPr>
              <p:cNvPr id="16" name="AutoShape 1183"/>
              <p:cNvSpPr>
                <a:spLocks/>
              </p:cNvSpPr>
              <p:nvPr/>
            </p:nvSpPr>
            <p:spPr bwMode="auto">
              <a:xfrm>
                <a:off x="2507105" y="5578720"/>
                <a:ext cx="204043" cy="891361"/>
              </a:xfrm>
              <a:prstGeom prst="leftBrace">
                <a:avLst>
                  <a:gd name="adj1" fmla="val 55828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17" name="Rectangle 16"/>
              <p:cNvSpPr/>
              <p:nvPr/>
            </p:nvSpPr>
            <p:spPr>
              <a:xfrm>
                <a:off x="2711148" y="5427896"/>
                <a:ext cx="102528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A </a:t>
                </a:r>
                <a:r>
                  <a:rPr lang="fr-FR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=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23</a:t>
                </a:r>
                <a:endParaRPr lang="en-US" sz="2400" dirty="0"/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2711148" y="6178620"/>
                <a:ext cx="91864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fr-FR" sz="2400" dirty="0" smtClean="0">
                    <a:solidFill>
                      <a:srgbClr val="000000"/>
                    </a:solidFill>
                    <a:latin typeface="Times New Roman" panose="02020603050405020304" pitchFamily="18" charset="0"/>
                  </a:rPr>
                  <a:t>Z =11</a:t>
                </a:r>
                <a:endParaRPr lang="en-US" sz="2400" dirty="0"/>
              </a:p>
            </p:txBody>
          </p:sp>
        </p:grpSp>
      </p:grpSp>
      <p:sp>
        <p:nvSpPr>
          <p:cNvPr id="20" name="TextBox 19"/>
          <p:cNvSpPr txBox="1"/>
          <p:nvPr/>
        </p:nvSpPr>
        <p:spPr>
          <a:xfrm>
            <a:off x="1962080" y="5589902"/>
            <a:ext cx="6073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= p = e = 11 → 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proton, 11 electron 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962080" y="6120448"/>
            <a:ext cx="578023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= A - Z = 23 – 11 = 12 → Na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nơtron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83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1" grpId="0"/>
      <p:bldP spid="13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Nguyên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tố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hóa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học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1449" y="1402023"/>
            <a:ext cx="85848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nghĩa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u="sng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u="sng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12671" y="3785015"/>
            <a:ext cx="3422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 Z)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10898" y="4868323"/>
            <a:ext cx="7570203" cy="774264"/>
          </a:xfrm>
          <a:prstGeom prst="rect">
            <a:avLst/>
          </a:prstGeom>
          <a:solidFill>
            <a:srgbClr val="FFFFFF"/>
          </a:solidFill>
          <a:ln w="19050">
            <a:solidFill>
              <a:srgbClr val="FF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(Z)=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ĐTHN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 = </a:t>
            </a:r>
            <a:r>
              <a:rPr lang="en-US" sz="2400" b="1" dirty="0" err="1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e.</a:t>
            </a:r>
            <a:endParaRPr lang="en-US" sz="2400" dirty="0">
              <a:solidFill>
                <a:srgbClr val="0070C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US" sz="24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01449" y="2213197"/>
            <a:ext cx="1017609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VD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thuộc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oxi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Chúng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proton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electron.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858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 animBg="1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3200" b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II. Nguyên tố hóa học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224229" y="1166772"/>
            <a:ext cx="28568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2520803" y="1778965"/>
            <a:ext cx="6114074" cy="1693893"/>
            <a:chOff x="2796252" y="2058801"/>
            <a:chExt cx="6114074" cy="169389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Rectangle 3"/>
                <p:cNvSpPr>
                  <a:spLocks noChangeArrowheads="1"/>
                </p:cNvSpPr>
                <p:nvPr/>
              </p:nvSpPr>
              <p:spPr bwMode="auto">
                <a:xfrm>
                  <a:off x="3017084" y="2465113"/>
                  <a:ext cx="909162" cy="669086"/>
                </a:xfrm>
                <a:prstGeom prst="rect">
                  <a:avLst/>
                </a:prstGeom>
                <a:solidFill>
                  <a:srgbClr val="FFFFFF"/>
                </a:solidFill>
                <a:ln w="9525">
                  <a:noFill/>
                  <a:miter lim="800000"/>
                  <a:headEnd/>
                  <a:tailEnd/>
                </a:ln>
              </p:spPr>
              <p:txBody>
                <a:bodyPr rot="0" vert="horz" wrap="square" lIns="91440" tIns="45720" rIns="91440" bIns="45720" anchor="t" anchorCtr="0" upright="1">
                  <a:noAutofit/>
                </a:bodyPr>
                <a:lstStyle/>
                <a:p>
                  <a:pPr>
                    <a:spcAft>
                      <a:spcPts val="0"/>
                    </a:spcAft>
                  </a:pPr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Pre>
                          <m:sPrePr>
                            <m:ctrlPr>
                              <a:rPr lang="en-US" sz="4400" b="1" i="1" smtClean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PrePr>
                          <m:sub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𝐙</m:t>
                            </m:r>
                          </m:sub>
                          <m:sup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𝐀</m:t>
                            </m:r>
                          </m:sup>
                          <m:e>
                            <m:r>
                              <a:rPr lang="en-US" sz="4400" b="1" i="0">
                                <a:solidFill>
                                  <a:srgbClr val="0070C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𝐗</m:t>
                            </m:r>
                          </m:e>
                        </m:sPre>
                      </m:oMath>
                    </m:oMathPara>
                  </a14:m>
                  <a:endParaRPr lang="en-US" sz="44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4" name="Rectangle 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 bwMode="auto">
                <a:xfrm>
                  <a:off x="3017084" y="2465113"/>
                  <a:ext cx="909162" cy="669086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b="-14679"/>
                  </a:stretch>
                </a:blipFill>
                <a:ln w="9525">
                  <a:noFill/>
                  <a:miter lim="800000"/>
                  <a:headEnd/>
                  <a:tailEnd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9" name="Group 8"/>
            <p:cNvGrpSpPr/>
            <p:nvPr/>
          </p:nvGrpSpPr>
          <p:grpSpPr>
            <a:xfrm>
              <a:off x="2796252" y="2058801"/>
              <a:ext cx="6114074" cy="1693893"/>
              <a:chOff x="1440658" y="2104877"/>
              <a:chExt cx="6114074" cy="1693893"/>
            </a:xfrm>
          </p:grpSpPr>
          <p:sp>
            <p:nvSpPr>
              <p:cNvPr id="5" name="AutoShape 1182"/>
              <p:cNvSpPr>
                <a:spLocks/>
              </p:cNvSpPr>
              <p:nvPr/>
            </p:nvSpPr>
            <p:spPr bwMode="auto">
              <a:xfrm>
                <a:off x="2796252" y="2234545"/>
                <a:ext cx="301270" cy="1368733"/>
              </a:xfrm>
              <a:prstGeom prst="leftBrace">
                <a:avLst>
                  <a:gd name="adj1" fmla="val 4155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" name="Rectangle 1"/>
              <p:cNvSpPr/>
              <p:nvPr/>
            </p:nvSpPr>
            <p:spPr>
              <a:xfrm>
                <a:off x="3227906" y="2104877"/>
                <a:ext cx="4326826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X: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ký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hiệu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hoá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học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của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nguyên</a:t>
                </a:r>
                <a:r>
                  <a:rPr lang="en-US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</a:rPr>
                  <a:t>tố</a:t>
                </a:r>
                <a:endParaRPr lang="en-US" sz="2400" dirty="0"/>
              </a:p>
            </p:txBody>
          </p:sp>
          <p:sp>
            <p:nvSpPr>
              <p:cNvPr id="6" name="Rectangle 5"/>
              <p:cNvSpPr/>
              <p:nvPr/>
            </p:nvSpPr>
            <p:spPr>
              <a:xfrm>
                <a:off x="1440658" y="2677402"/>
                <a:ext cx="3313728" cy="4830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marL="1371600" indent="457200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A: </a:t>
                </a:r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fr-FR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khối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7" name="Rectangle 6"/>
              <p:cNvSpPr/>
              <p:nvPr/>
            </p:nvSpPr>
            <p:spPr>
              <a:xfrm>
                <a:off x="3227906" y="3281705"/>
                <a:ext cx="2802370" cy="5170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algn="just">
                  <a:lnSpc>
                    <a:spcPct val="115000"/>
                  </a:lnSpc>
                  <a:spcAft>
                    <a:spcPts val="0"/>
                  </a:spcAft>
                </a:pP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Z: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hiệu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fr-FR" sz="2400" dirty="0" err="1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r>
                  <a:rPr lang="fr-FR" sz="2400" dirty="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4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sp>
        <p:nvSpPr>
          <p:cNvPr id="8" name="Rectangle 7"/>
          <p:cNvSpPr/>
          <p:nvPr/>
        </p:nvSpPr>
        <p:spPr>
          <a:xfrm>
            <a:off x="2151452" y="5298614"/>
            <a:ext cx="547457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kiện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bền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400" dirty="0" err="1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fr-FR" sz="2400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: 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473228" y="3752620"/>
            <a:ext cx="2607873" cy="622300"/>
            <a:chOff x="2151452" y="4529138"/>
            <a:chExt cx="2607873" cy="622300"/>
          </a:xfrm>
        </p:grpSpPr>
        <p:sp>
          <p:nvSpPr>
            <p:cNvPr id="12" name="TextBox 11"/>
            <p:cNvSpPr txBox="1"/>
            <p:nvPr/>
          </p:nvSpPr>
          <p:spPr>
            <a:xfrm>
              <a:off x="2151452" y="4609498"/>
              <a:ext cx="8867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VD: 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aphicFrame>
          <p:nvGraphicFramePr>
            <p:cNvPr id="13" name="Object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3216988879"/>
                </p:ext>
              </p:extLst>
            </p:nvPr>
          </p:nvGraphicFramePr>
          <p:xfrm>
            <a:off x="3873500" y="4529138"/>
            <a:ext cx="885825" cy="622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1" name="Equation" r:id="rId4" imgW="342720" imgH="241200" progId="Equation.DSMT4">
                    <p:embed/>
                  </p:oleObj>
                </mc:Choice>
                <mc:Fallback>
                  <p:oleObj name="Equation" r:id="rId4" imgW="342720" imgH="241200" progId="Equation.DSMT4">
                    <p:embed/>
                    <p:pic>
                      <p:nvPicPr>
                        <p:cNvPr id="0" name="Object 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3500" y="4529138"/>
                          <a:ext cx="885825" cy="622300"/>
                        </a:xfrm>
                        <a:prstGeom prst="rect">
                          <a:avLst/>
                        </a:prstGeom>
                        <a:noFill/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5" name="Object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2434481"/>
              </p:ext>
            </p:extLst>
          </p:nvPr>
        </p:nvGraphicFramePr>
        <p:xfrm>
          <a:off x="5080000" y="5760279"/>
          <a:ext cx="3598170" cy="7421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2" name="Equation" r:id="rId6" imgW="2031840" imgH="419040" progId="Equation.DSMT4">
                  <p:embed/>
                </p:oleObj>
              </mc:Choice>
              <mc:Fallback>
                <p:oleObj name="Equation" r:id="rId6" imgW="2031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80000" y="5760279"/>
                        <a:ext cx="3598170" cy="7421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xtBox 16"/>
          <p:cNvSpPr txBox="1"/>
          <p:nvPr/>
        </p:nvSpPr>
        <p:spPr>
          <a:xfrm>
            <a:off x="4888740" y="3570175"/>
            <a:ext cx="361841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K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ý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hoá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Na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khối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23</a:t>
            </a:r>
          </a:p>
          <a:p>
            <a:pPr marL="285750" indent="-285750">
              <a:buFontTx/>
              <a:buChar char="-"/>
            </a:pP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Số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hiệu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 ng </a:t>
            </a:r>
            <a:r>
              <a:rPr lang="en-US" sz="2400" dirty="0" err="1" smtClean="0">
                <a:solidFill>
                  <a:srgbClr val="000000"/>
                </a:solidFill>
                <a:latin typeface="Times New Roman" panose="02020603050405020304" pitchFamily="18" charset="0"/>
              </a:rPr>
              <a:t>tử</a:t>
            </a:r>
            <a:r>
              <a:rPr lang="en-US" sz="2400" dirty="0" smtClean="0">
                <a:solidFill>
                  <a:srgbClr val="000000"/>
                </a:solidFill>
                <a:latin typeface="Times New Roman" panose="02020603050405020304" pitchFamily="18" charset="0"/>
              </a:rPr>
              <a:t>: 11 (P=E=11)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402817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3250" y="1402023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46637" y="2213197"/>
            <a:ext cx="11431509" cy="4524315"/>
            <a:chOff x="1401449" y="2213197"/>
            <a:chExt cx="10176095" cy="4524315"/>
          </a:xfrm>
        </p:grpSpPr>
        <p:sp>
          <p:nvSpPr>
            <p:cNvPr id="4" name="TextBox 3"/>
            <p:cNvSpPr txBox="1"/>
            <p:nvPr/>
          </p:nvSpPr>
          <p:spPr>
            <a:xfrm>
              <a:off x="1401449" y="2213197"/>
              <a:ext cx="10176095" cy="4524315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b="1" u="sng" dirty="0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b="1" u="sng" dirty="0" err="1" smtClean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pháp</a:t>
              </a:r>
              <a:endPara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50000"/>
                </a:lnSpc>
                <a:buFontTx/>
                <a:buChar char="-"/>
              </a:pP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Muốn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xác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định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khối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A ta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phải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tìm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Z, N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dựa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vào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yếu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cơ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bản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lập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hệ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phương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trình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 marL="342900" indent="-342900">
                <a:lnSpc>
                  <a:spcPct val="150000"/>
                </a:lnSpc>
                <a:buFontTx/>
                <a:buChar char="-"/>
              </a:pP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50000"/>
                </a:lnSpc>
                <a:buFontTx/>
                <a:buChar char="-"/>
              </a:pP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50000"/>
                </a:lnSpc>
                <a:buFontTx/>
                <a:buChar char="-"/>
              </a:pP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marL="342900" indent="-342900">
                <a:lnSpc>
                  <a:spcPct val="150000"/>
                </a:lnSpc>
                <a:buFontTx/>
                <a:buChar char="-"/>
              </a:pP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Nếu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bài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toán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chỉ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cho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biết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tổng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số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hạt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, ta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dùng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thêm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điều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lang="en-US" sz="2400" dirty="0" err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kiện</a:t>
              </a:r>
              <a:r>
                <a: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</a:t>
              </a:r>
            </a:p>
            <a:p>
              <a:pPr>
                <a:lnSpc>
                  <a:spcPct val="150000"/>
                </a:lnSpc>
              </a:pPr>
              <a:endPara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>
                <a:lnSpc>
                  <a:spcPct val="150000"/>
                </a:lnSpc>
              </a:pPr>
              <a:endParaRPr lang="en-US" sz="24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2611552" y="3404104"/>
              <a:ext cx="4924613" cy="1569660"/>
              <a:chOff x="2611552" y="3404104"/>
              <a:chExt cx="4924613" cy="1569660"/>
            </a:xfrm>
          </p:grpSpPr>
          <p:sp>
            <p:nvSpPr>
              <p:cNvPr id="5" name="AutoShape 1182"/>
              <p:cNvSpPr>
                <a:spLocks/>
              </p:cNvSpPr>
              <p:nvPr/>
            </p:nvSpPr>
            <p:spPr bwMode="auto">
              <a:xfrm>
                <a:off x="2611552" y="3819936"/>
                <a:ext cx="275298" cy="997801"/>
              </a:xfrm>
              <a:prstGeom prst="leftBrace">
                <a:avLst>
                  <a:gd name="adj1" fmla="val 41551"/>
                  <a:gd name="adj2" fmla="val 50000"/>
                </a:avLst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rot="0" vert="horz" wrap="square" lIns="91440" tIns="45720" rIns="91440" bIns="45720" anchor="t" anchorCtr="0" upright="1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2" name="TextBox 1"/>
              <p:cNvSpPr txBox="1"/>
              <p:nvPr/>
            </p:nvSpPr>
            <p:spPr>
              <a:xfrm>
                <a:off x="3053055" y="3404104"/>
                <a:ext cx="4483110" cy="156966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200000"/>
                  </a:lnSpc>
                </a:pP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Tổng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số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2P + N</a:t>
                </a:r>
              </a:p>
              <a:p>
                <a:pPr>
                  <a:lnSpc>
                    <a:spcPct val="200000"/>
                  </a:lnSpc>
                </a:pP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PT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liên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hệ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giữa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các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hạt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trong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nguyên</a:t>
                </a:r>
                <a:r>
                  <a:rPr lang="en-US" sz="24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400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tử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</p:grp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0790866"/>
              </p:ext>
            </p:extLst>
          </p:nvPr>
        </p:nvGraphicFramePr>
        <p:xfrm>
          <a:off x="3506302" y="5612263"/>
          <a:ext cx="4654356" cy="959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4588" name="Equation" r:id="rId3" imgW="2031840" imgH="419040" progId="Equation.DSMT4">
                  <p:embed/>
                </p:oleObj>
              </mc:Choice>
              <mc:Fallback>
                <p:oleObj name="Equation" r:id="rId3" imgW="2031840" imgH="419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506302" y="5612263"/>
                        <a:ext cx="4654356" cy="959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613731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1"/>
            <a:ext cx="12192000" cy="1052513"/>
          </a:xfrm>
          <a:prstGeom prst="rect">
            <a:avLst/>
          </a:prstGeom>
          <a:solidFill>
            <a:srgbClr val="0070C0"/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457200" indent="-457200" algn="ctr">
              <a:buFont typeface="Wingdings" panose="05000000000000000000" pitchFamily="2" charset="2"/>
              <a:buChar char="Ø"/>
              <a:defRPr/>
            </a:pP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Các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dạng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bài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tập</a:t>
            </a:r>
            <a:r>
              <a:rPr lang="en-US" sz="3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chính</a:t>
            </a:r>
            <a:endParaRPr lang="en-US" sz="3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692268" y="3435415"/>
            <a:ext cx="6807464" cy="2308324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endParaRPr lang="en-US" sz="2400" b="1" u="sng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2P + 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N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i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(proton): P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33249" y="1186401"/>
            <a:ext cx="86241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Dạng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định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dthn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Z,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khối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dựa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yếu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cơ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sz="2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33249" y="1781953"/>
            <a:ext cx="1042053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b="1" u="sng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nguyên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20,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hạt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điện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dương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kí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ngtố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3546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857</TotalTime>
  <Words>2032</Words>
  <Application>Microsoft Office PowerPoint</Application>
  <PresentationFormat>Widescreen</PresentationFormat>
  <Paragraphs>233</Paragraphs>
  <Slides>34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34</vt:i4>
      </vt:variant>
    </vt:vector>
  </HeadingPairs>
  <TitlesOfParts>
    <vt:vector size="45" baseType="lpstr">
      <vt:lpstr>.VnTime</vt:lpstr>
      <vt:lpstr>Arial</vt:lpstr>
      <vt:lpstr>Calibri</vt:lpstr>
      <vt:lpstr>Calibri Light</vt:lpstr>
      <vt:lpstr>Cambria Math</vt:lpstr>
      <vt:lpstr>Times New Roman</vt:lpstr>
      <vt:lpstr>VNI-Times</vt:lpstr>
      <vt:lpstr>Wingdings</vt:lpstr>
      <vt:lpstr>Office Theme</vt:lpstr>
      <vt:lpstr>Equation</vt:lpstr>
      <vt:lpstr>MathType 7.0 Equation</vt:lpstr>
      <vt:lpstr>BÀI 2: HẠT NHÂN NGUYÊN TỬ NGUYÊN TỐ HÓA HỌC ĐỒNG VỊ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BÀI 2: HẠT NHÂN NGUYÊN TỬ NGUYÊN TỐ HÓA HỌC ĐỒNG VỊ</dc:title>
  <dc:creator>THANH NHAN</dc:creator>
  <cp:lastModifiedBy>KHC</cp:lastModifiedBy>
  <cp:revision>106</cp:revision>
  <dcterms:created xsi:type="dcterms:W3CDTF">2021-08-18T12:15:58Z</dcterms:created>
  <dcterms:modified xsi:type="dcterms:W3CDTF">2021-09-11T16:57:39Z</dcterms:modified>
</cp:coreProperties>
</file>